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60" r:id="rId2"/>
    <p:sldId id="258" r:id="rId3"/>
    <p:sldId id="261" r:id="rId4"/>
    <p:sldId id="263" r:id="rId5"/>
    <p:sldId id="265" r:id="rId6"/>
    <p:sldId id="264" r:id="rId7"/>
    <p:sldId id="266" r:id="rId8"/>
    <p:sldId id="276" r:id="rId9"/>
    <p:sldId id="267" r:id="rId10"/>
    <p:sldId id="257" r:id="rId11"/>
    <p:sldId id="277" r:id="rId12"/>
    <p:sldId id="280" r:id="rId13"/>
    <p:sldId id="278" r:id="rId14"/>
    <p:sldId id="275" r:id="rId15"/>
    <p:sldId id="281" r:id="rId16"/>
    <p:sldId id="279" r:id="rId17"/>
    <p:sldId id="268" r:id="rId18"/>
    <p:sldId id="270" r:id="rId19"/>
    <p:sldId id="282" r:id="rId20"/>
    <p:sldId id="283" r:id="rId21"/>
    <p:sldId id="284" r:id="rId22"/>
    <p:sldId id="285" r:id="rId23"/>
    <p:sldId id="272" r:id="rId24"/>
    <p:sldId id="273" r:id="rId25"/>
    <p:sldId id="286" r:id="rId26"/>
    <p:sldId id="288" r:id="rId27"/>
    <p:sldId id="289" r:id="rId28"/>
    <p:sldId id="293" r:id="rId29"/>
    <p:sldId id="294" r:id="rId30"/>
    <p:sldId id="295" r:id="rId31"/>
    <p:sldId id="290" r:id="rId32"/>
    <p:sldId id="291" r:id="rId33"/>
    <p:sldId id="292" r:id="rId34"/>
    <p:sldId id="297" r:id="rId35"/>
    <p:sldId id="274" r:id="rId36"/>
    <p:sldId id="300" r:id="rId37"/>
    <p:sldId id="311" r:id="rId38"/>
    <p:sldId id="301" r:id="rId39"/>
    <p:sldId id="302" r:id="rId40"/>
    <p:sldId id="310" r:id="rId41"/>
    <p:sldId id="309" r:id="rId42"/>
    <p:sldId id="303" r:id="rId43"/>
    <p:sldId id="304" r:id="rId44"/>
    <p:sldId id="305" r:id="rId45"/>
    <p:sldId id="306" r:id="rId46"/>
    <p:sldId id="307" r:id="rId47"/>
    <p:sldId id="308" r:id="rId48"/>
    <p:sldId id="269" r:id="rId49"/>
    <p:sldId id="299" r:id="rId50"/>
    <p:sldId id="298" r:id="rId51"/>
    <p:sldId id="262" r:id="rId52"/>
    <p:sldId id="296"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varScale="1">
        <p:scale>
          <a:sx n="74" d="100"/>
          <a:sy n="74" d="100"/>
        </p:scale>
        <p:origin x="126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EBF1B7-632C-4E3B-97AE-D57128D87B1A}" type="datetimeFigureOut">
              <a:rPr lang="en-GB" smtClean="0"/>
              <a:pPr/>
              <a:t>28/09/2016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A231EB-350E-48AD-86F6-61D493B22D55}" type="slidenum">
              <a:rPr lang="en-GB" smtClean="0"/>
              <a:pPr/>
              <a:t>‹#›</a:t>
            </a:fld>
            <a:endParaRPr lang="en-GB"/>
          </a:p>
        </p:txBody>
      </p:sp>
    </p:spTree>
    <p:extLst>
      <p:ext uri="{BB962C8B-B14F-4D97-AF65-F5344CB8AC3E}">
        <p14:creationId xmlns:p14="http://schemas.microsoft.com/office/powerpoint/2010/main" val="1293345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a:t>
            </a:fld>
            <a:endParaRPr lang="en-GB"/>
          </a:p>
        </p:txBody>
      </p:sp>
    </p:spTree>
    <p:extLst>
      <p:ext uri="{BB962C8B-B14F-4D97-AF65-F5344CB8AC3E}">
        <p14:creationId xmlns:p14="http://schemas.microsoft.com/office/powerpoint/2010/main" val="586951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a:t>
            </a:fld>
            <a:endParaRPr lang="en-GB"/>
          </a:p>
        </p:txBody>
      </p:sp>
    </p:spTree>
    <p:extLst>
      <p:ext uri="{BB962C8B-B14F-4D97-AF65-F5344CB8AC3E}">
        <p14:creationId xmlns:p14="http://schemas.microsoft.com/office/powerpoint/2010/main" val="1632477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a:t>
            </a:fld>
            <a:endParaRPr lang="en-GB"/>
          </a:p>
        </p:txBody>
      </p:sp>
    </p:spTree>
    <p:extLst>
      <p:ext uri="{BB962C8B-B14F-4D97-AF65-F5344CB8AC3E}">
        <p14:creationId xmlns:p14="http://schemas.microsoft.com/office/powerpoint/2010/main" val="2481462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a:t>
            </a:fld>
            <a:endParaRPr lang="en-GB"/>
          </a:p>
        </p:txBody>
      </p:sp>
    </p:spTree>
    <p:extLst>
      <p:ext uri="{BB962C8B-B14F-4D97-AF65-F5344CB8AC3E}">
        <p14:creationId xmlns:p14="http://schemas.microsoft.com/office/powerpoint/2010/main" val="3988058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a:t>
            </a:fld>
            <a:endParaRPr lang="en-GB"/>
          </a:p>
        </p:txBody>
      </p:sp>
    </p:spTree>
    <p:extLst>
      <p:ext uri="{BB962C8B-B14F-4D97-AF65-F5344CB8AC3E}">
        <p14:creationId xmlns:p14="http://schemas.microsoft.com/office/powerpoint/2010/main" val="2735678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6</a:t>
            </a:fld>
            <a:endParaRPr lang="en-GB"/>
          </a:p>
        </p:txBody>
      </p:sp>
    </p:spTree>
    <p:extLst>
      <p:ext uri="{BB962C8B-B14F-4D97-AF65-F5344CB8AC3E}">
        <p14:creationId xmlns:p14="http://schemas.microsoft.com/office/powerpoint/2010/main" val="1571498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7</a:t>
            </a:fld>
            <a:endParaRPr lang="en-GB"/>
          </a:p>
        </p:txBody>
      </p:sp>
    </p:spTree>
    <p:extLst>
      <p:ext uri="{BB962C8B-B14F-4D97-AF65-F5344CB8AC3E}">
        <p14:creationId xmlns:p14="http://schemas.microsoft.com/office/powerpoint/2010/main" val="1484441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8</a:t>
            </a:fld>
            <a:endParaRPr lang="en-GB"/>
          </a:p>
        </p:txBody>
      </p:sp>
    </p:spTree>
    <p:extLst>
      <p:ext uri="{BB962C8B-B14F-4D97-AF65-F5344CB8AC3E}">
        <p14:creationId xmlns:p14="http://schemas.microsoft.com/office/powerpoint/2010/main" val="2817272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9</a:t>
            </a:fld>
            <a:endParaRPr lang="en-GB"/>
          </a:p>
        </p:txBody>
      </p:sp>
    </p:spTree>
    <p:extLst>
      <p:ext uri="{BB962C8B-B14F-4D97-AF65-F5344CB8AC3E}">
        <p14:creationId xmlns:p14="http://schemas.microsoft.com/office/powerpoint/2010/main" val="1661840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10</a:t>
            </a:fld>
            <a:endParaRPr lang="en-GB"/>
          </a:p>
        </p:txBody>
      </p:sp>
    </p:spTree>
    <p:extLst>
      <p:ext uri="{BB962C8B-B14F-4D97-AF65-F5344CB8AC3E}">
        <p14:creationId xmlns:p14="http://schemas.microsoft.com/office/powerpoint/2010/main" val="343212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11</a:t>
            </a:fld>
            <a:endParaRPr lang="en-GB"/>
          </a:p>
        </p:txBody>
      </p:sp>
    </p:spTree>
    <p:extLst>
      <p:ext uri="{BB962C8B-B14F-4D97-AF65-F5344CB8AC3E}">
        <p14:creationId xmlns:p14="http://schemas.microsoft.com/office/powerpoint/2010/main" val="1105363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12</a:t>
            </a:fld>
            <a:endParaRPr lang="en-GB"/>
          </a:p>
        </p:txBody>
      </p:sp>
    </p:spTree>
    <p:extLst>
      <p:ext uri="{BB962C8B-B14F-4D97-AF65-F5344CB8AC3E}">
        <p14:creationId xmlns:p14="http://schemas.microsoft.com/office/powerpoint/2010/main" val="1844897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13</a:t>
            </a:fld>
            <a:endParaRPr lang="en-GB"/>
          </a:p>
        </p:txBody>
      </p:sp>
    </p:spTree>
    <p:extLst>
      <p:ext uri="{BB962C8B-B14F-4D97-AF65-F5344CB8AC3E}">
        <p14:creationId xmlns:p14="http://schemas.microsoft.com/office/powerpoint/2010/main" val="3826787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14</a:t>
            </a:fld>
            <a:endParaRPr lang="en-GB"/>
          </a:p>
        </p:txBody>
      </p:sp>
    </p:spTree>
    <p:extLst>
      <p:ext uri="{BB962C8B-B14F-4D97-AF65-F5344CB8AC3E}">
        <p14:creationId xmlns:p14="http://schemas.microsoft.com/office/powerpoint/2010/main" val="519279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15</a:t>
            </a:fld>
            <a:endParaRPr lang="en-GB"/>
          </a:p>
        </p:txBody>
      </p:sp>
    </p:spTree>
    <p:extLst>
      <p:ext uri="{BB962C8B-B14F-4D97-AF65-F5344CB8AC3E}">
        <p14:creationId xmlns:p14="http://schemas.microsoft.com/office/powerpoint/2010/main" val="3179787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2526307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2751960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7138179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2571301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20</a:t>
            </a:fld>
            <a:endParaRPr lang="en-GB"/>
          </a:p>
        </p:txBody>
      </p:sp>
    </p:spTree>
    <p:extLst>
      <p:ext uri="{BB962C8B-B14F-4D97-AF65-F5344CB8AC3E}">
        <p14:creationId xmlns:p14="http://schemas.microsoft.com/office/powerpoint/2010/main" val="3017692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21</a:t>
            </a:fld>
            <a:endParaRPr lang="en-GB"/>
          </a:p>
        </p:txBody>
      </p:sp>
    </p:spTree>
    <p:extLst>
      <p:ext uri="{BB962C8B-B14F-4D97-AF65-F5344CB8AC3E}">
        <p14:creationId xmlns:p14="http://schemas.microsoft.com/office/powerpoint/2010/main" val="3092776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22</a:t>
            </a:fld>
            <a:endParaRPr lang="en-GB"/>
          </a:p>
        </p:txBody>
      </p:sp>
    </p:spTree>
    <p:extLst>
      <p:ext uri="{BB962C8B-B14F-4D97-AF65-F5344CB8AC3E}">
        <p14:creationId xmlns:p14="http://schemas.microsoft.com/office/powerpoint/2010/main" val="17819109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840514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16141975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25</a:t>
            </a:fld>
            <a:endParaRPr lang="en-GB"/>
          </a:p>
        </p:txBody>
      </p:sp>
    </p:spTree>
    <p:extLst>
      <p:ext uri="{BB962C8B-B14F-4D97-AF65-F5344CB8AC3E}">
        <p14:creationId xmlns:p14="http://schemas.microsoft.com/office/powerpoint/2010/main" val="13352081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26</a:t>
            </a:fld>
            <a:endParaRPr lang="en-GB"/>
          </a:p>
        </p:txBody>
      </p:sp>
    </p:spTree>
    <p:extLst>
      <p:ext uri="{BB962C8B-B14F-4D97-AF65-F5344CB8AC3E}">
        <p14:creationId xmlns:p14="http://schemas.microsoft.com/office/powerpoint/2010/main" val="12559226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33764259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33608033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29</a:t>
            </a:fld>
            <a:endParaRPr lang="en-GB"/>
          </a:p>
        </p:txBody>
      </p:sp>
    </p:spTree>
    <p:extLst>
      <p:ext uri="{BB962C8B-B14F-4D97-AF65-F5344CB8AC3E}">
        <p14:creationId xmlns:p14="http://schemas.microsoft.com/office/powerpoint/2010/main" val="2296994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30</a:t>
            </a:fld>
            <a:endParaRPr lang="en-GB"/>
          </a:p>
        </p:txBody>
      </p:sp>
    </p:spTree>
    <p:extLst>
      <p:ext uri="{BB962C8B-B14F-4D97-AF65-F5344CB8AC3E}">
        <p14:creationId xmlns:p14="http://schemas.microsoft.com/office/powerpoint/2010/main" val="22885906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31</a:t>
            </a:fld>
            <a:endParaRPr lang="en-GB"/>
          </a:p>
        </p:txBody>
      </p:sp>
    </p:spTree>
    <p:extLst>
      <p:ext uri="{BB962C8B-B14F-4D97-AF65-F5344CB8AC3E}">
        <p14:creationId xmlns:p14="http://schemas.microsoft.com/office/powerpoint/2010/main" val="10963446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32</a:t>
            </a:fld>
            <a:endParaRPr lang="en-GB"/>
          </a:p>
        </p:txBody>
      </p:sp>
    </p:spTree>
    <p:extLst>
      <p:ext uri="{BB962C8B-B14F-4D97-AF65-F5344CB8AC3E}">
        <p14:creationId xmlns:p14="http://schemas.microsoft.com/office/powerpoint/2010/main" val="20109889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33</a:t>
            </a:fld>
            <a:endParaRPr lang="en-GB"/>
          </a:p>
        </p:txBody>
      </p:sp>
    </p:spTree>
    <p:extLst>
      <p:ext uri="{BB962C8B-B14F-4D97-AF65-F5344CB8AC3E}">
        <p14:creationId xmlns:p14="http://schemas.microsoft.com/office/powerpoint/2010/main" val="32099400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34</a:t>
            </a:fld>
            <a:endParaRPr lang="en-GB"/>
          </a:p>
        </p:txBody>
      </p:sp>
    </p:spTree>
    <p:extLst>
      <p:ext uri="{BB962C8B-B14F-4D97-AF65-F5344CB8AC3E}">
        <p14:creationId xmlns:p14="http://schemas.microsoft.com/office/powerpoint/2010/main" val="3752566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35</a:t>
            </a:fld>
            <a:endParaRPr lang="en-GB"/>
          </a:p>
        </p:txBody>
      </p:sp>
    </p:spTree>
    <p:extLst>
      <p:ext uri="{BB962C8B-B14F-4D97-AF65-F5344CB8AC3E}">
        <p14:creationId xmlns:p14="http://schemas.microsoft.com/office/powerpoint/2010/main" val="38959110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36</a:t>
            </a:fld>
            <a:endParaRPr lang="en-GB"/>
          </a:p>
        </p:txBody>
      </p:sp>
    </p:spTree>
    <p:extLst>
      <p:ext uri="{BB962C8B-B14F-4D97-AF65-F5344CB8AC3E}">
        <p14:creationId xmlns:p14="http://schemas.microsoft.com/office/powerpoint/2010/main" val="24379257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37</a:t>
            </a:fld>
            <a:endParaRPr lang="en-GB"/>
          </a:p>
        </p:txBody>
      </p:sp>
    </p:spTree>
    <p:extLst>
      <p:ext uri="{BB962C8B-B14F-4D97-AF65-F5344CB8AC3E}">
        <p14:creationId xmlns:p14="http://schemas.microsoft.com/office/powerpoint/2010/main" val="14170124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38</a:t>
            </a:fld>
            <a:endParaRPr lang="en-GB"/>
          </a:p>
        </p:txBody>
      </p:sp>
    </p:spTree>
    <p:extLst>
      <p:ext uri="{BB962C8B-B14F-4D97-AF65-F5344CB8AC3E}">
        <p14:creationId xmlns:p14="http://schemas.microsoft.com/office/powerpoint/2010/main" val="30387515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39</a:t>
            </a:fld>
            <a:endParaRPr lang="en-GB"/>
          </a:p>
        </p:txBody>
      </p:sp>
    </p:spTree>
    <p:extLst>
      <p:ext uri="{BB962C8B-B14F-4D97-AF65-F5344CB8AC3E}">
        <p14:creationId xmlns:p14="http://schemas.microsoft.com/office/powerpoint/2010/main" val="40723503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40</a:t>
            </a:fld>
            <a:endParaRPr lang="en-GB"/>
          </a:p>
        </p:txBody>
      </p:sp>
    </p:spTree>
    <p:extLst>
      <p:ext uri="{BB962C8B-B14F-4D97-AF65-F5344CB8AC3E}">
        <p14:creationId xmlns:p14="http://schemas.microsoft.com/office/powerpoint/2010/main" val="4788250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41</a:t>
            </a:fld>
            <a:endParaRPr lang="en-GB"/>
          </a:p>
        </p:txBody>
      </p:sp>
    </p:spTree>
    <p:extLst>
      <p:ext uri="{BB962C8B-B14F-4D97-AF65-F5344CB8AC3E}">
        <p14:creationId xmlns:p14="http://schemas.microsoft.com/office/powerpoint/2010/main" val="413275066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42</a:t>
            </a:fld>
            <a:endParaRPr lang="en-GB"/>
          </a:p>
        </p:txBody>
      </p:sp>
    </p:spTree>
    <p:extLst>
      <p:ext uri="{BB962C8B-B14F-4D97-AF65-F5344CB8AC3E}">
        <p14:creationId xmlns:p14="http://schemas.microsoft.com/office/powerpoint/2010/main" val="35631500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43</a:t>
            </a:fld>
            <a:endParaRPr lang="en-GB"/>
          </a:p>
        </p:txBody>
      </p:sp>
    </p:spTree>
    <p:extLst>
      <p:ext uri="{BB962C8B-B14F-4D97-AF65-F5344CB8AC3E}">
        <p14:creationId xmlns:p14="http://schemas.microsoft.com/office/powerpoint/2010/main" val="37803886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44</a:t>
            </a:fld>
            <a:endParaRPr lang="en-GB"/>
          </a:p>
        </p:txBody>
      </p:sp>
    </p:spTree>
    <p:extLst>
      <p:ext uri="{BB962C8B-B14F-4D97-AF65-F5344CB8AC3E}">
        <p14:creationId xmlns:p14="http://schemas.microsoft.com/office/powerpoint/2010/main" val="1273460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45</a:t>
            </a:fld>
            <a:endParaRPr lang="en-GB"/>
          </a:p>
        </p:txBody>
      </p:sp>
    </p:spTree>
    <p:extLst>
      <p:ext uri="{BB962C8B-B14F-4D97-AF65-F5344CB8AC3E}">
        <p14:creationId xmlns:p14="http://schemas.microsoft.com/office/powerpoint/2010/main" val="16103288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46</a:t>
            </a:fld>
            <a:endParaRPr lang="en-GB"/>
          </a:p>
        </p:txBody>
      </p:sp>
    </p:spTree>
    <p:extLst>
      <p:ext uri="{BB962C8B-B14F-4D97-AF65-F5344CB8AC3E}">
        <p14:creationId xmlns:p14="http://schemas.microsoft.com/office/powerpoint/2010/main" val="202831813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47</a:t>
            </a:fld>
            <a:endParaRPr lang="en-GB"/>
          </a:p>
        </p:txBody>
      </p:sp>
    </p:spTree>
    <p:extLst>
      <p:ext uri="{BB962C8B-B14F-4D97-AF65-F5344CB8AC3E}">
        <p14:creationId xmlns:p14="http://schemas.microsoft.com/office/powerpoint/2010/main" val="36815709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48</a:t>
            </a:fld>
            <a:endParaRPr lang="en-GB"/>
          </a:p>
        </p:txBody>
      </p:sp>
    </p:spTree>
    <p:extLst>
      <p:ext uri="{BB962C8B-B14F-4D97-AF65-F5344CB8AC3E}">
        <p14:creationId xmlns:p14="http://schemas.microsoft.com/office/powerpoint/2010/main" val="42010445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49</a:t>
            </a:fld>
            <a:endParaRPr lang="en-GB"/>
          </a:p>
        </p:txBody>
      </p:sp>
    </p:spTree>
    <p:extLst>
      <p:ext uri="{BB962C8B-B14F-4D97-AF65-F5344CB8AC3E}">
        <p14:creationId xmlns:p14="http://schemas.microsoft.com/office/powerpoint/2010/main" val="34232562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50</a:t>
            </a:fld>
            <a:endParaRPr lang="en-GB"/>
          </a:p>
        </p:txBody>
      </p:sp>
    </p:spTree>
    <p:extLst>
      <p:ext uri="{BB962C8B-B14F-4D97-AF65-F5344CB8AC3E}">
        <p14:creationId xmlns:p14="http://schemas.microsoft.com/office/powerpoint/2010/main" val="38718917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51</a:t>
            </a:fld>
            <a:endParaRPr lang="en-GB"/>
          </a:p>
        </p:txBody>
      </p:sp>
    </p:spTree>
    <p:extLst>
      <p:ext uri="{BB962C8B-B14F-4D97-AF65-F5344CB8AC3E}">
        <p14:creationId xmlns:p14="http://schemas.microsoft.com/office/powerpoint/2010/main" val="364501229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52</a:t>
            </a:fld>
            <a:endParaRPr lang="en-GB"/>
          </a:p>
        </p:txBody>
      </p:sp>
    </p:spTree>
    <p:extLst>
      <p:ext uri="{BB962C8B-B14F-4D97-AF65-F5344CB8AC3E}">
        <p14:creationId xmlns:p14="http://schemas.microsoft.com/office/powerpoint/2010/main" val="41041582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7C19D130-28D8-453D-A519-FD3314057F1F}" type="datetimeFigureOut">
              <a:rPr lang="en-US" smtClean="0"/>
              <a:pPr/>
              <a:t>9/28/2016</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66533E07-506C-418D-9DE6-734078B2188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19D130-28D8-453D-A519-FD3314057F1F}" type="datetimeFigureOut">
              <a:rPr lang="en-US" smtClean="0"/>
              <a:pPr/>
              <a:t>9/28/2016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19D130-28D8-453D-A519-FD3314057F1F}" type="datetimeFigureOut">
              <a:rPr lang="en-US" smtClean="0"/>
              <a:pPr/>
              <a:t>9/28/2016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C19D130-28D8-453D-A519-FD3314057F1F}" type="datetimeFigureOut">
              <a:rPr lang="en-US" smtClean="0"/>
              <a:pPr/>
              <a:t>9/28/2016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533E07-506C-418D-9DE6-734078B2188D}"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9/28/2016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19D130-28D8-453D-A519-FD3314057F1F}" type="datetimeFigureOut">
              <a:rPr lang="en-US" smtClean="0"/>
              <a:pPr/>
              <a:t>9/28/2016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9D130-28D8-453D-A519-FD3314057F1F}" type="datetimeFigureOut">
              <a:rPr lang="en-US" smtClean="0"/>
              <a:pPr/>
              <a:t>9/28/2016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7C19D130-28D8-453D-A519-FD3314057F1F}" type="datetimeFigureOut">
              <a:rPr lang="en-US" smtClean="0"/>
              <a:pPr/>
              <a:t>9/28/2016</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66533E07-506C-418D-9DE6-734078B2188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7C19D130-28D8-453D-A519-FD3314057F1F}" type="datetimeFigureOut">
              <a:rPr lang="en-US" smtClean="0"/>
              <a:pPr/>
              <a:t>9/28/2016</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66533E07-506C-418D-9DE6-734078B2188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19D130-28D8-453D-A519-FD3314057F1F}" type="datetimeFigureOut">
              <a:rPr lang="en-US" smtClean="0"/>
              <a:pPr/>
              <a:t>9/28/2016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19D130-28D8-453D-A519-FD3314057F1F}" type="datetimeFigureOut">
              <a:rPr lang="en-US" smtClean="0"/>
              <a:pPr/>
              <a:t>9/28/2016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533E07-506C-418D-9DE6-734078B2188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7C19D130-28D8-453D-A519-FD3314057F1F}" type="datetimeFigureOut">
              <a:rPr lang="en-US" smtClean="0"/>
              <a:pPr/>
              <a:t>9/28/2016</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66533E07-506C-418D-9DE6-734078B2188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13.jpe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ted.com/talks/richard_wilkinson.html"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communitydevelopmenttoolbox.weebly.com/strategies-of-fostering-collaborative-relationships-social-capital-at-work.html"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sciencedirect.com/science/article/pii/S0885392412002047"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dirty="0"/>
              <a:t>SJSI5018</a:t>
            </a:r>
            <a:br>
              <a:rPr lang="en-GB" sz="3200" dirty="0"/>
            </a:br>
            <a:r>
              <a:rPr lang="en-GB" sz="3200" i="1" dirty="0"/>
              <a:t>Individuals &amp; Groups </a:t>
            </a:r>
            <a:r>
              <a:rPr lang="en-GB" sz="3200" i="1" dirty="0" smtClean="0"/>
              <a:t/>
            </a:r>
            <a:br>
              <a:rPr lang="en-GB" sz="3200" i="1" dirty="0" smtClean="0"/>
            </a:br>
            <a:r>
              <a:rPr lang="en-GB" sz="3200" i="1" dirty="0" smtClean="0"/>
              <a:t>in </a:t>
            </a:r>
            <a:r>
              <a:rPr lang="en-GB" sz="3200" i="1" dirty="0"/>
              <a:t>Society </a:t>
            </a:r>
            <a:endParaRPr lang="en-US" sz="3200" i="1" dirty="0"/>
          </a:p>
        </p:txBody>
      </p:sp>
      <p:sp>
        <p:nvSpPr>
          <p:cNvPr id="3" name="Subtitle 2"/>
          <p:cNvSpPr>
            <a:spLocks noGrp="1"/>
          </p:cNvSpPr>
          <p:nvPr>
            <p:ph type="subTitle" idx="1"/>
          </p:nvPr>
        </p:nvSpPr>
        <p:spPr/>
        <p:txBody>
          <a:bodyPr>
            <a:normAutofit lnSpcReduction="10000"/>
          </a:bodyPr>
          <a:lstStyle/>
          <a:p>
            <a:pPr marL="26988" lvl="1">
              <a:spcBef>
                <a:spcPct val="0"/>
              </a:spcBef>
              <a:defRPr/>
            </a:pPr>
            <a:r>
              <a:rPr lang="cy-GB" sz="3800" dirty="0" err="1" smtClean="0">
                <a:solidFill>
                  <a:schemeClr val="tx1"/>
                </a:solidFill>
              </a:rPr>
              <a:t>Session</a:t>
            </a:r>
            <a:r>
              <a:rPr lang="cy-GB" sz="3800" dirty="0" smtClean="0">
                <a:solidFill>
                  <a:schemeClr val="tx1"/>
                </a:solidFill>
              </a:rPr>
              <a:t> 1</a:t>
            </a:r>
          </a:p>
          <a:p>
            <a:pPr marL="26988" lvl="1">
              <a:defRPr/>
            </a:pPr>
            <a:r>
              <a:rPr lang="en-GB" sz="2700" i="1" dirty="0" smtClean="0">
                <a:solidFill>
                  <a:schemeClr val="accent1"/>
                </a:solidFill>
              </a:rPr>
              <a:t>Capital Theory</a:t>
            </a:r>
            <a:endParaRPr lang="en-GB" sz="2700" i="1" dirty="0">
              <a:solidFill>
                <a:schemeClr val="accent1"/>
              </a:solidFill>
            </a:endParaRPr>
          </a:p>
          <a:p>
            <a:pPr marL="26988" fontAlgn="auto">
              <a:spcAft>
                <a:spcPts val="0"/>
              </a:spcAft>
              <a:defRPr/>
            </a:pPr>
            <a:r>
              <a:rPr lang="en-GB" sz="2600" dirty="0" smtClean="0">
                <a:solidFill>
                  <a:srgbClr val="320E04"/>
                </a:solidFill>
              </a:rPr>
              <a:t>Phillip Morgan</a:t>
            </a:r>
            <a:endParaRPr lang="en-GB" sz="2600" dirty="0">
              <a:solidFill>
                <a:srgbClr val="320E04"/>
              </a:solidFill>
            </a:endParaRPr>
          </a:p>
          <a:p>
            <a:endParaRPr lang="en-US" dirty="0"/>
          </a:p>
        </p:txBody>
      </p:sp>
    </p:spTree>
    <p:extLst>
      <p:ext uri="{BB962C8B-B14F-4D97-AF65-F5344CB8AC3E}">
        <p14:creationId xmlns:p14="http://schemas.microsoft.com/office/powerpoint/2010/main" val="20370711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Capital?</a:t>
            </a:r>
            <a:endParaRPr lang="en-US" dirty="0"/>
          </a:p>
        </p:txBody>
      </p:sp>
      <p:sp>
        <p:nvSpPr>
          <p:cNvPr id="3" name="Content Placeholder 2"/>
          <p:cNvSpPr>
            <a:spLocks noGrp="1"/>
          </p:cNvSpPr>
          <p:nvPr>
            <p:ph idx="1"/>
          </p:nvPr>
        </p:nvSpPr>
        <p:spPr/>
        <p:txBody>
          <a:bodyPr>
            <a:normAutofit/>
          </a:bodyPr>
          <a:lstStyle/>
          <a:p>
            <a:pPr fontAlgn="base" hangingPunct="0"/>
            <a:r>
              <a:rPr lang="en-US" dirty="0" smtClean="0"/>
              <a:t>In sociological terms a capital is:</a:t>
            </a:r>
          </a:p>
          <a:p>
            <a:pPr lvl="1" fontAlgn="base" hangingPunct="0"/>
            <a:r>
              <a:rPr lang="en-US" dirty="0" smtClean="0"/>
              <a:t>a form of </a:t>
            </a:r>
            <a:r>
              <a:rPr lang="en-US" dirty="0" smtClean="0">
                <a:solidFill>
                  <a:srgbClr val="FF0000"/>
                </a:solidFill>
              </a:rPr>
              <a:t>resource</a:t>
            </a:r>
            <a:r>
              <a:rPr lang="en-US" dirty="0" smtClean="0"/>
              <a:t> upon which an individual can draw/use within society</a:t>
            </a:r>
          </a:p>
          <a:p>
            <a:pPr lvl="1" fontAlgn="base" hangingPunct="0"/>
            <a:r>
              <a:rPr lang="en-US" dirty="0" smtClean="0"/>
              <a:t>The more ‘capital’ or ‘resources’ you have the </a:t>
            </a:r>
            <a:r>
              <a:rPr lang="en-US" dirty="0" smtClean="0">
                <a:solidFill>
                  <a:srgbClr val="FF0000"/>
                </a:solidFill>
              </a:rPr>
              <a:t>easier your life</a:t>
            </a:r>
            <a:r>
              <a:rPr lang="en-US" dirty="0" smtClean="0"/>
              <a:t> will be</a:t>
            </a:r>
          </a:p>
          <a:p>
            <a:pPr lvl="1" fontAlgn="base" hangingPunct="0"/>
            <a:r>
              <a:rPr lang="en-US" dirty="0" smtClean="0"/>
              <a:t>The more ‘capital’ or ‘resources’ you have the more likely you are to </a:t>
            </a:r>
            <a:r>
              <a:rPr lang="en-US" dirty="0" smtClean="0">
                <a:solidFill>
                  <a:srgbClr val="FF0000"/>
                </a:solidFill>
              </a:rPr>
              <a:t>sustain or gain more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7000" y="4800600"/>
            <a:ext cx="1905000" cy="1432560"/>
          </a:xfrm>
          <a:prstGeom prst="rect">
            <a:avLst/>
          </a:prstGeom>
        </p:spPr>
      </p:pic>
    </p:spTree>
    <p:extLst>
      <p:ext uri="{BB962C8B-B14F-4D97-AF65-F5344CB8AC3E}">
        <p14:creationId xmlns:p14="http://schemas.microsoft.com/office/powerpoint/2010/main" val="421452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Definition of Capital</a:t>
            </a:r>
            <a:endParaRPr lang="en-GB" dirty="0"/>
          </a:p>
        </p:txBody>
      </p:sp>
      <p:sp>
        <p:nvSpPr>
          <p:cNvPr id="3" name="Content Placeholder 2"/>
          <p:cNvSpPr>
            <a:spLocks noGrp="1"/>
          </p:cNvSpPr>
          <p:nvPr>
            <p:ph idx="1"/>
          </p:nvPr>
        </p:nvSpPr>
        <p:spPr/>
        <p:txBody>
          <a:bodyPr>
            <a:normAutofit fontScale="92500" lnSpcReduction="10000"/>
          </a:bodyPr>
          <a:lstStyle/>
          <a:p>
            <a:pPr marL="0" indent="0" fontAlgn="base" hangingPunct="0">
              <a:buNone/>
            </a:pPr>
            <a:r>
              <a:rPr lang="en-US" dirty="0"/>
              <a:t>‘Capital is </a:t>
            </a:r>
            <a:r>
              <a:rPr lang="en-US" dirty="0">
                <a:solidFill>
                  <a:srgbClr val="FF0000"/>
                </a:solidFill>
              </a:rPr>
              <a:t>accumulated labor</a:t>
            </a:r>
            <a:r>
              <a:rPr lang="en-US" dirty="0"/>
              <a:t> (in its </a:t>
            </a:r>
            <a:r>
              <a:rPr lang="en-US" dirty="0" smtClean="0"/>
              <a:t>materialized </a:t>
            </a:r>
            <a:r>
              <a:rPr lang="en-US" dirty="0"/>
              <a:t>form or its “incorporated,” </a:t>
            </a:r>
            <a:r>
              <a:rPr lang="en-US" dirty="0" smtClean="0"/>
              <a:t>embodied </a:t>
            </a:r>
            <a:r>
              <a:rPr lang="en-US" dirty="0"/>
              <a:t>form) which, when appropriated on a private, e.g., </a:t>
            </a:r>
            <a:r>
              <a:rPr lang="en-US" dirty="0" smtClean="0"/>
              <a:t>exclusive, </a:t>
            </a:r>
            <a:r>
              <a:rPr lang="en-US" dirty="0"/>
              <a:t>basis by agents or groups of agents, enables them to </a:t>
            </a:r>
            <a:r>
              <a:rPr lang="en-US" dirty="0" smtClean="0"/>
              <a:t>appropriate social </a:t>
            </a:r>
            <a:r>
              <a:rPr lang="en-US" dirty="0"/>
              <a:t>energy in the form of reified or living labor. </a:t>
            </a:r>
            <a:r>
              <a:rPr lang="en-US" dirty="0" smtClean="0"/>
              <a:t>. . . It </a:t>
            </a:r>
            <a:r>
              <a:rPr lang="en-US" dirty="0"/>
              <a:t>is what makes the games of society – not least, the economic game – something other than simple games of chance </a:t>
            </a:r>
            <a:r>
              <a:rPr lang="en-US" dirty="0" smtClean="0"/>
              <a:t>offering </a:t>
            </a:r>
            <a:r>
              <a:rPr lang="en-US" dirty="0"/>
              <a:t>at every moment the possibility of a miracle’ </a:t>
            </a:r>
            <a:r>
              <a:rPr lang="en-US" dirty="0" smtClean="0"/>
              <a:t>(Ball, 2004, p.15).</a:t>
            </a:r>
          </a:p>
        </p:txBody>
      </p:sp>
    </p:spTree>
    <p:extLst>
      <p:ext uri="{BB962C8B-B14F-4D97-AF65-F5344CB8AC3E}">
        <p14:creationId xmlns:p14="http://schemas.microsoft.com/office/powerpoint/2010/main" val="29919163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this Mean?</a:t>
            </a:r>
            <a:endParaRPr lang="en-GB" dirty="0"/>
          </a:p>
        </p:txBody>
      </p:sp>
      <p:sp>
        <p:nvSpPr>
          <p:cNvPr id="3" name="Content Placeholder 2"/>
          <p:cNvSpPr>
            <a:spLocks noGrp="1"/>
          </p:cNvSpPr>
          <p:nvPr>
            <p:ph idx="1"/>
          </p:nvPr>
        </p:nvSpPr>
        <p:spPr/>
        <p:txBody>
          <a:bodyPr>
            <a:normAutofit lnSpcReduction="10000"/>
          </a:bodyPr>
          <a:lstStyle/>
          <a:p>
            <a:pPr marL="0" indent="0" fontAlgn="base" hangingPunct="0">
              <a:buNone/>
            </a:pPr>
            <a:r>
              <a:rPr lang="en-US" dirty="0"/>
              <a:t>Example:</a:t>
            </a:r>
          </a:p>
          <a:p>
            <a:pPr fontAlgn="base" hangingPunct="0"/>
            <a:r>
              <a:rPr lang="en-US" dirty="0"/>
              <a:t>In Roulette individuals all have the same chance of </a:t>
            </a:r>
            <a:r>
              <a:rPr lang="en-US" dirty="0" smtClean="0"/>
              <a:t>winning</a:t>
            </a:r>
          </a:p>
          <a:p>
            <a:pPr lvl="1" fontAlgn="base" hangingPunct="0"/>
            <a:r>
              <a:rPr lang="en-US" dirty="0" smtClean="0"/>
              <a:t>If you win ANYONE can change your social status!</a:t>
            </a:r>
          </a:p>
          <a:p>
            <a:pPr lvl="1" fontAlgn="base" hangingPunct="0"/>
            <a:r>
              <a:rPr lang="en-US" dirty="0" smtClean="0"/>
              <a:t>As it relies on </a:t>
            </a:r>
            <a:r>
              <a:rPr lang="en-US" b="1" u="sng" dirty="0" smtClean="0"/>
              <a:t>random probability </a:t>
            </a:r>
            <a:r>
              <a:rPr lang="en-US" dirty="0" smtClean="0"/>
              <a:t>it could represent a world of random/perfect competition</a:t>
            </a:r>
          </a:p>
          <a:p>
            <a:pPr lvl="1" fontAlgn="base" hangingPunct="0"/>
            <a:r>
              <a:rPr lang="en-US" dirty="0" smtClean="0"/>
              <a:t>EVERYONE has the </a:t>
            </a:r>
            <a:r>
              <a:rPr lang="en-US" b="1" u="sng" dirty="0" smtClean="0"/>
              <a:t>same chance </a:t>
            </a:r>
            <a:r>
              <a:rPr lang="en-US" dirty="0" smtClean="0"/>
              <a:t>of getting on in society – wining </a:t>
            </a:r>
            <a:endParaRPr lang="en-US" dirty="0"/>
          </a:p>
          <a:p>
            <a:pPr lvl="1" fontAlgn="base" hangingPunct="0"/>
            <a:endParaRPr lang="en-US" dirty="0"/>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10400" y="5348276"/>
            <a:ext cx="2133600" cy="150972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5143500"/>
            <a:ext cx="1714500" cy="1714500"/>
          </a:xfrm>
          <a:prstGeom prst="rect">
            <a:avLst/>
          </a:prstGeom>
        </p:spPr>
      </p:pic>
    </p:spTree>
    <p:extLst>
      <p:ext uri="{BB962C8B-B14F-4D97-AF65-F5344CB8AC3E}">
        <p14:creationId xmlns:p14="http://schemas.microsoft.com/office/powerpoint/2010/main" val="4200714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heel(1)">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If Our Society </a:t>
            </a:r>
            <a:br>
              <a:rPr lang="en-GB" dirty="0" smtClean="0"/>
            </a:br>
            <a:r>
              <a:rPr lang="en-GB" dirty="0" smtClean="0"/>
              <a:t>was Equal and Fair . . .</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solidFill>
                  <a:srgbClr val="FF0000"/>
                </a:solidFill>
              </a:rPr>
              <a:t>Everyone</a:t>
            </a:r>
            <a:r>
              <a:rPr lang="en-GB" dirty="0" smtClean="0">
                <a:solidFill>
                  <a:srgbClr val="FF0000"/>
                </a:solidFill>
              </a:rPr>
              <a:t>, despite their age background, ethnicity, disability, gender etc.</a:t>
            </a:r>
            <a:r>
              <a:rPr lang="en-GB" dirty="0" smtClean="0"/>
              <a:t> would be able </a:t>
            </a:r>
            <a:r>
              <a:rPr lang="en-GB" dirty="0"/>
              <a:t>to </a:t>
            </a:r>
            <a:r>
              <a:rPr lang="en-GB" dirty="0" smtClean="0"/>
              <a:t>. . .</a:t>
            </a:r>
            <a:endParaRPr lang="en-GB" dirty="0"/>
          </a:p>
          <a:p>
            <a:pPr lvl="1"/>
            <a:r>
              <a:rPr lang="en-GB" dirty="0"/>
              <a:t>accumulate capital</a:t>
            </a:r>
          </a:p>
          <a:p>
            <a:pPr lvl="1"/>
            <a:r>
              <a:rPr lang="en-GB" dirty="0" smtClean="0"/>
              <a:t>be </a:t>
            </a:r>
            <a:r>
              <a:rPr lang="en-GB" dirty="0"/>
              <a:t>recipient of hereditary</a:t>
            </a:r>
          </a:p>
          <a:p>
            <a:pPr lvl="1"/>
            <a:r>
              <a:rPr lang="en-GB" dirty="0" smtClean="0"/>
              <a:t>be </a:t>
            </a:r>
            <a:r>
              <a:rPr lang="en-GB" dirty="0"/>
              <a:t>recipient of acquired property</a:t>
            </a:r>
          </a:p>
          <a:p>
            <a:pPr lvl="1"/>
            <a:r>
              <a:rPr lang="en-GB" dirty="0" smtClean="0"/>
              <a:t>benefit </a:t>
            </a:r>
            <a:r>
              <a:rPr lang="en-GB" dirty="0"/>
              <a:t>from every moment (therefore life chance) being dependent upon the previous or next moment</a:t>
            </a:r>
          </a:p>
          <a:p>
            <a:pPr lvl="1"/>
            <a:r>
              <a:rPr lang="en-GB" dirty="0"/>
              <a:t>obtain life’s prizes</a:t>
            </a:r>
          </a:p>
          <a:p>
            <a:pPr lvl="1"/>
            <a:r>
              <a:rPr lang="en-GB" dirty="0"/>
              <a:t>become anything in society</a:t>
            </a:r>
          </a:p>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498" y="381000"/>
            <a:ext cx="9207498" cy="6096000"/>
          </a:xfrm>
          <a:prstGeom prst="rect">
            <a:avLst/>
          </a:prstGeom>
        </p:spPr>
      </p:pic>
    </p:spTree>
    <p:extLst>
      <p:ext uri="{BB962C8B-B14F-4D97-AF65-F5344CB8AC3E}">
        <p14:creationId xmlns:p14="http://schemas.microsoft.com/office/powerpoint/2010/main" val="109082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rgbClr val="FF0000"/>
                </a:solidFill>
              </a:rPr>
              <a:t>In Reality </a:t>
            </a:r>
            <a:r>
              <a:rPr lang="en-GB" dirty="0"/>
              <a:t>O</a:t>
            </a:r>
            <a:r>
              <a:rPr lang="en-GB" dirty="0" smtClean="0"/>
              <a:t>ur Society </a:t>
            </a:r>
            <a:br>
              <a:rPr lang="en-GB" dirty="0" smtClean="0"/>
            </a:br>
            <a:r>
              <a:rPr lang="en-GB" dirty="0" smtClean="0"/>
              <a:t>the </a:t>
            </a:r>
            <a:r>
              <a:rPr lang="en-GB" dirty="0" smtClean="0">
                <a:solidFill>
                  <a:srgbClr val="FF0000"/>
                </a:solidFill>
              </a:rPr>
              <a:t>Dice are Loaded</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FF0000"/>
                </a:solidFill>
              </a:rPr>
              <a:t>Only</a:t>
            </a:r>
            <a:r>
              <a:rPr lang="en-GB" dirty="0" smtClean="0"/>
              <a:t> </a:t>
            </a:r>
            <a:r>
              <a:rPr lang="en-GB" dirty="0" smtClean="0">
                <a:solidFill>
                  <a:srgbClr val="FF0000"/>
                </a:solidFill>
              </a:rPr>
              <a:t>a </a:t>
            </a:r>
            <a:r>
              <a:rPr lang="en-GB" b="1" u="sng" dirty="0" smtClean="0">
                <a:solidFill>
                  <a:srgbClr val="FF0000"/>
                </a:solidFill>
              </a:rPr>
              <a:t>few who are privileged </a:t>
            </a:r>
            <a:r>
              <a:rPr lang="en-GB" dirty="0" smtClean="0">
                <a:solidFill>
                  <a:srgbClr val="FF0000"/>
                </a:solidFill>
              </a:rPr>
              <a:t>in society </a:t>
            </a:r>
            <a:r>
              <a:rPr lang="en-GB" dirty="0" smtClean="0"/>
              <a:t>are able to . . . </a:t>
            </a:r>
          </a:p>
          <a:p>
            <a:pPr lvl="1"/>
            <a:r>
              <a:rPr lang="en-GB" dirty="0" smtClean="0"/>
              <a:t>accumulate capital</a:t>
            </a:r>
          </a:p>
          <a:p>
            <a:pPr lvl="1"/>
            <a:r>
              <a:rPr lang="en-GB" dirty="0"/>
              <a:t>b</a:t>
            </a:r>
            <a:r>
              <a:rPr lang="en-GB" dirty="0" smtClean="0"/>
              <a:t>e recipient of hereditary</a:t>
            </a:r>
          </a:p>
          <a:p>
            <a:pPr lvl="1"/>
            <a:r>
              <a:rPr lang="en-GB" dirty="0" smtClean="0"/>
              <a:t>be </a:t>
            </a:r>
            <a:r>
              <a:rPr lang="en-GB" dirty="0"/>
              <a:t>r</a:t>
            </a:r>
            <a:r>
              <a:rPr lang="en-GB" dirty="0" smtClean="0"/>
              <a:t>ecipient of acquired property</a:t>
            </a:r>
          </a:p>
          <a:p>
            <a:pPr lvl="1"/>
            <a:r>
              <a:rPr lang="en-GB" dirty="0" smtClean="0"/>
              <a:t>benefit from every moment (therefore life chance) being dependent upon the previous or next moment</a:t>
            </a:r>
          </a:p>
          <a:p>
            <a:pPr lvl="1"/>
            <a:r>
              <a:rPr lang="en-GB" dirty="0" smtClean="0"/>
              <a:t>obtain life’s prizes</a:t>
            </a:r>
          </a:p>
          <a:p>
            <a:pPr lvl="1"/>
            <a:r>
              <a:rPr lang="en-GB" dirty="0" smtClean="0"/>
              <a:t>become anything in society</a:t>
            </a:r>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8100"/>
            <a:ext cx="1714500" cy="1714500"/>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67600" y="-38100"/>
            <a:ext cx="1714500" cy="1714500"/>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5143500"/>
            <a:ext cx="1714500" cy="1714500"/>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29500" y="5143500"/>
            <a:ext cx="1714500" cy="1714500"/>
          </a:xfrm>
          <a:prstGeom prst="rect">
            <a:avLst/>
          </a:prstGeom>
        </p:spPr>
      </p:pic>
    </p:spTree>
    <p:extLst>
      <p:ext uri="{BB962C8B-B14F-4D97-AF65-F5344CB8AC3E}">
        <p14:creationId xmlns:p14="http://schemas.microsoft.com/office/powerpoint/2010/main" val="202464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ppt_w</p:attrName>
                                        </p:attrNameLst>
                                      </p:cBhvr>
                                      <p:tavLst>
                                        <p:tav tm="0">
                                          <p:val>
                                            <p:fltVal val="0"/>
                                          </p:val>
                                        </p:tav>
                                        <p:tav tm="100000">
                                          <p:val>
                                            <p:strVal val="#ppt_w"/>
                                          </p:val>
                                        </p:tav>
                                      </p:tavLst>
                                    </p:anim>
                                    <p:anim calcmode="lin" valueType="num">
                                      <p:cBhvr>
                                        <p:cTn id="16" dur="500" fill="hold"/>
                                        <p:tgtEl>
                                          <p:spTgt spid="6"/>
                                        </p:tgtEl>
                                        <p:attrNameLst>
                                          <p:attrName>ppt_h</p:attrName>
                                        </p:attrNameLst>
                                      </p:cBhvr>
                                      <p:tavLst>
                                        <p:tav tm="0">
                                          <p:val>
                                            <p:fltVal val="0"/>
                                          </p:val>
                                        </p:tav>
                                        <p:tav tm="100000">
                                          <p:val>
                                            <p:strVal val="#ppt_h"/>
                                          </p:val>
                                        </p:tav>
                                      </p:tavLst>
                                    </p:anim>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2000"/>
                                        <p:tgtEl>
                                          <p:spTgt spid="7"/>
                                        </p:tgtEl>
                                      </p:cBhvr>
                                    </p:animEffect>
                                    <p:anim calcmode="lin" valueType="num">
                                      <p:cBhvr>
                                        <p:cTn id="23" dur="2000" fill="hold"/>
                                        <p:tgtEl>
                                          <p:spTgt spid="7"/>
                                        </p:tgtEl>
                                        <p:attrNameLst>
                                          <p:attrName>ppt_w</p:attrName>
                                        </p:attrNameLst>
                                      </p:cBhvr>
                                      <p:tavLst>
                                        <p:tav tm="0" fmla="#ppt_w*sin(2.5*pi*$)">
                                          <p:val>
                                            <p:fltVal val="0"/>
                                          </p:val>
                                        </p:tav>
                                        <p:tav tm="100000">
                                          <p:val>
                                            <p:fltVal val="1"/>
                                          </p:val>
                                        </p:tav>
                                      </p:tavLst>
                                    </p:anim>
                                    <p:anim calcmode="lin" valueType="num">
                                      <p:cBhvr>
                                        <p:cTn id="24"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Reproduction </a:t>
            </a:r>
            <a:br>
              <a:rPr lang="en-GB" dirty="0" smtClean="0"/>
            </a:br>
            <a:r>
              <a:rPr lang="en-GB" dirty="0" smtClean="0"/>
              <a:t>of Inequality</a:t>
            </a:r>
            <a:endParaRPr lang="en-GB" dirty="0"/>
          </a:p>
        </p:txBody>
      </p:sp>
      <p:sp>
        <p:nvSpPr>
          <p:cNvPr id="3" name="Content Placeholder 2"/>
          <p:cNvSpPr>
            <a:spLocks noGrp="1"/>
          </p:cNvSpPr>
          <p:nvPr>
            <p:ph idx="1"/>
          </p:nvPr>
        </p:nvSpPr>
        <p:spPr>
          <a:xfrm>
            <a:off x="1463040" y="2119256"/>
            <a:ext cx="6196405" cy="4129143"/>
          </a:xfrm>
        </p:spPr>
        <p:txBody>
          <a:bodyPr>
            <a:normAutofit/>
          </a:bodyPr>
          <a:lstStyle/>
          <a:p>
            <a:pPr marL="0" indent="0" algn="ctr">
              <a:buNone/>
            </a:pPr>
            <a:endParaRPr lang="en-GB" sz="3200" dirty="0" smtClean="0">
              <a:solidFill>
                <a:srgbClr val="FF0000"/>
              </a:solidFill>
            </a:endParaRPr>
          </a:p>
          <a:p>
            <a:pPr marL="0" indent="0" algn="ctr">
              <a:buNone/>
            </a:pPr>
            <a:r>
              <a:rPr lang="en-GB" sz="3200" dirty="0" smtClean="0">
                <a:solidFill>
                  <a:srgbClr val="FF0000"/>
                </a:solidFill>
              </a:rPr>
              <a:t>Thus the way </a:t>
            </a:r>
            <a:r>
              <a:rPr lang="en-GB" sz="3200" b="1" u="sng" dirty="0" smtClean="0">
                <a:solidFill>
                  <a:srgbClr val="FF0000"/>
                </a:solidFill>
              </a:rPr>
              <a:t>capital </a:t>
            </a:r>
            <a:r>
              <a:rPr lang="en-GB" sz="3200" dirty="0" smtClean="0">
                <a:solidFill>
                  <a:srgbClr val="FF0000"/>
                </a:solidFill>
              </a:rPr>
              <a:t>in society </a:t>
            </a:r>
          </a:p>
          <a:p>
            <a:pPr marL="0" indent="0" algn="ctr">
              <a:buNone/>
            </a:pPr>
            <a:r>
              <a:rPr lang="en-GB" sz="3200" dirty="0" smtClean="0">
                <a:solidFill>
                  <a:srgbClr val="FF0000"/>
                </a:solidFill>
              </a:rPr>
              <a:t>is </a:t>
            </a:r>
            <a:r>
              <a:rPr lang="en-GB" sz="3200" b="1" u="sng" dirty="0" smtClean="0">
                <a:solidFill>
                  <a:srgbClr val="FF0000"/>
                </a:solidFill>
              </a:rPr>
              <a:t>distributed</a:t>
            </a:r>
            <a:r>
              <a:rPr lang="en-GB" sz="3200" dirty="0" smtClean="0">
                <a:solidFill>
                  <a:srgbClr val="FF0000"/>
                </a:solidFill>
              </a:rPr>
              <a:t> </a:t>
            </a:r>
          </a:p>
          <a:p>
            <a:pPr marL="0" indent="0" algn="ctr">
              <a:buNone/>
            </a:pPr>
            <a:r>
              <a:rPr lang="en-GB" sz="3200" dirty="0" smtClean="0">
                <a:solidFill>
                  <a:srgbClr val="FF0000"/>
                </a:solidFill>
              </a:rPr>
              <a:t>reproduces </a:t>
            </a:r>
            <a:r>
              <a:rPr lang="en-GB" sz="3200" b="1" u="sng" dirty="0" smtClean="0">
                <a:solidFill>
                  <a:srgbClr val="FF0000"/>
                </a:solidFill>
              </a:rPr>
              <a:t>inequality</a:t>
            </a:r>
          </a:p>
          <a:p>
            <a:endParaRPr lang="en-GB" sz="1200" dirty="0"/>
          </a:p>
        </p:txBody>
      </p:sp>
    </p:spTree>
    <p:extLst>
      <p:ext uri="{BB962C8B-B14F-4D97-AF65-F5344CB8AC3E}">
        <p14:creationId xmlns:p14="http://schemas.microsoft.com/office/powerpoint/2010/main" val="7349032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365760" lvl="1" indent="0" algn="ctr" rtl="0">
              <a:spcBef>
                <a:spcPct val="0"/>
              </a:spcBef>
            </a:pPr>
            <a:r>
              <a:rPr lang="en-GB" sz="3200" kern="1200" dirty="0">
                <a:solidFill>
                  <a:schemeClr val="tx1"/>
                </a:solidFill>
                <a:latin typeface="+mj-lt"/>
                <a:ea typeface="+mj-ea"/>
                <a:cs typeface="+mj-cs"/>
              </a:rPr>
              <a:t>If </a:t>
            </a:r>
            <a:r>
              <a:rPr lang="en-GB" sz="3200" kern="1200" dirty="0" smtClean="0">
                <a:solidFill>
                  <a:schemeClr val="tx1"/>
                </a:solidFill>
                <a:latin typeface="+mj-lt"/>
                <a:ea typeface="+mj-ea"/>
                <a:cs typeface="+mj-cs"/>
              </a:rPr>
              <a:t>You </a:t>
            </a:r>
            <a:r>
              <a:rPr lang="en-GB" sz="3200" kern="1200" dirty="0">
                <a:solidFill>
                  <a:srgbClr val="FF0000"/>
                </a:solidFill>
                <a:latin typeface="+mj-lt"/>
                <a:ea typeface="+mj-ea"/>
                <a:cs typeface="+mj-cs"/>
              </a:rPr>
              <a:t>ALREADY</a:t>
            </a:r>
            <a:r>
              <a:rPr lang="en-GB" sz="3200" kern="1200" dirty="0">
                <a:solidFill>
                  <a:schemeClr val="tx1"/>
                </a:solidFill>
                <a:latin typeface="+mj-lt"/>
                <a:ea typeface="+mj-ea"/>
                <a:cs typeface="+mj-cs"/>
              </a:rPr>
              <a:t> </a:t>
            </a:r>
            <a:r>
              <a:rPr lang="en-GB" sz="3200" kern="1200" dirty="0" smtClean="0">
                <a:solidFill>
                  <a:schemeClr val="tx1"/>
                </a:solidFill>
                <a:latin typeface="+mj-lt"/>
                <a:ea typeface="+mj-ea"/>
                <a:cs typeface="+mj-cs"/>
              </a:rPr>
              <a:t>Have It</a:t>
            </a:r>
            <a:r>
              <a:rPr lang="en-GB" sz="3200" kern="1200" dirty="0">
                <a:solidFill>
                  <a:schemeClr val="tx1"/>
                </a:solidFill>
                <a:latin typeface="+mj-lt"/>
                <a:ea typeface="+mj-ea"/>
                <a:cs typeface="+mj-cs"/>
              </a:rPr>
              <a:t>,</a:t>
            </a:r>
            <a:br>
              <a:rPr lang="en-GB" sz="3200" kern="1200" dirty="0">
                <a:solidFill>
                  <a:schemeClr val="tx1"/>
                </a:solidFill>
                <a:latin typeface="+mj-lt"/>
                <a:ea typeface="+mj-ea"/>
                <a:cs typeface="+mj-cs"/>
              </a:rPr>
            </a:br>
            <a:r>
              <a:rPr lang="en-GB" sz="3200" kern="1200" dirty="0">
                <a:solidFill>
                  <a:schemeClr val="tx1"/>
                </a:solidFill>
                <a:latin typeface="+mj-lt"/>
                <a:ea typeface="+mj-ea"/>
                <a:cs typeface="+mj-cs"/>
              </a:rPr>
              <a:t>it is </a:t>
            </a:r>
            <a:r>
              <a:rPr lang="en-GB" sz="3200" kern="1200" dirty="0" smtClean="0">
                <a:solidFill>
                  <a:schemeClr val="tx1"/>
                </a:solidFill>
                <a:latin typeface="+mj-lt"/>
                <a:ea typeface="+mj-ea"/>
                <a:cs typeface="+mj-cs"/>
              </a:rPr>
              <a:t>Easer </a:t>
            </a:r>
            <a:r>
              <a:rPr lang="en-GB" sz="3200" kern="1200" dirty="0">
                <a:solidFill>
                  <a:schemeClr val="tx1"/>
                </a:solidFill>
                <a:latin typeface="+mj-lt"/>
                <a:ea typeface="+mj-ea"/>
                <a:cs typeface="+mj-cs"/>
              </a:rPr>
              <a:t>to </a:t>
            </a:r>
            <a:r>
              <a:rPr lang="en-GB" sz="3200" kern="1200" dirty="0" smtClean="0">
                <a:solidFill>
                  <a:schemeClr val="tx1"/>
                </a:solidFill>
                <a:latin typeface="+mj-lt"/>
                <a:ea typeface="+mj-ea"/>
                <a:cs typeface="+mj-cs"/>
              </a:rPr>
              <a:t>Get </a:t>
            </a:r>
            <a:r>
              <a:rPr lang="en-GB" sz="3200" kern="1200" dirty="0">
                <a:solidFill>
                  <a:srgbClr val="FF0000"/>
                </a:solidFill>
                <a:latin typeface="+mj-lt"/>
                <a:ea typeface="+mj-ea"/>
                <a:cs typeface="+mj-cs"/>
              </a:rPr>
              <a:t>MORE</a:t>
            </a:r>
            <a:r>
              <a:rPr lang="en-GB" sz="3200" kern="1200" dirty="0">
                <a:solidFill>
                  <a:schemeClr val="tx1"/>
                </a:solidFill>
                <a:latin typeface="+mj-lt"/>
                <a:ea typeface="+mj-ea"/>
                <a:cs typeface="+mj-cs"/>
              </a:rPr>
              <a:t> of </a:t>
            </a:r>
            <a:r>
              <a:rPr lang="en-GB" sz="3200" kern="1200" dirty="0" smtClean="0">
                <a:solidFill>
                  <a:schemeClr val="tx1"/>
                </a:solidFill>
                <a:latin typeface="+mj-lt"/>
                <a:ea typeface="+mj-ea"/>
                <a:cs typeface="+mj-cs"/>
              </a:rPr>
              <a:t>It!</a:t>
            </a:r>
            <a:endParaRPr lang="en-GB" sz="3200" kern="1200" dirty="0">
              <a:solidFill>
                <a:schemeClr val="tx1"/>
              </a:solidFill>
              <a:latin typeface="+mj-lt"/>
              <a:ea typeface="+mj-ea"/>
              <a:cs typeface="+mj-cs"/>
            </a:endParaRPr>
          </a:p>
        </p:txBody>
      </p:sp>
      <p:sp>
        <p:nvSpPr>
          <p:cNvPr id="3" name="Content Placeholder 2"/>
          <p:cNvSpPr>
            <a:spLocks noGrp="1"/>
          </p:cNvSpPr>
          <p:nvPr>
            <p:ph idx="1"/>
          </p:nvPr>
        </p:nvSpPr>
        <p:spPr/>
        <p:txBody>
          <a:bodyPr>
            <a:noAutofit/>
          </a:bodyPr>
          <a:lstStyle/>
          <a:p>
            <a:pPr lvl="1"/>
            <a:r>
              <a:rPr lang="en-GB" sz="2400" dirty="0"/>
              <a:t>If you have money it is easier to get more money</a:t>
            </a:r>
          </a:p>
          <a:p>
            <a:pPr lvl="1"/>
            <a:r>
              <a:rPr lang="en-GB" sz="2400" dirty="0"/>
              <a:t>If you have houses/businesses it is easier to get more houses/businesses</a:t>
            </a:r>
          </a:p>
          <a:p>
            <a:pPr lvl="1"/>
            <a:r>
              <a:rPr lang="en-GB" sz="2400" dirty="0"/>
              <a:t>If you have health it is easier to maintain health</a:t>
            </a:r>
          </a:p>
          <a:p>
            <a:pPr lvl="1"/>
            <a:r>
              <a:rPr lang="en-GB" sz="2400" dirty="0"/>
              <a:t>If you have things it is easer to get more things</a:t>
            </a:r>
          </a:p>
          <a:p>
            <a:pPr lvl="1"/>
            <a:r>
              <a:rPr lang="en-GB" sz="2400" dirty="0"/>
              <a:t>If you have status it is easier to maintain your status</a:t>
            </a:r>
          </a:p>
          <a:p>
            <a:pPr marL="365760" lvl="1" indent="0" algn="ctr">
              <a:buNone/>
            </a:pPr>
            <a:endParaRPr lang="en-GB" sz="1600" dirty="0">
              <a:solidFill>
                <a:srgbClr val="FF0000"/>
              </a:solidFill>
            </a:endParaRPr>
          </a:p>
          <a:p>
            <a:endParaRPr lang="en-GB" sz="900" dirty="0"/>
          </a:p>
        </p:txBody>
      </p:sp>
    </p:spTree>
    <p:extLst>
      <p:ext uri="{BB962C8B-B14F-4D97-AF65-F5344CB8AC3E}">
        <p14:creationId xmlns:p14="http://schemas.microsoft.com/office/powerpoint/2010/main" val="18420834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66800" y="914400"/>
            <a:ext cx="7049434" cy="5029200"/>
          </a:xfrm>
        </p:spPr>
      </p:pic>
    </p:spTree>
    <p:extLst>
      <p:ext uri="{BB962C8B-B14F-4D97-AF65-F5344CB8AC3E}">
        <p14:creationId xmlns:p14="http://schemas.microsoft.com/office/powerpoint/2010/main" val="261058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So How do Individuals</a:t>
            </a:r>
            <a:br>
              <a:rPr lang="en-US" dirty="0" smtClean="0"/>
            </a:br>
            <a:r>
              <a:rPr lang="en-US" dirty="0" smtClean="0"/>
              <a:t>‘Get’ Capital?</a:t>
            </a:r>
            <a:endParaRPr lang="en-US" dirty="0"/>
          </a:p>
        </p:txBody>
      </p:sp>
      <p:sp>
        <p:nvSpPr>
          <p:cNvPr id="3" name="Content Placeholder 2"/>
          <p:cNvSpPr>
            <a:spLocks noGrp="1"/>
          </p:cNvSpPr>
          <p:nvPr>
            <p:ph idx="1"/>
          </p:nvPr>
        </p:nvSpPr>
        <p:spPr/>
        <p:txBody>
          <a:bodyPr>
            <a:noAutofit/>
          </a:bodyPr>
          <a:lstStyle/>
          <a:p>
            <a:r>
              <a:rPr lang="en-US" dirty="0" smtClean="0"/>
              <a:t>‘Capital takes time to accumulate</a:t>
            </a:r>
          </a:p>
          <a:p>
            <a:pPr lvl="1"/>
            <a:r>
              <a:rPr lang="en-US" sz="2000" dirty="0" smtClean="0"/>
              <a:t>Is objectified</a:t>
            </a:r>
          </a:p>
          <a:p>
            <a:pPr lvl="1"/>
            <a:r>
              <a:rPr lang="en-US" sz="2000" dirty="0" smtClean="0"/>
              <a:t>Is embodied</a:t>
            </a:r>
          </a:p>
          <a:p>
            <a:pPr lvl="1"/>
            <a:r>
              <a:rPr lang="en-US" sz="2000" dirty="0" smtClean="0"/>
              <a:t>It can either </a:t>
            </a:r>
            <a:r>
              <a:rPr lang="en-US" sz="2000" u="sng" dirty="0" smtClean="0"/>
              <a:t>produce profits</a:t>
            </a:r>
            <a:r>
              <a:rPr lang="en-US" sz="2000" dirty="0" smtClean="0"/>
              <a:t> or </a:t>
            </a:r>
            <a:r>
              <a:rPr lang="en-US" sz="2000" u="sng" dirty="0" smtClean="0"/>
              <a:t>reproduce it self</a:t>
            </a:r>
            <a:r>
              <a:rPr lang="en-US" sz="2000" dirty="0" smtClean="0"/>
              <a:t> in identical or expanded form</a:t>
            </a:r>
          </a:p>
          <a:p>
            <a:pPr lvl="1"/>
            <a:r>
              <a:rPr lang="en-US" sz="2000" dirty="0" smtClean="0"/>
              <a:t>It persists in its being</a:t>
            </a:r>
          </a:p>
          <a:p>
            <a:pPr lvl="1"/>
            <a:r>
              <a:rPr lang="en-US" sz="2000" dirty="0" smtClean="0"/>
              <a:t>Is a force inscribed in the objectivity of things</a:t>
            </a:r>
          </a:p>
          <a:p>
            <a:pPr lvl="2"/>
            <a:r>
              <a:rPr lang="en-US" dirty="0" smtClean="0"/>
              <a:t>Therefore everything is </a:t>
            </a:r>
            <a:r>
              <a:rPr lang="en-US" b="1" u="sng" dirty="0" smtClean="0"/>
              <a:t>NOT</a:t>
            </a:r>
            <a:r>
              <a:rPr lang="en-US" dirty="0" smtClean="0"/>
              <a:t> equally possible or impossible</a:t>
            </a:r>
          </a:p>
        </p:txBody>
      </p:sp>
    </p:spTree>
    <p:extLst>
      <p:ext uri="{BB962C8B-B14F-4D97-AF65-F5344CB8AC3E}">
        <p14:creationId xmlns:p14="http://schemas.microsoft.com/office/powerpoint/2010/main" val="34438228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Tells Us </a:t>
            </a:r>
            <a:br>
              <a:rPr lang="en-GB" dirty="0" smtClean="0"/>
            </a:br>
            <a:r>
              <a:rPr lang="en-GB" dirty="0" smtClean="0"/>
              <a:t>About Our World/Society</a:t>
            </a:r>
            <a:endParaRPr lang="en-GB" dirty="0"/>
          </a:p>
        </p:txBody>
      </p:sp>
      <p:sp>
        <p:nvSpPr>
          <p:cNvPr id="3" name="Content Placeholder 2"/>
          <p:cNvSpPr>
            <a:spLocks noGrp="1"/>
          </p:cNvSpPr>
          <p:nvPr>
            <p:ph idx="1"/>
          </p:nvPr>
        </p:nvSpPr>
        <p:spPr/>
        <p:txBody>
          <a:bodyPr>
            <a:normAutofit/>
          </a:bodyPr>
          <a:lstStyle/>
          <a:p>
            <a:r>
              <a:rPr lang="en-US" dirty="0"/>
              <a:t>The structure and distribution of the different types and subtypes of capital represents the immanent structure of the social world</a:t>
            </a:r>
          </a:p>
          <a:p>
            <a:pPr lvl="1"/>
            <a:r>
              <a:rPr lang="en-US" sz="2400" dirty="0"/>
              <a:t>Constraints</a:t>
            </a:r>
          </a:p>
          <a:p>
            <a:pPr lvl="1"/>
            <a:r>
              <a:rPr lang="en-US" sz="2400" dirty="0"/>
              <a:t>Govern the functioning of the world</a:t>
            </a:r>
          </a:p>
          <a:p>
            <a:pPr lvl="1"/>
            <a:r>
              <a:rPr lang="en-US" sz="2400" dirty="0"/>
              <a:t>Determines the </a:t>
            </a:r>
            <a:r>
              <a:rPr lang="en-US" sz="2400" dirty="0" smtClean="0"/>
              <a:t>chances </a:t>
            </a:r>
            <a:r>
              <a:rPr lang="en-US" sz="2400" dirty="0"/>
              <a:t>of success and failure for individuals/groups in </a:t>
            </a:r>
            <a:r>
              <a:rPr lang="en-US" sz="2400" dirty="0" smtClean="0"/>
              <a:t>society</a:t>
            </a:r>
            <a:endParaRPr lang="en-US" sz="2400" dirty="0"/>
          </a:p>
        </p:txBody>
      </p:sp>
    </p:spTree>
    <p:extLst>
      <p:ext uri="{BB962C8B-B14F-4D97-AF65-F5344CB8AC3E}">
        <p14:creationId xmlns:p14="http://schemas.microsoft.com/office/powerpoint/2010/main" val="4017346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1" y="0"/>
            <a:ext cx="9244185" cy="6934200"/>
          </a:xfrm>
          <a:prstGeom prst="rect">
            <a:avLst/>
          </a:prstGeom>
        </p:spPr>
      </p:pic>
    </p:spTree>
    <p:extLst>
      <p:ext uri="{BB962C8B-B14F-4D97-AF65-F5344CB8AC3E}">
        <p14:creationId xmlns:p14="http://schemas.microsoft.com/office/powerpoint/2010/main" val="999172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Many </a:t>
            </a:r>
            <a:br>
              <a:rPr lang="en-GB" dirty="0" smtClean="0"/>
            </a:br>
            <a:r>
              <a:rPr lang="en-GB" dirty="0" smtClean="0"/>
              <a:t>Different Types of Capital</a:t>
            </a:r>
            <a:endParaRPr lang="en-GB" dirty="0"/>
          </a:p>
        </p:txBody>
      </p:sp>
      <p:sp>
        <p:nvSpPr>
          <p:cNvPr id="3" name="Content Placeholder 2"/>
          <p:cNvSpPr>
            <a:spLocks noGrp="1"/>
          </p:cNvSpPr>
          <p:nvPr>
            <p:ph idx="1"/>
          </p:nvPr>
        </p:nvSpPr>
        <p:spPr/>
        <p:txBody>
          <a:bodyPr/>
          <a:lstStyle/>
          <a:p>
            <a:pPr marL="0" indent="0" algn="ctr">
              <a:buNone/>
            </a:pPr>
            <a:r>
              <a:rPr lang="en-GB" dirty="0" smtClean="0"/>
              <a:t>Economic Capital</a:t>
            </a:r>
          </a:p>
          <a:p>
            <a:pPr marL="0" indent="0" algn="ctr">
              <a:buNone/>
            </a:pPr>
            <a:r>
              <a:rPr lang="en-GB" dirty="0" smtClean="0"/>
              <a:t>Financial Capital</a:t>
            </a:r>
          </a:p>
          <a:p>
            <a:pPr marL="0" indent="0" algn="ctr">
              <a:buNone/>
            </a:pPr>
            <a:r>
              <a:rPr lang="en-GB" dirty="0" smtClean="0"/>
              <a:t>Religious </a:t>
            </a:r>
            <a:r>
              <a:rPr lang="en-GB" dirty="0"/>
              <a:t>Capital</a:t>
            </a:r>
          </a:p>
          <a:p>
            <a:pPr marL="0" indent="0" algn="ctr">
              <a:buNone/>
            </a:pPr>
            <a:r>
              <a:rPr lang="en-GB" dirty="0" smtClean="0"/>
              <a:t>Cultural</a:t>
            </a:r>
            <a:r>
              <a:rPr lang="en-GB" dirty="0"/>
              <a:t> </a:t>
            </a:r>
            <a:r>
              <a:rPr lang="en-GB" dirty="0" smtClean="0"/>
              <a:t>Capital</a:t>
            </a:r>
          </a:p>
          <a:p>
            <a:pPr marL="0" indent="0" algn="ctr">
              <a:buNone/>
            </a:pPr>
            <a:r>
              <a:rPr lang="en-GB" dirty="0" smtClean="0"/>
              <a:t>Human Capital</a:t>
            </a:r>
          </a:p>
          <a:p>
            <a:pPr marL="0" indent="0" algn="ctr">
              <a:buNone/>
            </a:pPr>
            <a:r>
              <a:rPr lang="en-GB" dirty="0" smtClean="0"/>
              <a:t>Social</a:t>
            </a:r>
            <a:r>
              <a:rPr lang="en-GB" dirty="0"/>
              <a:t> Capital</a:t>
            </a:r>
          </a:p>
          <a:p>
            <a:pPr marL="0" indent="0" algn="ctr">
              <a:buNone/>
            </a:pPr>
            <a:r>
              <a:rPr lang="en-GB" dirty="0" smtClean="0"/>
              <a:t>Identity</a:t>
            </a:r>
            <a:r>
              <a:rPr lang="en-GB" dirty="0"/>
              <a:t> </a:t>
            </a:r>
            <a:r>
              <a:rPr lang="en-GB" dirty="0" smtClean="0"/>
              <a:t>Capital</a:t>
            </a:r>
          </a:p>
          <a:p>
            <a:pPr marL="0" indent="0" algn="ctr">
              <a:buNone/>
            </a:pPr>
            <a:r>
              <a:rPr lang="en-GB" dirty="0" err="1" smtClean="0"/>
              <a:t>Etc</a:t>
            </a:r>
            <a:r>
              <a:rPr lang="en-GB" dirty="0" smtClean="0"/>
              <a:t> etc. . . </a:t>
            </a:r>
            <a:endParaRPr lang="en-GB" dirty="0"/>
          </a:p>
          <a:p>
            <a:endParaRPr lang="en-GB" dirty="0" smtClean="0"/>
          </a:p>
          <a:p>
            <a:endParaRPr lang="en-GB" dirty="0"/>
          </a:p>
        </p:txBody>
      </p:sp>
    </p:spTree>
    <p:extLst>
      <p:ext uri="{BB962C8B-B14F-4D97-AF65-F5344CB8AC3E}">
        <p14:creationId xmlns:p14="http://schemas.microsoft.com/office/powerpoint/2010/main" val="37241818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Capital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Economic Capital Bourdieu suggested that . . . </a:t>
            </a:r>
          </a:p>
          <a:p>
            <a:pPr lvl="1"/>
            <a:r>
              <a:rPr lang="en-GB" dirty="0" smtClean="0"/>
              <a:t>Material goods such as property, wealth and income which are ‘linked to lifestyle choices’ (</a:t>
            </a:r>
            <a:r>
              <a:rPr lang="en-GB" dirty="0" err="1" smtClean="0"/>
              <a:t>Giddens</a:t>
            </a:r>
            <a:r>
              <a:rPr lang="en-GB" dirty="0" smtClean="0"/>
              <a:t>, 2006, p. 322)</a:t>
            </a:r>
          </a:p>
          <a:p>
            <a:pPr lvl="1"/>
            <a:endParaRPr lang="en-GB" dirty="0" smtClean="0"/>
          </a:p>
          <a:p>
            <a:r>
              <a:rPr lang="en-GB" dirty="0" smtClean="0"/>
              <a:t>He suggests that </a:t>
            </a:r>
          </a:p>
          <a:p>
            <a:pPr lvl="1"/>
            <a:r>
              <a:rPr lang="en-GB" dirty="0" smtClean="0"/>
              <a:t>Economic and symbolic capital are entwined through displays of one’s material wealth, prestige is likely to bring in material profit, in a good-faith economy where good repute constitutes the best economic guarantee (Bourdieu, 1990, p. 119)</a:t>
            </a:r>
          </a:p>
          <a:p>
            <a:endParaRPr lang="en-GB" dirty="0"/>
          </a:p>
        </p:txBody>
      </p:sp>
    </p:spTree>
    <p:extLst>
      <p:ext uri="{BB962C8B-B14F-4D97-AF65-F5344CB8AC3E}">
        <p14:creationId xmlns:p14="http://schemas.microsoft.com/office/powerpoint/2010/main" val="24651653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Capital</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181225"/>
            <a:ext cx="7143750" cy="475297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29000" y="0"/>
            <a:ext cx="5715000" cy="3276600"/>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43000" y="688869"/>
            <a:ext cx="6400800" cy="5110317"/>
          </a:xfrm>
          <a:prstGeom prst="rect">
            <a:avLst/>
          </a:prstGeom>
        </p:spPr>
      </p:pic>
    </p:spTree>
    <p:extLst>
      <p:ext uri="{BB962C8B-B14F-4D97-AF65-F5344CB8AC3E}">
        <p14:creationId xmlns:p14="http://schemas.microsoft.com/office/powerpoint/2010/main" val="24536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Capital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Financial Capital is . . .</a:t>
            </a:r>
          </a:p>
          <a:p>
            <a:pPr lvl="1"/>
            <a:r>
              <a:rPr lang="en-GB" dirty="0" smtClean="0"/>
              <a:t>. . . capital controlled by the banks and employed by industrialists</a:t>
            </a:r>
          </a:p>
          <a:p>
            <a:pPr lvl="1"/>
            <a:r>
              <a:rPr lang="en-GB" dirty="0" smtClean="0"/>
              <a:t>Therefore Banks could be called Industrial Capitalists</a:t>
            </a:r>
          </a:p>
          <a:p>
            <a:pPr lvl="1"/>
            <a:endParaRPr lang="en-GB" dirty="0" smtClean="0"/>
          </a:p>
          <a:p>
            <a:r>
              <a:rPr lang="en-GB" dirty="0" smtClean="0"/>
              <a:t>Important Fact:</a:t>
            </a:r>
          </a:p>
          <a:p>
            <a:pPr lvl="1"/>
            <a:r>
              <a:rPr lang="en-GB" dirty="0" smtClean="0"/>
              <a:t>The concentration of production;</a:t>
            </a:r>
          </a:p>
          <a:p>
            <a:pPr lvl="1"/>
            <a:r>
              <a:rPr lang="en-GB" dirty="0" smtClean="0"/>
              <a:t>The monopoly arising therefrom; </a:t>
            </a:r>
          </a:p>
          <a:p>
            <a:pPr lvl="1"/>
            <a:r>
              <a:rPr lang="en-GB" dirty="0" smtClean="0"/>
              <a:t>The merging or coalescence of banking with industry – this is the history of the rise of finance capital</a:t>
            </a:r>
          </a:p>
          <a:p>
            <a:pPr lvl="1"/>
            <a:endParaRPr lang="en-GB" dirty="0" smtClean="0"/>
          </a:p>
          <a:p>
            <a:pPr lvl="1"/>
            <a:r>
              <a:rPr lang="en-GB" dirty="0" smtClean="0"/>
              <a:t>World Bank, Lloyds of London, Stock Markets </a:t>
            </a:r>
          </a:p>
          <a:p>
            <a:pPr marL="365760" lvl="1" indent="0" algn="r">
              <a:buNone/>
            </a:pPr>
            <a:r>
              <a:rPr lang="en-GB" dirty="0" smtClean="0"/>
              <a:t>(Lenin, 2010)</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 y="-66447"/>
            <a:ext cx="9144000" cy="6876289"/>
          </a:xfrm>
          <a:prstGeom prst="rect">
            <a:avLst/>
          </a:prstGeom>
        </p:spPr>
      </p:pic>
    </p:spTree>
    <p:extLst>
      <p:ext uri="{BB962C8B-B14F-4D97-AF65-F5344CB8AC3E}">
        <p14:creationId xmlns:p14="http://schemas.microsoft.com/office/powerpoint/2010/main" val="94499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Capital</a:t>
            </a:r>
            <a:endParaRPr lang="en-GB" dirty="0"/>
          </a:p>
        </p:txBody>
      </p:sp>
      <p:sp>
        <p:nvSpPr>
          <p:cNvPr id="3" name="Content Placeholder 2"/>
          <p:cNvSpPr>
            <a:spLocks noGrp="1"/>
          </p:cNvSpPr>
          <p:nvPr>
            <p:ph sz="quarter" idx="13"/>
          </p:nvPr>
        </p:nvSpPr>
        <p:spPr/>
        <p:txBody>
          <a:bodyPr>
            <a:normAutofit fontScale="77500" lnSpcReduction="20000"/>
          </a:bodyPr>
          <a:lstStyle/>
          <a:p>
            <a:r>
              <a:rPr lang="en-GB" sz="3000" dirty="0" smtClean="0"/>
              <a:t>The amount of knowledge and practice pertaining to the religious ‘</a:t>
            </a:r>
            <a:r>
              <a:rPr lang="en-GB" sz="3000" dirty="0" err="1" smtClean="0"/>
              <a:t>cultus</a:t>
            </a:r>
            <a:r>
              <a:rPr lang="en-GB" sz="3000" dirty="0" smtClean="0"/>
              <a:t>’ one can bring to bear, and this knowledge and practice determine one’s hierarchical status in the religious field (Da Souza, 2009, 173).</a:t>
            </a:r>
          </a:p>
          <a:p>
            <a:endParaRPr lang="en-GB" dirty="0"/>
          </a:p>
        </p:txBody>
      </p:sp>
      <p:pic>
        <p:nvPicPr>
          <p:cNvPr id="5" name="Content Placeholder 4"/>
          <p:cNvPicPr>
            <a:picLocks noGrp="1" noChangeAspect="1"/>
          </p:cNvPicPr>
          <p:nvPr>
            <p:ph sz="quarter" idx="14"/>
          </p:nvPr>
        </p:nvPicPr>
        <p:blipFill>
          <a:blip r:embed="rId3" cstate="print">
            <a:extLst>
              <a:ext uri="{28A0092B-C50C-407E-A947-70E740481C1C}">
                <a14:useLocalDpi xmlns:a14="http://schemas.microsoft.com/office/drawing/2010/main" val="0"/>
              </a:ext>
            </a:extLst>
          </a:blip>
          <a:stretch>
            <a:fillRect/>
          </a:stretch>
        </p:blipFill>
        <p:spPr>
          <a:xfrm>
            <a:off x="4343400" y="1905000"/>
            <a:ext cx="3937793" cy="3937793"/>
          </a:xfrm>
        </p:spPr>
      </p:pic>
    </p:spTree>
    <p:extLst>
      <p:ext uri="{BB962C8B-B14F-4D97-AF65-F5344CB8AC3E}">
        <p14:creationId xmlns:p14="http://schemas.microsoft.com/office/powerpoint/2010/main" val="18082809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Cultural Capital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Objective knowledge of the arts and culture</a:t>
            </a:r>
          </a:p>
          <a:p>
            <a:r>
              <a:rPr lang="en-GB" dirty="0" smtClean="0"/>
              <a:t>Cultural tastes and preferences</a:t>
            </a:r>
          </a:p>
          <a:p>
            <a:r>
              <a:rPr lang="en-GB" dirty="0" smtClean="0"/>
              <a:t>Formal qualifications (e.g. University degrees, music exams)</a:t>
            </a:r>
          </a:p>
          <a:p>
            <a:r>
              <a:rPr lang="en-GB" dirty="0" smtClean="0"/>
              <a:t>Cultural skills and know-how (e.g. the ability to play a musical instrument)</a:t>
            </a:r>
          </a:p>
          <a:p>
            <a:r>
              <a:rPr lang="en-GB" dirty="0" smtClean="0"/>
              <a:t>The ability to be discriminating and to make distinctions between the ‘good’ and the ‘bad’ (Bourdieu, 1984 </a:t>
            </a:r>
            <a:r>
              <a:rPr lang="en-GB" i="1" dirty="0" smtClean="0"/>
              <a:t>cited in </a:t>
            </a:r>
            <a:r>
              <a:rPr lang="en-GB" dirty="0" smtClean="0"/>
              <a:t>Smith &amp; Riley, 2009)</a:t>
            </a:r>
            <a:endParaRPr lang="en-GB" dirty="0"/>
          </a:p>
        </p:txBody>
      </p:sp>
    </p:spTree>
    <p:extLst>
      <p:ext uri="{BB962C8B-B14F-4D97-AF65-F5344CB8AC3E}">
        <p14:creationId xmlns:p14="http://schemas.microsoft.com/office/powerpoint/2010/main" val="40578052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Capital</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Bourdieu and </a:t>
            </a:r>
            <a:r>
              <a:rPr lang="en-GB" dirty="0" err="1" smtClean="0"/>
              <a:t>Passeron’s</a:t>
            </a:r>
            <a:endParaRPr lang="en-GB" dirty="0" smtClean="0"/>
          </a:p>
          <a:p>
            <a:pPr lvl="1"/>
            <a:r>
              <a:rPr lang="en-GB" dirty="0" smtClean="0"/>
              <a:t>Impact of culture on the class system and on the relationship between action and social structure</a:t>
            </a:r>
          </a:p>
          <a:p>
            <a:pPr lvl="1"/>
            <a:r>
              <a:rPr lang="en-GB" dirty="0" smtClean="0"/>
              <a:t>Social reproduction through behaviour being institutionalised or ‘taken-for-granted routines’ of daily life.</a:t>
            </a:r>
          </a:p>
          <a:p>
            <a:pPr lvl="1"/>
            <a:r>
              <a:rPr lang="en-GB" dirty="0" smtClean="0"/>
              <a:t>Bourdieu particularly so cultural capital as ‘an indicator and bases of class position’ cultural attitudes, preferences and behaviours are conceptualised as ‘tastes’ and then used as a form of ‘social selection’ (Bourdieu </a:t>
            </a:r>
            <a:r>
              <a:rPr lang="en-GB" i="1" dirty="0" smtClean="0"/>
              <a:t>cited in </a:t>
            </a:r>
            <a:r>
              <a:rPr lang="en-GB" dirty="0" smtClean="0"/>
              <a:t>Lamont &amp; </a:t>
            </a:r>
            <a:r>
              <a:rPr lang="en-GB" dirty="0" err="1" smtClean="0"/>
              <a:t>Lareau</a:t>
            </a:r>
            <a:r>
              <a:rPr lang="en-GB" dirty="0" smtClean="0"/>
              <a:t>, 1988, p. 155).</a:t>
            </a:r>
          </a:p>
        </p:txBody>
      </p:sp>
    </p:spTree>
    <p:extLst>
      <p:ext uri="{BB962C8B-B14F-4D97-AF65-F5344CB8AC3E}">
        <p14:creationId xmlns:p14="http://schemas.microsoft.com/office/powerpoint/2010/main" val="20455831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Also . . .</a:t>
            </a:r>
            <a:endParaRPr lang="en-GB" dirty="0"/>
          </a:p>
        </p:txBody>
      </p:sp>
      <p:sp>
        <p:nvSpPr>
          <p:cNvPr id="3" name="Content Placeholder 2"/>
          <p:cNvSpPr>
            <a:spLocks noGrp="1"/>
          </p:cNvSpPr>
          <p:nvPr>
            <p:ph idx="1"/>
          </p:nvPr>
        </p:nvSpPr>
        <p:spPr/>
        <p:txBody>
          <a:bodyPr>
            <a:normAutofit lnSpcReduction="10000"/>
          </a:bodyPr>
          <a:lstStyle/>
          <a:p>
            <a:r>
              <a:rPr lang="en-GB" dirty="0" smtClean="0"/>
              <a:t>Cultural Capital is seen as ‘power resources’ </a:t>
            </a:r>
          </a:p>
          <a:p>
            <a:pPr lvl="1"/>
            <a:r>
              <a:rPr lang="en-GB" dirty="0" smtClean="0"/>
              <a:t>Technical</a:t>
            </a:r>
          </a:p>
          <a:p>
            <a:pPr lvl="1"/>
            <a:r>
              <a:rPr lang="en-GB" dirty="0" smtClean="0"/>
              <a:t>Scientific</a:t>
            </a:r>
          </a:p>
          <a:p>
            <a:pPr lvl="1"/>
            <a:r>
              <a:rPr lang="en-GB" dirty="0" smtClean="0"/>
              <a:t>Economic</a:t>
            </a:r>
          </a:p>
          <a:p>
            <a:pPr lvl="1"/>
            <a:r>
              <a:rPr lang="en-GB" dirty="0" smtClean="0"/>
              <a:t>Political expertise</a:t>
            </a:r>
          </a:p>
          <a:p>
            <a:r>
              <a:rPr lang="en-GB" dirty="0" smtClean="0"/>
              <a:t>In turn allows for access to </a:t>
            </a:r>
          </a:p>
          <a:p>
            <a:pPr lvl="1"/>
            <a:r>
              <a:rPr lang="en-GB" dirty="0" smtClean="0"/>
              <a:t>New position in society (</a:t>
            </a:r>
            <a:r>
              <a:rPr lang="en-GB" dirty="0"/>
              <a:t>Bourdieu </a:t>
            </a:r>
            <a:r>
              <a:rPr lang="en-GB" i="1" dirty="0"/>
              <a:t>cited in </a:t>
            </a:r>
            <a:r>
              <a:rPr lang="en-GB" dirty="0"/>
              <a:t>Lamont &amp; </a:t>
            </a:r>
            <a:r>
              <a:rPr lang="en-GB" dirty="0" err="1"/>
              <a:t>Lareau</a:t>
            </a:r>
            <a:r>
              <a:rPr lang="en-GB" dirty="0"/>
              <a:t>, 1988, p. </a:t>
            </a:r>
            <a:r>
              <a:rPr lang="en-GB" dirty="0" smtClean="0"/>
              <a:t>156).</a:t>
            </a:r>
            <a:endParaRPr lang="en-GB" dirty="0"/>
          </a:p>
        </p:txBody>
      </p:sp>
    </p:spTree>
    <p:extLst>
      <p:ext uri="{BB962C8B-B14F-4D97-AF65-F5344CB8AC3E}">
        <p14:creationId xmlns:p14="http://schemas.microsoft.com/office/powerpoint/2010/main" val="17772170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smtClean="0"/>
              <a:t>So What does Cultural Capital Look Like?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Cultural Capital as high status cultural signals includes</a:t>
            </a:r>
          </a:p>
          <a:p>
            <a:pPr marL="822960" lvl="1" indent="-457200">
              <a:buFont typeface="+mj-lt"/>
              <a:buAutoNum type="arabicPeriod"/>
            </a:pPr>
            <a:r>
              <a:rPr lang="en-GB" dirty="0" smtClean="0"/>
              <a:t>Thinking that knowing what a good wine is important</a:t>
            </a:r>
          </a:p>
          <a:p>
            <a:pPr marL="1097280" lvl="2" indent="-457200"/>
            <a:r>
              <a:rPr lang="en-GB" dirty="0" smtClean="0"/>
              <a:t>[attitude]</a:t>
            </a:r>
          </a:p>
          <a:p>
            <a:pPr marL="822960" lvl="1" indent="-457200">
              <a:buFont typeface="+mj-lt"/>
              <a:buAutoNum type="arabicPeriod"/>
            </a:pPr>
            <a:r>
              <a:rPr lang="en-GB" dirty="0" smtClean="0"/>
              <a:t>Knowing how to consume and evaluate wine</a:t>
            </a:r>
          </a:p>
          <a:p>
            <a:pPr lvl="2"/>
            <a:r>
              <a:rPr lang="en-GB" sz="1800" dirty="0"/>
              <a:t>[formal knowledge]</a:t>
            </a:r>
          </a:p>
          <a:p>
            <a:pPr marL="822960" lvl="1" indent="-457200">
              <a:buFont typeface="+mj-lt"/>
              <a:buAutoNum type="arabicPeriod"/>
            </a:pPr>
            <a:r>
              <a:rPr lang="en-GB" dirty="0" smtClean="0"/>
              <a:t>Linking not only ‘certified’ good wines, but ‘</a:t>
            </a:r>
            <a:r>
              <a:rPr lang="en-GB" dirty="0" err="1" smtClean="0"/>
              <a:t>osés</a:t>
            </a:r>
            <a:r>
              <a:rPr lang="en-GB" dirty="0" smtClean="0"/>
              <a:t>’ ones as well</a:t>
            </a:r>
          </a:p>
          <a:p>
            <a:pPr marL="1097280" lvl="2" indent="-457200">
              <a:buFont typeface="+mj-lt"/>
              <a:buAutoNum type="arabicPeriod"/>
            </a:pPr>
            <a:r>
              <a:rPr lang="en-GB" dirty="0" smtClean="0"/>
              <a:t>E.g. having enough confidence in one’s taste to define signals that are not wide-spread as legitimate and to be able to manipulate the code </a:t>
            </a:r>
          </a:p>
          <a:p>
            <a:pPr marL="1097280" lvl="2" indent="-457200"/>
            <a:r>
              <a:rPr lang="en-GB" sz="2100" dirty="0"/>
              <a:t>[preference and attitude]</a:t>
            </a:r>
          </a:p>
          <a:p>
            <a:pPr marL="822960" lvl="1" indent="-457200">
              <a:buFont typeface="+mj-lt"/>
              <a:buAutoNum type="arabicPeriod"/>
            </a:pPr>
            <a:r>
              <a:rPr lang="en-GB" dirty="0" smtClean="0"/>
              <a:t>Having a sense of how conspicuous wine consumption should be to be tastefully done </a:t>
            </a:r>
          </a:p>
          <a:p>
            <a:pPr marL="1097280" lvl="2" indent="-457200"/>
            <a:r>
              <a:rPr lang="en-GB" sz="2100" dirty="0"/>
              <a:t>[behaviour &amp; attitude]</a:t>
            </a:r>
          </a:p>
          <a:p>
            <a:pPr marL="822960" lvl="1" indent="-457200">
              <a:buFont typeface="+mj-lt"/>
              <a:buAutoNum type="arabicPeriod"/>
            </a:pPr>
            <a:r>
              <a:rPr lang="en-GB" dirty="0" smtClean="0"/>
              <a:t>Having a wine cellar</a:t>
            </a:r>
          </a:p>
          <a:p>
            <a:pPr marL="1097280" lvl="2" indent="-457200"/>
            <a:r>
              <a:rPr lang="en-GB" sz="2100" dirty="0"/>
              <a:t> [possession of a good]</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8600" y="0"/>
            <a:ext cx="2864386" cy="1981200"/>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15000" y="4726869"/>
            <a:ext cx="3414215" cy="2131131"/>
          </a:xfrm>
          <a:prstGeom prst="rect">
            <a:avLst/>
          </a:prstGeom>
        </p:spPr>
      </p:pic>
    </p:spTree>
    <p:extLst>
      <p:ext uri="{BB962C8B-B14F-4D97-AF65-F5344CB8AC3E}">
        <p14:creationId xmlns:p14="http://schemas.microsoft.com/office/powerpoint/2010/main" val="107518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463040" y="762000"/>
            <a:ext cx="6196405" cy="4961069"/>
          </a:xfrm>
        </p:spPr>
        <p:txBody>
          <a:bodyPr>
            <a:normAutofit fontScale="77500" lnSpcReduction="20000"/>
          </a:bodyPr>
          <a:lstStyle/>
          <a:p>
            <a:r>
              <a:rPr lang="en-GB" dirty="0" smtClean="0"/>
              <a:t>The idea of cultural capital used as. . .</a:t>
            </a:r>
          </a:p>
          <a:p>
            <a:pPr lvl="1"/>
            <a:r>
              <a:rPr lang="en-GB" i="1" dirty="0" smtClean="0"/>
              <a:t>‘</a:t>
            </a:r>
            <a:r>
              <a:rPr lang="en-GB" b="1" i="1" u="sng" dirty="0" smtClean="0"/>
              <a:t>A basis </a:t>
            </a:r>
            <a:r>
              <a:rPr lang="en-GB" b="1" i="1" u="sng" dirty="0"/>
              <a:t>for exclusion</a:t>
            </a:r>
            <a:r>
              <a:rPr lang="en-GB" i="1" dirty="0"/>
              <a:t>’ form jobs, resources, and high status groups is one of the most important and original dimensions of Bourdieu and </a:t>
            </a:r>
            <a:r>
              <a:rPr lang="en-GB" i="1" dirty="0" err="1"/>
              <a:t>Passeron’s</a:t>
            </a:r>
            <a:r>
              <a:rPr lang="en-GB" i="1" dirty="0"/>
              <a:t> theory. . . </a:t>
            </a:r>
            <a:endParaRPr lang="en-GB" i="1" dirty="0" smtClean="0"/>
          </a:p>
          <a:p>
            <a:pPr lvl="1"/>
            <a:endParaRPr lang="en-GB" i="1" dirty="0"/>
          </a:p>
          <a:p>
            <a:r>
              <a:rPr lang="en-GB" dirty="0" smtClean="0"/>
              <a:t>Therefore cultural capital could be viewed as . . . </a:t>
            </a:r>
          </a:p>
          <a:p>
            <a:pPr lvl="1"/>
            <a:r>
              <a:rPr lang="en-GB" b="1" i="1" u="sng" dirty="0" smtClean="0"/>
              <a:t>Institutionalised</a:t>
            </a:r>
            <a:r>
              <a:rPr lang="en-GB" i="1" dirty="0" smtClean="0"/>
              <a:t> i.e. widely shared, high status, cultural signals [attitudes, preferences, formal knowledge, behaviours, goods and credentials] used  for social cultural exclusion.</a:t>
            </a:r>
          </a:p>
          <a:p>
            <a:endParaRPr lang="en-GB" dirty="0" smtClean="0"/>
          </a:p>
          <a:p>
            <a:r>
              <a:rPr lang="en-GB" b="1" u="sng" dirty="0" smtClean="0"/>
              <a:t>A basis for exclusion:</a:t>
            </a:r>
          </a:p>
          <a:p>
            <a:pPr lvl="1"/>
            <a:r>
              <a:rPr lang="en-GB" dirty="0" smtClean="0"/>
              <a:t>referring to exclusion from jobs and resources</a:t>
            </a:r>
          </a:p>
          <a:p>
            <a:pPr lvl="1"/>
            <a:r>
              <a:rPr lang="en-GB" dirty="0" smtClean="0"/>
              <a:t> </a:t>
            </a:r>
          </a:p>
          <a:p>
            <a:r>
              <a:rPr lang="en-GB" b="1" u="sng" dirty="0" smtClean="0"/>
              <a:t>Institutionalised:</a:t>
            </a:r>
          </a:p>
          <a:p>
            <a:pPr lvl="1"/>
            <a:r>
              <a:rPr lang="en-GB" dirty="0" smtClean="0"/>
              <a:t>the latter to exclusion from high status groups (</a:t>
            </a:r>
            <a:r>
              <a:rPr lang="en-GB" dirty="0"/>
              <a:t>Bourdieu </a:t>
            </a:r>
            <a:r>
              <a:rPr lang="en-GB" i="1" dirty="0"/>
              <a:t>cited in </a:t>
            </a:r>
            <a:r>
              <a:rPr lang="en-GB" dirty="0"/>
              <a:t>Lamont &amp; </a:t>
            </a:r>
            <a:r>
              <a:rPr lang="en-GB" dirty="0" err="1"/>
              <a:t>Lareau</a:t>
            </a:r>
            <a:r>
              <a:rPr lang="en-GB" dirty="0"/>
              <a:t>, 1988, p. </a:t>
            </a:r>
            <a:r>
              <a:rPr lang="en-GB" dirty="0" smtClean="0"/>
              <a:t>157).</a:t>
            </a:r>
            <a:endParaRPr lang="en-GB" dirty="0"/>
          </a:p>
        </p:txBody>
      </p:sp>
    </p:spTree>
    <p:extLst>
      <p:ext uri="{BB962C8B-B14F-4D97-AF65-F5344CB8AC3E}">
        <p14:creationId xmlns:p14="http://schemas.microsoft.com/office/powerpoint/2010/main" val="16876667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Human Capital</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resources in people, such as skills, education, health, job training and other non-monetary assets, that ‘influence future monetary and psychic (social-psychological functioning) income’ (Becker 1964 </a:t>
            </a:r>
            <a:r>
              <a:rPr lang="en-GB" i="1" dirty="0" smtClean="0"/>
              <a:t>cited in </a:t>
            </a:r>
            <a:r>
              <a:rPr lang="en-GB" dirty="0" err="1" smtClean="0"/>
              <a:t>Dillion</a:t>
            </a:r>
            <a:r>
              <a:rPr lang="en-GB" dirty="0" smtClean="0"/>
              <a:t>, 2010, p. 248).</a:t>
            </a:r>
          </a:p>
          <a:p>
            <a:r>
              <a:rPr lang="en-GB" dirty="0" smtClean="0"/>
              <a:t>Human capital is created by changing persons so as to give them skills and capabilities that make them able to act in new ways (Coleman, 1990, p. 304 </a:t>
            </a:r>
            <a:r>
              <a:rPr lang="en-GB" i="1" dirty="0" smtClean="0"/>
              <a:t>cited in </a:t>
            </a:r>
            <a:r>
              <a:rPr lang="en-GB" dirty="0" err="1"/>
              <a:t>Dillion</a:t>
            </a:r>
            <a:r>
              <a:rPr lang="en-GB" dirty="0"/>
              <a:t>, </a:t>
            </a:r>
            <a:r>
              <a:rPr lang="en-GB" dirty="0" smtClean="0"/>
              <a:t>2010, </a:t>
            </a:r>
            <a:r>
              <a:rPr lang="en-GB" dirty="0"/>
              <a:t>p. </a:t>
            </a:r>
            <a:r>
              <a:rPr lang="en-GB" dirty="0" smtClean="0"/>
              <a:t>248).</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7200" y="0"/>
            <a:ext cx="2336800" cy="17526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58000" y="5105400"/>
            <a:ext cx="2336800" cy="1752600"/>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955" y="0"/>
            <a:ext cx="2336800" cy="1752600"/>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955" y="5105400"/>
            <a:ext cx="2336800" cy="1752600"/>
          </a:xfrm>
          <a:prstGeom prst="rect">
            <a:avLst/>
          </a:prstGeom>
        </p:spPr>
      </p:pic>
    </p:spTree>
    <p:extLst>
      <p:ext uri="{BB962C8B-B14F-4D97-AF65-F5344CB8AC3E}">
        <p14:creationId xmlns:p14="http://schemas.microsoft.com/office/powerpoint/2010/main" val="181706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ircle(in)">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Social Capital</a:t>
            </a:r>
            <a:endParaRPr lang="en-GB" dirty="0"/>
          </a:p>
        </p:txBody>
      </p:sp>
      <p:sp>
        <p:nvSpPr>
          <p:cNvPr id="3" name="Content Placeholder 2"/>
          <p:cNvSpPr>
            <a:spLocks noGrp="1"/>
          </p:cNvSpPr>
          <p:nvPr>
            <p:ph idx="1"/>
          </p:nvPr>
        </p:nvSpPr>
        <p:spPr/>
        <p:txBody>
          <a:bodyPr/>
          <a:lstStyle/>
          <a:p>
            <a:r>
              <a:rPr lang="en-GB" dirty="0" smtClean="0"/>
              <a:t>Bourdieu (1992 </a:t>
            </a:r>
            <a:r>
              <a:rPr lang="en-GB" i="1" dirty="0" smtClean="0"/>
              <a:t>cited in </a:t>
            </a:r>
            <a:r>
              <a:rPr lang="en-GB" dirty="0" err="1" smtClean="0"/>
              <a:t>Giddens</a:t>
            </a:r>
            <a:r>
              <a:rPr lang="en-GB" dirty="0" smtClean="0"/>
              <a:t>, 2006, p.322) defined Social Capital as</a:t>
            </a:r>
          </a:p>
          <a:p>
            <a:pPr lvl="1"/>
            <a:r>
              <a:rPr lang="en-GB" i="1" dirty="0" smtClean="0"/>
              <a:t>‘The resources that individuals or groups gain ‘by virtue of possessing a durable network of more or less institutionalised relationships of mutual acquaintance and recognition’. </a:t>
            </a:r>
            <a:endParaRPr lang="en-GB" i="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6800" y="-72282"/>
            <a:ext cx="7010400" cy="6930282"/>
          </a:xfrm>
          <a:prstGeom prst="rect">
            <a:avLst/>
          </a:prstGeom>
        </p:spPr>
      </p:pic>
    </p:spTree>
    <p:extLst>
      <p:ext uri="{BB962C8B-B14F-4D97-AF65-F5344CB8AC3E}">
        <p14:creationId xmlns:p14="http://schemas.microsoft.com/office/powerpoint/2010/main" val="40111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a:t>
            </a:r>
            <a:endParaRPr lang="en-GB" dirty="0"/>
          </a:p>
        </p:txBody>
      </p:sp>
      <p:sp>
        <p:nvSpPr>
          <p:cNvPr id="3" name="Content Placeholder 2"/>
          <p:cNvSpPr>
            <a:spLocks noGrp="1"/>
          </p:cNvSpPr>
          <p:nvPr>
            <p:ph idx="1"/>
          </p:nvPr>
        </p:nvSpPr>
        <p:spPr/>
        <p:txBody>
          <a:bodyPr/>
          <a:lstStyle/>
          <a:p>
            <a:r>
              <a:rPr lang="en-GB" dirty="0" smtClean="0"/>
              <a:t>Putnam (1993a, p. 169 </a:t>
            </a:r>
            <a:r>
              <a:rPr lang="en-GB" i="1" dirty="0" smtClean="0"/>
              <a:t>cited in </a:t>
            </a:r>
            <a:r>
              <a:rPr lang="en-GB" dirty="0" smtClean="0"/>
              <a:t> Field, 2012, p. 4)</a:t>
            </a:r>
          </a:p>
          <a:p>
            <a:pPr lvl="1"/>
            <a:r>
              <a:rPr lang="en-GB" i="1" dirty="0" smtClean="0"/>
              <a:t>‘features of social organisation, such as trust, norms, and networks, that can improve the efficiency of society by facilitating coordinated actions’.</a:t>
            </a:r>
            <a:endParaRPr lang="en-GB" i="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00" y="-47624"/>
            <a:ext cx="9207500" cy="6905625"/>
          </a:xfrm>
          <a:prstGeom prst="rect">
            <a:avLst/>
          </a:prstGeom>
        </p:spPr>
      </p:pic>
    </p:spTree>
    <p:extLst>
      <p:ext uri="{BB962C8B-B14F-4D97-AF65-F5344CB8AC3E}">
        <p14:creationId xmlns:p14="http://schemas.microsoft.com/office/powerpoint/2010/main" val="73652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Capital </a:t>
            </a:r>
            <a:endParaRPr lang="en-GB" dirty="0"/>
          </a:p>
        </p:txBody>
      </p:sp>
      <p:sp>
        <p:nvSpPr>
          <p:cNvPr id="3" name="Content Placeholder 2"/>
          <p:cNvSpPr>
            <a:spLocks noGrp="1"/>
          </p:cNvSpPr>
          <p:nvPr>
            <p:ph idx="1"/>
          </p:nvPr>
        </p:nvSpPr>
        <p:spPr/>
        <p:txBody>
          <a:bodyPr>
            <a:normAutofit/>
          </a:bodyPr>
          <a:lstStyle/>
          <a:p>
            <a:r>
              <a:rPr lang="en-GB" dirty="0" smtClean="0"/>
              <a:t>Social networks contain value for individuals</a:t>
            </a:r>
          </a:p>
          <a:p>
            <a:r>
              <a:rPr lang="en-GB" dirty="0" smtClean="0"/>
              <a:t>Relationships between individuals form social networks, norms of reciprocity and trustworthiness</a:t>
            </a:r>
          </a:p>
          <a:p>
            <a:r>
              <a:rPr lang="en-GB" dirty="0" smtClean="0"/>
              <a:t>Allow participants to act together more effectively to reach collective goals</a:t>
            </a:r>
          </a:p>
          <a:p>
            <a:r>
              <a:rPr lang="en-GB" dirty="0" smtClean="0"/>
              <a:t>May have links to civic virtue and political participation</a:t>
            </a:r>
          </a:p>
          <a:p>
            <a:endParaRPr lang="en-GB" dirty="0"/>
          </a:p>
        </p:txBody>
      </p:sp>
    </p:spTree>
    <p:extLst>
      <p:ext uri="{BB962C8B-B14F-4D97-AF65-F5344CB8AC3E}">
        <p14:creationId xmlns:p14="http://schemas.microsoft.com/office/powerpoint/2010/main" val="32663036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Capital:</a:t>
            </a:r>
            <a:br>
              <a:rPr lang="en-GB" dirty="0" smtClean="0"/>
            </a:br>
            <a:r>
              <a:rPr lang="en-GB" dirty="0" smtClean="0"/>
              <a:t>Networks</a:t>
            </a:r>
            <a:endParaRPr lang="en-GB" dirty="0"/>
          </a:p>
        </p:txBody>
      </p:sp>
      <p:sp>
        <p:nvSpPr>
          <p:cNvPr id="5" name="Text Placeholder 4"/>
          <p:cNvSpPr>
            <a:spLocks noGrp="1"/>
          </p:cNvSpPr>
          <p:nvPr>
            <p:ph type="body" idx="1"/>
          </p:nvPr>
        </p:nvSpPr>
        <p:spPr>
          <a:xfrm>
            <a:off x="1557869" y="1981200"/>
            <a:ext cx="6138331" cy="685800"/>
          </a:xfrm>
        </p:spPr>
        <p:txBody>
          <a:bodyPr>
            <a:normAutofit lnSpcReduction="10000"/>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685800" y="2743200"/>
            <a:ext cx="3840480" cy="2980944"/>
          </a:xfrm>
        </p:spPr>
        <p:txBody>
          <a:bodyPr>
            <a:normAutofit fontScale="92500" lnSpcReduction="20000"/>
          </a:bodyPr>
          <a:lstStyle/>
          <a:p>
            <a:r>
              <a:rPr lang="en-GB" b="1" dirty="0" smtClean="0"/>
              <a:t>Horizontal Networks:</a:t>
            </a:r>
          </a:p>
          <a:p>
            <a:pPr lvl="1"/>
            <a:r>
              <a:rPr lang="en-GB" sz="2100" dirty="0" smtClean="0"/>
              <a:t>Bring together people of the same status and power</a:t>
            </a:r>
          </a:p>
          <a:p>
            <a:pPr lvl="1"/>
            <a:r>
              <a:rPr lang="en-GB" sz="2100" dirty="0" smtClean="0"/>
              <a:t>Communication and improve distribution of information about trustworthiness of individuals</a:t>
            </a:r>
          </a:p>
          <a:p>
            <a:pPr lvl="1"/>
            <a:r>
              <a:rPr lang="en-GB" sz="2100" dirty="0" smtClean="0"/>
              <a:t>Improvement of reputation – linked to trust</a:t>
            </a:r>
          </a:p>
        </p:txBody>
      </p:sp>
      <p:sp>
        <p:nvSpPr>
          <p:cNvPr id="4" name="Content Placeholder 3"/>
          <p:cNvSpPr>
            <a:spLocks noGrp="1"/>
          </p:cNvSpPr>
          <p:nvPr>
            <p:ph sz="quarter" idx="14"/>
          </p:nvPr>
        </p:nvSpPr>
        <p:spPr>
          <a:xfrm>
            <a:off x="4267200" y="2743200"/>
            <a:ext cx="4191000" cy="2981389"/>
          </a:xfrm>
        </p:spPr>
        <p:txBody>
          <a:bodyPr>
            <a:normAutofit fontScale="25000" lnSpcReduction="20000"/>
          </a:bodyPr>
          <a:lstStyle/>
          <a:p>
            <a:r>
              <a:rPr lang="en-GB" sz="8000" b="1" dirty="0"/>
              <a:t>Vertical Networks:</a:t>
            </a:r>
          </a:p>
          <a:p>
            <a:pPr lvl="1"/>
            <a:r>
              <a:rPr lang="en-GB" sz="7200" dirty="0"/>
              <a:t>Join individuals that are different and located in asymmetric relations of hierarchy and dependency</a:t>
            </a:r>
          </a:p>
          <a:p>
            <a:pPr lvl="1"/>
            <a:r>
              <a:rPr lang="en-GB" sz="7200" dirty="0"/>
              <a:t>VN are not able to sustain social trust and cooperation</a:t>
            </a:r>
          </a:p>
          <a:p>
            <a:pPr lvl="1"/>
            <a:r>
              <a:rPr lang="en-GB" sz="7200" dirty="0"/>
              <a:t>Information flows are generally less reliable </a:t>
            </a:r>
          </a:p>
          <a:p>
            <a:pPr lvl="1"/>
            <a:r>
              <a:rPr lang="en-GB" sz="7200" dirty="0"/>
              <a:t>Subordinate hold information back as protection from exploitation</a:t>
            </a:r>
          </a:p>
        </p:txBody>
      </p:sp>
    </p:spTree>
    <p:extLst>
      <p:ext uri="{BB962C8B-B14F-4D97-AF65-F5344CB8AC3E}">
        <p14:creationId xmlns:p14="http://schemas.microsoft.com/office/powerpoint/2010/main" val="6567668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Bonding</a:t>
            </a:r>
            <a:endParaRPr lang="en-GB" dirty="0"/>
          </a:p>
        </p:txBody>
      </p:sp>
      <p:sp>
        <p:nvSpPr>
          <p:cNvPr id="8" name="Content Placeholder 7"/>
          <p:cNvSpPr>
            <a:spLocks noGrp="1"/>
          </p:cNvSpPr>
          <p:nvPr>
            <p:ph idx="1"/>
          </p:nvPr>
        </p:nvSpPr>
        <p:spPr>
          <a:xfrm>
            <a:off x="1463040" y="2119256"/>
            <a:ext cx="6196405" cy="4205343"/>
          </a:xfrm>
        </p:spPr>
        <p:txBody>
          <a:bodyPr>
            <a:normAutofit fontScale="77500" lnSpcReduction="20000"/>
          </a:bodyPr>
          <a:lstStyle/>
          <a:p>
            <a:r>
              <a:rPr lang="en-GB" sz="2600" b="1" dirty="0"/>
              <a:t>S</a:t>
            </a:r>
            <a:r>
              <a:rPr lang="en-GB" sz="2600" b="1" dirty="0" smtClean="0"/>
              <a:t>ocial capital </a:t>
            </a:r>
            <a:r>
              <a:rPr lang="en-GB" dirty="0" smtClean="0"/>
              <a:t>is </a:t>
            </a:r>
            <a:r>
              <a:rPr lang="en-GB" dirty="0"/>
              <a:t>the relationship experienced among family members, close friends, and neighbours (Putnam, 1995; </a:t>
            </a:r>
            <a:r>
              <a:rPr lang="en-GB" dirty="0" err="1"/>
              <a:t>Woolcock</a:t>
            </a:r>
            <a:r>
              <a:rPr lang="en-GB" dirty="0"/>
              <a:t>, 2001). These networks are often less diverse and often not as open to the views of “others” outside of the network (Dale &amp; </a:t>
            </a:r>
            <a:r>
              <a:rPr lang="en-GB" dirty="0" err="1"/>
              <a:t>Sparkes</a:t>
            </a:r>
            <a:r>
              <a:rPr lang="en-GB" dirty="0"/>
              <a:t>, 2010). The glue within these networks is a sense of deep trust held among the members of the group. This trust is often highly personalized and therefore there is a possibility of conflict when either trust or commonalities break down. However, if trust is built between individuals over time, it is possible to engage in less personal exchanges based on reciprocity. This reciprocity creates social obligations between individuals and networks (Dale &amp; </a:t>
            </a:r>
            <a:r>
              <a:rPr lang="en-GB" dirty="0" err="1"/>
              <a:t>Sparkes</a:t>
            </a:r>
            <a:r>
              <a:rPr lang="en-GB" dirty="0"/>
              <a:t>, 2010). </a:t>
            </a:r>
          </a:p>
          <a:p>
            <a:endParaRPr lang="en-GB" dirty="0"/>
          </a:p>
        </p:txBody>
      </p:sp>
    </p:spTree>
    <p:extLst>
      <p:ext uri="{BB962C8B-B14F-4D97-AF65-F5344CB8AC3E}">
        <p14:creationId xmlns:p14="http://schemas.microsoft.com/office/powerpoint/2010/main" val="915133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Bridging</a:t>
            </a:r>
            <a:endParaRPr lang="en-GB" dirty="0"/>
          </a:p>
        </p:txBody>
      </p:sp>
      <p:sp>
        <p:nvSpPr>
          <p:cNvPr id="8" name="Content Placeholder 7"/>
          <p:cNvSpPr>
            <a:spLocks noGrp="1"/>
          </p:cNvSpPr>
          <p:nvPr>
            <p:ph idx="1"/>
          </p:nvPr>
        </p:nvSpPr>
        <p:spPr>
          <a:xfrm>
            <a:off x="1463040" y="2119256"/>
            <a:ext cx="6196405" cy="4205343"/>
          </a:xfrm>
        </p:spPr>
        <p:txBody>
          <a:bodyPr>
            <a:normAutofit fontScale="92500" lnSpcReduction="20000"/>
          </a:bodyPr>
          <a:lstStyle/>
          <a:p>
            <a:r>
              <a:rPr lang="en-GB" b="1" dirty="0" smtClean="0"/>
              <a:t>Social </a:t>
            </a:r>
            <a:r>
              <a:rPr lang="en-GB" b="1" dirty="0"/>
              <a:t>C</a:t>
            </a:r>
            <a:r>
              <a:rPr lang="en-GB" b="1" dirty="0" smtClean="0"/>
              <a:t>apital</a:t>
            </a:r>
            <a:r>
              <a:rPr lang="en-GB" dirty="0" smtClean="0"/>
              <a:t> </a:t>
            </a:r>
            <a:r>
              <a:rPr lang="en-GB" dirty="0"/>
              <a:t>is distinguished by its horizontally linked relationships between groups held together by bonding social capital. These relationships tend to be more impersonal as the linkages are established for strategic reasons, (often to accomplish a task associated with CCB). This often means that the trust between the bridging networks is often thinly held (Dales &amp; </a:t>
            </a:r>
            <a:r>
              <a:rPr lang="en-GB" dirty="0" err="1"/>
              <a:t>Sparkes</a:t>
            </a:r>
            <a:r>
              <a:rPr lang="en-GB" dirty="0"/>
              <a:t>, 2010). Bridging occurs when one member of one network connects with a member of another network. Often, these bridges link networks within one community to more diverse resources normally unavailable (</a:t>
            </a:r>
            <a:r>
              <a:rPr lang="en-GB" dirty="0" err="1"/>
              <a:t>Woolcock</a:t>
            </a:r>
            <a:r>
              <a:rPr lang="en-GB" dirty="0"/>
              <a:t>, 2001).</a:t>
            </a:r>
          </a:p>
          <a:p>
            <a:endParaRPr lang="en-GB" dirty="0"/>
          </a:p>
        </p:txBody>
      </p:sp>
    </p:spTree>
    <p:extLst>
      <p:ext uri="{BB962C8B-B14F-4D97-AF65-F5344CB8AC3E}">
        <p14:creationId xmlns:p14="http://schemas.microsoft.com/office/powerpoint/2010/main" val="19402326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Linking</a:t>
            </a:r>
            <a:endParaRPr lang="en-GB" dirty="0"/>
          </a:p>
        </p:txBody>
      </p:sp>
      <p:sp>
        <p:nvSpPr>
          <p:cNvPr id="8" name="Content Placeholder 7"/>
          <p:cNvSpPr>
            <a:spLocks noGrp="1"/>
          </p:cNvSpPr>
          <p:nvPr>
            <p:ph idx="1"/>
          </p:nvPr>
        </p:nvSpPr>
        <p:spPr>
          <a:xfrm>
            <a:off x="1463040" y="2119256"/>
            <a:ext cx="6196405" cy="4129143"/>
          </a:xfrm>
        </p:spPr>
        <p:txBody>
          <a:bodyPr>
            <a:normAutofit/>
          </a:bodyPr>
          <a:lstStyle/>
          <a:p>
            <a:r>
              <a:rPr lang="en-GB" b="1" dirty="0" smtClean="0"/>
              <a:t>Social </a:t>
            </a:r>
            <a:r>
              <a:rPr lang="en-GB" b="1" dirty="0"/>
              <a:t>C</a:t>
            </a:r>
            <a:r>
              <a:rPr lang="en-GB" b="1" dirty="0" smtClean="0"/>
              <a:t>apital</a:t>
            </a:r>
            <a:r>
              <a:rPr lang="en-GB" dirty="0" smtClean="0"/>
              <a:t> </a:t>
            </a:r>
            <a:r>
              <a:rPr lang="en-GB" dirty="0"/>
              <a:t>is defined as the connection between the community to the political and financial decision-makers. Linking social capital is also defined by weak and opportunistic ties and is viewed as the capacity for a community to lever resources, ideas and information from formal institutions beyond the community (</a:t>
            </a:r>
            <a:r>
              <a:rPr lang="en-GB" dirty="0" err="1"/>
              <a:t>Woolcock</a:t>
            </a:r>
            <a:r>
              <a:rPr lang="en-GB" dirty="0"/>
              <a:t>, 2001). </a:t>
            </a:r>
          </a:p>
          <a:p>
            <a:endParaRPr lang="en-GB" dirty="0"/>
          </a:p>
        </p:txBody>
      </p:sp>
    </p:spTree>
    <p:extLst>
      <p:ext uri="{BB962C8B-B14F-4D97-AF65-F5344CB8AC3E}">
        <p14:creationId xmlns:p14="http://schemas.microsoft.com/office/powerpoint/2010/main" val="332602027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Bridging and Bonding</a:t>
            </a:r>
            <a:endParaRPr lang="en-GB" dirty="0"/>
          </a:p>
        </p:txBody>
      </p:sp>
      <p:sp>
        <p:nvSpPr>
          <p:cNvPr id="10" name="Content Placeholder 9"/>
          <p:cNvSpPr>
            <a:spLocks noGrp="1"/>
          </p:cNvSpPr>
          <p:nvPr>
            <p:ph sz="quarter" idx="13"/>
          </p:nvPr>
        </p:nvSpPr>
        <p:spPr>
          <a:xfrm>
            <a:off x="685800" y="2121407"/>
            <a:ext cx="3813048" cy="3602736"/>
          </a:xfrm>
        </p:spPr>
        <p:txBody>
          <a:bodyPr>
            <a:normAutofit fontScale="92500"/>
          </a:bodyPr>
          <a:lstStyle/>
          <a:p>
            <a:r>
              <a:rPr lang="en-GB" dirty="0" smtClean="0"/>
              <a:t>Bridging	</a:t>
            </a:r>
          </a:p>
          <a:p>
            <a:pPr lvl="1"/>
            <a:r>
              <a:rPr lang="en-GB" dirty="0" smtClean="0"/>
              <a:t>Brings together very different people </a:t>
            </a:r>
          </a:p>
          <a:p>
            <a:pPr lvl="1"/>
            <a:r>
              <a:rPr lang="en-GB" dirty="0" smtClean="0"/>
              <a:t>Direct to the outside of a group</a:t>
            </a:r>
          </a:p>
          <a:p>
            <a:pPr lvl="1"/>
            <a:r>
              <a:rPr lang="en-GB" dirty="0" smtClean="0"/>
              <a:t>Bridges people of different social classes</a:t>
            </a:r>
          </a:p>
          <a:p>
            <a:pPr lvl="2"/>
            <a:r>
              <a:rPr lang="en-GB" i="1" dirty="0" smtClean="0"/>
              <a:t>E.g. civic movements and ecumenical religious groups</a:t>
            </a:r>
          </a:p>
          <a:p>
            <a:pPr lvl="2"/>
            <a:endParaRPr lang="en-GB" dirty="0" smtClean="0"/>
          </a:p>
          <a:p>
            <a:pPr lvl="1"/>
            <a:endParaRPr lang="en-GB" dirty="0"/>
          </a:p>
        </p:txBody>
      </p:sp>
      <p:sp>
        <p:nvSpPr>
          <p:cNvPr id="11" name="Content Placeholder 10"/>
          <p:cNvSpPr>
            <a:spLocks noGrp="1"/>
          </p:cNvSpPr>
          <p:nvPr>
            <p:ph sz="quarter" idx="14"/>
          </p:nvPr>
        </p:nvSpPr>
        <p:spPr>
          <a:xfrm>
            <a:off x="4663440" y="2119313"/>
            <a:ext cx="3794760" cy="3605212"/>
          </a:xfrm>
        </p:spPr>
        <p:txBody>
          <a:bodyPr>
            <a:normAutofit fontScale="92500" lnSpcReduction="10000"/>
          </a:bodyPr>
          <a:lstStyle/>
          <a:p>
            <a:r>
              <a:rPr lang="en-GB" dirty="0" smtClean="0"/>
              <a:t>Bonding</a:t>
            </a:r>
          </a:p>
          <a:p>
            <a:pPr lvl="1"/>
            <a:r>
              <a:rPr lang="en-GB" dirty="0" smtClean="0"/>
              <a:t>Connects people that are alike</a:t>
            </a:r>
          </a:p>
          <a:p>
            <a:pPr lvl="1"/>
            <a:r>
              <a:rPr lang="en-GB" dirty="0" smtClean="0"/>
              <a:t>Directed to the inside of the group</a:t>
            </a:r>
          </a:p>
          <a:p>
            <a:pPr lvl="1"/>
            <a:r>
              <a:rPr lang="en-GB" dirty="0" smtClean="0"/>
              <a:t>Leads to exclusive identities</a:t>
            </a:r>
          </a:p>
          <a:p>
            <a:pPr lvl="1"/>
            <a:r>
              <a:rPr lang="en-GB" dirty="0" smtClean="0"/>
              <a:t>Reinforces homogeneous groups</a:t>
            </a:r>
          </a:p>
          <a:p>
            <a:pPr lvl="2"/>
            <a:r>
              <a:rPr lang="en-GB" i="1" dirty="0" smtClean="0"/>
              <a:t>e.g. religious fraternal organisations</a:t>
            </a:r>
            <a:endParaRPr lang="en-GB" i="1" dirty="0"/>
          </a:p>
        </p:txBody>
      </p:sp>
    </p:spTree>
    <p:extLst>
      <p:ext uri="{BB962C8B-B14F-4D97-AF65-F5344CB8AC3E}">
        <p14:creationId xmlns:p14="http://schemas.microsoft.com/office/powerpoint/2010/main" val="134316526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1557869" y="838200"/>
            <a:ext cx="2939521" cy="820208"/>
          </a:xfrm>
        </p:spPr>
        <p:txBody>
          <a:bodyPr/>
          <a:lstStyle/>
          <a:p>
            <a:r>
              <a:rPr lang="en-GB" sz="3600" dirty="0" smtClean="0"/>
              <a:t>Bridging</a:t>
            </a:r>
            <a:endParaRPr lang="en-GB" dirty="0"/>
          </a:p>
        </p:txBody>
      </p:sp>
      <p:sp>
        <p:nvSpPr>
          <p:cNvPr id="7" name="Text Placeholder 6"/>
          <p:cNvSpPr>
            <a:spLocks noGrp="1"/>
          </p:cNvSpPr>
          <p:nvPr>
            <p:ph type="body" sz="quarter" idx="3"/>
          </p:nvPr>
        </p:nvSpPr>
        <p:spPr>
          <a:xfrm>
            <a:off x="4910669" y="838200"/>
            <a:ext cx="2944368" cy="822960"/>
          </a:xfrm>
        </p:spPr>
        <p:txBody>
          <a:bodyPr/>
          <a:lstStyle/>
          <a:p>
            <a:r>
              <a:rPr lang="en-GB" sz="3600" dirty="0" smtClean="0"/>
              <a:t>Bonding</a:t>
            </a:r>
            <a:endParaRPr lang="en-GB" dirty="0"/>
          </a:p>
        </p:txBody>
      </p:sp>
      <p:sp>
        <p:nvSpPr>
          <p:cNvPr id="8" name="Content Placeholder 7"/>
          <p:cNvSpPr>
            <a:spLocks noGrp="1"/>
          </p:cNvSpPr>
          <p:nvPr>
            <p:ph sz="quarter" idx="13"/>
          </p:nvPr>
        </p:nvSpPr>
        <p:spPr>
          <a:xfrm>
            <a:off x="685800" y="1752600"/>
            <a:ext cx="3840480" cy="3971544"/>
          </a:xfrm>
        </p:spPr>
        <p:txBody>
          <a:bodyPr/>
          <a:lstStyle/>
          <a:p>
            <a:r>
              <a:rPr lang="en-GB" dirty="0" smtClean="0"/>
              <a:t>Connect to external advantages </a:t>
            </a:r>
          </a:p>
          <a:p>
            <a:r>
              <a:rPr lang="en-GB" dirty="0" smtClean="0"/>
              <a:t>To guarantee the flow of information</a:t>
            </a:r>
          </a:p>
          <a:p>
            <a:r>
              <a:rPr lang="en-GB" dirty="0" smtClean="0"/>
              <a:t>Good for ‘getting ahead’</a:t>
            </a:r>
          </a:p>
          <a:p>
            <a:r>
              <a:rPr lang="en-GB" dirty="0" smtClean="0"/>
              <a:t>Multifaceted identities and reciprocity</a:t>
            </a:r>
          </a:p>
          <a:p>
            <a:endParaRPr lang="en-GB" dirty="0"/>
          </a:p>
        </p:txBody>
      </p:sp>
      <p:sp>
        <p:nvSpPr>
          <p:cNvPr id="9" name="Content Placeholder 8"/>
          <p:cNvSpPr>
            <a:spLocks noGrp="1"/>
          </p:cNvSpPr>
          <p:nvPr>
            <p:ph sz="quarter" idx="14"/>
          </p:nvPr>
        </p:nvSpPr>
        <p:spPr>
          <a:xfrm>
            <a:off x="4645150" y="1752600"/>
            <a:ext cx="3813049" cy="3971989"/>
          </a:xfrm>
        </p:spPr>
        <p:txBody>
          <a:bodyPr>
            <a:normAutofit lnSpcReduction="10000"/>
          </a:bodyPr>
          <a:lstStyle/>
          <a:p>
            <a:r>
              <a:rPr lang="en-GB" dirty="0" smtClean="0"/>
              <a:t>Mobilise reciprocity and solidarity</a:t>
            </a:r>
          </a:p>
          <a:p>
            <a:r>
              <a:rPr lang="en-GB" dirty="0" smtClean="0"/>
              <a:t>Good for ‘getting thorough’</a:t>
            </a:r>
          </a:p>
          <a:p>
            <a:r>
              <a:rPr lang="en-GB" dirty="0" smtClean="0"/>
              <a:t>Strengthens itself – strong loyalty inside the group</a:t>
            </a:r>
          </a:p>
          <a:p>
            <a:r>
              <a:rPr lang="en-GB" dirty="0" smtClean="0"/>
              <a:t>Strong antagonisms beyond the group</a:t>
            </a:r>
          </a:p>
          <a:p>
            <a:r>
              <a:rPr lang="en-GB" dirty="0" smtClean="0"/>
              <a:t>Negative externalities</a:t>
            </a:r>
            <a:endParaRPr lang="en-GB" dirty="0"/>
          </a:p>
        </p:txBody>
      </p:sp>
    </p:spTree>
    <p:extLst>
      <p:ext uri="{BB962C8B-B14F-4D97-AF65-F5344CB8AC3E}">
        <p14:creationId xmlns:p14="http://schemas.microsoft.com/office/powerpoint/2010/main" val="14309445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Bridging and Bonding</a:t>
            </a:r>
            <a:endParaRPr lang="en-GB" dirty="0"/>
          </a:p>
        </p:txBody>
      </p:sp>
      <p:sp>
        <p:nvSpPr>
          <p:cNvPr id="8" name="Content Placeholder 7"/>
          <p:cNvSpPr>
            <a:spLocks noGrp="1"/>
          </p:cNvSpPr>
          <p:nvPr>
            <p:ph idx="1"/>
          </p:nvPr>
        </p:nvSpPr>
        <p:spPr/>
        <p:txBody>
          <a:bodyPr/>
          <a:lstStyle/>
          <a:p>
            <a:r>
              <a:rPr lang="en-GB" dirty="0" smtClean="0"/>
              <a:t>Both can be positive and/or negative</a:t>
            </a:r>
          </a:p>
          <a:p>
            <a:endParaRPr lang="en-GB" dirty="0"/>
          </a:p>
          <a:p>
            <a:endParaRPr lang="en-GB" dirty="0" smtClean="0"/>
          </a:p>
          <a:p>
            <a:r>
              <a:rPr lang="en-GB" dirty="0" smtClean="0"/>
              <a:t>In reality we need a harmonious blend of bonding and bridging for positive society</a:t>
            </a:r>
          </a:p>
        </p:txBody>
      </p:sp>
    </p:spTree>
    <p:extLst>
      <p:ext uri="{BB962C8B-B14F-4D97-AF65-F5344CB8AC3E}">
        <p14:creationId xmlns:p14="http://schemas.microsoft.com/office/powerpoint/2010/main" val="12309568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381000"/>
            <a:ext cx="6965245" cy="1202485"/>
          </a:xfrm>
        </p:spPr>
        <p:txBody>
          <a:bodyPr>
            <a:normAutofit/>
          </a:bodyPr>
          <a:lstStyle/>
          <a:p>
            <a:r>
              <a:rPr lang="en-GB" sz="3600" dirty="0" smtClean="0">
                <a:solidFill>
                  <a:schemeClr val="bg1"/>
                </a:solidFill>
              </a:rPr>
              <a:t>Bridging Bonding Linking </a:t>
            </a:r>
            <a:endParaRPr lang="en-GB" sz="3600" dirty="0">
              <a:solidFill>
                <a:schemeClr val="bg1"/>
              </a:solidFill>
            </a:endParaRP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 y="533400"/>
            <a:ext cx="7848599" cy="5751404"/>
          </a:xfrm>
        </p:spPr>
      </p:pic>
      <p:sp>
        <p:nvSpPr>
          <p:cNvPr id="5" name="TextBox 4"/>
          <p:cNvSpPr txBox="1"/>
          <p:nvPr/>
        </p:nvSpPr>
        <p:spPr>
          <a:xfrm>
            <a:off x="4191000" y="6400800"/>
            <a:ext cx="4191000" cy="369332"/>
          </a:xfrm>
          <a:prstGeom prst="rect">
            <a:avLst/>
          </a:prstGeom>
          <a:noFill/>
        </p:spPr>
        <p:txBody>
          <a:bodyPr wrap="square" rtlCol="0">
            <a:spAutoFit/>
          </a:bodyPr>
          <a:lstStyle/>
          <a:p>
            <a:pPr algn="r"/>
            <a:r>
              <a:rPr lang="en-GB" dirty="0" smtClean="0"/>
              <a:t>(Lewis </a:t>
            </a:r>
            <a:r>
              <a:rPr lang="en-GB" i="1" dirty="0" smtClean="0"/>
              <a:t>et al, </a:t>
            </a:r>
            <a:r>
              <a:rPr lang="en-GB" dirty="0" smtClean="0"/>
              <a:t>2011)</a:t>
            </a:r>
            <a:endParaRPr lang="en-GB" dirty="0"/>
          </a:p>
        </p:txBody>
      </p:sp>
    </p:spTree>
    <p:extLst>
      <p:ext uri="{BB962C8B-B14F-4D97-AF65-F5344CB8AC3E}">
        <p14:creationId xmlns:p14="http://schemas.microsoft.com/office/powerpoint/2010/main" val="96101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Identity Capital</a:t>
            </a:r>
            <a:endParaRPr lang="en-GB" dirty="0"/>
          </a:p>
        </p:txBody>
      </p:sp>
      <p:sp>
        <p:nvSpPr>
          <p:cNvPr id="3" name="Content Placeholder 2"/>
          <p:cNvSpPr>
            <a:spLocks noGrp="1"/>
          </p:cNvSpPr>
          <p:nvPr>
            <p:ph idx="1"/>
          </p:nvPr>
        </p:nvSpPr>
        <p:spPr/>
        <p:txBody>
          <a:bodyPr>
            <a:normAutofit/>
          </a:bodyPr>
          <a:lstStyle/>
          <a:p>
            <a:r>
              <a:rPr lang="en-GB" dirty="0" err="1"/>
              <a:t>Côté</a:t>
            </a:r>
            <a:r>
              <a:rPr lang="en-GB" dirty="0"/>
              <a:t> &amp; </a:t>
            </a:r>
            <a:r>
              <a:rPr lang="en-GB" dirty="0" smtClean="0"/>
              <a:t>Levine (2002) consider the identity capital is fundamental to identity formation.</a:t>
            </a:r>
          </a:p>
          <a:p>
            <a:pPr lvl="1"/>
            <a:r>
              <a:rPr lang="en-GB" dirty="0" smtClean="0"/>
              <a:t>Tangible Assets</a:t>
            </a:r>
          </a:p>
          <a:p>
            <a:pPr lvl="1"/>
            <a:r>
              <a:rPr lang="en-GB" dirty="0" smtClean="0"/>
              <a:t>Intangible Assets </a:t>
            </a:r>
          </a:p>
          <a:p>
            <a:pPr lvl="2"/>
            <a:endParaRPr lang="en-GB" dirty="0" smtClean="0"/>
          </a:p>
          <a:p>
            <a:endParaRPr lang="en-GB" dirty="0"/>
          </a:p>
          <a:p>
            <a:endParaRPr lang="en-GB" dirty="0" smtClean="0"/>
          </a:p>
        </p:txBody>
      </p:sp>
    </p:spTree>
    <p:extLst>
      <p:ext uri="{BB962C8B-B14F-4D97-AF65-F5344CB8AC3E}">
        <p14:creationId xmlns:p14="http://schemas.microsoft.com/office/powerpoint/2010/main" val="364676624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Tangible </a:t>
            </a:r>
            <a:r>
              <a:rPr lang="en-GB" dirty="0"/>
              <a:t>Assets </a:t>
            </a:r>
          </a:p>
        </p:txBody>
      </p:sp>
      <p:sp>
        <p:nvSpPr>
          <p:cNvPr id="3" name="Content Placeholder 2"/>
          <p:cNvSpPr>
            <a:spLocks noGrp="1"/>
          </p:cNvSpPr>
          <p:nvPr>
            <p:ph idx="1"/>
          </p:nvPr>
        </p:nvSpPr>
        <p:spPr>
          <a:xfrm>
            <a:off x="1463040" y="2119256"/>
            <a:ext cx="6196405" cy="4129143"/>
          </a:xfrm>
        </p:spPr>
        <p:txBody>
          <a:bodyPr>
            <a:normAutofit fontScale="85000" lnSpcReduction="20000"/>
          </a:bodyPr>
          <a:lstStyle/>
          <a:p>
            <a:r>
              <a:rPr lang="en-GB" sz="2800" dirty="0" smtClean="0"/>
              <a:t>Socially </a:t>
            </a:r>
            <a:r>
              <a:rPr lang="en-GB" sz="2800" dirty="0"/>
              <a:t>visible</a:t>
            </a:r>
          </a:p>
          <a:p>
            <a:pPr lvl="1"/>
            <a:r>
              <a:rPr lang="en-GB" dirty="0"/>
              <a:t>E.g. degrees, associations in education/clubs = can function as ‘passports’ to other ‘social spheres’ </a:t>
            </a:r>
          </a:p>
          <a:p>
            <a:pPr lvl="1"/>
            <a:r>
              <a:rPr lang="en-GB" dirty="0"/>
              <a:t>Access to society’s ‘goodies</a:t>
            </a:r>
            <a:r>
              <a:rPr lang="en-GB" dirty="0" smtClean="0"/>
              <a:t>’</a:t>
            </a:r>
          </a:p>
          <a:p>
            <a:pPr lvl="1"/>
            <a:r>
              <a:rPr lang="en-GB" dirty="0" smtClean="0"/>
              <a:t>This provides ‘dues’ for memberships in various groups</a:t>
            </a:r>
          </a:p>
          <a:p>
            <a:pPr lvl="1"/>
            <a:r>
              <a:rPr lang="en-GB" dirty="0" smtClean="0"/>
              <a:t>Either club membership or abstract reference groups</a:t>
            </a:r>
          </a:p>
          <a:p>
            <a:pPr lvl="2"/>
            <a:r>
              <a:rPr lang="en-GB" dirty="0" smtClean="0"/>
              <a:t>linked to identity </a:t>
            </a:r>
          </a:p>
          <a:p>
            <a:pPr lvl="1"/>
            <a:r>
              <a:rPr lang="en-GB" dirty="0" smtClean="0"/>
              <a:t>They indirectly contribute to character formation</a:t>
            </a:r>
          </a:p>
          <a:p>
            <a:pPr lvl="2"/>
            <a:r>
              <a:rPr lang="en-GB" dirty="0" smtClean="0"/>
              <a:t>This is who I am </a:t>
            </a:r>
          </a:p>
          <a:p>
            <a:pPr lvl="1"/>
            <a:r>
              <a:rPr lang="en-GB" dirty="0" smtClean="0"/>
              <a:t>Role socialisation </a:t>
            </a:r>
          </a:p>
          <a:p>
            <a:pPr lvl="2"/>
            <a:r>
              <a:rPr lang="en-GB" dirty="0" smtClean="0"/>
              <a:t>What I do and with whom</a:t>
            </a:r>
            <a:endParaRPr lang="en-GB" dirty="0"/>
          </a:p>
        </p:txBody>
      </p:sp>
    </p:spTree>
    <p:extLst>
      <p:ext uri="{BB962C8B-B14F-4D97-AF65-F5344CB8AC3E}">
        <p14:creationId xmlns:p14="http://schemas.microsoft.com/office/powerpoint/2010/main" val="25721993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3690"/>
            <a:ext cx="9215796" cy="6934200"/>
          </a:xfrm>
          <a:prstGeom prst="rect">
            <a:avLst/>
          </a:prstGeom>
        </p:spPr>
      </p:pic>
    </p:spTree>
    <p:extLst>
      <p:ext uri="{BB962C8B-B14F-4D97-AF65-F5344CB8AC3E}">
        <p14:creationId xmlns:p14="http://schemas.microsoft.com/office/powerpoint/2010/main" val="268560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Intangible Assets</a:t>
            </a:r>
            <a:endParaRPr lang="en-GB" dirty="0"/>
          </a:p>
        </p:txBody>
      </p:sp>
      <p:sp>
        <p:nvSpPr>
          <p:cNvPr id="3" name="Content Placeholder 2"/>
          <p:cNvSpPr>
            <a:spLocks noGrp="1"/>
          </p:cNvSpPr>
          <p:nvPr>
            <p:ph idx="1"/>
          </p:nvPr>
        </p:nvSpPr>
        <p:spPr/>
        <p:txBody>
          <a:bodyPr/>
          <a:lstStyle/>
          <a:p>
            <a:r>
              <a:rPr lang="en-GB" sz="2800" dirty="0" smtClean="0"/>
              <a:t>Involve ego strengths</a:t>
            </a:r>
          </a:p>
          <a:p>
            <a:pPr lvl="1"/>
            <a:r>
              <a:rPr lang="en-GB" dirty="0" smtClean="0"/>
              <a:t>Internal locus of control</a:t>
            </a:r>
          </a:p>
          <a:p>
            <a:pPr lvl="1"/>
            <a:r>
              <a:rPr lang="en-GB" dirty="0" smtClean="0"/>
              <a:t>Self-esteem</a:t>
            </a:r>
          </a:p>
          <a:p>
            <a:pPr lvl="1"/>
            <a:r>
              <a:rPr lang="en-GB" dirty="0" smtClean="0"/>
              <a:t>A sense of purpose in life</a:t>
            </a:r>
          </a:p>
          <a:p>
            <a:pPr lvl="1"/>
            <a:r>
              <a:rPr lang="en-GB" dirty="0" smtClean="0"/>
              <a:t>Ability to self-actualise </a:t>
            </a:r>
          </a:p>
          <a:p>
            <a:pPr lvl="1"/>
            <a:r>
              <a:rPr lang="en-GB" dirty="0" smtClean="0"/>
              <a:t>Critical thinking abilities (</a:t>
            </a:r>
            <a:r>
              <a:rPr lang="en-GB" dirty="0" err="1" smtClean="0"/>
              <a:t>Côté</a:t>
            </a:r>
            <a:r>
              <a:rPr lang="en-GB" dirty="0" smtClean="0"/>
              <a:t>, 1997a; Schwartz, 2001 </a:t>
            </a:r>
            <a:r>
              <a:rPr lang="en-GB" i="1" dirty="0" smtClean="0"/>
              <a:t>cited in </a:t>
            </a:r>
            <a:r>
              <a:rPr lang="en-GB" dirty="0" smtClean="0"/>
              <a:t>Cote &amp; Levine, 2002, p. 144).</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49" y="1752600"/>
            <a:ext cx="9258300" cy="4114800"/>
          </a:xfrm>
          <a:prstGeom prst="rect">
            <a:avLst/>
          </a:prstGeom>
        </p:spPr>
      </p:pic>
    </p:spTree>
    <p:extLst>
      <p:ext uri="{BB962C8B-B14F-4D97-AF65-F5344CB8AC3E}">
        <p14:creationId xmlns:p14="http://schemas.microsoft.com/office/powerpoint/2010/main" val="2496152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wheel(1)">
                                      <p:cBhvr>
                                        <p:cTn id="3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Explore</a:t>
            </a:r>
            <a:br>
              <a:rPr lang="en-GB" dirty="0" smtClean="0"/>
            </a:br>
            <a:r>
              <a:rPr lang="en-GB" dirty="0" smtClean="0"/>
              <a:t>Identity Capital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It is a way of theorising ‘agency’ for persons confronted by the task of individualisation</a:t>
            </a:r>
          </a:p>
          <a:p>
            <a:endParaRPr lang="en-GB" dirty="0" smtClean="0"/>
          </a:p>
          <a:p>
            <a:r>
              <a:rPr lang="en-GB" dirty="0" smtClean="0"/>
              <a:t>Agency:</a:t>
            </a:r>
          </a:p>
          <a:p>
            <a:pPr lvl="1"/>
            <a:r>
              <a:rPr lang="en-GB" dirty="0" smtClean="0"/>
              <a:t>The faculty for action</a:t>
            </a:r>
          </a:p>
          <a:p>
            <a:pPr lvl="1"/>
            <a:r>
              <a:rPr lang="en-GB" dirty="0" smtClean="0"/>
              <a:t>Humans have minds and selves</a:t>
            </a:r>
          </a:p>
          <a:p>
            <a:pPr lvl="1"/>
            <a:r>
              <a:rPr lang="en-GB" dirty="0" smtClean="0"/>
              <a:t>These together are the sources for action</a:t>
            </a:r>
          </a:p>
          <a:p>
            <a:pPr lvl="1"/>
            <a:r>
              <a:rPr lang="en-GB" dirty="0" smtClean="0"/>
              <a:t>Action is motivated but not caused by intentions</a:t>
            </a:r>
          </a:p>
          <a:p>
            <a:pPr lvl="1"/>
            <a:r>
              <a:rPr lang="en-GB" dirty="0" smtClean="0"/>
              <a:t>Intentions give actions meaning</a:t>
            </a:r>
          </a:p>
          <a:p>
            <a:pPr lvl="1"/>
            <a:endParaRPr lang="en-GB" dirty="0" smtClean="0"/>
          </a:p>
          <a:p>
            <a:pPr lvl="1"/>
            <a:endParaRPr lang="en-GB" dirty="0"/>
          </a:p>
        </p:txBody>
      </p:sp>
    </p:spTree>
    <p:extLst>
      <p:ext uri="{BB962C8B-B14F-4D97-AF65-F5344CB8AC3E}">
        <p14:creationId xmlns:p14="http://schemas.microsoft.com/office/powerpoint/2010/main" val="215963428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56866"/>
            <a:ext cx="9144000" cy="6801134"/>
          </a:xfrm>
        </p:spPr>
      </p:pic>
    </p:spTree>
    <p:extLst>
      <p:ext uri="{BB962C8B-B14F-4D97-AF65-F5344CB8AC3E}">
        <p14:creationId xmlns:p14="http://schemas.microsoft.com/office/powerpoint/2010/main" val="51624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4"/>
                                        </p:tgtEl>
                                        <p:attrNameLst>
                                          <p:attrName>r</p:attrName>
                                        </p:attrNameLst>
                                      </p:cBhvr>
                                    </p:animRot>
                                    <p:animRot by="-240000">
                                      <p:cBhvr>
                                        <p:cTn id="7" dur="200" fill="hold">
                                          <p:stCondLst>
                                            <p:cond delay="200"/>
                                          </p:stCondLst>
                                        </p:cTn>
                                        <p:tgtEl>
                                          <p:spTgt spid="4"/>
                                        </p:tgtEl>
                                        <p:attrNameLst>
                                          <p:attrName>r</p:attrName>
                                        </p:attrNameLst>
                                      </p:cBhvr>
                                    </p:animRot>
                                    <p:animRot by="240000">
                                      <p:cBhvr>
                                        <p:cTn id="8" dur="200" fill="hold">
                                          <p:stCondLst>
                                            <p:cond delay="400"/>
                                          </p:stCondLst>
                                        </p:cTn>
                                        <p:tgtEl>
                                          <p:spTgt spid="4"/>
                                        </p:tgtEl>
                                        <p:attrNameLst>
                                          <p:attrName>r</p:attrName>
                                        </p:attrNameLst>
                                      </p:cBhvr>
                                    </p:animRot>
                                    <p:animRot by="-240000">
                                      <p:cBhvr>
                                        <p:cTn id="9" dur="200" fill="hold">
                                          <p:stCondLst>
                                            <p:cond delay="600"/>
                                          </p:stCondLst>
                                        </p:cTn>
                                        <p:tgtEl>
                                          <p:spTgt spid="4"/>
                                        </p:tgtEl>
                                        <p:attrNameLst>
                                          <p:attrName>r</p:attrName>
                                        </p:attrNameLst>
                                      </p:cBhvr>
                                    </p:animRot>
                                    <p:animRot by="120000">
                                      <p:cBhvr>
                                        <p:cTn id="10" dur="200" fill="hold">
                                          <p:stCondLst>
                                            <p:cond delay="80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Agency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Action and Actors</a:t>
            </a:r>
          </a:p>
          <a:p>
            <a:pPr lvl="1"/>
            <a:r>
              <a:rPr lang="en-GB" dirty="0" smtClean="0"/>
              <a:t>We need to be able to interpret the meanings and intentions that actions have for their actors</a:t>
            </a:r>
          </a:p>
          <a:p>
            <a:r>
              <a:rPr lang="en-GB" dirty="0" smtClean="0"/>
              <a:t>Why do/did they do that?</a:t>
            </a:r>
          </a:p>
          <a:p>
            <a:r>
              <a:rPr lang="en-GB" dirty="0" smtClean="0"/>
              <a:t>Various theories explore these issues such as . . . </a:t>
            </a:r>
          </a:p>
          <a:p>
            <a:pPr lvl="2"/>
            <a:r>
              <a:rPr lang="en-GB" dirty="0" smtClean="0"/>
              <a:t>Rational Choice Theory</a:t>
            </a:r>
          </a:p>
          <a:p>
            <a:pPr lvl="2"/>
            <a:r>
              <a:rPr lang="en-GB" dirty="0" smtClean="0"/>
              <a:t>Exchange Theory</a:t>
            </a:r>
          </a:p>
          <a:p>
            <a:pPr lvl="2"/>
            <a:r>
              <a:rPr lang="en-GB" dirty="0" smtClean="0"/>
              <a:t>Constructivist Theory</a:t>
            </a:r>
          </a:p>
          <a:p>
            <a:pPr lvl="2" algn="r"/>
            <a:r>
              <a:rPr lang="en-GB" dirty="0" smtClean="0"/>
              <a:t>(</a:t>
            </a:r>
            <a:r>
              <a:rPr lang="en-GB" dirty="0" err="1" smtClean="0"/>
              <a:t>Ritzer</a:t>
            </a:r>
            <a:r>
              <a:rPr lang="en-GB" dirty="0"/>
              <a:t> </a:t>
            </a:r>
            <a:r>
              <a:rPr lang="en-GB" dirty="0" smtClean="0"/>
              <a:t>&amp; Ryan, 2011, pp. 8-9).</a:t>
            </a:r>
          </a:p>
        </p:txBody>
      </p:sp>
    </p:spTree>
    <p:extLst>
      <p:ext uri="{BB962C8B-B14F-4D97-AF65-F5344CB8AC3E}">
        <p14:creationId xmlns:p14="http://schemas.microsoft.com/office/powerpoint/2010/main" val="379610456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young women entering 1</a:t>
            </a:r>
            <a:r>
              <a:rPr lang="en-GB" baseline="30000" dirty="0" smtClean="0"/>
              <a:t>st</a:t>
            </a:r>
            <a:r>
              <a:rPr lang="en-GB" dirty="0" smtClean="0"/>
              <a:t> year University</a:t>
            </a:r>
          </a:p>
          <a:p>
            <a:r>
              <a:rPr lang="en-GB" dirty="0" smtClean="0"/>
              <a:t>Depending upon programme being a women could be a asset or deficit</a:t>
            </a:r>
          </a:p>
          <a:p>
            <a:pPr lvl="1"/>
            <a:r>
              <a:rPr lang="en-GB" dirty="0" smtClean="0"/>
              <a:t>Which programmes would give her a ‘chilly climate’</a:t>
            </a:r>
          </a:p>
          <a:p>
            <a:pPr lvl="1"/>
            <a:r>
              <a:rPr lang="en-GB" dirty="0" smtClean="0"/>
              <a:t>What about an attractive women? </a:t>
            </a:r>
          </a:p>
          <a:p>
            <a:pPr lvl="1"/>
            <a:r>
              <a:rPr lang="en-GB" dirty="0" smtClean="0"/>
              <a:t>Would it make a difference?</a:t>
            </a:r>
          </a:p>
          <a:p>
            <a:pPr lvl="1"/>
            <a:r>
              <a:rPr lang="en-GB" dirty="0" smtClean="0"/>
              <a:t>A more articulate women?</a:t>
            </a:r>
          </a:p>
          <a:p>
            <a:r>
              <a:rPr lang="en-GB" dirty="0" smtClean="0"/>
              <a:t>She would have educational and social challenges</a:t>
            </a:r>
            <a:endParaRPr lang="en-GB" dirty="0"/>
          </a:p>
        </p:txBody>
      </p:sp>
    </p:spTree>
    <p:extLst>
      <p:ext uri="{BB962C8B-B14F-4D97-AF65-F5344CB8AC3E}">
        <p14:creationId xmlns:p14="http://schemas.microsoft.com/office/powerpoint/2010/main" val="36638189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Symbolic Capital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All forms of capital can be converted into ‘symbolic capital’</a:t>
            </a:r>
          </a:p>
          <a:p>
            <a:pPr lvl="1"/>
            <a:r>
              <a:rPr lang="en-GB" dirty="0" smtClean="0"/>
              <a:t>Once they are either recognised or misrecognised as having the effects of power.</a:t>
            </a:r>
          </a:p>
          <a:p>
            <a:pPr lvl="1"/>
            <a:r>
              <a:rPr lang="en-GB" dirty="0" smtClean="0"/>
              <a:t>Capital is also influenced by the ‘trajectory’ which shift over time</a:t>
            </a:r>
          </a:p>
          <a:p>
            <a:pPr lvl="1"/>
            <a:r>
              <a:rPr lang="en-GB" dirty="0" smtClean="0"/>
              <a:t>Also influenced by the volume and composition of their capital over their life time.</a:t>
            </a:r>
          </a:p>
          <a:p>
            <a:pPr lvl="1"/>
            <a:r>
              <a:rPr lang="en-GB" dirty="0" smtClean="0"/>
              <a:t>This is also mediated through other social divisions e.g. gender, race etc</a:t>
            </a:r>
            <a:r>
              <a:rPr lang="en-GB" dirty="0"/>
              <a:t>.</a:t>
            </a:r>
            <a:endParaRPr lang="en-GB" dirty="0" smtClean="0"/>
          </a:p>
          <a:p>
            <a:pPr lvl="1"/>
            <a:endParaRPr lang="en-GB" dirty="0"/>
          </a:p>
        </p:txBody>
      </p:sp>
    </p:spTree>
    <p:extLst>
      <p:ext uri="{BB962C8B-B14F-4D97-AF65-F5344CB8AC3E}">
        <p14:creationId xmlns:p14="http://schemas.microsoft.com/office/powerpoint/2010/main" val="128804337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Symbolic Capital: </a:t>
            </a:r>
            <a:br>
              <a:rPr lang="en-GB" dirty="0" smtClean="0"/>
            </a:br>
            <a:r>
              <a:rPr lang="en-GB" dirty="0" smtClean="0"/>
              <a:t>So What does this Mean?</a:t>
            </a:r>
            <a:endParaRPr lang="en-GB" dirty="0"/>
          </a:p>
        </p:txBody>
      </p:sp>
      <p:sp>
        <p:nvSpPr>
          <p:cNvPr id="3" name="Content Placeholder 2"/>
          <p:cNvSpPr>
            <a:spLocks noGrp="1"/>
          </p:cNvSpPr>
          <p:nvPr>
            <p:ph idx="1"/>
          </p:nvPr>
        </p:nvSpPr>
        <p:spPr/>
        <p:txBody>
          <a:bodyPr>
            <a:normAutofit/>
          </a:bodyPr>
          <a:lstStyle/>
          <a:p>
            <a:r>
              <a:rPr lang="en-GB" dirty="0" smtClean="0"/>
              <a:t>This means that every type of capital can give the individual</a:t>
            </a:r>
            <a:endParaRPr lang="en-GB" dirty="0"/>
          </a:p>
          <a:p>
            <a:pPr lvl="1"/>
            <a:r>
              <a:rPr lang="en-GB" dirty="0" smtClean="0"/>
              <a:t>Power  OR the illusion of power </a:t>
            </a:r>
          </a:p>
          <a:p>
            <a:r>
              <a:rPr lang="en-GB" dirty="0" smtClean="0"/>
              <a:t>This power is weld in society and over others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5" y="-35257"/>
            <a:ext cx="9144000" cy="7086600"/>
          </a:xfrm>
          <a:prstGeom prst="rect">
            <a:avLst/>
          </a:prstGeom>
        </p:spPr>
      </p:pic>
    </p:spTree>
    <p:extLst>
      <p:ext uri="{BB962C8B-B14F-4D97-AF65-F5344CB8AC3E}">
        <p14:creationId xmlns:p14="http://schemas.microsoft.com/office/powerpoint/2010/main" val="311067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fltVal val="0"/>
                                          </p:val>
                                        </p:tav>
                                        <p:tav tm="100000">
                                          <p:val>
                                            <p:strVal val="#ppt_w"/>
                                          </p:val>
                                        </p:tav>
                                      </p:tavLst>
                                    </p:anim>
                                    <p:anim calcmode="lin" valueType="num">
                                      <p:cBhvr>
                                        <p:cTn id="32" dur="500" fill="hold"/>
                                        <p:tgtEl>
                                          <p:spTgt spid="5"/>
                                        </p:tgtEl>
                                        <p:attrNameLst>
                                          <p:attrName>ppt_h</p:attrName>
                                        </p:attrNameLst>
                                      </p:cBhvr>
                                      <p:tavLst>
                                        <p:tav tm="0">
                                          <p:val>
                                            <p:fltVal val="0"/>
                                          </p:val>
                                        </p:tav>
                                        <p:tav tm="100000">
                                          <p:val>
                                            <p:strVal val="#ppt_h"/>
                                          </p:val>
                                        </p:tav>
                                      </p:tavLst>
                                    </p:anim>
                                    <p:animEffect transition="in" filter="fade">
                                      <p:cBhvr>
                                        <p:cTn id="3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Power Depends Upon . . .</a:t>
            </a:r>
            <a:endParaRPr lang="en-GB" dirty="0"/>
          </a:p>
        </p:txBody>
      </p:sp>
      <p:sp>
        <p:nvSpPr>
          <p:cNvPr id="3" name="Content Placeholder 2"/>
          <p:cNvSpPr>
            <a:spLocks noGrp="1"/>
          </p:cNvSpPr>
          <p:nvPr>
            <p:ph idx="1"/>
          </p:nvPr>
        </p:nvSpPr>
        <p:spPr/>
        <p:txBody>
          <a:bodyPr>
            <a:normAutofit/>
          </a:bodyPr>
          <a:lstStyle/>
          <a:p>
            <a:r>
              <a:rPr lang="en-GB" dirty="0" smtClean="0"/>
              <a:t>. . .</a:t>
            </a:r>
            <a:r>
              <a:rPr lang="en-GB" dirty="0"/>
              <a:t> </a:t>
            </a:r>
            <a:r>
              <a:rPr lang="en-GB" dirty="0" smtClean="0"/>
              <a:t>the type capital</a:t>
            </a:r>
          </a:p>
          <a:p>
            <a:r>
              <a:rPr lang="en-GB" dirty="0" smtClean="0"/>
              <a:t>. . . upon </a:t>
            </a:r>
            <a:r>
              <a:rPr lang="en-GB" dirty="0"/>
              <a:t>the </a:t>
            </a:r>
            <a:r>
              <a:rPr lang="en-GB" dirty="0" smtClean="0"/>
              <a:t>amount </a:t>
            </a:r>
            <a:r>
              <a:rPr lang="en-GB" dirty="0"/>
              <a:t>of capital </a:t>
            </a:r>
          </a:p>
          <a:p>
            <a:endParaRPr lang="en-GB" dirty="0" smtClean="0"/>
          </a:p>
          <a:p>
            <a:r>
              <a:rPr lang="en-GB" dirty="0" smtClean="0"/>
              <a:t>In turn this will impact upon the amount of </a:t>
            </a:r>
            <a:r>
              <a:rPr lang="en-GB" dirty="0"/>
              <a:t>agency </a:t>
            </a:r>
            <a:r>
              <a:rPr lang="en-GB" dirty="0" smtClean="0"/>
              <a:t>an individual has:</a:t>
            </a:r>
          </a:p>
          <a:p>
            <a:pPr lvl="1"/>
            <a:r>
              <a:rPr lang="en-GB" dirty="0" smtClean="0"/>
              <a:t>e.g</a:t>
            </a:r>
            <a:r>
              <a:rPr lang="en-GB" dirty="0"/>
              <a:t>. choice and control over their </a:t>
            </a:r>
            <a:r>
              <a:rPr lang="en-GB" dirty="0" smtClean="0"/>
              <a:t>life</a:t>
            </a:r>
            <a:endParaRPr lang="en-GB" dirty="0"/>
          </a:p>
        </p:txBody>
      </p:sp>
    </p:spTree>
    <p:extLst>
      <p:ext uri="{BB962C8B-B14F-4D97-AF65-F5344CB8AC3E}">
        <p14:creationId xmlns:p14="http://schemas.microsoft.com/office/powerpoint/2010/main" val="120710943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We Tell?</a:t>
            </a:r>
            <a:endParaRPr lang="en-GB" dirty="0"/>
          </a:p>
        </p:txBody>
      </p:sp>
      <p:sp>
        <p:nvSpPr>
          <p:cNvPr id="3" name="Content Placeholder 2"/>
          <p:cNvSpPr>
            <a:spLocks noGrp="1"/>
          </p:cNvSpPr>
          <p:nvPr>
            <p:ph idx="1"/>
          </p:nvPr>
        </p:nvSpPr>
        <p:spPr/>
        <p:txBody>
          <a:bodyPr/>
          <a:lstStyle/>
          <a:p>
            <a:r>
              <a:rPr lang="en-GB" dirty="0"/>
              <a:t>Ultimately the acquisition of capital is related to your social economic status in society and your family/community/society within which you </a:t>
            </a:r>
            <a:r>
              <a:rPr lang="en-GB" dirty="0" smtClean="0"/>
              <a:t>inhabit</a:t>
            </a:r>
          </a:p>
          <a:p>
            <a:r>
              <a:rPr lang="en-GB" dirty="0" smtClean="0"/>
              <a:t>Capital is represented in society through ‘symbols’</a:t>
            </a:r>
          </a:p>
          <a:p>
            <a:pPr lvl="1"/>
            <a:r>
              <a:rPr lang="en-GB" dirty="0" smtClean="0"/>
              <a:t>E.g. education, clothes, speech, accent, skills, knowledge, associations, clubs etc.</a:t>
            </a:r>
            <a:endParaRPr lang="en-GB" dirty="0"/>
          </a:p>
          <a:p>
            <a:endParaRPr lang="en-GB" dirty="0"/>
          </a:p>
        </p:txBody>
      </p:sp>
    </p:spTree>
    <p:extLst>
      <p:ext uri="{BB962C8B-B14F-4D97-AF65-F5344CB8AC3E}">
        <p14:creationId xmlns:p14="http://schemas.microsoft.com/office/powerpoint/2010/main" val="220064854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Importance for Inclusion:</a:t>
            </a:r>
            <a:br>
              <a:rPr lang="en-GB" sz="3200" dirty="0" smtClean="0"/>
            </a:br>
            <a:r>
              <a:rPr lang="en-GB" sz="3200" dirty="0" smtClean="0"/>
              <a:t>Such Symbols May be Used to . . .</a:t>
            </a:r>
            <a:endParaRPr lang="en-GB" sz="3200" dirty="0"/>
          </a:p>
        </p:txBody>
      </p:sp>
      <p:sp>
        <p:nvSpPr>
          <p:cNvPr id="3" name="Content Placeholder 2"/>
          <p:cNvSpPr>
            <a:spLocks noGrp="1"/>
          </p:cNvSpPr>
          <p:nvPr>
            <p:ph idx="1"/>
          </p:nvPr>
        </p:nvSpPr>
        <p:spPr/>
        <p:txBody>
          <a:bodyPr>
            <a:normAutofit fontScale="92500" lnSpcReduction="20000"/>
          </a:bodyPr>
          <a:lstStyle/>
          <a:p>
            <a:r>
              <a:rPr lang="en-GB" dirty="0" smtClean="0"/>
              <a:t>Identify an individual/group</a:t>
            </a:r>
          </a:p>
          <a:p>
            <a:r>
              <a:rPr lang="en-GB" dirty="0" smtClean="0"/>
              <a:t>Classify an individual/group</a:t>
            </a:r>
          </a:p>
          <a:p>
            <a:r>
              <a:rPr lang="en-GB" dirty="0" smtClean="0"/>
              <a:t>Reproduce stereotypes in media, societies norms and values</a:t>
            </a:r>
          </a:p>
          <a:p>
            <a:r>
              <a:rPr lang="en-GB" dirty="0" smtClean="0"/>
              <a:t>Include/exclude individuals/groups</a:t>
            </a:r>
          </a:p>
          <a:p>
            <a:r>
              <a:rPr lang="en-GB" dirty="0" smtClean="0"/>
              <a:t>Identify whether they are high/low status</a:t>
            </a:r>
          </a:p>
          <a:p>
            <a:r>
              <a:rPr lang="en-GB" dirty="0" smtClean="0"/>
              <a:t>Influence the ease or difficulty of obtaining goods and services</a:t>
            </a:r>
          </a:p>
          <a:p>
            <a:r>
              <a:rPr lang="en-GB" dirty="0" smtClean="0"/>
              <a:t>May end up becoming owned by the individual/group and ultimately become self-reproducing </a:t>
            </a:r>
            <a:endParaRPr lang="en-GB" dirty="0"/>
          </a:p>
        </p:txBody>
      </p:sp>
    </p:spTree>
    <p:extLst>
      <p:ext uri="{BB962C8B-B14F-4D97-AF65-F5344CB8AC3E}">
        <p14:creationId xmlns:p14="http://schemas.microsoft.com/office/powerpoint/2010/main" val="6015137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Symbolic Power </a:t>
            </a:r>
            <a:br>
              <a:rPr lang="en-GB" dirty="0" smtClean="0"/>
            </a:br>
            <a:r>
              <a:rPr lang="en-GB" dirty="0" smtClean="0"/>
              <a:t>through Capital</a:t>
            </a:r>
            <a:endParaRPr lang="en-GB" dirty="0"/>
          </a:p>
        </p:txBody>
      </p:sp>
      <p:sp>
        <p:nvSpPr>
          <p:cNvPr id="3" name="Content Placeholder 2"/>
          <p:cNvSpPr>
            <a:spLocks noGrp="1"/>
          </p:cNvSpPr>
          <p:nvPr>
            <p:ph idx="1"/>
          </p:nvPr>
        </p:nvSpPr>
        <p:spPr/>
        <p:txBody>
          <a:bodyPr>
            <a:normAutofit fontScale="92500"/>
          </a:bodyPr>
          <a:lstStyle/>
          <a:p>
            <a:r>
              <a:rPr lang="en-GB" dirty="0" smtClean="0"/>
              <a:t>The potential of all forms of power to be transformed into symbolic capital makes the latter the basis of symbolic power</a:t>
            </a:r>
          </a:p>
          <a:p>
            <a:pPr lvl="1"/>
            <a:r>
              <a:rPr lang="en-GB" dirty="0" smtClean="0"/>
              <a:t>‘a power of constituting the given through utterances, of making people see and believe, of confirming or transforming the vision of the world and, thereby, action on the world and thus the world itself’ (Bourdieu, 1991, p. 170 </a:t>
            </a:r>
            <a:r>
              <a:rPr lang="en-GB" i="1" dirty="0" smtClean="0"/>
              <a:t>cited in </a:t>
            </a:r>
            <a:r>
              <a:rPr lang="en-GB" dirty="0" err="1" smtClean="0"/>
              <a:t>Chouliaraki</a:t>
            </a:r>
            <a:r>
              <a:rPr lang="en-GB" dirty="0" smtClean="0"/>
              <a:t> and </a:t>
            </a:r>
            <a:r>
              <a:rPr lang="en-GB" dirty="0" err="1" smtClean="0"/>
              <a:t>Fairclough</a:t>
            </a:r>
            <a:r>
              <a:rPr lang="en-GB" dirty="0" smtClean="0"/>
              <a:t>, 2005, p. 102).</a:t>
            </a:r>
            <a:endParaRPr lang="en-GB" dirty="0"/>
          </a:p>
        </p:txBody>
      </p:sp>
    </p:spTree>
    <p:extLst>
      <p:ext uri="{BB962C8B-B14F-4D97-AF65-F5344CB8AC3E}">
        <p14:creationId xmlns:p14="http://schemas.microsoft.com/office/powerpoint/2010/main" val="75568161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538719895"/>
              </p:ext>
            </p:extLst>
          </p:nvPr>
        </p:nvGraphicFramePr>
        <p:xfrm>
          <a:off x="-3" y="381000"/>
          <a:ext cx="9144002" cy="5943604"/>
        </p:xfrm>
        <a:graphic>
          <a:graphicData uri="http://schemas.openxmlformats.org/drawingml/2006/table">
            <a:tbl>
              <a:tblPr firstRow="1" bandRow="1">
                <a:tableStyleId>{5C22544A-7EE6-4342-B048-85BDC9FD1C3A}</a:tableStyleId>
              </a:tblPr>
              <a:tblGrid>
                <a:gridCol w="2362203"/>
                <a:gridCol w="6781799"/>
              </a:tblGrid>
              <a:tr h="692779">
                <a:tc>
                  <a:txBody>
                    <a:bodyPr/>
                    <a:lstStyle/>
                    <a:p>
                      <a:r>
                        <a:rPr lang="en-GB" dirty="0" smtClean="0"/>
                        <a:t>Type</a:t>
                      </a:r>
                      <a:r>
                        <a:rPr lang="en-GB" baseline="0" dirty="0" smtClean="0"/>
                        <a:t> of Capital</a:t>
                      </a:r>
                      <a:endParaRPr lang="en-GB" dirty="0"/>
                    </a:p>
                  </a:txBody>
                  <a:tcPr/>
                </a:tc>
                <a:tc>
                  <a:txBody>
                    <a:bodyPr/>
                    <a:lstStyle/>
                    <a:p>
                      <a:r>
                        <a:rPr lang="en-GB" dirty="0" smtClean="0"/>
                        <a:t>The ability to support community development.</a:t>
                      </a:r>
                    </a:p>
                    <a:p>
                      <a:r>
                        <a:rPr lang="en-GB" i="1" dirty="0" smtClean="0">
                          <a:solidFill>
                            <a:srgbClr val="002060"/>
                          </a:solidFill>
                        </a:rPr>
                        <a:t>The capability to . . .</a:t>
                      </a:r>
                      <a:endParaRPr lang="en-GB" i="1" dirty="0">
                        <a:solidFill>
                          <a:srgbClr val="002060"/>
                        </a:solidFill>
                      </a:endParaRPr>
                    </a:p>
                  </a:txBody>
                  <a:tcPr/>
                </a:tc>
              </a:tr>
              <a:tr h="692779">
                <a:tc>
                  <a:txBody>
                    <a:bodyPr/>
                    <a:lstStyle/>
                    <a:p>
                      <a:r>
                        <a:rPr lang="en-GB" dirty="0" smtClean="0"/>
                        <a:t>Identity</a:t>
                      </a:r>
                      <a:r>
                        <a:rPr lang="en-GB" baseline="0" dirty="0" smtClean="0"/>
                        <a:t> Capital</a:t>
                      </a:r>
                      <a:endParaRPr lang="en-GB" dirty="0"/>
                    </a:p>
                  </a:txBody>
                  <a:tcPr/>
                </a:tc>
                <a:tc>
                  <a:txBody>
                    <a:bodyPr/>
                    <a:lstStyle/>
                    <a:p>
                      <a:r>
                        <a:rPr lang="en-GB" dirty="0" smtClean="0"/>
                        <a:t>Create and evolve a distinctive and well-</a:t>
                      </a:r>
                      <a:r>
                        <a:rPr lang="en-GB" dirty="0" err="1" smtClean="0"/>
                        <a:t>postioned</a:t>
                      </a:r>
                      <a:r>
                        <a:rPr lang="en-GB" baseline="0" dirty="0" smtClean="0"/>
                        <a:t> urban personality</a:t>
                      </a:r>
                      <a:endParaRPr lang="en-GB" dirty="0"/>
                    </a:p>
                  </a:txBody>
                  <a:tcPr/>
                </a:tc>
              </a:tr>
              <a:tr h="692779">
                <a:tc>
                  <a:txBody>
                    <a:bodyPr/>
                    <a:lstStyle/>
                    <a:p>
                      <a:r>
                        <a:rPr lang="en-GB" dirty="0" smtClean="0"/>
                        <a:t>Intelligence</a:t>
                      </a:r>
                      <a:r>
                        <a:rPr lang="en-GB" baseline="0" dirty="0" smtClean="0"/>
                        <a:t> Capital</a:t>
                      </a:r>
                      <a:endParaRPr lang="en-GB" dirty="0"/>
                    </a:p>
                  </a:txBody>
                  <a:tcPr/>
                </a:tc>
                <a:tc>
                  <a:txBody>
                    <a:bodyPr/>
                    <a:lstStyle/>
                    <a:p>
                      <a:r>
                        <a:rPr lang="en-GB" dirty="0" smtClean="0"/>
                        <a:t>Identify</a:t>
                      </a:r>
                      <a:r>
                        <a:rPr lang="en-GB" baseline="0" dirty="0" smtClean="0"/>
                        <a:t>/foresee and adequately respond to significant agents and events</a:t>
                      </a:r>
                      <a:endParaRPr lang="en-GB" dirty="0"/>
                    </a:p>
                  </a:txBody>
                  <a:tcPr/>
                </a:tc>
              </a:tr>
              <a:tr h="401372">
                <a:tc>
                  <a:txBody>
                    <a:bodyPr/>
                    <a:lstStyle/>
                    <a:p>
                      <a:r>
                        <a:rPr lang="en-GB" dirty="0" smtClean="0"/>
                        <a:t>Finical Capital</a:t>
                      </a:r>
                      <a:endParaRPr lang="en-GB" dirty="0"/>
                    </a:p>
                  </a:txBody>
                  <a:tcPr/>
                </a:tc>
                <a:tc>
                  <a:txBody>
                    <a:bodyPr/>
                    <a:lstStyle/>
                    <a:p>
                      <a:r>
                        <a:rPr lang="en-GB" dirty="0" smtClean="0"/>
                        <a:t>Generate and sustain a healthy monetary base</a:t>
                      </a:r>
                      <a:endParaRPr lang="en-GB" dirty="0"/>
                    </a:p>
                  </a:txBody>
                  <a:tcPr/>
                </a:tc>
              </a:tr>
              <a:tr h="692779">
                <a:tc>
                  <a:txBody>
                    <a:bodyPr/>
                    <a:lstStyle/>
                    <a:p>
                      <a:r>
                        <a:rPr lang="en-GB" dirty="0" smtClean="0"/>
                        <a:t>Relational Capital</a:t>
                      </a:r>
                      <a:endParaRPr lang="en-GB" dirty="0"/>
                    </a:p>
                  </a:txBody>
                  <a:tcPr/>
                </a:tc>
                <a:tc>
                  <a:txBody>
                    <a:bodyPr/>
                    <a:lstStyle/>
                    <a:p>
                      <a:r>
                        <a:rPr lang="en-GB" dirty="0" smtClean="0"/>
                        <a:t>Develop quality interactions</a:t>
                      </a:r>
                      <a:r>
                        <a:rPr lang="en-GB" baseline="0" dirty="0" smtClean="0"/>
                        <a:t> with all significant internal and external agents</a:t>
                      </a:r>
                      <a:endParaRPr lang="en-GB" dirty="0"/>
                    </a:p>
                  </a:txBody>
                  <a:tcPr/>
                </a:tc>
              </a:tr>
              <a:tr h="692779">
                <a:tc>
                  <a:txBody>
                    <a:bodyPr/>
                    <a:lstStyle/>
                    <a:p>
                      <a:r>
                        <a:rPr lang="en-GB" dirty="0" smtClean="0"/>
                        <a:t>Human Individual Capital</a:t>
                      </a:r>
                      <a:endParaRPr lang="en-GB" dirty="0"/>
                    </a:p>
                  </a:txBody>
                  <a:tcPr/>
                </a:tc>
                <a:tc>
                  <a:txBody>
                    <a:bodyPr/>
                    <a:lstStyle/>
                    <a:p>
                      <a:r>
                        <a:rPr lang="en-GB" dirty="0" smtClean="0"/>
                        <a:t>Create conditions for the full biological and psychological development of residents</a:t>
                      </a:r>
                      <a:endParaRPr lang="en-GB" dirty="0"/>
                    </a:p>
                  </a:txBody>
                  <a:tcPr/>
                </a:tc>
              </a:tr>
              <a:tr h="692779">
                <a:tc>
                  <a:txBody>
                    <a:bodyPr/>
                    <a:lstStyle/>
                    <a:p>
                      <a:r>
                        <a:rPr lang="en-GB" dirty="0" smtClean="0"/>
                        <a:t>Instrumental-material capital</a:t>
                      </a:r>
                      <a:endParaRPr lang="en-GB" dirty="0"/>
                    </a:p>
                  </a:txBody>
                  <a:tcPr/>
                </a:tc>
                <a:tc>
                  <a:txBody>
                    <a:bodyPr/>
                    <a:lstStyle/>
                    <a:p>
                      <a:r>
                        <a:rPr lang="en-GB" dirty="0" smtClean="0"/>
                        <a:t>Enhance the goal achievement potential of its constituent communities</a:t>
                      </a:r>
                      <a:endParaRPr lang="en-GB" dirty="0"/>
                    </a:p>
                  </a:txBody>
                  <a:tcPr/>
                </a:tc>
              </a:tr>
              <a:tr h="692779">
                <a:tc>
                  <a:txBody>
                    <a:bodyPr/>
                    <a:lstStyle/>
                    <a:p>
                      <a:r>
                        <a:rPr lang="en-GB" dirty="0" smtClean="0"/>
                        <a:t>Instrumental-knowledge capital</a:t>
                      </a:r>
                      <a:endParaRPr lang="en-GB" dirty="0"/>
                    </a:p>
                  </a:txBody>
                  <a:tcPr/>
                </a:tc>
                <a:tc>
                  <a:txBody>
                    <a:bodyPr/>
                    <a:lstStyle/>
                    <a:p>
                      <a:r>
                        <a:rPr lang="en-GB" dirty="0" smtClean="0"/>
                        <a:t>Take advantage of location and to build and renew</a:t>
                      </a:r>
                      <a:r>
                        <a:rPr lang="en-GB" baseline="0" dirty="0" smtClean="0"/>
                        <a:t> a world-class physical infrastructure</a:t>
                      </a:r>
                      <a:endParaRPr lang="en-GB" dirty="0"/>
                    </a:p>
                  </a:txBody>
                  <a:tcPr/>
                </a:tc>
              </a:tr>
              <a:tr h="692779">
                <a:tc>
                  <a:txBody>
                    <a:bodyPr/>
                    <a:lstStyle/>
                    <a:p>
                      <a:endParaRPr lang="en-GB" dirty="0"/>
                    </a:p>
                  </a:txBody>
                  <a:tcPr/>
                </a:tc>
                <a:tc>
                  <a:txBody>
                    <a:bodyPr/>
                    <a:lstStyle/>
                    <a:p>
                      <a:r>
                        <a:rPr lang="en-GB" dirty="0" smtClean="0"/>
                        <a:t>Transfer knowledge and foster innovation in all major areas of city life</a:t>
                      </a:r>
                      <a:endParaRPr lang="en-GB" dirty="0"/>
                    </a:p>
                  </a:txBody>
                  <a:tcPr/>
                </a:tc>
              </a:tr>
            </a:tbl>
          </a:graphicData>
        </a:graphic>
      </p:graphicFrame>
      <p:sp>
        <p:nvSpPr>
          <p:cNvPr id="7" name="TextBox 6"/>
          <p:cNvSpPr txBox="1"/>
          <p:nvPr/>
        </p:nvSpPr>
        <p:spPr>
          <a:xfrm>
            <a:off x="2895600" y="6477000"/>
            <a:ext cx="6248400" cy="381000"/>
          </a:xfrm>
          <a:prstGeom prst="rect">
            <a:avLst/>
          </a:prstGeom>
          <a:noFill/>
        </p:spPr>
        <p:txBody>
          <a:bodyPr wrap="square" rtlCol="0">
            <a:spAutoFit/>
          </a:bodyPr>
          <a:lstStyle/>
          <a:p>
            <a:pPr algn="r"/>
            <a:r>
              <a:rPr lang="en-GB" dirty="0" smtClean="0"/>
              <a:t>(</a:t>
            </a:r>
            <a:r>
              <a:rPr lang="en-GB" dirty="0" err="1" smtClean="0"/>
              <a:t>Piaggesi</a:t>
            </a:r>
            <a:r>
              <a:rPr lang="en-GB" dirty="0"/>
              <a:t>, </a:t>
            </a:r>
            <a:r>
              <a:rPr lang="en-GB" dirty="0" err="1" smtClean="0"/>
              <a:t>Sund</a:t>
            </a:r>
            <a:r>
              <a:rPr lang="en-GB" dirty="0" smtClean="0"/>
              <a:t> &amp; </a:t>
            </a:r>
            <a:r>
              <a:rPr lang="en-GB" dirty="0" err="1" smtClean="0"/>
              <a:t>Castelnovo</a:t>
            </a:r>
            <a:r>
              <a:rPr lang="en-GB" dirty="0" smtClean="0"/>
              <a:t>, 2011, p. 428).</a:t>
            </a:r>
            <a:endParaRPr lang="en-GB" dirty="0"/>
          </a:p>
        </p:txBody>
      </p:sp>
    </p:spTree>
    <p:extLst>
      <p:ext uri="{BB962C8B-B14F-4D97-AF65-F5344CB8AC3E}">
        <p14:creationId xmlns:p14="http://schemas.microsoft.com/office/powerpoint/2010/main" val="309901474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Richard Wilkinson: </a:t>
            </a:r>
            <a:r>
              <a:rPr lang="en-GB" sz="3200" dirty="0" smtClean="0"/>
              <a:t/>
            </a:r>
            <a:br>
              <a:rPr lang="en-GB" sz="3200" dirty="0" smtClean="0"/>
            </a:br>
            <a:r>
              <a:rPr lang="en-GB" sz="3200" dirty="0" smtClean="0"/>
              <a:t>How Economic Inequality </a:t>
            </a:r>
            <a:br>
              <a:rPr lang="en-GB" sz="3200" dirty="0" smtClean="0"/>
            </a:br>
            <a:r>
              <a:rPr lang="en-GB" sz="3200" dirty="0" smtClean="0"/>
              <a:t>Harms Societies</a:t>
            </a:r>
            <a:endParaRPr lang="en-GB" dirty="0"/>
          </a:p>
        </p:txBody>
      </p:sp>
      <p:sp>
        <p:nvSpPr>
          <p:cNvPr id="3" name="Content Placeholder 2"/>
          <p:cNvSpPr>
            <a:spLocks noGrp="1"/>
          </p:cNvSpPr>
          <p:nvPr>
            <p:ph idx="1"/>
          </p:nvPr>
        </p:nvSpPr>
        <p:spPr/>
        <p:txBody>
          <a:bodyPr/>
          <a:lstStyle/>
          <a:p>
            <a:endParaRPr lang="en-GB" dirty="0" smtClean="0">
              <a:hlinkClick r:id="rId3"/>
            </a:endParaRPr>
          </a:p>
          <a:p>
            <a:r>
              <a:rPr lang="en-GB" dirty="0" smtClean="0">
                <a:hlinkClick r:id="rId3"/>
              </a:rPr>
              <a:t>http</a:t>
            </a:r>
            <a:r>
              <a:rPr lang="en-GB" dirty="0">
                <a:hlinkClick r:id="rId3"/>
              </a:rPr>
              <a:t>://</a:t>
            </a:r>
            <a:r>
              <a:rPr lang="en-GB" dirty="0" smtClean="0">
                <a:hlinkClick r:id="rId3"/>
              </a:rPr>
              <a:t>www.ted.com/talks/richard_wilkinson.html</a:t>
            </a:r>
            <a:endParaRPr lang="en-GB" dirty="0" smtClean="0"/>
          </a:p>
          <a:p>
            <a:endParaRPr lang="en-GB" dirty="0"/>
          </a:p>
        </p:txBody>
      </p:sp>
    </p:spTree>
    <p:extLst>
      <p:ext uri="{BB962C8B-B14F-4D97-AF65-F5344CB8AC3E}">
        <p14:creationId xmlns:p14="http://schemas.microsoft.com/office/powerpoint/2010/main" val="68666717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a:xfrm>
            <a:off x="1463040" y="2119256"/>
            <a:ext cx="6196405" cy="3976743"/>
          </a:xfrm>
        </p:spPr>
        <p:txBody>
          <a:bodyPr>
            <a:normAutofit/>
          </a:bodyPr>
          <a:lstStyle/>
          <a:p>
            <a:r>
              <a:rPr lang="en-GB" sz="1200" dirty="0" smtClean="0"/>
              <a:t>Ball</a:t>
            </a:r>
            <a:r>
              <a:rPr lang="en-GB" sz="1200" dirty="0"/>
              <a:t>, S.J. (2004) </a:t>
            </a:r>
            <a:r>
              <a:rPr lang="en-GB" sz="1200" i="1" dirty="0" err="1"/>
              <a:t>RoutledgeFalmer</a:t>
            </a:r>
            <a:r>
              <a:rPr lang="en-GB" sz="1200" i="1" dirty="0"/>
              <a:t> Reader in Sociology of Education, </a:t>
            </a:r>
            <a:r>
              <a:rPr lang="en-GB" sz="1200" dirty="0"/>
              <a:t>London.</a:t>
            </a:r>
          </a:p>
          <a:p>
            <a:r>
              <a:rPr lang="en-GB" sz="1200" dirty="0"/>
              <a:t>Bourdieu P (1990) </a:t>
            </a:r>
            <a:r>
              <a:rPr lang="en-GB" sz="1200" i="1" dirty="0"/>
              <a:t> The Logic of Practice, </a:t>
            </a:r>
            <a:r>
              <a:rPr lang="en-GB" sz="1200" dirty="0"/>
              <a:t>Stanford, CA: Blackwell Publishers.</a:t>
            </a:r>
          </a:p>
          <a:p>
            <a:r>
              <a:rPr lang="en-GB" sz="1200" dirty="0" err="1"/>
              <a:t>Chouliaraki</a:t>
            </a:r>
            <a:r>
              <a:rPr lang="en-GB" sz="1200" dirty="0"/>
              <a:t> L &amp; </a:t>
            </a:r>
            <a:r>
              <a:rPr lang="en-GB" sz="1200" dirty="0" err="1"/>
              <a:t>Fairclough</a:t>
            </a:r>
            <a:r>
              <a:rPr lang="en-GB" sz="1200" dirty="0"/>
              <a:t> N (2005) </a:t>
            </a:r>
            <a:r>
              <a:rPr lang="en-GB" sz="1200" i="1" dirty="0"/>
              <a:t>Discourse in Late Modernity: Rethinking Critical Discourse Analysis, </a:t>
            </a:r>
            <a:r>
              <a:rPr lang="en-GB" sz="1200" dirty="0"/>
              <a:t>Edinburgh: Edinburgh University Press.</a:t>
            </a:r>
          </a:p>
          <a:p>
            <a:r>
              <a:rPr lang="en-GB" sz="1200" dirty="0"/>
              <a:t>Community </a:t>
            </a:r>
            <a:r>
              <a:rPr lang="en-GB" sz="1200" dirty="0" err="1"/>
              <a:t>Develomjent</a:t>
            </a:r>
            <a:r>
              <a:rPr lang="en-GB" sz="1200" dirty="0"/>
              <a:t> Tool Box, ‘Collaborative Networks (Social Capital at Work), </a:t>
            </a:r>
            <a:r>
              <a:rPr lang="en-GB" sz="1200" u="sng" dirty="0">
                <a:hlinkClick r:id="rId3"/>
              </a:rPr>
              <a:t>http://communitydevelopmenttoolbox.weebly.com/strategies-of-fostering-collaborative-relationships-social-capital-at-work.html</a:t>
            </a:r>
            <a:r>
              <a:rPr lang="en-GB" sz="1200" dirty="0"/>
              <a:t>  (Accessed on: 23/01/2013).</a:t>
            </a:r>
          </a:p>
          <a:p>
            <a:r>
              <a:rPr lang="en-GB" sz="1200" dirty="0" err="1"/>
              <a:t>Côté</a:t>
            </a:r>
            <a:r>
              <a:rPr lang="en-GB" sz="1200" dirty="0"/>
              <a:t> JE &amp; Levine CG (2002) </a:t>
            </a:r>
            <a:r>
              <a:rPr lang="en-GB" sz="1200" i="1" dirty="0"/>
              <a:t>Identity Formation, Agency, and Culture: A social psychological synthesis, </a:t>
            </a:r>
            <a:r>
              <a:rPr lang="en-GB" sz="1200" dirty="0"/>
              <a:t>Mahwah, NJ: Lawrence Erlbaum Associates, Inc, Publishers.</a:t>
            </a:r>
          </a:p>
          <a:p>
            <a:r>
              <a:rPr lang="en-GB" sz="1200" dirty="0"/>
              <a:t>De Souza M, Francis LJ, O’Higgins-Norman, J &amp; Scott D (Eds) </a:t>
            </a:r>
            <a:r>
              <a:rPr lang="en-GB" sz="1200" i="1" dirty="0"/>
              <a:t>The International Handbooks of Religion and Education 3: International Handbook of Education for Spirituality, Care and Wellbeing (Part One), </a:t>
            </a:r>
            <a:r>
              <a:rPr lang="en-GB" sz="1200" dirty="0"/>
              <a:t>London: Springer Dordrecht Heidelberg.</a:t>
            </a:r>
          </a:p>
          <a:p>
            <a:r>
              <a:rPr lang="en-GB" sz="1200" dirty="0"/>
              <a:t>Dillon M (2010) </a:t>
            </a:r>
            <a:r>
              <a:rPr lang="en-GB" sz="1200" i="1" dirty="0"/>
              <a:t>Introduction to Sociological Theory: Theorists, Concepts, and their Applicability in the Twenty-First Century, </a:t>
            </a:r>
            <a:r>
              <a:rPr lang="en-GB" sz="1200" dirty="0"/>
              <a:t>Chichester, West Sussex: Blackwell publishing</a:t>
            </a:r>
            <a:r>
              <a:rPr lang="en-GB" sz="1200" dirty="0" smtClean="0"/>
              <a:t>.</a:t>
            </a:r>
            <a:endParaRPr lang="en-GB" sz="1200" dirty="0"/>
          </a:p>
        </p:txBody>
      </p:sp>
    </p:spTree>
    <p:extLst>
      <p:ext uri="{BB962C8B-B14F-4D97-AF65-F5344CB8AC3E}">
        <p14:creationId xmlns:p14="http://schemas.microsoft.com/office/powerpoint/2010/main" val="318362641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lnSpcReduction="10000"/>
          </a:bodyPr>
          <a:lstStyle/>
          <a:p>
            <a:r>
              <a:rPr lang="en-GB" sz="1200" dirty="0"/>
              <a:t>Field J (2012) </a:t>
            </a:r>
            <a:r>
              <a:rPr lang="en-GB" sz="1200" i="1" dirty="0"/>
              <a:t>Social Capital, </a:t>
            </a:r>
            <a:r>
              <a:rPr lang="en-GB" sz="1200" dirty="0"/>
              <a:t>London: Routledge.</a:t>
            </a:r>
          </a:p>
          <a:p>
            <a:r>
              <a:rPr lang="en-GB" sz="1200" dirty="0" err="1"/>
              <a:t>Giddens</a:t>
            </a:r>
            <a:r>
              <a:rPr lang="en-GB" sz="1200" dirty="0"/>
              <a:t> A (2006) </a:t>
            </a:r>
            <a:r>
              <a:rPr lang="en-GB" sz="1200" i="1" dirty="0"/>
              <a:t>Sociology, </a:t>
            </a:r>
            <a:r>
              <a:rPr lang="en-GB" sz="1200" dirty="0"/>
              <a:t> Cambridge: Polity Press.</a:t>
            </a:r>
          </a:p>
          <a:p>
            <a:r>
              <a:rPr lang="en-GB" sz="1200" dirty="0"/>
              <a:t>Lamont, M &amp; </a:t>
            </a:r>
            <a:r>
              <a:rPr lang="en-GB" sz="1200" dirty="0" err="1"/>
              <a:t>Lareau</a:t>
            </a:r>
            <a:r>
              <a:rPr lang="en-GB" sz="1200" dirty="0"/>
              <a:t>, A (1988) ‘Cultural Capital: Allusions, gaps and Glissandos in Recent Theoretical Developments’ </a:t>
            </a:r>
            <a:r>
              <a:rPr lang="en-GB" sz="1200" i="1" dirty="0"/>
              <a:t>Sociological Theory, </a:t>
            </a:r>
            <a:r>
              <a:rPr lang="en-GB" sz="1200" dirty="0"/>
              <a:t>Vol. 6, No. 2, pp. 153-168.</a:t>
            </a:r>
          </a:p>
          <a:p>
            <a:r>
              <a:rPr lang="en-GB" sz="1200" dirty="0"/>
              <a:t>Lenin V (2010) </a:t>
            </a:r>
            <a:r>
              <a:rPr lang="en-GB" sz="1200" i="1" dirty="0"/>
              <a:t>Imperialism: The Highest Stage of Capitalism, </a:t>
            </a:r>
            <a:r>
              <a:rPr lang="en-GB" sz="1200" dirty="0"/>
              <a:t>London: Penguin.</a:t>
            </a:r>
          </a:p>
          <a:p>
            <a:r>
              <a:rPr lang="en-GB" sz="1200" dirty="0"/>
              <a:t>Lewis JM, </a:t>
            </a:r>
            <a:r>
              <a:rPr lang="en-GB" sz="1200" dirty="0" err="1"/>
              <a:t>DiGiacomo</a:t>
            </a:r>
            <a:r>
              <a:rPr lang="en-GB" sz="1200" dirty="0"/>
              <a:t> M, </a:t>
            </a:r>
            <a:r>
              <a:rPr lang="en-GB" sz="1200" dirty="0" err="1"/>
              <a:t>Luckett</a:t>
            </a:r>
            <a:r>
              <a:rPr lang="en-GB" sz="1200" dirty="0"/>
              <a:t> T, Davidson PM &amp; </a:t>
            </a:r>
            <a:r>
              <a:rPr lang="en-GB" sz="1200" dirty="0" err="1"/>
              <a:t>Currow</a:t>
            </a:r>
            <a:r>
              <a:rPr lang="en-GB" sz="1200" dirty="0"/>
              <a:t> DC (2011) ‘A Social Capital Framework for Palliative Care: Supporting Health and Well-Being for People With Life-Limiting Illness and Their Carers Through Social Relations and Networks’ </a:t>
            </a:r>
            <a:r>
              <a:rPr lang="en-GB" sz="1200" i="1" dirty="0"/>
              <a:t>Journal of Pain and Symptom </a:t>
            </a:r>
            <a:r>
              <a:rPr lang="en-GB" sz="1200" i="1" dirty="0" err="1"/>
              <a:t>Managme</a:t>
            </a:r>
            <a:r>
              <a:rPr lang="en-GB" sz="1200" i="1" dirty="0"/>
              <a:t>].</a:t>
            </a:r>
            <a:r>
              <a:rPr lang="en-GB" sz="1200" i="1" dirty="0" err="1"/>
              <a:t>ent</a:t>
            </a:r>
            <a:r>
              <a:rPr lang="en-GB" sz="1200" i="1" dirty="0"/>
              <a:t>’ </a:t>
            </a:r>
            <a:r>
              <a:rPr lang="en-GB" sz="1200" u="sng" dirty="0">
                <a:hlinkClick r:id="rId3"/>
              </a:rPr>
              <a:t>http://www.sciencedirect.com/science/article/pii/S0885392412002047</a:t>
            </a:r>
            <a:r>
              <a:rPr lang="en-GB" sz="1200" dirty="0"/>
              <a:t> [Accessed on: 23/01/2013</a:t>
            </a:r>
          </a:p>
          <a:p>
            <a:r>
              <a:rPr lang="en-GB" sz="1200" dirty="0" err="1"/>
              <a:t>Piaggesi</a:t>
            </a:r>
            <a:r>
              <a:rPr lang="en-GB" sz="1200" dirty="0"/>
              <a:t> D, </a:t>
            </a:r>
            <a:r>
              <a:rPr lang="en-GB" sz="1200" dirty="0" err="1"/>
              <a:t>Sund</a:t>
            </a:r>
            <a:r>
              <a:rPr lang="en-GB" sz="1200" dirty="0"/>
              <a:t> KJ &amp; </a:t>
            </a:r>
            <a:r>
              <a:rPr lang="en-GB" sz="1200" dirty="0" err="1"/>
              <a:t>Castelnovo</a:t>
            </a:r>
            <a:r>
              <a:rPr lang="en-GB" sz="1200" dirty="0"/>
              <a:t> W (2011) </a:t>
            </a:r>
            <a:r>
              <a:rPr lang="en-GB" sz="1200" i="1" dirty="0"/>
              <a:t>Global Strategy and Practice of E-Governance: Examples from Around the World, </a:t>
            </a:r>
            <a:r>
              <a:rPr lang="en-GB" sz="1200" dirty="0"/>
              <a:t>Hershey, PA: IGI Global.</a:t>
            </a:r>
          </a:p>
          <a:p>
            <a:r>
              <a:rPr lang="en-GB" sz="1200" dirty="0" err="1" smtClean="0"/>
              <a:t>Ritzer</a:t>
            </a:r>
            <a:r>
              <a:rPr lang="en-GB" sz="1200" dirty="0" smtClean="0"/>
              <a:t> G &amp; Ryan JM (2011) </a:t>
            </a:r>
            <a:r>
              <a:rPr lang="en-GB" sz="1200" i="1" dirty="0" smtClean="0"/>
              <a:t>The Concise Encyclopaedia of Sociology</a:t>
            </a:r>
            <a:r>
              <a:rPr lang="en-GB" sz="1200" dirty="0" smtClean="0"/>
              <a:t>,  Chichester, West Sussex: Blackwell Publishing.</a:t>
            </a:r>
          </a:p>
          <a:p>
            <a:r>
              <a:rPr lang="en-GB" sz="1200" dirty="0" smtClean="0"/>
              <a:t>Smith</a:t>
            </a:r>
            <a:r>
              <a:rPr lang="en-GB" sz="1200" dirty="0"/>
              <a:t>, P &amp; Riley, A (2009) </a:t>
            </a:r>
            <a:r>
              <a:rPr lang="en-GB" sz="1200" i="1" dirty="0"/>
              <a:t>Cultural Theory: An Introduction, </a:t>
            </a:r>
            <a:r>
              <a:rPr lang="en-GB" sz="1200" dirty="0"/>
              <a:t>Malden, MA: Blackwell Publishing.</a:t>
            </a:r>
          </a:p>
          <a:p>
            <a:pPr marL="0" indent="0">
              <a:buNone/>
            </a:pPr>
            <a:endParaRPr lang="en-GB" sz="1200" dirty="0"/>
          </a:p>
        </p:txBody>
      </p:sp>
    </p:spTree>
    <p:extLst>
      <p:ext uri="{BB962C8B-B14F-4D97-AF65-F5344CB8AC3E}">
        <p14:creationId xmlns:p14="http://schemas.microsoft.com/office/powerpoint/2010/main" val="14823041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Custom 2">
      <a:majorFont>
        <a:latin typeface="Comic Sans MS"/>
        <a:ea typeface=""/>
        <a:cs typeface=""/>
      </a:majorFont>
      <a:minorFont>
        <a:latin typeface="Comic Sans MS"/>
        <a:ea typeface=""/>
        <a:cs typeface=""/>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596</TotalTime>
  <Words>2929</Words>
  <Application>Microsoft Office PowerPoint</Application>
  <PresentationFormat>On-screen Show (4:3)</PresentationFormat>
  <Paragraphs>362</Paragraphs>
  <Slides>52</Slides>
  <Notes>52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Brush Script MT</vt:lpstr>
      <vt:lpstr>Calibri</vt:lpstr>
      <vt:lpstr>Comic Sans MS</vt:lpstr>
      <vt:lpstr>Rage Italic</vt:lpstr>
      <vt:lpstr>Pushpin</vt:lpstr>
      <vt:lpstr>SJSI5018 Individuals &amp; Groups  in Society </vt:lpstr>
      <vt:lpstr>What is a Capital?</vt:lpstr>
      <vt:lpstr>A Definition of Capital</vt:lpstr>
      <vt:lpstr>So What Does this Mean?</vt:lpstr>
      <vt:lpstr>If Our Society  was Equal and Fair . . .</vt:lpstr>
      <vt:lpstr>In Reality Our Society  the Dice are Loaded</vt:lpstr>
      <vt:lpstr>Social Reproduction  of Inequality</vt:lpstr>
      <vt:lpstr>If You ALREADY Have It, it is Easer to Get MORE of It!</vt:lpstr>
      <vt:lpstr>PowerPoint Presentation</vt:lpstr>
      <vt:lpstr>So How do Individuals ‘Get’ Capital?</vt:lpstr>
      <vt:lpstr>Capital Tells Us  About Our World/Society</vt:lpstr>
      <vt:lpstr>PowerPoint Presentation</vt:lpstr>
      <vt:lpstr>Many  Different Types of Capital</vt:lpstr>
      <vt:lpstr>Economic Capital</vt:lpstr>
      <vt:lpstr>Economic Capital</vt:lpstr>
      <vt:lpstr>Financial Capital</vt:lpstr>
      <vt:lpstr>Religious Capital</vt:lpstr>
      <vt:lpstr>Cultural Capital</vt:lpstr>
      <vt:lpstr>Cultural Capital</vt:lpstr>
      <vt:lpstr>Also . . .</vt:lpstr>
      <vt:lpstr>So What does Cultural Capital Look Like?</vt:lpstr>
      <vt:lpstr>PowerPoint Presentation</vt:lpstr>
      <vt:lpstr>Human Capital</vt:lpstr>
      <vt:lpstr>Social Capital</vt:lpstr>
      <vt:lpstr>Social Capital</vt:lpstr>
      <vt:lpstr>Social Capital </vt:lpstr>
      <vt:lpstr>Social Capital: Networks</vt:lpstr>
      <vt:lpstr>Bonding</vt:lpstr>
      <vt:lpstr>Bridging</vt:lpstr>
      <vt:lpstr>Linking</vt:lpstr>
      <vt:lpstr>Bridging and Bonding</vt:lpstr>
      <vt:lpstr>PowerPoint Presentation</vt:lpstr>
      <vt:lpstr>Bridging and Bonding</vt:lpstr>
      <vt:lpstr>Bridging Bonding Linking </vt:lpstr>
      <vt:lpstr>Identity Capital</vt:lpstr>
      <vt:lpstr>Tangible Assets </vt:lpstr>
      <vt:lpstr>PowerPoint Presentation</vt:lpstr>
      <vt:lpstr>Intangible Assets</vt:lpstr>
      <vt:lpstr>Why Explore Identity Capital</vt:lpstr>
      <vt:lpstr>PowerPoint Presentation</vt:lpstr>
      <vt:lpstr>Agency</vt:lpstr>
      <vt:lpstr>Examples</vt:lpstr>
      <vt:lpstr>Symbolic Capital</vt:lpstr>
      <vt:lpstr>Symbolic Capital:  So What does this Mean?</vt:lpstr>
      <vt:lpstr>Power Depends Upon . . .</vt:lpstr>
      <vt:lpstr>How Can We Tell?</vt:lpstr>
      <vt:lpstr>Importance for Inclusion: Such Symbols May be Used to . . .</vt:lpstr>
      <vt:lpstr>Symbolic Power  through Capital</vt:lpstr>
      <vt:lpstr>PowerPoint Presentation</vt:lpstr>
      <vt:lpstr>Richard Wilkinson:  How Economic Inequality  Harms Societies</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Phill Morgan</cp:lastModifiedBy>
  <cp:revision>53</cp:revision>
  <dcterms:created xsi:type="dcterms:W3CDTF">2012-11-29T09:46:39Z</dcterms:created>
  <dcterms:modified xsi:type="dcterms:W3CDTF">2016-09-28T16:29:05Z</dcterms:modified>
</cp:coreProperties>
</file>