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sldIdLst>
    <p:sldId id="256" r:id="rId2"/>
    <p:sldId id="259" r:id="rId3"/>
    <p:sldId id="261" r:id="rId4"/>
    <p:sldId id="257" r:id="rId5"/>
    <p:sldId id="258" r:id="rId6"/>
    <p:sldId id="260"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ria Daria" initials="DD" lastIdx="2" clrIdx="0">
    <p:extLst>
      <p:ext uri="{19B8F6BF-5375-455C-9EA6-DF929625EA0E}">
        <p15:presenceInfo xmlns:p15="http://schemas.microsoft.com/office/powerpoint/2012/main" userId="c7b6bb12701ba91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3/24/2021</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316562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3/24/2021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366717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3/24/2021</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6995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3/24/2021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04561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3/24/2021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9220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3/24/2021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670478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3/24/2021</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04596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3/24/2021</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132744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3/24/2021</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2647362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3/24/2021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148257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3/24/2021</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4760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3/24/2021</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9251009"/>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1" r:id="rId6"/>
    <p:sldLayoutId id="2147483777" r:id="rId7"/>
    <p:sldLayoutId id="2147483778" r:id="rId8"/>
    <p:sldLayoutId id="2147483779" r:id="rId9"/>
    <p:sldLayoutId id="2147483780" r:id="rId10"/>
    <p:sldLayoutId id="2147483782"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en.wikipedia.org/wiki/University_of_Wales_Trinity_Saint_David"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hyperlink" Target="https://creativecommons.org/licenses/by-nc-sa/3.0/" TargetMode="External"/><Relationship Id="rId3" Type="http://schemas.openxmlformats.org/officeDocument/2006/relationships/hyperlink" Target="https://humanas.blog.scielo.org/blog/2020/08/13/estudos-avancados-investiga-combate-a-pandemia-de-covid-19/" TargetMode="External"/><Relationship Id="rId7" Type="http://schemas.openxmlformats.org/officeDocument/2006/relationships/image" Target="../media/image6.jpg"/><Relationship Id="rId12" Type="http://schemas.openxmlformats.org/officeDocument/2006/relationships/hyperlink" Target="http://boingboing.net/2012/12/13/the-worst-unusual-baby-names.html" TargetMode="External"/><Relationship Id="rId2" Type="http://schemas.openxmlformats.org/officeDocument/2006/relationships/image" Target="../media/image4.png"/><Relationship Id="rId16" Type="http://schemas.openxmlformats.org/officeDocument/2006/relationships/hyperlink" Target="https://iteachu.uaf.edu/existing-online-courses-not-immune-to-covid-19-changes/" TargetMode="External"/><Relationship Id="rId1" Type="http://schemas.openxmlformats.org/officeDocument/2006/relationships/slideLayout" Target="../slideLayouts/slideLayout7.xml"/><Relationship Id="rId6" Type="http://schemas.openxmlformats.org/officeDocument/2006/relationships/hyperlink" Target="https://creativecommons.org/licenses/by/3.0/" TargetMode="External"/><Relationship Id="rId11" Type="http://schemas.openxmlformats.org/officeDocument/2006/relationships/image" Target="../media/image8.jpg"/><Relationship Id="rId5" Type="http://schemas.openxmlformats.org/officeDocument/2006/relationships/hyperlink" Target="http://www.driviaro.com.br/2010/11/sp-hospitais-particulares-lotados.html" TargetMode="External"/><Relationship Id="rId15" Type="http://schemas.openxmlformats.org/officeDocument/2006/relationships/image" Target="../media/image10.jpg"/><Relationship Id="rId10" Type="http://schemas.openxmlformats.org/officeDocument/2006/relationships/hyperlink" Target="https://creativecommons.org/licenses/by-nc/3.0/" TargetMode="External"/><Relationship Id="rId4" Type="http://schemas.openxmlformats.org/officeDocument/2006/relationships/image" Target="../media/image5.jpg"/><Relationship Id="rId9" Type="http://schemas.openxmlformats.org/officeDocument/2006/relationships/hyperlink" Target="https://www.britishherald.com/robot-nurse-tommy-helps-keep-doctors-in-italy-safe-from-coronavirus/" TargetMode="External"/><Relationship Id="rId14" Type="http://schemas.openxmlformats.org/officeDocument/2006/relationships/image" Target="../media/image9.jpeg"/></Relationships>
</file>

<file path=ppt/slides/_rels/slide5.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hyperlink" Target="https://humanas.blog.scielo.org/blog/2020/08/13/estudos-avancados-investiga-combate-a-pandemia-de-covid-19/" TargetMode="External"/><Relationship Id="rId7" Type="http://schemas.openxmlformats.org/officeDocument/2006/relationships/hyperlink" Target="https://creativecommons.org/licenses/by/3.0/" TargetMode="Externa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hyperlink" Target="https://www.tasnimnews.com/en/news/2020/04/18/2246096/some-56-000-coronavirus-patients-recover-in-iran"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11.jpg"/><Relationship Id="rId10" Type="http://schemas.openxmlformats.org/officeDocument/2006/relationships/hyperlink" Target="http://www.mathisintheair.org/wp/2018/10/gdpr-differential-privacy-e-probabilita/" TargetMode="External"/><Relationship Id="rId4" Type="http://schemas.openxmlformats.org/officeDocument/2006/relationships/hyperlink" Target="mailto:cctv19@yahoo.co.uk" TargetMode="External"/><Relationship Id="rId9" Type="http://schemas.openxmlformats.org/officeDocument/2006/relationships/image" Target="../media/image1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13" Type="http://schemas.openxmlformats.org/officeDocument/2006/relationships/hyperlink" Target="https://www.wallpaperflare.com/search?wallpaper=big+data&amp;page=2" TargetMode="External"/><Relationship Id="rId3" Type="http://schemas.openxmlformats.org/officeDocument/2006/relationships/hyperlink" Target="https://www.maxpixel.net/Internet-Protection-Cyber-Security-Virus-Digital-3400723" TargetMode="External"/><Relationship Id="rId7" Type="http://schemas.openxmlformats.org/officeDocument/2006/relationships/hyperlink" Target="https://iteachu.uaf.edu/existing-online-courses-not-immune-to-covid-19-changes/" TargetMode="External"/><Relationship Id="rId12" Type="http://schemas.openxmlformats.org/officeDocument/2006/relationships/image" Target="../media/image15.jpg"/><Relationship Id="rId2" Type="http://schemas.openxmlformats.org/officeDocument/2006/relationships/image" Target="../media/image13.jpg"/><Relationship Id="rId1" Type="http://schemas.openxmlformats.org/officeDocument/2006/relationships/slideLayout" Target="../slideLayouts/slideLayout7.xml"/><Relationship Id="rId6" Type="http://schemas.openxmlformats.org/officeDocument/2006/relationships/image" Target="../media/image10.jpg"/><Relationship Id="rId11" Type="http://schemas.openxmlformats.org/officeDocument/2006/relationships/hyperlink" Target="https://creativecommons.org/licenses/by/3.0/" TargetMode="External"/><Relationship Id="rId5" Type="http://schemas.openxmlformats.org/officeDocument/2006/relationships/hyperlink" Target="mailto:CCTV-19@YAHOO.CO.UK" TargetMode="External"/><Relationship Id="rId10" Type="http://schemas.openxmlformats.org/officeDocument/2006/relationships/hyperlink" Target="https://www.tasnimnews.com/en/news/2020/05/13/2265552/nearly-90-000-coronavirus-patients-recover-in-iran" TargetMode="External"/><Relationship Id="rId4" Type="http://schemas.openxmlformats.org/officeDocument/2006/relationships/image" Target="../media/image6.jpg"/><Relationship Id="rId9"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hyperlink" Target="https://assets.publishing.service.gov.uk/government/uploads/system/uploads/image_data/file/97655/s960_2020.03.24_DigitalScreen_960X640.jpg" TargetMode="External"/><Relationship Id="rId5" Type="http://schemas.openxmlformats.org/officeDocument/2006/relationships/hyperlink" Target="https://www.gov.uk/government/collections/coronavirus-covid-19-list-of-guidance" TargetMode="External"/><Relationship Id="rId4" Type="http://schemas.openxmlformats.org/officeDocument/2006/relationships/hyperlink" Target="https://www.gov.uk/coronavir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7ED93057-B056-4D1D-B0DA-F1619DAAF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B8141-0B9E-4D5A-A748-1F3496236310}"/>
              </a:ext>
            </a:extLst>
          </p:cNvPr>
          <p:cNvSpPr>
            <a:spLocks noGrp="1"/>
          </p:cNvSpPr>
          <p:nvPr>
            <p:ph type="ctrTitle"/>
          </p:nvPr>
        </p:nvSpPr>
        <p:spPr>
          <a:xfrm>
            <a:off x="1006764" y="889694"/>
            <a:ext cx="5789163" cy="2111391"/>
          </a:xfrm>
        </p:spPr>
        <p:txBody>
          <a:bodyPr>
            <a:normAutofit fontScale="90000"/>
          </a:bodyPr>
          <a:lstStyle/>
          <a:p>
            <a:br>
              <a:rPr lang="en-US" sz="2800" dirty="0">
                <a:solidFill>
                  <a:srgbClr val="FFFFFF"/>
                </a:solidFill>
                <a:effectLst/>
                <a:latin typeface="Calibri Light" panose="020F0302020204030204" pitchFamily="34" charset="0"/>
                <a:ea typeface="Times New Roman" panose="02020603050405020304" pitchFamily="18" charset="0"/>
                <a:cs typeface="Times New Roman" panose="02020603050405020304" pitchFamily="18" charset="0"/>
              </a:rPr>
            </a:br>
            <a:br>
              <a:rPr lang="en-US" sz="2800" dirty="0">
                <a:solidFill>
                  <a:srgbClr val="FFFFFF"/>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2200" dirty="0">
                <a:solidFill>
                  <a:srgbClr val="FFFFFF"/>
                </a:solidFill>
                <a:effectLst/>
                <a:latin typeface="Algerian" panose="04020705040A02060702" pitchFamily="82" charset="0"/>
                <a:ea typeface="Times New Roman" panose="02020603050405020304" pitchFamily="18" charset="0"/>
                <a:cs typeface="Arial" panose="020B0604020202020204" pitchFamily="34" charset="0"/>
              </a:rPr>
              <a:t>E-Portfolio Evidence of Learning</a:t>
            </a:r>
            <a:br>
              <a:rPr lang="en-US" sz="2200" dirty="0">
                <a:solidFill>
                  <a:srgbClr val="FFFFFF"/>
                </a:solidFill>
                <a:effectLst/>
                <a:latin typeface="Algerian" panose="04020705040A02060702" pitchFamily="82" charset="0"/>
                <a:ea typeface="Times New Roman" panose="02020603050405020304" pitchFamily="18" charset="0"/>
                <a:cs typeface="Arial" panose="020B0604020202020204" pitchFamily="34" charset="0"/>
              </a:rPr>
            </a:br>
            <a:br>
              <a:rPr lang="en-US" sz="2200" dirty="0">
                <a:solidFill>
                  <a:srgbClr val="FFFFFF"/>
                </a:solidFill>
                <a:effectLst/>
                <a:latin typeface="Algerian" panose="04020705040A02060702" pitchFamily="82" charset="0"/>
                <a:ea typeface="Times New Roman" panose="02020603050405020304" pitchFamily="18" charset="0"/>
                <a:cs typeface="Arial" panose="020B0604020202020204" pitchFamily="34" charset="0"/>
              </a:rPr>
            </a:br>
            <a:r>
              <a:rPr lang="en-US" sz="2200" dirty="0">
                <a:solidFill>
                  <a:srgbClr val="FFFFFF"/>
                </a:solidFill>
                <a:effectLst/>
                <a:latin typeface="Algerian" panose="04020705040A02060702" pitchFamily="82" charset="0"/>
                <a:ea typeface="Times New Roman" panose="02020603050405020304" pitchFamily="18" charset="0"/>
                <a:cs typeface="Arial" panose="020B0604020202020204" pitchFamily="34" charset="0"/>
              </a:rPr>
              <a:t>Task 3 and task 4</a:t>
            </a:r>
            <a:br>
              <a:rPr lang="en-GB" sz="2200" dirty="0">
                <a:effectLst/>
                <a:latin typeface="Algerian" panose="04020705040A02060702" pitchFamily="82" charset="0"/>
                <a:ea typeface="Times New Roman" panose="02020603050405020304" pitchFamily="18" charset="0"/>
                <a:cs typeface="Arial" panose="020B0604020202020204" pitchFamily="34" charset="0"/>
              </a:rPr>
            </a:br>
            <a:endParaRPr lang="en-GB" sz="2200" dirty="0">
              <a:solidFill>
                <a:schemeClr val="bg1"/>
              </a:solidFill>
              <a:latin typeface="Algerian" panose="04020705040A02060702" pitchFamily="82" charset="0"/>
              <a:cs typeface="Arial" panose="020B0604020202020204" pitchFamily="34" charset="0"/>
            </a:endParaRPr>
          </a:p>
        </p:txBody>
      </p:sp>
      <p:sp>
        <p:nvSpPr>
          <p:cNvPr id="59" name="Rectangle 58">
            <a:extLst>
              <a:ext uri="{FF2B5EF4-FFF2-40B4-BE49-F238E27FC236}">
                <a16:creationId xmlns:a16="http://schemas.microsoft.com/office/drawing/2014/main" id="{F5B41592-BC5E-4AE2-8CA7-91C73FD8F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CB574A3D-9991-4D4A-91DF-0D0DE47DB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D5A56255-4961-41E1-887B-7319F23C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A9CC5ED-1CE2-4948-A042-2EF46CB83876}"/>
              </a:ext>
            </a:extLst>
          </p:cNvPr>
          <p:cNvPicPr>
            <a:picLocks noChangeAspect="1"/>
          </p:cNvPicPr>
          <p:nvPr/>
        </p:nvPicPr>
        <p:blipFill rotWithShape="1">
          <a:blip r:embed="rId2"/>
          <a:srcRect l="22593" r="22593" b="-1"/>
          <a:stretch/>
        </p:blipFill>
        <p:spPr>
          <a:xfrm>
            <a:off x="6795927" y="-2"/>
            <a:ext cx="5396071" cy="6908358"/>
          </a:xfrm>
          <a:prstGeom prst="rect">
            <a:avLst/>
          </a:prstGeom>
        </p:spPr>
      </p:pic>
      <p:pic>
        <p:nvPicPr>
          <p:cNvPr id="47" name="Picture 46">
            <a:extLst>
              <a:ext uri="{FF2B5EF4-FFF2-40B4-BE49-F238E27FC236}">
                <a16:creationId xmlns:a16="http://schemas.microsoft.com/office/drawing/2014/main" id="{C6D9D75D-B877-45AA-8457-B0A775DA6FE1}"/>
              </a:ext>
            </a:extLst>
          </p:cNvPr>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355937" y="-2"/>
            <a:ext cx="4697730" cy="825689"/>
          </a:xfrm>
          <a:prstGeom prst="rect">
            <a:avLst/>
          </a:prstGeom>
        </p:spPr>
      </p:pic>
      <p:graphicFrame>
        <p:nvGraphicFramePr>
          <p:cNvPr id="5" name="Table 4">
            <a:extLst>
              <a:ext uri="{FF2B5EF4-FFF2-40B4-BE49-F238E27FC236}">
                <a16:creationId xmlns:a16="http://schemas.microsoft.com/office/drawing/2014/main" id="{F32C9936-CD10-42F2-86DB-881700B0DE52}"/>
              </a:ext>
            </a:extLst>
          </p:cNvPr>
          <p:cNvGraphicFramePr>
            <a:graphicFrameLocks noGrp="1"/>
          </p:cNvGraphicFramePr>
          <p:nvPr>
            <p:extLst>
              <p:ext uri="{D42A27DB-BD31-4B8C-83A1-F6EECF244321}">
                <p14:modId xmlns:p14="http://schemas.microsoft.com/office/powerpoint/2010/main" val="2811737236"/>
              </p:ext>
            </p:extLst>
          </p:nvPr>
        </p:nvGraphicFramePr>
        <p:xfrm>
          <a:off x="1050835" y="5595303"/>
          <a:ext cx="5765032" cy="1083310"/>
        </p:xfrm>
        <a:graphic>
          <a:graphicData uri="http://schemas.openxmlformats.org/drawingml/2006/table">
            <a:tbl>
              <a:tblPr firstRow="1" firstCol="1" bandRow="1">
                <a:tableStyleId>{5C22544A-7EE6-4342-B048-85BDC9FD1C3A}</a:tableStyleId>
              </a:tblPr>
              <a:tblGrid>
                <a:gridCol w="2899728">
                  <a:extLst>
                    <a:ext uri="{9D8B030D-6E8A-4147-A177-3AD203B41FA5}">
                      <a16:colId xmlns:a16="http://schemas.microsoft.com/office/drawing/2014/main" val="287474425"/>
                    </a:ext>
                  </a:extLst>
                </a:gridCol>
                <a:gridCol w="1038687">
                  <a:extLst>
                    <a:ext uri="{9D8B030D-6E8A-4147-A177-3AD203B41FA5}">
                      <a16:colId xmlns:a16="http://schemas.microsoft.com/office/drawing/2014/main" val="3026009954"/>
                    </a:ext>
                  </a:extLst>
                </a:gridCol>
                <a:gridCol w="1826617">
                  <a:extLst>
                    <a:ext uri="{9D8B030D-6E8A-4147-A177-3AD203B41FA5}">
                      <a16:colId xmlns:a16="http://schemas.microsoft.com/office/drawing/2014/main" val="2038191491"/>
                    </a:ext>
                  </a:extLst>
                </a:gridCol>
              </a:tblGrid>
              <a:tr h="282413">
                <a:tc>
                  <a:txBody>
                    <a:bodyPr/>
                    <a:lstStyle/>
                    <a:p>
                      <a:endParaRPr lang="en-GB"/>
                    </a:p>
                  </a:txBody>
                  <a:tcPr marL="0" marR="0" marT="0" marB="0"/>
                </a:tc>
                <a:tc>
                  <a:txBody>
                    <a:bodyPr/>
                    <a:lstStyle/>
                    <a:p>
                      <a:endParaRPr lang="en-GB"/>
                    </a:p>
                  </a:txBody>
                  <a:tcPr/>
                </a:tc>
                <a:tc>
                  <a:txBody>
                    <a:bodyPr/>
                    <a:lstStyle/>
                    <a:p>
                      <a:endParaRPr lang="en-GB"/>
                    </a:p>
                  </a:txBody>
                  <a:tcPr/>
                </a:tc>
                <a:extLst>
                  <a:ext uri="{0D108BD9-81ED-4DB2-BD59-A6C34878D82A}">
                    <a16:rowId xmlns:a16="http://schemas.microsoft.com/office/drawing/2014/main" val="3695202606"/>
                  </a:ext>
                </a:extLst>
              </a:tr>
              <a:tr h="658529">
                <a:tc>
                  <a:txBody>
                    <a:bodyPr/>
                    <a:lstStyle/>
                    <a:p>
                      <a:pPr marL="91440" marR="91440" algn="ctr">
                        <a:lnSpc>
                          <a:spcPct val="107000"/>
                        </a:lnSpc>
                        <a:spcAft>
                          <a:spcPts val="0"/>
                        </a:spcAft>
                      </a:pPr>
                      <a:r>
                        <a:rPr lang="en-US" sz="1100" dirty="0">
                          <a:effectLst/>
                        </a:rPr>
                        <a:t>Student: Mihaela </a:t>
                      </a:r>
                      <a:r>
                        <a:rPr lang="en-US" sz="1100" dirty="0" err="1">
                          <a:effectLst/>
                        </a:rPr>
                        <a:t>Juganaru</a:t>
                      </a:r>
                      <a:r>
                        <a:rPr lang="en-US" sz="1100" dirty="0">
                          <a:effectLst/>
                        </a:rPr>
                        <a:t> 1912276 </a:t>
                      </a:r>
                    </a:p>
                    <a:p>
                      <a:pPr marL="91440" marR="91440" algn="ctr">
                        <a:lnSpc>
                          <a:spcPct val="107000"/>
                        </a:lnSpc>
                        <a:spcAft>
                          <a:spcPts val="0"/>
                        </a:spcAft>
                      </a:pPr>
                      <a:r>
                        <a:rPr lang="en-US" sz="1100" dirty="0">
                          <a:effectLst/>
                        </a:rPr>
                        <a:t>Lecturer: Dr </a:t>
                      </a:r>
                      <a:r>
                        <a:rPr lang="en-US" sz="1100" dirty="0" err="1">
                          <a:effectLst/>
                        </a:rPr>
                        <a:t>Azora</a:t>
                      </a:r>
                      <a:r>
                        <a:rPr lang="en-US" sz="1100" dirty="0">
                          <a:effectLst/>
                        </a:rPr>
                        <a:t> Hurd</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marL="91440" marR="91440" algn="ctr">
                        <a:lnSpc>
                          <a:spcPct val="107000"/>
                        </a:lnSpc>
                        <a:spcAft>
                          <a:spcPts val="0"/>
                        </a:spcAft>
                      </a:pPr>
                      <a:r>
                        <a:rPr lang="en-US" sz="1100" dirty="0">
                          <a:effectLst/>
                        </a:rPr>
                        <a:t>3/26/21</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marL="91440" marR="457200" algn="r">
                        <a:lnSpc>
                          <a:spcPct val="107000"/>
                        </a:lnSpc>
                        <a:spcAft>
                          <a:spcPts val="0"/>
                        </a:spcAft>
                      </a:pPr>
                      <a:r>
                        <a:rPr lang="en-US" sz="1100" dirty="0">
                          <a:effectLst/>
                        </a:rPr>
                        <a:t>Changemakers: Creativity and Value Creation  BMHP5014_BIRM</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642617095"/>
                  </a:ext>
                </a:extLst>
              </a:tr>
            </a:tbl>
          </a:graphicData>
        </a:graphic>
      </p:graphicFrame>
    </p:spTree>
    <p:extLst>
      <p:ext uri="{BB962C8B-B14F-4D97-AF65-F5344CB8AC3E}">
        <p14:creationId xmlns:p14="http://schemas.microsoft.com/office/powerpoint/2010/main" val="527565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B4585D-D2A0-43FA-8AAF-B11D411793B2}"/>
              </a:ext>
            </a:extLst>
          </p:cNvPr>
          <p:cNvSpPr txBox="1"/>
          <p:nvPr/>
        </p:nvSpPr>
        <p:spPr>
          <a:xfrm>
            <a:off x="823959" y="833668"/>
            <a:ext cx="8524875" cy="954107"/>
          </a:xfrm>
          <a:prstGeom prst="rect">
            <a:avLst/>
          </a:prstGeom>
          <a:noFill/>
        </p:spPr>
        <p:txBody>
          <a:bodyPr wrap="square" rtlCol="0">
            <a:spAutoFit/>
          </a:bodyPr>
          <a:lstStyle/>
          <a:p>
            <a:r>
              <a:rPr lang="en-GB" sz="3600" dirty="0">
                <a:latin typeface="Algerian" panose="04020705040A02060702" pitchFamily="82" charset="0"/>
              </a:rPr>
              <a:t>Task 3</a:t>
            </a:r>
          </a:p>
          <a:p>
            <a:r>
              <a:rPr lang="en-GB" sz="3600" dirty="0">
                <a:latin typeface="Algerian" panose="04020705040A02060702" pitchFamily="82" charset="0"/>
              </a:rPr>
              <a:t> pitch and Flyer (front &amp; back)</a:t>
            </a:r>
          </a:p>
        </p:txBody>
      </p:sp>
    </p:spTree>
    <p:extLst>
      <p:ext uri="{BB962C8B-B14F-4D97-AF65-F5344CB8AC3E}">
        <p14:creationId xmlns:p14="http://schemas.microsoft.com/office/powerpoint/2010/main" val="2729054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2000"/>
            <a:lum/>
          </a:blip>
          <a:srcRect/>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49BFC7-ED52-4873-8B75-96D92DAF3890}"/>
              </a:ext>
            </a:extLst>
          </p:cNvPr>
          <p:cNvSpPr txBox="1"/>
          <p:nvPr/>
        </p:nvSpPr>
        <p:spPr>
          <a:xfrm>
            <a:off x="344379" y="350668"/>
            <a:ext cx="11352321" cy="5955989"/>
          </a:xfrm>
          <a:prstGeom prst="rect">
            <a:avLst/>
          </a:prstGeom>
          <a:noFill/>
          <a:effectLst>
            <a:outerShdw blurRad="25400" dist="50800" dir="5400000" algn="ctr" rotWithShape="0">
              <a:srgbClr val="000000">
                <a:alpha val="0"/>
              </a:srgbClr>
            </a:outerShdw>
          </a:effectLst>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All over the world, children and family's lives were affected by the Coronavirus, and in the first 100 days after the Covid-19 pandemic was declared, everything changes (Fitzgerald, 2020). Our life was different, and we did not know what to expect. After one year of Covid-19, our life is still full or regulation and guidance (Coronavirus (COVID-19): guidance, 2021). Most people are afraid to go out of their homes because many of us have suffered from this disease.  I personally work in the hospital, and every day I see people suffering because of Covid-19. Some of them are the first time in the hospital and miss their families. Some of them are older and afraid that they will not live enough to see their families again. We receive many phone calls from worried friends and families asking for patients' health because the hospital rules do not allow to keep devices on the ward. In the intensive care department, the patients are too ill to speak with them, and the medical personal is too short and busy to calm down all the relatives.</a:t>
            </a:r>
          </a:p>
          <a:p>
            <a:pPr>
              <a:lnSpc>
                <a:spcPct val="150000"/>
              </a:lnSpc>
            </a:pPr>
            <a:r>
              <a:rPr lang="en-GB" sz="1600" dirty="0">
                <a:latin typeface="Arial" panose="020B0604020202020204" pitchFamily="34" charset="0"/>
                <a:cs typeface="Arial" panose="020B0604020202020204" pitchFamily="34" charset="0"/>
              </a:rPr>
              <a:t>CCTV-19 is a great project that will change the perception of hospital visits. We will implement a simple way to be close to your loves one from you on comfort. The patients' relatives will receive an online link to connect to our cameras to see and talk with the patients through some smart devices.CCTV-19 uses secure programs and works in partnership with companies that complain under the General Data Protection Regulation (Guide to the General Data Protection Regulation, 2021).</a:t>
            </a:r>
          </a:p>
          <a:p>
            <a:pPr>
              <a:lnSpc>
                <a:spcPct val="150000"/>
              </a:lnSpc>
            </a:pPr>
            <a:r>
              <a:rPr lang="en-GB" sz="1600" dirty="0">
                <a:latin typeface="Arial" panose="020B0604020202020204" pitchFamily="34" charset="0"/>
                <a:cs typeface="Arial" panose="020B0604020202020204" pitchFamily="34" charset="0"/>
              </a:rPr>
              <a:t>Friday, 26 March 2021, at 10.00 am, we waiting for you to participate in our conference trough the  CCTV-19 website. Just access www.CCTV-19@yahoo.co.uk on your device and participate for you and me. For more information, call 07473778889. </a:t>
            </a:r>
          </a:p>
        </p:txBody>
      </p:sp>
    </p:spTree>
    <p:extLst>
      <p:ext uri="{BB962C8B-B14F-4D97-AF65-F5344CB8AC3E}">
        <p14:creationId xmlns:p14="http://schemas.microsoft.com/office/powerpoint/2010/main" val="1453737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pic>
        <p:nvPicPr>
          <p:cNvPr id="3" name="Picture 2" descr="A blue and white sign&#10;&#10;Description automatically generated with low confidence">
            <a:extLst>
              <a:ext uri="{FF2B5EF4-FFF2-40B4-BE49-F238E27FC236}">
                <a16:creationId xmlns:a16="http://schemas.microsoft.com/office/drawing/2014/main" id="{8BA2AEBB-CEF7-436B-A30E-F35DE68FD1F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70567" y="131499"/>
            <a:ext cx="2526601" cy="2920926"/>
          </a:xfrm>
          <a:prstGeom prst="rect">
            <a:avLst/>
          </a:prstGeom>
        </p:spPr>
      </p:pic>
      <p:sp>
        <p:nvSpPr>
          <p:cNvPr id="4" name="TextBox 3">
            <a:extLst>
              <a:ext uri="{FF2B5EF4-FFF2-40B4-BE49-F238E27FC236}">
                <a16:creationId xmlns:a16="http://schemas.microsoft.com/office/drawing/2014/main" id="{EEF85B91-1B25-4742-ACAF-BB141438D16E}"/>
              </a:ext>
            </a:extLst>
          </p:cNvPr>
          <p:cNvSpPr txBox="1"/>
          <p:nvPr/>
        </p:nvSpPr>
        <p:spPr>
          <a:xfrm>
            <a:off x="4695562" y="3718860"/>
            <a:ext cx="3163824" cy="369332"/>
          </a:xfrm>
          <a:prstGeom prst="rect">
            <a:avLst/>
          </a:prstGeom>
          <a:noFill/>
        </p:spPr>
        <p:txBody>
          <a:bodyPr wrap="square" rtlCol="0">
            <a:spAutoFit/>
          </a:bodyPr>
          <a:lstStyle/>
          <a:p>
            <a:r>
              <a:rPr lang="en-GB" sz="900" dirty="0">
                <a:hlinkClick r:id="rId5" tooltip="http://www.driviaro.com.br/2010/11/sp-hospitais-particulares-lotados.html"/>
              </a:rPr>
              <a:t>This Photo</a:t>
            </a:r>
            <a:r>
              <a:rPr lang="en-GB" sz="900" dirty="0"/>
              <a:t> by Unknown Author is licensed under </a:t>
            </a:r>
            <a:r>
              <a:rPr lang="en-GB" sz="900" dirty="0">
                <a:hlinkClick r:id="rId6" tooltip="https://creativecommons.org/licenses/by/3.0/"/>
              </a:rPr>
              <a:t>CC BY</a:t>
            </a:r>
            <a:endParaRPr lang="en-GB" sz="900" dirty="0"/>
          </a:p>
        </p:txBody>
      </p:sp>
      <p:sp>
        <p:nvSpPr>
          <p:cNvPr id="5" name="TextBox 4">
            <a:extLst>
              <a:ext uri="{FF2B5EF4-FFF2-40B4-BE49-F238E27FC236}">
                <a16:creationId xmlns:a16="http://schemas.microsoft.com/office/drawing/2014/main" id="{CD9DC5D5-C1C4-4ADA-BD5C-AAB5C1CFCFBD}"/>
              </a:ext>
            </a:extLst>
          </p:cNvPr>
          <p:cNvSpPr txBox="1"/>
          <p:nvPr/>
        </p:nvSpPr>
        <p:spPr>
          <a:xfrm>
            <a:off x="9569544" y="2502091"/>
            <a:ext cx="2427624" cy="403514"/>
          </a:xfrm>
          <a:prstGeom prst="rect">
            <a:avLst/>
          </a:prstGeom>
          <a:noFill/>
        </p:spPr>
        <p:txBody>
          <a:bodyPr wrap="square" rtlCol="0">
            <a:spAutoFit/>
          </a:bodyPr>
          <a:lstStyle/>
          <a:p>
            <a:r>
              <a:rPr lang="en-GB" sz="2000" dirty="0">
                <a:solidFill>
                  <a:srgbClr val="FF0000"/>
                </a:solidFill>
                <a:highlight>
                  <a:srgbClr val="FFFF00"/>
                </a:highlight>
                <a:latin typeface="Arial Black" panose="020B0A04020102020204" pitchFamily="34" charset="0"/>
              </a:rPr>
              <a:t>AT YOUR HOME</a:t>
            </a:r>
          </a:p>
        </p:txBody>
      </p:sp>
      <p:pic>
        <p:nvPicPr>
          <p:cNvPr id="6" name="Graphic 201" descr="Camera lens close up">
            <a:extLst>
              <a:ext uri="{FF2B5EF4-FFF2-40B4-BE49-F238E27FC236}">
                <a16:creationId xmlns:a16="http://schemas.microsoft.com/office/drawing/2014/main" id="{DD5D7B32-1950-4F63-8B6D-1EE11ED815CF}"/>
              </a:ext>
            </a:extLst>
          </p:cNvPr>
          <p:cNvPicPr/>
          <p:nvPr/>
        </p:nvPicPr>
        <p:blipFill>
          <a:blip r:embed="rId7"/>
          <a:srcRect/>
          <a:stretch/>
        </p:blipFill>
        <p:spPr>
          <a:xfrm>
            <a:off x="1006834" y="59040"/>
            <a:ext cx="1150156" cy="766584"/>
          </a:xfrm>
          <a:prstGeom prst="rect">
            <a:avLst/>
          </a:prstGeom>
        </p:spPr>
      </p:pic>
      <p:sp>
        <p:nvSpPr>
          <p:cNvPr id="7" name="TextBox 6">
            <a:extLst>
              <a:ext uri="{FF2B5EF4-FFF2-40B4-BE49-F238E27FC236}">
                <a16:creationId xmlns:a16="http://schemas.microsoft.com/office/drawing/2014/main" id="{B93627F0-A6DE-4A9D-9E4B-D54B07BA6229}"/>
              </a:ext>
            </a:extLst>
          </p:cNvPr>
          <p:cNvSpPr txBox="1"/>
          <p:nvPr/>
        </p:nvSpPr>
        <p:spPr>
          <a:xfrm rot="10800000" flipV="1">
            <a:off x="1053694" y="478259"/>
            <a:ext cx="1782344" cy="461665"/>
          </a:xfrm>
          <a:prstGeom prst="rect">
            <a:avLst/>
          </a:prstGeom>
          <a:noFill/>
        </p:spPr>
        <p:txBody>
          <a:bodyPr wrap="square" rtlCol="0">
            <a:spAutoFit/>
          </a:bodyPr>
          <a:lstStyle/>
          <a:p>
            <a:r>
              <a:rPr lang="en-GB" dirty="0">
                <a:solidFill>
                  <a:schemeClr val="bg1"/>
                </a:solidFill>
                <a:latin typeface="Algerian" panose="04020705040A02060702" pitchFamily="82" charset="0"/>
              </a:rPr>
              <a:t>CCTV-19</a:t>
            </a:r>
          </a:p>
        </p:txBody>
      </p:sp>
      <p:pic>
        <p:nvPicPr>
          <p:cNvPr id="8" name="Picture 7" descr="A person in a hospital bed&#10;&#10;Description automatically generated with low confidence">
            <a:extLst>
              <a:ext uri="{FF2B5EF4-FFF2-40B4-BE49-F238E27FC236}">
                <a16:creationId xmlns:a16="http://schemas.microsoft.com/office/drawing/2014/main" id="{A8D7C0C1-118D-43BA-B086-9FB15F5173F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545411" y="321098"/>
            <a:ext cx="3527318" cy="3107902"/>
          </a:xfrm>
          <a:prstGeom prst="rect">
            <a:avLst/>
          </a:prstGeom>
          <a:ln w="228600" cap="sq" cmpd="thickThin">
            <a:solidFill>
              <a:srgbClr val="000000"/>
            </a:solidFill>
            <a:prstDash val="solid"/>
            <a:miter lim="800000"/>
          </a:ln>
          <a:effectLst>
            <a:innerShdw blurRad="76200">
              <a:srgbClr val="000000"/>
            </a:innerShdw>
          </a:effectLst>
        </p:spPr>
      </p:pic>
      <p:sp>
        <p:nvSpPr>
          <p:cNvPr id="9" name="TextBox 8">
            <a:extLst>
              <a:ext uri="{FF2B5EF4-FFF2-40B4-BE49-F238E27FC236}">
                <a16:creationId xmlns:a16="http://schemas.microsoft.com/office/drawing/2014/main" id="{A31C8574-76CD-4068-9F31-0DF9B4310C52}"/>
              </a:ext>
            </a:extLst>
          </p:cNvPr>
          <p:cNvSpPr txBox="1"/>
          <p:nvPr/>
        </p:nvSpPr>
        <p:spPr>
          <a:xfrm>
            <a:off x="9470567" y="3052425"/>
            <a:ext cx="2721433" cy="369332"/>
          </a:xfrm>
          <a:prstGeom prst="rect">
            <a:avLst/>
          </a:prstGeom>
          <a:noFill/>
        </p:spPr>
        <p:txBody>
          <a:bodyPr wrap="square" rtlCol="0">
            <a:spAutoFit/>
          </a:bodyPr>
          <a:lstStyle/>
          <a:p>
            <a:r>
              <a:rPr lang="en-GB" sz="900" dirty="0">
                <a:hlinkClick r:id="rId9" tooltip="https://www.britishherald.com/robot-nurse-tommy-helps-keep-doctors-in-italy-safe-from-coronavirus/"/>
              </a:rPr>
              <a:t>This Photo</a:t>
            </a:r>
            <a:r>
              <a:rPr lang="en-GB" sz="900" dirty="0"/>
              <a:t> by Unknown Author is licensed under </a:t>
            </a:r>
            <a:r>
              <a:rPr lang="en-GB" sz="900" dirty="0">
                <a:hlinkClick r:id="rId10" tooltip="https://creativecommons.org/licenses/by-nc/3.0/"/>
              </a:rPr>
              <a:t>CC BY-NC</a:t>
            </a:r>
            <a:endParaRPr lang="en-GB" sz="900" dirty="0"/>
          </a:p>
        </p:txBody>
      </p:sp>
      <p:pic>
        <p:nvPicPr>
          <p:cNvPr id="11" name="Picture 10" descr="A picture containing person, indoor, little, child&#10;&#10;Description automatically generated">
            <a:extLst>
              <a:ext uri="{FF2B5EF4-FFF2-40B4-BE49-F238E27FC236}">
                <a16:creationId xmlns:a16="http://schemas.microsoft.com/office/drawing/2014/main" id="{17F4CE36-6BE6-4AD5-8F88-293152E362CE}"/>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304833" y="1022992"/>
            <a:ext cx="2526601" cy="2689607"/>
          </a:xfrm>
          <a:prstGeom prst="rect">
            <a:avLst/>
          </a:prstGeom>
        </p:spPr>
      </p:pic>
      <p:sp>
        <p:nvSpPr>
          <p:cNvPr id="12" name="TextBox 11">
            <a:extLst>
              <a:ext uri="{FF2B5EF4-FFF2-40B4-BE49-F238E27FC236}">
                <a16:creationId xmlns:a16="http://schemas.microsoft.com/office/drawing/2014/main" id="{489F986F-42E4-4C7B-BE28-038E6EFC9B72}"/>
              </a:ext>
            </a:extLst>
          </p:cNvPr>
          <p:cNvSpPr txBox="1"/>
          <p:nvPr/>
        </p:nvSpPr>
        <p:spPr>
          <a:xfrm>
            <a:off x="416774" y="3127922"/>
            <a:ext cx="1740216" cy="507831"/>
          </a:xfrm>
          <a:prstGeom prst="rect">
            <a:avLst/>
          </a:prstGeom>
          <a:noFill/>
        </p:spPr>
        <p:txBody>
          <a:bodyPr wrap="square" rtlCol="0">
            <a:spAutoFit/>
          </a:bodyPr>
          <a:lstStyle/>
          <a:p>
            <a:r>
              <a:rPr lang="en-GB" sz="900" dirty="0">
                <a:hlinkClick r:id="rId12" tooltip="http://boingboing.net/2012/12/13/the-worst-unusual-baby-names.html"/>
              </a:rPr>
              <a:t>This Photo</a:t>
            </a:r>
            <a:r>
              <a:rPr lang="en-GB" sz="900" dirty="0"/>
              <a:t> by Unknown Author is licensed under </a:t>
            </a:r>
            <a:r>
              <a:rPr lang="en-GB" sz="900" dirty="0">
                <a:hlinkClick r:id="rId13" tooltip="https://creativecommons.org/licenses/by-nc-sa/3.0/"/>
              </a:rPr>
              <a:t>CC BY-SA-NC</a:t>
            </a:r>
            <a:endParaRPr lang="en-GB" sz="900" dirty="0"/>
          </a:p>
        </p:txBody>
      </p:sp>
      <p:sp>
        <p:nvSpPr>
          <p:cNvPr id="13" name="TextBox 12">
            <a:extLst>
              <a:ext uri="{FF2B5EF4-FFF2-40B4-BE49-F238E27FC236}">
                <a16:creationId xmlns:a16="http://schemas.microsoft.com/office/drawing/2014/main" id="{F72115E4-BC7C-453B-B9EB-79EC1999DB3C}"/>
              </a:ext>
            </a:extLst>
          </p:cNvPr>
          <p:cNvSpPr txBox="1"/>
          <p:nvPr/>
        </p:nvSpPr>
        <p:spPr>
          <a:xfrm>
            <a:off x="304832" y="3802529"/>
            <a:ext cx="2632331" cy="369332"/>
          </a:xfrm>
          <a:prstGeom prst="rect">
            <a:avLst/>
          </a:prstGeom>
          <a:noFill/>
        </p:spPr>
        <p:txBody>
          <a:bodyPr wrap="square" rtlCol="0">
            <a:spAutoFit/>
          </a:bodyPr>
          <a:lstStyle/>
          <a:p>
            <a:r>
              <a:rPr lang="en-GB" dirty="0"/>
              <a:t>YOU ARE WORRIED ?</a:t>
            </a:r>
          </a:p>
        </p:txBody>
      </p:sp>
      <p:sp>
        <p:nvSpPr>
          <p:cNvPr id="14" name="TextBox 13">
            <a:extLst>
              <a:ext uri="{FF2B5EF4-FFF2-40B4-BE49-F238E27FC236}">
                <a16:creationId xmlns:a16="http://schemas.microsoft.com/office/drawing/2014/main" id="{49B28A5A-6FEE-452C-8C37-96E34A768438}"/>
              </a:ext>
            </a:extLst>
          </p:cNvPr>
          <p:cNvSpPr txBox="1"/>
          <p:nvPr/>
        </p:nvSpPr>
        <p:spPr>
          <a:xfrm>
            <a:off x="-13992" y="4188638"/>
            <a:ext cx="4064126" cy="338554"/>
          </a:xfrm>
          <a:prstGeom prst="rect">
            <a:avLst/>
          </a:prstGeom>
          <a:noFill/>
        </p:spPr>
        <p:txBody>
          <a:bodyPr wrap="none" rtlCol="0">
            <a:spAutoFit/>
          </a:bodyPr>
          <a:lstStyle/>
          <a:p>
            <a:r>
              <a:rPr lang="en-GB" sz="1600" dirty="0"/>
              <a:t>YOU HAVE A LOVE ONE IN HOSPITAL?</a:t>
            </a:r>
          </a:p>
        </p:txBody>
      </p:sp>
      <p:sp>
        <p:nvSpPr>
          <p:cNvPr id="15" name="Arrow: Notched Right 14">
            <a:extLst>
              <a:ext uri="{FF2B5EF4-FFF2-40B4-BE49-F238E27FC236}">
                <a16:creationId xmlns:a16="http://schemas.microsoft.com/office/drawing/2014/main" id="{A7779DA8-0CD7-4BAB-AC31-1D3EEF9F1A89}"/>
              </a:ext>
            </a:extLst>
          </p:cNvPr>
          <p:cNvSpPr/>
          <p:nvPr/>
        </p:nvSpPr>
        <p:spPr>
          <a:xfrm>
            <a:off x="3234036" y="1794618"/>
            <a:ext cx="978408" cy="484632"/>
          </a:xfrm>
          <a:prstGeom prst="notched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a:extLst>
              <a:ext uri="{FF2B5EF4-FFF2-40B4-BE49-F238E27FC236}">
                <a16:creationId xmlns:a16="http://schemas.microsoft.com/office/drawing/2014/main" id="{D2386F47-4366-46BA-BAA4-AD9AB0F1EF74}"/>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10301" y="4501511"/>
            <a:ext cx="3805088" cy="188635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571A44B-9EB1-4208-945B-02C7E008E250}"/>
              </a:ext>
            </a:extLst>
          </p:cNvPr>
          <p:cNvSpPr txBox="1"/>
          <p:nvPr/>
        </p:nvSpPr>
        <p:spPr>
          <a:xfrm>
            <a:off x="105654" y="6349241"/>
            <a:ext cx="3657600" cy="33855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https://assets.publishing.service.gov.uk/government/uploads/system/uploads/image_data/file/97655/s960_2020.03.24_DigitalScreen_960X640.jpg</a:t>
            </a:r>
          </a:p>
        </p:txBody>
      </p:sp>
      <p:sp>
        <p:nvSpPr>
          <p:cNvPr id="17" name="Arrow: Bent 16">
            <a:extLst>
              <a:ext uri="{FF2B5EF4-FFF2-40B4-BE49-F238E27FC236}">
                <a16:creationId xmlns:a16="http://schemas.microsoft.com/office/drawing/2014/main" id="{29689D1A-3FBB-4809-87FA-FA5A9BEF2DAC}"/>
              </a:ext>
            </a:extLst>
          </p:cNvPr>
          <p:cNvSpPr/>
          <p:nvPr/>
        </p:nvSpPr>
        <p:spPr>
          <a:xfrm rot="4994611">
            <a:off x="3029284" y="3282339"/>
            <a:ext cx="813816" cy="868680"/>
          </a:xfrm>
          <a:prstGeom prst="ben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Arrow: Right 17">
            <a:extLst>
              <a:ext uri="{FF2B5EF4-FFF2-40B4-BE49-F238E27FC236}">
                <a16:creationId xmlns:a16="http://schemas.microsoft.com/office/drawing/2014/main" id="{8E5744FF-FC46-47C0-BC1E-2E6F33C3249B}"/>
              </a:ext>
            </a:extLst>
          </p:cNvPr>
          <p:cNvSpPr/>
          <p:nvPr/>
        </p:nvSpPr>
        <p:spPr>
          <a:xfrm>
            <a:off x="8442671" y="2125479"/>
            <a:ext cx="978408" cy="48463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3">
                  <a:lumMod val="60000"/>
                  <a:lumOff val="40000"/>
                </a:schemeClr>
              </a:solidFill>
            </a:endParaRPr>
          </a:p>
        </p:txBody>
      </p:sp>
      <p:sp>
        <p:nvSpPr>
          <p:cNvPr id="19" name="TextBox 18">
            <a:extLst>
              <a:ext uri="{FF2B5EF4-FFF2-40B4-BE49-F238E27FC236}">
                <a16:creationId xmlns:a16="http://schemas.microsoft.com/office/drawing/2014/main" id="{4D944A3D-E4BA-45F0-B595-72B1B41ADEAA}"/>
              </a:ext>
            </a:extLst>
          </p:cNvPr>
          <p:cNvSpPr txBox="1"/>
          <p:nvPr/>
        </p:nvSpPr>
        <p:spPr>
          <a:xfrm>
            <a:off x="4500255" y="2905605"/>
            <a:ext cx="3409024" cy="369332"/>
          </a:xfrm>
          <a:prstGeom prst="rect">
            <a:avLst/>
          </a:prstGeom>
          <a:noFill/>
        </p:spPr>
        <p:txBody>
          <a:bodyPr wrap="square" rtlCol="0">
            <a:spAutoFit/>
          </a:bodyPr>
          <a:lstStyle/>
          <a:p>
            <a:r>
              <a:rPr lang="en-GB" dirty="0">
                <a:highlight>
                  <a:srgbClr val="FFFF00"/>
                </a:highlight>
              </a:rPr>
              <a:t>WE HAVE THE SOLUTION !!! </a:t>
            </a:r>
          </a:p>
        </p:txBody>
      </p:sp>
      <p:pic>
        <p:nvPicPr>
          <p:cNvPr id="24" name="Picture 23">
            <a:extLst>
              <a:ext uri="{FF2B5EF4-FFF2-40B4-BE49-F238E27FC236}">
                <a16:creationId xmlns:a16="http://schemas.microsoft.com/office/drawing/2014/main" id="{5F27E9FF-06A6-4F38-A41E-5E501F3820D9}"/>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8639559" y="3542193"/>
            <a:ext cx="3527318" cy="2522100"/>
          </a:xfrm>
          <a:prstGeom prst="rect">
            <a:avLst/>
          </a:prstGeom>
        </p:spPr>
      </p:pic>
      <p:sp>
        <p:nvSpPr>
          <p:cNvPr id="25" name="TextBox 24">
            <a:extLst>
              <a:ext uri="{FF2B5EF4-FFF2-40B4-BE49-F238E27FC236}">
                <a16:creationId xmlns:a16="http://schemas.microsoft.com/office/drawing/2014/main" id="{76F5840D-51E2-4690-BCC1-C8B796145984}"/>
              </a:ext>
            </a:extLst>
          </p:cNvPr>
          <p:cNvSpPr txBox="1"/>
          <p:nvPr/>
        </p:nvSpPr>
        <p:spPr>
          <a:xfrm>
            <a:off x="8639559" y="5531399"/>
            <a:ext cx="3527318" cy="369332"/>
          </a:xfrm>
          <a:prstGeom prst="rect">
            <a:avLst/>
          </a:prstGeom>
          <a:noFill/>
        </p:spPr>
        <p:txBody>
          <a:bodyPr wrap="square" rtlCol="0">
            <a:spAutoFit/>
          </a:bodyPr>
          <a:lstStyle/>
          <a:p>
            <a:r>
              <a:rPr lang="en-GB" sz="900">
                <a:hlinkClick r:id="rId16" tooltip="https://iteachu.uaf.edu/existing-online-courses-not-immune-to-covid-19-changes/"/>
              </a:rPr>
              <a:t>This Photo</a:t>
            </a:r>
            <a:r>
              <a:rPr lang="en-GB" sz="900"/>
              <a:t> by Unknown Author is licensed under </a:t>
            </a:r>
            <a:r>
              <a:rPr lang="en-GB" sz="900">
                <a:hlinkClick r:id="rId13" tooltip="https://creativecommons.org/licenses/by-nc-sa/3.0/"/>
              </a:rPr>
              <a:t>CC BY-SA-NC</a:t>
            </a:r>
            <a:endParaRPr lang="en-GB" sz="900"/>
          </a:p>
        </p:txBody>
      </p:sp>
      <p:sp>
        <p:nvSpPr>
          <p:cNvPr id="26" name="TextBox 25">
            <a:extLst>
              <a:ext uri="{FF2B5EF4-FFF2-40B4-BE49-F238E27FC236}">
                <a16:creationId xmlns:a16="http://schemas.microsoft.com/office/drawing/2014/main" id="{DFF71A27-EC4B-4C14-A3A0-5AAE5561CC15}"/>
              </a:ext>
            </a:extLst>
          </p:cNvPr>
          <p:cNvSpPr txBox="1"/>
          <p:nvPr/>
        </p:nvSpPr>
        <p:spPr>
          <a:xfrm>
            <a:off x="4777804" y="4439231"/>
            <a:ext cx="3527317" cy="2031325"/>
          </a:xfrm>
          <a:prstGeom prst="rect">
            <a:avLst/>
          </a:prstGeom>
          <a:solidFill>
            <a:srgbClr val="FFFF00"/>
          </a:solidFill>
        </p:spPr>
        <p:txBody>
          <a:bodyPr wrap="square" rtlCol="0">
            <a:spAutoFit/>
          </a:bodyPr>
          <a:lstStyle/>
          <a:p>
            <a:r>
              <a:rPr lang="en-GB" dirty="0">
                <a:highlight>
                  <a:srgbClr val="FFFF00"/>
                </a:highlight>
              </a:rPr>
              <a:t>Enter on Friday, March 26, 2021, at 10.00 AM on CCTV-19 website at our conference. You will learn how you can be there for your love ones in the hospital from your own home.</a:t>
            </a:r>
          </a:p>
        </p:txBody>
      </p:sp>
      <p:sp>
        <p:nvSpPr>
          <p:cNvPr id="27" name="TextBox 26">
            <a:extLst>
              <a:ext uri="{FF2B5EF4-FFF2-40B4-BE49-F238E27FC236}">
                <a16:creationId xmlns:a16="http://schemas.microsoft.com/office/drawing/2014/main" id="{A3BCB848-71AE-4E2C-8971-BB87E3C0BD12}"/>
              </a:ext>
            </a:extLst>
          </p:cNvPr>
          <p:cNvSpPr txBox="1"/>
          <p:nvPr/>
        </p:nvSpPr>
        <p:spPr>
          <a:xfrm>
            <a:off x="8428747" y="6184729"/>
            <a:ext cx="3738130" cy="646331"/>
          </a:xfrm>
          <a:prstGeom prst="rect">
            <a:avLst/>
          </a:prstGeom>
          <a:solidFill>
            <a:srgbClr val="FFFF00"/>
          </a:solidFill>
        </p:spPr>
        <p:txBody>
          <a:bodyPr wrap="square" rtlCol="0">
            <a:spAutoFit/>
          </a:bodyPr>
          <a:lstStyle/>
          <a:p>
            <a:r>
              <a:rPr lang="en-GB" dirty="0">
                <a:solidFill>
                  <a:srgbClr val="FF0000"/>
                </a:solidFill>
                <a:latin typeface="Arial Black" panose="020B0A04020102020204" pitchFamily="34" charset="0"/>
              </a:rPr>
              <a:t>   </a:t>
            </a:r>
            <a:r>
              <a:rPr lang="en-GB" sz="1400" dirty="0">
                <a:solidFill>
                  <a:srgbClr val="FF0000"/>
                </a:solidFill>
                <a:latin typeface="Arial Black" panose="020B0A04020102020204" pitchFamily="34" charset="0"/>
              </a:rPr>
              <a:t>WWW.CCTV-19@YAHOO.CO.UK</a:t>
            </a:r>
          </a:p>
        </p:txBody>
      </p:sp>
      <p:cxnSp>
        <p:nvCxnSpPr>
          <p:cNvPr id="20" name="Straight Connector 19">
            <a:extLst>
              <a:ext uri="{FF2B5EF4-FFF2-40B4-BE49-F238E27FC236}">
                <a16:creationId xmlns:a16="http://schemas.microsoft.com/office/drawing/2014/main" id="{355151AC-C577-45E6-911B-3D10585A2BFD}"/>
              </a:ext>
            </a:extLst>
          </p:cNvPr>
          <p:cNvCxnSpPr>
            <a:cxnSpLocks/>
          </p:cNvCxnSpPr>
          <p:nvPr/>
        </p:nvCxnSpPr>
        <p:spPr>
          <a:xfrm>
            <a:off x="4128117" y="59040"/>
            <a:ext cx="105759" cy="6892176"/>
          </a:xfrm>
          <a:prstGeom prst="line">
            <a:avLst/>
          </a:prstGeom>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295BF171-11EB-409A-BCAF-37FB1AA111E8}"/>
              </a:ext>
            </a:extLst>
          </p:cNvPr>
          <p:cNvCxnSpPr>
            <a:cxnSpLocks/>
          </p:cNvCxnSpPr>
          <p:nvPr/>
        </p:nvCxnSpPr>
        <p:spPr>
          <a:xfrm>
            <a:off x="8428747" y="59040"/>
            <a:ext cx="0" cy="6798960"/>
          </a:xfrm>
          <a:prstGeom prst="line">
            <a:avLst/>
          </a:prstGeom>
        </p:spPr>
        <p:style>
          <a:lnRef idx="1">
            <a:schemeClr val="dk1"/>
          </a:lnRef>
          <a:fillRef idx="0">
            <a:schemeClr val="dk1"/>
          </a:fillRef>
          <a:effectRef idx="0">
            <a:schemeClr val="dk1"/>
          </a:effectRef>
          <a:fontRef idx="minor">
            <a:schemeClr val="tx1"/>
          </a:fontRef>
        </p:style>
      </p:cxnSp>
      <p:sp>
        <p:nvSpPr>
          <p:cNvPr id="29" name="Arrow: Down 28">
            <a:extLst>
              <a:ext uri="{FF2B5EF4-FFF2-40B4-BE49-F238E27FC236}">
                <a16:creationId xmlns:a16="http://schemas.microsoft.com/office/drawing/2014/main" id="{A54331FB-3C8A-4EEA-B0B9-32268E87AAB8}"/>
              </a:ext>
            </a:extLst>
          </p:cNvPr>
          <p:cNvSpPr/>
          <p:nvPr/>
        </p:nvSpPr>
        <p:spPr>
          <a:xfrm>
            <a:off x="11631832" y="3015934"/>
            <a:ext cx="484632" cy="562750"/>
          </a:xfrm>
          <a:prstGeom prst="down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13626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0A31-F57A-4B23-8C30-95F95954B993}"/>
              </a:ext>
            </a:extLst>
          </p:cNvPr>
          <p:cNvSpPr>
            <a:spLocks noGrp="1"/>
          </p:cNvSpPr>
          <p:nvPr>
            <p:ph type="ctrTitle"/>
          </p:nvPr>
        </p:nvSpPr>
        <p:spPr>
          <a:xfrm>
            <a:off x="-62144" y="197243"/>
            <a:ext cx="3418160" cy="4985916"/>
          </a:xfrm>
        </p:spPr>
        <p:txBody>
          <a:bodyPr/>
          <a:lstStyle/>
          <a:p>
            <a:r>
              <a:rPr lang="en-GB" sz="1600" dirty="0">
                <a:highlight>
                  <a:srgbClr val="FFFF00"/>
                </a:highlight>
              </a:rPr>
              <a:t>F</a:t>
            </a:r>
            <a:r>
              <a:rPr lang="en-GB" sz="1600" dirty="0">
                <a:highlight>
                  <a:srgbClr val="FFFF00"/>
                </a:highlight>
                <a:latin typeface="Arial" panose="020B0604020202020204" pitchFamily="34" charset="0"/>
                <a:cs typeface="Arial" panose="020B0604020202020204" pitchFamily="34" charset="0"/>
              </a:rPr>
              <a:t>or more information please call at: 07473778889 </a:t>
            </a:r>
            <a:br>
              <a:rPr lang="en-GB" sz="1600" dirty="0">
                <a:highlight>
                  <a:srgbClr val="FFFF00"/>
                </a:highlight>
                <a:latin typeface="Arial" panose="020B0604020202020204" pitchFamily="34" charset="0"/>
                <a:cs typeface="Arial" panose="020B0604020202020204" pitchFamily="34" charset="0"/>
              </a:rPr>
            </a:br>
            <a:r>
              <a:rPr lang="en-GB" sz="1600" dirty="0">
                <a:highlight>
                  <a:srgbClr val="FFFF00"/>
                </a:highlight>
                <a:latin typeface="Arial" panose="020B0604020202020204" pitchFamily="34" charset="0"/>
                <a:cs typeface="Arial" panose="020B0604020202020204" pitchFamily="34" charset="0"/>
              </a:rPr>
              <a:t>or access: </a:t>
            </a:r>
            <a:r>
              <a:rPr lang="en-GB" sz="1400" dirty="0">
                <a:highlight>
                  <a:srgbClr val="FFFF00"/>
                </a:highlight>
                <a:latin typeface="Arial" panose="020B0604020202020204" pitchFamily="34" charset="0"/>
                <a:cs typeface="Arial" panose="020B0604020202020204" pitchFamily="34" charset="0"/>
              </a:rPr>
              <a:t>WWW.</a:t>
            </a:r>
            <a:r>
              <a:rPr lang="en-GB" sz="1400" dirty="0">
                <a:highlight>
                  <a:srgbClr val="FFFF00"/>
                </a:highlight>
                <a:latin typeface="Arial" panose="020B0604020202020204" pitchFamily="34" charset="0"/>
                <a:cs typeface="Arial" panose="020B0604020202020204" pitchFamily="34" charset="0"/>
                <a:hlinkClick r:id="rId4"/>
              </a:rPr>
              <a:t>cctv19@yahoo.co.uk</a:t>
            </a:r>
            <a:br>
              <a:rPr lang="en-GB" sz="1600" dirty="0">
                <a:highlight>
                  <a:srgbClr val="FFFF00"/>
                </a:highlight>
                <a:latin typeface="Arial" panose="020B0604020202020204" pitchFamily="34" charset="0"/>
                <a:cs typeface="Arial" panose="020B0604020202020204" pitchFamily="34" charset="0"/>
              </a:rPr>
            </a:br>
            <a:r>
              <a:rPr lang="en-GB" sz="1600" dirty="0">
                <a:highlight>
                  <a:srgbClr val="FFFF00"/>
                </a:highlight>
                <a:latin typeface="Arial" panose="020B0604020202020204" pitchFamily="34" charset="0"/>
                <a:cs typeface="Arial" panose="020B0604020202020204" pitchFamily="34" charset="0"/>
              </a:rPr>
              <a:t>we will support you trough the </a:t>
            </a:r>
            <a:endParaRPr lang="en-GB" sz="1600" dirty="0">
              <a:highlight>
                <a:srgbClr val="FFFF00"/>
              </a:highlight>
            </a:endParaRPr>
          </a:p>
        </p:txBody>
      </p:sp>
      <p:sp>
        <p:nvSpPr>
          <p:cNvPr id="3" name="Subtitle 2">
            <a:extLst>
              <a:ext uri="{FF2B5EF4-FFF2-40B4-BE49-F238E27FC236}">
                <a16:creationId xmlns:a16="http://schemas.microsoft.com/office/drawing/2014/main" id="{48982F02-F0F7-41DE-B661-96D4108C147B}"/>
              </a:ext>
            </a:extLst>
          </p:cNvPr>
          <p:cNvSpPr>
            <a:spLocks noGrp="1"/>
          </p:cNvSpPr>
          <p:nvPr>
            <p:ph type="subTitle" idx="1"/>
          </p:nvPr>
        </p:nvSpPr>
        <p:spPr/>
        <p:txBody>
          <a:bodyPr/>
          <a:lstStyle/>
          <a:p>
            <a:endParaRPr lang="en-GB" dirty="0"/>
          </a:p>
        </p:txBody>
      </p:sp>
      <p:pic>
        <p:nvPicPr>
          <p:cNvPr id="8" name="Picture 7" descr="A picture containing person, hospital room, indoor, room&#10;&#10;Description automatically generated">
            <a:extLst>
              <a:ext uri="{FF2B5EF4-FFF2-40B4-BE49-F238E27FC236}">
                <a16:creationId xmlns:a16="http://schemas.microsoft.com/office/drawing/2014/main" id="{8826AA9E-1941-4CAE-B67C-B2FE4ABBD97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767849" y="863068"/>
            <a:ext cx="4086685" cy="5131863"/>
          </a:xfrm>
          <a:prstGeom prst="rect">
            <a:avLst/>
          </a:prstGeom>
        </p:spPr>
      </p:pic>
      <p:sp>
        <p:nvSpPr>
          <p:cNvPr id="9" name="TextBox 8">
            <a:extLst>
              <a:ext uri="{FF2B5EF4-FFF2-40B4-BE49-F238E27FC236}">
                <a16:creationId xmlns:a16="http://schemas.microsoft.com/office/drawing/2014/main" id="{1F5C84BA-D438-4222-8150-8ECDB4629573}"/>
              </a:ext>
            </a:extLst>
          </p:cNvPr>
          <p:cNvSpPr txBox="1"/>
          <p:nvPr/>
        </p:nvSpPr>
        <p:spPr>
          <a:xfrm>
            <a:off x="10486122" y="5341153"/>
            <a:ext cx="1705878" cy="507831"/>
          </a:xfrm>
          <a:prstGeom prst="rect">
            <a:avLst/>
          </a:prstGeom>
          <a:noFill/>
        </p:spPr>
        <p:txBody>
          <a:bodyPr wrap="square" rtlCol="0">
            <a:spAutoFit/>
          </a:bodyPr>
          <a:lstStyle/>
          <a:p>
            <a:r>
              <a:rPr lang="en-GB" sz="900">
                <a:hlinkClick r:id="rId6" tooltip="https://www.tasnimnews.com/en/news/2020/04/18/2246096/some-56-000-coronavirus-patients-recover-in-iran"/>
              </a:rPr>
              <a:t>This Photo</a:t>
            </a:r>
            <a:r>
              <a:rPr lang="en-GB" sz="900"/>
              <a:t> by Unknown Author is licensed under </a:t>
            </a:r>
            <a:r>
              <a:rPr lang="en-GB" sz="900">
                <a:hlinkClick r:id="rId7" tooltip="https://creativecommons.org/licenses/by/3.0/"/>
              </a:rPr>
              <a:t>CC BY</a:t>
            </a:r>
            <a:endParaRPr lang="en-GB" sz="900"/>
          </a:p>
        </p:txBody>
      </p:sp>
      <p:pic>
        <p:nvPicPr>
          <p:cNvPr id="19" name="Graphic 201" descr="Camera lens close up">
            <a:extLst>
              <a:ext uri="{FF2B5EF4-FFF2-40B4-BE49-F238E27FC236}">
                <a16:creationId xmlns:a16="http://schemas.microsoft.com/office/drawing/2014/main" id="{6A5374F8-9EB5-4862-881D-642FD2C8B50E}"/>
              </a:ext>
            </a:extLst>
          </p:cNvPr>
          <p:cNvPicPr/>
          <p:nvPr/>
        </p:nvPicPr>
        <p:blipFill>
          <a:blip r:embed="rId8"/>
          <a:srcRect/>
          <a:stretch/>
        </p:blipFill>
        <p:spPr>
          <a:xfrm>
            <a:off x="307600" y="309311"/>
            <a:ext cx="1665712" cy="980818"/>
          </a:xfrm>
          <a:prstGeom prst="rect">
            <a:avLst/>
          </a:prstGeom>
        </p:spPr>
      </p:pic>
      <p:sp>
        <p:nvSpPr>
          <p:cNvPr id="10" name="TextBox 9">
            <a:extLst>
              <a:ext uri="{FF2B5EF4-FFF2-40B4-BE49-F238E27FC236}">
                <a16:creationId xmlns:a16="http://schemas.microsoft.com/office/drawing/2014/main" id="{8445E3A5-33C3-4AE2-8A0F-B2C437815ACD}"/>
              </a:ext>
            </a:extLst>
          </p:cNvPr>
          <p:cNvSpPr txBox="1"/>
          <p:nvPr/>
        </p:nvSpPr>
        <p:spPr>
          <a:xfrm>
            <a:off x="642919" y="920797"/>
            <a:ext cx="1330393" cy="369332"/>
          </a:xfrm>
          <a:prstGeom prst="rect">
            <a:avLst/>
          </a:prstGeom>
          <a:noFill/>
        </p:spPr>
        <p:txBody>
          <a:bodyPr wrap="square" rtlCol="0">
            <a:spAutoFit/>
          </a:bodyPr>
          <a:lstStyle/>
          <a:p>
            <a:r>
              <a:rPr lang="en-GB" dirty="0">
                <a:solidFill>
                  <a:schemeClr val="bg1"/>
                </a:solidFill>
                <a:latin typeface="Algerian" panose="04020705040A02060702" pitchFamily="82" charset="0"/>
              </a:rPr>
              <a:t>Cctv-19</a:t>
            </a:r>
          </a:p>
        </p:txBody>
      </p:sp>
      <p:cxnSp>
        <p:nvCxnSpPr>
          <p:cNvPr id="5" name="Straight Connector 4">
            <a:extLst>
              <a:ext uri="{FF2B5EF4-FFF2-40B4-BE49-F238E27FC236}">
                <a16:creationId xmlns:a16="http://schemas.microsoft.com/office/drawing/2014/main" id="{53F5ACBE-EE82-4DF0-B9B6-23FE48D0BFEB}"/>
              </a:ext>
            </a:extLst>
          </p:cNvPr>
          <p:cNvCxnSpPr>
            <a:cxnSpLocks/>
          </p:cNvCxnSpPr>
          <p:nvPr/>
        </p:nvCxnSpPr>
        <p:spPr>
          <a:xfrm>
            <a:off x="3356015" y="0"/>
            <a:ext cx="0" cy="6858000"/>
          </a:xfrm>
          <a:prstGeom prst="line">
            <a:avLst/>
          </a:prstGeom>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CE3F560F-79DB-4E46-BAFC-CB372962572C}"/>
              </a:ext>
            </a:extLst>
          </p:cNvPr>
          <p:cNvSpPr txBox="1"/>
          <p:nvPr/>
        </p:nvSpPr>
        <p:spPr>
          <a:xfrm>
            <a:off x="3963062" y="3842623"/>
            <a:ext cx="3197738" cy="923330"/>
          </a:xfrm>
          <a:prstGeom prst="rect">
            <a:avLst/>
          </a:prstGeom>
          <a:solidFill>
            <a:srgbClr val="FFFF00"/>
          </a:solidFill>
        </p:spPr>
        <p:txBody>
          <a:bodyPr wrap="square" rtlCol="0">
            <a:spAutoFit/>
          </a:bodyPr>
          <a:lstStyle/>
          <a:p>
            <a:r>
              <a:rPr lang="en-GB" dirty="0"/>
              <a:t>Our program is developed under the General Data Protection Regulation</a:t>
            </a:r>
          </a:p>
        </p:txBody>
      </p:sp>
      <p:sp>
        <p:nvSpPr>
          <p:cNvPr id="12" name="TextBox 11">
            <a:extLst>
              <a:ext uri="{FF2B5EF4-FFF2-40B4-BE49-F238E27FC236}">
                <a16:creationId xmlns:a16="http://schemas.microsoft.com/office/drawing/2014/main" id="{094050CF-40F6-4680-B06A-A60F2FD0EE79}"/>
              </a:ext>
            </a:extLst>
          </p:cNvPr>
          <p:cNvSpPr txBox="1"/>
          <p:nvPr/>
        </p:nvSpPr>
        <p:spPr>
          <a:xfrm>
            <a:off x="4234792" y="4678532"/>
            <a:ext cx="2142445" cy="338554"/>
          </a:xfrm>
          <a:prstGeom prst="rect">
            <a:avLst/>
          </a:prstGeom>
          <a:noFill/>
        </p:spPr>
        <p:txBody>
          <a:bodyPr wrap="square" rtlCol="0">
            <a:spAutoFit/>
          </a:bodyPr>
          <a:lstStyle/>
          <a:p>
            <a:r>
              <a:rPr lang="en-GB" sz="800" b="0" i="0" dirty="0">
                <a:solidFill>
                  <a:srgbClr val="000000"/>
                </a:solidFill>
                <a:effectLst/>
                <a:latin typeface="Arial" panose="020B0604020202020204" pitchFamily="34" charset="0"/>
                <a:cs typeface="Arial" panose="020B0604020202020204" pitchFamily="34" charset="0"/>
              </a:rPr>
              <a:t>(Guide to the General Data Protection Regulation, 2021)</a:t>
            </a:r>
            <a:endParaRPr lang="en-GB" sz="800" dirty="0">
              <a:latin typeface="Arial" panose="020B0604020202020204" pitchFamily="34" charset="0"/>
              <a:cs typeface="Arial" panose="020B0604020202020204" pitchFamily="34" charset="0"/>
            </a:endParaRPr>
          </a:p>
        </p:txBody>
      </p:sp>
      <p:pic>
        <p:nvPicPr>
          <p:cNvPr id="14" name="Picture 13" descr="Graphical user interface, text&#10;&#10;Description automatically generated">
            <a:extLst>
              <a:ext uri="{FF2B5EF4-FFF2-40B4-BE49-F238E27FC236}">
                <a16:creationId xmlns:a16="http://schemas.microsoft.com/office/drawing/2014/main" id="{1AC43C47-E859-47FC-85B4-E90E9EBD5208}"/>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466418" y="799720"/>
            <a:ext cx="4086680" cy="2343030"/>
          </a:xfrm>
          <a:prstGeom prst="rect">
            <a:avLst/>
          </a:prstGeom>
        </p:spPr>
      </p:pic>
      <p:sp>
        <p:nvSpPr>
          <p:cNvPr id="15" name="TextBox 14">
            <a:extLst>
              <a:ext uri="{FF2B5EF4-FFF2-40B4-BE49-F238E27FC236}">
                <a16:creationId xmlns:a16="http://schemas.microsoft.com/office/drawing/2014/main" id="{1C06B8FF-E627-4CA6-B657-0F82E4C710BE}"/>
              </a:ext>
            </a:extLst>
          </p:cNvPr>
          <p:cNvSpPr txBox="1"/>
          <p:nvPr/>
        </p:nvSpPr>
        <p:spPr>
          <a:xfrm>
            <a:off x="3575087" y="3206098"/>
            <a:ext cx="2991513" cy="369332"/>
          </a:xfrm>
          <a:prstGeom prst="rect">
            <a:avLst/>
          </a:prstGeom>
          <a:noFill/>
        </p:spPr>
        <p:txBody>
          <a:bodyPr wrap="square" rtlCol="0">
            <a:spAutoFit/>
          </a:bodyPr>
          <a:lstStyle/>
          <a:p>
            <a:r>
              <a:rPr lang="en-GB" sz="900" dirty="0">
                <a:hlinkClick r:id="rId10" tooltip="http://www.mathisintheair.org/wp/2018/10/gdpr-differential-privacy-e-probabilita/"/>
              </a:rPr>
              <a:t>This Photo</a:t>
            </a:r>
            <a:r>
              <a:rPr lang="en-GB" sz="900" dirty="0"/>
              <a:t> by Unknown Author is licensed under </a:t>
            </a:r>
            <a:r>
              <a:rPr lang="en-GB" sz="900" dirty="0">
                <a:hlinkClick r:id="rId11" tooltip="https://creativecommons.org/licenses/by-nc-sa/3.0/"/>
              </a:rPr>
              <a:t>CC BY-SA-NC</a:t>
            </a:r>
            <a:endParaRPr lang="en-GB" sz="900" dirty="0"/>
          </a:p>
        </p:txBody>
      </p:sp>
    </p:spTree>
    <p:extLst>
      <p:ext uri="{BB962C8B-B14F-4D97-AF65-F5344CB8AC3E}">
        <p14:creationId xmlns:p14="http://schemas.microsoft.com/office/powerpoint/2010/main" val="1576377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1A1052-6572-4B18-96A6-9B90D4810E30}"/>
              </a:ext>
            </a:extLst>
          </p:cNvPr>
          <p:cNvSpPr txBox="1"/>
          <p:nvPr/>
        </p:nvSpPr>
        <p:spPr>
          <a:xfrm>
            <a:off x="1420426" y="648070"/>
            <a:ext cx="3599747" cy="1323439"/>
          </a:xfrm>
          <a:prstGeom prst="rect">
            <a:avLst/>
          </a:prstGeom>
          <a:noFill/>
        </p:spPr>
        <p:txBody>
          <a:bodyPr wrap="square" rtlCol="0">
            <a:spAutoFit/>
          </a:bodyPr>
          <a:lstStyle/>
          <a:p>
            <a:r>
              <a:rPr lang="en-GB" sz="4000" dirty="0">
                <a:latin typeface="Algerian" panose="04020705040A02060702" pitchFamily="82" charset="0"/>
              </a:rPr>
              <a:t>Task 4      </a:t>
            </a:r>
            <a:r>
              <a:rPr lang="en-GB" sz="3600" dirty="0">
                <a:latin typeface="Algerian" panose="04020705040A02060702" pitchFamily="82" charset="0"/>
              </a:rPr>
              <a:t>Poster</a:t>
            </a:r>
          </a:p>
        </p:txBody>
      </p:sp>
    </p:spTree>
    <p:extLst>
      <p:ext uri="{BB962C8B-B14F-4D97-AF65-F5344CB8AC3E}">
        <p14:creationId xmlns:p14="http://schemas.microsoft.com/office/powerpoint/2010/main" val="3165017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3000" b="-3000"/>
          </a:stretch>
        </a:blipFill>
        <a:effectLst/>
      </p:bgPr>
    </p:bg>
    <p:spTree>
      <p:nvGrpSpPr>
        <p:cNvPr id="1" name=""/>
        <p:cNvGrpSpPr/>
        <p:nvPr/>
      </p:nvGrpSpPr>
      <p:grpSpPr>
        <a:xfrm>
          <a:off x="0" y="0"/>
          <a:ext cx="0" cy="0"/>
          <a:chOff x="0" y="0"/>
          <a:chExt cx="0" cy="0"/>
        </a:xfrm>
      </p:grpSpPr>
      <p:pic>
        <p:nvPicPr>
          <p:cNvPr id="2" name="Graphic 201" descr="Camera lens close up">
            <a:extLst>
              <a:ext uri="{FF2B5EF4-FFF2-40B4-BE49-F238E27FC236}">
                <a16:creationId xmlns:a16="http://schemas.microsoft.com/office/drawing/2014/main" id="{405F5658-611C-49A1-BCA8-FBF7FC359319}"/>
              </a:ext>
            </a:extLst>
          </p:cNvPr>
          <p:cNvPicPr/>
          <p:nvPr/>
        </p:nvPicPr>
        <p:blipFill>
          <a:blip r:embed="rId4"/>
          <a:srcRect/>
          <a:stretch/>
        </p:blipFill>
        <p:spPr>
          <a:xfrm>
            <a:off x="157163" y="82036"/>
            <a:ext cx="1628774" cy="1162049"/>
          </a:xfrm>
          <a:prstGeom prst="rect">
            <a:avLst/>
          </a:prstGeom>
        </p:spPr>
      </p:pic>
      <p:sp>
        <p:nvSpPr>
          <p:cNvPr id="3" name="TextBox 2">
            <a:extLst>
              <a:ext uri="{FF2B5EF4-FFF2-40B4-BE49-F238E27FC236}">
                <a16:creationId xmlns:a16="http://schemas.microsoft.com/office/drawing/2014/main" id="{146559F6-6B3A-4753-9DDB-D7B37FE64330}"/>
              </a:ext>
            </a:extLst>
          </p:cNvPr>
          <p:cNvSpPr txBox="1"/>
          <p:nvPr/>
        </p:nvSpPr>
        <p:spPr>
          <a:xfrm>
            <a:off x="309562" y="861538"/>
            <a:ext cx="1323975" cy="369332"/>
          </a:xfrm>
          <a:prstGeom prst="rect">
            <a:avLst/>
          </a:prstGeom>
          <a:noFill/>
        </p:spPr>
        <p:txBody>
          <a:bodyPr wrap="square" rtlCol="0">
            <a:spAutoFit/>
          </a:bodyPr>
          <a:lstStyle/>
          <a:p>
            <a:r>
              <a:rPr lang="en-GB" dirty="0">
                <a:solidFill>
                  <a:schemeClr val="bg1"/>
                </a:solidFill>
                <a:latin typeface="Algerian" panose="04020705040A02060702" pitchFamily="82" charset="0"/>
              </a:rPr>
              <a:t>CCTV-19</a:t>
            </a:r>
          </a:p>
        </p:txBody>
      </p:sp>
      <p:sp>
        <p:nvSpPr>
          <p:cNvPr id="4" name="TextBox 3">
            <a:extLst>
              <a:ext uri="{FF2B5EF4-FFF2-40B4-BE49-F238E27FC236}">
                <a16:creationId xmlns:a16="http://schemas.microsoft.com/office/drawing/2014/main" id="{402AC7FE-C778-4A7B-A0A9-7A7D2124FD94}"/>
              </a:ext>
            </a:extLst>
          </p:cNvPr>
          <p:cNvSpPr txBox="1"/>
          <p:nvPr/>
        </p:nvSpPr>
        <p:spPr>
          <a:xfrm>
            <a:off x="1381125" y="4611467"/>
            <a:ext cx="10420350" cy="1815882"/>
          </a:xfrm>
          <a:prstGeom prst="rect">
            <a:avLst/>
          </a:prstGeom>
          <a:noFill/>
        </p:spPr>
        <p:txBody>
          <a:bodyPr wrap="square" rtlCol="0">
            <a:spAutoFit/>
          </a:bodyPr>
          <a:lstStyle/>
          <a:p>
            <a:r>
              <a:rPr lang="en-GB" sz="2800" b="1" dirty="0">
                <a:solidFill>
                  <a:srgbClr val="FF0000"/>
                </a:solidFill>
                <a:latin typeface="Algerian" panose="04020705040A02060702" pitchFamily="82" charset="0"/>
              </a:rPr>
              <a:t>CCTV-19 IT IS FOR EVERYONE!</a:t>
            </a:r>
          </a:p>
          <a:p>
            <a:r>
              <a:rPr lang="en-GB" sz="2800" b="1" dirty="0">
                <a:solidFill>
                  <a:srgbClr val="FF0000"/>
                </a:solidFill>
                <a:latin typeface="Algerian" panose="04020705040A02060702" pitchFamily="82" charset="0"/>
              </a:rPr>
              <a:t> STAY WITH US TO UNDERSTAND ALL ABOUT OUR PROGRAM !</a:t>
            </a:r>
          </a:p>
          <a:p>
            <a:r>
              <a:rPr lang="en-GB" sz="2800" b="1" dirty="0">
                <a:solidFill>
                  <a:srgbClr val="FF0000"/>
                </a:solidFill>
                <a:latin typeface="Algerian" panose="04020705040A02060702" pitchFamily="82" charset="0"/>
              </a:rPr>
              <a:t>                         </a:t>
            </a:r>
          </a:p>
        </p:txBody>
      </p:sp>
      <p:sp>
        <p:nvSpPr>
          <p:cNvPr id="5" name="TextBox 4">
            <a:extLst>
              <a:ext uri="{FF2B5EF4-FFF2-40B4-BE49-F238E27FC236}">
                <a16:creationId xmlns:a16="http://schemas.microsoft.com/office/drawing/2014/main" id="{82FAB449-8A0C-406D-A37F-CE07C62F7914}"/>
              </a:ext>
            </a:extLst>
          </p:cNvPr>
          <p:cNvSpPr txBox="1"/>
          <p:nvPr/>
        </p:nvSpPr>
        <p:spPr>
          <a:xfrm>
            <a:off x="7124700" y="6191250"/>
            <a:ext cx="4200525" cy="646331"/>
          </a:xfrm>
          <a:prstGeom prst="rect">
            <a:avLst/>
          </a:prstGeom>
          <a:noFill/>
        </p:spPr>
        <p:txBody>
          <a:bodyPr wrap="square" rtlCol="0">
            <a:spAutoFit/>
          </a:bodyPr>
          <a:lstStyle/>
          <a:p>
            <a:r>
              <a:rPr lang="en-GB" dirty="0">
                <a:solidFill>
                  <a:srgbClr val="FF0000"/>
                </a:solidFill>
                <a:hlinkClick r:id="rId5"/>
              </a:rPr>
              <a:t>CCTV-19@YAHOO.CO.UK</a:t>
            </a:r>
            <a:endParaRPr lang="en-GB" dirty="0">
              <a:solidFill>
                <a:srgbClr val="FF0000"/>
              </a:solidFill>
            </a:endParaRPr>
          </a:p>
          <a:p>
            <a:r>
              <a:rPr lang="en-GB" dirty="0">
                <a:solidFill>
                  <a:srgbClr val="FF0000"/>
                </a:solidFill>
              </a:rPr>
              <a:t>         07473778889</a:t>
            </a:r>
          </a:p>
        </p:txBody>
      </p:sp>
      <p:pic>
        <p:nvPicPr>
          <p:cNvPr id="6" name="Picture 5">
            <a:extLst>
              <a:ext uri="{FF2B5EF4-FFF2-40B4-BE49-F238E27FC236}">
                <a16:creationId xmlns:a16="http://schemas.microsoft.com/office/drawing/2014/main" id="{9594F6CB-8A10-4F8E-9EB4-ED67067F295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996237" y="141911"/>
            <a:ext cx="3805238" cy="3668232"/>
          </a:xfrm>
          <a:prstGeom prst="rect">
            <a:avLst/>
          </a:prstGeom>
        </p:spPr>
      </p:pic>
      <p:sp>
        <p:nvSpPr>
          <p:cNvPr id="7" name="TextBox 6">
            <a:extLst>
              <a:ext uri="{FF2B5EF4-FFF2-40B4-BE49-F238E27FC236}">
                <a16:creationId xmlns:a16="http://schemas.microsoft.com/office/drawing/2014/main" id="{4921DB3F-4C07-4D00-AAB7-E894A782AC47}"/>
              </a:ext>
            </a:extLst>
          </p:cNvPr>
          <p:cNvSpPr txBox="1"/>
          <p:nvPr/>
        </p:nvSpPr>
        <p:spPr>
          <a:xfrm>
            <a:off x="7996237" y="3579311"/>
            <a:ext cx="3805238" cy="230832"/>
          </a:xfrm>
          <a:prstGeom prst="rect">
            <a:avLst/>
          </a:prstGeom>
          <a:noFill/>
        </p:spPr>
        <p:txBody>
          <a:bodyPr wrap="square" rtlCol="0">
            <a:spAutoFit/>
          </a:bodyPr>
          <a:lstStyle/>
          <a:p>
            <a:r>
              <a:rPr lang="en-GB" sz="900" dirty="0">
                <a:hlinkClick r:id="rId7" tooltip="https://iteachu.uaf.edu/existing-online-courses-not-immune-to-covid-19-changes/"/>
              </a:rPr>
              <a:t>This Photo</a:t>
            </a:r>
            <a:r>
              <a:rPr lang="en-GB" sz="900" dirty="0"/>
              <a:t> by Unknown Author is licensed under </a:t>
            </a:r>
            <a:r>
              <a:rPr lang="en-GB" sz="900" dirty="0">
                <a:hlinkClick r:id="rId8" tooltip="https://creativecommons.org/licenses/by-nc-sa/3.0/"/>
              </a:rPr>
              <a:t>CC BY-SA-NC</a:t>
            </a:r>
            <a:endParaRPr lang="en-GB" sz="900" dirty="0"/>
          </a:p>
        </p:txBody>
      </p:sp>
      <p:pic>
        <p:nvPicPr>
          <p:cNvPr id="11" name="Picture 10" descr="A doctor attending to a patient&#10;&#10;Description automatically generated with low confidence">
            <a:extLst>
              <a:ext uri="{FF2B5EF4-FFF2-40B4-BE49-F238E27FC236}">
                <a16:creationId xmlns:a16="http://schemas.microsoft.com/office/drawing/2014/main" id="{4F2D954A-B4ED-49DE-A64D-318A1BAB3052}"/>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448675" y="545456"/>
            <a:ext cx="962025" cy="1140469"/>
          </a:xfrm>
          <a:prstGeom prst="rect">
            <a:avLst/>
          </a:prstGeom>
        </p:spPr>
      </p:pic>
      <p:sp>
        <p:nvSpPr>
          <p:cNvPr id="12" name="TextBox 11">
            <a:extLst>
              <a:ext uri="{FF2B5EF4-FFF2-40B4-BE49-F238E27FC236}">
                <a16:creationId xmlns:a16="http://schemas.microsoft.com/office/drawing/2014/main" id="{F36BF2B5-4E43-4AFF-B9A4-19BCB07144F2}"/>
              </a:ext>
            </a:extLst>
          </p:cNvPr>
          <p:cNvSpPr txBox="1"/>
          <p:nvPr/>
        </p:nvSpPr>
        <p:spPr>
          <a:xfrm>
            <a:off x="2286000" y="6081712"/>
            <a:ext cx="7620000" cy="230832"/>
          </a:xfrm>
          <a:prstGeom prst="rect">
            <a:avLst/>
          </a:prstGeom>
          <a:noFill/>
        </p:spPr>
        <p:txBody>
          <a:bodyPr wrap="square" rtlCol="0">
            <a:spAutoFit/>
          </a:bodyPr>
          <a:lstStyle/>
          <a:p>
            <a:r>
              <a:rPr lang="en-GB" sz="900">
                <a:hlinkClick r:id="rId10" tooltip="https://www.tasnimnews.com/en/news/2020/05/13/2265552/nearly-90-000-coronavirus-patients-recover-in-iran"/>
              </a:rPr>
              <a:t>This Photo</a:t>
            </a:r>
            <a:r>
              <a:rPr lang="en-GB" sz="900"/>
              <a:t> by Unknown Author is licensed under </a:t>
            </a:r>
            <a:r>
              <a:rPr lang="en-GB" sz="900">
                <a:hlinkClick r:id="rId11" tooltip="https://creativecommons.org/licenses/by/3.0/"/>
              </a:rPr>
              <a:t>CC BY</a:t>
            </a:r>
            <a:endParaRPr lang="en-GB" sz="900"/>
          </a:p>
        </p:txBody>
      </p:sp>
      <p:pic>
        <p:nvPicPr>
          <p:cNvPr id="14" name="Picture 13" descr="Calendar&#10;&#10;Description automatically generated">
            <a:extLst>
              <a:ext uri="{FF2B5EF4-FFF2-40B4-BE49-F238E27FC236}">
                <a16:creationId xmlns:a16="http://schemas.microsoft.com/office/drawing/2014/main" id="{3A4892B5-855B-4E5D-BE6A-F5997B296B1B}"/>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71436" y="1433135"/>
            <a:ext cx="1800225" cy="1224548"/>
          </a:xfrm>
          <a:prstGeom prst="rect">
            <a:avLst/>
          </a:prstGeom>
        </p:spPr>
      </p:pic>
      <p:sp>
        <p:nvSpPr>
          <p:cNvPr id="15" name="TextBox 14">
            <a:extLst>
              <a:ext uri="{FF2B5EF4-FFF2-40B4-BE49-F238E27FC236}">
                <a16:creationId xmlns:a16="http://schemas.microsoft.com/office/drawing/2014/main" id="{39A775CE-4250-4B7F-BDBC-D181126B5A5A}"/>
              </a:ext>
            </a:extLst>
          </p:cNvPr>
          <p:cNvSpPr txBox="1"/>
          <p:nvPr/>
        </p:nvSpPr>
        <p:spPr>
          <a:xfrm>
            <a:off x="2009775" y="1501259"/>
            <a:ext cx="6048376" cy="954107"/>
          </a:xfrm>
          <a:prstGeom prst="rect">
            <a:avLst/>
          </a:prstGeom>
          <a:noFill/>
        </p:spPr>
        <p:txBody>
          <a:bodyPr wrap="square" rtlCol="0">
            <a:spAutoFit/>
          </a:bodyPr>
          <a:lstStyle/>
          <a:p>
            <a:r>
              <a:rPr lang="en-GB" sz="2800" b="1" dirty="0">
                <a:solidFill>
                  <a:srgbClr val="FF0000"/>
                </a:solidFill>
                <a:latin typeface="Algerian" panose="04020705040A02060702" pitchFamily="82" charset="0"/>
              </a:rPr>
              <a:t>FRIDAY 26 MARCH 2021, 10:00 AM</a:t>
            </a:r>
          </a:p>
          <a:p>
            <a:r>
              <a:rPr lang="en-GB" sz="2800" b="1" dirty="0">
                <a:solidFill>
                  <a:srgbClr val="FF0000"/>
                </a:solidFill>
                <a:latin typeface="Algerian" panose="04020705040A02060702" pitchFamily="82" charset="0"/>
              </a:rPr>
              <a:t>      ON CCTV-19@YAHOO.CO.OK</a:t>
            </a:r>
          </a:p>
        </p:txBody>
      </p:sp>
    </p:spTree>
    <p:extLst>
      <p:ext uri="{BB962C8B-B14F-4D97-AF65-F5344CB8AC3E}">
        <p14:creationId xmlns:p14="http://schemas.microsoft.com/office/powerpoint/2010/main" val="4251634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6000"/>
            <a:lum/>
          </a:blip>
          <a:srcRect/>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D41B98-DD54-4A98-8AF7-515C2B03FEAD}"/>
              </a:ext>
            </a:extLst>
          </p:cNvPr>
          <p:cNvSpPr txBox="1"/>
          <p:nvPr/>
        </p:nvSpPr>
        <p:spPr>
          <a:xfrm>
            <a:off x="727970" y="782623"/>
            <a:ext cx="10795350" cy="5069145"/>
          </a:xfrm>
          <a:prstGeom prst="rect">
            <a:avLst/>
          </a:prstGeom>
          <a:noFill/>
        </p:spPr>
        <p:txBody>
          <a:bodyPr wrap="square" rtlCol="0">
            <a:spAutoFit/>
          </a:bodyPr>
          <a:lstStyle/>
          <a:p>
            <a:pPr>
              <a:spcAft>
                <a:spcPts val="600"/>
              </a:spcAft>
            </a:pPr>
            <a:r>
              <a:rPr lang="en-GB" sz="1800" kern="1200" dirty="0">
                <a:solidFill>
                  <a:srgbClr val="000000"/>
                </a:solidFill>
                <a:effectLst/>
                <a:latin typeface="Arial" panose="020B0604020202020204" pitchFamily="34" charset="0"/>
                <a:ea typeface="Times New Roman" panose="02020603050405020304" pitchFamily="18" charset="0"/>
              </a:rPr>
              <a:t>Reference </a:t>
            </a:r>
          </a:p>
          <a:p>
            <a:pPr>
              <a:spcAft>
                <a:spcPts val="600"/>
              </a:spcAft>
            </a:pPr>
            <a:r>
              <a:rPr lang="en-GB" sz="1800" kern="1200" dirty="0">
                <a:solidFill>
                  <a:srgbClr val="000000"/>
                </a:solidFill>
                <a:effectLst/>
                <a:latin typeface="Arial" panose="020B0604020202020204" pitchFamily="34" charset="0"/>
                <a:ea typeface="Times New Roman" panose="02020603050405020304" pitchFamily="18" charset="0"/>
              </a:rPr>
              <a:t>All photos by Unknown Author is licensed under </a:t>
            </a:r>
            <a:r>
              <a:rPr lang="en-GB" sz="1800" u="sng" kern="1200" dirty="0">
                <a:solidFill>
                  <a:srgbClr val="000000"/>
                </a:solidFill>
                <a:effectLst/>
                <a:latin typeface="Arial" panose="020B0604020202020204" pitchFamily="34" charset="0"/>
                <a:ea typeface="Times New Roman" panose="02020603050405020304" pitchFamily="18" charset="0"/>
                <a:hlinkClick r:id="rId3"/>
              </a:rPr>
              <a:t>CC BY-SA-NC</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kern="1200" dirty="0">
                <a:solidFill>
                  <a:srgbClr val="000000"/>
                </a:solidFill>
                <a:effectLst/>
                <a:latin typeface="Arial" panose="020B0604020202020204" pitchFamily="34" charset="0"/>
                <a:ea typeface="Times New Roman" panose="02020603050405020304" pitchFamily="18" charset="0"/>
              </a:rPr>
              <a:t>Fitzgerald, D., Maclean, J. and Rubin, B., (2020). COVID-19 changed times shaping the future, </a:t>
            </a:r>
            <a:r>
              <a:rPr lang="en-GB" sz="1800" i="1" kern="1200" dirty="0">
                <a:solidFill>
                  <a:srgbClr val="000000"/>
                </a:solidFill>
                <a:effectLst/>
                <a:latin typeface="Arial" panose="020B0604020202020204" pitchFamily="34" charset="0"/>
                <a:ea typeface="Times New Roman" panose="02020603050405020304" pitchFamily="18" charset="0"/>
              </a:rPr>
              <a:t>Paediatric Respiratory Reviews</a:t>
            </a:r>
            <a:r>
              <a:rPr lang="en-GB" sz="1800" kern="1200" dirty="0">
                <a:solidFill>
                  <a:srgbClr val="000000"/>
                </a:solidFill>
                <a:effectLst/>
                <a:latin typeface="Arial" panose="020B0604020202020204" pitchFamily="34" charset="0"/>
                <a:ea typeface="Times New Roman" panose="02020603050405020304" pitchFamily="18" charset="0"/>
              </a:rPr>
              <a:t>, 35, pp.1-2., http://doi:10.1016/j.prrv.2020.06.017 </a:t>
            </a:r>
            <a:r>
              <a:rPr lang="en-GB" dirty="0">
                <a:solidFill>
                  <a:srgbClr val="000000"/>
                </a:solidFill>
                <a:latin typeface="Arial" panose="020B0604020202020204" pitchFamily="34" charset="0"/>
                <a:ea typeface="Times New Roman" panose="02020603050405020304" pitchFamily="18" charset="0"/>
              </a:rPr>
              <a:t>(</a:t>
            </a:r>
            <a:r>
              <a:rPr lang="en-GB" sz="1800" kern="1200" dirty="0">
                <a:solidFill>
                  <a:srgbClr val="000000"/>
                </a:solidFill>
                <a:effectLst/>
                <a:latin typeface="Arial" panose="020B0604020202020204" pitchFamily="34" charset="0"/>
                <a:ea typeface="Times New Roman" panose="02020603050405020304" pitchFamily="18" charset="0"/>
              </a:rPr>
              <a:t>Accessed 14 March 2021).</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kern="1200" dirty="0">
                <a:solidFill>
                  <a:srgbClr val="000000"/>
                </a:solidFill>
                <a:effectLst/>
                <a:latin typeface="Arial" panose="020B0604020202020204" pitchFamily="34" charset="0"/>
                <a:ea typeface="Calibri" panose="020F0502020204030204" pitchFamily="34" charset="0"/>
              </a:rPr>
              <a:t>GOV.UK. (2021) </a:t>
            </a:r>
            <a:r>
              <a:rPr lang="en-GB" sz="1800" i="1" kern="1200" dirty="0">
                <a:solidFill>
                  <a:srgbClr val="000000"/>
                </a:solidFill>
                <a:effectLst/>
                <a:latin typeface="Arial" panose="020B0604020202020204" pitchFamily="34" charset="0"/>
                <a:ea typeface="Calibri" panose="020F0502020204030204" pitchFamily="34" charset="0"/>
              </a:rPr>
              <a:t>Coronavirus (COVID-19): guidance and support</a:t>
            </a:r>
            <a:r>
              <a:rPr lang="en-GB" sz="1800" kern="1200" dirty="0">
                <a:solidFill>
                  <a:srgbClr val="000000"/>
                </a:solidFill>
                <a:effectLst/>
                <a:latin typeface="Arial" panose="020B0604020202020204" pitchFamily="34" charset="0"/>
                <a:ea typeface="Calibri" panose="020F0502020204030204" pitchFamily="34" charset="0"/>
              </a:rPr>
              <a:t>. Available at: </a:t>
            </a:r>
            <a:r>
              <a:rPr lang="en-GB" sz="1800" kern="1200" dirty="0">
                <a:solidFill>
                  <a:srgbClr val="000000"/>
                </a:solidFill>
                <a:effectLst/>
                <a:latin typeface="Arial" panose="020B0604020202020204" pitchFamily="34" charset="0"/>
                <a:ea typeface="Calibri" panose="020F0502020204030204" pitchFamily="34" charset="0"/>
                <a:hlinkClick r:id="rId4"/>
              </a:rPr>
              <a:t>https://www.gov.uk/coronavirus</a:t>
            </a:r>
            <a:r>
              <a:rPr lang="en-GB" sz="1800" kern="1200" dirty="0">
                <a:solidFill>
                  <a:srgbClr val="000000"/>
                </a:solidFill>
                <a:effectLst/>
                <a:latin typeface="Arial" panose="020B0604020202020204" pitchFamily="34" charset="0"/>
                <a:ea typeface="Calibri" panose="020F0502020204030204" pitchFamily="34" charset="0"/>
              </a:rPr>
              <a:t> </a:t>
            </a:r>
            <a:r>
              <a:rPr lang="en-GB" dirty="0">
                <a:solidFill>
                  <a:srgbClr val="000000"/>
                </a:solidFill>
                <a:latin typeface="Arial" panose="020B0604020202020204" pitchFamily="34" charset="0"/>
                <a:ea typeface="Calibri" panose="020F0502020204030204" pitchFamily="34" charset="0"/>
              </a:rPr>
              <a:t>(</a:t>
            </a:r>
            <a:r>
              <a:rPr lang="en-GB" sz="1800" kern="1200" dirty="0">
                <a:solidFill>
                  <a:srgbClr val="000000"/>
                </a:solidFill>
                <a:effectLst/>
                <a:latin typeface="Arial" panose="020B0604020202020204" pitchFamily="34" charset="0"/>
                <a:ea typeface="Calibri" panose="020F0502020204030204" pitchFamily="34" charset="0"/>
              </a:rPr>
              <a:t>[Accessed 16 February 2021).</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kern="1200" dirty="0">
                <a:solidFill>
                  <a:srgbClr val="000000"/>
                </a:solidFill>
                <a:effectLst/>
                <a:latin typeface="Arial" panose="020B0604020202020204" pitchFamily="34" charset="0"/>
                <a:ea typeface="Times New Roman" panose="02020603050405020304" pitchFamily="18" charset="0"/>
              </a:rPr>
              <a:t>GOV.UK. (2021) </a:t>
            </a:r>
            <a:r>
              <a:rPr lang="en-GB" sz="1800" i="1" kern="1200" dirty="0">
                <a:solidFill>
                  <a:srgbClr val="000000"/>
                </a:solidFill>
                <a:effectLst/>
                <a:latin typeface="Arial" panose="020B0604020202020204" pitchFamily="34" charset="0"/>
                <a:ea typeface="Times New Roman" panose="02020603050405020304" pitchFamily="18" charset="0"/>
              </a:rPr>
              <a:t>Coronavirus (COVID-19): guidance</a:t>
            </a:r>
            <a:r>
              <a:rPr lang="en-GB" sz="1800" kern="1200" dirty="0">
                <a:solidFill>
                  <a:srgbClr val="000000"/>
                </a:solidFill>
                <a:effectLst/>
                <a:latin typeface="Arial" panose="020B0604020202020204" pitchFamily="34" charset="0"/>
                <a:ea typeface="Times New Roman" panose="02020603050405020304" pitchFamily="18" charset="0"/>
              </a:rPr>
              <a:t>. Available at: </a:t>
            </a:r>
            <a:r>
              <a:rPr lang="en-GB" sz="1800" kern="1200" dirty="0">
                <a:solidFill>
                  <a:srgbClr val="000000"/>
                </a:solidFill>
                <a:effectLst/>
                <a:latin typeface="Arial" panose="020B0604020202020204" pitchFamily="34" charset="0"/>
                <a:ea typeface="Times New Roman" panose="02020603050405020304" pitchFamily="18" charset="0"/>
                <a:hlinkClick r:id="rId5"/>
              </a:rPr>
              <a:t>https://www.gov.uk/government/collections/coronavirus-covid-19-list-of-guidance</a:t>
            </a:r>
            <a:r>
              <a:rPr lang="en-GB" sz="1800" kern="1200" dirty="0">
                <a:solidFill>
                  <a:srgbClr val="000000"/>
                </a:solidFill>
                <a:effectLst/>
                <a:latin typeface="Arial" panose="020B0604020202020204" pitchFamily="34" charset="0"/>
                <a:ea typeface="Times New Roman" panose="02020603050405020304" pitchFamily="18" charset="0"/>
              </a:rPr>
              <a:t> (Accessed 20 March 2021).</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kern="1200" dirty="0">
                <a:solidFill>
                  <a:srgbClr val="000000"/>
                </a:solidFill>
                <a:effectLst/>
                <a:latin typeface="Arial" panose="020B0604020202020204" pitchFamily="34" charset="0"/>
                <a:ea typeface="Times New Roman" panose="02020603050405020304" pitchFamily="18" charset="0"/>
              </a:rPr>
              <a:t>GOV.UK. (2021) </a:t>
            </a:r>
            <a:r>
              <a:rPr lang="en-GB" sz="1800" i="1" kern="1200" dirty="0">
                <a:solidFill>
                  <a:srgbClr val="000000"/>
                </a:solidFill>
                <a:effectLst/>
                <a:latin typeface="Arial" panose="020B0604020202020204" pitchFamily="34" charset="0"/>
                <a:ea typeface="Times New Roman" panose="02020603050405020304" pitchFamily="18" charset="0"/>
              </a:rPr>
              <a:t>Guide to the General Data Protection Regulation</a:t>
            </a:r>
            <a:r>
              <a:rPr lang="en-GB" sz="1800" kern="1200" dirty="0">
                <a:solidFill>
                  <a:srgbClr val="000000"/>
                </a:solidFill>
                <a:effectLst/>
                <a:latin typeface="Arial" panose="020B0604020202020204" pitchFamily="34" charset="0"/>
                <a:ea typeface="Times New Roman" panose="02020603050405020304" pitchFamily="18" charset="0"/>
              </a:rPr>
              <a:t>. Available at: https://www.gov.uk/government/publications/guide-to-the-general-data-protection-regulation </a:t>
            </a:r>
            <a:r>
              <a:rPr lang="en-GB" dirty="0">
                <a:solidFill>
                  <a:srgbClr val="000000"/>
                </a:solidFill>
                <a:latin typeface="Arial" panose="020B0604020202020204" pitchFamily="34" charset="0"/>
                <a:ea typeface="Times New Roman" panose="02020603050405020304" pitchFamily="18" charset="0"/>
              </a:rPr>
              <a:t>(</a:t>
            </a:r>
            <a:r>
              <a:rPr lang="en-GB" sz="1800" kern="1200" dirty="0">
                <a:solidFill>
                  <a:srgbClr val="000000"/>
                </a:solidFill>
                <a:effectLst/>
                <a:latin typeface="Arial" panose="020B0604020202020204" pitchFamily="34" charset="0"/>
                <a:ea typeface="Times New Roman" panose="02020603050405020304" pitchFamily="18" charset="0"/>
              </a:rPr>
              <a:t>Accessed 24 March 2021).</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u="sng" kern="1200" dirty="0">
                <a:solidFill>
                  <a:srgbClr val="CC9900"/>
                </a:solidFill>
                <a:effectLst/>
                <a:latin typeface="Arial" panose="020B0604020202020204" pitchFamily="34" charset="0"/>
                <a:ea typeface="Calibri" panose="020F0502020204030204" pitchFamily="34" charset="0"/>
                <a:hlinkClick r:id="rId6"/>
              </a:rPr>
              <a:t>https://assets.publishing.service.gov.uk/government/uploads/system/uploads/image_data/file/97655/s960_2020.03.24_DigitalScreen_960X640.</a:t>
            </a:r>
            <a:r>
              <a:rPr lang="en-GB" sz="1800" u="sng" kern="1200" dirty="0">
                <a:solidFill>
                  <a:srgbClr val="000000"/>
                </a:solidFill>
                <a:effectLst/>
                <a:latin typeface="Arial" panose="020B0604020202020204" pitchFamily="34" charset="0"/>
                <a:ea typeface="Calibri" panose="020F0502020204030204" pitchFamily="34" charset="0"/>
                <a:hlinkClick r:id="rId6"/>
              </a:rPr>
              <a:t>jpg</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461594081"/>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docProps/app.xml><?xml version="1.0" encoding="utf-8"?>
<Properties xmlns="http://schemas.openxmlformats.org/officeDocument/2006/extended-properties" xmlns:vt="http://schemas.openxmlformats.org/officeDocument/2006/docPropsVTypes">
  <TotalTime>472</TotalTime>
  <Words>874</Words>
  <Application>Microsoft Office PowerPoint</Application>
  <PresentationFormat>Widescreen</PresentationFormat>
  <Paragraphs>47</Paragraphs>
  <Slides>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Meiryo</vt:lpstr>
      <vt:lpstr>Algerian</vt:lpstr>
      <vt:lpstr>Arial</vt:lpstr>
      <vt:lpstr>Arial Black</vt:lpstr>
      <vt:lpstr>Calibri</vt:lpstr>
      <vt:lpstr>Calibri Light</vt:lpstr>
      <vt:lpstr>Corbel</vt:lpstr>
      <vt:lpstr>Times New Roman</vt:lpstr>
      <vt:lpstr>ShojiVTI</vt:lpstr>
      <vt:lpstr>  E-Portfolio Evidence of Learning  Task 3 and task 4 </vt:lpstr>
      <vt:lpstr>PowerPoint Presentation</vt:lpstr>
      <vt:lpstr>PowerPoint Presentation</vt:lpstr>
      <vt:lpstr>PowerPoint Presentation</vt:lpstr>
      <vt:lpstr>For more information please call at: 07473778889  or access: WWW.cctv19@yahoo.co.uk we will support you trough the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E-Portfolio Evidence of Learning  Task 3 and task 4 </dc:title>
  <dc:creator>Daria Daria</dc:creator>
  <cp:lastModifiedBy>Daria Daria</cp:lastModifiedBy>
  <cp:revision>32</cp:revision>
  <dcterms:created xsi:type="dcterms:W3CDTF">2021-03-23T18:46:39Z</dcterms:created>
  <dcterms:modified xsi:type="dcterms:W3CDTF">2021-03-24T21:14:15Z</dcterms:modified>
</cp:coreProperties>
</file>