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5" r:id="rId1"/>
  </p:sldMasterIdLst>
  <p:notesMasterIdLst>
    <p:notesMasterId r:id="rId15"/>
  </p:notesMasterIdLst>
  <p:sldIdLst>
    <p:sldId id="256" r:id="rId2"/>
    <p:sldId id="271" r:id="rId3"/>
    <p:sldId id="257" r:id="rId4"/>
    <p:sldId id="258" r:id="rId5"/>
    <p:sldId id="266" r:id="rId6"/>
    <p:sldId id="267" r:id="rId7"/>
    <p:sldId id="268" r:id="rId8"/>
    <p:sldId id="273" r:id="rId9"/>
    <p:sldId id="259" r:id="rId10"/>
    <p:sldId id="270" r:id="rId11"/>
    <p:sldId id="272" r:id="rId12"/>
    <p:sldId id="260" r:id="rId13"/>
    <p:sldId id="263" r:id="rId14"/>
  </p:sldIdLst>
  <p:sldSz cx="12192000" cy="6858000"/>
  <p:notesSz cx="6858000" cy="9144000"/>
  <p:embeddedFontLst>
    <p:embeddedFont>
      <p:font typeface="Calibri" panose="020F0502020204030204" pitchFamily="34" charset="0"/>
      <p:regular r:id="rId16"/>
      <p:bold r:id="rId17"/>
      <p:italic r:id="rId18"/>
      <p:boldItalic r:id="rId19"/>
    </p:embeddedFont>
    <p:embeddedFont>
      <p:font typeface="Garamond" panose="02020404030301010803" pitchFamily="18" charset="0"/>
      <p:regular r:id="rId20"/>
      <p:bold r:id="rId21"/>
      <p:italic r:id="rId22"/>
      <p:boldItalic r:id="rId2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s lau" initials="fl" lastIdx="1" clrIdx="0">
    <p:extLst>
      <p:ext uri="{19B8F6BF-5375-455C-9EA6-DF929625EA0E}">
        <p15:presenceInfo xmlns:p15="http://schemas.microsoft.com/office/powerpoint/2012/main" userId="4fa932c227552e8b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" name="Google Shape;17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" name="Google Shape;19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oogle Shape;17;p2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8" name="Google Shape;18;p2" descr="HD-PanelTitleR1.png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>
              <a:off x="0" y="0"/>
              <a:ext cx="12188825" cy="685621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9" name="Google Shape;19;p2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 cap="flat" cmpd="sng">
              <a:solidFill>
                <a:schemeClr val="accen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pic>
          <p:nvPicPr>
            <p:cNvPr id="20" name="Google Shape;20;p2" descr="HDRibbonTitle-UniformTrim.png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" name="Google Shape;21;p2" descr="HDRibbonTitle-UniformTrim.png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2" name="Google Shape;22;p2"/>
          <p:cNvSpPr txBox="1"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5400"/>
              <a:buFont typeface="Garamond"/>
              <a:buNone/>
              <a:defRPr sz="5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2"/>
          <p:cNvSpPr txBox="1"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ctr">
              <a:spcBef>
                <a:spcPts val="420"/>
              </a:spcBef>
              <a:spcAft>
                <a:spcPts val="0"/>
              </a:spcAft>
              <a:buSzPts val="2415"/>
              <a:buNone/>
              <a:defRPr sz="2100">
                <a:solidFill>
                  <a:schemeClr val="dk1"/>
                </a:solidFill>
              </a:defRPr>
            </a:lvl1pPr>
            <a:lvl2pPr lvl="1" algn="ctr">
              <a:spcBef>
                <a:spcPts val="600"/>
              </a:spcBef>
              <a:spcAft>
                <a:spcPts val="0"/>
              </a:spcAft>
              <a:buSzPts val="23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600"/>
              </a:spcBef>
              <a:spcAft>
                <a:spcPts val="0"/>
              </a:spcAft>
              <a:buSzPts val="207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600"/>
              </a:spcBef>
              <a:spcAft>
                <a:spcPts val="0"/>
              </a:spcAft>
              <a:buSzPts val="184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600"/>
              </a:spcBef>
              <a:spcAft>
                <a:spcPts val="0"/>
              </a:spcAft>
              <a:buSzPts val="161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600"/>
              </a:spcBef>
              <a:spcAft>
                <a:spcPts val="0"/>
              </a:spcAft>
              <a:buSzPts val="161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600"/>
              </a:spcBef>
              <a:spcAft>
                <a:spcPts val="0"/>
              </a:spcAft>
              <a:buSzPts val="161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600"/>
              </a:spcBef>
              <a:spcAft>
                <a:spcPts val="0"/>
              </a:spcAft>
              <a:buSzPts val="161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600"/>
              </a:spcBef>
              <a:spcAft>
                <a:spcPts val="600"/>
              </a:spcAft>
              <a:buSzPts val="161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4" name="Google Shape;24;p2"/>
          <p:cNvSpPr txBox="1">
            <a:spLocks noGrp="1"/>
          </p:cNvSpPr>
          <p:nvPr>
            <p:ph type="dt" idx="10"/>
          </p:nvPr>
        </p:nvSpPr>
        <p:spPr>
          <a:xfrm>
            <a:off x="7983232" y="5037663"/>
            <a:ext cx="89746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2"/>
          <p:cNvSpPr txBox="1">
            <a:spLocks noGrp="1"/>
          </p:cNvSpPr>
          <p:nvPr>
            <p:ph type="ftr" idx="11"/>
          </p:nvPr>
        </p:nvSpPr>
        <p:spPr>
          <a:xfrm>
            <a:off x="2692397" y="5037663"/>
            <a:ext cx="5214635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2"/>
          <p:cNvSpPr txBox="1">
            <a:spLocks noGrp="1"/>
          </p:cNvSpPr>
          <p:nvPr>
            <p:ph type="sldNum" idx="12"/>
          </p:nvPr>
        </p:nvSpPr>
        <p:spPr>
          <a:xfrm>
            <a:off x="8956900" y="5037663"/>
            <a:ext cx="55116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  <p:cxnSp>
        <p:nvCxnSpPr>
          <p:cNvPr id="27" name="Google Shape;27;p2"/>
          <p:cNvCxnSpPr/>
          <p:nvPr/>
        </p:nvCxnSpPr>
        <p:spPr>
          <a:xfrm>
            <a:off x="2692399" y="3522131"/>
            <a:ext cx="681566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Google Shape;29;p3"/>
          <p:cNvCxnSpPr/>
          <p:nvPr/>
        </p:nvCxnSpPr>
        <p:spPr>
          <a:xfrm>
            <a:off x="1396169" y="2421466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30" name="Google Shape;30;p3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3"/>
          <p:cNvSpPr txBox="1"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3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3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3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4"/>
          <p:cNvSpPr txBox="1"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  <a:defRPr sz="44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4"/>
          <p:cNvSpPr txBox="1"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ctr">
              <a:spcBef>
                <a:spcPts val="480"/>
              </a:spcBef>
              <a:spcAft>
                <a:spcPts val="0"/>
              </a:spcAft>
              <a:buSzPts val="2760"/>
              <a:buNone/>
              <a:defRPr sz="24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8" name="Google Shape;38;p4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4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4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  <p:cxnSp>
        <p:nvCxnSpPr>
          <p:cNvPr id="41" name="Google Shape;41;p4"/>
          <p:cNvCxnSpPr/>
          <p:nvPr/>
        </p:nvCxnSpPr>
        <p:spPr>
          <a:xfrm>
            <a:off x="2012723" y="3710585"/>
            <a:ext cx="8163380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" name="Google Shape;43;p5"/>
          <p:cNvCxnSpPr/>
          <p:nvPr/>
        </p:nvCxnSpPr>
        <p:spPr>
          <a:xfrm>
            <a:off x="1396169" y="2421466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4" name="Google Shape;44;p5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5"/>
          <p:cNvSpPr txBox="1">
            <a:spLocks noGrp="1"/>
          </p:cNvSpPr>
          <p:nvPr>
            <p:ph type="body" idx="1"/>
          </p:nvPr>
        </p:nvSpPr>
        <p:spPr>
          <a:xfrm>
            <a:off x="1298448" y="2560320"/>
            <a:ext cx="4718304" cy="33101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46" name="Google Shape;46;p5"/>
          <p:cNvSpPr txBox="1">
            <a:spLocks noGrp="1"/>
          </p:cNvSpPr>
          <p:nvPr>
            <p:ph type="body" idx="2"/>
          </p:nvPr>
        </p:nvSpPr>
        <p:spPr>
          <a:xfrm>
            <a:off x="6181344" y="2560320"/>
            <a:ext cx="4718304" cy="33101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47" name="Google Shape;47;p5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5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5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6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6"/>
          <p:cNvSpPr txBox="1"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672"/>
              </a:spcBef>
              <a:spcAft>
                <a:spcPts val="0"/>
              </a:spcAft>
              <a:buSzPts val="3220"/>
              <a:buNone/>
              <a:defRPr sz="28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300"/>
              <a:buNone/>
              <a:defRPr sz="2000" b="1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 b="1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840"/>
              <a:buNone/>
              <a:defRPr sz="1600" b="1"/>
            </a:lvl9pPr>
          </a:lstStyle>
          <a:p>
            <a:endParaRPr/>
          </a:p>
        </p:txBody>
      </p:sp>
      <p:sp>
        <p:nvSpPr>
          <p:cNvPr id="53" name="Google Shape;53;p6"/>
          <p:cNvSpPr txBox="1">
            <a:spLocks noGrp="1"/>
          </p:cNvSpPr>
          <p:nvPr>
            <p:ph type="body" idx="2"/>
          </p:nvPr>
        </p:nvSpPr>
        <p:spPr>
          <a:xfrm>
            <a:off x="1295400" y="3243262"/>
            <a:ext cx="4718304" cy="26326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54" name="Google Shape;54;p6"/>
          <p:cNvSpPr txBox="1">
            <a:spLocks noGrp="1"/>
          </p:cNvSpPr>
          <p:nvPr>
            <p:ph type="body" idx="3"/>
          </p:nvPr>
        </p:nvSpPr>
        <p:spPr>
          <a:xfrm>
            <a:off x="6180670" y="2658533"/>
            <a:ext cx="4718304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672"/>
              </a:spcBef>
              <a:spcAft>
                <a:spcPts val="0"/>
              </a:spcAft>
              <a:buSzPts val="3220"/>
              <a:buNone/>
              <a:defRPr sz="28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300"/>
              <a:buNone/>
              <a:defRPr sz="2000" b="1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 b="1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840"/>
              <a:buNone/>
              <a:defRPr sz="1600" b="1"/>
            </a:lvl9pPr>
          </a:lstStyle>
          <a:p>
            <a:endParaRPr/>
          </a:p>
        </p:txBody>
      </p:sp>
      <p:sp>
        <p:nvSpPr>
          <p:cNvPr id="55" name="Google Shape;55;p6"/>
          <p:cNvSpPr txBox="1">
            <a:spLocks noGrp="1"/>
          </p:cNvSpPr>
          <p:nvPr>
            <p:ph type="body" idx="4"/>
          </p:nvPr>
        </p:nvSpPr>
        <p:spPr>
          <a:xfrm>
            <a:off x="6180670" y="3243262"/>
            <a:ext cx="4718304" cy="26326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56" name="Google Shape;56;p6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6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6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  <p:cxnSp>
        <p:nvCxnSpPr>
          <p:cNvPr id="59" name="Google Shape;59;p6"/>
          <p:cNvCxnSpPr/>
          <p:nvPr/>
        </p:nvCxnSpPr>
        <p:spPr>
          <a:xfrm>
            <a:off x="1396169" y="2421466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7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7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7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7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  <p:cxnSp>
        <p:nvCxnSpPr>
          <p:cNvPr id="65" name="Google Shape;65;p7"/>
          <p:cNvCxnSpPr/>
          <p:nvPr/>
        </p:nvCxnSpPr>
        <p:spPr>
          <a:xfrm>
            <a:off x="1396169" y="2421466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8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8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8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9"/>
          <p:cNvSpPr txBox="1"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Garamond"/>
              <a:buNone/>
              <a:defRPr sz="24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9"/>
          <p:cNvSpPr txBox="1">
            <a:spLocks noGrp="1"/>
          </p:cNvSpPr>
          <p:nvPr>
            <p:ph type="body" idx="1"/>
          </p:nvPr>
        </p:nvSpPr>
        <p:spPr>
          <a:xfrm>
            <a:off x="5418668" y="982131"/>
            <a:ext cx="5469466" cy="4893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73" name="Google Shape;73;p9"/>
          <p:cNvSpPr txBox="1">
            <a:spLocks noGrp="1"/>
          </p:cNvSpPr>
          <p:nvPr>
            <p:ph type="body" idx="2"/>
          </p:nvPr>
        </p:nvSpPr>
        <p:spPr>
          <a:xfrm>
            <a:off x="1293811" y="3031065"/>
            <a:ext cx="3718455" cy="24384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ctr">
              <a:spcBef>
                <a:spcPts val="320"/>
              </a:spcBef>
              <a:spcAft>
                <a:spcPts val="0"/>
              </a:spcAft>
              <a:buSzPts val="1840"/>
              <a:buNone/>
              <a:defRPr sz="1600"/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380"/>
              <a:buNone/>
              <a:defRPr sz="1200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150"/>
              <a:buNone/>
              <a:defRPr sz="1000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035"/>
              <a:buNone/>
              <a:defRPr sz="900"/>
            </a:lvl9pPr>
          </a:lstStyle>
          <a:p>
            <a:endParaRPr/>
          </a:p>
        </p:txBody>
      </p:sp>
      <p:sp>
        <p:nvSpPr>
          <p:cNvPr id="74" name="Google Shape;74;p9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9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9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  <p:cxnSp>
        <p:nvCxnSpPr>
          <p:cNvPr id="77" name="Google Shape;77;p9"/>
          <p:cNvCxnSpPr/>
          <p:nvPr/>
        </p:nvCxnSpPr>
        <p:spPr>
          <a:xfrm>
            <a:off x="1396169" y="2912533"/>
            <a:ext cx="35144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0"/>
          <p:cNvSpPr txBox="1"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aramond"/>
              <a:buNone/>
              <a:defRPr sz="28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0"/>
          <p:cNvSpPr>
            <a:spLocks noGrp="1"/>
          </p:cNvSpPr>
          <p:nvPr>
            <p:ph type="pic" idx="2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noFill/>
          <a:ln w="57150" cap="flat" cmpd="thickThin">
            <a:solidFill>
              <a:srgbClr val="7F7F7F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ctr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marR="0" lvl="1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marR="0" lvl="2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marR="0" lvl="3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marR="0" lvl="4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marR="0" lvl="5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marR="0" lvl="6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marR="0" lvl="7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marR="0" lvl="8" algn="l" rtl="0"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>
            <a:endParaRPr/>
          </a:p>
        </p:txBody>
      </p:sp>
      <p:sp>
        <p:nvSpPr>
          <p:cNvPr id="81" name="Google Shape;81;p10"/>
          <p:cNvSpPr txBox="1">
            <a:spLocks noGrp="1"/>
          </p:cNvSpPr>
          <p:nvPr>
            <p:ph type="body" idx="1"/>
          </p:nvPr>
        </p:nvSpPr>
        <p:spPr>
          <a:xfrm>
            <a:off x="1295399" y="3255432"/>
            <a:ext cx="6241816" cy="18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ctr">
              <a:spcBef>
                <a:spcPts val="360"/>
              </a:spcBef>
              <a:spcAft>
                <a:spcPts val="0"/>
              </a:spcAft>
              <a:buSzPts val="2070"/>
              <a:buNone/>
              <a:defRPr sz="1800"/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380"/>
              <a:buNone/>
              <a:defRPr sz="1200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150"/>
              <a:buNone/>
              <a:defRPr sz="1000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035"/>
              <a:buNone/>
              <a:defRPr sz="900"/>
            </a:lvl9pPr>
          </a:lstStyle>
          <a:p>
            <a:endParaRPr/>
          </a:p>
        </p:txBody>
      </p:sp>
      <p:sp>
        <p:nvSpPr>
          <p:cNvPr id="82" name="Google Shape;82;p10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0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0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anoramic Picture with Caption">
  <p:cSld name="Panoramic Picture with Caption"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1"/>
          <p:cNvSpPr txBox="1"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Garamond"/>
              <a:buNone/>
              <a:defRPr sz="24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11"/>
          <p:cNvSpPr>
            <a:spLocks noGrp="1"/>
          </p:cNvSpPr>
          <p:nvPr>
            <p:ph type="pic" idx="2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noFill/>
          <a:ln w="57150" cap="flat" cmpd="thickThin">
            <a:solidFill>
              <a:srgbClr val="7F7F7F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ctr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marR="0" lvl="1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marR="0" lvl="2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marR="0" lvl="3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marR="0" lvl="4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marR="0" lvl="5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marR="0" lvl="6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marR="0" lvl="7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marR="0" lvl="8" algn="l" rtl="0"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ts val="1840"/>
              <a:buFont typeface="Arial"/>
              <a:buNone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>
            <a:endParaRPr/>
          </a:p>
        </p:txBody>
      </p:sp>
      <p:sp>
        <p:nvSpPr>
          <p:cNvPr id="88" name="Google Shape;88;p11"/>
          <p:cNvSpPr txBox="1">
            <a:spLocks noGrp="1"/>
          </p:cNvSpPr>
          <p:nvPr>
            <p:ph type="body" idx="1"/>
          </p:nvPr>
        </p:nvSpPr>
        <p:spPr>
          <a:xfrm>
            <a:off x="1295401" y="5382153"/>
            <a:ext cx="9609666" cy="4937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ctr">
              <a:spcBef>
                <a:spcPts val="280"/>
              </a:spcBef>
              <a:spcAft>
                <a:spcPts val="0"/>
              </a:spcAft>
              <a:buSzPts val="1610"/>
              <a:buNone/>
              <a:defRPr sz="1400"/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380"/>
              <a:buNone/>
              <a:defRPr sz="1200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150"/>
              <a:buNone/>
              <a:defRPr sz="1000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035"/>
              <a:buNone/>
              <a:defRPr sz="900"/>
            </a:lvl9pPr>
          </a:lstStyle>
          <a:p>
            <a:endParaRPr/>
          </a:p>
        </p:txBody>
      </p:sp>
      <p:sp>
        <p:nvSpPr>
          <p:cNvPr id="89" name="Google Shape;89;p11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11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11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aption">
  <p:cSld name="Title and Caption"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2"/>
          <p:cNvSpPr txBox="1"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200"/>
              <a:buFont typeface="Garamond"/>
              <a:buNone/>
              <a:defRPr sz="32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4" name="Google Shape;94;p12"/>
          <p:cNvSpPr txBox="1"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457200" lvl="0" indent="-228600" algn="ctr">
              <a:spcBef>
                <a:spcPts val="400"/>
              </a:spcBef>
              <a:spcAft>
                <a:spcPts val="0"/>
              </a:spcAft>
              <a:buSzPts val="23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95" name="Google Shape;95;p12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12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12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  <p:cxnSp>
        <p:nvCxnSpPr>
          <p:cNvPr id="98" name="Google Shape;98;p12"/>
          <p:cNvCxnSpPr/>
          <p:nvPr/>
        </p:nvCxnSpPr>
        <p:spPr>
          <a:xfrm>
            <a:off x="1396169" y="4140199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with Caption">
  <p:cSld name="Quote with Caption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3"/>
          <p:cNvSpPr txBox="1"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aramond"/>
              <a:buNone/>
              <a:defRPr sz="3200" b="0" cap="none"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13"/>
          <p:cNvSpPr txBox="1">
            <a:spLocks noGrp="1"/>
          </p:cNvSpPr>
          <p:nvPr>
            <p:ph type="body" idx="1"/>
          </p:nvPr>
        </p:nvSpPr>
        <p:spPr>
          <a:xfrm>
            <a:off x="1674812" y="3352800"/>
            <a:ext cx="8839202" cy="58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457200" lvl="0" indent="-228600" algn="r">
              <a:spcBef>
                <a:spcPts val="400"/>
              </a:spcBef>
              <a:spcAft>
                <a:spcPts val="0"/>
              </a:spcAft>
              <a:buSzPts val="2300"/>
              <a:buFont typeface="Garamond"/>
              <a:buNone/>
              <a:defRPr sz="2000"/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300"/>
              <a:buFont typeface="Garamond"/>
              <a:buNone/>
              <a:defRPr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2070"/>
              <a:buFont typeface="Garamond"/>
              <a:buNone/>
              <a:defRPr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840"/>
              <a:buFont typeface="Garamond"/>
              <a:buNone/>
              <a:defRPr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Font typeface="Garamond"/>
              <a:buNone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102" name="Google Shape;102;p13"/>
          <p:cNvSpPr txBox="1">
            <a:spLocks noGrp="1"/>
          </p:cNvSpPr>
          <p:nvPr>
            <p:ph type="body" idx="2"/>
          </p:nvPr>
        </p:nvSpPr>
        <p:spPr>
          <a:xfrm>
            <a:off x="1295401" y="4343399"/>
            <a:ext cx="9609666" cy="1532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457200" lvl="0" indent="-228600" algn="ctr">
              <a:spcBef>
                <a:spcPts val="400"/>
              </a:spcBef>
              <a:spcAft>
                <a:spcPts val="0"/>
              </a:spcAft>
              <a:buSzPts val="23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03" name="Google Shape;103;p13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13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13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  <p:sp>
        <p:nvSpPr>
          <p:cNvPr id="106" name="Google Shape;106;p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MY" sz="8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“</a:t>
            </a:r>
            <a:endParaRPr/>
          </a:p>
        </p:txBody>
      </p:sp>
      <p:sp>
        <p:nvSpPr>
          <p:cNvPr id="107" name="Google Shape;107;p13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MY" sz="8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”</a:t>
            </a:r>
            <a:endParaRPr/>
          </a:p>
        </p:txBody>
      </p:sp>
      <p:cxnSp>
        <p:nvCxnSpPr>
          <p:cNvPr id="108" name="Google Shape;108;p13"/>
          <p:cNvCxnSpPr/>
          <p:nvPr/>
        </p:nvCxnSpPr>
        <p:spPr>
          <a:xfrm>
            <a:off x="1396169" y="4140199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me Card">
  <p:cSld name="Name Card"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4"/>
          <p:cNvSpPr txBox="1"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200"/>
              <a:buFont typeface="Garamond"/>
              <a:buNone/>
              <a:defRPr sz="32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14"/>
          <p:cNvSpPr txBox="1"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SzPts val="23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12" name="Google Shape;112;p14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3" name="Google Shape;113;p14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4" name="Google Shape;114;p14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Name Card">
  <p:cSld name="Quote Name Card"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5"/>
          <p:cNvSpPr txBox="1"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aramond"/>
              <a:buNone/>
              <a:defRPr sz="3200" b="0" cap="none"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15"/>
          <p:cNvSpPr txBox="1">
            <a:spLocks noGrp="1"/>
          </p:cNvSpPr>
          <p:nvPr>
            <p:ph type="body" idx="1"/>
          </p:nvPr>
        </p:nvSpPr>
        <p:spPr>
          <a:xfrm>
            <a:off x="1295401" y="3639312"/>
            <a:ext cx="9609668" cy="886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2760"/>
              <a:buNone/>
              <a:defRPr sz="24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18" name="Google Shape;118;p15"/>
          <p:cNvSpPr txBox="1">
            <a:spLocks noGrp="1"/>
          </p:cNvSpPr>
          <p:nvPr>
            <p:ph type="body" idx="2"/>
          </p:nvPr>
        </p:nvSpPr>
        <p:spPr>
          <a:xfrm>
            <a:off x="1295401" y="4529667"/>
            <a:ext cx="9609668" cy="134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spcBef>
                <a:spcPts val="360"/>
              </a:spcBef>
              <a:spcAft>
                <a:spcPts val="0"/>
              </a:spcAft>
              <a:buSzPts val="2070"/>
              <a:buNone/>
              <a:defRPr sz="18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19" name="Google Shape;119;p15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0" name="Google Shape;120;p15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15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  <p:sp>
        <p:nvSpPr>
          <p:cNvPr id="122" name="Google Shape;122;p15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MY" sz="8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“</a:t>
            </a:r>
            <a:endParaRPr/>
          </a:p>
        </p:txBody>
      </p:sp>
      <p:sp>
        <p:nvSpPr>
          <p:cNvPr id="123" name="Google Shape;123;p15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MY" sz="8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”</a:t>
            </a:r>
            <a:endParaRPr/>
          </a:p>
        </p:txBody>
      </p:sp>
      <p:cxnSp>
        <p:nvCxnSpPr>
          <p:cNvPr id="124" name="Google Shape;124;p15"/>
          <p:cNvCxnSpPr/>
          <p:nvPr/>
        </p:nvCxnSpPr>
        <p:spPr>
          <a:xfrm>
            <a:off x="1396169" y="3429000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rue or False">
  <p:cSld name="True or False"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16"/>
          <p:cNvSpPr txBox="1"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  <a:defRPr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7" name="Google Shape;127;p16"/>
          <p:cNvSpPr txBox="1">
            <a:spLocks noGrp="1"/>
          </p:cNvSpPr>
          <p:nvPr>
            <p:ph type="body" idx="1"/>
          </p:nvPr>
        </p:nvSpPr>
        <p:spPr>
          <a:xfrm>
            <a:off x="1295401" y="3630168"/>
            <a:ext cx="9609668" cy="841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3220"/>
              <a:buNone/>
              <a:defRPr sz="28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28" name="Google Shape;128;p16"/>
          <p:cNvSpPr txBox="1">
            <a:spLocks noGrp="1"/>
          </p:cNvSpPr>
          <p:nvPr>
            <p:ph type="body" idx="2"/>
          </p:nvPr>
        </p:nvSpPr>
        <p:spPr>
          <a:xfrm>
            <a:off x="1295400" y="4470399"/>
            <a:ext cx="9609670" cy="1405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spcBef>
                <a:spcPts val="360"/>
              </a:spcBef>
              <a:spcAft>
                <a:spcPts val="0"/>
              </a:spcAft>
              <a:buSzPts val="2070"/>
              <a:buNone/>
              <a:defRPr sz="18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29" name="Google Shape;129;p16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16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16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  <p:cxnSp>
        <p:nvCxnSpPr>
          <p:cNvPr id="132" name="Google Shape;132;p16"/>
          <p:cNvCxnSpPr/>
          <p:nvPr/>
        </p:nvCxnSpPr>
        <p:spPr>
          <a:xfrm>
            <a:off x="1396169" y="3429000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7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17"/>
          <p:cNvSpPr txBox="1">
            <a:spLocks noGrp="1"/>
          </p:cNvSpPr>
          <p:nvPr>
            <p:ph type="body" idx="1"/>
          </p:nvPr>
        </p:nvSpPr>
        <p:spPr>
          <a:xfrm rot="5400000">
            <a:off x="4436531" y="-584198"/>
            <a:ext cx="3318936" cy="9601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136" name="Google Shape;136;p17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7" name="Google Shape;137;p17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17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  <p:cxnSp>
        <p:nvCxnSpPr>
          <p:cNvPr id="139" name="Google Shape;139;p17"/>
          <p:cNvCxnSpPr/>
          <p:nvPr/>
        </p:nvCxnSpPr>
        <p:spPr>
          <a:xfrm>
            <a:off x="1396169" y="2421466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18"/>
          <p:cNvSpPr txBox="1">
            <a:spLocks noGrp="1"/>
          </p:cNvSpPr>
          <p:nvPr>
            <p:ph type="title"/>
          </p:nvPr>
        </p:nvSpPr>
        <p:spPr>
          <a:xfrm rot="5400000">
            <a:off x="7497936" y="2483551"/>
            <a:ext cx="4893735" cy="18908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2" name="Google Shape;142;p18"/>
          <p:cNvSpPr txBox="1">
            <a:spLocks noGrp="1"/>
          </p:cNvSpPr>
          <p:nvPr>
            <p:ph type="body" idx="1"/>
          </p:nvPr>
        </p:nvSpPr>
        <p:spPr>
          <a:xfrm rot="5400000">
            <a:off x="2565043" y="-287513"/>
            <a:ext cx="4893734" cy="7433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143" name="Google Shape;143;p18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4" name="Google Shape;144;p18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5" name="Google Shape;145;p18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  <p:cxnSp>
        <p:nvCxnSpPr>
          <p:cNvPr id="146" name="Google Shape;146;p18"/>
          <p:cNvCxnSpPr/>
          <p:nvPr/>
        </p:nvCxnSpPr>
        <p:spPr>
          <a:xfrm>
            <a:off x="8863890" y="990600"/>
            <a:ext cx="0" cy="487680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1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7" name="Google Shape;7;p1" descr="HD-PanelContent.png"/>
            <p:cNvPicPr preferRelativeResize="0"/>
            <p:nvPr/>
          </p:nvPicPr>
          <p:blipFill rotWithShape="1">
            <a:blip r:embed="rId20">
              <a:alphaModFix/>
            </a:blip>
            <a:srcRect/>
            <a:stretch/>
          </p:blipFill>
          <p:spPr>
            <a:xfrm>
              <a:off x="0" y="0"/>
              <a:ext cx="12188825" cy="685621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Google Shape;8;p1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 cmpd="sng">
              <a:solidFill>
                <a:schemeClr val="accen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pic>
          <p:nvPicPr>
            <p:cNvPr id="9" name="Google Shape;9;p1" descr="HDRibbonContent-UniformTrim.png"/>
            <p:cNvPicPr preferRelativeResize="0"/>
            <p:nvPr/>
          </p:nvPicPr>
          <p:blipFill rotWithShape="1">
            <a:blip r:embed="rId21">
              <a:alphaModFix/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Google Shape;10;p1" descr="HDRibbonContent-UniformTrim.png"/>
            <p:cNvPicPr preferRelativeResize="0"/>
            <p:nvPr/>
          </p:nvPicPr>
          <p:blipFill rotWithShape="1">
            <a:blip r:embed="rId21">
              <a:alphaModFix/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1" name="Google Shape;11;p1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  <a:defRPr sz="4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386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  <a:defRPr sz="2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marL="914400" marR="0" lvl="1" indent="-374650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300"/>
              <a:buFont typeface="Arial"/>
              <a:buChar char="•"/>
              <a:defRPr sz="20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marL="1371600" marR="0" lvl="2" indent="-360044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070"/>
              <a:buFont typeface="Arial"/>
              <a:buChar char="•"/>
              <a:defRPr sz="18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marL="1828800" marR="0" lvl="3" indent="-345439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marL="2286000" marR="0" lvl="4" indent="-330835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10"/>
              <a:buFont typeface="Arial"/>
              <a:buChar char="•"/>
              <a:defRPr sz="1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marL="2743200" marR="0" lvl="5" indent="-330835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10"/>
              <a:buFont typeface="Arial"/>
              <a:buChar char="•"/>
              <a:defRPr sz="1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marL="3200400" marR="0" lvl="6" indent="-330835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10"/>
              <a:buFont typeface="Arial"/>
              <a:buChar char="•"/>
              <a:defRPr sz="1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marL="3657600" marR="0" lvl="7" indent="-330834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10"/>
              <a:buFont typeface="Arial"/>
              <a:buChar char="•"/>
              <a:defRPr sz="1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marL="4114800" marR="0" lvl="8" indent="-330834" algn="l" rtl="0"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ts val="1610"/>
              <a:buFont typeface="Arial"/>
              <a:buChar char="•"/>
              <a:defRPr sz="1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>
            <a:endParaRPr/>
          </a:p>
        </p:txBody>
      </p:sp>
      <p:sp>
        <p:nvSpPr>
          <p:cNvPr id="14" name="Google Shape;14;p1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>
            <a:endParaRPr/>
          </a:p>
        </p:txBody>
      </p:sp>
      <p:sp>
        <p:nvSpPr>
          <p:cNvPr id="15" name="Google Shape;15;p1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marL="0" marR="0" lvl="1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marL="0" marR="0" lvl="2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marL="0" marR="0" lvl="3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marL="0" marR="0" lvl="4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marL="0" marR="0" lvl="5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marL="0" marR="0" lvl="6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marL="0" marR="0" lvl="7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marL="0" marR="0" lvl="8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MY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19"/>
          <p:cNvSpPr txBox="1">
            <a:spLocks noGrp="1"/>
          </p:cNvSpPr>
          <p:nvPr>
            <p:ph type="ctrTitle"/>
          </p:nvPr>
        </p:nvSpPr>
        <p:spPr>
          <a:xfrm>
            <a:off x="2692398" y="1871131"/>
            <a:ext cx="6815669" cy="14910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5400"/>
              <a:buFont typeface="Garamond"/>
              <a:buNone/>
            </a:pPr>
            <a:br>
              <a:rPr lang="en-MY" dirty="0"/>
            </a:br>
            <a:r>
              <a:rPr lang="en-MY" dirty="0"/>
              <a:t>Oral Presentation</a:t>
            </a:r>
            <a:endParaRPr dirty="0"/>
          </a:p>
        </p:txBody>
      </p:sp>
    </p:spTree>
  </p:cSld>
  <p:clrMapOvr>
    <a:masterClrMapping/>
  </p:clrMapOvr>
  <p:transition spd="slow">
    <p:push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84E13-2B73-4CF9-81D0-B67553C31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Doctrine of the Mean or </a:t>
            </a:r>
            <a:r>
              <a:rPr lang="en-US" sz="4000" dirty="0" err="1"/>
              <a:t>Zhongyong</a:t>
            </a:r>
            <a:endParaRPr lang="en-US" sz="4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831B5D-3727-4CBF-BCB2-86F1094701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One of the Four Books of Confucian philosophy</a:t>
            </a:r>
          </a:p>
          <a:p>
            <a:r>
              <a:rPr lang="en-US" sz="2000" dirty="0"/>
              <a:t>Text is attributed by </a:t>
            </a:r>
            <a:r>
              <a:rPr lang="en-US" sz="2000" dirty="0" err="1"/>
              <a:t>Zisi</a:t>
            </a:r>
            <a:r>
              <a:rPr lang="en-US" sz="2000" dirty="0"/>
              <a:t>, grandson of Confucius</a:t>
            </a:r>
          </a:p>
          <a:p>
            <a:r>
              <a:rPr lang="en-US" sz="2000" dirty="0"/>
              <a:t>The goal of the mean is to maintain balance and harmony from directing the mind to a state of constant equilibrium (James </a:t>
            </a:r>
            <a:r>
              <a:rPr lang="en-US" sz="2000" dirty="0" err="1"/>
              <a:t>Legge</a:t>
            </a:r>
            <a:r>
              <a:rPr lang="en-US" sz="2000" dirty="0"/>
              <a:t>)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84121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20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Font typeface="Garamond"/>
              <a:buNone/>
            </a:pPr>
            <a:r>
              <a:rPr lang="en-MY" sz="2000" dirty="0" err="1">
                <a:solidFill>
                  <a:schemeClr val="accent4"/>
                </a:solidFill>
              </a:rPr>
              <a:t>孔子曰。凡為天下國家者。有九經焉。曰。修身也。尊賢也。親親也。敬大臣也。體群臣也。子庶人也。來百工也。柔遠人也。懷諸侯也</a:t>
            </a:r>
            <a:r>
              <a:rPr lang="en-MY" sz="2000" dirty="0">
                <a:solidFill>
                  <a:schemeClr val="accent4"/>
                </a:solidFill>
              </a:rPr>
              <a:t>。</a:t>
            </a:r>
            <a:endParaRPr sz="2000" dirty="0">
              <a:solidFill>
                <a:schemeClr val="accent4"/>
              </a:solidFill>
            </a:endParaRPr>
          </a:p>
        </p:txBody>
      </p:sp>
      <p:sp>
        <p:nvSpPr>
          <p:cNvPr id="157" name="Google Shape;157;p20"/>
          <p:cNvSpPr txBox="1"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SzPts val="2300"/>
              <a:buChar char="•"/>
            </a:pPr>
            <a:r>
              <a:rPr lang="en-MY" sz="2000" dirty="0"/>
              <a:t>Confucius said : “ In governing the countries, if the ruler wants to successfully in managing the nation, he must abide and attend to the following nine cardinal rules/principles.</a:t>
            </a:r>
            <a:endParaRPr dirty="0"/>
          </a:p>
          <a:p>
            <a:pPr marL="285750" lvl="0" indent="-285750" algn="l" rtl="0">
              <a:spcBef>
                <a:spcPts val="1000"/>
              </a:spcBef>
              <a:spcAft>
                <a:spcPts val="0"/>
              </a:spcAft>
              <a:buSzPts val="2300"/>
              <a:buChar char="•"/>
            </a:pPr>
            <a:r>
              <a:rPr lang="en-MY" sz="2000" dirty="0"/>
              <a:t>1. Cultivate good values in the ruler’s personal conducts</a:t>
            </a:r>
            <a:endParaRPr dirty="0"/>
          </a:p>
          <a:p>
            <a:pPr marL="285750" lvl="0" indent="-285750" algn="l" rtl="0">
              <a:spcBef>
                <a:spcPts val="1000"/>
              </a:spcBef>
              <a:spcAft>
                <a:spcPts val="0"/>
              </a:spcAft>
              <a:buSzPts val="2300"/>
              <a:buChar char="•"/>
            </a:pPr>
            <a:r>
              <a:rPr lang="en-MY" sz="2000" dirty="0"/>
              <a:t>2. Honouring worthy individuals</a:t>
            </a:r>
            <a:endParaRPr dirty="0"/>
          </a:p>
          <a:p>
            <a:pPr marL="285750" lvl="0" indent="-285750" algn="l" rtl="0">
              <a:spcBef>
                <a:spcPts val="1000"/>
              </a:spcBef>
              <a:spcAft>
                <a:spcPts val="0"/>
              </a:spcAft>
              <a:buSzPts val="2300"/>
              <a:buChar char="•"/>
            </a:pPr>
            <a:r>
              <a:rPr lang="en-MY" sz="2000" dirty="0"/>
              <a:t>3. Cherishing his kindred duties</a:t>
            </a:r>
            <a:endParaRPr dirty="0"/>
          </a:p>
          <a:p>
            <a:pPr marL="285750" lvl="0" indent="-285750" algn="l" rtl="0">
              <a:spcBef>
                <a:spcPts val="1000"/>
              </a:spcBef>
              <a:spcAft>
                <a:spcPts val="0"/>
              </a:spcAft>
              <a:buSzPts val="2300"/>
              <a:buChar char="•"/>
            </a:pPr>
            <a:r>
              <a:rPr lang="en-MY" sz="2000" dirty="0"/>
              <a:t>4. Respect high ministers of the country</a:t>
            </a:r>
            <a:endParaRPr dirty="0"/>
          </a:p>
          <a:p>
            <a:pPr marL="285750" lvl="0" indent="-285750" algn="l" rtl="0">
              <a:spcBef>
                <a:spcPts val="1000"/>
              </a:spcBef>
              <a:spcAft>
                <a:spcPts val="0"/>
              </a:spcAft>
              <a:buSzPts val="2300"/>
              <a:buChar char="•"/>
            </a:pPr>
            <a:r>
              <a:rPr lang="en-MY" sz="2000" dirty="0"/>
              <a:t>5. Exercise empathy to the whole body of public offices</a:t>
            </a:r>
            <a:endParaRPr dirty="0"/>
          </a:p>
          <a:p>
            <a:pPr marL="285750" lvl="0" indent="-154305" algn="l" rtl="0">
              <a:spcBef>
                <a:spcPts val="960"/>
              </a:spcBef>
              <a:spcAft>
                <a:spcPts val="0"/>
              </a:spcAft>
              <a:buSzPts val="2070"/>
              <a:buNone/>
            </a:pPr>
            <a:endParaRPr sz="1800" dirty="0"/>
          </a:p>
        </p:txBody>
      </p:sp>
    </p:spTree>
  </p:cSld>
  <p:clrMapOvr>
    <a:masterClrMapping/>
  </p:clrMapOvr>
  <p:transition spd="slow">
    <p:fade thruBlk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21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A23C33"/>
              </a:buClr>
              <a:buSzPts val="2000"/>
              <a:buFont typeface="Garamond"/>
              <a:buNone/>
            </a:pPr>
            <a:r>
              <a:rPr lang="en-MY" sz="2000" dirty="0" err="1">
                <a:solidFill>
                  <a:srgbClr val="A23C33"/>
                </a:solidFill>
              </a:rPr>
              <a:t>孔子曰。凡為天下國家者。有九經焉。曰。修身也。尊賢也。親親也。敬大臣也。體群臣也。子庶人也。來百工也。柔遠人也。懷諸侯也</a:t>
            </a:r>
            <a:r>
              <a:rPr lang="en-MY" sz="2000" dirty="0">
                <a:solidFill>
                  <a:srgbClr val="A23C33"/>
                </a:solidFill>
              </a:rPr>
              <a:t>。</a:t>
            </a:r>
            <a:endParaRPr dirty="0">
              <a:solidFill>
                <a:schemeClr val="accent4"/>
              </a:solidFill>
            </a:endParaRPr>
          </a:p>
        </p:txBody>
      </p:sp>
      <p:sp>
        <p:nvSpPr>
          <p:cNvPr id="163" name="Google Shape;163;p21"/>
          <p:cNvSpPr txBox="1"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Clr>
                <a:srgbClr val="83992A"/>
              </a:buClr>
              <a:buSzPts val="2300"/>
              <a:buChar char="•"/>
            </a:pPr>
            <a:r>
              <a:rPr lang="en-MY" sz="2000" dirty="0">
                <a:solidFill>
                  <a:srgbClr val="262626"/>
                </a:solidFill>
              </a:rPr>
              <a:t>6. Love and care the people as if they are his children</a:t>
            </a:r>
            <a:endParaRPr dirty="0"/>
          </a:p>
          <a:p>
            <a:pPr marL="285750" lvl="0" indent="-285750" algn="l" rtl="0"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300"/>
              <a:buChar char="•"/>
            </a:pPr>
            <a:r>
              <a:rPr lang="en-MY" sz="2000" dirty="0">
                <a:solidFill>
                  <a:srgbClr val="262626"/>
                </a:solidFill>
              </a:rPr>
              <a:t>7. Promoting and soliciting the services of all useful arts professionals</a:t>
            </a:r>
            <a:endParaRPr dirty="0"/>
          </a:p>
          <a:p>
            <a:pPr marL="285750" lvl="0" indent="-285750" algn="l" rtl="0"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300"/>
              <a:buChar char="•"/>
            </a:pPr>
            <a:r>
              <a:rPr lang="en-MY" sz="2000" dirty="0">
                <a:solidFill>
                  <a:srgbClr val="262626"/>
                </a:solidFill>
              </a:rPr>
              <a:t>8. Showing the kindness to people from different far countries</a:t>
            </a:r>
            <a:endParaRPr dirty="0"/>
          </a:p>
          <a:p>
            <a:pPr marL="285750" lvl="0" indent="-285750" algn="l" rtl="0"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300"/>
              <a:buChar char="•"/>
            </a:pPr>
            <a:r>
              <a:rPr lang="en-MY" sz="2000" dirty="0">
                <a:solidFill>
                  <a:srgbClr val="262626"/>
                </a:solidFill>
              </a:rPr>
              <a:t>9. Taking interest in the welfare of the other feudal states </a:t>
            </a:r>
            <a:endParaRPr sz="2000" dirty="0">
              <a:solidFill>
                <a:srgbClr val="262626"/>
              </a:solidFill>
            </a:endParaRPr>
          </a:p>
          <a:p>
            <a:pPr marL="285750" lvl="0" indent="-139700" algn="l" rtl="0">
              <a:spcBef>
                <a:spcPts val="1000"/>
              </a:spcBef>
              <a:spcAft>
                <a:spcPts val="0"/>
              </a:spcAft>
              <a:buSzPts val="2300"/>
              <a:buNone/>
            </a:pPr>
            <a:endParaRPr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 thruBlk="1"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E3AA7E54-E888-4156-B1AC-A25D913A1515}"/>
              </a:ext>
            </a:extLst>
          </p:cNvPr>
          <p:cNvSpPr/>
          <p:nvPr/>
        </p:nvSpPr>
        <p:spPr>
          <a:xfrm>
            <a:off x="5361922" y="835602"/>
            <a:ext cx="2382982" cy="2318472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Role of Ruler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Cultivate personal ethical values 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kern="1200" dirty="0" err="1">
                <a:solidFill>
                  <a:prstClr val="black"/>
                </a:solidFill>
                <a:latin typeface="Calibri" panose="020F0502020204030204"/>
              </a:rPr>
              <a:t>Honour</a:t>
            </a:r>
            <a:r>
              <a:rPr lang="en-US" sz="1200" kern="1200" dirty="0">
                <a:solidFill>
                  <a:prstClr val="black"/>
                </a:solidFill>
                <a:latin typeface="Calibri" panose="020F0502020204030204"/>
              </a:rPr>
              <a:t>, respect, show empathy to its ministers 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Attract talented people</a:t>
            </a:r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83D66304-F070-47BB-A65A-9823DA5D972E}"/>
              </a:ext>
            </a:extLst>
          </p:cNvPr>
          <p:cNvSpPr/>
          <p:nvPr/>
        </p:nvSpPr>
        <p:spPr>
          <a:xfrm>
            <a:off x="3392018" y="2900855"/>
            <a:ext cx="2382982" cy="2318472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People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kern="1200" dirty="0">
                <a:solidFill>
                  <a:prstClr val="black"/>
                </a:solidFill>
                <a:latin typeface="Calibri" panose="020F0502020204030204"/>
              </a:rPr>
              <a:t>Love its people like father and son relationship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kern="1200" dirty="0">
                <a:solidFill>
                  <a:prstClr val="black"/>
                </a:solidFill>
                <a:latin typeface="Calibri" panose="020F0502020204030204"/>
              </a:rPr>
              <a:t>Live in harmony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EB8DF052-6231-43D2-A354-51E68041BDB0}"/>
              </a:ext>
            </a:extLst>
          </p:cNvPr>
          <p:cNvSpPr/>
          <p:nvPr/>
        </p:nvSpPr>
        <p:spPr>
          <a:xfrm>
            <a:off x="7410155" y="2830518"/>
            <a:ext cx="2382982" cy="2318472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800" kern="1200" dirty="0">
                <a:solidFill>
                  <a:prstClr val="black"/>
                </a:solidFill>
                <a:latin typeface="Calibri" panose="020F0502020204030204"/>
              </a:rPr>
              <a:t>Government 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Deliver and cultivate ethical culture within government</a:t>
            </a:r>
          </a:p>
        </p:txBody>
      </p:sp>
      <p:cxnSp>
        <p:nvCxnSpPr>
          <p:cNvPr id="11" name="Curved Connector 20">
            <a:extLst>
              <a:ext uri="{FF2B5EF4-FFF2-40B4-BE49-F238E27FC236}">
                <a16:creationId xmlns:a16="http://schemas.microsoft.com/office/drawing/2014/main" id="{1E6358FD-45E3-475F-8A19-7C7F2486EA43}"/>
              </a:ext>
            </a:extLst>
          </p:cNvPr>
          <p:cNvCxnSpPr>
            <a:cxnSpLocks/>
          </p:cNvCxnSpPr>
          <p:nvPr/>
        </p:nvCxnSpPr>
        <p:spPr>
          <a:xfrm rot="10560000" flipV="1">
            <a:off x="4161479" y="1309965"/>
            <a:ext cx="1524000" cy="1590891"/>
          </a:xfrm>
          <a:prstGeom prst="curvedConnector2">
            <a:avLst/>
          </a:prstGeom>
          <a:ln w="825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6" name="Curved Connector 12">
            <a:extLst>
              <a:ext uri="{FF2B5EF4-FFF2-40B4-BE49-F238E27FC236}">
                <a16:creationId xmlns:a16="http://schemas.microsoft.com/office/drawing/2014/main" id="{AD6BC9DE-92FD-40C9-85A1-01B468184623}"/>
              </a:ext>
            </a:extLst>
          </p:cNvPr>
          <p:cNvCxnSpPr/>
          <p:nvPr/>
        </p:nvCxnSpPr>
        <p:spPr>
          <a:xfrm>
            <a:off x="7505752" y="1309965"/>
            <a:ext cx="1461654" cy="1590891"/>
          </a:xfrm>
          <a:prstGeom prst="curvedConnector2">
            <a:avLst/>
          </a:prstGeom>
          <a:ln w="825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2" name="Curved Connector 12">
            <a:extLst>
              <a:ext uri="{FF2B5EF4-FFF2-40B4-BE49-F238E27FC236}">
                <a16:creationId xmlns:a16="http://schemas.microsoft.com/office/drawing/2014/main" id="{1A865571-0BCC-429D-885C-B211578EC7A9}"/>
              </a:ext>
            </a:extLst>
          </p:cNvPr>
          <p:cNvCxnSpPr>
            <a:cxnSpLocks/>
          </p:cNvCxnSpPr>
          <p:nvPr/>
        </p:nvCxnSpPr>
        <p:spPr>
          <a:xfrm rot="7980000">
            <a:off x="5916103" y="3926553"/>
            <a:ext cx="1461654" cy="1590891"/>
          </a:xfrm>
          <a:prstGeom prst="curvedConnector2">
            <a:avLst/>
          </a:prstGeom>
          <a:ln w="825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2766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63;p21">
            <a:extLst>
              <a:ext uri="{FF2B5EF4-FFF2-40B4-BE49-F238E27FC236}">
                <a16:creationId xmlns:a16="http://schemas.microsoft.com/office/drawing/2014/main" id="{200017D0-D1D6-4893-B2F3-E35C53D8F196}"/>
              </a:ext>
            </a:extLst>
          </p:cNvPr>
          <p:cNvSpPr txBox="1">
            <a:spLocks/>
          </p:cNvSpPr>
          <p:nvPr/>
        </p:nvSpPr>
        <p:spPr>
          <a:xfrm>
            <a:off x="1295401" y="773723"/>
            <a:ext cx="9601196" cy="51021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285750" indent="-285750">
              <a:spcBef>
                <a:spcPts val="1000"/>
              </a:spcBef>
              <a:buClr>
                <a:srgbClr val="83992A"/>
              </a:buClr>
              <a:buSzPts val="2300"/>
              <a:buFont typeface="Arial"/>
              <a:buChar char="•"/>
            </a:pPr>
            <a:endParaRPr lang="en-US" sz="2000" b="1" dirty="0">
              <a:solidFill>
                <a:srgbClr val="262626"/>
              </a:solidFill>
              <a:latin typeface="Garamond" panose="02020404030301010803" pitchFamily="18" charset="0"/>
            </a:endParaRPr>
          </a:p>
          <a:p>
            <a:pPr marL="285750" indent="-285750">
              <a:spcBef>
                <a:spcPts val="1000"/>
              </a:spcBef>
              <a:buClr>
                <a:srgbClr val="83992A"/>
              </a:buClr>
              <a:buSzPts val="2300"/>
              <a:buFont typeface="Arial"/>
              <a:buChar char="•"/>
            </a:pPr>
            <a:r>
              <a:rPr lang="en-US" sz="2000" b="1" dirty="0">
                <a:solidFill>
                  <a:srgbClr val="262626"/>
                </a:solidFill>
                <a:latin typeface="Garamond" panose="02020404030301010803" pitchFamily="18" charset="0"/>
              </a:rPr>
              <a:t>Question : </a:t>
            </a:r>
          </a:p>
          <a:p>
            <a:pPr marL="285750" indent="-285750">
              <a:spcBef>
                <a:spcPts val="1000"/>
              </a:spcBef>
              <a:buClr>
                <a:srgbClr val="83992A"/>
              </a:buClr>
              <a:buSzPts val="2300"/>
              <a:buFont typeface="Arial"/>
              <a:buChar char="•"/>
            </a:pPr>
            <a:r>
              <a:rPr lang="en-US" sz="2800" dirty="0">
                <a:solidFill>
                  <a:srgbClr val="262626"/>
                </a:solidFill>
                <a:latin typeface="Garamond" panose="02020404030301010803" pitchFamily="18" charset="0"/>
              </a:rPr>
              <a:t>Can Confucius wisdom some 2,500 years ago still applies to today world ?</a:t>
            </a:r>
          </a:p>
          <a:p>
            <a:pPr marL="285750" indent="-285750">
              <a:spcBef>
                <a:spcPts val="1000"/>
              </a:spcBef>
              <a:buClr>
                <a:srgbClr val="83992A"/>
              </a:buClr>
              <a:buSzPts val="2300"/>
              <a:buFont typeface="Arial"/>
              <a:buChar char="•"/>
            </a:pPr>
            <a:endParaRPr lang="en-US" sz="2800" dirty="0">
              <a:solidFill>
                <a:srgbClr val="262626"/>
              </a:solidFill>
              <a:latin typeface="Garamond" panose="02020404030301010803" pitchFamily="18" charset="0"/>
            </a:endParaRPr>
          </a:p>
          <a:p>
            <a:pPr marL="285750" indent="-285750">
              <a:spcBef>
                <a:spcPts val="1000"/>
              </a:spcBef>
              <a:buClr>
                <a:srgbClr val="83992A"/>
              </a:buClr>
              <a:buSzPts val="2300"/>
              <a:buFont typeface="Arial"/>
              <a:buChar char="•"/>
            </a:pPr>
            <a:endParaRPr lang="en-US" sz="2800" dirty="0">
              <a:solidFill>
                <a:srgbClr val="262626"/>
              </a:solidFill>
              <a:latin typeface="Garamond" panose="02020404030301010803" pitchFamily="18" charset="0"/>
            </a:endParaRPr>
          </a:p>
          <a:p>
            <a:pPr marL="285750" indent="-285750">
              <a:spcBef>
                <a:spcPts val="1000"/>
              </a:spcBef>
              <a:buClr>
                <a:srgbClr val="83992A"/>
              </a:buClr>
              <a:buSzPts val="2300"/>
              <a:buFont typeface="Arial"/>
              <a:buChar char="•"/>
            </a:pPr>
            <a:r>
              <a:rPr lang="en-US" sz="2000" b="1" dirty="0">
                <a:solidFill>
                  <a:srgbClr val="262626"/>
                </a:solidFill>
                <a:latin typeface="Garamond" panose="02020404030301010803" pitchFamily="18" charset="0"/>
              </a:rPr>
              <a:t>Answer </a:t>
            </a:r>
          </a:p>
          <a:p>
            <a:pPr marL="285750" indent="-285750">
              <a:spcBef>
                <a:spcPts val="1000"/>
              </a:spcBef>
              <a:buClr>
                <a:srgbClr val="83992A"/>
              </a:buClr>
              <a:buSzPts val="2300"/>
              <a:buFont typeface="Arial"/>
              <a:buChar char="•"/>
            </a:pPr>
            <a:r>
              <a:rPr lang="en-US" sz="2800" dirty="0">
                <a:solidFill>
                  <a:srgbClr val="262626"/>
                </a:solidFill>
                <a:latin typeface="Garamond" panose="02020404030301010803" pitchFamily="18" charset="0"/>
              </a:rPr>
              <a:t>Yes. This Confucian benevolent leadership has significantly influenced modern business organizations </a:t>
            </a:r>
          </a:p>
          <a:p>
            <a:pPr marL="285750" indent="-285750">
              <a:spcBef>
                <a:spcPts val="1000"/>
              </a:spcBef>
              <a:buClr>
                <a:srgbClr val="83992A"/>
              </a:buClr>
              <a:buSzPts val="2300"/>
              <a:buFont typeface="Arial"/>
              <a:buChar char="•"/>
            </a:pPr>
            <a:endParaRPr lang="en-US" sz="4000" dirty="0">
              <a:solidFill>
                <a:srgbClr val="262626"/>
              </a:solidFill>
              <a:latin typeface="Garamond" panose="02020404030301010803" pitchFamily="18" charset="0"/>
            </a:endParaRPr>
          </a:p>
          <a:p>
            <a:pPr marL="285750" indent="-285750">
              <a:spcBef>
                <a:spcPts val="1000"/>
              </a:spcBef>
              <a:buClr>
                <a:srgbClr val="83992A"/>
              </a:buClr>
              <a:buSzPts val="2300"/>
              <a:buFont typeface="Arial"/>
              <a:buChar char="•"/>
            </a:pPr>
            <a:endParaRPr lang="en-US" sz="2000" dirty="0">
              <a:solidFill>
                <a:srgbClr val="262626"/>
              </a:solidFill>
            </a:endParaRPr>
          </a:p>
          <a:p>
            <a:pPr marL="285750" indent="-139700">
              <a:spcBef>
                <a:spcPts val="1000"/>
              </a:spcBef>
              <a:buSzPts val="2300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259558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9CDA5211-05C5-4EC5-B732-6A6F73AB0CA1}"/>
              </a:ext>
            </a:extLst>
          </p:cNvPr>
          <p:cNvSpPr/>
          <p:nvPr/>
        </p:nvSpPr>
        <p:spPr>
          <a:xfrm>
            <a:off x="5404125" y="666790"/>
            <a:ext cx="2382982" cy="2318472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dirty="0">
                <a:solidFill>
                  <a:prstClr val="black"/>
                </a:solidFill>
                <a:latin typeface="Calibri" panose="020F0502020204030204" pitchFamily="34" charset="0"/>
              </a:rPr>
              <a:t>Self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dirty="0">
                <a:solidFill>
                  <a:prstClr val="black"/>
                </a:solidFill>
                <a:latin typeface="Calibri" panose="020F0502020204030204" pitchFamily="34" charset="0"/>
              </a:rPr>
              <a:t>Ethical Values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dirty="0">
                <a:solidFill>
                  <a:prstClr val="black"/>
                </a:solidFill>
                <a:latin typeface="Calibri" panose="020F0502020204030204" pitchFamily="34" charset="0"/>
              </a:rPr>
              <a:t>Conscience</a:t>
            </a:r>
          </a:p>
        </p:txBody>
      </p:sp>
      <p:sp>
        <p:nvSpPr>
          <p:cNvPr id="3" name="Flowchart: Connector 2">
            <a:extLst>
              <a:ext uri="{FF2B5EF4-FFF2-40B4-BE49-F238E27FC236}">
                <a16:creationId xmlns:a16="http://schemas.microsoft.com/office/drawing/2014/main" id="{241A24CC-2EA4-4901-82BC-157166428834}"/>
              </a:ext>
            </a:extLst>
          </p:cNvPr>
          <p:cNvSpPr/>
          <p:nvPr/>
        </p:nvSpPr>
        <p:spPr>
          <a:xfrm>
            <a:off x="3546766" y="2746108"/>
            <a:ext cx="2382982" cy="2318472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Community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Law (External)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Etiquette (Internal)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1EE222B2-3C9E-46D5-A40F-4A32C6A6C0F7}"/>
              </a:ext>
            </a:extLst>
          </p:cNvPr>
          <p:cNvSpPr/>
          <p:nvPr/>
        </p:nvSpPr>
        <p:spPr>
          <a:xfrm>
            <a:off x="7452354" y="2653984"/>
            <a:ext cx="2382982" cy="2318472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Organisation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Conducive and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harmony working environment with ethical culture 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Ethics of care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kern="1200" dirty="0">
                <a:solidFill>
                  <a:prstClr val="black"/>
                </a:solidFill>
                <a:latin typeface="Calibri" panose="020F0502020204030204"/>
              </a:rPr>
              <a:t>Treating others as an end in themselves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16" name="Curved Connector 20">
            <a:extLst>
              <a:ext uri="{FF2B5EF4-FFF2-40B4-BE49-F238E27FC236}">
                <a16:creationId xmlns:a16="http://schemas.microsoft.com/office/drawing/2014/main" id="{B4F9FBB3-81CA-497B-A6DB-AA5312182A8C}"/>
              </a:ext>
            </a:extLst>
          </p:cNvPr>
          <p:cNvCxnSpPr>
            <a:cxnSpLocks/>
          </p:cNvCxnSpPr>
          <p:nvPr/>
        </p:nvCxnSpPr>
        <p:spPr>
          <a:xfrm rot="10560000" flipV="1">
            <a:off x="4091139" y="1253696"/>
            <a:ext cx="1524000" cy="1590891"/>
          </a:xfrm>
          <a:prstGeom prst="curvedConnector2">
            <a:avLst/>
          </a:prstGeom>
          <a:ln w="825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17" name="Curved Connector 12">
            <a:extLst>
              <a:ext uri="{FF2B5EF4-FFF2-40B4-BE49-F238E27FC236}">
                <a16:creationId xmlns:a16="http://schemas.microsoft.com/office/drawing/2014/main" id="{0C0D4D1C-D487-49FC-948D-EF3C82C4E936}"/>
              </a:ext>
            </a:extLst>
          </p:cNvPr>
          <p:cNvCxnSpPr/>
          <p:nvPr/>
        </p:nvCxnSpPr>
        <p:spPr>
          <a:xfrm>
            <a:off x="7533887" y="1113017"/>
            <a:ext cx="1461654" cy="1590891"/>
          </a:xfrm>
          <a:prstGeom prst="curvedConnector2">
            <a:avLst/>
          </a:prstGeom>
          <a:ln w="825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18" name="Curved Connector 12">
            <a:extLst>
              <a:ext uri="{FF2B5EF4-FFF2-40B4-BE49-F238E27FC236}">
                <a16:creationId xmlns:a16="http://schemas.microsoft.com/office/drawing/2014/main" id="{98245E8D-6284-43B6-AF92-BD19FAA3D6CD}"/>
              </a:ext>
            </a:extLst>
          </p:cNvPr>
          <p:cNvCxnSpPr>
            <a:cxnSpLocks/>
          </p:cNvCxnSpPr>
          <p:nvPr/>
        </p:nvCxnSpPr>
        <p:spPr>
          <a:xfrm rot="7980000">
            <a:off x="6028644" y="3856214"/>
            <a:ext cx="1461654" cy="1590891"/>
          </a:xfrm>
          <a:prstGeom prst="curvedConnector2">
            <a:avLst/>
          </a:prstGeom>
          <a:ln w="825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63026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526F90D2-71EE-4CBC-B8C0-06230D96E910}"/>
              </a:ext>
            </a:extLst>
          </p:cNvPr>
          <p:cNvGrpSpPr/>
          <p:nvPr/>
        </p:nvGrpSpPr>
        <p:grpSpPr>
          <a:xfrm>
            <a:off x="1308296" y="869849"/>
            <a:ext cx="9645747" cy="1451320"/>
            <a:chOff x="1308296" y="869849"/>
            <a:chExt cx="9645747" cy="1451320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0D1749-7032-40B4-9690-C1A67A336562}"/>
                </a:ext>
              </a:extLst>
            </p:cNvPr>
            <p:cNvGrpSpPr/>
            <p:nvPr/>
          </p:nvGrpSpPr>
          <p:grpSpPr>
            <a:xfrm>
              <a:off x="1308296" y="900331"/>
              <a:ext cx="1519311" cy="1420837"/>
              <a:chOff x="998806" y="1083211"/>
              <a:chExt cx="1519311" cy="1420837"/>
            </a:xfrm>
          </p:grpSpPr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219ED9CD-68B5-4635-9017-476E83CB1EFB}"/>
                  </a:ext>
                </a:extLst>
              </p:cNvPr>
              <p:cNvSpPr txBox="1"/>
              <p:nvPr/>
            </p:nvSpPr>
            <p:spPr>
              <a:xfrm>
                <a:off x="1125415" y="1505244"/>
                <a:ext cx="13364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latin typeface="Garamond" panose="02020404030301010803" pitchFamily="18" charset="0"/>
                  </a:rPr>
                  <a:t>Leadership </a:t>
                </a:r>
              </a:p>
            </p:txBody>
          </p:sp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4CB89D98-3739-491E-BBDC-9977D1030A4A}"/>
                  </a:ext>
                </a:extLst>
              </p:cNvPr>
              <p:cNvSpPr/>
              <p:nvPr/>
            </p:nvSpPr>
            <p:spPr>
              <a:xfrm>
                <a:off x="998806" y="1083211"/>
                <a:ext cx="1519311" cy="1420837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0302D5-580E-4C02-8082-651DD133297A}"/>
                </a:ext>
              </a:extLst>
            </p:cNvPr>
            <p:cNvGrpSpPr/>
            <p:nvPr/>
          </p:nvGrpSpPr>
          <p:grpSpPr>
            <a:xfrm>
              <a:off x="3964748" y="869849"/>
              <a:ext cx="1521653" cy="1423185"/>
              <a:chOff x="3162889" y="1066797"/>
              <a:chExt cx="1521653" cy="1423185"/>
            </a:xfrm>
          </p:grpSpPr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6E6E6EDD-33C8-474B-8DF9-38D6B3B5FEEA}"/>
                  </a:ext>
                </a:extLst>
              </p:cNvPr>
              <p:cNvSpPr/>
              <p:nvPr/>
            </p:nvSpPr>
            <p:spPr>
              <a:xfrm>
                <a:off x="3162889" y="1066797"/>
                <a:ext cx="1521653" cy="1423185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C32D6278-BE5C-496A-86DE-66B616D10595}"/>
                  </a:ext>
                </a:extLst>
              </p:cNvPr>
              <p:cNvSpPr txBox="1"/>
              <p:nvPr/>
            </p:nvSpPr>
            <p:spPr>
              <a:xfrm>
                <a:off x="3176953" y="1376291"/>
                <a:ext cx="1507588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000" dirty="0">
                    <a:latin typeface="Garamond" panose="02020404030301010803" pitchFamily="18" charset="0"/>
                  </a:rPr>
                  <a:t>Management   Team</a:t>
                </a:r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DEA1016B-710E-426F-9C45-2A1CBEFA78D2}"/>
                </a:ext>
              </a:extLst>
            </p:cNvPr>
            <p:cNvGrpSpPr/>
            <p:nvPr/>
          </p:nvGrpSpPr>
          <p:grpSpPr>
            <a:xfrm>
              <a:off x="6719667" y="909705"/>
              <a:ext cx="1509934" cy="1411464"/>
              <a:chOff x="6213229" y="1064450"/>
              <a:chExt cx="1509934" cy="1411464"/>
            </a:xfrm>
          </p:grpSpPr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AE737660-5B37-41B7-A7B5-2950EE4DB77E}"/>
                  </a:ext>
                </a:extLst>
              </p:cNvPr>
              <p:cNvSpPr/>
              <p:nvPr/>
            </p:nvSpPr>
            <p:spPr>
              <a:xfrm>
                <a:off x="6213233" y="1064450"/>
                <a:ext cx="1509930" cy="1411464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7B949C4-8032-4BE7-ABFE-54C454503C18}"/>
                  </a:ext>
                </a:extLst>
              </p:cNvPr>
              <p:cNvSpPr txBox="1"/>
              <p:nvPr/>
            </p:nvSpPr>
            <p:spPr>
              <a:xfrm>
                <a:off x="6213229" y="1472421"/>
                <a:ext cx="150758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000" dirty="0" err="1">
                    <a:latin typeface="Garamond" panose="02020404030301010803" pitchFamily="18" charset="0"/>
                  </a:rPr>
                  <a:t>Organisation</a:t>
                </a:r>
                <a:endParaRPr lang="en-US" sz="2000" dirty="0">
                  <a:latin typeface="Garamond" panose="02020404030301010803" pitchFamily="18" charset="0"/>
                </a:endParaRPr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06EDFE00-0D45-409C-9A05-7C3E5FB8DFD0}"/>
                </a:ext>
              </a:extLst>
            </p:cNvPr>
            <p:cNvGrpSpPr/>
            <p:nvPr/>
          </p:nvGrpSpPr>
          <p:grpSpPr>
            <a:xfrm>
              <a:off x="9376118" y="879232"/>
              <a:ext cx="1577925" cy="1441937"/>
              <a:chOff x="8799342" y="1160586"/>
              <a:chExt cx="1577925" cy="1441937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7F625B86-CE79-413D-A18B-7208449DF0FF}"/>
                  </a:ext>
                </a:extLst>
              </p:cNvPr>
              <p:cNvSpPr/>
              <p:nvPr/>
            </p:nvSpPr>
            <p:spPr>
              <a:xfrm>
                <a:off x="8799342" y="1188719"/>
                <a:ext cx="1512276" cy="1413804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7E28ADE-AF82-44B3-B735-2030930E4ABD}"/>
                  </a:ext>
                </a:extLst>
              </p:cNvPr>
              <p:cNvSpPr txBox="1"/>
              <p:nvPr/>
            </p:nvSpPr>
            <p:spPr>
              <a:xfrm>
                <a:off x="8869679" y="1160586"/>
                <a:ext cx="1507588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en-US" sz="2000" dirty="0">
                    <a:latin typeface="Garamond" panose="02020404030301010803" pitchFamily="18" charset="0"/>
                  </a:rPr>
                  <a:t>Stakeholders</a:t>
                </a:r>
              </a:p>
              <a:p>
                <a:pPr algn="just"/>
                <a:r>
                  <a:rPr lang="en-US" sz="1600" dirty="0">
                    <a:latin typeface="Garamond" panose="02020404030301010803" pitchFamily="18" charset="0"/>
                  </a:rPr>
                  <a:t>-shareholders</a:t>
                </a:r>
              </a:p>
              <a:p>
                <a:pPr algn="just"/>
                <a:r>
                  <a:rPr lang="en-US" sz="1600" dirty="0">
                    <a:latin typeface="Garamond" panose="02020404030301010803" pitchFamily="18" charset="0"/>
                  </a:rPr>
                  <a:t>-customers</a:t>
                </a:r>
              </a:p>
              <a:p>
                <a:pPr algn="just"/>
                <a:r>
                  <a:rPr lang="en-US" sz="1600" dirty="0">
                    <a:latin typeface="Garamond" panose="02020404030301010803" pitchFamily="18" charset="0"/>
                  </a:rPr>
                  <a:t>-creditors</a:t>
                </a:r>
              </a:p>
              <a:p>
                <a:pPr algn="just"/>
                <a:r>
                  <a:rPr lang="en-US" sz="1600" dirty="0">
                    <a:latin typeface="Garamond" panose="02020404030301010803" pitchFamily="18" charset="0"/>
                  </a:rPr>
                  <a:t>-community</a:t>
                </a:r>
              </a:p>
            </p:txBody>
          </p:sp>
        </p:grpSp>
        <p:sp>
          <p:nvSpPr>
            <p:cNvPr id="17" name="Arrow: Right 16">
              <a:extLst>
                <a:ext uri="{FF2B5EF4-FFF2-40B4-BE49-F238E27FC236}">
                  <a16:creationId xmlns:a16="http://schemas.microsoft.com/office/drawing/2014/main" id="{2ACA98DA-97DF-4486-98DA-38BD81620CCC}"/>
                </a:ext>
              </a:extLst>
            </p:cNvPr>
            <p:cNvSpPr/>
            <p:nvPr/>
          </p:nvSpPr>
          <p:spPr>
            <a:xfrm>
              <a:off x="3108959" y="1406769"/>
              <a:ext cx="457200" cy="274320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Arrow: Right 17">
              <a:extLst>
                <a:ext uri="{FF2B5EF4-FFF2-40B4-BE49-F238E27FC236}">
                  <a16:creationId xmlns:a16="http://schemas.microsoft.com/office/drawing/2014/main" id="{6AD2A1D4-9A47-4965-8085-AECC76D04687}"/>
                </a:ext>
              </a:extLst>
            </p:cNvPr>
            <p:cNvSpPr/>
            <p:nvPr/>
          </p:nvSpPr>
          <p:spPr>
            <a:xfrm>
              <a:off x="5920154" y="1432561"/>
              <a:ext cx="457200" cy="274320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Arrow: Right 18">
              <a:extLst>
                <a:ext uri="{FF2B5EF4-FFF2-40B4-BE49-F238E27FC236}">
                  <a16:creationId xmlns:a16="http://schemas.microsoft.com/office/drawing/2014/main" id="{008FA641-5D02-4418-9BB8-F02DFF9639FE}"/>
                </a:ext>
              </a:extLst>
            </p:cNvPr>
            <p:cNvSpPr/>
            <p:nvPr/>
          </p:nvSpPr>
          <p:spPr>
            <a:xfrm>
              <a:off x="8632874" y="1444282"/>
              <a:ext cx="457200" cy="274320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3175FD3F-82C2-48E2-8258-87A6A2218A47}"/>
              </a:ext>
            </a:extLst>
          </p:cNvPr>
          <p:cNvSpPr txBox="1"/>
          <p:nvPr/>
        </p:nvSpPr>
        <p:spPr>
          <a:xfrm>
            <a:off x="998806" y="2461846"/>
            <a:ext cx="104100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Garamond" panose="02020404030301010803" pitchFamily="18" charset="0"/>
              </a:rPr>
              <a:t>Leader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Garamond" panose="02020404030301010803" pitchFamily="18" charset="0"/>
              </a:rPr>
              <a:t>Attract talented people to join Excellent Management Team</a:t>
            </a:r>
          </a:p>
          <a:p>
            <a:endParaRPr lang="en-US" sz="2000" dirty="0">
              <a:latin typeface="Garamond" panose="02020404030301010803" pitchFamily="18" charset="0"/>
            </a:endParaRPr>
          </a:p>
          <a:p>
            <a:r>
              <a:rPr lang="en-US" sz="2000" dirty="0">
                <a:latin typeface="Garamond" panose="02020404030301010803" pitchFamily="18" charset="0"/>
              </a:rPr>
              <a:t>Management Team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Garamond" panose="02020404030301010803" pitchFamily="18" charset="0"/>
              </a:rPr>
              <a:t>Set direction, delegation, coordination, collaboration, planning and execution within ethical value</a:t>
            </a:r>
          </a:p>
          <a:p>
            <a:endParaRPr lang="en-US" sz="2000" dirty="0">
              <a:latin typeface="Garamond" panose="02020404030301010803" pitchFamily="18" charset="0"/>
            </a:endParaRPr>
          </a:p>
          <a:p>
            <a:r>
              <a:rPr lang="en-US" sz="2000" dirty="0" err="1">
                <a:latin typeface="Garamond" panose="02020404030301010803" pitchFamily="18" charset="0"/>
              </a:rPr>
              <a:t>Organisation</a:t>
            </a:r>
            <a:endParaRPr lang="en-US" sz="2000" dirty="0">
              <a:latin typeface="Garamond" panose="020204040303010108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Garamond" panose="02020404030301010803" pitchFamily="18" charset="0"/>
              </a:rPr>
              <a:t>Provide conducive and harmony working environment with ethical culture </a:t>
            </a:r>
          </a:p>
          <a:p>
            <a:endParaRPr lang="en-US" sz="2000" dirty="0">
              <a:latin typeface="Garamond" panose="02020404030301010803" pitchFamily="18" charset="0"/>
            </a:endParaRPr>
          </a:p>
          <a:p>
            <a:r>
              <a:rPr lang="en-US" sz="2000" dirty="0">
                <a:latin typeface="Garamond" panose="02020404030301010803" pitchFamily="18" charset="0"/>
              </a:rPr>
              <a:t>Stakeholders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Garamond" panose="02020404030301010803" pitchFamily="18" charset="0"/>
              </a:rPr>
              <a:t>Ethic of cares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89413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2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A23C33"/>
              </a:buClr>
              <a:buSzPts val="2000"/>
              <a:buFont typeface="Garamond"/>
              <a:buNone/>
            </a:pPr>
            <a:r>
              <a:rPr lang="en-MY" sz="2000" dirty="0" err="1">
                <a:solidFill>
                  <a:srgbClr val="A23C33"/>
                </a:solidFill>
              </a:rPr>
              <a:t>孔子曰。凡為天下國家者。有九經焉。曰。修身也。尊賢也。親親也。敬大臣也。體群臣也。子庶人也。來百工也。柔遠人也。懷諸侯也</a:t>
            </a:r>
            <a:r>
              <a:rPr lang="en-MY" sz="2000" dirty="0">
                <a:solidFill>
                  <a:srgbClr val="A23C33"/>
                </a:solidFill>
              </a:rPr>
              <a:t>。</a:t>
            </a:r>
            <a:endParaRPr dirty="0"/>
          </a:p>
        </p:txBody>
      </p:sp>
      <p:sp>
        <p:nvSpPr>
          <p:cNvPr id="169" name="Google Shape;169;p22"/>
          <p:cNvSpPr txBox="1"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3464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000" dirty="0"/>
              <a:t>Why </a:t>
            </a:r>
            <a:r>
              <a:rPr lang="en-US" sz="2000" dirty="0" err="1"/>
              <a:t>Organisational</a:t>
            </a:r>
            <a:r>
              <a:rPr lang="en-US" sz="2000" dirty="0"/>
              <a:t> Ethical Culture Is So Important ?</a:t>
            </a:r>
          </a:p>
          <a:p>
            <a:pPr marL="283464" lvl="0" indent="-342900" algn="l" rtl="0"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It differentiate between one organization with others</a:t>
            </a:r>
          </a:p>
          <a:p>
            <a:pPr marL="283464" lvl="0" indent="-342900" algn="l" rtl="0"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Create an identity or brand name for its organization</a:t>
            </a:r>
          </a:p>
          <a:p>
            <a:pPr marL="283464" lvl="0" indent="-342900" algn="l" rtl="0"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Facilitate the generation of commitment higher than self-interest</a:t>
            </a:r>
          </a:p>
          <a:p>
            <a:pPr marL="283464" marR="0" lvl="0" indent="-3429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07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Garamond"/>
                <a:sym typeface="Garamond"/>
              </a:rPr>
              <a:t>Enhance the stability of the social system</a:t>
            </a:r>
          </a:p>
          <a:p>
            <a:pPr marL="283464" marR="0" lvl="0" indent="-3429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07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Garamond"/>
                <a:sym typeface="Garamond"/>
              </a:rPr>
              <a:t>Organisation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Garamond"/>
                <a:sym typeface="Garamond"/>
              </a:rPr>
              <a:t> effectiveness</a:t>
            </a:r>
          </a:p>
          <a:p>
            <a:pPr marL="283464" marR="0" lvl="0" indent="-3429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070"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262626"/>
              </a:solidFill>
              <a:effectLst/>
              <a:uLnTx/>
              <a:uFillTx/>
              <a:latin typeface="Garamond"/>
              <a:sym typeface="Garamond"/>
            </a:endParaRPr>
          </a:p>
        </p:txBody>
      </p:sp>
    </p:spTree>
  </p:cSld>
  <p:clrMapOvr>
    <a:masterClrMapping/>
  </p:clrMapOvr>
  <p:transition spd="slow">
    <p:push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E6A5E-8875-40A3-AC6F-CC9531F2B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MY" sz="2000" b="0" i="0" u="none" strike="noStrike" kern="0" cap="none" spc="0" normalizeH="0" baseline="0" noProof="0" dirty="0" err="1">
                <a:ln>
                  <a:noFill/>
                </a:ln>
                <a:solidFill>
                  <a:srgbClr val="A23C33"/>
                </a:solidFill>
                <a:effectLst/>
                <a:uLnTx/>
                <a:uFillTx/>
                <a:latin typeface="Garamond"/>
                <a:sym typeface="Garamond"/>
              </a:rPr>
              <a:t>孔子曰。凡為天下國家者。有九經焉。曰。修身也。尊賢也。親親也。敬大臣也。體群臣也。子庶人也。來百工也。柔遠人也。懷諸侯也</a:t>
            </a:r>
            <a:r>
              <a:rPr kumimoji="0" lang="en-MY" sz="2000" b="0" i="0" u="none" strike="noStrike" kern="0" cap="none" spc="0" normalizeH="0" baseline="0" noProof="0" dirty="0">
                <a:ln>
                  <a:noFill/>
                </a:ln>
                <a:solidFill>
                  <a:srgbClr val="A23C33"/>
                </a:solidFill>
                <a:effectLst/>
                <a:uLnTx/>
                <a:uFillTx/>
                <a:latin typeface="Garamond"/>
                <a:sym typeface="Garamond"/>
              </a:rPr>
              <a:t>。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1A182-C51F-42A0-B7BC-6B790FB318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3464" marR="0" lvl="0" indent="-3429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07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Garamond"/>
                <a:sym typeface="Garamond"/>
              </a:rPr>
              <a:t>Serves as a guideline or sense-making and control mechanism for fitting employees in the   organization</a:t>
            </a:r>
          </a:p>
          <a:p>
            <a:pPr marL="283464" marR="0" lvl="0" indent="-3429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07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Garamond"/>
                <a:sym typeface="Garamond"/>
              </a:rPr>
              <a:t>Controls employees 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Garamond"/>
                <a:sym typeface="Garamond"/>
              </a:rPr>
              <a:t>behaviour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262626"/>
              </a:solidFill>
              <a:effectLst/>
              <a:uLnTx/>
              <a:uFillTx/>
              <a:latin typeface="Garamond"/>
              <a:sym typeface="Garamond"/>
            </a:endParaRPr>
          </a:p>
          <a:p>
            <a:pPr marL="283464" marR="0" lvl="0" indent="-3429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07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Garamond"/>
                <a:sym typeface="Garamond"/>
              </a:rPr>
              <a:t>Increase employee commitment </a:t>
            </a:r>
          </a:p>
          <a:p>
            <a:pPr marL="283464" marR="0" lvl="0" indent="-3429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 panose="02020404030301010803" pitchFamily="18" charset="0"/>
                <a:cs typeface="Arial"/>
                <a:sym typeface="Arial"/>
              </a:rPr>
              <a:t>Espouse values – values that desired to guide employee 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 panose="02020404030301010803" pitchFamily="18" charset="0"/>
                <a:cs typeface="Arial"/>
                <a:sym typeface="Arial"/>
              </a:rPr>
              <a:t>behaviour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 panose="02020404030301010803" pitchFamily="18" charset="0"/>
              <a:cs typeface="Arial"/>
              <a:sym typeface="Arial"/>
            </a:endParaRPr>
          </a:p>
          <a:p>
            <a:pPr marL="283464" marR="0" lvl="0" indent="-3429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 panose="02020404030301010803" pitchFamily="18" charset="0"/>
                <a:cs typeface="Arial"/>
                <a:sym typeface="Arial"/>
              </a:rPr>
              <a:t>Enacted values – values most staff truly rely on to guide decisions and 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 panose="02020404030301010803" pitchFamily="18" charset="0"/>
                <a:cs typeface="Arial"/>
                <a:sym typeface="Arial"/>
              </a:rPr>
              <a:t>bahaviour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 panose="02020404030301010803" pitchFamily="18" charset="0"/>
                <a:cs typeface="Arial"/>
                <a:sym typeface="Arial"/>
              </a:rPr>
              <a:t> </a:t>
            </a:r>
          </a:p>
          <a:p>
            <a:pPr marL="283464" marR="0" lvl="0" indent="-3429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070"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262626"/>
              </a:solidFill>
              <a:effectLst/>
              <a:uLnTx/>
              <a:uFillTx/>
              <a:latin typeface="Garamond"/>
              <a:sym typeface="Garamond"/>
            </a:endParaRPr>
          </a:p>
          <a:p>
            <a:pPr marL="283464" marR="0" lvl="0" indent="-3429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070"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262626"/>
              </a:solidFill>
              <a:effectLst/>
              <a:uLnTx/>
              <a:uFillTx/>
              <a:latin typeface="Garamond"/>
              <a:sym typeface="Garamond"/>
            </a:endParaRPr>
          </a:p>
        </p:txBody>
      </p:sp>
    </p:spTree>
    <p:extLst>
      <p:ext uri="{BB962C8B-B14F-4D97-AF65-F5344CB8AC3E}">
        <p14:creationId xmlns:p14="http://schemas.microsoft.com/office/powerpoint/2010/main" val="21893277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E1EEB-1725-4A0B-AB20-644981477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MY" sz="2000" b="0" i="0" u="none" strike="noStrike" kern="0" cap="none" spc="0" normalizeH="0" baseline="0" noProof="0" dirty="0" err="1">
                <a:ln>
                  <a:noFill/>
                </a:ln>
                <a:solidFill>
                  <a:srgbClr val="A23C33"/>
                </a:solidFill>
                <a:effectLst/>
                <a:uLnTx/>
                <a:uFillTx/>
                <a:latin typeface="Garamond"/>
                <a:sym typeface="Garamond"/>
              </a:rPr>
              <a:t>孔子曰。凡為天下國家者。有九經焉。曰。修身也。尊賢也。親親也。敬大臣也。體群臣也。子庶人也。來百工也。柔遠人也。懷諸侯也</a:t>
            </a:r>
            <a:r>
              <a:rPr kumimoji="0" lang="en-MY" sz="2000" b="0" i="0" u="none" strike="noStrike" kern="0" cap="none" spc="0" normalizeH="0" baseline="0" noProof="0" dirty="0">
                <a:ln>
                  <a:noFill/>
                </a:ln>
                <a:solidFill>
                  <a:srgbClr val="A23C33"/>
                </a:solidFill>
                <a:effectLst/>
                <a:uLnTx/>
                <a:uFillTx/>
                <a:latin typeface="Garamond"/>
                <a:sym typeface="Garamond"/>
              </a:rPr>
              <a:t>。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6B60-AE50-4895-9673-B39C5714EF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97155" indent="0" algn="just">
              <a:buNone/>
            </a:pPr>
            <a:r>
              <a:rPr lang="en-US" dirty="0"/>
              <a:t>				</a:t>
            </a:r>
          </a:p>
          <a:p>
            <a:pPr marL="97155" indent="0" algn="just">
              <a:buNone/>
            </a:pPr>
            <a:r>
              <a:rPr lang="en-US" dirty="0"/>
              <a:t>				</a:t>
            </a:r>
          </a:p>
          <a:p>
            <a:pPr marL="97155" indent="0" algn="just">
              <a:buNone/>
            </a:pPr>
            <a:r>
              <a:rPr lang="en-US" dirty="0"/>
              <a:t>				</a:t>
            </a:r>
            <a:r>
              <a:rPr lang="en-US" sz="4000" dirty="0"/>
              <a:t>THE END</a:t>
            </a:r>
          </a:p>
        </p:txBody>
      </p:sp>
    </p:spTree>
    <p:extLst>
      <p:ext uri="{BB962C8B-B14F-4D97-AF65-F5344CB8AC3E}">
        <p14:creationId xmlns:p14="http://schemas.microsoft.com/office/powerpoint/2010/main" val="33659899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23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A23C33"/>
              </a:buClr>
              <a:buSzPts val="2000"/>
              <a:buFont typeface="Garamond"/>
              <a:buNone/>
            </a:pPr>
            <a:r>
              <a:rPr lang="en-MY" sz="2000">
                <a:solidFill>
                  <a:srgbClr val="A23C33"/>
                </a:solidFill>
              </a:rPr>
              <a:t>孔子曰。凡為天下國家者。有九經焉。曰。修身也。尊賢也。親親也。敬大臣也。體群臣也。子庶人也。來百工也。柔遠人也。懷諸侯也。</a:t>
            </a:r>
            <a:endParaRPr/>
          </a:p>
        </p:txBody>
      </p:sp>
      <p:sp>
        <p:nvSpPr>
          <p:cNvPr id="175" name="Google Shape;175;p23"/>
          <p:cNvSpPr txBox="1"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300"/>
              <a:buNone/>
            </a:pPr>
            <a:r>
              <a:rPr lang="en-MY" sz="2000" u="sng" dirty="0">
                <a:solidFill>
                  <a:srgbClr val="262626"/>
                </a:solidFill>
              </a:rPr>
              <a:t>Notes</a:t>
            </a:r>
            <a:r>
              <a:rPr lang="en-MY" sz="2000" dirty="0">
                <a:solidFill>
                  <a:srgbClr val="262626"/>
                </a:solidFill>
              </a:rPr>
              <a:t> </a:t>
            </a:r>
          </a:p>
          <a:p>
            <a:pPr marL="285750" lvl="0" indent="-285750" algn="l" rtl="0"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300"/>
              <a:buChar char="•"/>
            </a:pPr>
            <a:r>
              <a:rPr lang="en-MY" sz="2000" dirty="0">
                <a:solidFill>
                  <a:srgbClr val="262626"/>
                </a:solidFill>
              </a:rPr>
              <a:t>The success of political is very much depends on the requirement of moral transformation led by the Ruler. It involves cultivation of “ethical leadership” and creation of “ethical culture”</a:t>
            </a:r>
            <a:endParaRPr sz="2000" dirty="0">
              <a:solidFill>
                <a:srgbClr val="262626"/>
              </a:solidFill>
            </a:endParaRPr>
          </a:p>
          <a:p>
            <a:pPr marL="285750" lvl="0" indent="-285750" algn="l" rtl="0"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300"/>
              <a:buChar char="•"/>
            </a:pPr>
            <a:r>
              <a:rPr lang="en-MY" sz="2000" dirty="0">
                <a:solidFill>
                  <a:srgbClr val="262626"/>
                </a:solidFill>
              </a:rPr>
              <a:t>Development of virtues to become an “excellent</a:t>
            </a:r>
            <a:r>
              <a:rPr lang="en-MY" sz="2000" dirty="0"/>
              <a:t>”</a:t>
            </a:r>
            <a:r>
              <a:rPr lang="en-MY" sz="2000" dirty="0">
                <a:solidFill>
                  <a:srgbClr val="262626"/>
                </a:solidFill>
              </a:rPr>
              <a:t> p</a:t>
            </a:r>
            <a:r>
              <a:rPr lang="en-MY" sz="2000" dirty="0"/>
              <a:t>erson - “</a:t>
            </a:r>
            <a:r>
              <a:rPr lang="en-MY" sz="2000" dirty="0">
                <a:solidFill>
                  <a:srgbClr val="262626"/>
                </a:solidFill>
              </a:rPr>
              <a:t>ethical” with benevolent leadership. This benevolent leadership </a:t>
            </a:r>
            <a:r>
              <a:rPr lang="en-MY" sz="2000" dirty="0"/>
              <a:t>placed nation interest above self interest.</a:t>
            </a:r>
          </a:p>
          <a:p>
            <a:pPr marL="285750" lvl="0" indent="-285750" algn="l" rtl="0"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300"/>
              <a:buChar char="•"/>
            </a:pPr>
            <a:r>
              <a:rPr lang="en-MY" sz="2000" dirty="0">
                <a:solidFill>
                  <a:srgbClr val="262626"/>
                </a:solidFill>
              </a:rPr>
              <a:t>Honour, respect and shows empathy to ministers, public officers governments </a:t>
            </a:r>
          </a:p>
          <a:p>
            <a:pPr marL="285750" lvl="0" indent="-285750" algn="l" rtl="0"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300"/>
              <a:buChar char="•"/>
            </a:pPr>
            <a:r>
              <a:rPr lang="en-MY" sz="2000" dirty="0"/>
              <a:t>Attract talented people with high morality value</a:t>
            </a: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26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A23C33"/>
              </a:buClr>
              <a:buSzPts val="2000"/>
              <a:buFont typeface="Garamond"/>
              <a:buNone/>
            </a:pPr>
            <a:r>
              <a:rPr lang="en-MY" sz="2000">
                <a:solidFill>
                  <a:srgbClr val="A23C33"/>
                </a:solidFill>
              </a:rPr>
              <a:t>孔子曰。凡為天下國家者。有九經焉。曰。修身也。尊賢也。親親也。敬大臣也。體群臣也。子庶人也。來百工也。柔遠人也。懷諸侯也。</a:t>
            </a:r>
            <a:endParaRPr/>
          </a:p>
        </p:txBody>
      </p:sp>
      <p:sp>
        <p:nvSpPr>
          <p:cNvPr id="193" name="Google Shape;193;p26"/>
          <p:cNvSpPr txBox="1"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numCol="1" anchor="t" anchorCtr="0">
            <a:noAutofit/>
          </a:bodyPr>
          <a:lstStyle/>
          <a:p>
            <a:pPr marL="285750" indent="-285750">
              <a:spcBef>
                <a:spcPts val="1000"/>
              </a:spcBef>
              <a:buClr>
                <a:srgbClr val="83992A"/>
              </a:buClr>
              <a:buSzPts val="2300"/>
              <a:defRPr/>
            </a:pPr>
            <a:r>
              <a:rPr lang="en-US" sz="2000" dirty="0">
                <a:solidFill>
                  <a:srgbClr val="262626"/>
                </a:solidFill>
              </a:rPr>
              <a:t>Lead the government ministers to cultivate and form the ethical culture </a:t>
            </a:r>
            <a:endParaRPr lang="en-MY" sz="2000" dirty="0"/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300"/>
              <a:buFont typeface="Arial"/>
              <a:buChar char="•"/>
              <a:tabLst/>
              <a:defRPr/>
            </a:pPr>
            <a:r>
              <a:rPr lang="en-MY" sz="2000" dirty="0"/>
              <a:t>Develop virtues and 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Garamond"/>
                <a:sym typeface="Garamond"/>
              </a:rPr>
              <a:t>goodness of human nature in context of morality, perfectionism and harmony in order to create community which </a:t>
            </a:r>
            <a:r>
              <a:rPr lang="en-MY" sz="2000" dirty="0"/>
              <a:t>live in a life of excellence</a:t>
            </a:r>
          </a:p>
          <a:p>
            <a:pPr marL="285750" lvl="0" indent="-285750" algn="l" rtl="0">
              <a:spcBef>
                <a:spcPts val="1000"/>
              </a:spcBef>
              <a:spcAft>
                <a:spcPts val="0"/>
              </a:spcAft>
              <a:buSzPts val="2300"/>
              <a:buChar char="•"/>
            </a:pPr>
            <a:r>
              <a:rPr lang="en-MY" sz="2000" dirty="0"/>
              <a:t>Exercise Ethics of Care to its people  – care for those with whom they are inter-related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3992A"/>
              </a:buClr>
              <a:buSzPts val="2300"/>
              <a:buFont typeface="Arial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Garamond"/>
                <a:sym typeface="Garamond"/>
              </a:rPr>
              <a:t>Treating others as an end in themselves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262626"/>
              </a:solidFill>
              <a:effectLst/>
              <a:uLnTx/>
              <a:uFillTx/>
              <a:latin typeface="Garamond"/>
              <a:sym typeface="Garamond"/>
            </a:endParaRPr>
          </a:p>
          <a:p>
            <a:pPr marL="285750" lvl="0" indent="-139700" algn="l" rtl="0">
              <a:spcBef>
                <a:spcPts val="1000"/>
              </a:spcBef>
              <a:spcAft>
                <a:spcPts val="0"/>
              </a:spcAft>
              <a:buSzPts val="2300"/>
              <a:buNone/>
            </a:pPr>
            <a:endParaRPr sz="2000" dirty="0"/>
          </a:p>
          <a:p>
            <a:pPr marL="285750" lvl="0" indent="-139700" algn="l" rtl="0">
              <a:spcBef>
                <a:spcPts val="1000"/>
              </a:spcBef>
              <a:spcAft>
                <a:spcPts val="0"/>
              </a:spcAft>
              <a:buSzPts val="2300"/>
              <a:buNone/>
            </a:pPr>
            <a:endParaRPr sz="2000" dirty="0"/>
          </a:p>
          <a:p>
            <a:pPr marL="285750" lvl="0" indent="-139700" algn="l" rtl="0">
              <a:spcBef>
                <a:spcPts val="1000"/>
              </a:spcBef>
              <a:spcAft>
                <a:spcPts val="0"/>
              </a:spcAft>
              <a:buSzPts val="2300"/>
              <a:buNone/>
            </a:pPr>
            <a:endParaRPr sz="2000" dirty="0"/>
          </a:p>
        </p:txBody>
      </p:sp>
    </p:spTree>
  </p:cSld>
  <p:clrMapOvr>
    <a:masterClrMapping/>
  </p:clrMapOvr>
  <p:transition spd="med">
    <p:push/>
  </p:transition>
</p:sld>
</file>

<file path=ppt/theme/theme1.xml><?xml version="1.0" encoding="utf-8"?>
<a:theme xmlns:a="http://schemas.openxmlformats.org/drawingml/2006/main" name="Organic">
  <a:themeElements>
    <a:clrScheme name="Organic">
      <a:dk1>
        <a:srgbClr val="000000"/>
      </a:dk1>
      <a:lt1>
        <a:srgbClr val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550</TotalTime>
  <Words>750</Words>
  <Application>Microsoft Office PowerPoint</Application>
  <PresentationFormat>Widescreen</PresentationFormat>
  <Paragraphs>92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Garamond</vt:lpstr>
      <vt:lpstr>Organic</vt:lpstr>
      <vt:lpstr> Oral Presentation</vt:lpstr>
      <vt:lpstr>Doctrine of the Mean or Zhongyong</vt:lpstr>
      <vt:lpstr>孔子曰。凡為天下國家者。有九經焉。曰。修身也。尊賢也。親親也。敬大臣也。體群臣也。子庶人也。來百工也。柔遠人也。懷諸侯也。</vt:lpstr>
      <vt:lpstr>孔子曰。凡為天下國家者。有九經焉。曰。修身也。尊賢也。親親也。敬大臣也。體群臣也。子庶人也。來百工也。柔遠人也。懷諸侯也。</vt:lpstr>
      <vt:lpstr>PowerPoint Presentation</vt:lpstr>
      <vt:lpstr>PowerPoint Presentation</vt:lpstr>
      <vt:lpstr>PowerPoint Presentation</vt:lpstr>
      <vt:lpstr>PowerPoint Presentation</vt:lpstr>
      <vt:lpstr>孔子曰。凡為天下國家者。有九經焉。曰。修身也。尊賢也。親親也。敬大臣也。體群臣也。子庶人也。來百工也。柔遠人也。懷諸侯也。</vt:lpstr>
      <vt:lpstr>孔子曰。凡為天下國家者。有九經焉。曰。修身也。尊賢也。親親也。敬大臣也。體群臣也。子庶人也。來百工也。柔遠人也。懷諸侯也。</vt:lpstr>
      <vt:lpstr>孔子曰。凡為天下國家者。有九經焉。曰。修身也。尊賢也。親親也。敬大臣也。體群臣也。子庶人也。來百工也。柔遠人也。懷諸侯也。</vt:lpstr>
      <vt:lpstr>孔子曰。凡為天下國家者。有九經焉。曰。修身也。尊賢也。親親也。敬大臣也。體群臣也。子庶人也。來百工也。柔遠人也。懷諸侯也。</vt:lpstr>
      <vt:lpstr>孔子曰。凡為天下國家者。有九經焉。曰。修身也。尊賢也。親親也。敬大臣也。體群臣也。子庶人也。來百工也。柔遠人也。懷諸侯也。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Tutorials</dc:title>
  <cp:lastModifiedBy>fs lau</cp:lastModifiedBy>
  <cp:revision>22</cp:revision>
  <dcterms:modified xsi:type="dcterms:W3CDTF">2021-01-05T16:11:00Z</dcterms:modified>
</cp:coreProperties>
</file>