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8" r:id="rId3"/>
    <p:sldId id="259" r:id="rId4"/>
    <p:sldId id="260" r:id="rId5"/>
    <p:sldId id="261" r:id="rId6"/>
    <p:sldId id="262" r:id="rId7"/>
    <p:sldId id="264" r:id="rId8"/>
    <p:sldId id="263" r:id="rId9"/>
    <p:sldId id="25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FDEB"/>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6DB6E4-2042-B2D3-58AE-6935C42BD53E}" v="2" dt="2021-11-15T11:57:47.145"/>
    <p1510:client id="{2A2AFDDD-E250-EE9A-7031-E525E8921522}" v="3" dt="2021-11-15T12:01:42.7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n Broscareanu (2027994)" userId="S::2027994@student.uwtsd.ac.uk::5a715e68-51f1-4e77-933b-7f2ab4e1df9f" providerId="AD" clId="Web-{026DB6E4-2042-B2D3-58AE-6935C42BD53E}"/>
    <pc:docChg chg="modSld">
      <pc:chgData name="Iulian Broscareanu (2027994)" userId="S::2027994@student.uwtsd.ac.uk::5a715e68-51f1-4e77-933b-7f2ab4e1df9f" providerId="AD" clId="Web-{026DB6E4-2042-B2D3-58AE-6935C42BD53E}" dt="2021-11-15T11:57:47.145" v="1"/>
      <pc:docMkLst>
        <pc:docMk/>
      </pc:docMkLst>
      <pc:sldChg chg="addSp modSp">
        <pc:chgData name="Iulian Broscareanu (2027994)" userId="S::2027994@student.uwtsd.ac.uk::5a715e68-51f1-4e77-933b-7f2ab4e1df9f" providerId="AD" clId="Web-{026DB6E4-2042-B2D3-58AE-6935C42BD53E}" dt="2021-11-15T11:57:47.145" v="1"/>
        <pc:sldMkLst>
          <pc:docMk/>
          <pc:sldMk cId="3265199629" sldId="256"/>
        </pc:sldMkLst>
        <pc:graphicFrameChg chg="add mod">
          <ac:chgData name="Iulian Broscareanu (2027994)" userId="S::2027994@student.uwtsd.ac.uk::5a715e68-51f1-4e77-933b-7f2ab4e1df9f" providerId="AD" clId="Web-{026DB6E4-2042-B2D3-58AE-6935C42BD53E}" dt="2021-11-15T11:57:14.425" v="0"/>
          <ac:graphicFrameMkLst>
            <pc:docMk/>
            <pc:sldMk cId="3265199629" sldId="256"/>
            <ac:graphicFrameMk id="6" creationId="{0AF12A78-9FD5-4E4F-8766-6D9E15138D20}"/>
          </ac:graphicFrameMkLst>
        </pc:graphicFrameChg>
        <pc:graphicFrameChg chg="add mod">
          <ac:chgData name="Iulian Broscareanu (2027994)" userId="S::2027994@student.uwtsd.ac.uk::5a715e68-51f1-4e77-933b-7f2ab4e1df9f" providerId="AD" clId="Web-{026DB6E4-2042-B2D3-58AE-6935C42BD53E}" dt="2021-11-15T11:57:47.145" v="1"/>
          <ac:graphicFrameMkLst>
            <pc:docMk/>
            <pc:sldMk cId="3265199629" sldId="256"/>
            <ac:graphicFrameMk id="8" creationId="{B2E5A531-AD78-4404-BE63-95F75CA6780A}"/>
          </ac:graphicFrameMkLst>
        </pc:graphicFrameChg>
      </pc:sldChg>
    </pc:docChg>
  </pc:docChgLst>
  <pc:docChgLst>
    <pc:chgData name="Iulian Broscareanu (2027994)" userId="S::2027994@student.uwtsd.ac.uk::5a715e68-51f1-4e77-933b-7f2ab4e1df9f" providerId="AD" clId="Web-{2A2AFDDD-E250-EE9A-7031-E525E8921522}"/>
    <pc:docChg chg="sldOrd">
      <pc:chgData name="Iulian Broscareanu (2027994)" userId="S::2027994@student.uwtsd.ac.uk::5a715e68-51f1-4e77-933b-7f2ab4e1df9f" providerId="AD" clId="Web-{2A2AFDDD-E250-EE9A-7031-E525E8921522}" dt="2021-11-15T12:01:42.708" v="2"/>
      <pc:docMkLst>
        <pc:docMk/>
      </pc:docMkLst>
      <pc:sldChg chg="ord">
        <pc:chgData name="Iulian Broscareanu (2027994)" userId="S::2027994@student.uwtsd.ac.uk::5a715e68-51f1-4e77-933b-7f2ab4e1df9f" providerId="AD" clId="Web-{2A2AFDDD-E250-EE9A-7031-E525E8921522}" dt="2021-11-15T12:01:42.708" v="2"/>
        <pc:sldMkLst>
          <pc:docMk/>
          <pc:sldMk cId="3265199629"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3EA272-FC8E-4A79-B0D3-F0E7C6582074}" type="datetimeFigureOut">
              <a:rPr lang="en-GB" smtClean="0"/>
              <a:t>15/11/2021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A25EFB-9080-42E6-B4BE-2B33C5EC72AE}" type="slidenum">
              <a:rPr lang="en-GB" smtClean="0"/>
              <a:t>‹#›</a:t>
            </a:fld>
            <a:endParaRPr lang="en-GB"/>
          </a:p>
        </p:txBody>
      </p:sp>
    </p:spTree>
    <p:extLst>
      <p:ext uri="{BB962C8B-B14F-4D97-AF65-F5344CB8AC3E}">
        <p14:creationId xmlns:p14="http://schemas.microsoft.com/office/powerpoint/2010/main" val="4278970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Amazon uses different channels to communicate with each other the company also arrange get together for improving the internal communication. This will increase the employee engagement which resulted in increased productivity. Another benefits of effective communication can be seen as better decision making as communication help in decision making and this will provide business a competitive edge. </a:t>
            </a:r>
          </a:p>
          <a:p>
            <a:endParaRPr lang="en-GB"/>
          </a:p>
        </p:txBody>
      </p:sp>
      <p:sp>
        <p:nvSpPr>
          <p:cNvPr id="4" name="Slide Number Placeholder 3"/>
          <p:cNvSpPr>
            <a:spLocks noGrp="1"/>
          </p:cNvSpPr>
          <p:nvPr>
            <p:ph type="sldNum" sz="quarter" idx="10"/>
          </p:nvPr>
        </p:nvSpPr>
        <p:spPr/>
        <p:txBody>
          <a:bodyPr/>
          <a:lstStyle/>
          <a:p>
            <a:fld id="{E8A25EFB-9080-42E6-B4BE-2B33C5EC72AE}" type="slidenum">
              <a:rPr lang="en-GB" smtClean="0"/>
              <a:t>7</a:t>
            </a:fld>
            <a:endParaRPr lang="en-GB"/>
          </a:p>
        </p:txBody>
      </p:sp>
    </p:spTree>
    <p:extLst>
      <p:ext uri="{BB962C8B-B14F-4D97-AF65-F5344CB8AC3E}">
        <p14:creationId xmlns:p14="http://schemas.microsoft.com/office/powerpoint/2010/main" val="3488042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B5F375-16FB-4C7D-A7B8-265B6E24955E}"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1882619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5F375-16FB-4C7D-A7B8-265B6E24955E}"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2032940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B5F375-16FB-4C7D-A7B8-265B6E24955E}"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276000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7B5F375-16FB-4C7D-A7B8-265B6E24955E}" type="datetimeFigureOut">
              <a:rPr lang="en-GB" smtClean="0"/>
              <a:t>15/11/2021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2178578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7B5F375-16FB-4C7D-A7B8-265B6E24955E}" type="datetimeFigureOut">
              <a:rPr lang="en-GB" smtClean="0"/>
              <a:t>15/11/2021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93001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B5F375-16FB-4C7D-A7B8-265B6E24955E}" type="datetimeFigureOut">
              <a:rPr lang="en-GB" smtClean="0"/>
              <a:t>15/11/2021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426606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B5F375-16FB-4C7D-A7B8-265B6E24955E}" type="datetimeFigureOut">
              <a:rPr lang="en-GB" smtClean="0"/>
              <a:t>15/11/2021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732714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B5F375-16FB-4C7D-A7B8-265B6E24955E}" type="datetimeFigureOut">
              <a:rPr lang="en-GB" smtClean="0"/>
              <a:t>15/11/2021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29568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B5F375-16FB-4C7D-A7B8-265B6E24955E}" type="datetimeFigureOut">
              <a:rPr lang="en-GB" smtClean="0"/>
              <a:t>15/11/2021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2350156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5F375-16FB-4C7D-A7B8-265B6E24955E}"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2357446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5F375-16FB-4C7D-A7B8-265B6E24955E}" type="datetimeFigureOut">
              <a:rPr lang="en-GB" smtClean="0"/>
              <a:t>15/11/2021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537CD-89ED-4E63-A95A-FBB76B219A4E}" type="slidenum">
              <a:rPr lang="en-GB" smtClean="0"/>
              <a:t>‹#›</a:t>
            </a:fld>
            <a:endParaRPr lang="en-GB"/>
          </a:p>
        </p:txBody>
      </p:sp>
    </p:spTree>
    <p:extLst>
      <p:ext uri="{BB962C8B-B14F-4D97-AF65-F5344CB8AC3E}">
        <p14:creationId xmlns:p14="http://schemas.microsoft.com/office/powerpoint/2010/main" val="352444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B5F375-16FB-4C7D-A7B8-265B6E24955E}" type="datetimeFigureOut">
              <a:rPr lang="en-GB" smtClean="0"/>
              <a:t>15/11/2021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1537CD-89ED-4E63-A95A-FBB76B219A4E}" type="slidenum">
              <a:rPr lang="en-GB" smtClean="0"/>
              <a:t>‹#›</a:t>
            </a:fld>
            <a:endParaRPr lang="en-GB"/>
          </a:p>
        </p:txBody>
      </p:sp>
    </p:spTree>
    <p:extLst>
      <p:ext uri="{BB962C8B-B14F-4D97-AF65-F5344CB8AC3E}">
        <p14:creationId xmlns:p14="http://schemas.microsoft.com/office/powerpoint/2010/main" val="24781479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effectLst>
                  <a:outerShdw blurRad="38100" dist="38100" dir="2700000" algn="tl">
                    <a:srgbClr val="000000">
                      <a:alpha val="43137"/>
                    </a:srgbClr>
                  </a:outerShdw>
                </a:effectLst>
              </a:rPr>
              <a:t>Introduction</a:t>
            </a:r>
            <a:endParaRPr lang="en-GB" b="1">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92500"/>
          </a:bodyPr>
          <a:lstStyle/>
          <a:p>
            <a:pPr algn="just"/>
            <a:r>
              <a:rPr lang="en-GB"/>
              <a:t>Communication is necessary in organisation in better understanding the business and organisation function.</a:t>
            </a:r>
          </a:p>
          <a:p>
            <a:pPr algn="just"/>
            <a:r>
              <a:rPr lang="en-GB"/>
              <a:t>Communication is necessary for the managers, leaders, employees, staff in communicating their ideas and opinions with each other </a:t>
            </a:r>
            <a:r>
              <a:rPr lang="en-US"/>
              <a:t>(Vaughan, 2018)</a:t>
            </a:r>
            <a:r>
              <a:rPr lang="en-GB"/>
              <a:t>. </a:t>
            </a:r>
          </a:p>
          <a:p>
            <a:pPr algn="just"/>
            <a:r>
              <a:rPr lang="en-GB"/>
              <a:t>It is considered that effective communication is the building block for successful organisations. </a:t>
            </a:r>
          </a:p>
          <a:p>
            <a:pPr algn="just"/>
            <a:r>
              <a:rPr lang="en-GB"/>
              <a:t>Amazon is an e-commerce company which begins with selling books. It has now grown to an online retail and ecommerce company </a:t>
            </a:r>
            <a:r>
              <a:rPr lang="en-US"/>
              <a:t>(Statt, 2018)</a:t>
            </a:r>
            <a:r>
              <a:rPr lang="en-GB"/>
              <a:t>.</a:t>
            </a:r>
          </a:p>
          <a:p>
            <a:pPr algn="just"/>
            <a:r>
              <a:rPr lang="en-GB"/>
              <a:t>This presentation will discusses the organisational communication of the ecommerce company Amazon. </a:t>
            </a:r>
          </a:p>
        </p:txBody>
      </p:sp>
    </p:spTree>
    <p:extLst>
      <p:ext uri="{BB962C8B-B14F-4D97-AF65-F5344CB8AC3E}">
        <p14:creationId xmlns:p14="http://schemas.microsoft.com/office/powerpoint/2010/main" val="1940378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Amazon and the Theory of Communication</a:t>
            </a:r>
            <a:endParaRPr lang="en-GB">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lnSpcReduction="10000"/>
          </a:bodyPr>
          <a:lstStyle/>
          <a:p>
            <a:pPr algn="just"/>
            <a:r>
              <a:rPr lang="en-GB"/>
              <a:t>Amazon being a famous organisation emphasis on the importance of communication. </a:t>
            </a:r>
          </a:p>
          <a:p>
            <a:pPr algn="just"/>
            <a:r>
              <a:rPr lang="en-GB"/>
              <a:t>Amazon uses the Theory of Bureaucracy in their organisation.</a:t>
            </a:r>
          </a:p>
          <a:p>
            <a:pPr algn="just"/>
            <a:r>
              <a:rPr lang="en-GB"/>
              <a:t>Theory of Bureaucracy applied to those organisation that have a fixed structure and also have clear rules and regulation </a:t>
            </a:r>
            <a:r>
              <a:rPr lang="en-US"/>
              <a:t>(Peek, 2020)</a:t>
            </a:r>
            <a:r>
              <a:rPr lang="en-GB"/>
              <a:t>.</a:t>
            </a:r>
          </a:p>
          <a:p>
            <a:pPr algn="just"/>
            <a:r>
              <a:rPr lang="en-GB"/>
              <a:t>Amazon is one of them having clear rules and structure, and also the company have line of authority that operate it. </a:t>
            </a:r>
          </a:p>
          <a:p>
            <a:pPr algn="just"/>
            <a:r>
              <a:rPr lang="en-GB"/>
              <a:t>According to the German scientist who proposed the theory of bureaucracy, defined bureaucracy as an institution which is highly organised </a:t>
            </a:r>
            <a:r>
              <a:rPr lang="en-US"/>
              <a:t>(</a:t>
            </a:r>
            <a:r>
              <a:rPr lang="en-US" err="1"/>
              <a:t>Serpa</a:t>
            </a:r>
            <a:r>
              <a:rPr lang="en-US"/>
              <a:t> &amp; Ferreira, 2019)</a:t>
            </a:r>
            <a:r>
              <a:rPr lang="en-GB"/>
              <a:t>.</a:t>
            </a:r>
          </a:p>
          <a:p>
            <a:pPr algn="just"/>
            <a:endParaRPr lang="en-GB"/>
          </a:p>
        </p:txBody>
      </p:sp>
    </p:spTree>
    <p:extLst>
      <p:ext uri="{BB962C8B-B14F-4D97-AF65-F5344CB8AC3E}">
        <p14:creationId xmlns:p14="http://schemas.microsoft.com/office/powerpoint/2010/main" val="3076527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effectLst>
                  <a:outerShdw blurRad="38100" dist="38100" dir="2700000" algn="tl">
                    <a:srgbClr val="000000">
                      <a:alpha val="43137"/>
                    </a:srgbClr>
                  </a:outerShdw>
                </a:effectLst>
              </a:rPr>
              <a:t>Channels of Communication</a:t>
            </a:r>
            <a:endParaRPr lang="en-GB">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fontScale="92500" lnSpcReduction="10000"/>
          </a:bodyPr>
          <a:lstStyle/>
          <a:p>
            <a:pPr algn="just"/>
            <a:r>
              <a:rPr lang="en-GB"/>
              <a:t>It has been seen every organisation choses different channels of communication internally as well as external. </a:t>
            </a:r>
          </a:p>
          <a:p>
            <a:pPr algn="just"/>
            <a:r>
              <a:rPr lang="en-GB"/>
              <a:t>Both internal and external communication are important, in Amazon the external communication is done by using social media. The company interact with their customer through social media </a:t>
            </a:r>
            <a:r>
              <a:rPr lang="en-US"/>
              <a:t>(</a:t>
            </a:r>
            <a:r>
              <a:rPr lang="en-US" err="1"/>
              <a:t>Arishekar</a:t>
            </a:r>
            <a:r>
              <a:rPr lang="en-US"/>
              <a:t>, 2021)</a:t>
            </a:r>
            <a:r>
              <a:rPr lang="en-GB"/>
              <a:t>.</a:t>
            </a:r>
          </a:p>
          <a:p>
            <a:pPr algn="just"/>
            <a:r>
              <a:rPr lang="en-GB"/>
              <a:t>But when it comes to internal communication Amazon uses various channels of communication such emails, internal websites that have news and other information.</a:t>
            </a:r>
          </a:p>
          <a:p>
            <a:pPr algn="just"/>
            <a:r>
              <a:rPr lang="en-GB"/>
              <a:t>There are different collaborations tools such as wiki that are used by amazon. Which help them in sharing documents and file within the employees.</a:t>
            </a:r>
          </a:p>
        </p:txBody>
      </p:sp>
      <p:pic>
        <p:nvPicPr>
          <p:cNvPr id="4" name="Picture 3"/>
          <p:cNvPicPr>
            <a:picLocks noChangeAspect="1"/>
          </p:cNvPicPr>
          <p:nvPr/>
        </p:nvPicPr>
        <p:blipFill>
          <a:blip r:embed="rId2"/>
          <a:stretch>
            <a:fillRect/>
          </a:stretch>
        </p:blipFill>
        <p:spPr>
          <a:xfrm>
            <a:off x="4365757" y="5651372"/>
            <a:ext cx="2282871" cy="1051182"/>
          </a:xfrm>
          <a:prstGeom prst="rect">
            <a:avLst/>
          </a:prstGeom>
        </p:spPr>
      </p:pic>
    </p:spTree>
    <p:extLst>
      <p:ext uri="{BB962C8B-B14F-4D97-AF65-F5344CB8AC3E}">
        <p14:creationId xmlns:p14="http://schemas.microsoft.com/office/powerpoint/2010/main" val="405183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effectLst>
                  <a:outerShdw blurRad="38100" dist="38100" dir="2700000" algn="tl">
                    <a:srgbClr val="000000">
                      <a:alpha val="43137"/>
                    </a:srgbClr>
                  </a:outerShdw>
                </a:effectLst>
              </a:rPr>
              <a:t>Channels of Communication Contd.</a:t>
            </a:r>
            <a:endParaRPr lang="en-GB" b="1">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pPr algn="just"/>
            <a:r>
              <a:rPr lang="en-GB"/>
              <a:t>The staff uses Microsoft messenger for internal communication. </a:t>
            </a:r>
          </a:p>
          <a:p>
            <a:pPr algn="just"/>
            <a:r>
              <a:rPr lang="en-GB"/>
              <a:t>Being an information technology company Amazon knows better what to use for communication and what is not suitable so it is better to not recommend any communication channel as there is no improvement needed in the organisation.</a:t>
            </a:r>
          </a:p>
          <a:p>
            <a:pPr algn="just"/>
            <a:endParaRPr lang="en-GB"/>
          </a:p>
        </p:txBody>
      </p:sp>
      <p:pic>
        <p:nvPicPr>
          <p:cNvPr id="4" name="Picture 3"/>
          <p:cNvPicPr>
            <a:picLocks noChangeAspect="1"/>
          </p:cNvPicPr>
          <p:nvPr/>
        </p:nvPicPr>
        <p:blipFill>
          <a:blip r:embed="rId2"/>
          <a:stretch>
            <a:fillRect/>
          </a:stretch>
        </p:blipFill>
        <p:spPr>
          <a:xfrm>
            <a:off x="8433763" y="4396189"/>
            <a:ext cx="3120151" cy="1548688"/>
          </a:xfrm>
          <a:prstGeom prst="rect">
            <a:avLst/>
          </a:prstGeom>
        </p:spPr>
      </p:pic>
      <p:pic>
        <p:nvPicPr>
          <p:cNvPr id="5" name="Picture 4"/>
          <p:cNvPicPr>
            <a:picLocks noChangeAspect="1"/>
          </p:cNvPicPr>
          <p:nvPr/>
        </p:nvPicPr>
        <p:blipFill>
          <a:blip r:embed="rId3"/>
          <a:stretch>
            <a:fillRect/>
          </a:stretch>
        </p:blipFill>
        <p:spPr>
          <a:xfrm>
            <a:off x="1112506" y="4396189"/>
            <a:ext cx="2979994" cy="1548688"/>
          </a:xfrm>
          <a:prstGeom prst="rect">
            <a:avLst/>
          </a:prstGeom>
        </p:spPr>
      </p:pic>
    </p:spTree>
    <p:extLst>
      <p:ext uri="{BB962C8B-B14F-4D97-AF65-F5344CB8AC3E}">
        <p14:creationId xmlns:p14="http://schemas.microsoft.com/office/powerpoint/2010/main" val="1867830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51919"/>
          </a:xfrm>
        </p:spPr>
        <p:txBody>
          <a:bodyPr>
            <a:normAutofit fontScale="90000"/>
          </a:bodyPr>
          <a:lstStyle/>
          <a:p>
            <a:r>
              <a:rPr lang="en-GB" b="1">
                <a:effectLst>
                  <a:outerShdw blurRad="38100" dist="38100" dir="2700000" algn="tl">
                    <a:srgbClr val="000000">
                      <a:alpha val="43137"/>
                    </a:srgbClr>
                  </a:outerShdw>
                </a:effectLst>
              </a:rPr>
              <a:t>Barriers in Communicating With the External Stakeholders</a:t>
            </a:r>
          </a:p>
        </p:txBody>
      </p:sp>
      <p:sp>
        <p:nvSpPr>
          <p:cNvPr id="3" name="Content Placeholder 2"/>
          <p:cNvSpPr>
            <a:spLocks noGrp="1"/>
          </p:cNvSpPr>
          <p:nvPr>
            <p:ph idx="1"/>
          </p:nvPr>
        </p:nvSpPr>
        <p:spPr>
          <a:xfrm>
            <a:off x="838199" y="1825625"/>
            <a:ext cx="10827619" cy="4671428"/>
          </a:xfrm>
        </p:spPr>
        <p:txBody>
          <a:bodyPr>
            <a:normAutofit fontScale="70000" lnSpcReduction="20000"/>
          </a:bodyPr>
          <a:lstStyle/>
          <a:p>
            <a:pPr algn="just"/>
            <a:r>
              <a:rPr lang="en-GB" sz="3100"/>
              <a:t>There </a:t>
            </a:r>
            <a:r>
              <a:rPr lang="en-GB" sz="3400"/>
              <a:t>are different barriers when it comes to communication with the external stakeholders.</a:t>
            </a:r>
          </a:p>
          <a:p>
            <a:pPr algn="just"/>
            <a:r>
              <a:rPr lang="en-GB" sz="3400"/>
              <a:t>It has been seen that lack of interaction can be the most important barrier. Most of the time communication with external stakeholders is done virtually or through any source </a:t>
            </a:r>
            <a:r>
              <a:rPr lang="en-US" sz="3400"/>
              <a:t>(</a:t>
            </a:r>
            <a:r>
              <a:rPr lang="en-US" sz="3400" err="1"/>
              <a:t>Smarp</a:t>
            </a:r>
            <a:r>
              <a:rPr lang="en-US" sz="3400"/>
              <a:t>, 2020)</a:t>
            </a:r>
            <a:r>
              <a:rPr lang="en-GB" sz="3400"/>
              <a:t>.</a:t>
            </a:r>
          </a:p>
          <a:p>
            <a:pPr algn="just"/>
            <a:r>
              <a:rPr lang="en-GB" sz="3400"/>
              <a:t>Physical communication is considered as more effective because of the increased interaction. </a:t>
            </a:r>
          </a:p>
          <a:p>
            <a:pPr algn="just"/>
            <a:r>
              <a:rPr lang="en-GB" sz="3400"/>
              <a:t>Disengagement in another major issues as virtual communication is found less effective most of the stakeholders do not answer or replay which result in disengagement.</a:t>
            </a:r>
          </a:p>
          <a:p>
            <a:r>
              <a:rPr lang="en-GB" sz="3400"/>
              <a:t>Most of the time the client or the external stakeholder is less interested in listening to the person on the other side which result in disengagement </a:t>
            </a:r>
            <a:r>
              <a:rPr lang="en-US" sz="3400"/>
              <a:t>(Goodwin College, 2018)</a:t>
            </a:r>
            <a:r>
              <a:rPr lang="en-GB" sz="3400"/>
              <a:t>.</a:t>
            </a:r>
          </a:p>
          <a:p>
            <a:r>
              <a:rPr lang="en-GB" sz="3400"/>
              <a:t>The major issue include the differences in culture and the language barriers. This will affect the communication within organisations as well outside of organisation.</a:t>
            </a:r>
          </a:p>
          <a:p>
            <a:pPr algn="just"/>
            <a:endParaRPr lang="en-GB"/>
          </a:p>
        </p:txBody>
      </p:sp>
    </p:spTree>
    <p:extLst>
      <p:ext uri="{BB962C8B-B14F-4D97-AF65-F5344CB8AC3E}">
        <p14:creationId xmlns:p14="http://schemas.microsoft.com/office/powerpoint/2010/main" val="3333990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The Impact of Effective Communication on the Organisation’s Business Process</a:t>
            </a:r>
          </a:p>
        </p:txBody>
      </p:sp>
      <p:sp>
        <p:nvSpPr>
          <p:cNvPr id="3" name="Content Placeholder 2"/>
          <p:cNvSpPr>
            <a:spLocks noGrp="1"/>
          </p:cNvSpPr>
          <p:nvPr>
            <p:ph idx="1"/>
          </p:nvPr>
        </p:nvSpPr>
        <p:spPr/>
        <p:txBody>
          <a:bodyPr>
            <a:normAutofit fontScale="85000" lnSpcReduction="20000"/>
          </a:bodyPr>
          <a:lstStyle/>
          <a:p>
            <a:r>
              <a:rPr lang="en-GB"/>
              <a:t>Effective communication is the major part in achieving the goals and objectives of the organisation.</a:t>
            </a:r>
          </a:p>
          <a:p>
            <a:r>
              <a:rPr lang="en-GB"/>
              <a:t>It is important for managers and leaders to must communicate with the staff effectively as it help in better information delivery and the employees are more likely to understand.</a:t>
            </a:r>
          </a:p>
          <a:p>
            <a:r>
              <a:rPr lang="en-GB"/>
              <a:t>Ineffective communication might result in poor productivity, result in uncertainty, and dissatisfaction.</a:t>
            </a:r>
          </a:p>
          <a:p>
            <a:r>
              <a:rPr lang="en-GB"/>
              <a:t>Effective communication directly impact the employees in various ways such as improving the employee’s morale, increased engagement of employees, and increase satisfaction </a:t>
            </a:r>
            <a:r>
              <a:rPr lang="en-US"/>
              <a:t>(</a:t>
            </a:r>
            <a:r>
              <a:rPr lang="en-US" err="1"/>
              <a:t>Musheke</a:t>
            </a:r>
            <a:r>
              <a:rPr lang="en-US"/>
              <a:t> &amp; </a:t>
            </a:r>
            <a:r>
              <a:rPr lang="en-US" err="1"/>
              <a:t>Phiri</a:t>
            </a:r>
            <a:r>
              <a:rPr lang="en-US"/>
              <a:t>, 2021)</a:t>
            </a:r>
            <a:r>
              <a:rPr lang="en-GB"/>
              <a:t>.  </a:t>
            </a:r>
          </a:p>
          <a:p>
            <a:r>
              <a:rPr lang="en-GB"/>
              <a:t>Better productivity of employees and staff might have positive impact on the business process of Amazon. </a:t>
            </a:r>
          </a:p>
          <a:p>
            <a:r>
              <a:rPr lang="en-GB"/>
              <a:t>Effective communication also result in better relation with the employees as well as the external stakeholders. </a:t>
            </a:r>
          </a:p>
          <a:p>
            <a:endParaRPr lang="en-GB"/>
          </a:p>
          <a:p>
            <a:endParaRPr lang="en-GB"/>
          </a:p>
        </p:txBody>
      </p:sp>
    </p:spTree>
    <p:extLst>
      <p:ext uri="{BB962C8B-B14F-4D97-AF65-F5344CB8AC3E}">
        <p14:creationId xmlns:p14="http://schemas.microsoft.com/office/powerpoint/2010/main" val="45525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7FDE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effectLst>
                  <a:outerShdw blurRad="38100" dist="38100" dir="2700000" algn="tl">
                    <a:srgbClr val="000000">
                      <a:alpha val="43137"/>
                    </a:srgbClr>
                  </a:outerShdw>
                </a:effectLst>
              </a:rPr>
              <a:t>Conclusion</a:t>
            </a:r>
            <a:endParaRPr lang="en-GB" b="1">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lnSpcReduction="10000"/>
          </a:bodyPr>
          <a:lstStyle/>
          <a:p>
            <a:pPr algn="just"/>
            <a:r>
              <a:rPr lang="en-GB"/>
              <a:t>This presentation discusses the importance of organisational communication and how Amazon implement organisational communication.</a:t>
            </a:r>
          </a:p>
          <a:p>
            <a:pPr algn="just"/>
            <a:r>
              <a:rPr lang="en-GB"/>
              <a:t>There are different theories of organisational communication are there, Amazon uses a Theory of Bureaucracy in the organisation. </a:t>
            </a:r>
          </a:p>
          <a:p>
            <a:pPr algn="just"/>
            <a:r>
              <a:rPr lang="en-GB"/>
              <a:t>This theory is most used for the organisations that have a well-established structure and clear rules and regulations.</a:t>
            </a:r>
          </a:p>
          <a:p>
            <a:pPr algn="just"/>
            <a:r>
              <a:rPr lang="en-GB"/>
              <a:t>Effective communication have various impacts and benefits for the organisation as it can help in better productivity inside the organisation as well as better relationship and engagement with the external customers and stakeholders. </a:t>
            </a:r>
          </a:p>
          <a:p>
            <a:pPr algn="just"/>
            <a:endParaRPr lang="en-GB"/>
          </a:p>
        </p:txBody>
      </p:sp>
    </p:spTree>
    <p:extLst>
      <p:ext uri="{BB962C8B-B14F-4D97-AF65-F5344CB8AC3E}">
        <p14:creationId xmlns:p14="http://schemas.microsoft.com/office/powerpoint/2010/main" val="1674759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a:effectLst>
                  <a:outerShdw blurRad="38100" dist="38100" dir="2700000" algn="tl">
                    <a:srgbClr val="000000">
                      <a:alpha val="43137"/>
                    </a:srgbClr>
                  </a:outerShdw>
                </a:effectLst>
              </a:rPr>
              <a:t>References</a:t>
            </a:r>
            <a:endParaRPr lang="en-GB" b="1">
              <a:effectLst>
                <a:outerShdw blurRad="38100" dist="38100" dir="2700000" algn="tl">
                  <a:srgbClr val="000000">
                    <a:alpha val="43137"/>
                  </a:srgbClr>
                </a:outerShdw>
              </a:effectLst>
            </a:endParaRPr>
          </a:p>
        </p:txBody>
      </p:sp>
      <p:sp>
        <p:nvSpPr>
          <p:cNvPr id="4" name="Rectangle 1"/>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Arishekar, N., 2021. </a:t>
            </a:r>
            <a:r>
              <a:rPr kumimoji="0" lang="en-GB"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How To Effectively Communicate With Amazon Customers. </a:t>
            </a: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https://www.sellerapp.com/blog/best-ways-to-contact-amazon-customers/</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13 November 2021].</a:t>
            </a:r>
            <a:endParaRPr kumimoji="0" lang="en-GB"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Goodwin College, 2018. </a:t>
            </a:r>
            <a:r>
              <a:rPr kumimoji="0" lang="en-GB"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6 Barriers to Effective Communication. </a:t>
            </a: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https://drexel.edu/goodwin/professional-studies-blog/overview/2018/July/6-barriers-to-effective-communication/</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13 November 2021].</a:t>
            </a:r>
            <a:endParaRPr kumimoji="0" lang="en-GB"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Musheke, M. M. &amp; Phiri, J., 2021. The Effects of Effective Communication on Organizational Performance Based on the Systems Theory. </a:t>
            </a:r>
            <a:r>
              <a:rPr kumimoji="0" lang="en-GB"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Open Journal of Business and Management, </a:t>
            </a: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9(2), pp. 1-10.</a:t>
            </a:r>
            <a:endParaRPr kumimoji="0" lang="en-GB"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Peek, S., 2020. </a:t>
            </a:r>
            <a:r>
              <a:rPr kumimoji="0" lang="en-GB"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Management Theory of Max Weber. </a:t>
            </a: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https://www.business.com/articles/management-theory-of-max-weber/</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13 November 2021].</a:t>
            </a:r>
            <a:endParaRPr kumimoji="0" lang="en-GB"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Serpa, S. &amp; Ferreira, C. M., 2019. The Concept of Bureaucracy by Max Weber. </a:t>
            </a:r>
            <a:r>
              <a:rPr kumimoji="0" lang="en-GB"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Social Science Studies, </a:t>
            </a: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7(2), pp. 12-20.</a:t>
            </a:r>
            <a:endParaRPr kumimoji="0" lang="en-GB"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Smarp, 2020. </a:t>
            </a:r>
            <a:r>
              <a:rPr kumimoji="0" lang="en-GB"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Top 13 Communication Barriers and How to Tackle Them. </a:t>
            </a: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https://blog.smarp.com/communication-barriers</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13 November 2021].</a:t>
            </a:r>
            <a:endParaRPr kumimoji="0" lang="en-GB"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Statt, N., 2018. </a:t>
            </a:r>
            <a:r>
              <a:rPr kumimoji="0" lang="en-GB"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Amazon's Retail Revolution is Changing the way we shop. </a:t>
            </a: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https://www.theverge.com/2018/10/23/17970466/amazon-prime-shopping-behavior-streaming-alexa-minimum-wage</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13 November 2021].</a:t>
            </a:r>
            <a:endParaRPr kumimoji="0" lang="en-GB"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Vaughan, T., 2018. </a:t>
            </a:r>
            <a:r>
              <a:rPr kumimoji="0" lang="en-GB" sz="1200" b="0" i="1"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importance of communication in an organization. </a:t>
            </a: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200" b="0" i="0" u="sng"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https://www.poppulo.com/blog/importance-of-communication-in-an-organization</a:t>
            </a:r>
            <a:b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sz="1200" b="0" i="0" u="none" strike="noStrike" cap="none" normalizeH="0" baseline="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13 November 2021].</a:t>
            </a:r>
            <a:endParaRPr kumimoji="0" lang="en-GB"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94686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5400" b="1">
                <a:effectLst>
                  <a:outerShdw blurRad="38100" dist="38100" dir="2700000" algn="tl">
                    <a:srgbClr val="000000">
                      <a:alpha val="43137"/>
                    </a:srgbClr>
                  </a:outerShdw>
                </a:effectLst>
              </a:rPr>
              <a:t>Effective Team Working and Communication</a:t>
            </a:r>
            <a:endParaRPr lang="en-GB" sz="5400" b="1">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a:lstStyle/>
          <a:p>
            <a:r>
              <a:rPr lang="en-US" b="1">
                <a:effectLst>
                  <a:outerShdw blurRad="38100" dist="38100" dir="2700000" algn="tl">
                    <a:srgbClr val="000000">
                      <a:alpha val="43137"/>
                    </a:srgbClr>
                  </a:outerShdw>
                </a:effectLst>
              </a:rPr>
              <a:t>Student Name: </a:t>
            </a:r>
            <a:r>
              <a:rPr lang="en-US" b="1" err="1">
                <a:effectLst>
                  <a:outerShdw blurRad="38100" dist="38100" dir="2700000" algn="tl">
                    <a:srgbClr val="000000">
                      <a:alpha val="43137"/>
                    </a:srgbClr>
                  </a:outerShdw>
                </a:effectLst>
              </a:rPr>
              <a:t>Iulian</a:t>
            </a:r>
            <a:r>
              <a:rPr lang="en-US" b="1">
                <a:effectLst>
                  <a:outerShdw blurRad="38100" dist="38100" dir="2700000" algn="tl">
                    <a:srgbClr val="000000">
                      <a:alpha val="43137"/>
                    </a:srgbClr>
                  </a:outerShdw>
                </a:effectLst>
              </a:rPr>
              <a:t> </a:t>
            </a:r>
            <a:r>
              <a:rPr lang="en-US" b="1" err="1">
                <a:effectLst>
                  <a:outerShdw blurRad="38100" dist="38100" dir="2700000" algn="tl">
                    <a:srgbClr val="000000">
                      <a:alpha val="43137"/>
                    </a:srgbClr>
                  </a:outerShdw>
                </a:effectLst>
              </a:rPr>
              <a:t>Broscareanu</a:t>
            </a:r>
            <a:endParaRPr lang="en-GB" b="1">
              <a:effectLst>
                <a:outerShdw blurRad="38100" dist="38100" dir="2700000" algn="tl">
                  <a:srgbClr val="000000">
                    <a:alpha val="43137"/>
                  </a:srgbClr>
                </a:outerShdw>
              </a:effectLst>
            </a:endParaRPr>
          </a:p>
        </p:txBody>
      </p:sp>
      <p:pic>
        <p:nvPicPr>
          <p:cNvPr id="4" name="Picture 3"/>
          <p:cNvPicPr>
            <a:picLocks noChangeAspect="1"/>
          </p:cNvPicPr>
          <p:nvPr/>
        </p:nvPicPr>
        <p:blipFill rotWithShape="1">
          <a:blip r:embed="rId2"/>
          <a:srcRect l="8319"/>
          <a:stretch/>
        </p:blipFill>
        <p:spPr>
          <a:xfrm>
            <a:off x="4578898" y="4160434"/>
            <a:ext cx="3009767" cy="2378881"/>
          </a:xfrm>
          <a:prstGeom prst="rect">
            <a:avLst/>
          </a:prstGeom>
        </p:spPr>
      </p:pic>
      <p:graphicFrame>
        <p:nvGraphicFramePr>
          <p:cNvPr id="6" name="Table 5">
            <a:extLst>
              <a:ext uri="{FF2B5EF4-FFF2-40B4-BE49-F238E27FC236}">
                <a16:creationId xmlns:a16="http://schemas.microsoft.com/office/drawing/2014/main" id="{0AF12A78-9FD5-4E4F-8766-6D9E15138D20}"/>
              </a:ext>
            </a:extLst>
          </p:cNvPr>
          <p:cNvGraphicFramePr>
            <a:graphicFrameLocks noGrp="1"/>
          </p:cNvGraphicFramePr>
          <p:nvPr/>
        </p:nvGraphicFramePr>
        <p:xfrm>
          <a:off x="1047750" y="781431"/>
          <a:ext cx="10096500" cy="5295138"/>
        </p:xfrm>
        <a:graphic>
          <a:graphicData uri="http://schemas.openxmlformats.org/drawingml/2006/table">
            <a:tbl>
              <a:tblPr firstRow="1" bandRow="1">
                <a:tableStyleId>{5C22544A-7EE6-4342-B048-85BDC9FD1C3A}</a:tableStyleId>
              </a:tblPr>
              <a:tblGrid>
                <a:gridCol w="3640321">
                  <a:extLst>
                    <a:ext uri="{9D8B030D-6E8A-4147-A177-3AD203B41FA5}">
                      <a16:colId xmlns:a16="http://schemas.microsoft.com/office/drawing/2014/main" val="3803546225"/>
                    </a:ext>
                  </a:extLst>
                </a:gridCol>
                <a:gridCol w="6456179">
                  <a:extLst>
                    <a:ext uri="{9D8B030D-6E8A-4147-A177-3AD203B41FA5}">
                      <a16:colId xmlns:a16="http://schemas.microsoft.com/office/drawing/2014/main" val="1681057073"/>
                    </a:ext>
                  </a:extLst>
                </a:gridCol>
              </a:tblGrid>
              <a:tr h="882523">
                <a:tc>
                  <a:txBody>
                    <a:bodyPr/>
                    <a:lstStyle/>
                    <a:p>
                      <a:pPr marL="0" algn="ctr" rtl="0" eaLnBrk="1" latinLnBrk="0" hangingPunct="1">
                        <a:spcBef>
                          <a:spcPts val="0"/>
                        </a:spcBef>
                        <a:spcAft>
                          <a:spcPts val="0"/>
                        </a:spcAft>
                      </a:pPr>
                      <a:r>
                        <a:rPr lang="en-GB" sz="2400" kern="1200">
                          <a:effectLst/>
                        </a:rPr>
                        <a:t>Teamwork Evaluation </a:t>
                      </a:r>
                      <a:endParaRPr lang="en-GB">
                        <a:effectLst/>
                      </a:endParaRPr>
                    </a:p>
                  </a:txBody>
                  <a:tcPr marL="0" marR="0" marT="0" marB="0" anchor="ctr"/>
                </a:tc>
                <a:tc>
                  <a:txBody>
                    <a:bodyPr/>
                    <a:lstStyle/>
                    <a:p>
                      <a:pPr marL="0" algn="ctr" rtl="0" eaLnBrk="1" latinLnBrk="0" hangingPunct="1">
                        <a:spcBef>
                          <a:spcPts val="0"/>
                        </a:spcBef>
                        <a:spcAft>
                          <a:spcPts val="0"/>
                        </a:spcAft>
                      </a:pPr>
                      <a:r>
                        <a:rPr lang="en-GB" sz="2400" kern="1200">
                          <a:effectLst/>
                        </a:rPr>
                        <a:t>Team responses. </a:t>
                      </a:r>
                      <a:endParaRPr lang="en-GB">
                        <a:effectLst/>
                      </a:endParaRPr>
                    </a:p>
                  </a:txBody>
                  <a:tcPr marL="0" marR="0" marT="0" marB="0" anchor="ctr"/>
                </a:tc>
                <a:extLst>
                  <a:ext uri="{0D108BD9-81ED-4DB2-BD59-A6C34878D82A}">
                    <a16:rowId xmlns:a16="http://schemas.microsoft.com/office/drawing/2014/main" val="220188695"/>
                  </a:ext>
                </a:extLst>
              </a:tr>
              <a:tr h="882523">
                <a:tc>
                  <a:txBody>
                    <a:bodyPr/>
                    <a:lstStyle/>
                    <a:p>
                      <a:pPr marL="0" algn="l" rtl="0" eaLnBrk="1" latinLnBrk="0" hangingPunct="1">
                        <a:spcBef>
                          <a:spcPts val="0"/>
                        </a:spcBef>
                        <a:spcAft>
                          <a:spcPts val="0"/>
                        </a:spcAft>
                      </a:pPr>
                      <a:r>
                        <a:rPr lang="en-GB" sz="1800" kern="1200">
                          <a:effectLst/>
                        </a:rPr>
                        <a:t>Who was in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SILVERIO GUIMARES </a:t>
                      </a:r>
                      <a:endParaRPr lang="en-GB">
                        <a:effectLst/>
                      </a:endParaRPr>
                    </a:p>
                    <a:p>
                      <a:pPr marL="0" algn="l" rtl="0" eaLnBrk="1" latinLnBrk="0" hangingPunct="1">
                        <a:spcBef>
                          <a:spcPts val="0"/>
                        </a:spcBef>
                        <a:spcAft>
                          <a:spcPts val="0"/>
                        </a:spcAft>
                      </a:pPr>
                      <a:r>
                        <a:rPr lang="en-GB" sz="1800" kern="1200">
                          <a:effectLst/>
                        </a:rPr>
                        <a:t>IULIAN BROSCAREANU</a:t>
                      </a:r>
                      <a:endParaRPr lang="en-GB">
                        <a:effectLst/>
                      </a:endParaRPr>
                    </a:p>
                  </a:txBody>
                  <a:tcPr marL="0" marR="0" marT="0" marB="0" anchor="ctr"/>
                </a:tc>
                <a:extLst>
                  <a:ext uri="{0D108BD9-81ED-4DB2-BD59-A6C34878D82A}">
                    <a16:rowId xmlns:a16="http://schemas.microsoft.com/office/drawing/2014/main" val="1927992631"/>
                  </a:ext>
                </a:extLst>
              </a:tr>
              <a:tr h="882523">
                <a:tc>
                  <a:txBody>
                    <a:bodyPr/>
                    <a:lstStyle/>
                    <a:p>
                      <a:pPr marL="0" marR="0" indent="0" algn="l" rtl="0" eaLnBrk="1" fontAlgn="auto" latinLnBrk="0" hangingPunct="1">
                        <a:spcBef>
                          <a:spcPts val="0"/>
                        </a:spcBef>
                        <a:spcAft>
                          <a:spcPts val="0"/>
                        </a:spcAft>
                      </a:pPr>
                      <a:r>
                        <a:rPr lang="en-GB" sz="1800" kern="1200">
                          <a:effectLst/>
                        </a:rPr>
                        <a:t>What were the key strengths of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HONESTY</a:t>
                      </a:r>
                      <a:endParaRPr lang="en-GB">
                        <a:effectLst/>
                      </a:endParaRPr>
                    </a:p>
                    <a:p>
                      <a:pPr marL="0" algn="l" rtl="0" eaLnBrk="1" latinLnBrk="0" hangingPunct="1">
                        <a:spcBef>
                          <a:spcPts val="0"/>
                        </a:spcBef>
                        <a:spcAft>
                          <a:spcPts val="0"/>
                        </a:spcAft>
                      </a:pPr>
                      <a:r>
                        <a:rPr lang="en-GB" sz="1800" kern="1200">
                          <a:effectLst/>
                        </a:rPr>
                        <a:t>CREATIVITY</a:t>
                      </a:r>
                      <a:endParaRPr lang="en-GB">
                        <a:effectLst/>
                      </a:endParaRPr>
                    </a:p>
                    <a:p>
                      <a:pPr marL="0" algn="l" rtl="0" eaLnBrk="1" latinLnBrk="0" hangingPunct="1">
                        <a:spcBef>
                          <a:spcPts val="0"/>
                        </a:spcBef>
                        <a:spcAft>
                          <a:spcPts val="0"/>
                        </a:spcAft>
                      </a:pPr>
                      <a:r>
                        <a:rPr lang="en-GB" sz="1800" kern="1200">
                          <a:effectLst/>
                        </a:rPr>
                        <a:t>MOTIVATION</a:t>
                      </a:r>
                      <a:endParaRPr lang="en-GB">
                        <a:effectLst/>
                      </a:endParaRPr>
                    </a:p>
                  </a:txBody>
                  <a:tcPr marL="0" marR="0" marT="0" marB="0" anchor="ctr"/>
                </a:tc>
                <a:extLst>
                  <a:ext uri="{0D108BD9-81ED-4DB2-BD59-A6C34878D82A}">
                    <a16:rowId xmlns:a16="http://schemas.microsoft.com/office/drawing/2014/main" val="1270759443"/>
                  </a:ext>
                </a:extLst>
              </a:tr>
              <a:tr h="882523">
                <a:tc>
                  <a:txBody>
                    <a:bodyPr/>
                    <a:lstStyle/>
                    <a:p>
                      <a:pPr marL="0" marR="0" indent="0" algn="l" rtl="0" eaLnBrk="1" fontAlgn="auto" latinLnBrk="0" hangingPunct="1">
                        <a:spcBef>
                          <a:spcPts val="0"/>
                        </a:spcBef>
                        <a:spcAft>
                          <a:spcPts val="0"/>
                        </a:spcAft>
                      </a:pPr>
                      <a:r>
                        <a:rPr lang="en-GB" sz="1800" kern="1200">
                          <a:effectLst/>
                        </a:rPr>
                        <a:t>What were the challenges that you overcame as a team?</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DIFERENT PERSONALITIES,CAPABILITIES</a:t>
                      </a:r>
                      <a:endParaRPr lang="en-GB">
                        <a:effectLst/>
                      </a:endParaRPr>
                    </a:p>
                    <a:p>
                      <a:pPr marL="0" algn="l" rtl="0" eaLnBrk="1" latinLnBrk="0" hangingPunct="1">
                        <a:spcBef>
                          <a:spcPts val="0"/>
                        </a:spcBef>
                        <a:spcAft>
                          <a:spcPts val="0"/>
                        </a:spcAft>
                      </a:pPr>
                      <a:r>
                        <a:rPr lang="en-GB" sz="1800" kern="1200">
                          <a:effectLst/>
                        </a:rPr>
                        <a:t>POOR COMUNICATION</a:t>
                      </a:r>
                      <a:endParaRPr lang="en-GB">
                        <a:effectLst/>
                      </a:endParaRPr>
                    </a:p>
                  </a:txBody>
                  <a:tcPr marL="0" marR="0" marT="0" marB="0" anchor="ctr"/>
                </a:tc>
                <a:extLst>
                  <a:ext uri="{0D108BD9-81ED-4DB2-BD59-A6C34878D82A}">
                    <a16:rowId xmlns:a16="http://schemas.microsoft.com/office/drawing/2014/main" val="3449743729"/>
                  </a:ext>
                </a:extLst>
              </a:tr>
              <a:tr h="882523">
                <a:tc>
                  <a:txBody>
                    <a:bodyPr/>
                    <a:lstStyle/>
                    <a:p>
                      <a:pPr marL="0" marR="0" indent="0" algn="l" rtl="0" eaLnBrk="1" fontAlgn="auto" latinLnBrk="0" hangingPunct="1">
                        <a:spcBef>
                          <a:spcPts val="0"/>
                        </a:spcBef>
                        <a:spcAft>
                          <a:spcPts val="0"/>
                        </a:spcAft>
                      </a:pPr>
                      <a:r>
                        <a:rPr lang="en-GB" sz="1800" kern="1200">
                          <a:effectLst/>
                        </a:rPr>
                        <a:t>What would you do differently if you worked as a team again?</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WE WOULD DISCUSS MORE PERSONAL GOALS IN LIFE</a:t>
                      </a:r>
                      <a:endParaRPr lang="en-GB">
                        <a:effectLst/>
                      </a:endParaRPr>
                    </a:p>
                  </a:txBody>
                  <a:tcPr marL="0" marR="0" marT="0" marB="0" anchor="ctr"/>
                </a:tc>
                <a:extLst>
                  <a:ext uri="{0D108BD9-81ED-4DB2-BD59-A6C34878D82A}">
                    <a16:rowId xmlns:a16="http://schemas.microsoft.com/office/drawing/2014/main" val="1466719341"/>
                  </a:ext>
                </a:extLst>
              </a:tr>
              <a:tr h="882523">
                <a:tc>
                  <a:txBody>
                    <a:bodyPr/>
                    <a:lstStyle/>
                    <a:p>
                      <a:pPr marL="0" algn="l" rtl="0" eaLnBrk="1" latinLnBrk="0" hangingPunct="1">
                        <a:spcBef>
                          <a:spcPts val="0"/>
                        </a:spcBef>
                        <a:spcAft>
                          <a:spcPts val="0"/>
                        </a:spcAft>
                      </a:pPr>
                      <a:r>
                        <a:rPr lang="en-GB" sz="1800" kern="1200">
                          <a:effectLst/>
                        </a:rPr>
                        <a:t>How would you rate your team working? Out of 10?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 10</a:t>
                      </a:r>
                      <a:endParaRPr lang="en-GB">
                        <a:effectLst/>
                      </a:endParaRPr>
                    </a:p>
                  </a:txBody>
                  <a:tcPr marL="0" marR="0" marT="0" marB="0" anchor="ctr"/>
                </a:tc>
                <a:extLst>
                  <a:ext uri="{0D108BD9-81ED-4DB2-BD59-A6C34878D82A}">
                    <a16:rowId xmlns:a16="http://schemas.microsoft.com/office/drawing/2014/main" val="3851312533"/>
                  </a:ext>
                </a:extLst>
              </a:tr>
            </a:tbl>
          </a:graphicData>
        </a:graphic>
      </p:graphicFrame>
      <p:graphicFrame>
        <p:nvGraphicFramePr>
          <p:cNvPr id="8" name="Table 7">
            <a:extLst>
              <a:ext uri="{FF2B5EF4-FFF2-40B4-BE49-F238E27FC236}">
                <a16:creationId xmlns:a16="http://schemas.microsoft.com/office/drawing/2014/main" id="{B2E5A531-AD78-4404-BE63-95F75CA6780A}"/>
              </a:ext>
            </a:extLst>
          </p:cNvPr>
          <p:cNvGraphicFramePr>
            <a:graphicFrameLocks noGrp="1"/>
          </p:cNvGraphicFramePr>
          <p:nvPr/>
        </p:nvGraphicFramePr>
        <p:xfrm>
          <a:off x="1047750" y="781431"/>
          <a:ext cx="10096500" cy="5295138"/>
        </p:xfrm>
        <a:graphic>
          <a:graphicData uri="http://schemas.openxmlformats.org/drawingml/2006/table">
            <a:tbl>
              <a:tblPr firstRow="1" bandRow="1">
                <a:tableStyleId>{5C22544A-7EE6-4342-B048-85BDC9FD1C3A}</a:tableStyleId>
              </a:tblPr>
              <a:tblGrid>
                <a:gridCol w="3640321">
                  <a:extLst>
                    <a:ext uri="{9D8B030D-6E8A-4147-A177-3AD203B41FA5}">
                      <a16:colId xmlns:a16="http://schemas.microsoft.com/office/drawing/2014/main" val="2955134472"/>
                    </a:ext>
                  </a:extLst>
                </a:gridCol>
                <a:gridCol w="6456179">
                  <a:extLst>
                    <a:ext uri="{9D8B030D-6E8A-4147-A177-3AD203B41FA5}">
                      <a16:colId xmlns:a16="http://schemas.microsoft.com/office/drawing/2014/main" val="447391786"/>
                    </a:ext>
                  </a:extLst>
                </a:gridCol>
              </a:tblGrid>
              <a:tr h="882523">
                <a:tc>
                  <a:txBody>
                    <a:bodyPr/>
                    <a:lstStyle/>
                    <a:p>
                      <a:pPr marL="0" algn="ctr" rtl="0" eaLnBrk="1" latinLnBrk="0" hangingPunct="1">
                        <a:spcBef>
                          <a:spcPts val="0"/>
                        </a:spcBef>
                        <a:spcAft>
                          <a:spcPts val="0"/>
                        </a:spcAft>
                      </a:pPr>
                      <a:r>
                        <a:rPr lang="en-GB" sz="2400" kern="1200">
                          <a:effectLst/>
                        </a:rPr>
                        <a:t>Teamwork Evaluation </a:t>
                      </a:r>
                      <a:endParaRPr lang="en-GB">
                        <a:effectLst/>
                      </a:endParaRPr>
                    </a:p>
                  </a:txBody>
                  <a:tcPr marL="0" marR="0" marT="0" marB="0" anchor="ctr"/>
                </a:tc>
                <a:tc>
                  <a:txBody>
                    <a:bodyPr/>
                    <a:lstStyle/>
                    <a:p>
                      <a:pPr marL="0" algn="ctr" rtl="0" eaLnBrk="1" latinLnBrk="0" hangingPunct="1">
                        <a:spcBef>
                          <a:spcPts val="0"/>
                        </a:spcBef>
                        <a:spcAft>
                          <a:spcPts val="0"/>
                        </a:spcAft>
                      </a:pPr>
                      <a:r>
                        <a:rPr lang="en-GB" sz="2400" kern="1200">
                          <a:effectLst/>
                        </a:rPr>
                        <a:t>Team responses. </a:t>
                      </a:r>
                      <a:endParaRPr lang="en-GB">
                        <a:effectLst/>
                      </a:endParaRPr>
                    </a:p>
                  </a:txBody>
                  <a:tcPr marL="0" marR="0" marT="0" marB="0" anchor="ctr"/>
                </a:tc>
                <a:extLst>
                  <a:ext uri="{0D108BD9-81ED-4DB2-BD59-A6C34878D82A}">
                    <a16:rowId xmlns:a16="http://schemas.microsoft.com/office/drawing/2014/main" val="3823611148"/>
                  </a:ext>
                </a:extLst>
              </a:tr>
              <a:tr h="882523">
                <a:tc>
                  <a:txBody>
                    <a:bodyPr/>
                    <a:lstStyle/>
                    <a:p>
                      <a:pPr marL="0" algn="l" rtl="0" eaLnBrk="1" latinLnBrk="0" hangingPunct="1">
                        <a:spcBef>
                          <a:spcPts val="0"/>
                        </a:spcBef>
                        <a:spcAft>
                          <a:spcPts val="0"/>
                        </a:spcAft>
                      </a:pPr>
                      <a:r>
                        <a:rPr lang="en-GB" sz="1800" kern="1200">
                          <a:effectLst/>
                        </a:rPr>
                        <a:t>Who was in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SILVERIO GUIMARES </a:t>
                      </a:r>
                      <a:endParaRPr lang="en-GB">
                        <a:effectLst/>
                      </a:endParaRPr>
                    </a:p>
                    <a:p>
                      <a:pPr marL="0" algn="l" rtl="0" eaLnBrk="1" latinLnBrk="0" hangingPunct="1">
                        <a:spcBef>
                          <a:spcPts val="0"/>
                        </a:spcBef>
                        <a:spcAft>
                          <a:spcPts val="0"/>
                        </a:spcAft>
                      </a:pPr>
                      <a:r>
                        <a:rPr lang="en-GB" sz="1800" kern="1200">
                          <a:effectLst/>
                        </a:rPr>
                        <a:t>IULIAN BROSCAREANU</a:t>
                      </a:r>
                      <a:endParaRPr lang="en-GB">
                        <a:effectLst/>
                      </a:endParaRPr>
                    </a:p>
                  </a:txBody>
                  <a:tcPr marL="0" marR="0" marT="0" marB="0" anchor="ctr"/>
                </a:tc>
                <a:extLst>
                  <a:ext uri="{0D108BD9-81ED-4DB2-BD59-A6C34878D82A}">
                    <a16:rowId xmlns:a16="http://schemas.microsoft.com/office/drawing/2014/main" val="916866376"/>
                  </a:ext>
                </a:extLst>
              </a:tr>
              <a:tr h="882523">
                <a:tc>
                  <a:txBody>
                    <a:bodyPr/>
                    <a:lstStyle/>
                    <a:p>
                      <a:pPr marL="0" marR="0" indent="0" algn="l" rtl="0" eaLnBrk="1" fontAlgn="auto" latinLnBrk="0" hangingPunct="1">
                        <a:spcBef>
                          <a:spcPts val="0"/>
                        </a:spcBef>
                        <a:spcAft>
                          <a:spcPts val="0"/>
                        </a:spcAft>
                      </a:pPr>
                      <a:r>
                        <a:rPr lang="en-GB" sz="1800" kern="1200">
                          <a:effectLst/>
                        </a:rPr>
                        <a:t>What were the key strengths of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HONESTY</a:t>
                      </a:r>
                      <a:endParaRPr lang="en-GB">
                        <a:effectLst/>
                      </a:endParaRPr>
                    </a:p>
                    <a:p>
                      <a:pPr marL="0" algn="l" rtl="0" eaLnBrk="1" latinLnBrk="0" hangingPunct="1">
                        <a:spcBef>
                          <a:spcPts val="0"/>
                        </a:spcBef>
                        <a:spcAft>
                          <a:spcPts val="0"/>
                        </a:spcAft>
                      </a:pPr>
                      <a:r>
                        <a:rPr lang="en-GB" sz="1800" kern="1200">
                          <a:effectLst/>
                        </a:rPr>
                        <a:t>CREATIVITY</a:t>
                      </a:r>
                      <a:endParaRPr lang="en-GB">
                        <a:effectLst/>
                      </a:endParaRPr>
                    </a:p>
                    <a:p>
                      <a:pPr marL="0" algn="l" rtl="0" eaLnBrk="1" latinLnBrk="0" hangingPunct="1">
                        <a:spcBef>
                          <a:spcPts val="0"/>
                        </a:spcBef>
                        <a:spcAft>
                          <a:spcPts val="0"/>
                        </a:spcAft>
                      </a:pPr>
                      <a:r>
                        <a:rPr lang="en-GB" sz="1800" kern="1200">
                          <a:effectLst/>
                        </a:rPr>
                        <a:t>MOTIVATION</a:t>
                      </a:r>
                      <a:endParaRPr lang="en-GB">
                        <a:effectLst/>
                      </a:endParaRPr>
                    </a:p>
                  </a:txBody>
                  <a:tcPr marL="0" marR="0" marT="0" marB="0" anchor="ctr"/>
                </a:tc>
                <a:extLst>
                  <a:ext uri="{0D108BD9-81ED-4DB2-BD59-A6C34878D82A}">
                    <a16:rowId xmlns:a16="http://schemas.microsoft.com/office/drawing/2014/main" val="3947438078"/>
                  </a:ext>
                </a:extLst>
              </a:tr>
              <a:tr h="882523">
                <a:tc>
                  <a:txBody>
                    <a:bodyPr/>
                    <a:lstStyle/>
                    <a:p>
                      <a:pPr marL="0" marR="0" indent="0" algn="l" rtl="0" eaLnBrk="1" fontAlgn="auto" latinLnBrk="0" hangingPunct="1">
                        <a:spcBef>
                          <a:spcPts val="0"/>
                        </a:spcBef>
                        <a:spcAft>
                          <a:spcPts val="0"/>
                        </a:spcAft>
                      </a:pPr>
                      <a:r>
                        <a:rPr lang="en-GB" sz="1800" kern="1200">
                          <a:effectLst/>
                        </a:rPr>
                        <a:t>What were the challenges that you overcame as a team?</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DIFERENT PERSONALITIES,CAPABILITIES</a:t>
                      </a:r>
                      <a:endParaRPr lang="en-GB">
                        <a:effectLst/>
                      </a:endParaRPr>
                    </a:p>
                    <a:p>
                      <a:pPr marL="0" algn="l" rtl="0" eaLnBrk="1" latinLnBrk="0" hangingPunct="1">
                        <a:spcBef>
                          <a:spcPts val="0"/>
                        </a:spcBef>
                        <a:spcAft>
                          <a:spcPts val="0"/>
                        </a:spcAft>
                      </a:pPr>
                      <a:r>
                        <a:rPr lang="en-GB" sz="1800" kern="1200">
                          <a:effectLst/>
                        </a:rPr>
                        <a:t>POOR COMUNICATION</a:t>
                      </a:r>
                      <a:endParaRPr lang="en-GB">
                        <a:effectLst/>
                      </a:endParaRPr>
                    </a:p>
                  </a:txBody>
                  <a:tcPr marL="0" marR="0" marT="0" marB="0" anchor="ctr"/>
                </a:tc>
                <a:extLst>
                  <a:ext uri="{0D108BD9-81ED-4DB2-BD59-A6C34878D82A}">
                    <a16:rowId xmlns:a16="http://schemas.microsoft.com/office/drawing/2014/main" val="3147853783"/>
                  </a:ext>
                </a:extLst>
              </a:tr>
              <a:tr h="882523">
                <a:tc>
                  <a:txBody>
                    <a:bodyPr/>
                    <a:lstStyle/>
                    <a:p>
                      <a:pPr marL="0" marR="0" indent="0" algn="l" rtl="0" eaLnBrk="1" fontAlgn="auto" latinLnBrk="0" hangingPunct="1">
                        <a:spcBef>
                          <a:spcPts val="0"/>
                        </a:spcBef>
                        <a:spcAft>
                          <a:spcPts val="0"/>
                        </a:spcAft>
                      </a:pPr>
                      <a:r>
                        <a:rPr lang="en-GB" sz="1800" kern="1200">
                          <a:effectLst/>
                        </a:rPr>
                        <a:t>What would you do differently if you worked as a team again?</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WE WOULD DISCUSS MORE PERSONAL GOALS IN LIFE</a:t>
                      </a:r>
                      <a:endParaRPr lang="en-GB">
                        <a:effectLst/>
                      </a:endParaRPr>
                    </a:p>
                  </a:txBody>
                  <a:tcPr marL="0" marR="0" marT="0" marB="0" anchor="ctr"/>
                </a:tc>
                <a:extLst>
                  <a:ext uri="{0D108BD9-81ED-4DB2-BD59-A6C34878D82A}">
                    <a16:rowId xmlns:a16="http://schemas.microsoft.com/office/drawing/2014/main" val="1213603229"/>
                  </a:ext>
                </a:extLst>
              </a:tr>
              <a:tr h="882523">
                <a:tc>
                  <a:txBody>
                    <a:bodyPr/>
                    <a:lstStyle/>
                    <a:p>
                      <a:pPr marL="0" algn="l" rtl="0" eaLnBrk="1" latinLnBrk="0" hangingPunct="1">
                        <a:spcBef>
                          <a:spcPts val="0"/>
                        </a:spcBef>
                        <a:spcAft>
                          <a:spcPts val="0"/>
                        </a:spcAft>
                      </a:pPr>
                      <a:r>
                        <a:rPr lang="en-GB" sz="1800" kern="1200">
                          <a:effectLst/>
                        </a:rPr>
                        <a:t>How would you rate your team working? Out of 10?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 10</a:t>
                      </a:r>
                      <a:endParaRPr lang="en-GB">
                        <a:effectLst/>
                      </a:endParaRPr>
                    </a:p>
                  </a:txBody>
                  <a:tcPr marL="0" marR="0" marT="0" marB="0" anchor="ctr"/>
                </a:tc>
                <a:extLst>
                  <a:ext uri="{0D108BD9-81ED-4DB2-BD59-A6C34878D82A}">
                    <a16:rowId xmlns:a16="http://schemas.microsoft.com/office/drawing/2014/main" val="1532503690"/>
                  </a:ext>
                </a:extLst>
              </a:tr>
            </a:tbl>
          </a:graphicData>
        </a:graphic>
      </p:graphicFrame>
    </p:spTree>
    <p:extLst>
      <p:ext uri="{BB962C8B-B14F-4D97-AF65-F5344CB8AC3E}">
        <p14:creationId xmlns:p14="http://schemas.microsoft.com/office/powerpoint/2010/main" val="32651996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Introduction</vt:lpstr>
      <vt:lpstr>Amazon and the Theory of Communication</vt:lpstr>
      <vt:lpstr>Channels of Communication</vt:lpstr>
      <vt:lpstr>Channels of Communication Contd.</vt:lpstr>
      <vt:lpstr>Barriers in Communicating With the External Stakeholders</vt:lpstr>
      <vt:lpstr>The Impact of Effective Communication on the Organisation’s Business Process</vt:lpstr>
      <vt:lpstr>Conclusion</vt:lpstr>
      <vt:lpstr>References</vt:lpstr>
      <vt:lpstr>Effective Team Working and Communication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
  <cp:revision>4</cp:revision>
  <dcterms:created xsi:type="dcterms:W3CDTF">2021-11-13T11:48:26Z</dcterms:created>
  <dcterms:modified xsi:type="dcterms:W3CDTF">2021-11-15T12:01:48Z</dcterms:modified>
</cp:coreProperties>
</file>