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2" r:id="rId8"/>
    <p:sldId id="264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6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25813-FB8E-480D-9AE3-55D4B6E1A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3FB179-0078-42E8-A744-86294AEA9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308D2-7CA9-4788-8FC5-E606425D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3BD64-B402-4D22-BE43-FA3C5EC2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E0ADC-F345-470D-863E-A825D49C0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AC525-9045-4472-99F5-2C34B4473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9306A-1CC8-4FFA-881E-4633C1668C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1E7C-91B7-4A82-BF1F-7EB772A0A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B515E-322C-4591-9408-1E7E4B07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895A2-F30F-47F6-B7F4-05520B39B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9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FA00B-4C8F-4F37-94F7-FA601F26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0BD63-D182-4494-8D3C-022236634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F92F9-F631-482B-806E-C4DD0264C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86040-1CC4-4287-8016-8458214BD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F8F2C-4448-4247-905D-E2221094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24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91E1-26BD-44A1-B2CA-B6687D1F8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C86C9-3E28-479D-B9BF-3906A5402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D74E5-C504-433C-94BD-288795813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B425F6-72AA-4232-8E8D-A37FE8ADC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52955F-4569-4EE8-A5F1-FFC41FA57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64075A-3336-4249-9614-8709D226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4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AEF80-11D6-4583-9434-55976DD45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3C3AC-155B-4C09-95FA-3BB43E4BF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E72D5-208A-45E4-B399-66B73849D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2365D-EDBA-4D7E-8C33-EB9A728C0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5ECDB4-D0F5-49EF-B51D-26DDB6104A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4A1437-B559-4471-A1C2-826A0D75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E78011-9C40-4482-A288-B7587CF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E5E11B-B509-4DAE-9352-E033B9E08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18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4588A-51CE-4EA0-BA2B-3C3453AC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0E7DA-9B9A-4683-BEB6-49A317875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B9B32E-64BA-4FDC-ABD8-A2F65E81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BBFC15-0264-4420-A4C6-E66880B1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82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5A662-94F0-4E0D-8CDD-95C46CB44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16CE53-E2AB-4AA2-9650-8F106FB53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F8AED-E675-43BF-A50C-9D17AFFE9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6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B4D5A-15E1-43C4-97E3-658D34F4B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D1C2E-D22A-47E6-AD13-91DAD714B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07483-CCAE-479B-AE72-AB53E1010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B8CB2-0130-48D0-A7FC-F0C19F0F8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26EFA9-8BB9-4866-A439-7B4D28BF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5EA29-631C-44E7-8B46-380BEB507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84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24127-4ABA-416F-BB10-E18BD95C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E3AF76-3E4E-4D8F-8588-F4D5BEE87C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14A13-145C-4ED0-B485-C1398C798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BE64AD-BA78-41AF-A3EA-5CC86376F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3319E-5315-4013-825F-4C4B33E67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DAD64-2EDA-47D6-A0F5-FAB55AF2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0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BB5A-9403-4636-8D69-F3FC94752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72771D-4CA8-4B86-821F-7DB558FB1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EFD59-5FA8-41E5-9949-0B19FF77D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B8CF5-8810-4F3F-A78B-5DDC9F428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F8D0D-36B9-45D2-8F12-3B793118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0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D5866E-FEC8-42E7-8F29-505E61AD6B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3DCFEC-F960-4F04-B6DE-DCA55E39A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14B4-BD59-4A2E-B658-047E06B04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413D64-A95A-496D-8B84-3B1A26041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7CBC1-1157-47B3-B9A0-EA781638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76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82835-D791-4C35-9D43-3945CBC0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99BA0-5BFC-41DE-8147-66D308F4C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EE98-7937-4D5A-8E25-102C97AC60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D40DF-21CD-405F-9D78-F6C286B70745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B0F6-BAC4-4E17-9184-499C159D80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F2EFF-CCBA-4D04-BE8B-F905B2BC71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D63948-4AB0-4D97-930B-134E26F9A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0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CB15-FCB0-470C-9183-F8661779E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Training Data, Test Data and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9BB767-EEE6-47A5-99E8-111F8278C0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2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FDBDE-A7A2-46CC-8FF4-3416F8D1D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well does our Regression model perform?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EB3C-155D-4742-A841-3E4667ACD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We’ve trained our regression model. Now we want to test it on our unseen test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find a way to measure how good it is.  For regression models we can choose from several measures:-</a:t>
            </a:r>
          </a:p>
          <a:p>
            <a:pPr marL="0" indent="0">
              <a:buNone/>
            </a:pPr>
            <a:r>
              <a:rPr lang="en-GB" dirty="0"/>
              <a:t>Root Mean Square (RMSE).  We’ve used this already.  Recall from our regression notes that the formula uses the </a:t>
            </a:r>
            <a:r>
              <a:rPr lang="en-GB" b="1" i="1" dirty="0"/>
              <a:t>residuals</a:t>
            </a:r>
            <a:r>
              <a:rPr lang="en-GB" dirty="0"/>
              <a:t> (how far from the regression line data points are).  It calculates the square-root of the average of the squared residuals.</a:t>
            </a:r>
          </a:p>
          <a:p>
            <a:pPr marL="0" indent="0">
              <a:buNone/>
            </a:pPr>
            <a:r>
              <a:rPr lang="en-GB" dirty="0"/>
              <a:t>We have already used this in our linear algebra where we calculated the distance between vectors.  It is also known as the l</a:t>
            </a:r>
            <a:r>
              <a:rPr lang="en-GB" sz="1700" dirty="0"/>
              <a:t>2</a:t>
            </a:r>
            <a:r>
              <a:rPr lang="en-GB" dirty="0"/>
              <a:t> norm.</a:t>
            </a:r>
          </a:p>
        </p:txBody>
      </p:sp>
    </p:spTree>
    <p:extLst>
      <p:ext uri="{BB962C8B-B14F-4D97-AF65-F5344CB8AC3E}">
        <p14:creationId xmlns:p14="http://schemas.microsoft.com/office/powerpoint/2010/main" val="224949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2A673-BB1C-4DCB-BDA4-125AF2F4E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measures are:-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F729-CF72-48D4-B77E-CD1AB4FC1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 Absolute Error (MAE):</a:t>
            </a:r>
          </a:p>
          <a:p>
            <a:r>
              <a:rPr lang="en-GB" dirty="0"/>
              <a:t>Similar to RMSE but doesn’t square the residual, it just takes the absolute (positive only) value instead.  Otherwise it is the same.</a:t>
            </a:r>
          </a:p>
          <a:p>
            <a:r>
              <a:rPr lang="en-GB" dirty="0"/>
              <a:t>Think Manhattan Distance.  Also known as the l</a:t>
            </a:r>
            <a:r>
              <a:rPr lang="en-GB" sz="1600" dirty="0"/>
              <a:t>1</a:t>
            </a:r>
            <a:r>
              <a:rPr lang="en-GB" dirty="0"/>
              <a:t> norm.</a:t>
            </a:r>
          </a:p>
          <a:p>
            <a:r>
              <a:rPr lang="en-GB" dirty="0"/>
              <a:t>In general the larger the index, the more the error function focuses on large data and ignores small values.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0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64462-3B1B-45CD-84F4-9568A284E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These distance measure formulae are:-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𝑀𝐴𝐸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den>
                      </m:f>
                      <m:nary>
                        <m:naryPr>
                          <m:chr m:val="∑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p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h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)−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)</m:t>
                                  </m:r>
                                </m:sup>
                              </m:sSup>
                            </m:e>
                          </m:d>
                        </m:e>
                      </m:nary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𝑅𝑀𝑆𝐸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den>
                          </m:f>
                          <m:nary>
                            <m:naryPr>
                              <m:chr m:val="∑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h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𝑥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)−</m:t>
                                      </m:r>
                                      <m:sSup>
                                        <m:sSup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𝑦</m:t>
                                          </m:r>
                                        </m:e>
                                        <m:sup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(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𝑖</m:t>
                                          </m:r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)</m:t>
                                          </m:r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   </m:t>
                              </m:r>
                            </m:e>
                          </m:nary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use these formulae to evaluate the performance of our model by finding the RMSE or MAE calculated with our TEST data.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EFC0F-69C5-434D-8F5D-802D03AEF3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428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80291-3959-4848-97FB-4B22BEF3C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 and Evaluating.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7AC6-DD3E-4092-849D-C328F263A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Recall, we split our dataset int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 on the training data set and test/evaluate on the test set.</a:t>
            </a:r>
          </a:p>
          <a:p>
            <a:r>
              <a:rPr lang="en-GB" dirty="0"/>
              <a:t>You may well want to vary some hyper-parameters of  your model to see how well it works under different values for the hyper parameter.</a:t>
            </a:r>
          </a:p>
          <a:p>
            <a:r>
              <a:rPr lang="en-GB" dirty="0"/>
              <a:t>You need to train and test it for this.</a:t>
            </a:r>
          </a:p>
          <a:p>
            <a:r>
              <a:rPr lang="en-GB" dirty="0"/>
              <a:t>PROBLEM.</a:t>
            </a:r>
          </a:p>
          <a:p>
            <a:r>
              <a:rPr lang="en-GB" dirty="0"/>
              <a:t>You are now using your test data to choose some training hyper-parameters.  You need to test the result on new, unseen testing data but you don’t have any.  So…</a:t>
            </a:r>
          </a:p>
        </p:txBody>
      </p:sp>
    </p:spTree>
    <p:extLst>
      <p:ext uri="{BB962C8B-B14F-4D97-AF65-F5344CB8AC3E}">
        <p14:creationId xmlns:p14="http://schemas.microsoft.com/office/powerpoint/2010/main" val="4099655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6D29-2890-427C-A22B-E5EB702CA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8C05-B24E-4B80-AFFC-D57175D7E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Split your dataset into three parts.</a:t>
            </a:r>
          </a:p>
          <a:p>
            <a:pPr marL="0" indent="0">
              <a:buNone/>
            </a:pPr>
            <a:r>
              <a:rPr lang="en-GB" dirty="0"/>
              <a:t>Training dataset (as usual).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Validation Dataset – use this to tune your model’s hyperparameters.</a:t>
            </a:r>
          </a:p>
          <a:p>
            <a:pPr marL="0" indent="0">
              <a:buNone/>
            </a:pPr>
            <a:r>
              <a:rPr lang="en-GB" dirty="0"/>
              <a:t>Test Set – never use until you are happy with your model.  Now evaluate it on this test set.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42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90911-2203-4C8F-A0DD-8CDC52446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890" y="378773"/>
            <a:ext cx="10515600" cy="1325563"/>
          </a:xfrm>
        </p:spPr>
        <p:txBody>
          <a:bodyPr/>
          <a:lstStyle/>
          <a:p>
            <a:r>
              <a:rPr lang="en-GB" b="1" dirty="0"/>
              <a:t>Training and Evaluating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00D5-3809-45E3-B2E4-86429EBF3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lvl="8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8D058E-D1BA-4CEA-8E57-3A3E1B6489BE}"/>
              </a:ext>
            </a:extLst>
          </p:cNvPr>
          <p:cNvSpPr txBox="1"/>
          <p:nvPr/>
        </p:nvSpPr>
        <p:spPr>
          <a:xfrm>
            <a:off x="1282890" y="1825625"/>
            <a:ext cx="8065826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Recall, we split our dataset into a 80:20 </a:t>
            </a:r>
            <a:r>
              <a:rPr lang="en-GB" dirty="0" err="1"/>
              <a:t>training:testing</a:t>
            </a:r>
            <a:r>
              <a:rPr lang="en-GB" dirty="0"/>
              <a:t> split.</a:t>
            </a:r>
          </a:p>
          <a:p>
            <a:r>
              <a:rPr lang="en-GB" dirty="0"/>
              <a:t>We trained on the training data set and test/evaluate on the test set.</a:t>
            </a:r>
          </a:p>
          <a:p>
            <a:r>
              <a:rPr lang="en-GB" sz="3200" b="1" dirty="0"/>
              <a:t>Over-training.</a:t>
            </a:r>
          </a:p>
          <a:p>
            <a:r>
              <a:rPr lang="en-GB" dirty="0"/>
              <a:t>If we over-train the model on the training dataset we end up over-fitting the model.  This means it performs very well on the training data but not very well on the test data set – i.e. in new situations it has never encountered before.</a:t>
            </a:r>
          </a:p>
          <a:p>
            <a:r>
              <a:rPr lang="en-GB" dirty="0"/>
              <a:t>The model is too complicated given the imperfections of the data it has been trained 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877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0E55-B39C-4BB4-9638-56FF9BF72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Regularization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B2C60-287C-4ABB-82C9-DE8CA8AD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powerful method to stop overfitting and to help the model better generalize is to simplify the model – </a:t>
            </a:r>
            <a:r>
              <a:rPr lang="en-GB" dirty="0" err="1"/>
              <a:t>eg</a:t>
            </a:r>
            <a:r>
              <a:rPr lang="en-GB" dirty="0"/>
              <a:t> reduce the degrees of freedom (</a:t>
            </a:r>
            <a:r>
              <a:rPr lang="en-GB" dirty="0" err="1"/>
              <a:t>ie</a:t>
            </a:r>
            <a:r>
              <a:rPr lang="en-GB" dirty="0"/>
              <a:t> reduce the number of parameters -  columns – in our data set).</a:t>
            </a:r>
          </a:p>
          <a:p>
            <a:r>
              <a:rPr lang="en-GB" dirty="0"/>
              <a:t>Limiting the flexibility of the model to prevent it becoming to complex is called CONSTRAINING the model.</a:t>
            </a:r>
          </a:p>
          <a:p>
            <a:r>
              <a:rPr lang="en-GB" dirty="0"/>
              <a:t>Constraining a model is called REGULARIZATION.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3417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D5DEC-8D3A-46B6-86CE-B2148885B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Underfitting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C4FFC-C45C-4AC3-966E-D675F6118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opposite of overfitting.  Here the model is too simple to learn the complexities of the data. It does not predict very well. To solve this:-</a:t>
            </a:r>
          </a:p>
          <a:p>
            <a:r>
              <a:rPr lang="en-GB" dirty="0"/>
              <a:t>Select a more powerful model, </a:t>
            </a:r>
            <a:r>
              <a:rPr lang="en-GB" dirty="0" err="1"/>
              <a:t>eg</a:t>
            </a:r>
            <a:r>
              <a:rPr lang="en-GB" dirty="0"/>
              <a:t> more parameters.</a:t>
            </a:r>
          </a:p>
          <a:p>
            <a:r>
              <a:rPr lang="en-GB" dirty="0"/>
              <a:t>Use better features to train </a:t>
            </a:r>
            <a:r>
              <a:rPr lang="en-GB"/>
              <a:t>your model.</a:t>
            </a:r>
            <a:endParaRPr lang="en-GB" dirty="0"/>
          </a:p>
          <a:p>
            <a:r>
              <a:rPr lang="en-GB" dirty="0"/>
              <a:t>Reduce the constraints.</a:t>
            </a:r>
          </a:p>
        </p:txBody>
      </p:sp>
    </p:spTree>
    <p:extLst>
      <p:ext uri="{BB962C8B-B14F-4D97-AF65-F5344CB8AC3E}">
        <p14:creationId xmlns:p14="http://schemas.microsoft.com/office/powerpoint/2010/main" val="831489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CDC53-0878-4FF9-88F9-6BADC13A4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8FF5B-DD06-4375-9CEF-E122C0756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</a:t>
            </a:r>
            <a:r>
              <a:rPr lang="en-GB" dirty="0" err="1"/>
              <a:t>Geron</a:t>
            </a:r>
            <a:r>
              <a:rPr lang="en-GB" dirty="0"/>
              <a:t> – </a:t>
            </a:r>
            <a:r>
              <a:rPr lang="en-GB" dirty="0" err="1"/>
              <a:t>Chp</a:t>
            </a:r>
            <a:r>
              <a:rPr lang="en-GB" dirty="0"/>
              <a:t> 4. section on Polynomial Regression.</a:t>
            </a:r>
          </a:p>
          <a:p>
            <a:r>
              <a:rPr lang="en-GB" dirty="0"/>
              <a:t>Create a set of data that is quadratic.  Using a suitable quadratic equation, create a set of datapoints that follow the equation’s curve and add some noise around them.</a:t>
            </a:r>
          </a:p>
          <a:p>
            <a:r>
              <a:rPr lang="en-GB" dirty="0"/>
              <a:t>Fit this data with polynomial curves of order 2, 3,5,9.</a:t>
            </a:r>
          </a:p>
          <a:p>
            <a:r>
              <a:rPr lang="en-GB" dirty="0"/>
              <a:t>Which is a better fit? Why.</a:t>
            </a:r>
          </a:p>
          <a:p>
            <a:r>
              <a:rPr lang="en-GB" dirty="0"/>
              <a:t>What happens as the model (polynomial equation) becomes more complex (order increases)?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8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689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Cambria Math</vt:lpstr>
      <vt:lpstr>Office Theme</vt:lpstr>
      <vt:lpstr>Training Data, Test Data and Evaluation</vt:lpstr>
      <vt:lpstr>How well does our Regression model perform?</vt:lpstr>
      <vt:lpstr>Other measures are:- </vt:lpstr>
      <vt:lpstr>These distance measure formulae are:-</vt:lpstr>
      <vt:lpstr>Training and Evaluating.</vt:lpstr>
      <vt:lpstr>Solution?</vt:lpstr>
      <vt:lpstr>Training and Evaluating.</vt:lpstr>
      <vt:lpstr>Regularization</vt:lpstr>
      <vt:lpstr>Underfitting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Data, Test Data and Evaluation</dc:title>
  <dc:creator>Gordon Dickers</dc:creator>
  <cp:lastModifiedBy>Gordon Dickers</cp:lastModifiedBy>
  <cp:revision>11</cp:revision>
  <dcterms:created xsi:type="dcterms:W3CDTF">2020-10-11T18:15:24Z</dcterms:created>
  <dcterms:modified xsi:type="dcterms:W3CDTF">2020-10-12T10:35:24Z</dcterms:modified>
</cp:coreProperties>
</file>