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57" r:id="rId3"/>
    <p:sldId id="258" r:id="rId4"/>
    <p:sldId id="259" r:id="rId5"/>
    <p:sldId id="260" r:id="rId6"/>
    <p:sldId id="275"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6" r:id="rId22"/>
    <p:sldId id="277" r:id="rId23"/>
    <p:sldId id="278" r:id="rId24"/>
    <p:sldId id="27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674" autoAdjust="0"/>
    <p:restoredTop sz="86486" autoAdjust="0"/>
  </p:normalViewPr>
  <p:slideViewPr>
    <p:cSldViewPr snapToGrid="0">
      <p:cViewPr varScale="1">
        <p:scale>
          <a:sx n="98" d="100"/>
          <a:sy n="98" d="100"/>
        </p:scale>
        <p:origin x="86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3B974F-7B1B-4F9B-8575-5EB35DDA0461}" type="datetimeFigureOut">
              <a:rPr lang="en-GB" smtClean="0"/>
              <a:t>12/11/2022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DECF34-B64A-42D8-94B4-9FDF225BF6C7}" type="slidenum">
              <a:rPr lang="en-GB" smtClean="0"/>
              <a:t>‹#›</a:t>
            </a:fld>
            <a:endParaRPr lang="en-GB"/>
          </a:p>
        </p:txBody>
      </p:sp>
    </p:spTree>
    <p:extLst>
      <p:ext uri="{BB962C8B-B14F-4D97-AF65-F5344CB8AC3E}">
        <p14:creationId xmlns:p14="http://schemas.microsoft.com/office/powerpoint/2010/main" val="34526454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DECF34-B64A-42D8-94B4-9FDF225BF6C7}" type="slidenum">
              <a:rPr lang="en-GB" smtClean="0"/>
              <a:t>1</a:t>
            </a:fld>
            <a:endParaRPr lang="en-GB"/>
          </a:p>
        </p:txBody>
      </p:sp>
    </p:spTree>
    <p:extLst>
      <p:ext uri="{BB962C8B-B14F-4D97-AF65-F5344CB8AC3E}">
        <p14:creationId xmlns:p14="http://schemas.microsoft.com/office/powerpoint/2010/main" val="7159746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DECF34-B64A-42D8-94B4-9FDF225BF6C7}" type="slidenum">
              <a:rPr lang="en-GB" smtClean="0"/>
              <a:t>4</a:t>
            </a:fld>
            <a:endParaRPr lang="en-GB"/>
          </a:p>
        </p:txBody>
      </p:sp>
    </p:spTree>
    <p:extLst>
      <p:ext uri="{BB962C8B-B14F-4D97-AF65-F5344CB8AC3E}">
        <p14:creationId xmlns:p14="http://schemas.microsoft.com/office/powerpoint/2010/main" val="19514143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4E0E99B-4270-4638-9BF1-12D42DCF4B05}" type="datetimeFigureOut">
              <a:rPr lang="en-US" smtClean="0"/>
              <a:t>11/12/2022</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7EEE084E-4DCB-4883-930C-3437711F02C9}"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67951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E0E99B-4270-4638-9BF1-12D42DCF4B05}" type="datetimeFigureOut">
              <a:rPr lang="en-US" smtClean="0"/>
              <a:t>11/12/2022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EE084E-4DCB-4883-930C-3437711F02C9}"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63981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E0E99B-4270-4638-9BF1-12D42DCF4B05}" type="datetimeFigureOut">
              <a:rPr lang="en-US" smtClean="0"/>
              <a:t>11/12/2022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EE084E-4DCB-4883-930C-3437711F02C9}"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65381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4E0E99B-4270-4638-9BF1-12D42DCF4B05}" type="datetimeFigureOut">
              <a:rPr lang="en-US" smtClean="0"/>
              <a:t>11/12/2022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EEE084E-4DCB-4883-930C-3437711F02C9}"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32104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4E0E99B-4270-4638-9BF1-12D42DCF4B05}" type="datetimeFigureOut">
              <a:rPr lang="en-US" smtClean="0"/>
              <a:t>11/12/2022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EEE084E-4DCB-4883-930C-3437711F02C9}"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58265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4E0E99B-4270-4638-9BF1-12D42DCF4B05}" type="datetimeFigureOut">
              <a:rPr lang="en-US" smtClean="0"/>
              <a:t>11/12/2022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EEE084E-4DCB-4883-930C-3437711F02C9}"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082787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E0E99B-4270-4638-9BF1-12D42DCF4B05}" type="datetimeFigureOut">
              <a:rPr lang="en-US" smtClean="0"/>
              <a:t>11/12/2022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EEE084E-4DCB-4883-930C-3437711F02C9}" type="slidenum">
              <a:rPr lang="en-US" smtClean="0"/>
              <a:t>‹#›</a:t>
            </a:fld>
            <a:endParaRPr lang="en-US"/>
          </a:p>
        </p:txBody>
      </p:sp>
    </p:spTree>
    <p:extLst>
      <p:ext uri="{BB962C8B-B14F-4D97-AF65-F5344CB8AC3E}">
        <p14:creationId xmlns:p14="http://schemas.microsoft.com/office/powerpoint/2010/main" val="1423225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E0E99B-4270-4638-9BF1-12D42DCF4B05}" type="datetimeFigureOut">
              <a:rPr lang="en-US" smtClean="0"/>
              <a:t>11/12/2022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EEE084E-4DCB-4883-930C-3437711F02C9}"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46315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4E0E99B-4270-4638-9BF1-12D42DCF4B05}" type="datetimeFigureOut">
              <a:rPr lang="en-US" smtClean="0"/>
              <a:t>11/12/2022</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7EEE084E-4DCB-4883-930C-3437711F02C9}"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06359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E0E99B-4270-4638-9BF1-12D42DCF4B05}" type="datetimeFigureOut">
              <a:rPr lang="en-US" smtClean="0"/>
              <a:t>11/12/2022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EE084E-4DCB-4883-930C-3437711F02C9}"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60120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E0E99B-4270-4638-9BF1-12D42DCF4B05}" type="datetimeFigureOut">
              <a:rPr lang="en-US" smtClean="0"/>
              <a:t>11/12/2022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EE084E-4DCB-4883-930C-3437711F02C9}"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49274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4E0E99B-4270-4638-9BF1-12D42DCF4B05}" type="datetimeFigureOut">
              <a:rPr lang="en-US" smtClean="0"/>
              <a:t>11/12/2022</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EEE084E-4DCB-4883-930C-3437711F02C9}"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84805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AE09D-9E85-9DD0-8CB3-BD9F6201FDD1}"/>
              </a:ext>
            </a:extLst>
          </p:cNvPr>
          <p:cNvSpPr>
            <a:spLocks noGrp="1"/>
          </p:cNvSpPr>
          <p:nvPr>
            <p:ph type="ctrTitle"/>
          </p:nvPr>
        </p:nvSpPr>
        <p:spPr>
          <a:xfrm>
            <a:off x="1264770" y="-1107782"/>
            <a:ext cx="10658612" cy="2541431"/>
          </a:xfrm>
        </p:spPr>
        <p:txBody>
          <a:bodyPr>
            <a:noAutofit/>
          </a:bodyPr>
          <a:lstStyle/>
          <a:p>
            <a:r>
              <a:rPr lang="en-US" sz="3600" b="1" dirty="0">
                <a:latin typeface="Times New Roman" panose="02020603050405020304" pitchFamily="18" charset="0"/>
                <a:cs typeface="Times New Roman" panose="02020603050405020304" pitchFamily="18" charset="0"/>
              </a:rPr>
              <a:t>CERTHE – SKILLS FOR WORKPLACE</a:t>
            </a:r>
            <a:br>
              <a:rPr lang="en-US" sz="36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STRATEGIES FOR EFFECTIVE COMMUNICATION IN A BUSINESS SETTING</a:t>
            </a:r>
            <a:endParaRPr lang="en-US" sz="4000" dirty="0"/>
          </a:p>
        </p:txBody>
      </p:sp>
      <p:sp>
        <p:nvSpPr>
          <p:cNvPr id="3" name="Subtitle 2">
            <a:extLst>
              <a:ext uri="{FF2B5EF4-FFF2-40B4-BE49-F238E27FC236}">
                <a16:creationId xmlns:a16="http://schemas.microsoft.com/office/drawing/2014/main" id="{61B50E6C-C8F9-A8AF-EBF7-380EB9D96E19}"/>
              </a:ext>
            </a:extLst>
          </p:cNvPr>
          <p:cNvSpPr>
            <a:spLocks noGrp="1"/>
          </p:cNvSpPr>
          <p:nvPr>
            <p:ph type="subTitle" idx="1"/>
          </p:nvPr>
        </p:nvSpPr>
        <p:spPr>
          <a:xfrm>
            <a:off x="2275540" y="2487483"/>
            <a:ext cx="8637072" cy="977621"/>
          </a:xfrm>
        </p:spPr>
        <p:txBody>
          <a:bodyPr/>
          <a:lstStyle/>
          <a:p>
            <a:r>
              <a:rPr lang="en-US" dirty="0">
                <a:latin typeface="Times New Roman" panose="02020603050405020304" pitchFamily="18" charset="0"/>
                <a:cs typeface="Times New Roman" panose="02020603050405020304" pitchFamily="18" charset="0"/>
              </a:rPr>
              <a:t>BMSW4002  effective communication and team  working</a:t>
            </a:r>
          </a:p>
          <a:p>
            <a:r>
              <a:rPr lang="en-US" dirty="0">
                <a:latin typeface="Times New Roman" panose="02020603050405020304" pitchFamily="18" charset="0"/>
                <a:cs typeface="Times New Roman" panose="02020603050405020304" pitchFamily="18" charset="0"/>
              </a:rPr>
              <a:t>LECTURER: </a:t>
            </a:r>
            <a:r>
              <a:rPr lang="en-US" dirty="0" err="1">
                <a:latin typeface="Times New Roman" panose="02020603050405020304" pitchFamily="18" charset="0"/>
                <a:cs typeface="Times New Roman" panose="02020603050405020304" pitchFamily="18" charset="0"/>
              </a:rPr>
              <a:t>akash</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puranik</a:t>
            </a:r>
            <a:endParaRPr lang="en-US" dirty="0">
              <a:latin typeface="Times New Roman" panose="02020603050405020304" pitchFamily="18" charset="0"/>
              <a:cs typeface="Times New Roman" panose="02020603050405020304" pitchFamily="18" charset="0"/>
            </a:endParaRPr>
          </a:p>
          <a:p>
            <a:endParaRPr lang="en-US" dirty="0"/>
          </a:p>
        </p:txBody>
      </p:sp>
      <p:sp>
        <p:nvSpPr>
          <p:cNvPr id="4" name="TextBox 3">
            <a:extLst>
              <a:ext uri="{FF2B5EF4-FFF2-40B4-BE49-F238E27FC236}">
                <a16:creationId xmlns:a16="http://schemas.microsoft.com/office/drawing/2014/main" id="{E00F25B6-02CF-A9D2-76E2-75B71A9F506D}"/>
              </a:ext>
            </a:extLst>
          </p:cNvPr>
          <p:cNvSpPr txBox="1"/>
          <p:nvPr/>
        </p:nvSpPr>
        <p:spPr>
          <a:xfrm>
            <a:off x="2275540" y="3702566"/>
            <a:ext cx="4716932" cy="1477328"/>
          </a:xfrm>
          <a:prstGeom prst="rect">
            <a:avLst/>
          </a:prstGeom>
          <a:noFill/>
        </p:spPr>
        <p:txBody>
          <a:bodyPr wrap="none" rtlCol="0">
            <a:spAutoFit/>
          </a:bodyPr>
          <a:lstStyle/>
          <a:p>
            <a:r>
              <a:rPr lang="en-GB" dirty="0"/>
              <a:t>Group Presentation:</a:t>
            </a:r>
          </a:p>
          <a:p>
            <a:pPr marL="285750" indent="-285750">
              <a:buFont typeface="Arial" panose="020B0604020202020204" pitchFamily="34" charset="0"/>
              <a:buChar char="•"/>
            </a:pPr>
            <a:r>
              <a:rPr lang="en-GB" dirty="0"/>
              <a:t>BAFFOUR GYIMAH (2128410)</a:t>
            </a:r>
          </a:p>
          <a:p>
            <a:pPr marL="285750" indent="-285750">
              <a:buFont typeface="Arial" panose="020B0604020202020204" pitchFamily="34" charset="0"/>
              <a:buChar char="•"/>
            </a:pPr>
            <a:r>
              <a:rPr lang="en-GB" dirty="0"/>
              <a:t>IORGA VIOREL   (2131642)</a:t>
            </a:r>
          </a:p>
          <a:p>
            <a:pPr marL="285750" indent="-285750">
              <a:buFont typeface="Arial" panose="020B0604020202020204" pitchFamily="34" charset="0"/>
              <a:buChar char="•"/>
            </a:pPr>
            <a:r>
              <a:rPr lang="en-GB" dirty="0"/>
              <a:t>BOGDAN ALEXANDRU MIHAIU (2126934)</a:t>
            </a:r>
          </a:p>
          <a:p>
            <a:pPr marL="285750" indent="-285750">
              <a:buFont typeface="Arial" panose="020B0604020202020204" pitchFamily="34" charset="0"/>
              <a:buChar char="•"/>
            </a:pPr>
            <a:r>
              <a:rPr lang="en-GB" dirty="0"/>
              <a:t>REMUS FAIBIS(2126237)</a:t>
            </a:r>
          </a:p>
        </p:txBody>
      </p:sp>
    </p:spTree>
    <p:extLst>
      <p:ext uri="{BB962C8B-B14F-4D97-AF65-F5344CB8AC3E}">
        <p14:creationId xmlns:p14="http://schemas.microsoft.com/office/powerpoint/2010/main" val="7625917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21055-9FC0-D5C8-9023-D1D23FB8FA56}"/>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INTRODUCTION</a:t>
            </a:r>
            <a:r>
              <a:rPr lang="en-US" b="1" dirty="0"/>
              <a:t> </a:t>
            </a:r>
          </a:p>
        </p:txBody>
      </p:sp>
      <p:sp>
        <p:nvSpPr>
          <p:cNvPr id="3" name="Content Placeholder 2">
            <a:extLst>
              <a:ext uri="{FF2B5EF4-FFF2-40B4-BE49-F238E27FC236}">
                <a16:creationId xmlns:a16="http://schemas.microsoft.com/office/drawing/2014/main" id="{BE854F19-4CEC-506E-35CC-95073502AE27}"/>
              </a:ext>
            </a:extLst>
          </p:cNvPr>
          <p:cNvSpPr>
            <a:spLocks noGrp="1"/>
          </p:cNvSpPr>
          <p:nvPr>
            <p:ph idx="1"/>
          </p:nvPr>
        </p:nvSpPr>
        <p:spPr/>
        <p:txBody>
          <a:bodyPr>
            <a:normAutofit fontScale="92500"/>
          </a:bodyPr>
          <a:lstStyle/>
          <a:p>
            <a:pPr marL="0" indent="0">
              <a:buNone/>
            </a:pPr>
            <a:r>
              <a:rPr lang="en-US" dirty="0">
                <a:latin typeface="Times New Roman" panose="02020603050405020304" pitchFamily="18" charset="0"/>
                <a:cs typeface="Times New Roman" panose="02020603050405020304" pitchFamily="18" charset="0"/>
              </a:rPr>
              <a:t>Effective communication in teams is an aspect of team management that is essential to success (Smart and Barnum, 2019). In the scenario provided, Mr. Tom Jackson, the leader of a team at amazon, is experiencing problems managing his team. According to the case study, the team is affected by a multitude of issues that make it dysfunctional and difficult for Mr. Jackson to run.</a:t>
            </a:r>
          </a:p>
          <a:p>
            <a:pPr marL="0" indent="0">
              <a:buNone/>
            </a:pPr>
            <a:r>
              <a:rPr lang="en-US" dirty="0">
                <a:latin typeface="Times New Roman" panose="02020603050405020304" pitchFamily="18" charset="0"/>
                <a:cs typeface="Times New Roman" panose="02020603050405020304" pitchFamily="18" charset="0"/>
              </a:rPr>
              <a:t>In this presentation, we will provide the benefits of communication to the team, the leader and the amazon organization. Moreover, we will explain a model of communication that Mr. Jackson can beneficially apply to the team. The presentation will also discuss the barriers to communication as evident from the case study and the channels that tom can use to improve communication. </a:t>
            </a:r>
          </a:p>
        </p:txBody>
      </p:sp>
    </p:spTree>
    <p:extLst>
      <p:ext uri="{BB962C8B-B14F-4D97-AF65-F5344CB8AC3E}">
        <p14:creationId xmlns:p14="http://schemas.microsoft.com/office/powerpoint/2010/main" val="13782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B4248-C046-23E0-663B-7C772A8BB70A}"/>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BENEFITS OF EFFECTIVE COMMUNICATION TO TOM</a:t>
            </a:r>
          </a:p>
        </p:txBody>
      </p:sp>
      <p:sp>
        <p:nvSpPr>
          <p:cNvPr id="3" name="Content Placeholder 2">
            <a:extLst>
              <a:ext uri="{FF2B5EF4-FFF2-40B4-BE49-F238E27FC236}">
                <a16:creationId xmlns:a16="http://schemas.microsoft.com/office/drawing/2014/main" id="{B5F6E984-B161-2490-6C6A-D69F2037457E}"/>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As the team leader, Tom will benefit massively from effective communication. According to Fischhoff (2012), effective communication has the following benefits to a leader:</a:t>
            </a:r>
          </a:p>
          <a:p>
            <a:r>
              <a:rPr lang="en-US" dirty="0">
                <a:latin typeface="Times New Roman" panose="02020603050405020304" pitchFamily="18" charset="0"/>
                <a:cs typeface="Times New Roman" panose="02020603050405020304" pitchFamily="18" charset="0"/>
              </a:rPr>
              <a:t>Makes the team members trust the leader.</a:t>
            </a:r>
          </a:p>
          <a:p>
            <a:r>
              <a:rPr lang="en-US" dirty="0">
                <a:latin typeface="Times New Roman" panose="02020603050405020304" pitchFamily="18" charset="0"/>
                <a:cs typeface="Times New Roman" panose="02020603050405020304" pitchFamily="18" charset="0"/>
              </a:rPr>
              <a:t>Makes the team members be loyal to the leader.</a:t>
            </a:r>
          </a:p>
          <a:p>
            <a:r>
              <a:rPr lang="en-US" dirty="0">
                <a:latin typeface="Times New Roman" panose="02020603050405020304" pitchFamily="18" charset="0"/>
                <a:cs typeface="Times New Roman" panose="02020603050405020304" pitchFamily="18" charset="0"/>
              </a:rPr>
              <a:t>Increases the effectiveness of the leader.</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6620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B7FB7-2011-16F3-3454-E311080B9F16}"/>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BENEFITS OF EFFECTIVE COMMUNICATION TO THE TEAM</a:t>
            </a:r>
          </a:p>
        </p:txBody>
      </p:sp>
      <p:sp>
        <p:nvSpPr>
          <p:cNvPr id="3" name="Content Placeholder 2">
            <a:extLst>
              <a:ext uri="{FF2B5EF4-FFF2-40B4-BE49-F238E27FC236}">
                <a16:creationId xmlns:a16="http://schemas.microsoft.com/office/drawing/2014/main" id="{E98C2A57-882A-14E1-DAE5-E4DF1B48E2C3}"/>
              </a:ext>
            </a:extLst>
          </p:cNvPr>
          <p:cNvSpPr>
            <a:spLocks noGrp="1"/>
          </p:cNvSpPr>
          <p:nvPr>
            <p:ph idx="1"/>
          </p:nvPr>
        </p:nvSpPr>
        <p:spPr/>
        <p:txBody>
          <a:bodyPr>
            <a:normAutofit/>
          </a:bodyPr>
          <a:lstStyle/>
          <a:p>
            <a:r>
              <a:rPr lang="en-US" dirty="0">
                <a:latin typeface="Times New Roman" panose="02020603050405020304" pitchFamily="18" charset="0"/>
                <a:cs typeface="Times New Roman" panose="02020603050405020304" pitchFamily="18" charset="0"/>
              </a:rPr>
              <a:t>Effective communication is beneficial to the team members led by Tom at Amazon. According to </a:t>
            </a:r>
            <a:r>
              <a:rPr lang="en-US" dirty="0" err="1">
                <a:latin typeface="Times New Roman" panose="02020603050405020304" pitchFamily="18" charset="0"/>
                <a:cs typeface="Times New Roman" panose="02020603050405020304" pitchFamily="18" charset="0"/>
              </a:rPr>
              <a:t>Delerue</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Sicotte</a:t>
            </a:r>
            <a:r>
              <a:rPr lang="en-US" dirty="0">
                <a:latin typeface="Times New Roman" panose="02020603050405020304" pitchFamily="18" charset="0"/>
                <a:cs typeface="Times New Roman" panose="02020603050405020304" pitchFamily="18" charset="0"/>
              </a:rPr>
              <a:t> (2017), effective communication benefits team members in the following ways:</a:t>
            </a:r>
          </a:p>
          <a:p>
            <a:r>
              <a:rPr lang="en-US" dirty="0">
                <a:latin typeface="Times New Roman" panose="02020603050405020304" pitchFamily="18" charset="0"/>
                <a:cs typeface="Times New Roman" panose="02020603050405020304" pitchFamily="18" charset="0"/>
              </a:rPr>
              <a:t>Effective communication improves team work.</a:t>
            </a:r>
          </a:p>
          <a:p>
            <a:r>
              <a:rPr lang="en-US" dirty="0">
                <a:latin typeface="Times New Roman" panose="02020603050405020304" pitchFamily="18" charset="0"/>
                <a:cs typeface="Times New Roman" panose="02020603050405020304" pitchFamily="18" charset="0"/>
              </a:rPr>
              <a:t>Creates better working relationships among team members.</a:t>
            </a:r>
          </a:p>
          <a:p>
            <a:r>
              <a:rPr lang="en-US" dirty="0">
                <a:latin typeface="Times New Roman" panose="02020603050405020304" pitchFamily="18" charset="0"/>
                <a:cs typeface="Times New Roman" panose="02020603050405020304" pitchFamily="18" charset="0"/>
              </a:rPr>
              <a:t>It increases the engagement levels of team members.</a:t>
            </a:r>
          </a:p>
          <a:p>
            <a:r>
              <a:rPr lang="en-US" dirty="0">
                <a:latin typeface="Times New Roman" panose="02020603050405020304" pitchFamily="18" charset="0"/>
                <a:cs typeface="Times New Roman" panose="02020603050405020304" pitchFamily="18" charset="0"/>
              </a:rPr>
              <a:t>It provides a clear direction for team members </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64853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B922-C67F-E5EB-EE27-6E6D39705863}"/>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BENEFITS OF EFFECTIVE COMMUNICATION TO AMAZON</a:t>
            </a:r>
          </a:p>
        </p:txBody>
      </p:sp>
      <p:sp>
        <p:nvSpPr>
          <p:cNvPr id="3" name="Content Placeholder 2">
            <a:extLst>
              <a:ext uri="{FF2B5EF4-FFF2-40B4-BE49-F238E27FC236}">
                <a16:creationId xmlns:a16="http://schemas.microsoft.com/office/drawing/2014/main" id="{ED96EFC2-959B-E719-DAA0-A6EFC1F117A6}"/>
              </a:ext>
            </a:extLst>
          </p:cNvPr>
          <p:cNvSpPr>
            <a:spLocks noGrp="1"/>
          </p:cNvSpPr>
          <p:nvPr>
            <p:ph idx="1"/>
          </p:nvPr>
        </p:nvSpPr>
        <p:spPr/>
        <p:txBody>
          <a:bodyPr>
            <a:normAutofit/>
          </a:bodyPr>
          <a:lstStyle/>
          <a:p>
            <a:pPr marL="0" indent="0">
              <a:buNone/>
            </a:pPr>
            <a:r>
              <a:rPr lang="en-US" dirty="0">
                <a:latin typeface="Times New Roman" panose="02020603050405020304" pitchFamily="18" charset="0"/>
                <a:cs typeface="Times New Roman" panose="02020603050405020304" pitchFamily="18" charset="0"/>
              </a:rPr>
              <a:t>Effective communication is beneficial to the organization for which a team works. Amazon, therefore, stands to benefit from effective communication. According to </a:t>
            </a:r>
            <a:r>
              <a:rPr lang="en-US" dirty="0" err="1">
                <a:latin typeface="Times New Roman" panose="02020603050405020304" pitchFamily="18" charset="0"/>
                <a:cs typeface="Times New Roman" panose="02020603050405020304" pitchFamily="18" charset="0"/>
              </a:rPr>
              <a:t>Babiker</a:t>
            </a:r>
            <a:r>
              <a:rPr lang="en-US" dirty="0">
                <a:latin typeface="Times New Roman" panose="02020603050405020304" pitchFamily="18" charset="0"/>
                <a:cs typeface="Times New Roman" panose="02020603050405020304" pitchFamily="18" charset="0"/>
              </a:rPr>
              <a:t> et al (2014), effective communication in teams benefits organizations in the following ways:</a:t>
            </a:r>
          </a:p>
          <a:p>
            <a:r>
              <a:rPr lang="en-US" dirty="0">
                <a:latin typeface="Times New Roman" panose="02020603050405020304" pitchFamily="18" charset="0"/>
                <a:cs typeface="Times New Roman" panose="02020603050405020304" pitchFamily="18" charset="0"/>
              </a:rPr>
              <a:t>Increases organizational productivity</a:t>
            </a:r>
          </a:p>
          <a:p>
            <a:r>
              <a:rPr lang="en-US" dirty="0">
                <a:latin typeface="Times New Roman" panose="02020603050405020304" pitchFamily="18" charset="0"/>
                <a:cs typeface="Times New Roman" panose="02020603050405020304" pitchFamily="18" charset="0"/>
              </a:rPr>
              <a:t>Reduces employee turnover</a:t>
            </a:r>
          </a:p>
          <a:p>
            <a:r>
              <a:rPr lang="en-US" dirty="0">
                <a:latin typeface="Times New Roman" panose="02020603050405020304" pitchFamily="18" charset="0"/>
                <a:cs typeface="Times New Roman" panose="02020603050405020304" pitchFamily="18" charset="0"/>
              </a:rPr>
              <a:t>Improves the organizational culture</a:t>
            </a:r>
          </a:p>
          <a:p>
            <a:r>
              <a:rPr lang="en-US" dirty="0">
                <a:latin typeface="Times New Roman" panose="02020603050405020304" pitchFamily="18" charset="0"/>
                <a:cs typeface="Times New Roman" panose="02020603050405020304" pitchFamily="18" charset="0"/>
              </a:rPr>
              <a:t>Increases efficiency in the management of the organization’s resources </a:t>
            </a:r>
          </a:p>
        </p:txBody>
      </p:sp>
    </p:spTree>
    <p:extLst>
      <p:ext uri="{BB962C8B-B14F-4D97-AF65-F5344CB8AC3E}">
        <p14:creationId xmlns:p14="http://schemas.microsoft.com/office/powerpoint/2010/main" val="27448254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339A0-062A-6E40-2D68-6480C8040C94}"/>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BENEFITS OF EFFECTIVE COMMUNICATION TO AMAZON</a:t>
            </a:r>
          </a:p>
        </p:txBody>
      </p:sp>
      <p:sp>
        <p:nvSpPr>
          <p:cNvPr id="3" name="Content Placeholder 2">
            <a:extLst>
              <a:ext uri="{FF2B5EF4-FFF2-40B4-BE49-F238E27FC236}">
                <a16:creationId xmlns:a16="http://schemas.microsoft.com/office/drawing/2014/main" id="{186B8A5D-4BB5-022E-0C6D-76ABFB22B63A}"/>
              </a:ext>
            </a:extLst>
          </p:cNvPr>
          <p:cNvSpPr>
            <a:spLocks noGrp="1"/>
          </p:cNvSpPr>
          <p:nvPr>
            <p:ph idx="1"/>
          </p:nvPr>
        </p:nvSpPr>
        <p:spPr/>
        <p:txBody>
          <a:bodyPr/>
          <a:lstStyle/>
          <a:p>
            <a:pPr marL="0" indent="0">
              <a:buNone/>
            </a:pPr>
            <a:r>
              <a:rPr lang="en-US" dirty="0" err="1">
                <a:latin typeface="Times New Roman" panose="02020603050405020304" pitchFamily="18" charset="0"/>
                <a:cs typeface="Times New Roman" panose="02020603050405020304" pitchFamily="18" charset="0"/>
              </a:rPr>
              <a:t>Babiker</a:t>
            </a:r>
            <a:r>
              <a:rPr lang="en-US" dirty="0">
                <a:latin typeface="Times New Roman" panose="02020603050405020304" pitchFamily="18" charset="0"/>
                <a:cs typeface="Times New Roman" panose="02020603050405020304" pitchFamily="18" charset="0"/>
              </a:rPr>
              <a:t> et al (2014) further add that Amazon will benefit from effective communication in the following ways:</a:t>
            </a:r>
          </a:p>
          <a:p>
            <a:r>
              <a:rPr lang="en-US" dirty="0">
                <a:latin typeface="Times New Roman" panose="02020603050405020304" pitchFamily="18" charset="0"/>
                <a:cs typeface="Times New Roman" panose="02020603050405020304" pitchFamily="18" charset="0"/>
              </a:rPr>
              <a:t>The promotion of trust in the organization</a:t>
            </a:r>
          </a:p>
          <a:p>
            <a:r>
              <a:rPr lang="en-US" dirty="0">
                <a:latin typeface="Times New Roman" panose="02020603050405020304" pitchFamily="18" charset="0"/>
                <a:cs typeface="Times New Roman" panose="02020603050405020304" pitchFamily="18" charset="0"/>
              </a:rPr>
              <a:t>Good public image for the company </a:t>
            </a:r>
          </a:p>
          <a:p>
            <a:r>
              <a:rPr lang="en-US" dirty="0">
                <a:latin typeface="Times New Roman" panose="02020603050405020304" pitchFamily="18" charset="0"/>
                <a:cs typeface="Times New Roman" panose="02020603050405020304" pitchFamily="18" charset="0"/>
              </a:rPr>
              <a:t>Efficiency in the usage of resources</a:t>
            </a:r>
          </a:p>
          <a:p>
            <a:r>
              <a:rPr lang="en-US" dirty="0">
                <a:latin typeface="Times New Roman" panose="02020603050405020304" pitchFamily="18" charset="0"/>
                <a:cs typeface="Times New Roman" panose="02020603050405020304" pitchFamily="18" charset="0"/>
              </a:rPr>
              <a:t>Improves employee engagement</a:t>
            </a:r>
          </a:p>
          <a:p>
            <a:endParaRPr lang="en-US" dirty="0"/>
          </a:p>
        </p:txBody>
      </p:sp>
    </p:spTree>
    <p:extLst>
      <p:ext uri="{BB962C8B-B14F-4D97-AF65-F5344CB8AC3E}">
        <p14:creationId xmlns:p14="http://schemas.microsoft.com/office/powerpoint/2010/main" val="968223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49759-A4A5-D25E-0682-D9A2A9D92C82}"/>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MODELS OF COMMUNICATION THAT TOM SHOULD APPLY </a:t>
            </a:r>
          </a:p>
        </p:txBody>
      </p:sp>
      <p:sp>
        <p:nvSpPr>
          <p:cNvPr id="3" name="Content Placeholder 2">
            <a:extLst>
              <a:ext uri="{FF2B5EF4-FFF2-40B4-BE49-F238E27FC236}">
                <a16:creationId xmlns:a16="http://schemas.microsoft.com/office/drawing/2014/main" id="{79137B04-F6DA-883C-6292-3D1D1722512A}"/>
              </a:ext>
            </a:extLst>
          </p:cNvPr>
          <p:cNvSpPr>
            <a:spLocks noGrp="1"/>
          </p:cNvSpPr>
          <p:nvPr>
            <p:ph idx="1"/>
          </p:nvPr>
        </p:nvSpPr>
        <p:spPr>
          <a:xfrm>
            <a:off x="616528" y="1881043"/>
            <a:ext cx="10515600" cy="4351338"/>
          </a:xfrm>
        </p:spPr>
        <p:txBody>
          <a:bodyPr/>
          <a:lstStyle/>
          <a:p>
            <a:pPr marL="0" indent="0" algn="ctr">
              <a:buNone/>
            </a:pPr>
            <a:r>
              <a:rPr lang="en-US" dirty="0">
                <a:latin typeface="Times New Roman" panose="02020603050405020304" pitchFamily="18" charset="0"/>
                <a:cs typeface="Times New Roman" panose="02020603050405020304" pitchFamily="18" charset="0"/>
              </a:rPr>
              <a:t>SMCR model </a:t>
            </a:r>
            <a:r>
              <a:rPr lang="en-US" dirty="0" err="1">
                <a:latin typeface="Times New Roman" panose="02020603050405020304" pitchFamily="18" charset="0"/>
                <a:cs typeface="Times New Roman" panose="02020603050405020304" pitchFamily="18" charset="0"/>
              </a:rPr>
              <a:t>Model</a:t>
            </a:r>
            <a:r>
              <a:rPr lang="en-US" dirty="0">
                <a:latin typeface="Times New Roman" panose="02020603050405020304" pitchFamily="18" charset="0"/>
                <a:cs typeface="Times New Roman" panose="02020603050405020304" pitchFamily="18" charset="0"/>
              </a:rPr>
              <a:t> of Communication</a:t>
            </a:r>
          </a:p>
          <a:p>
            <a:pPr marL="0" indent="0">
              <a:buNone/>
            </a:pPr>
            <a:r>
              <a:rPr lang="en-US" dirty="0">
                <a:latin typeface="Times New Roman" panose="02020603050405020304" pitchFamily="18" charset="0"/>
                <a:cs typeface="Times New Roman" panose="02020603050405020304" pitchFamily="18" charset="0"/>
              </a:rPr>
              <a:t>The initials ‘SMCR’ stand for source, message, channel, and receiver. The model of communication advises that, for communication process to be effective, the source of the message has to be a competent communicator, the message has to have quality content, the channel used has to be efficient, and the receiver of the information has to be able to decode the message. In the event that one of the above four qualifiers of communication are absent or not observed, the model argues that communication cannot be achieved (</a:t>
            </a:r>
            <a:r>
              <a:rPr lang="en-US" dirty="0" err="1">
                <a:latin typeface="Times New Roman" panose="02020603050405020304" pitchFamily="18" charset="0"/>
                <a:cs typeface="Times New Roman" panose="02020603050405020304" pitchFamily="18" charset="0"/>
              </a:rPr>
              <a:t>Kowalewska</a:t>
            </a:r>
            <a:r>
              <a:rPr lang="en-US" dirty="0">
                <a:latin typeface="Times New Roman" panose="02020603050405020304" pitchFamily="18" charset="0"/>
                <a:cs typeface="Times New Roman" panose="02020603050405020304" pitchFamily="18" charset="0"/>
              </a:rPr>
              <a:t>, 2011). </a:t>
            </a:r>
          </a:p>
        </p:txBody>
      </p:sp>
    </p:spTree>
    <p:extLst>
      <p:ext uri="{BB962C8B-B14F-4D97-AF65-F5344CB8AC3E}">
        <p14:creationId xmlns:p14="http://schemas.microsoft.com/office/powerpoint/2010/main" val="4247559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88771-B432-A5B1-115B-5AD2D70B1FC0}"/>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WHY TOM SHOULD APPLY THE SMCR MODEL OF COMMUNICATION</a:t>
            </a:r>
          </a:p>
        </p:txBody>
      </p:sp>
      <p:sp>
        <p:nvSpPr>
          <p:cNvPr id="3" name="Content Placeholder 2">
            <a:extLst>
              <a:ext uri="{FF2B5EF4-FFF2-40B4-BE49-F238E27FC236}">
                <a16:creationId xmlns:a16="http://schemas.microsoft.com/office/drawing/2014/main" id="{729583F6-4BFD-DED3-DD8C-0B5054B06CBF}"/>
              </a:ext>
            </a:extLst>
          </p:cNvPr>
          <p:cNvSpPr>
            <a:spLocks noGrp="1"/>
          </p:cNvSpPr>
          <p:nvPr>
            <p:ph idx="1"/>
          </p:nvPr>
        </p:nvSpPr>
        <p:spPr/>
        <p:txBody>
          <a:bodyPr>
            <a:normAutofit lnSpcReduction="10000"/>
          </a:bodyPr>
          <a:lstStyle/>
          <a:p>
            <a:r>
              <a:rPr lang="en-US" dirty="0">
                <a:latin typeface="Times New Roman" panose="02020603050405020304" pitchFamily="18" charset="0"/>
                <a:cs typeface="Times New Roman" panose="02020603050405020304" pitchFamily="18" charset="0"/>
              </a:rPr>
              <a:t>Tom should use the SMCR model because, according to Reddy (2014), the model offers the following advantages:</a:t>
            </a:r>
          </a:p>
          <a:p>
            <a:r>
              <a:rPr lang="en-US" dirty="0">
                <a:latin typeface="Times New Roman" panose="02020603050405020304" pitchFamily="18" charset="0"/>
                <a:cs typeface="Times New Roman" panose="02020603050405020304" pitchFamily="18" charset="0"/>
              </a:rPr>
              <a:t>Provides structure to communication – The model calls for an established channel of communication and clarity in the message conveyed. This gives structure to communication, which improves the process.  </a:t>
            </a:r>
          </a:p>
          <a:p>
            <a:r>
              <a:rPr lang="en-US" dirty="0">
                <a:latin typeface="Times New Roman" panose="02020603050405020304" pitchFamily="18" charset="0"/>
                <a:cs typeface="Times New Roman" panose="02020603050405020304" pitchFamily="18" charset="0"/>
              </a:rPr>
              <a:t>Emphasizes on the presence of a channel of communication – as the case study has highlighted, the team lacks an established channel of communication. Tom should use the SMCR as it calls for the existence of a channel of communication hence solving the problem.</a:t>
            </a:r>
          </a:p>
        </p:txBody>
      </p:sp>
    </p:spTree>
    <p:extLst>
      <p:ext uri="{BB962C8B-B14F-4D97-AF65-F5344CB8AC3E}">
        <p14:creationId xmlns:p14="http://schemas.microsoft.com/office/powerpoint/2010/main" val="2617874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AA452-AB12-D1AC-EE00-0BFEFB9B0A93}"/>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MODELS OF COMMUNICATION THAT TOM SHOULD APPLY </a:t>
            </a:r>
          </a:p>
        </p:txBody>
      </p:sp>
      <p:sp>
        <p:nvSpPr>
          <p:cNvPr id="3" name="Content Placeholder 2">
            <a:extLst>
              <a:ext uri="{FF2B5EF4-FFF2-40B4-BE49-F238E27FC236}">
                <a16:creationId xmlns:a16="http://schemas.microsoft.com/office/drawing/2014/main" id="{E7EC40A9-7CF6-5B24-494F-F0B963ACD721}"/>
              </a:ext>
            </a:extLst>
          </p:cNvPr>
          <p:cNvSpPr>
            <a:spLocks noGrp="1"/>
          </p:cNvSpPr>
          <p:nvPr>
            <p:ph idx="1"/>
          </p:nvPr>
        </p:nvSpPr>
        <p:spPr/>
        <p:txBody>
          <a:bodyPr>
            <a:normAutofit/>
          </a:bodyPr>
          <a:lstStyle/>
          <a:p>
            <a:pPr marL="0" indent="0" algn="ctr">
              <a:buNone/>
            </a:pPr>
            <a:r>
              <a:rPr lang="en-US" dirty="0">
                <a:latin typeface="Times New Roman" panose="02020603050405020304" pitchFamily="18" charset="0"/>
                <a:cs typeface="Times New Roman" panose="02020603050405020304" pitchFamily="18" charset="0"/>
              </a:rPr>
              <a:t>Interactive Model of Communication</a:t>
            </a:r>
          </a:p>
          <a:p>
            <a:r>
              <a:rPr lang="en-US" dirty="0">
                <a:latin typeface="Times New Roman" panose="02020603050405020304" pitchFamily="18" charset="0"/>
                <a:cs typeface="Times New Roman" panose="02020603050405020304" pitchFamily="18" charset="0"/>
              </a:rPr>
              <a:t>The interactive model of communication views communication as a process where two parties alternate in sending and receiving messages. The model views the communicating parties as equal parties that deserve equal attention from each other (Chapanis, 2018). Tom should apply this model in his team because it will help the team improve its communication practices in two main ways namely:</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41375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98DDD-469A-4469-F7D9-8FF6F222B456}"/>
              </a:ext>
            </a:extLst>
          </p:cNvPr>
          <p:cNvSpPr>
            <a:spLocks noGrp="1"/>
          </p:cNvSpPr>
          <p:nvPr>
            <p:ph type="title"/>
          </p:nvPr>
        </p:nvSpPr>
        <p:spPr>
          <a:xfrm>
            <a:off x="838200" y="75187"/>
            <a:ext cx="10515600" cy="1177072"/>
          </a:xfrm>
        </p:spPr>
        <p:txBody>
          <a:bodyPr>
            <a:noAutofit/>
          </a:bodyPr>
          <a:lstStyle/>
          <a:p>
            <a:pPr algn="ctr"/>
            <a:br>
              <a:rPr lang="en-US" sz="3600" b="1" dirty="0">
                <a:latin typeface="Times New Roman" panose="02020603050405020304" pitchFamily="18" charset="0"/>
                <a:cs typeface="Times New Roman" panose="02020603050405020304" pitchFamily="18" charset="0"/>
              </a:rPr>
            </a:br>
            <a:r>
              <a:rPr lang="en-US" sz="3600" b="1" dirty="0">
                <a:latin typeface="Times New Roman" panose="02020603050405020304" pitchFamily="18" charset="0"/>
                <a:cs typeface="Times New Roman" panose="02020603050405020304" pitchFamily="18" charset="0"/>
              </a:rPr>
              <a:t>WHY TOM SHOULD APPLY THE INTERACTIVE MODEL OF COMMUNICATION</a:t>
            </a:r>
            <a:br>
              <a:rPr lang="en-US" sz="3600" b="1" dirty="0"/>
            </a:br>
            <a:endParaRPr lang="en-US" sz="3600" b="1" dirty="0"/>
          </a:p>
        </p:txBody>
      </p:sp>
      <p:sp>
        <p:nvSpPr>
          <p:cNvPr id="3" name="Content Placeholder 2">
            <a:extLst>
              <a:ext uri="{FF2B5EF4-FFF2-40B4-BE49-F238E27FC236}">
                <a16:creationId xmlns:a16="http://schemas.microsoft.com/office/drawing/2014/main" id="{B6F347AC-D31D-25EA-2496-1E8314026A40}"/>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It will increase the confidence of team members during communication, which will allow them to communicate more effectively.</a:t>
            </a:r>
          </a:p>
          <a:p>
            <a:r>
              <a:rPr lang="en-US" dirty="0">
                <a:latin typeface="Times New Roman" panose="02020603050405020304" pitchFamily="18" charset="0"/>
                <a:cs typeface="Times New Roman" panose="02020603050405020304" pitchFamily="18" charset="0"/>
              </a:rPr>
              <a:t>It will give Tom and the team members a chance to check if their messages have been understood correctly and modify them if necessary. </a:t>
            </a:r>
          </a:p>
          <a:p>
            <a:r>
              <a:rPr lang="en-US" dirty="0">
                <a:latin typeface="Times New Roman" panose="02020603050405020304" pitchFamily="18" charset="0"/>
                <a:cs typeface="Times New Roman" panose="02020603050405020304" pitchFamily="18" charset="0"/>
              </a:rPr>
              <a:t>It will improve the level of participation in communication process within the team. </a:t>
            </a:r>
          </a:p>
        </p:txBody>
      </p:sp>
    </p:spTree>
    <p:extLst>
      <p:ext uri="{BB962C8B-B14F-4D97-AF65-F5344CB8AC3E}">
        <p14:creationId xmlns:p14="http://schemas.microsoft.com/office/powerpoint/2010/main" val="267709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A32D9-ABFC-FE00-5FE6-307272F41E0D}"/>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MODELS OF COMMUNICATION THAT TOM SHOULD APPLY </a:t>
            </a:r>
          </a:p>
        </p:txBody>
      </p:sp>
      <p:sp>
        <p:nvSpPr>
          <p:cNvPr id="3" name="Content Placeholder 2">
            <a:extLst>
              <a:ext uri="{FF2B5EF4-FFF2-40B4-BE49-F238E27FC236}">
                <a16:creationId xmlns:a16="http://schemas.microsoft.com/office/drawing/2014/main" id="{D6DD4B89-17AE-591D-6AB1-72DE6EFDE5E9}"/>
              </a:ext>
            </a:extLst>
          </p:cNvPr>
          <p:cNvSpPr>
            <a:spLocks noGrp="1"/>
          </p:cNvSpPr>
          <p:nvPr>
            <p:ph idx="1"/>
          </p:nvPr>
        </p:nvSpPr>
        <p:spPr/>
        <p:txBody>
          <a:bodyPr/>
          <a:lstStyle/>
          <a:p>
            <a:pPr marL="0" indent="0" algn="ctr">
              <a:buNone/>
            </a:pPr>
            <a:r>
              <a:rPr lang="en-US" dirty="0">
                <a:latin typeface="Times New Roman" panose="02020603050405020304" pitchFamily="18" charset="0"/>
                <a:cs typeface="Times New Roman" panose="02020603050405020304" pitchFamily="18" charset="0"/>
              </a:rPr>
              <a:t>Transactional Model of Communication</a:t>
            </a:r>
          </a:p>
          <a:p>
            <a:r>
              <a:rPr lang="en-US" dirty="0">
                <a:latin typeface="Times New Roman" panose="02020603050405020304" pitchFamily="18" charset="0"/>
                <a:cs typeface="Times New Roman" panose="02020603050405020304" pitchFamily="18" charset="0"/>
              </a:rPr>
              <a:t>The transactional model is an advanced model of the interactive model. Rather than viewing the communicating parties as alternating as sender and receiver, the model views both parties communicators. Moreover, the model views the communicating parties as simultaneous senders and receivers of messages (</a:t>
            </a:r>
            <a:r>
              <a:rPr lang="en-US" dirty="0" err="1">
                <a:latin typeface="Times New Roman" panose="02020603050405020304" pitchFamily="18" charset="0"/>
                <a:cs typeface="Times New Roman" panose="02020603050405020304" pitchFamily="18" charset="0"/>
              </a:rPr>
              <a:t>Barnlund</a:t>
            </a:r>
            <a:r>
              <a:rPr lang="en-US" dirty="0">
                <a:latin typeface="Times New Roman" panose="02020603050405020304" pitchFamily="18" charset="0"/>
                <a:cs typeface="Times New Roman" panose="02020603050405020304" pitchFamily="18" charset="0"/>
              </a:rPr>
              <a:t>, 2017). Tom should apply this model of communication as it will improve the team in the following ways:</a:t>
            </a:r>
          </a:p>
          <a:p>
            <a:endParaRPr lang="en-US" dirty="0"/>
          </a:p>
        </p:txBody>
      </p:sp>
    </p:spTree>
    <p:extLst>
      <p:ext uri="{BB962C8B-B14F-4D97-AF65-F5344CB8AC3E}">
        <p14:creationId xmlns:p14="http://schemas.microsoft.com/office/powerpoint/2010/main" val="14189718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233F8-090C-AD42-E2D9-233BB6DDC3B1}"/>
              </a:ext>
            </a:extLst>
          </p:cNvPr>
          <p:cNvSpPr>
            <a:spLocks noGrp="1"/>
          </p:cNvSpPr>
          <p:nvPr>
            <p:ph type="title"/>
          </p:nvPr>
        </p:nvSpPr>
        <p:spPr/>
        <p:txBody>
          <a:bodyPr>
            <a:normAutofit fontScale="90000"/>
          </a:bodyPr>
          <a:lstStyle/>
          <a:p>
            <a:pPr algn="ctr"/>
            <a:r>
              <a:rPr lang="en-US" b="1" dirty="0">
                <a:latin typeface="Times New Roman" panose="02020603050405020304" pitchFamily="18" charset="0"/>
                <a:cs typeface="Times New Roman" panose="02020603050405020304" pitchFamily="18" charset="0"/>
              </a:rPr>
              <a:t>WHY TOM SHOULD APPLY THE TRANSACTIONAL  MODEL OF COMMUNICATION</a:t>
            </a:r>
          </a:p>
        </p:txBody>
      </p:sp>
      <p:sp>
        <p:nvSpPr>
          <p:cNvPr id="3" name="Content Placeholder 2">
            <a:extLst>
              <a:ext uri="{FF2B5EF4-FFF2-40B4-BE49-F238E27FC236}">
                <a16:creationId xmlns:a16="http://schemas.microsoft.com/office/drawing/2014/main" id="{DF9EF75C-31BD-E0CD-692E-DA4AD89601F4}"/>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Transactional communication creates stronger relationships among the team members</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Transactional communication creates a positive social environment among the team members</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Transactional communication will help team members rise above social, cultural and racial barriers if any </a:t>
            </a:r>
          </a:p>
          <a:p>
            <a:endParaRPr lang="en-US" dirty="0"/>
          </a:p>
        </p:txBody>
      </p:sp>
    </p:spTree>
    <p:extLst>
      <p:ext uri="{BB962C8B-B14F-4D97-AF65-F5344CB8AC3E}">
        <p14:creationId xmlns:p14="http://schemas.microsoft.com/office/powerpoint/2010/main" val="709745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5E6E2-6202-0669-BBF1-CF93263D9BDF}"/>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POTENTIAL COMMUNICATION BARRIERS IN THE TEAM </a:t>
            </a:r>
          </a:p>
        </p:txBody>
      </p:sp>
      <p:sp>
        <p:nvSpPr>
          <p:cNvPr id="3" name="Content Placeholder 2">
            <a:extLst>
              <a:ext uri="{FF2B5EF4-FFF2-40B4-BE49-F238E27FC236}">
                <a16:creationId xmlns:a16="http://schemas.microsoft.com/office/drawing/2014/main" id="{02722620-8E94-F287-097C-21477BDFB1E2}"/>
              </a:ext>
            </a:extLst>
          </p:cNvPr>
          <p:cNvSpPr>
            <a:spLocks noGrp="1"/>
          </p:cNvSpPr>
          <p:nvPr>
            <p:ph idx="1"/>
          </p:nvPr>
        </p:nvSpPr>
        <p:spPr/>
        <p:txBody>
          <a:bodyPr>
            <a:normAutofit/>
          </a:bodyPr>
          <a:lstStyle/>
          <a:p>
            <a:r>
              <a:rPr lang="en-US" b="1" dirty="0">
                <a:latin typeface="Times New Roman" panose="02020603050405020304" pitchFamily="18" charset="0"/>
                <a:cs typeface="Times New Roman" panose="02020603050405020304" pitchFamily="18" charset="0"/>
              </a:rPr>
              <a:t>Lack of an elaborate channel of communication – </a:t>
            </a:r>
            <a:r>
              <a:rPr lang="en-US" dirty="0">
                <a:latin typeface="Times New Roman" panose="02020603050405020304" pitchFamily="18" charset="0"/>
                <a:cs typeface="Times New Roman" panose="02020603050405020304" pitchFamily="18" charset="0"/>
              </a:rPr>
              <a:t>as pointed out in the case study, the team lacks an elaborate channel of communication that team members can use to convey. </a:t>
            </a:r>
          </a:p>
          <a:p>
            <a:r>
              <a:rPr lang="en-US" b="1" dirty="0">
                <a:latin typeface="Times New Roman" panose="02020603050405020304" pitchFamily="18" charset="0"/>
                <a:cs typeface="Times New Roman" panose="02020603050405020304" pitchFamily="18" charset="0"/>
              </a:rPr>
              <a:t>Informality in communication – </a:t>
            </a:r>
            <a:r>
              <a:rPr lang="en-US" dirty="0">
                <a:latin typeface="Times New Roman" panose="02020603050405020304" pitchFamily="18" charset="0"/>
                <a:cs typeface="Times New Roman" panose="02020603050405020304" pitchFamily="18" charset="0"/>
              </a:rPr>
              <a:t>the case study provided has also pointed out that the team has never had formal communication. This is a barrier to communication as it frustrates the communication of all messages that require formality. </a:t>
            </a:r>
          </a:p>
          <a:p>
            <a:r>
              <a:rPr lang="en-US" b="1" dirty="0">
                <a:latin typeface="Times New Roman" panose="02020603050405020304" pitchFamily="18" charset="0"/>
                <a:cs typeface="Times New Roman" panose="02020603050405020304" pitchFamily="18" charset="0"/>
              </a:rPr>
              <a:t>Poor time management – </a:t>
            </a:r>
            <a:r>
              <a:rPr lang="en-US" dirty="0">
                <a:latin typeface="Times New Roman" panose="02020603050405020304" pitchFamily="18" charset="0"/>
                <a:cs typeface="Times New Roman" panose="02020603050405020304" pitchFamily="18" charset="0"/>
              </a:rPr>
              <a:t>according to the case study, the only team meeting that happened since the formation of the team took place quickly, which speaks to time mismanagement. </a:t>
            </a:r>
          </a:p>
        </p:txBody>
      </p:sp>
    </p:spTree>
    <p:extLst>
      <p:ext uri="{BB962C8B-B14F-4D97-AF65-F5344CB8AC3E}">
        <p14:creationId xmlns:p14="http://schemas.microsoft.com/office/powerpoint/2010/main" val="6353553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2234C-4273-8857-9DEC-C5A2A31843C7}"/>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POTENTIAL COMMUNICATION BARRIERS IN THE TEAM</a:t>
            </a:r>
          </a:p>
        </p:txBody>
      </p:sp>
      <p:sp>
        <p:nvSpPr>
          <p:cNvPr id="3" name="Content Placeholder 2">
            <a:extLst>
              <a:ext uri="{FF2B5EF4-FFF2-40B4-BE49-F238E27FC236}">
                <a16:creationId xmlns:a16="http://schemas.microsoft.com/office/drawing/2014/main" id="{F6E5EB97-F18E-78A8-CB19-49344C0D4AE9}"/>
              </a:ext>
            </a:extLst>
          </p:cNvPr>
          <p:cNvSpPr>
            <a:spLocks noGrp="1"/>
          </p:cNvSpPr>
          <p:nvPr>
            <p:ph idx="1"/>
          </p:nvPr>
        </p:nvSpPr>
        <p:spPr/>
        <p:txBody>
          <a:bodyPr>
            <a:normAutofit fontScale="92500" lnSpcReduction="10000"/>
          </a:bodyPr>
          <a:lstStyle/>
          <a:p>
            <a:pPr marL="0" indent="0">
              <a:buNone/>
            </a:pPr>
            <a:r>
              <a:rPr lang="en-US" b="1" dirty="0">
                <a:latin typeface="Times New Roman" panose="02020603050405020304" pitchFamily="18" charset="0"/>
                <a:cs typeface="Times New Roman" panose="02020603050405020304" pitchFamily="18" charset="0"/>
              </a:rPr>
              <a:t>Poor coordination among team members – </a:t>
            </a:r>
            <a:r>
              <a:rPr lang="en-US" dirty="0">
                <a:latin typeface="Times New Roman" panose="02020603050405020304" pitchFamily="18" charset="0"/>
                <a:cs typeface="Times New Roman" panose="02020603050405020304" pitchFamily="18" charset="0"/>
              </a:rPr>
              <a:t>the problem of poor coordination among team members is highlighted in the case study. This is a barrier to effective communication as it brings confusion, which hinders the ability to communicate effectively.</a:t>
            </a:r>
          </a:p>
          <a:p>
            <a:pPr marL="0" indent="0">
              <a:buNone/>
            </a:pPr>
            <a:r>
              <a:rPr lang="en-US" b="1" dirty="0">
                <a:latin typeface="Times New Roman" panose="02020603050405020304" pitchFamily="18" charset="0"/>
                <a:cs typeface="Times New Roman" panose="02020603050405020304" pitchFamily="18" charset="0"/>
              </a:rPr>
              <a:t>Differences in viewpoints – </a:t>
            </a:r>
            <a:r>
              <a:rPr lang="en-US" dirty="0">
                <a:latin typeface="Times New Roman" panose="02020603050405020304" pitchFamily="18" charset="0"/>
                <a:cs typeface="Times New Roman" panose="02020603050405020304" pitchFamily="18" charset="0"/>
              </a:rPr>
              <a:t>the team members, as shown in the case study, view the purpose of the team from different perspectives. </a:t>
            </a:r>
          </a:p>
          <a:p>
            <a:pPr marL="0" indent="0">
              <a:buNone/>
            </a:pPr>
            <a:r>
              <a:rPr lang="en-US" b="1" dirty="0">
                <a:latin typeface="Times New Roman" panose="02020603050405020304" pitchFamily="18" charset="0"/>
                <a:cs typeface="Times New Roman" panose="02020603050405020304" pitchFamily="18" charset="0"/>
              </a:rPr>
              <a:t>False assumptions by team members – </a:t>
            </a:r>
            <a:r>
              <a:rPr lang="en-US" dirty="0">
                <a:latin typeface="Times New Roman" panose="02020603050405020304" pitchFamily="18" charset="0"/>
                <a:cs typeface="Times New Roman" panose="02020603050405020304" pitchFamily="18" charset="0"/>
              </a:rPr>
              <a:t>If the team members make assumptions without confirming the basis of their assumptions, they will hinder effective communication.</a:t>
            </a:r>
          </a:p>
          <a:p>
            <a:pPr marL="0" indent="0">
              <a:buNone/>
            </a:pPr>
            <a:r>
              <a:rPr lang="en-US" b="1" dirty="0">
                <a:latin typeface="Times New Roman" panose="02020603050405020304" pitchFamily="18" charset="0"/>
                <a:cs typeface="Times New Roman" panose="02020603050405020304" pitchFamily="18" charset="0"/>
              </a:rPr>
              <a:t>Language barrier – </a:t>
            </a:r>
            <a:r>
              <a:rPr lang="en-US" dirty="0">
                <a:latin typeface="Times New Roman" panose="02020603050405020304" pitchFamily="18" charset="0"/>
                <a:cs typeface="Times New Roman" panose="02020603050405020304" pitchFamily="18" charset="0"/>
              </a:rPr>
              <a:t>the fact that the team will have to work in three different countries that speak different languages open it up for language barrier as a potential barrier to communication. </a:t>
            </a:r>
          </a:p>
        </p:txBody>
      </p:sp>
    </p:spTree>
    <p:extLst>
      <p:ext uri="{BB962C8B-B14F-4D97-AF65-F5344CB8AC3E}">
        <p14:creationId xmlns:p14="http://schemas.microsoft.com/office/powerpoint/2010/main" val="20544512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DD20B-525D-BBC4-D961-BD1D0640AC56}"/>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POTENTIAL COMMUNICATION BARRIERS IN THE TEAM</a:t>
            </a:r>
          </a:p>
        </p:txBody>
      </p:sp>
      <p:sp>
        <p:nvSpPr>
          <p:cNvPr id="3" name="Content Placeholder 2">
            <a:extLst>
              <a:ext uri="{FF2B5EF4-FFF2-40B4-BE49-F238E27FC236}">
                <a16:creationId xmlns:a16="http://schemas.microsoft.com/office/drawing/2014/main" id="{F0910AF0-0224-83BA-EDF8-4E70A748FEE2}"/>
              </a:ext>
            </a:extLst>
          </p:cNvPr>
          <p:cNvSpPr>
            <a:spLocks noGrp="1"/>
          </p:cNvSpPr>
          <p:nvPr>
            <p:ph idx="1"/>
          </p:nvPr>
        </p:nvSpPr>
        <p:spPr/>
        <p:txBody>
          <a:bodyPr>
            <a:normAutofit/>
          </a:bodyPr>
          <a:lstStyle/>
          <a:p>
            <a:r>
              <a:rPr lang="en-US" b="1" dirty="0">
                <a:latin typeface="Times New Roman" panose="02020603050405020304" pitchFamily="18" charset="0"/>
                <a:cs typeface="Times New Roman" panose="02020603050405020304" pitchFamily="18" charset="0"/>
              </a:rPr>
              <a:t>Stereotyping – </a:t>
            </a:r>
            <a:r>
              <a:rPr lang="en-US" dirty="0">
                <a:latin typeface="Times New Roman" panose="02020603050405020304" pitchFamily="18" charset="0"/>
                <a:cs typeface="Times New Roman" panose="02020603050405020304" pitchFamily="18" charset="0"/>
              </a:rPr>
              <a:t>stereotyping refers to making conclusions about the character of an individual based on the alleged characteristic of a group..</a:t>
            </a:r>
          </a:p>
          <a:p>
            <a:r>
              <a:rPr lang="en-US" b="1" dirty="0">
                <a:latin typeface="Times New Roman" panose="02020603050405020304" pitchFamily="18" charset="0"/>
                <a:cs typeface="Times New Roman" panose="02020603050405020304" pitchFamily="18" charset="0"/>
              </a:rPr>
              <a:t>Lack of interest in the task at hand – </a:t>
            </a:r>
            <a:r>
              <a:rPr lang="en-US" dirty="0">
                <a:latin typeface="Times New Roman" panose="02020603050405020304" pitchFamily="18" charset="0"/>
                <a:cs typeface="Times New Roman" panose="02020603050405020304" pitchFamily="18" charset="0"/>
              </a:rPr>
              <a:t>if members of the team have minimal interest in what the team is supposed to do, they will not attach importance to the messages they receive hence poor communication.</a:t>
            </a:r>
          </a:p>
          <a:p>
            <a:r>
              <a:rPr lang="en-US" b="1" dirty="0">
                <a:latin typeface="Times New Roman" panose="02020603050405020304" pitchFamily="18" charset="0"/>
                <a:cs typeface="Times New Roman" panose="02020603050405020304" pitchFamily="18" charset="0"/>
              </a:rPr>
              <a:t>Information overload – </a:t>
            </a:r>
            <a:r>
              <a:rPr lang="en-US" dirty="0">
                <a:latin typeface="Times New Roman" panose="02020603050405020304" pitchFamily="18" charset="0"/>
                <a:cs typeface="Times New Roman" panose="02020603050405020304" pitchFamily="18" charset="0"/>
              </a:rPr>
              <a:t>If Tom, the team leader, overloads the team members with information, they will have trouble processing it hence poor communication. </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463423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11C68-9EDD-B546-366F-723B906057A0}"/>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POTENTIAL COMMUNICATION BARRIERS IN THE TEAM</a:t>
            </a:r>
          </a:p>
        </p:txBody>
      </p:sp>
      <p:sp>
        <p:nvSpPr>
          <p:cNvPr id="3" name="Content Placeholder 2">
            <a:extLst>
              <a:ext uri="{FF2B5EF4-FFF2-40B4-BE49-F238E27FC236}">
                <a16:creationId xmlns:a16="http://schemas.microsoft.com/office/drawing/2014/main" id="{B2FEBD2D-4FFA-1BB1-B2D2-CA15DB82DFA7}"/>
              </a:ext>
            </a:extLst>
          </p:cNvPr>
          <p:cNvSpPr>
            <a:spLocks noGrp="1"/>
          </p:cNvSpPr>
          <p:nvPr>
            <p:ph idx="1"/>
          </p:nvPr>
        </p:nvSpPr>
        <p:spPr/>
        <p:txBody>
          <a:bodyPr>
            <a:normAutofit/>
          </a:bodyPr>
          <a:lstStyle/>
          <a:p>
            <a:pPr marL="0" indent="0">
              <a:buNone/>
            </a:pPr>
            <a:r>
              <a:rPr lang="en-US" b="1" dirty="0">
                <a:latin typeface="Times New Roman" panose="02020603050405020304" pitchFamily="18" charset="0"/>
                <a:cs typeface="Times New Roman" panose="02020603050405020304" pitchFamily="18" charset="0"/>
              </a:rPr>
              <a:t>Practice of inappropriate forms of communication – </a:t>
            </a:r>
            <a:r>
              <a:rPr lang="en-US" dirty="0">
                <a:latin typeface="Times New Roman" panose="02020603050405020304" pitchFamily="18" charset="0"/>
                <a:cs typeface="Times New Roman" panose="02020603050405020304" pitchFamily="18" charset="0"/>
              </a:rPr>
              <a:t>The case study shows the existence of inappropriate forms of communication in the team. this encourages poor communication hence impeding effective communication</a:t>
            </a:r>
          </a:p>
          <a:p>
            <a:pPr marL="0" indent="0">
              <a:buNone/>
            </a:pPr>
            <a:r>
              <a:rPr lang="en-US" b="1" dirty="0">
                <a:latin typeface="Times New Roman" panose="02020603050405020304" pitchFamily="18" charset="0"/>
                <a:cs typeface="Times New Roman" panose="02020603050405020304" pitchFamily="18" charset="0"/>
              </a:rPr>
              <a:t>Conflicts – </a:t>
            </a:r>
            <a:r>
              <a:rPr lang="en-US" dirty="0">
                <a:latin typeface="Times New Roman" panose="02020603050405020304" pitchFamily="18" charset="0"/>
                <a:cs typeface="Times New Roman" panose="02020603050405020304" pitchFamily="18" charset="0"/>
              </a:rPr>
              <a:t>The conflicts in the team impede effective communication because they make people take sides and concern themselves with winning rather than communicating effectively.</a:t>
            </a:r>
          </a:p>
          <a:p>
            <a:pPr marL="0" indent="0">
              <a:buNone/>
            </a:pPr>
            <a:r>
              <a:rPr lang="en-US" b="1" dirty="0">
                <a:latin typeface="Times New Roman" panose="02020603050405020304" pitchFamily="18" charset="0"/>
                <a:cs typeface="Times New Roman" panose="02020603050405020304" pitchFamily="18" charset="0"/>
              </a:rPr>
              <a:t>Different communication styles – </a:t>
            </a:r>
            <a:r>
              <a:rPr lang="en-US" dirty="0">
                <a:latin typeface="Times New Roman" panose="02020603050405020304" pitchFamily="18" charset="0"/>
                <a:cs typeface="Times New Roman" panose="02020603050405020304" pitchFamily="18" charset="0"/>
              </a:rPr>
              <a:t>the different team members may be accustomed to different communication styles. </a:t>
            </a:r>
          </a:p>
          <a:p>
            <a:pPr marL="0" indent="0">
              <a:buNone/>
            </a:pP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500621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0E02C-61EF-34EC-A4A2-7DF4DF357909}"/>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CHANNELS OF COMMUNICATION TO BE USED BY TOM</a:t>
            </a:r>
          </a:p>
        </p:txBody>
      </p:sp>
      <p:sp>
        <p:nvSpPr>
          <p:cNvPr id="3" name="Content Placeholder 2">
            <a:extLst>
              <a:ext uri="{FF2B5EF4-FFF2-40B4-BE49-F238E27FC236}">
                <a16:creationId xmlns:a16="http://schemas.microsoft.com/office/drawing/2014/main" id="{8D1C97E3-9390-3134-46D8-00515F5CB56D}"/>
              </a:ext>
            </a:extLst>
          </p:cNvPr>
          <p:cNvSpPr>
            <a:spLocks noGrp="1"/>
          </p:cNvSpPr>
          <p:nvPr>
            <p:ph idx="1"/>
          </p:nvPr>
        </p:nvSpPr>
        <p:spPr/>
        <p:txBody>
          <a:bodyPr>
            <a:normAutofit fontScale="92500" lnSpcReduction="20000"/>
          </a:bodyPr>
          <a:lstStyle/>
          <a:p>
            <a:pPr marL="0" indent="0" algn="ctr">
              <a:buNone/>
            </a:pPr>
            <a:r>
              <a:rPr lang="en-US" dirty="0">
                <a:latin typeface="Times New Roman" panose="02020603050405020304" pitchFamily="18" charset="0"/>
                <a:cs typeface="Times New Roman" panose="02020603050405020304" pitchFamily="18" charset="0"/>
              </a:rPr>
              <a:t>FORMAL CHANNEL OF COMMUNICATION</a:t>
            </a:r>
          </a:p>
          <a:p>
            <a:r>
              <a:rPr lang="en-US" dirty="0">
                <a:latin typeface="Times New Roman" panose="02020603050405020304" pitchFamily="18" charset="0"/>
                <a:cs typeface="Times New Roman" panose="02020603050405020304" pitchFamily="18" charset="0"/>
              </a:rPr>
              <a:t>One type of communication channel that Tom can use to pass messages to the team members is the formal channel of communication. Formal channels of communication are official ways of communicating in an organization and involve means that can save the messages for future reference (Lunenburg, 2010). Such means include:</a:t>
            </a:r>
          </a:p>
          <a:p>
            <a:r>
              <a:rPr lang="en-US" dirty="0">
                <a:latin typeface="Times New Roman" panose="02020603050405020304" pitchFamily="18" charset="0"/>
                <a:cs typeface="Times New Roman" panose="02020603050405020304" pitchFamily="18" charset="0"/>
              </a:rPr>
              <a:t>Emails</a:t>
            </a:r>
          </a:p>
          <a:p>
            <a:r>
              <a:rPr lang="en-US" dirty="0">
                <a:latin typeface="Times New Roman" panose="02020603050405020304" pitchFamily="18" charset="0"/>
                <a:cs typeface="Times New Roman" panose="02020603050405020304" pitchFamily="18" charset="0"/>
              </a:rPr>
              <a:t>Letters</a:t>
            </a:r>
          </a:p>
          <a:p>
            <a:r>
              <a:rPr lang="en-US" dirty="0">
                <a:latin typeface="Times New Roman" panose="02020603050405020304" pitchFamily="18" charset="0"/>
                <a:cs typeface="Times New Roman" panose="02020603050405020304" pitchFamily="18" charset="0"/>
              </a:rPr>
              <a:t>Agreements</a:t>
            </a:r>
          </a:p>
          <a:p>
            <a:r>
              <a:rPr lang="en-US" dirty="0">
                <a:latin typeface="Times New Roman" panose="02020603050405020304" pitchFamily="18" charset="0"/>
                <a:cs typeface="Times New Roman" panose="02020603050405020304" pitchFamily="18" charset="0"/>
              </a:rPr>
              <a:t>Official strategy communications </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201477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704AE-710B-7F09-AD19-98F0A41D919D}"/>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CHANNELS OF COMMUNICATION TO BE USED BY TOM</a:t>
            </a:r>
          </a:p>
        </p:txBody>
      </p:sp>
      <p:sp>
        <p:nvSpPr>
          <p:cNvPr id="3" name="Content Placeholder 2">
            <a:extLst>
              <a:ext uri="{FF2B5EF4-FFF2-40B4-BE49-F238E27FC236}">
                <a16:creationId xmlns:a16="http://schemas.microsoft.com/office/drawing/2014/main" id="{7F2F16AF-FACF-5D78-4ED2-C1E251988A2A}"/>
              </a:ext>
            </a:extLst>
          </p:cNvPr>
          <p:cNvSpPr>
            <a:spLocks noGrp="1"/>
          </p:cNvSpPr>
          <p:nvPr>
            <p:ph idx="1"/>
          </p:nvPr>
        </p:nvSpPr>
        <p:spPr/>
        <p:txBody>
          <a:bodyPr>
            <a:normAutofit fontScale="92500" lnSpcReduction="10000"/>
          </a:bodyPr>
          <a:lstStyle/>
          <a:p>
            <a:pPr marL="0" indent="0" algn="ctr">
              <a:buNone/>
            </a:pPr>
            <a:r>
              <a:rPr lang="en-US" dirty="0">
                <a:latin typeface="Times New Roman" panose="02020603050405020304" pitchFamily="18" charset="0"/>
                <a:cs typeface="Times New Roman" panose="02020603050405020304" pitchFamily="18" charset="0"/>
              </a:rPr>
              <a:t>INFORMAL CHANNELS</a:t>
            </a:r>
          </a:p>
          <a:p>
            <a:pPr marL="0" indent="0">
              <a:buNone/>
            </a:pPr>
            <a:r>
              <a:rPr lang="en-US" dirty="0">
                <a:latin typeface="Times New Roman" panose="02020603050405020304" pitchFamily="18" charset="0"/>
                <a:cs typeface="Times New Roman" panose="02020603050405020304" pitchFamily="18" charset="0"/>
              </a:rPr>
              <a:t>To further enhance communication, Tom can use informal channels of communication to communicate with team members and for team members to communicate with him. Informal channels of communication can boost communication within the team as they do not need formal procedures to take place, which means they reduce the time needed to communicate (Olszewski, 2014). They include:</a:t>
            </a:r>
          </a:p>
          <a:p>
            <a:r>
              <a:rPr lang="en-US" dirty="0">
                <a:latin typeface="Times New Roman" panose="02020603050405020304" pitchFamily="18" charset="0"/>
                <a:cs typeface="Times New Roman" panose="02020603050405020304" pitchFamily="18" charset="0"/>
              </a:rPr>
              <a:t>Conversations </a:t>
            </a:r>
          </a:p>
          <a:p>
            <a:r>
              <a:rPr lang="en-US" dirty="0">
                <a:latin typeface="Times New Roman" panose="02020603050405020304" pitchFamily="18" charset="0"/>
                <a:cs typeface="Times New Roman" panose="02020603050405020304" pitchFamily="18" charset="0"/>
              </a:rPr>
              <a:t>Informal meetings</a:t>
            </a:r>
          </a:p>
          <a:p>
            <a:r>
              <a:rPr lang="en-US" dirty="0">
                <a:latin typeface="Times New Roman" panose="02020603050405020304" pitchFamily="18" charset="0"/>
                <a:cs typeface="Times New Roman" panose="02020603050405020304" pitchFamily="18" charset="0"/>
              </a:rPr>
              <a:t>Informal phone messages </a:t>
            </a:r>
          </a:p>
        </p:txBody>
      </p:sp>
    </p:spTree>
    <p:extLst>
      <p:ext uri="{BB962C8B-B14F-4D97-AF65-F5344CB8AC3E}">
        <p14:creationId xmlns:p14="http://schemas.microsoft.com/office/powerpoint/2010/main" val="13041551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976EF-93AF-DD5A-8205-6A995905463F}"/>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CHANNELS OF COMMUNICATION TO BE USED BY TOM</a:t>
            </a:r>
          </a:p>
        </p:txBody>
      </p:sp>
      <p:sp>
        <p:nvSpPr>
          <p:cNvPr id="3" name="Content Placeholder 2">
            <a:extLst>
              <a:ext uri="{FF2B5EF4-FFF2-40B4-BE49-F238E27FC236}">
                <a16:creationId xmlns:a16="http://schemas.microsoft.com/office/drawing/2014/main" id="{4DF90D8A-734D-52FA-419D-E2206DFAB210}"/>
              </a:ext>
            </a:extLst>
          </p:cNvPr>
          <p:cNvSpPr>
            <a:spLocks noGrp="1"/>
          </p:cNvSpPr>
          <p:nvPr>
            <p:ph idx="1"/>
          </p:nvPr>
        </p:nvSpPr>
        <p:spPr/>
        <p:txBody>
          <a:bodyPr/>
          <a:lstStyle/>
          <a:p>
            <a:pPr marL="0" indent="0" algn="ctr">
              <a:buNone/>
            </a:pPr>
            <a:r>
              <a:rPr lang="en-US" dirty="0">
                <a:latin typeface="Times New Roman" panose="02020603050405020304" pitchFamily="18" charset="0"/>
                <a:cs typeface="Times New Roman" panose="02020603050405020304" pitchFamily="18" charset="0"/>
              </a:rPr>
              <a:t>UNOFFICIAL CHANNELS</a:t>
            </a:r>
          </a:p>
          <a:p>
            <a:pPr marL="0" indent="0">
              <a:buNone/>
            </a:pPr>
            <a:r>
              <a:rPr lang="en-US" dirty="0">
                <a:latin typeface="Times New Roman" panose="02020603050405020304" pitchFamily="18" charset="0"/>
                <a:cs typeface="Times New Roman" panose="02020603050405020304" pitchFamily="18" charset="0"/>
              </a:rPr>
              <a:t>Unofficial channels of communication include communication done under unofficial environments and outside work. Conversations carried out in unofficial channels of communication can be about topics unrelated to work (Melcher and </a:t>
            </a:r>
            <a:r>
              <a:rPr lang="en-US" dirty="0" err="1">
                <a:latin typeface="Times New Roman" panose="02020603050405020304" pitchFamily="18" charset="0"/>
                <a:cs typeface="Times New Roman" panose="02020603050405020304" pitchFamily="18" charset="0"/>
              </a:rPr>
              <a:t>Beller</a:t>
            </a:r>
            <a:r>
              <a:rPr lang="en-US" dirty="0">
                <a:latin typeface="Times New Roman" panose="02020603050405020304" pitchFamily="18" charset="0"/>
                <a:cs typeface="Times New Roman" panose="02020603050405020304" pitchFamily="18" charset="0"/>
              </a:rPr>
              <a:t>, 2018). However, Tom should be aware of this channel of communication as it is often used to pass crucial information relating to the project</a:t>
            </a:r>
          </a:p>
        </p:txBody>
      </p:sp>
    </p:spTree>
    <p:extLst>
      <p:ext uri="{BB962C8B-B14F-4D97-AF65-F5344CB8AC3E}">
        <p14:creationId xmlns:p14="http://schemas.microsoft.com/office/powerpoint/2010/main" val="9202366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2638B-5B40-C820-2094-414B8DF08A3F}"/>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CHANNELS OF COMMUNICATION TO BE USED BY TOM</a:t>
            </a:r>
          </a:p>
        </p:txBody>
      </p:sp>
      <p:sp>
        <p:nvSpPr>
          <p:cNvPr id="3" name="Content Placeholder 2">
            <a:extLst>
              <a:ext uri="{FF2B5EF4-FFF2-40B4-BE49-F238E27FC236}">
                <a16:creationId xmlns:a16="http://schemas.microsoft.com/office/drawing/2014/main" id="{BA5B2979-6DCC-BEF2-94BD-AE568CF3858D}"/>
              </a:ext>
            </a:extLst>
          </p:cNvPr>
          <p:cNvSpPr>
            <a:spLocks noGrp="1"/>
          </p:cNvSpPr>
          <p:nvPr>
            <p:ph idx="1"/>
          </p:nvPr>
        </p:nvSpPr>
        <p:spPr/>
        <p:txBody>
          <a:bodyPr/>
          <a:lstStyle/>
          <a:p>
            <a:pPr marL="0" indent="0" algn="ctr">
              <a:buNone/>
            </a:pPr>
            <a:r>
              <a:rPr lang="en-US" dirty="0">
                <a:latin typeface="Times New Roman" panose="02020603050405020304" pitchFamily="18" charset="0"/>
                <a:cs typeface="Times New Roman" panose="02020603050405020304" pitchFamily="18" charset="0"/>
              </a:rPr>
              <a:t>WRITTEN COMMUNICATION</a:t>
            </a:r>
          </a:p>
          <a:p>
            <a:pPr marL="0" indent="0">
              <a:buNone/>
            </a:pPr>
            <a:r>
              <a:rPr lang="en-US" dirty="0">
                <a:latin typeface="Times New Roman" panose="02020603050405020304" pitchFamily="18" charset="0"/>
                <a:cs typeface="Times New Roman" panose="02020603050405020304" pitchFamily="18" charset="0"/>
              </a:rPr>
              <a:t>This is channel of communication where messages are passed in written form. There are several forms that messages passed through this channel can take including emails, letters, manuals, policies among other official communication methods (Zhu, 2015).</a:t>
            </a:r>
          </a:p>
          <a:p>
            <a:pPr marL="0" indent="0">
              <a:buNone/>
            </a:pPr>
            <a:r>
              <a:rPr lang="en-US" dirty="0">
                <a:latin typeface="Times New Roman" panose="02020603050405020304" pitchFamily="18" charset="0"/>
                <a:cs typeface="Times New Roman" panose="02020603050405020304" pitchFamily="18" charset="0"/>
              </a:rPr>
              <a:t>Tom can use the channel to improve communication within the team by writing down the messages he wants to convey and forwarding them to the team members in one of the above-named forms. The channel will improve communication as the messages will be received as sent.</a:t>
            </a:r>
          </a:p>
        </p:txBody>
      </p:sp>
    </p:spTree>
    <p:extLst>
      <p:ext uri="{BB962C8B-B14F-4D97-AF65-F5344CB8AC3E}">
        <p14:creationId xmlns:p14="http://schemas.microsoft.com/office/powerpoint/2010/main" val="36203680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79307-0A9B-E14A-C5D5-B25D8518BBE9}"/>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CONCLUSION </a:t>
            </a:r>
          </a:p>
        </p:txBody>
      </p:sp>
      <p:sp>
        <p:nvSpPr>
          <p:cNvPr id="3" name="Content Placeholder 2">
            <a:extLst>
              <a:ext uri="{FF2B5EF4-FFF2-40B4-BE49-F238E27FC236}">
                <a16:creationId xmlns:a16="http://schemas.microsoft.com/office/drawing/2014/main" id="{86BF7183-994E-BBBF-285D-77805F24C8C5}"/>
              </a:ext>
            </a:extLst>
          </p:cNvPr>
          <p:cNvSpPr>
            <a:spLocks noGrp="1"/>
          </p:cNvSpPr>
          <p:nvPr>
            <p:ph idx="1"/>
          </p:nvPr>
        </p:nvSpPr>
        <p:spPr/>
        <p:txBody>
          <a:bodyPr>
            <a:normAutofit fontScale="85000" lnSpcReduction="10000"/>
          </a:bodyPr>
          <a:lstStyle/>
          <a:p>
            <a:r>
              <a:rPr lang="en-US" dirty="0">
                <a:latin typeface="Times New Roman" panose="02020603050405020304" pitchFamily="18" charset="0"/>
                <a:cs typeface="Times New Roman" panose="02020603050405020304" pitchFamily="18" charset="0"/>
              </a:rPr>
              <a:t>As evidenced in the presentation, there are impactful ways in which effective communication is beneficial to Tom, the team and the Amazon organization. therefore, Tom should ensure that the team practices effective communication. </a:t>
            </a:r>
          </a:p>
          <a:p>
            <a:r>
              <a:rPr lang="en-US" dirty="0">
                <a:latin typeface="Times New Roman" panose="02020603050405020304" pitchFamily="18" charset="0"/>
                <a:cs typeface="Times New Roman" panose="02020603050405020304" pitchFamily="18" charset="0"/>
              </a:rPr>
              <a:t>On the models of communication that Tom can use to implement effective communication, the presentation has established that he can use the transactional, the SMCR, and the interactive model.</a:t>
            </a:r>
          </a:p>
          <a:p>
            <a:r>
              <a:rPr lang="en-US" dirty="0">
                <a:latin typeface="Times New Roman" panose="02020603050405020304" pitchFamily="18" charset="0"/>
                <a:cs typeface="Times New Roman" panose="02020603050405020304" pitchFamily="18" charset="0"/>
              </a:rPr>
              <a:t> Thirdly, the presentation has listed and explained barriers to communication that can, and actually do affect communication in Tom’s team. Tom should take care to address the barriers for purposes of effective communication in the team.</a:t>
            </a:r>
          </a:p>
          <a:p>
            <a:r>
              <a:rPr lang="en-US" dirty="0">
                <a:latin typeface="Times New Roman" panose="02020603050405020304" pitchFamily="18" charset="0"/>
                <a:cs typeface="Times New Roman" panose="02020603050405020304" pitchFamily="18" charset="0"/>
              </a:rPr>
              <a:t>Finally, the presentation has identified the channels of communication that Tom can apply to improve communication. They include written, official, unofficial, informal, and formal communication channels. </a:t>
            </a:r>
          </a:p>
        </p:txBody>
      </p:sp>
    </p:spTree>
    <p:extLst>
      <p:ext uri="{BB962C8B-B14F-4D97-AF65-F5344CB8AC3E}">
        <p14:creationId xmlns:p14="http://schemas.microsoft.com/office/powerpoint/2010/main" val="16892077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FC816-0FEE-06C3-7C96-EEA8C1328595}"/>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F3435388-EEF0-126A-6409-D52E7BF26FDE}"/>
              </a:ext>
            </a:extLst>
          </p:cNvPr>
          <p:cNvSpPr>
            <a:spLocks noGrp="1"/>
          </p:cNvSpPr>
          <p:nvPr>
            <p:ph idx="1"/>
          </p:nvPr>
        </p:nvSpPr>
        <p:spPr/>
        <p:txBody>
          <a:bodyPr>
            <a:normAutofit fontScale="70000" lnSpcReduction="20000"/>
          </a:bodyPr>
          <a:lstStyle/>
          <a:p>
            <a:r>
              <a:rPr lang="en-US" dirty="0" err="1">
                <a:latin typeface="Times New Roman" panose="02020603050405020304" pitchFamily="18" charset="0"/>
                <a:cs typeface="Times New Roman" panose="02020603050405020304" pitchFamily="18" charset="0"/>
              </a:rPr>
              <a:t>Babiker</a:t>
            </a:r>
            <a:r>
              <a:rPr lang="en-US" dirty="0">
                <a:latin typeface="Times New Roman" panose="02020603050405020304" pitchFamily="18" charset="0"/>
                <a:cs typeface="Times New Roman" panose="02020603050405020304" pitchFamily="18" charset="0"/>
              </a:rPr>
              <a:t>, A., El Husseini, M., Al </a:t>
            </a:r>
            <a:r>
              <a:rPr lang="en-US" dirty="0" err="1">
                <a:latin typeface="Times New Roman" panose="02020603050405020304" pitchFamily="18" charset="0"/>
                <a:cs typeface="Times New Roman" panose="02020603050405020304" pitchFamily="18" charset="0"/>
              </a:rPr>
              <a:t>Nemri</a:t>
            </a:r>
            <a:r>
              <a:rPr lang="en-US" dirty="0">
                <a:latin typeface="Times New Roman" panose="02020603050405020304" pitchFamily="18" charset="0"/>
                <a:cs typeface="Times New Roman" panose="02020603050405020304" pitchFamily="18" charset="0"/>
              </a:rPr>
              <a:t>, A., Al </a:t>
            </a:r>
            <a:r>
              <a:rPr lang="en-US" dirty="0" err="1">
                <a:latin typeface="Times New Roman" panose="02020603050405020304" pitchFamily="18" charset="0"/>
                <a:cs typeface="Times New Roman" panose="02020603050405020304" pitchFamily="18" charset="0"/>
              </a:rPr>
              <a:t>Frayh</a:t>
            </a:r>
            <a:r>
              <a:rPr lang="en-US" dirty="0">
                <a:latin typeface="Times New Roman" panose="02020603050405020304" pitchFamily="18" charset="0"/>
                <a:cs typeface="Times New Roman" panose="02020603050405020304" pitchFamily="18" charset="0"/>
              </a:rPr>
              <a:t>, A., Al </a:t>
            </a:r>
            <a:r>
              <a:rPr lang="en-US" dirty="0" err="1">
                <a:latin typeface="Times New Roman" panose="02020603050405020304" pitchFamily="18" charset="0"/>
                <a:cs typeface="Times New Roman" panose="02020603050405020304" pitchFamily="18" charset="0"/>
              </a:rPr>
              <a:t>Juryyan</a:t>
            </a:r>
            <a:r>
              <a:rPr lang="en-US" dirty="0">
                <a:latin typeface="Times New Roman" panose="02020603050405020304" pitchFamily="18" charset="0"/>
                <a:cs typeface="Times New Roman" panose="02020603050405020304" pitchFamily="18" charset="0"/>
              </a:rPr>
              <a:t>, N., </a:t>
            </a:r>
            <a:r>
              <a:rPr lang="en-US" dirty="0" err="1">
                <a:latin typeface="Times New Roman" panose="02020603050405020304" pitchFamily="18" charset="0"/>
                <a:cs typeface="Times New Roman" panose="02020603050405020304" pitchFamily="18" charset="0"/>
              </a:rPr>
              <a:t>Faki</a:t>
            </a:r>
            <a:r>
              <a:rPr lang="en-US" dirty="0">
                <a:latin typeface="Times New Roman" panose="02020603050405020304" pitchFamily="18" charset="0"/>
                <a:cs typeface="Times New Roman" panose="02020603050405020304" pitchFamily="18" charset="0"/>
              </a:rPr>
              <a:t>, M.O., </a:t>
            </a:r>
            <a:r>
              <a:rPr lang="en-US" dirty="0" err="1">
                <a:latin typeface="Times New Roman" panose="02020603050405020304" pitchFamily="18" charset="0"/>
                <a:cs typeface="Times New Roman" panose="02020603050405020304" pitchFamily="18" charset="0"/>
              </a:rPr>
              <a:t>Assiri</a:t>
            </a:r>
            <a:r>
              <a:rPr lang="en-US" dirty="0">
                <a:latin typeface="Times New Roman" panose="02020603050405020304" pitchFamily="18" charset="0"/>
                <a:cs typeface="Times New Roman" panose="02020603050405020304" pitchFamily="18" charset="0"/>
              </a:rPr>
              <a:t>, A., Al </a:t>
            </a:r>
            <a:r>
              <a:rPr lang="en-US" dirty="0" err="1">
                <a:latin typeface="Times New Roman" panose="02020603050405020304" pitchFamily="18" charset="0"/>
                <a:cs typeface="Times New Roman" panose="02020603050405020304" pitchFamily="18" charset="0"/>
              </a:rPr>
              <a:t>Saadi</a:t>
            </a:r>
            <a:r>
              <a:rPr lang="en-US" dirty="0">
                <a:latin typeface="Times New Roman" panose="02020603050405020304" pitchFamily="18" charset="0"/>
                <a:cs typeface="Times New Roman" panose="02020603050405020304" pitchFamily="18" charset="0"/>
              </a:rPr>
              <a:t>, M., Shaikh, F. and Al Zamil, F., 2014. Health care professional development: Working as a team to improve patient care. Sudanese journal of </a:t>
            </a:r>
            <a:r>
              <a:rPr lang="en-US" dirty="0" err="1">
                <a:latin typeface="Times New Roman" panose="02020603050405020304" pitchFamily="18" charset="0"/>
                <a:cs typeface="Times New Roman" panose="02020603050405020304" pitchFamily="18" charset="0"/>
              </a:rPr>
              <a:t>paediatrics</a:t>
            </a:r>
            <a:r>
              <a:rPr lang="en-US" dirty="0">
                <a:latin typeface="Times New Roman" panose="02020603050405020304" pitchFamily="18" charset="0"/>
                <a:cs typeface="Times New Roman" panose="02020603050405020304" pitchFamily="18" charset="0"/>
              </a:rPr>
              <a:t>, 14(2), p.9.</a:t>
            </a:r>
          </a:p>
          <a:p>
            <a:r>
              <a:rPr lang="en-US" dirty="0" err="1">
                <a:latin typeface="Times New Roman" panose="02020603050405020304" pitchFamily="18" charset="0"/>
                <a:cs typeface="Times New Roman" panose="02020603050405020304" pitchFamily="18" charset="0"/>
              </a:rPr>
              <a:t>Barnlund</a:t>
            </a:r>
            <a:r>
              <a:rPr lang="en-US" dirty="0">
                <a:latin typeface="Times New Roman" panose="02020603050405020304" pitchFamily="18" charset="0"/>
                <a:cs typeface="Times New Roman" panose="02020603050405020304" pitchFamily="18" charset="0"/>
              </a:rPr>
              <a:t>, D.C., 2017. A transactional model of communication. In Communication theory (pp. 47-57). Routledge.</a:t>
            </a:r>
          </a:p>
          <a:p>
            <a:r>
              <a:rPr lang="en-US" dirty="0">
                <a:latin typeface="Times New Roman" panose="02020603050405020304" pitchFamily="18" charset="0"/>
                <a:cs typeface="Times New Roman" panose="02020603050405020304" pitchFamily="18" charset="0"/>
              </a:rPr>
              <a:t>Chapanis, A., 2018. Interactive human communication. Scientific American, 232(3), pp.36-46.</a:t>
            </a:r>
          </a:p>
          <a:p>
            <a:r>
              <a:rPr lang="en-US" dirty="0" err="1">
                <a:latin typeface="Times New Roman" panose="02020603050405020304" pitchFamily="18" charset="0"/>
                <a:cs typeface="Times New Roman" panose="02020603050405020304" pitchFamily="18" charset="0"/>
              </a:rPr>
              <a:t>Delerue</a:t>
            </a:r>
            <a:r>
              <a:rPr lang="en-US" dirty="0">
                <a:latin typeface="Times New Roman" panose="02020603050405020304" pitchFamily="18" charset="0"/>
                <a:cs typeface="Times New Roman" panose="02020603050405020304" pitchFamily="18" charset="0"/>
              </a:rPr>
              <a:t>, H. and </a:t>
            </a:r>
            <a:r>
              <a:rPr lang="en-US" dirty="0" err="1">
                <a:latin typeface="Times New Roman" panose="02020603050405020304" pitchFamily="18" charset="0"/>
                <a:cs typeface="Times New Roman" panose="02020603050405020304" pitchFamily="18" charset="0"/>
              </a:rPr>
              <a:t>Sicotte</a:t>
            </a:r>
            <a:r>
              <a:rPr lang="en-US" dirty="0">
                <a:latin typeface="Times New Roman" panose="02020603050405020304" pitchFamily="18" charset="0"/>
                <a:cs typeface="Times New Roman" panose="02020603050405020304" pitchFamily="18" charset="0"/>
              </a:rPr>
              <a:t>, H., 2017. Effective communication within project teams: the role of social media. International Journal of Management and Social Sciences, 5(1), pp.2357-2787.</a:t>
            </a:r>
          </a:p>
          <a:p>
            <a:r>
              <a:rPr lang="en-US" dirty="0">
                <a:latin typeface="Times New Roman" panose="02020603050405020304" pitchFamily="18" charset="0"/>
                <a:cs typeface="Times New Roman" panose="02020603050405020304" pitchFamily="18" charset="0"/>
              </a:rPr>
              <a:t>Fischhoff, B., 2012. Communicating risks and benefits: An evidence based user's guide. Government Printing Office.</a:t>
            </a:r>
          </a:p>
          <a:p>
            <a:r>
              <a:rPr lang="en-US" dirty="0">
                <a:latin typeface="Times New Roman" panose="02020603050405020304" pitchFamily="18" charset="0"/>
                <a:cs typeface="Times New Roman" panose="02020603050405020304" pitchFamily="18" charset="0"/>
              </a:rPr>
              <a:t>KOWALEWSKA, K., 2011. Remarks on the relevance of selected models of communication for communication studies. W </a:t>
            </a:r>
            <a:r>
              <a:rPr lang="en-US" dirty="0" err="1">
                <a:latin typeface="Times New Roman" panose="02020603050405020304" pitchFamily="18" charset="0"/>
                <a:cs typeface="Times New Roman" panose="02020603050405020304" pitchFamily="18" charset="0"/>
              </a:rPr>
              <a:t>stronę</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sprofilowania</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przestrzeni</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publicznej</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jako</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wielopłaszczyznowej</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przestrzeni</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komunikacyjnej</a:t>
            </a:r>
            <a:r>
              <a:rPr lang="en-US" dirty="0">
                <a:latin typeface="Times New Roman" panose="02020603050405020304" pitchFamily="18" charset="0"/>
                <a:cs typeface="Times New Roman" panose="02020603050405020304" pitchFamily="18" charset="0"/>
              </a:rPr>
              <a:t>, p.61.</a:t>
            </a: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757430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A012D-E520-A82A-820D-769B7688C3BB}"/>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75C2B631-9090-A0B6-6072-A3F0D21B1B1A}"/>
              </a:ext>
            </a:extLst>
          </p:cNvPr>
          <p:cNvSpPr>
            <a:spLocks noGrp="1"/>
          </p:cNvSpPr>
          <p:nvPr>
            <p:ph idx="1"/>
          </p:nvPr>
        </p:nvSpPr>
        <p:spPr/>
        <p:txBody>
          <a:bodyPr>
            <a:normAutofit fontScale="85000" lnSpcReduction="10000"/>
          </a:bodyPr>
          <a:lstStyle/>
          <a:p>
            <a:r>
              <a:rPr lang="en-US" dirty="0">
                <a:latin typeface="Times New Roman" panose="02020603050405020304" pitchFamily="18" charset="0"/>
                <a:cs typeface="Times New Roman" panose="02020603050405020304" pitchFamily="18" charset="0"/>
              </a:rPr>
              <a:t>Lunenburg, F.C., 2010. Formal communication channels: Upward, downward, horizontal, and external. Focus on Colleges, Universities, and Schools, 4(1), pp.1-7.</a:t>
            </a:r>
          </a:p>
          <a:p>
            <a:r>
              <a:rPr lang="en-US" dirty="0">
                <a:latin typeface="Times New Roman" panose="02020603050405020304" pitchFamily="18" charset="0"/>
                <a:cs typeface="Times New Roman" panose="02020603050405020304" pitchFamily="18" charset="0"/>
              </a:rPr>
              <a:t>Melcher, A.J. and </a:t>
            </a:r>
            <a:r>
              <a:rPr lang="en-US" dirty="0" err="1">
                <a:latin typeface="Times New Roman" panose="02020603050405020304" pitchFamily="18" charset="0"/>
                <a:cs typeface="Times New Roman" panose="02020603050405020304" pitchFamily="18" charset="0"/>
              </a:rPr>
              <a:t>Beller</a:t>
            </a:r>
            <a:r>
              <a:rPr lang="en-US" dirty="0">
                <a:latin typeface="Times New Roman" panose="02020603050405020304" pitchFamily="18" charset="0"/>
                <a:cs typeface="Times New Roman" panose="02020603050405020304" pitchFamily="18" charset="0"/>
              </a:rPr>
              <a:t>, R., 2018. Toward a theory of organization communication: Consideration in channel selection. Academy of Management Journal, 10(1), pp.39-52.</a:t>
            </a:r>
          </a:p>
          <a:p>
            <a:r>
              <a:rPr lang="en-US" dirty="0">
                <a:latin typeface="Times New Roman" panose="02020603050405020304" pitchFamily="18" charset="0"/>
                <a:cs typeface="Times New Roman" panose="02020603050405020304" pitchFamily="18" charset="0"/>
              </a:rPr>
              <a:t>Olszewski, W., 2014. Informal communication. Journal of Economic Theory, 117(2), pp.180-200.</a:t>
            </a:r>
          </a:p>
          <a:p>
            <a:r>
              <a:rPr lang="en-US" dirty="0">
                <a:latin typeface="Times New Roman" panose="02020603050405020304" pitchFamily="18" charset="0"/>
                <a:cs typeface="Times New Roman" panose="02020603050405020304" pitchFamily="18" charset="0"/>
              </a:rPr>
              <a:t>Reddy, C.T., 2014. COMMUNICATION AND ITS TYPES.</a:t>
            </a:r>
          </a:p>
          <a:p>
            <a:r>
              <a:rPr lang="en-US" dirty="0">
                <a:latin typeface="Times New Roman" panose="02020603050405020304" pitchFamily="18" charset="0"/>
                <a:cs typeface="Times New Roman" panose="02020603050405020304" pitchFamily="18" charset="0"/>
              </a:rPr>
              <a:t>Smart, K.L. and Barnum, C., 2019. Communication in cross-functional teams: An introduction to this special issue. Technical communication, 47(1), pp.19-21.</a:t>
            </a:r>
          </a:p>
          <a:p>
            <a:r>
              <a:rPr lang="en-US" dirty="0">
                <a:latin typeface="Times New Roman" panose="02020603050405020304" pitchFamily="18" charset="0"/>
                <a:cs typeface="Times New Roman" panose="02020603050405020304" pitchFamily="18" charset="0"/>
              </a:rPr>
              <a:t>Zhu, Y., 2015. Written communication across cultures. A </a:t>
            </a:r>
            <a:r>
              <a:rPr lang="en-US" dirty="0" err="1">
                <a:latin typeface="Times New Roman" panose="02020603050405020304" pitchFamily="18" charset="0"/>
                <a:cs typeface="Times New Roman" panose="02020603050405020304" pitchFamily="18" charset="0"/>
              </a:rPr>
              <a:t>sociocognitive</a:t>
            </a:r>
            <a:r>
              <a:rPr lang="en-US" dirty="0">
                <a:latin typeface="Times New Roman" panose="02020603050405020304" pitchFamily="18" charset="0"/>
                <a:cs typeface="Times New Roman" panose="02020603050405020304" pitchFamily="18" charset="0"/>
              </a:rPr>
              <a:t> perspective on business genres.</a:t>
            </a: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726898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A482-88A6-DA67-524A-A953343E9DD9}"/>
              </a:ext>
            </a:extLst>
          </p:cNvPr>
          <p:cNvSpPr>
            <a:spLocks noGrp="1"/>
          </p:cNvSpPr>
          <p:nvPr>
            <p:ph type="title"/>
          </p:nvPr>
        </p:nvSpPr>
        <p:spPr>
          <a:xfrm>
            <a:off x="1279410" y="149766"/>
            <a:ext cx="9603275" cy="1049235"/>
          </a:xfrm>
        </p:spPr>
        <p:txBody>
          <a:bodyPr/>
          <a:lstStyle/>
          <a:p>
            <a:pPr algn="ctr"/>
            <a:r>
              <a:rPr lang="en-GB" dirty="0"/>
              <a:t>Teamwork evaluation</a:t>
            </a:r>
          </a:p>
        </p:txBody>
      </p:sp>
      <p:graphicFrame>
        <p:nvGraphicFramePr>
          <p:cNvPr id="4" name="Content Placeholder 3">
            <a:extLst>
              <a:ext uri="{FF2B5EF4-FFF2-40B4-BE49-F238E27FC236}">
                <a16:creationId xmlns:a16="http://schemas.microsoft.com/office/drawing/2014/main" id="{0A6F83C8-94DE-D647-F6D0-C92F61F2145F}"/>
              </a:ext>
            </a:extLst>
          </p:cNvPr>
          <p:cNvGraphicFramePr>
            <a:graphicFrameLocks noGrp="1"/>
          </p:cNvGraphicFramePr>
          <p:nvPr>
            <p:ph idx="1"/>
            <p:extLst>
              <p:ext uri="{D42A27DB-BD31-4B8C-83A1-F6EECF244321}">
                <p14:modId xmlns:p14="http://schemas.microsoft.com/office/powerpoint/2010/main" val="2498876629"/>
              </p:ext>
            </p:extLst>
          </p:nvPr>
        </p:nvGraphicFramePr>
        <p:xfrm>
          <a:off x="1545021" y="1025350"/>
          <a:ext cx="9367569" cy="5539496"/>
        </p:xfrm>
        <a:graphic>
          <a:graphicData uri="http://schemas.openxmlformats.org/drawingml/2006/table">
            <a:tbl>
              <a:tblPr firstRow="1" bandRow="1">
                <a:tableStyleId>{5C22544A-7EE6-4342-B048-85BDC9FD1C3A}</a:tableStyleId>
              </a:tblPr>
              <a:tblGrid>
                <a:gridCol w="3378686">
                  <a:extLst>
                    <a:ext uri="{9D8B030D-6E8A-4147-A177-3AD203B41FA5}">
                      <a16:colId xmlns:a16="http://schemas.microsoft.com/office/drawing/2014/main" val="1648478723"/>
                    </a:ext>
                  </a:extLst>
                </a:gridCol>
                <a:gridCol w="5988883">
                  <a:extLst>
                    <a:ext uri="{9D8B030D-6E8A-4147-A177-3AD203B41FA5}">
                      <a16:colId xmlns:a16="http://schemas.microsoft.com/office/drawing/2014/main" val="1353307206"/>
                    </a:ext>
                  </a:extLst>
                </a:gridCol>
              </a:tblGrid>
              <a:tr h="803788">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2473940008"/>
                  </a:ext>
                </a:extLst>
              </a:tr>
              <a:tr h="803788">
                <a:tc>
                  <a:txBody>
                    <a:bodyPr/>
                    <a:lstStyle/>
                    <a:p>
                      <a:r>
                        <a:rPr lang="en-GB" dirty="0"/>
                        <a:t>Who was in your team? </a:t>
                      </a: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IORGA VIOREL   (2131642)</a:t>
                      </a:r>
                    </a:p>
                    <a:p>
                      <a:pPr marL="285750" indent="-285750">
                        <a:buFont typeface="Arial" panose="020B0604020202020204" pitchFamily="34" charset="0"/>
                        <a:buChar char="•"/>
                      </a:pPr>
                      <a:r>
                        <a:rPr lang="en-GB" dirty="0"/>
                        <a:t>BAFFOUR GYIMAH (2128410)</a:t>
                      </a:r>
                    </a:p>
                    <a:p>
                      <a:pPr marL="285750" indent="-285750">
                        <a:buFont typeface="Arial" panose="020B0604020202020204" pitchFamily="34" charset="0"/>
                        <a:buChar char="•"/>
                      </a:pPr>
                      <a:r>
                        <a:rPr lang="en-GB" dirty="0"/>
                        <a:t>BOGDAN ALEXANDRU MIHAIU (2126934)</a:t>
                      </a:r>
                    </a:p>
                    <a:p>
                      <a:pPr marL="285750" indent="-285750">
                        <a:buFont typeface="Arial" panose="020B0604020202020204" pitchFamily="34" charset="0"/>
                        <a:buChar char="•"/>
                      </a:pPr>
                      <a:r>
                        <a:rPr lang="en-GB" dirty="0"/>
                        <a:t>REMUS FAIBIS(2126237)</a:t>
                      </a:r>
                    </a:p>
                  </a:txBody>
                  <a:tcPr/>
                </a:tc>
                <a:extLst>
                  <a:ext uri="{0D108BD9-81ED-4DB2-BD59-A6C34878D82A}">
                    <a16:rowId xmlns:a16="http://schemas.microsoft.com/office/drawing/2014/main" val="65436325"/>
                  </a:ext>
                </a:extLst>
              </a:tr>
              <a:tr h="8327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Team-working and trust with other students</a:t>
                      </a:r>
                    </a:p>
                    <a:p>
                      <a:r>
                        <a:rPr lang="en-GB" dirty="0"/>
                        <a:t>Good communication skills</a:t>
                      </a:r>
                    </a:p>
                  </a:txBody>
                  <a:tcPr/>
                </a:tc>
                <a:extLst>
                  <a:ext uri="{0D108BD9-81ED-4DB2-BD59-A6C34878D82A}">
                    <a16:rowId xmlns:a16="http://schemas.microsoft.com/office/drawing/2014/main" val="3728128116"/>
                  </a:ext>
                </a:extLst>
              </a:tr>
              <a:tr h="8327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Lack of time</a:t>
                      </a:r>
                    </a:p>
                  </a:txBody>
                  <a:tcPr/>
                </a:tc>
                <a:extLst>
                  <a:ext uri="{0D108BD9-81ED-4DB2-BD59-A6C34878D82A}">
                    <a16:rowId xmlns:a16="http://schemas.microsoft.com/office/drawing/2014/main" val="914664535"/>
                  </a:ext>
                </a:extLst>
              </a:tr>
              <a:tr h="8327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endParaRPr lang="en-GB" dirty="0"/>
                    </a:p>
                    <a:p>
                      <a:r>
                        <a:rPr lang="en-GB" dirty="0"/>
                        <a:t>Time Management. I will start working on assignment early so to have more time to reflect</a:t>
                      </a:r>
                    </a:p>
                  </a:txBody>
                  <a:tcPr/>
                </a:tc>
                <a:extLst>
                  <a:ext uri="{0D108BD9-81ED-4DB2-BD59-A6C34878D82A}">
                    <a16:rowId xmlns:a16="http://schemas.microsoft.com/office/drawing/2014/main" val="1886368584"/>
                  </a:ext>
                </a:extLst>
              </a:tr>
              <a:tr h="803788">
                <a:tc>
                  <a:txBody>
                    <a:bodyPr/>
                    <a:lstStyle/>
                    <a:p>
                      <a:r>
                        <a:rPr lang="en-GB" dirty="0"/>
                        <a:t>How would you rate your team working? Out of 10? </a:t>
                      </a:r>
                    </a:p>
                  </a:txBody>
                  <a:tcPr/>
                </a:tc>
                <a:tc>
                  <a:txBody>
                    <a:bodyPr/>
                    <a:lstStyle/>
                    <a:p>
                      <a:r>
                        <a:rPr lang="en-GB"/>
                        <a:t> 9/10</a:t>
                      </a:r>
                      <a:endParaRPr lang="en-GB" dirty="0"/>
                    </a:p>
                  </a:txBody>
                  <a:tcPr/>
                </a:tc>
                <a:extLst>
                  <a:ext uri="{0D108BD9-81ED-4DB2-BD59-A6C34878D82A}">
                    <a16:rowId xmlns:a16="http://schemas.microsoft.com/office/drawing/2014/main" val="3420815237"/>
                  </a:ext>
                </a:extLst>
              </a:tr>
            </a:tbl>
          </a:graphicData>
        </a:graphic>
      </p:graphicFrame>
    </p:spTree>
    <p:extLst>
      <p:ext uri="{BB962C8B-B14F-4D97-AF65-F5344CB8AC3E}">
        <p14:creationId xmlns:p14="http://schemas.microsoft.com/office/powerpoint/2010/main" val="167106112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170</TotalTime>
  <Words>2299</Words>
  <Application>Microsoft Office PowerPoint</Application>
  <PresentationFormat>Widescreen</PresentationFormat>
  <Paragraphs>133</Paragraphs>
  <Slides>24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Gill Sans MT</vt:lpstr>
      <vt:lpstr>Times New Roman</vt:lpstr>
      <vt:lpstr>Gallery</vt:lpstr>
      <vt:lpstr>CERTHE – SKILLS FOR WORKPLACE STRATEGIES FOR EFFECTIVE COMMUNICATION IN A BUSINESS SETTING</vt:lpstr>
      <vt:lpstr>INTRODUCTION </vt:lpstr>
      <vt:lpstr>BENEFITS OF EFFECTIVE COMMUNICATION TO TOM</vt:lpstr>
      <vt:lpstr>BENEFITS OF EFFECTIVE COMMUNICATION TO THE TEAM</vt:lpstr>
      <vt:lpstr>BENEFITS OF EFFECTIVE COMMUNICATION TO AMAZON</vt:lpstr>
      <vt:lpstr>BENEFITS OF EFFECTIVE COMMUNICATION TO AMAZON</vt:lpstr>
      <vt:lpstr>MODELS OF COMMUNICATION THAT TOM SHOULD APPLY </vt:lpstr>
      <vt:lpstr>WHY TOM SHOULD APPLY THE SMCR MODEL OF COMMUNICATION</vt:lpstr>
      <vt:lpstr>MODELS OF COMMUNICATION THAT TOM SHOULD APPLY </vt:lpstr>
      <vt:lpstr> WHY TOM SHOULD APPLY THE INTERACTIVE MODEL OF COMMUNICATION </vt:lpstr>
      <vt:lpstr>MODELS OF COMMUNICATION THAT TOM SHOULD APPLY </vt:lpstr>
      <vt:lpstr>WHY TOM SHOULD APPLY THE TRANSACTIONAL  MODEL OF COMMUNICATION</vt:lpstr>
      <vt:lpstr>POTENTIAL COMMUNICATION BARRIERS IN THE TEAM </vt:lpstr>
      <vt:lpstr>POTENTIAL COMMUNICATION BARRIERS IN THE TEAM</vt:lpstr>
      <vt:lpstr>POTENTIAL COMMUNICATION BARRIERS IN THE TEAM</vt:lpstr>
      <vt:lpstr>POTENTIAL COMMUNICATION BARRIERS IN THE TEAM</vt:lpstr>
      <vt:lpstr>CHANNELS OF COMMUNICATION TO BE USED BY TOM</vt:lpstr>
      <vt:lpstr>CHANNELS OF COMMUNICATION TO BE USED BY TOM</vt:lpstr>
      <vt:lpstr>CHANNELS OF COMMUNICATION TO BE USED BY TOM</vt:lpstr>
      <vt:lpstr>CHANNELS OF COMMUNICATION TO BE USED BY TOM</vt:lpstr>
      <vt:lpstr>CONCLUSION </vt:lpstr>
      <vt:lpstr>REFERENCES </vt:lpstr>
      <vt:lpstr>REFERENCES</vt:lpstr>
      <vt:lpstr>Teamwork 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BUSINESS SETTING</dc:title>
  <dc:creator>Beegyimah456</dc:creator>
  <cp:lastModifiedBy>Viorel Iorga (2131642)</cp:lastModifiedBy>
  <cp:revision>11</cp:revision>
  <dcterms:created xsi:type="dcterms:W3CDTF">2022-11-04T13:51:09Z</dcterms:created>
  <dcterms:modified xsi:type="dcterms:W3CDTF">2022-11-12T13:13:28Z</dcterms:modified>
</cp:coreProperties>
</file>