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18.xml" ContentType="application/vnd.openxmlformats-officedocument.presentationml.notesSl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notesSlides/notesSlide1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7"/>
  </p:notesMasterIdLst>
  <p:sldIdLst>
    <p:sldId id="256" r:id="rId5"/>
    <p:sldId id="288" r:id="rId6"/>
    <p:sldId id="289" r:id="rId7"/>
    <p:sldId id="257" r:id="rId8"/>
    <p:sldId id="305" r:id="rId9"/>
    <p:sldId id="290" r:id="rId10"/>
    <p:sldId id="291" r:id="rId11"/>
    <p:sldId id="293" r:id="rId12"/>
    <p:sldId id="294" r:id="rId13"/>
    <p:sldId id="277" r:id="rId14"/>
    <p:sldId id="295" r:id="rId15"/>
    <p:sldId id="306" r:id="rId16"/>
    <p:sldId id="304" r:id="rId17"/>
    <p:sldId id="303" r:id="rId18"/>
    <p:sldId id="302" r:id="rId19"/>
    <p:sldId id="301" r:id="rId20"/>
    <p:sldId id="300" r:id="rId21"/>
    <p:sldId id="299" r:id="rId22"/>
    <p:sldId id="298" r:id="rId23"/>
    <p:sldId id="297" r:id="rId24"/>
    <p:sldId id="296" r:id="rId25"/>
    <p:sldId id="266"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8C8A2"/>
    <a:srgbClr val="42AE4F"/>
    <a:srgbClr val="B94F4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935" autoAdjust="0"/>
  </p:normalViewPr>
  <p:slideViewPr>
    <p:cSldViewPr snapToGrid="0">
      <p:cViewPr varScale="1">
        <p:scale>
          <a:sx n="79" d="100"/>
          <a:sy n="79" d="100"/>
        </p:scale>
        <p:origin x="58" y="24"/>
      </p:cViewPr>
      <p:guideLst>
        <p:guide orient="horz" pos="2183"/>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image" Target="../media/image42.jpeg"/><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file:///C:\Users\Ricardo%20Alexandre\OneDrive\Documentos\4006%20GROUP%20B\Cashflow%20Forecast%20Virtual%20Scape%20Cafe.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4.xml"/><Relationship Id="rId1" Type="http://schemas.microsoft.com/office/2011/relationships/chartStyle" Target="style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GB" b="0">
                <a:latin typeface="Arial" panose="020B0604020202020204" pitchFamily="34" charset="0"/>
                <a:cs typeface="Arial" panose="020B0604020202020204" pitchFamily="34" charset="0"/>
              </a:rPr>
              <a:t>Gender/Ages</a:t>
            </a:r>
          </a:p>
        </c:rich>
      </c:tx>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pt-PT"/>
        </a:p>
      </c:txPr>
    </c:title>
    <c:autoTitleDeleted val="0"/>
    <c:plotArea>
      <c:layout>
        <c:manualLayout>
          <c:layoutTarget val="inner"/>
          <c:xMode val="edge"/>
          <c:yMode val="edge"/>
          <c:x val="7.2140010773136878E-2"/>
          <c:y val="0.14103474903474902"/>
          <c:w val="0.90757766588701927"/>
          <c:h val="0.69323807497035839"/>
        </c:manualLayout>
      </c:layout>
      <c:barChart>
        <c:barDir val="col"/>
        <c:grouping val="clustered"/>
        <c:varyColors val="0"/>
        <c:ser>
          <c:idx val="0"/>
          <c:order val="0"/>
          <c:tx>
            <c:strRef>
              <c:f>Sheet1!$B$1</c:f>
              <c:strCache>
                <c:ptCount val="1"/>
                <c:pt idx="0">
                  <c:v>18-20</c:v>
                </c:pt>
              </c:strCache>
            </c:strRef>
          </c:tx>
          <c:spPr>
            <a:solidFill>
              <a:schemeClr val="accent1">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pt-PT"/>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Sheet1!$A$2:$A$4</c:f>
              <c:strCache>
                <c:ptCount val="3"/>
                <c:pt idx="0">
                  <c:v>Male</c:v>
                </c:pt>
                <c:pt idx="1">
                  <c:v>Female</c:v>
                </c:pt>
                <c:pt idx="2">
                  <c:v>Prefer not to say            </c:v>
                </c:pt>
              </c:strCache>
            </c:strRef>
          </c:cat>
          <c:val>
            <c:numRef>
              <c:f>Sheet1!$B$2:$B$4</c:f>
              <c:numCache>
                <c:formatCode>General</c:formatCode>
                <c:ptCount val="3"/>
                <c:pt idx="0">
                  <c:v>20</c:v>
                </c:pt>
                <c:pt idx="1">
                  <c:v>10</c:v>
                </c:pt>
                <c:pt idx="2">
                  <c:v>5</c:v>
                </c:pt>
              </c:numCache>
            </c:numRef>
          </c:val>
          <c:extLst>
            <c:ext xmlns:c16="http://schemas.microsoft.com/office/drawing/2014/chart" uri="{C3380CC4-5D6E-409C-BE32-E72D297353CC}">
              <c16:uniqueId val="{00000000-6FEE-4D38-BB48-BCEEEE424712}"/>
            </c:ext>
          </c:extLst>
        </c:ser>
        <c:ser>
          <c:idx val="1"/>
          <c:order val="1"/>
          <c:tx>
            <c:strRef>
              <c:f>Sheet1!$C$1</c:f>
              <c:strCache>
                <c:ptCount val="1"/>
                <c:pt idx="0">
                  <c:v>20-25</c:v>
                </c:pt>
              </c:strCache>
            </c:strRef>
          </c:tx>
          <c:spPr>
            <a:solidFill>
              <a:schemeClr val="accent3">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pt-PT"/>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Sheet1!$A$2:$A$4</c:f>
              <c:strCache>
                <c:ptCount val="3"/>
                <c:pt idx="0">
                  <c:v>Male</c:v>
                </c:pt>
                <c:pt idx="1">
                  <c:v>Female</c:v>
                </c:pt>
                <c:pt idx="2">
                  <c:v>Prefer not to say            </c:v>
                </c:pt>
              </c:strCache>
            </c:strRef>
          </c:cat>
          <c:val>
            <c:numRef>
              <c:f>Sheet1!$C$2:$C$4</c:f>
              <c:numCache>
                <c:formatCode>General</c:formatCode>
                <c:ptCount val="3"/>
                <c:pt idx="0">
                  <c:v>10</c:v>
                </c:pt>
                <c:pt idx="1">
                  <c:v>5</c:v>
                </c:pt>
                <c:pt idx="2">
                  <c:v>10</c:v>
                </c:pt>
              </c:numCache>
            </c:numRef>
          </c:val>
          <c:extLst>
            <c:ext xmlns:c16="http://schemas.microsoft.com/office/drawing/2014/chart" uri="{C3380CC4-5D6E-409C-BE32-E72D297353CC}">
              <c16:uniqueId val="{00000001-6FEE-4D38-BB48-BCEEEE424712}"/>
            </c:ext>
          </c:extLst>
        </c:ser>
        <c:ser>
          <c:idx val="2"/>
          <c:order val="2"/>
          <c:tx>
            <c:strRef>
              <c:f>Sheet1!$D$1</c:f>
              <c:strCache>
                <c:ptCount val="1"/>
                <c:pt idx="0">
                  <c:v>26-35</c:v>
                </c:pt>
              </c:strCache>
            </c:strRef>
          </c:tx>
          <c:spPr>
            <a:solidFill>
              <a:schemeClr val="accent5">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pt-PT"/>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Sheet1!$A$2:$A$4</c:f>
              <c:strCache>
                <c:ptCount val="3"/>
                <c:pt idx="0">
                  <c:v>Male</c:v>
                </c:pt>
                <c:pt idx="1">
                  <c:v>Female</c:v>
                </c:pt>
                <c:pt idx="2">
                  <c:v>Prefer not to say            </c:v>
                </c:pt>
              </c:strCache>
            </c:strRef>
          </c:cat>
          <c:val>
            <c:numRef>
              <c:f>Sheet1!$D$2:$D$4</c:f>
              <c:numCache>
                <c:formatCode>General</c:formatCode>
                <c:ptCount val="3"/>
                <c:pt idx="0">
                  <c:v>5</c:v>
                </c:pt>
                <c:pt idx="1">
                  <c:v>2</c:v>
                </c:pt>
                <c:pt idx="2">
                  <c:v>5</c:v>
                </c:pt>
              </c:numCache>
            </c:numRef>
          </c:val>
          <c:extLst>
            <c:ext xmlns:c16="http://schemas.microsoft.com/office/drawing/2014/chart" uri="{C3380CC4-5D6E-409C-BE32-E72D297353CC}">
              <c16:uniqueId val="{00000002-6FEE-4D38-BB48-BCEEEE424712}"/>
            </c:ext>
          </c:extLst>
        </c:ser>
        <c:dLbls>
          <c:dLblPos val="inEnd"/>
          <c:showLegendKey val="0"/>
          <c:showVal val="1"/>
          <c:showCatName val="0"/>
          <c:showSerName val="0"/>
          <c:showPercent val="0"/>
          <c:showBubbleSize val="0"/>
        </c:dLbls>
        <c:gapWidth val="65"/>
        <c:axId val="970608320"/>
        <c:axId val="970610816"/>
      </c:barChart>
      <c:catAx>
        <c:axId val="970608320"/>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1197" b="0" i="0" u="none" strike="noStrike" kern="1200" cap="all" baseline="0">
                <a:solidFill>
                  <a:schemeClr val="dk1">
                    <a:lumMod val="75000"/>
                    <a:lumOff val="25000"/>
                  </a:schemeClr>
                </a:solidFill>
                <a:latin typeface="+mn-lt"/>
                <a:ea typeface="+mn-ea"/>
                <a:cs typeface="+mn-cs"/>
              </a:defRPr>
            </a:pPr>
            <a:endParaRPr lang="pt-PT"/>
          </a:p>
        </c:txPr>
        <c:crossAx val="970610816"/>
        <c:crosses val="autoZero"/>
        <c:auto val="1"/>
        <c:lblAlgn val="ctr"/>
        <c:lblOffset val="100"/>
        <c:noMultiLvlLbl val="0"/>
      </c:catAx>
      <c:valAx>
        <c:axId val="970610816"/>
        <c:scaling>
          <c:orientation val="minMax"/>
        </c:scaling>
        <c:delete val="1"/>
        <c:axPos val="l"/>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General" sourceLinked="1"/>
        <c:majorTickMark val="none"/>
        <c:minorTickMark val="none"/>
        <c:tickLblPos val="nextTo"/>
        <c:crossAx val="970608320"/>
        <c:crosses val="autoZero"/>
        <c:crossBetween val="between"/>
      </c:valAx>
      <c:spPr>
        <a:noFill/>
        <a:ln>
          <a:noFill/>
        </a:ln>
        <a:effectLst/>
      </c:spPr>
    </c:plotArea>
    <c:legend>
      <c:legendPos val="b"/>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pt-PT"/>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blipFill>
      <a:blip xmlns:r="http://schemas.openxmlformats.org/officeDocument/2006/relationships" r:embed="rId3"/>
      <a:tile tx="0" ty="0" sx="100000" sy="100000" flip="none" algn="tl"/>
    </a:blipFill>
    <a:ln w="9525" cap="flat" cmpd="sng" algn="ctr">
      <a:solidFill>
        <a:schemeClr val="dk1">
          <a:lumMod val="25000"/>
          <a:lumOff val="75000"/>
        </a:schemeClr>
      </a:solidFill>
      <a:round/>
    </a:ln>
    <a:effectLst/>
  </c:spPr>
  <c:txPr>
    <a:bodyPr/>
    <a:lstStyle/>
    <a:p>
      <a:pPr>
        <a:defRPr/>
      </a:pPr>
      <a:endParaRPr lang="pt-PT"/>
    </a:p>
  </c:txPr>
  <c:externalData r:id="rId4">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cap="all" baseline="0">
                <a:solidFill>
                  <a:schemeClr val="tx1">
                    <a:lumMod val="65000"/>
                    <a:lumOff val="35000"/>
                  </a:schemeClr>
                </a:solidFill>
                <a:latin typeface="+mn-lt"/>
                <a:ea typeface="+mn-ea"/>
                <a:cs typeface="+mn-cs"/>
              </a:defRPr>
            </a:pPr>
            <a:r>
              <a:rPr lang="en-GB" sz="1600">
                <a:latin typeface="Arial" panose="020B0604020202020204" pitchFamily="34" charset="0"/>
                <a:cs typeface="Arial" panose="020B0604020202020204" pitchFamily="34" charset="0"/>
              </a:rPr>
              <a:t>Willing</a:t>
            </a:r>
            <a:r>
              <a:rPr lang="en-GB" sz="1600" baseline="0">
                <a:latin typeface="Arial" panose="020B0604020202020204" pitchFamily="34" charset="0"/>
                <a:cs typeface="Arial" panose="020B0604020202020204" pitchFamily="34" charset="0"/>
              </a:rPr>
              <a:t> to pay</a:t>
            </a:r>
            <a:endParaRPr lang="en-GB" sz="1600">
              <a:latin typeface="Arial" panose="020B0604020202020204" pitchFamily="34" charset="0"/>
              <a:cs typeface="Arial" panose="020B0604020202020204" pitchFamily="34" charset="0"/>
            </a:endParaRPr>
          </a:p>
        </c:rich>
      </c:tx>
      <c:layout>
        <c:manualLayout>
          <c:xMode val="edge"/>
          <c:yMode val="edge"/>
          <c:x val="0.24280945278639426"/>
          <c:y val="2.9715005024643568E-2"/>
        </c:manualLayout>
      </c:layout>
      <c:overlay val="0"/>
      <c:spPr>
        <a:noFill/>
        <a:ln>
          <a:noFill/>
        </a:ln>
        <a:effectLst/>
      </c:spPr>
      <c:txPr>
        <a:bodyPr rot="0" spcFirstLastPara="1" vertOverflow="ellipsis" vert="horz" wrap="square" anchor="ctr" anchorCtr="1"/>
        <a:lstStyle/>
        <a:p>
          <a:pPr>
            <a:defRPr sz="2128" b="1" i="0" u="none" strike="noStrike" kern="1200" cap="all" baseline="0">
              <a:solidFill>
                <a:schemeClr val="tx1">
                  <a:lumMod val="65000"/>
                  <a:lumOff val="35000"/>
                </a:schemeClr>
              </a:solidFill>
              <a:latin typeface="+mn-lt"/>
              <a:ea typeface="+mn-ea"/>
              <a:cs typeface="+mn-cs"/>
            </a:defRPr>
          </a:pPr>
          <a:endParaRPr lang="pt-PT"/>
        </a:p>
      </c:txPr>
    </c:title>
    <c:autoTitleDeleted val="0"/>
    <c:plotArea>
      <c:layout>
        <c:manualLayout>
          <c:layoutTarget val="inner"/>
          <c:xMode val="edge"/>
          <c:yMode val="edge"/>
          <c:x val="2.9609903823980249E-2"/>
          <c:y val="0.32554298148986149"/>
          <c:w val="0.94078019235203947"/>
          <c:h val="0.42875805209954043"/>
        </c:manualLayout>
      </c:layout>
      <c:pieChart>
        <c:varyColors val="1"/>
        <c:ser>
          <c:idx val="0"/>
          <c:order val="0"/>
          <c:tx>
            <c:strRef>
              <c:f>Sheet1!$B$1</c:f>
              <c:strCache>
                <c:ptCount val="1"/>
                <c:pt idx="0">
                  <c:v>Sales</c:v>
                </c:pt>
              </c:strCache>
            </c:strRef>
          </c:tx>
          <c:dPt>
            <c:idx val="0"/>
            <c:bubble3D val="0"/>
            <c:spPr>
              <a:solidFill>
                <a:schemeClr val="accent1"/>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4-AB1E-4B4D-A819-8BF25674E9C0}"/>
              </c:ext>
            </c:extLst>
          </c:dPt>
          <c:dPt>
            <c:idx val="1"/>
            <c:bubble3D val="0"/>
            <c:spPr>
              <a:solidFill>
                <a:schemeClr val="accent2"/>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5-AB1E-4B4D-A819-8BF25674E9C0}"/>
              </c:ext>
            </c:extLst>
          </c:dPt>
          <c:dPt>
            <c:idx val="2"/>
            <c:bubble3D val="0"/>
            <c:spPr>
              <a:solidFill>
                <a:schemeClr val="accent3"/>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6-AB1E-4B4D-A819-8BF25674E9C0}"/>
              </c:ext>
            </c:extLst>
          </c:dPt>
          <c:dLbls>
            <c:dLbl>
              <c:idx val="0"/>
              <c:spPr>
                <a:solidFill>
                  <a:prstClr val="white"/>
                </a:solidFill>
                <a:ln>
                  <a:solidFill>
                    <a:srgbClr val="90C226"/>
                  </a:solidFill>
                </a:ln>
                <a:effectLst/>
              </c:spPr>
              <c:txPr>
                <a:bodyPr rot="0" spcFirstLastPara="1" vertOverflow="clip" horzOverflow="clip" vert="horz" wrap="square" lIns="38100" tIns="19050" rIns="38100" bIns="19050" anchor="ctr" anchorCtr="1">
                  <a:spAutoFit/>
                </a:bodyPr>
                <a:lstStyle/>
                <a:p>
                  <a:pPr>
                    <a:defRPr sz="1330" b="1" i="0" u="none" strike="noStrike" kern="1200" baseline="0">
                      <a:solidFill>
                        <a:schemeClr val="accent1"/>
                      </a:solidFill>
                      <a:latin typeface="+mn-lt"/>
                      <a:ea typeface="+mn-ea"/>
                      <a:cs typeface="+mn-cs"/>
                    </a:defRPr>
                  </a:pPr>
                  <a:endParaRPr lang="pt-PT"/>
                </a:p>
              </c:txPr>
              <c:dLblPos val="outEnd"/>
              <c:showLegendKey val="0"/>
              <c:showVal val="0"/>
              <c:showCatName val="1"/>
              <c:showSerName val="0"/>
              <c:showPercent val="1"/>
              <c:showBubbleSize val="0"/>
              <c:extLst>
                <c:ext xmlns:c15="http://schemas.microsoft.com/office/drawing/2012/chart" uri="{CE6537A1-D6FC-4f65-9D91-7224C49458BB}">
                  <c15:spPr xmlns:c15="http://schemas.microsoft.com/office/drawing/2012/chart">
                    <a:prstGeom prst="wedgeRectCallout">
                      <a:avLst/>
                    </a:prstGeom>
                    <a:noFill/>
                    <a:ln>
                      <a:noFill/>
                    </a:ln>
                  </c15:spPr>
                </c:ext>
                <c:ext xmlns:c16="http://schemas.microsoft.com/office/drawing/2014/chart" uri="{C3380CC4-5D6E-409C-BE32-E72D297353CC}">
                  <c16:uniqueId val="{00000004-AB1E-4B4D-A819-8BF25674E9C0}"/>
                </c:ext>
              </c:extLst>
            </c:dLbl>
            <c:dLbl>
              <c:idx val="1"/>
              <c:spPr>
                <a:solidFill>
                  <a:prstClr val="white"/>
                </a:solidFill>
                <a:ln>
                  <a:solidFill>
                    <a:srgbClr val="90C226"/>
                  </a:solidFill>
                </a:ln>
                <a:effectLst/>
              </c:spPr>
              <c:txPr>
                <a:bodyPr rot="0" spcFirstLastPara="1" vertOverflow="clip" horzOverflow="clip" vert="horz" wrap="square" lIns="38100" tIns="19050" rIns="38100" bIns="19050" anchor="ctr" anchorCtr="1">
                  <a:spAutoFit/>
                </a:bodyPr>
                <a:lstStyle/>
                <a:p>
                  <a:pPr>
                    <a:defRPr sz="1330" b="1" i="0" u="none" strike="noStrike" kern="1200" baseline="0">
                      <a:solidFill>
                        <a:schemeClr val="accent2"/>
                      </a:solidFill>
                      <a:latin typeface="+mn-lt"/>
                      <a:ea typeface="+mn-ea"/>
                      <a:cs typeface="+mn-cs"/>
                    </a:defRPr>
                  </a:pPr>
                  <a:endParaRPr lang="pt-PT"/>
                </a:p>
              </c:txPr>
              <c:dLblPos val="outEnd"/>
              <c:showLegendKey val="0"/>
              <c:showVal val="0"/>
              <c:showCatName val="1"/>
              <c:showSerName val="0"/>
              <c:showPercent val="1"/>
              <c:showBubbleSize val="0"/>
              <c:extLst>
                <c:ext xmlns:c15="http://schemas.microsoft.com/office/drawing/2012/chart" uri="{CE6537A1-D6FC-4f65-9D91-7224C49458BB}">
                  <c15:spPr xmlns:c15="http://schemas.microsoft.com/office/drawing/2012/chart">
                    <a:prstGeom prst="wedgeRectCallout">
                      <a:avLst/>
                    </a:prstGeom>
                    <a:noFill/>
                    <a:ln>
                      <a:noFill/>
                    </a:ln>
                  </c15:spPr>
                </c:ext>
                <c:ext xmlns:c16="http://schemas.microsoft.com/office/drawing/2014/chart" uri="{C3380CC4-5D6E-409C-BE32-E72D297353CC}">
                  <c16:uniqueId val="{00000005-AB1E-4B4D-A819-8BF25674E9C0}"/>
                </c:ext>
              </c:extLst>
            </c:dLbl>
            <c:dLbl>
              <c:idx val="2"/>
              <c:spPr>
                <a:solidFill>
                  <a:prstClr val="white"/>
                </a:solidFill>
                <a:ln>
                  <a:solidFill>
                    <a:srgbClr val="90C226"/>
                  </a:solidFill>
                </a:ln>
                <a:effectLst/>
              </c:spPr>
              <c:txPr>
                <a:bodyPr rot="0" spcFirstLastPara="1" vertOverflow="clip" horzOverflow="clip" vert="horz" wrap="square" lIns="38100" tIns="19050" rIns="38100" bIns="19050" anchor="ctr" anchorCtr="1">
                  <a:spAutoFit/>
                </a:bodyPr>
                <a:lstStyle/>
                <a:p>
                  <a:pPr>
                    <a:defRPr sz="1330" b="1" i="0" u="none" strike="noStrike" kern="1200" baseline="0">
                      <a:solidFill>
                        <a:schemeClr val="accent3"/>
                      </a:solidFill>
                      <a:latin typeface="+mn-lt"/>
                      <a:ea typeface="+mn-ea"/>
                      <a:cs typeface="+mn-cs"/>
                    </a:defRPr>
                  </a:pPr>
                  <a:endParaRPr lang="pt-PT"/>
                </a:p>
              </c:txPr>
              <c:dLblPos val="outEnd"/>
              <c:showLegendKey val="0"/>
              <c:showVal val="0"/>
              <c:showCatName val="1"/>
              <c:showSerName val="0"/>
              <c:showPercent val="1"/>
              <c:showBubbleSize val="0"/>
              <c:extLst>
                <c:ext xmlns:c15="http://schemas.microsoft.com/office/drawing/2012/chart" uri="{CE6537A1-D6FC-4f65-9D91-7224C49458BB}">
                  <c15:spPr xmlns:c15="http://schemas.microsoft.com/office/drawing/2012/chart">
                    <a:prstGeom prst="wedgeRectCallout">
                      <a:avLst/>
                    </a:prstGeom>
                    <a:noFill/>
                    <a:ln>
                      <a:noFill/>
                    </a:ln>
                  </c15:spPr>
                </c:ext>
                <c:ext xmlns:c16="http://schemas.microsoft.com/office/drawing/2014/chart" uri="{C3380CC4-5D6E-409C-BE32-E72D297353CC}">
                  <c16:uniqueId val="{00000006-AB1E-4B4D-A819-8BF25674E9C0}"/>
                </c:ext>
              </c:extLst>
            </c:dLbl>
            <c:spPr>
              <a:solidFill>
                <a:prstClr val="white"/>
              </a:solidFill>
              <a:ln>
                <a:solidFill>
                  <a:srgbClr val="90C226"/>
                </a:solidFill>
              </a:ln>
              <a:effectLst/>
            </c:spPr>
            <c:dLblPos val="outEnd"/>
            <c:showLegendKey val="0"/>
            <c:showVal val="0"/>
            <c:showCatName val="1"/>
            <c:showSerName val="0"/>
            <c:showPercent val="1"/>
            <c:showBubbleSize val="0"/>
            <c:showLeaderLines val="0"/>
            <c:extLst>
              <c:ext xmlns:c15="http://schemas.microsoft.com/office/drawing/2012/chart" uri="{CE6537A1-D6FC-4f65-9D91-7224C49458BB}">
                <c15:spPr xmlns:c15="http://schemas.microsoft.com/office/drawing/2012/chart">
                  <a:prstGeom prst="wedgeRectCallout">
                    <a:avLst/>
                  </a:prstGeom>
                  <a:noFill/>
                  <a:ln>
                    <a:noFill/>
                  </a:ln>
                </c15:spPr>
              </c:ext>
            </c:extLst>
          </c:dLbls>
          <c:cat>
            <c:strRef>
              <c:f>Sheet1!$A$2:$A$4</c:f>
              <c:strCache>
                <c:ptCount val="3"/>
                <c:pt idx="0">
                  <c:v>low</c:v>
                </c:pt>
                <c:pt idx="1">
                  <c:v>Medium </c:v>
                </c:pt>
                <c:pt idx="2">
                  <c:v>High</c:v>
                </c:pt>
              </c:strCache>
            </c:strRef>
          </c:cat>
          <c:val>
            <c:numRef>
              <c:f>Sheet1!$B$2:$B$4</c:f>
              <c:numCache>
                <c:formatCode>General</c:formatCode>
                <c:ptCount val="3"/>
                <c:pt idx="0">
                  <c:v>8.1999999999999993</c:v>
                </c:pt>
                <c:pt idx="1">
                  <c:v>3.2</c:v>
                </c:pt>
                <c:pt idx="2">
                  <c:v>1.4</c:v>
                </c:pt>
              </c:numCache>
            </c:numRef>
          </c:val>
          <c:extLst>
            <c:ext xmlns:c16="http://schemas.microsoft.com/office/drawing/2014/chart" uri="{C3380CC4-5D6E-409C-BE32-E72D297353CC}">
              <c16:uniqueId val="{00000000-AB1E-4B4D-A819-8BF25674E9C0}"/>
            </c:ext>
          </c:extLst>
        </c:ser>
        <c:dLbls>
          <c:showLegendKey val="0"/>
          <c:showVal val="0"/>
          <c:showCatName val="0"/>
          <c:showSerName val="0"/>
          <c:showPercent val="0"/>
          <c:showBubbleSize val="0"/>
          <c:showLeaderLines val="0"/>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pt-PT"/>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8900000" scaled="1"/>
      <a:tileRect/>
    </a:gradFill>
    <a:ln>
      <a:noFill/>
    </a:ln>
    <a:effectLst/>
  </c:spPr>
  <c:txPr>
    <a:bodyPr/>
    <a:lstStyle/>
    <a:p>
      <a:pPr>
        <a:defRPr/>
      </a:pPr>
      <a:endParaRPr lang="pt-PT"/>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baseline="0">
                <a:solidFill>
                  <a:schemeClr val="tx1">
                    <a:lumMod val="65000"/>
                    <a:lumOff val="35000"/>
                  </a:schemeClr>
                </a:solidFill>
                <a:latin typeface="+mn-lt"/>
                <a:ea typeface="+mn-ea"/>
                <a:cs typeface="+mn-cs"/>
              </a:defRPr>
            </a:pPr>
            <a:r>
              <a:rPr lang="en-GB" sz="1000" dirty="0">
                <a:latin typeface="Arial" panose="020B0604020202020204" pitchFamily="34" charset="0"/>
                <a:cs typeface="Arial" panose="020B0604020202020204" pitchFamily="34" charset="0"/>
              </a:rPr>
              <a:t>Monthly in Financial plan</a:t>
            </a:r>
          </a:p>
        </c:rich>
      </c:tx>
      <c:layout>
        <c:manualLayout>
          <c:xMode val="edge"/>
          <c:yMode val="edge"/>
          <c:x val="0.26516537119706274"/>
          <c:y val="9.2198381594157952E-4"/>
        </c:manualLayout>
      </c:layout>
      <c:overlay val="0"/>
      <c:spPr>
        <a:noFill/>
        <a:ln>
          <a:noFill/>
        </a:ln>
        <a:effectLst/>
      </c:spPr>
      <c:txPr>
        <a:bodyPr rot="0" spcFirstLastPara="1" vertOverflow="ellipsis" vert="horz" wrap="square" anchor="ctr" anchorCtr="1"/>
        <a:lstStyle/>
        <a:p>
          <a:pPr>
            <a:defRPr sz="2128" b="1" i="0" u="none" strike="noStrike" kern="1200" baseline="0">
              <a:solidFill>
                <a:schemeClr val="tx1">
                  <a:lumMod val="65000"/>
                  <a:lumOff val="35000"/>
                </a:schemeClr>
              </a:solidFill>
              <a:latin typeface="+mn-lt"/>
              <a:ea typeface="+mn-ea"/>
              <a:cs typeface="+mn-cs"/>
            </a:defRPr>
          </a:pPr>
          <a:endParaRPr lang="pt-PT"/>
        </a:p>
      </c:txPr>
    </c:title>
    <c:autoTitleDeleted val="0"/>
    <c:plotArea>
      <c:layout>
        <c:manualLayout>
          <c:layoutTarget val="inner"/>
          <c:xMode val="edge"/>
          <c:yMode val="edge"/>
          <c:x val="0.10106629939744469"/>
          <c:y val="1.0625911344415281E-2"/>
          <c:w val="0.83989588801399828"/>
          <c:h val="0.67234215514727325"/>
        </c:manualLayout>
      </c:layout>
      <c:barChart>
        <c:barDir val="col"/>
        <c:grouping val="clustered"/>
        <c:varyColors val="0"/>
        <c:ser>
          <c:idx val="0"/>
          <c:order val="0"/>
          <c:tx>
            <c:strRef>
              <c:f>Sheet1!$A$32</c:f>
              <c:strCache>
                <c:ptCount val="1"/>
                <c:pt idx="0">
                  <c:v>Total Outgoing</c:v>
                </c:pt>
              </c:strCache>
            </c:strRef>
          </c:tx>
          <c:spPr>
            <a:gradFill rotWithShape="1">
              <a:gsLst>
                <a:gs pos="0">
                  <a:schemeClr val="accent1">
                    <a:tint val="96000"/>
                    <a:lumMod val="100000"/>
                  </a:schemeClr>
                </a:gs>
                <a:gs pos="78000">
                  <a:schemeClr val="accent1">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c:spPr>
          <c:invertIfNegative val="0"/>
          <c:trendline>
            <c:spPr>
              <a:ln w="19050" cap="rnd">
                <a:solidFill>
                  <a:schemeClr val="accent1"/>
                </a:solidFill>
              </a:ln>
              <a:effectLst/>
            </c:spPr>
            <c:trendlineType val="linear"/>
            <c:dispRSqr val="0"/>
            <c:dispEq val="0"/>
          </c:trendline>
          <c:val>
            <c:numRef>
              <c:f>Sheet1!$B$32:$N$32</c:f>
              <c:numCache>
                <c:formatCode>"£"#,##0</c:formatCode>
                <c:ptCount val="13"/>
                <c:pt idx="0">
                  <c:v>33905</c:v>
                </c:pt>
                <c:pt idx="1">
                  <c:v>7355.1</c:v>
                </c:pt>
                <c:pt idx="2">
                  <c:v>7405</c:v>
                </c:pt>
                <c:pt idx="3">
                  <c:v>7325</c:v>
                </c:pt>
                <c:pt idx="4">
                  <c:v>7625</c:v>
                </c:pt>
                <c:pt idx="5">
                  <c:v>7605</c:v>
                </c:pt>
                <c:pt idx="6">
                  <c:v>7286.5</c:v>
                </c:pt>
                <c:pt idx="7">
                  <c:v>6996.5</c:v>
                </c:pt>
                <c:pt idx="8">
                  <c:v>7876.5</c:v>
                </c:pt>
                <c:pt idx="9">
                  <c:v>8486.5</c:v>
                </c:pt>
                <c:pt idx="10">
                  <c:v>9036.5</c:v>
                </c:pt>
                <c:pt idx="11">
                  <c:v>8786.5</c:v>
                </c:pt>
                <c:pt idx="12">
                  <c:v>119689.1</c:v>
                </c:pt>
              </c:numCache>
            </c:numRef>
          </c:val>
          <c:extLst>
            <c:ext xmlns:c16="http://schemas.microsoft.com/office/drawing/2014/chart" uri="{C3380CC4-5D6E-409C-BE32-E72D297353CC}">
              <c16:uniqueId val="{00000000-F845-4AE9-8DF2-DEF4D6C49B07}"/>
            </c:ext>
          </c:extLst>
        </c:ser>
        <c:ser>
          <c:idx val="1"/>
          <c:order val="1"/>
          <c:tx>
            <c:strRef>
              <c:f>Sheet1!$A$33</c:f>
              <c:strCache>
                <c:ptCount val="1"/>
              </c:strCache>
            </c:strRef>
          </c:tx>
          <c:spPr>
            <a:gradFill rotWithShape="1">
              <a:gsLst>
                <a:gs pos="0">
                  <a:schemeClr val="accent2">
                    <a:tint val="96000"/>
                    <a:lumMod val="100000"/>
                  </a:schemeClr>
                </a:gs>
                <a:gs pos="78000">
                  <a:schemeClr val="accent2">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c:spPr>
          <c:invertIfNegative val="0"/>
          <c:val>
            <c:numRef>
              <c:f>Sheet1!$B$33:$N$33</c:f>
              <c:numCache>
                <c:formatCode>General</c:formatCode>
                <c:ptCount val="13"/>
              </c:numCache>
            </c:numRef>
          </c:val>
          <c:extLst>
            <c:ext xmlns:c16="http://schemas.microsoft.com/office/drawing/2014/chart" uri="{C3380CC4-5D6E-409C-BE32-E72D297353CC}">
              <c16:uniqueId val="{00000001-F845-4AE9-8DF2-DEF4D6C49B07}"/>
            </c:ext>
          </c:extLst>
        </c:ser>
        <c:ser>
          <c:idx val="2"/>
          <c:order val="2"/>
          <c:tx>
            <c:strRef>
              <c:f>Sheet1!$A$34</c:f>
              <c:strCache>
                <c:ptCount val="1"/>
                <c:pt idx="0">
                  <c:v>Incoming less outgoing</c:v>
                </c:pt>
              </c:strCache>
            </c:strRef>
          </c:tx>
          <c:spPr>
            <a:gradFill rotWithShape="1">
              <a:gsLst>
                <a:gs pos="0">
                  <a:schemeClr val="accent3">
                    <a:tint val="96000"/>
                    <a:lumMod val="100000"/>
                  </a:schemeClr>
                </a:gs>
                <a:gs pos="78000">
                  <a:schemeClr val="accent3">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c:spPr>
          <c:invertIfNegative val="0"/>
          <c:val>
            <c:numRef>
              <c:f>Sheet1!$B$34:$N$34</c:f>
              <c:numCache>
                <c:formatCode>"£"#,##0</c:formatCode>
                <c:ptCount val="13"/>
                <c:pt idx="0">
                  <c:v>21095</c:v>
                </c:pt>
                <c:pt idx="1">
                  <c:v>3644.8999999999996</c:v>
                </c:pt>
                <c:pt idx="2">
                  <c:v>-715</c:v>
                </c:pt>
                <c:pt idx="3">
                  <c:v>-304</c:v>
                </c:pt>
                <c:pt idx="4">
                  <c:v>-1662</c:v>
                </c:pt>
                <c:pt idx="5">
                  <c:v>-605</c:v>
                </c:pt>
                <c:pt idx="6">
                  <c:v>-3286.5</c:v>
                </c:pt>
                <c:pt idx="7">
                  <c:v>-3496.5</c:v>
                </c:pt>
                <c:pt idx="8">
                  <c:v>-5126.5</c:v>
                </c:pt>
                <c:pt idx="9">
                  <c:v>-1276.5</c:v>
                </c:pt>
                <c:pt idx="10">
                  <c:v>-2055.5</c:v>
                </c:pt>
                <c:pt idx="11">
                  <c:v>-663.5</c:v>
                </c:pt>
                <c:pt idx="12">
                  <c:v>5548.8999999999942</c:v>
                </c:pt>
              </c:numCache>
            </c:numRef>
          </c:val>
          <c:extLst>
            <c:ext xmlns:c16="http://schemas.microsoft.com/office/drawing/2014/chart" uri="{C3380CC4-5D6E-409C-BE32-E72D297353CC}">
              <c16:uniqueId val="{00000002-F845-4AE9-8DF2-DEF4D6C49B07}"/>
            </c:ext>
          </c:extLst>
        </c:ser>
        <c:ser>
          <c:idx val="3"/>
          <c:order val="3"/>
          <c:tx>
            <c:strRef>
              <c:f>Sheet1!$A$35</c:f>
              <c:strCache>
                <c:ptCount val="1"/>
                <c:pt idx="0">
                  <c:v>Opening Bank Balance</c:v>
                </c:pt>
              </c:strCache>
            </c:strRef>
          </c:tx>
          <c:spPr>
            <a:gradFill rotWithShape="1">
              <a:gsLst>
                <a:gs pos="0">
                  <a:schemeClr val="accent4">
                    <a:tint val="96000"/>
                    <a:lumMod val="100000"/>
                  </a:schemeClr>
                </a:gs>
                <a:gs pos="78000">
                  <a:schemeClr val="accent4">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c:spPr>
          <c:invertIfNegative val="0"/>
          <c:val>
            <c:numRef>
              <c:f>Sheet1!$B$35:$N$35</c:f>
              <c:numCache>
                <c:formatCode>"£"#,##0</c:formatCode>
                <c:ptCount val="13"/>
                <c:pt idx="0">
                  <c:v>0</c:v>
                </c:pt>
                <c:pt idx="1">
                  <c:v>21095</c:v>
                </c:pt>
                <c:pt idx="2">
                  <c:v>24739.9</c:v>
                </c:pt>
                <c:pt idx="3">
                  <c:v>24024.9</c:v>
                </c:pt>
                <c:pt idx="4">
                  <c:v>23720.9</c:v>
                </c:pt>
                <c:pt idx="5">
                  <c:v>22058.9</c:v>
                </c:pt>
                <c:pt idx="6">
                  <c:v>21453.9</c:v>
                </c:pt>
                <c:pt idx="7">
                  <c:v>18167.400000000001</c:v>
                </c:pt>
                <c:pt idx="8">
                  <c:v>14670.900000000001</c:v>
                </c:pt>
                <c:pt idx="9">
                  <c:v>9544.4000000000015</c:v>
                </c:pt>
                <c:pt idx="10">
                  <c:v>8267.9000000000015</c:v>
                </c:pt>
                <c:pt idx="11">
                  <c:v>6212.4000000000015</c:v>
                </c:pt>
              </c:numCache>
            </c:numRef>
          </c:val>
          <c:extLst>
            <c:ext xmlns:c16="http://schemas.microsoft.com/office/drawing/2014/chart" uri="{C3380CC4-5D6E-409C-BE32-E72D297353CC}">
              <c16:uniqueId val="{00000003-F845-4AE9-8DF2-DEF4D6C49B07}"/>
            </c:ext>
          </c:extLst>
        </c:ser>
        <c:ser>
          <c:idx val="4"/>
          <c:order val="4"/>
          <c:tx>
            <c:strRef>
              <c:f>Sheet1!$A$36</c:f>
              <c:strCache>
                <c:ptCount val="1"/>
                <c:pt idx="0">
                  <c:v>Closing Bank Balance</c:v>
                </c:pt>
              </c:strCache>
            </c:strRef>
          </c:tx>
          <c:spPr>
            <a:gradFill rotWithShape="1">
              <a:gsLst>
                <a:gs pos="0">
                  <a:schemeClr val="accent5">
                    <a:tint val="96000"/>
                    <a:lumMod val="100000"/>
                  </a:schemeClr>
                </a:gs>
                <a:gs pos="78000">
                  <a:schemeClr val="accent5">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c:spPr>
          <c:invertIfNegative val="0"/>
          <c:val>
            <c:numRef>
              <c:f>Sheet1!$B$36:$N$36</c:f>
              <c:numCache>
                <c:formatCode>"£"#,##0</c:formatCode>
                <c:ptCount val="13"/>
                <c:pt idx="0">
                  <c:v>21095</c:v>
                </c:pt>
                <c:pt idx="1">
                  <c:v>24739.9</c:v>
                </c:pt>
                <c:pt idx="2">
                  <c:v>24024.9</c:v>
                </c:pt>
                <c:pt idx="3">
                  <c:v>23720.9</c:v>
                </c:pt>
                <c:pt idx="4">
                  <c:v>22058.9</c:v>
                </c:pt>
                <c:pt idx="5">
                  <c:v>21453.9</c:v>
                </c:pt>
                <c:pt idx="6">
                  <c:v>18167.400000000001</c:v>
                </c:pt>
                <c:pt idx="7">
                  <c:v>14670.900000000001</c:v>
                </c:pt>
                <c:pt idx="8">
                  <c:v>9544.4000000000015</c:v>
                </c:pt>
                <c:pt idx="9">
                  <c:v>8267.9000000000015</c:v>
                </c:pt>
                <c:pt idx="10">
                  <c:v>6212.4000000000015</c:v>
                </c:pt>
                <c:pt idx="11">
                  <c:v>5548.9000000000015</c:v>
                </c:pt>
              </c:numCache>
            </c:numRef>
          </c:val>
          <c:extLst>
            <c:ext xmlns:c16="http://schemas.microsoft.com/office/drawing/2014/chart" uri="{C3380CC4-5D6E-409C-BE32-E72D297353CC}">
              <c16:uniqueId val="{00000004-F845-4AE9-8DF2-DEF4D6C49B07}"/>
            </c:ext>
          </c:extLst>
        </c:ser>
        <c:dLbls>
          <c:showLegendKey val="0"/>
          <c:showVal val="0"/>
          <c:showCatName val="0"/>
          <c:showSerName val="0"/>
          <c:showPercent val="0"/>
          <c:showBubbleSize val="0"/>
        </c:dLbls>
        <c:gapWidth val="115"/>
        <c:axId val="1830656703"/>
        <c:axId val="1830659199"/>
      </c:barChart>
      <c:catAx>
        <c:axId val="1830656703"/>
        <c:scaling>
          <c:orientation val="minMax"/>
        </c:scaling>
        <c:delete val="0"/>
        <c:axPos val="b"/>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pt-PT"/>
          </a:p>
        </c:txPr>
        <c:crossAx val="1830659199"/>
        <c:crosses val="autoZero"/>
        <c:auto val="1"/>
        <c:lblAlgn val="ctr"/>
        <c:lblOffset val="100"/>
        <c:noMultiLvlLbl val="0"/>
      </c:catAx>
      <c:valAx>
        <c:axId val="1830659199"/>
        <c:scaling>
          <c:orientation val="minMax"/>
        </c:scaling>
        <c:delete val="0"/>
        <c:axPos val="l"/>
        <c:majorGridlines>
          <c:spPr>
            <a:ln w="9525" cap="flat" cmpd="sng" algn="ctr">
              <a:solidFill>
                <a:schemeClr val="tx1">
                  <a:lumMod val="95000"/>
                  <a:lumOff val="5000"/>
                </a:schemeClr>
              </a:solidFill>
              <a:round/>
            </a:ln>
            <a:effectLst/>
          </c:spPr>
        </c:majorGridlines>
        <c:numFmt formatCode="&quot;£&quot;#,##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pt-PT"/>
          </a:p>
        </c:txPr>
        <c:crossAx val="1830656703"/>
        <c:crosses val="autoZero"/>
        <c:crossBetween val="between"/>
      </c:valAx>
      <c:spPr>
        <a:noFill/>
        <a:ln>
          <a:solidFill>
            <a:schemeClr val="bg2">
              <a:lumMod val="75000"/>
            </a:schemeClr>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rgbClr val="92D050"/>
    </a:solidFill>
    <a:ln>
      <a:noFill/>
    </a:ln>
    <a:effectLst/>
  </c:spPr>
  <c:txPr>
    <a:bodyPr/>
    <a:lstStyle/>
    <a:p>
      <a:pPr>
        <a:defRPr/>
      </a:pPr>
      <a:endParaRPr lang="pt-PT"/>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layout>
        <c:manualLayout>
          <c:xMode val="edge"/>
          <c:yMode val="edge"/>
          <c:x val="0.39554691475698511"/>
          <c:y val="0"/>
        </c:manualLayout>
      </c:layout>
      <c:overlay val="0"/>
      <c:spPr>
        <a:noFill/>
        <a:ln>
          <a:noFill/>
        </a:ln>
        <a:effectLst/>
      </c:spPr>
      <c:txPr>
        <a:bodyPr rot="0" spcFirstLastPara="1" vertOverflow="ellipsis" vert="horz" wrap="square" anchor="ctr" anchorCtr="1"/>
        <a:lstStyle/>
        <a:p>
          <a:pPr>
            <a:defRPr sz="2128" b="1" i="0" u="none" strike="noStrike" kern="1200" baseline="0">
              <a:solidFill>
                <a:schemeClr val="tx2"/>
              </a:solidFill>
              <a:latin typeface="+mn-lt"/>
              <a:ea typeface="+mn-ea"/>
              <a:cs typeface="+mn-cs"/>
            </a:defRPr>
          </a:pPr>
          <a:endParaRPr lang="pt-PT"/>
        </a:p>
      </c:txPr>
    </c:title>
    <c:autoTitleDeleted val="0"/>
    <c:plotArea>
      <c:layout>
        <c:manualLayout>
          <c:layoutTarget val="inner"/>
          <c:xMode val="edge"/>
          <c:yMode val="edge"/>
          <c:x val="0.25893737025339464"/>
          <c:y val="5.4182368142675569E-3"/>
          <c:w val="0.63229170767716536"/>
          <c:h val="0.94843750317190556"/>
        </c:manualLayout>
      </c:layout>
      <c:pieChart>
        <c:varyColors val="1"/>
        <c:ser>
          <c:idx val="0"/>
          <c:order val="0"/>
          <c:tx>
            <c:strRef>
              <c:f>Sheet1!$B$1</c:f>
              <c:strCache>
                <c:ptCount val="1"/>
                <c:pt idx="0">
                  <c:v>Profit &amp; Loss</c:v>
                </c:pt>
              </c:strCache>
            </c:strRef>
          </c:tx>
          <c:dPt>
            <c:idx val="0"/>
            <c:bubble3D val="0"/>
            <c:spPr>
              <a:gradFill rotWithShape="1">
                <a:gsLst>
                  <a:gs pos="0">
                    <a:schemeClr val="accent1">
                      <a:tint val="96000"/>
                      <a:lumMod val="100000"/>
                    </a:schemeClr>
                  </a:gs>
                  <a:gs pos="78000">
                    <a:schemeClr val="accent1">
                      <a:shade val="94000"/>
                      <a:lumMod val="94000"/>
                    </a:schemeClr>
                  </a:gs>
                </a:gsLst>
                <a:lin ang="5400000" scaled="0"/>
              </a:gradFill>
              <a:ln>
                <a:noFill/>
              </a:ln>
              <a:effectLst>
                <a:outerShdw blurRad="38100" dist="25400" dir="5400000" rotWithShape="0">
                  <a:srgbClr val="000000">
                    <a:alpha val="35000"/>
                  </a:srgbClr>
                </a:outerShdw>
              </a:effectLst>
            </c:spPr>
            <c:extLst>
              <c:ext xmlns:c16="http://schemas.microsoft.com/office/drawing/2014/chart" uri="{C3380CC4-5D6E-409C-BE32-E72D297353CC}">
                <c16:uniqueId val="{00000004-C173-4122-BC1A-00445F1E532A}"/>
              </c:ext>
            </c:extLst>
          </c:dPt>
          <c:dPt>
            <c:idx val="1"/>
            <c:bubble3D val="0"/>
            <c:spPr>
              <a:gradFill rotWithShape="1">
                <a:gsLst>
                  <a:gs pos="0">
                    <a:schemeClr val="accent2">
                      <a:tint val="96000"/>
                      <a:lumMod val="100000"/>
                    </a:schemeClr>
                  </a:gs>
                  <a:gs pos="78000">
                    <a:schemeClr val="accent2">
                      <a:shade val="94000"/>
                      <a:lumMod val="94000"/>
                    </a:schemeClr>
                  </a:gs>
                </a:gsLst>
                <a:lin ang="5400000" scaled="0"/>
              </a:gradFill>
              <a:ln>
                <a:noFill/>
              </a:ln>
              <a:effectLst>
                <a:outerShdw blurRad="38100" dist="25400" dir="5400000" rotWithShape="0">
                  <a:srgbClr val="000000">
                    <a:alpha val="35000"/>
                  </a:srgbClr>
                </a:outerShdw>
              </a:effectLst>
            </c:spPr>
            <c:extLst>
              <c:ext xmlns:c16="http://schemas.microsoft.com/office/drawing/2014/chart" uri="{C3380CC4-5D6E-409C-BE32-E72D297353CC}">
                <c16:uniqueId val="{00000003-C173-4122-BC1A-00445F1E532A}"/>
              </c:ext>
            </c:extLst>
          </c:dPt>
          <c:dPt>
            <c:idx val="2"/>
            <c:bubble3D val="0"/>
            <c:spPr>
              <a:gradFill rotWithShape="1">
                <a:gsLst>
                  <a:gs pos="0">
                    <a:schemeClr val="accent3">
                      <a:tint val="96000"/>
                      <a:lumMod val="100000"/>
                    </a:schemeClr>
                  </a:gs>
                  <a:gs pos="78000">
                    <a:schemeClr val="accent3">
                      <a:shade val="94000"/>
                      <a:lumMod val="94000"/>
                    </a:schemeClr>
                  </a:gs>
                </a:gsLst>
                <a:lin ang="5400000" scaled="0"/>
              </a:gradFill>
              <a:ln>
                <a:noFill/>
              </a:ln>
              <a:effectLst>
                <a:outerShdw blurRad="38100" dist="25400" dir="5400000" rotWithShape="0">
                  <a:srgbClr val="000000">
                    <a:alpha val="35000"/>
                  </a:srgbClr>
                </a:outerShdw>
              </a:effectLst>
            </c:spPr>
            <c:extLst>
              <c:ext xmlns:c16="http://schemas.microsoft.com/office/drawing/2014/chart" uri="{C3380CC4-5D6E-409C-BE32-E72D297353CC}">
                <c16:uniqueId val="{00000002-C173-4122-BC1A-00445F1E532A}"/>
              </c:ext>
            </c:extLst>
          </c:dPt>
          <c:dPt>
            <c:idx val="3"/>
            <c:bubble3D val="0"/>
            <c:spPr>
              <a:gradFill rotWithShape="1">
                <a:gsLst>
                  <a:gs pos="0">
                    <a:schemeClr val="accent4">
                      <a:tint val="96000"/>
                      <a:lumMod val="100000"/>
                    </a:schemeClr>
                  </a:gs>
                  <a:gs pos="78000">
                    <a:schemeClr val="accent4">
                      <a:shade val="94000"/>
                      <a:lumMod val="94000"/>
                    </a:schemeClr>
                  </a:gs>
                </a:gsLst>
                <a:lin ang="5400000" scaled="0"/>
              </a:gradFill>
              <a:ln>
                <a:noFill/>
              </a:ln>
              <a:effectLst>
                <a:outerShdw blurRad="38100" dist="25400" dir="5400000" rotWithShape="0">
                  <a:srgbClr val="000000">
                    <a:alpha val="35000"/>
                  </a:srgbClr>
                </a:outerShdw>
              </a:effectLst>
            </c:spPr>
            <c:extLst>
              <c:ext xmlns:c16="http://schemas.microsoft.com/office/drawing/2014/chart" uri="{C3380CC4-5D6E-409C-BE32-E72D297353CC}">
                <c16:uniqueId val="{00000005-C173-4122-BC1A-00445F1E532A}"/>
              </c:ext>
            </c:extLst>
          </c:dPt>
          <c:dLbls>
            <c:dLbl>
              <c:idx val="0"/>
              <c:tx>
                <c:rich>
                  <a:bodyPr/>
                  <a:lstStyle/>
                  <a:p>
                    <a:r>
                      <a:rPr lang="en-US" baseline="0"/>
                      <a:t> </a:t>
                    </a:r>
                    <a:fld id="{37FF6D5C-C397-4F70-98B1-3D3076A2CF15}" type="PERCENTAGE">
                      <a:rPr lang="en-US" baseline="0"/>
                      <a:pPr/>
                      <a:t>[PERCENTAGE]</a:t>
                    </a:fld>
                    <a:endParaRPr lang="en-US" baseline="0"/>
                  </a:p>
                </c:rich>
              </c:tx>
              <c:dLblPos val="inEnd"/>
              <c:showLegendKey val="0"/>
              <c:showVal val="1"/>
              <c:showCatName val="0"/>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4-C173-4122-BC1A-00445F1E532A}"/>
                </c:ext>
              </c:extLst>
            </c:dLbl>
            <c:dLbl>
              <c:idx val="1"/>
              <c:tx>
                <c:rich>
                  <a:bodyPr/>
                  <a:lstStyle/>
                  <a:p>
                    <a:fld id="{789EB891-0DA7-4BFF-B7E8-CB9487906C9A}" type="PERCENTAGE">
                      <a:rPr lang="en-US" baseline="0" smtClean="0"/>
                      <a:pPr/>
                      <a:t>[PERCENTAGE]</a:t>
                    </a:fld>
                    <a:endParaRPr lang="en-GB"/>
                  </a:p>
                </c:rich>
              </c:tx>
              <c:dLblPos val="inEnd"/>
              <c:showLegendKey val="0"/>
              <c:showVal val="1"/>
              <c:showCatName val="0"/>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C173-4122-BC1A-00445F1E532A}"/>
                </c:ext>
              </c:extLst>
            </c:dLbl>
            <c:dLbl>
              <c:idx val="2"/>
              <c:tx>
                <c:rich>
                  <a:bodyPr/>
                  <a:lstStyle/>
                  <a:p>
                    <a:r>
                      <a:rPr lang="en-US" baseline="0"/>
                      <a:t> </a:t>
                    </a:r>
                    <a:fld id="{C7D68A41-CAA0-459A-AB2E-D7769073E386}" type="PERCENTAGE">
                      <a:rPr lang="en-US" baseline="0"/>
                      <a:pPr/>
                      <a:t>[PERCENTAGE]</a:t>
                    </a:fld>
                    <a:endParaRPr lang="en-US" baseline="0"/>
                  </a:p>
                </c:rich>
              </c:tx>
              <c:dLblPos val="inEnd"/>
              <c:showLegendKey val="0"/>
              <c:showVal val="1"/>
              <c:showCatName val="0"/>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2-C173-4122-BC1A-00445F1E532A}"/>
                </c:ext>
              </c:extLst>
            </c:dLbl>
            <c:dLbl>
              <c:idx val="3"/>
              <c:tx>
                <c:rich>
                  <a:bodyPr/>
                  <a:lstStyle/>
                  <a:p>
                    <a:r>
                      <a:rPr lang="en-US" baseline="0" dirty="0"/>
                      <a:t>, </a:t>
                    </a:r>
                    <a:fld id="{82889FDB-2C46-4FA1-BB57-CCEF056A4BC7}" type="PERCENTAGE">
                      <a:rPr lang="en-US" baseline="0"/>
                      <a:pPr/>
                      <a:t>[PERCENTAGE]</a:t>
                    </a:fld>
                    <a:endParaRPr lang="en-US" baseline="0" dirty="0"/>
                  </a:p>
                </c:rich>
              </c:tx>
              <c:dLblPos val="inEnd"/>
              <c:showLegendKey val="0"/>
              <c:showVal val="1"/>
              <c:showCatName val="0"/>
              <c:showSerName val="0"/>
              <c:showPercent val="1"/>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5-C173-4122-BC1A-00445F1E532A}"/>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2"/>
                    </a:solidFill>
                    <a:latin typeface="+mn-lt"/>
                    <a:ea typeface="+mn-ea"/>
                    <a:cs typeface="+mn-cs"/>
                  </a:defRPr>
                </a:pPr>
                <a:endParaRPr lang="pt-PT"/>
              </a:p>
            </c:txPr>
            <c:dLblPos val="inEnd"/>
            <c:showLegendKey val="0"/>
            <c:showVal val="1"/>
            <c:showCatName val="0"/>
            <c:showSerName val="0"/>
            <c:showPercent val="1"/>
            <c:showBubbleSize val="0"/>
            <c:showLeaderLines val="1"/>
            <c:leaderLines>
              <c:spPr>
                <a:ln w="9525">
                  <a:solidFill>
                    <a:schemeClr val="tx2">
                      <a:lumMod val="35000"/>
                      <a:lumOff val="65000"/>
                    </a:schemeClr>
                  </a:solidFill>
                </a:ln>
                <a:effectLst/>
              </c:spPr>
            </c:leaderLines>
            <c:extLst>
              <c:ext xmlns:c15="http://schemas.microsoft.com/office/drawing/2012/chart" uri="{CE6537A1-D6FC-4f65-9D91-7224C49458BB}"/>
            </c:extLst>
          </c:dLbls>
          <c:cat>
            <c:strRef>
              <c:f>Sheet1!$A$2:$A$5</c:f>
              <c:strCache>
                <c:ptCount val="4"/>
                <c:pt idx="0">
                  <c:v>Start costs</c:v>
                </c:pt>
                <c:pt idx="1">
                  <c:v>Income  total</c:v>
                </c:pt>
                <c:pt idx="2">
                  <c:v>total cost</c:v>
                </c:pt>
                <c:pt idx="3">
                  <c:v>Net profit</c:v>
                </c:pt>
              </c:strCache>
            </c:strRef>
          </c:cat>
          <c:val>
            <c:numRef>
              <c:f>Sheet1!$B$2:$B$5</c:f>
              <c:numCache>
                <c:formatCode>#,##0</c:formatCode>
                <c:ptCount val="4"/>
                <c:pt idx="0">
                  <c:v>33905</c:v>
                </c:pt>
                <c:pt idx="1">
                  <c:v>125238</c:v>
                </c:pt>
                <c:pt idx="2">
                  <c:v>119689</c:v>
                </c:pt>
                <c:pt idx="3">
                  <c:v>5549</c:v>
                </c:pt>
              </c:numCache>
            </c:numRef>
          </c:val>
          <c:extLst>
            <c:ext xmlns:c16="http://schemas.microsoft.com/office/drawing/2014/chart" uri="{C3380CC4-5D6E-409C-BE32-E72D297353CC}">
              <c16:uniqueId val="{00000000-C173-4122-BC1A-00445F1E532A}"/>
            </c:ext>
          </c:extLst>
        </c:ser>
        <c:dLbls>
          <c:dLblPos val="inEnd"/>
          <c:showLegendKey val="0"/>
          <c:showVal val="1"/>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2"/>
              </a:solidFill>
              <a:latin typeface="+mn-lt"/>
              <a:ea typeface="+mn-ea"/>
              <a:cs typeface="+mn-cs"/>
            </a:defRPr>
          </a:pPr>
          <a:endParaRPr lang="pt-PT"/>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pt-PT"/>
    </a:p>
  </c:txPr>
  <c:externalData r:id="rId3">
    <c:autoUpdate val="0"/>
  </c:externalData>
</c:chartSpace>
</file>

<file path=ppt/charts/colors1.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5">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defRPr sz="1197"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1197"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59">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cs:styleClr val="auto"/>
    </cs:fontRef>
    <cs:defRPr sz="1330" b="1" i="0" u="none" strike="noStrike" kern="1200" spc="0" baseline="0"/>
  </cs:dataLabel>
  <cs:dataLabelCallout>
    <cs:lnRef idx="0">
      <cs:styleClr val="auto"/>
    </cs:lnRef>
    <cs:fillRef idx="0"/>
    <cs:effectRef idx="0"/>
    <cs:fontRef idx="minor">
      <cs:styleClr val="auto"/>
    </cs:fontRef>
    <cs:spPr>
      <a:solidFill>
        <a:schemeClr val="lt1"/>
      </a:solidFill>
      <a:ln>
        <a:solidFill>
          <a:schemeClr val="phClr"/>
        </a:solidFill>
      </a:ln>
    </cs:spPr>
    <cs:defRPr sz="133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635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10000"/>
          </a:prstClr>
        </a:outerShdw>
      </a:effectLst>
      <a:scene3d>
        <a:camera prst="orthographicFront"/>
        <a:lightRig rig="threePt" dir="t"/>
      </a:scene3d>
      <a:sp3d>
        <a:bevelT w="127000" h="127000"/>
        <a:bevelB w="127000" h="127000"/>
      </a:sp3d>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cap="all"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341">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ize="5"/>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charts/style4.xml><?xml version="1.0" encoding="utf-8"?>
<cs:chartStyle xmlns:cs="http://schemas.microsoft.com/office/drawing/2012/chartStyle" xmlns:a="http://schemas.openxmlformats.org/drawingml/2006/main" id="255">
  <cs:axisTitle>
    <cs:lnRef idx="0"/>
    <cs:fillRef idx="0"/>
    <cs:effectRef idx="0"/>
    <cs:fontRef idx="minor">
      <a:schemeClr val="tx2"/>
    </cs:fontRef>
    <cs:defRPr sz="1197"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1197" kern="1200"/>
  </cs:chartArea>
  <cs:dataLabel>
    <cs:lnRef idx="0"/>
    <cs:fillRef idx="0"/>
    <cs:effectRef idx="0"/>
    <cs:fontRef idx="minor">
      <a:schemeClr val="tx2"/>
    </cs:fontRef>
    <cs:defRPr sz="1197"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1197"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1197"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2128"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1197"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1197" kern="1200"/>
  </cs:valueAxis>
  <cs:wall>
    <cs:lnRef idx="0"/>
    <cs:fillRef idx="0"/>
    <cs:effectRef idx="0"/>
    <cs:fontRef idx="minor">
      <a:schemeClr val="tx2"/>
    </cs:fontRef>
  </cs:wall>
</cs:chartStyle>
</file>

<file path=ppt/diagrams/_rels/data1.xml.rels><?xml version="1.0" encoding="UTF-8" standalone="yes"?>
<Relationships xmlns="http://schemas.openxmlformats.org/package/2006/relationships"><Relationship Id="rId2" Type="http://schemas.openxmlformats.org/officeDocument/2006/relationships/hyperlink" Target="http://www.groundreport.com/5-managed-services-choose-instead-hiring-house/" TargetMode="External"/><Relationship Id="rId1" Type="http://schemas.openxmlformats.org/officeDocument/2006/relationships/image" Target="../media/image5.jpeg"/></Relationships>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6" Type="http://schemas.openxmlformats.org/officeDocument/2006/relationships/image" Target="../media/image23.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5" Type="http://schemas.openxmlformats.org/officeDocument/2006/relationships/image" Target="../media/image2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 Id="rId14" Type="http://schemas.openxmlformats.org/officeDocument/2006/relationships/image" Target="../media/image21.svg"/></Relationships>
</file>

<file path=ppt/diagrams/_rels/data4.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1.xml.rels><?xml version="1.0" encoding="UTF-8" standalone="yes"?>
<Relationships xmlns="http://schemas.openxmlformats.org/package/2006/relationships"><Relationship Id="rId2" Type="http://schemas.openxmlformats.org/officeDocument/2006/relationships/hyperlink" Target="http://www.groundreport.com/5-managed-services-choose-instead-hiring-house/" TargetMode="External"/><Relationship Id="rId1" Type="http://schemas.openxmlformats.org/officeDocument/2006/relationships/image" Target="../media/image5.jpe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6" Type="http://schemas.openxmlformats.org/officeDocument/2006/relationships/image" Target="../media/image23.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5" Type="http://schemas.openxmlformats.org/officeDocument/2006/relationships/image" Target="../media/image2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 Id="rId14" Type="http://schemas.openxmlformats.org/officeDocument/2006/relationships/image" Target="../media/image21.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687833-3C74-4295-BCF5-9AEE4351C2DF}" type="doc">
      <dgm:prSet loTypeId="urn:microsoft.com/office/officeart/2005/8/layout/vList4" loCatId="list" qsTypeId="urn:microsoft.com/office/officeart/2009/2/quickstyle/3d8" qsCatId="3D" csTypeId="urn:microsoft.com/office/officeart/2005/8/colors/accent6_5" csCatId="accent6" phldr="1"/>
      <dgm:spPr/>
      <dgm:t>
        <a:bodyPr/>
        <a:lstStyle/>
        <a:p>
          <a:endParaRPr lang="en-GB"/>
        </a:p>
      </dgm:t>
    </dgm:pt>
    <dgm:pt modelId="{AB0FF68B-9C35-41B7-AB80-5044DA6D68A9}">
      <dgm:prSet phldrT="[Text]"/>
      <dgm:spPr/>
      <dgm:t>
        <a:bodyPr/>
        <a:lstStyle/>
        <a:p>
          <a:pPr>
            <a:lnSpc>
              <a:spcPct val="90000"/>
            </a:lnSpc>
          </a:pPr>
          <a:r>
            <a:rPr lang="en-US" sz="3100" b="1">
              <a:effectLst/>
              <a:latin typeface="Arial" panose="020B0604020202020204" pitchFamily="34" charset="0"/>
              <a:cs typeface="Arial" panose="020B0604020202020204" pitchFamily="34" charset="0"/>
            </a:rPr>
            <a:t>VIRTUAL ESCAPE CAFÉ</a:t>
          </a:r>
        </a:p>
      </dgm:t>
    </dgm:pt>
    <dgm:pt modelId="{0B985C3A-64FA-4401-B7F7-FBB1BCAB1760}" type="sibTrans" cxnId="{AE9B5BAA-DD52-482D-AF35-2360854254E9}">
      <dgm:prSet/>
      <dgm:spPr/>
      <dgm:t>
        <a:bodyPr/>
        <a:lstStyle/>
        <a:p>
          <a:endParaRPr lang="en-GB"/>
        </a:p>
      </dgm:t>
    </dgm:pt>
    <dgm:pt modelId="{4E9CEBA3-EDE1-4045-B5DF-A7B4457B16B0}" type="parTrans" cxnId="{AE9B5BAA-DD52-482D-AF35-2360854254E9}">
      <dgm:prSet/>
      <dgm:spPr/>
      <dgm:t>
        <a:bodyPr/>
        <a:lstStyle/>
        <a:p>
          <a:endParaRPr lang="en-GB"/>
        </a:p>
      </dgm:t>
    </dgm:pt>
    <dgm:pt modelId="{C60014F3-1D64-47CA-8168-0A09DE778187}">
      <dgm:prSet phldrT="[Text]" custT="1"/>
      <dgm:spPr/>
      <dgm:t>
        <a:bodyPr/>
        <a:lstStyle/>
        <a:p>
          <a:pPr>
            <a:lnSpc>
              <a:spcPct val="150000"/>
            </a:lnSpc>
          </a:pPr>
          <a:r>
            <a:rPr lang="en-US" sz="1800" b="0" i="1" u="none">
              <a:latin typeface="Arial" panose="020B0604020202020204" pitchFamily="34" charset="0"/>
              <a:cs typeface="Arial" panose="020B0604020202020204" pitchFamily="34" charset="0"/>
            </a:rPr>
            <a:t>18 Shopping </a:t>
          </a:r>
          <a:r>
            <a:rPr lang="en-GB" sz="1800" b="0" i="1" u="none" noProof="0">
              <a:latin typeface="Arial" panose="020B0604020202020204" pitchFamily="34" charset="0"/>
              <a:cs typeface="Arial" panose="020B0604020202020204" pitchFamily="34" charset="0"/>
            </a:rPr>
            <a:t>centre</a:t>
          </a:r>
          <a:r>
            <a:rPr lang="en-US" sz="1800" b="0" i="1" u="none">
              <a:latin typeface="Arial" panose="020B0604020202020204" pitchFamily="34" charset="0"/>
              <a:cs typeface="Arial" panose="020B0604020202020204" pitchFamily="34" charset="0"/>
            </a:rPr>
            <a:t>, Birmingham, West Midlands B25 8YP.</a:t>
          </a:r>
          <a:endParaRPr lang="en-GB" sz="1800" b="0" i="1" u="none">
            <a:latin typeface="Arial" panose="020B0604020202020204" pitchFamily="34" charset="0"/>
            <a:cs typeface="Arial" panose="020B0604020202020204" pitchFamily="34" charset="0"/>
          </a:endParaRPr>
        </a:p>
      </dgm:t>
    </dgm:pt>
    <dgm:pt modelId="{F812C4E1-684C-406B-8AE8-29883803F522}" type="sibTrans" cxnId="{AED3150E-76C5-43D3-830A-3E07FFCA5C3B}">
      <dgm:prSet/>
      <dgm:spPr/>
      <dgm:t>
        <a:bodyPr/>
        <a:lstStyle/>
        <a:p>
          <a:endParaRPr lang="en-GB"/>
        </a:p>
      </dgm:t>
    </dgm:pt>
    <dgm:pt modelId="{890B2846-9D5B-40A1-91A6-0546FE5824A6}" type="parTrans" cxnId="{AED3150E-76C5-43D3-830A-3E07FFCA5C3B}">
      <dgm:prSet/>
      <dgm:spPr/>
      <dgm:t>
        <a:bodyPr/>
        <a:lstStyle/>
        <a:p>
          <a:endParaRPr lang="en-GB"/>
        </a:p>
      </dgm:t>
    </dgm:pt>
    <dgm:pt modelId="{C5069253-A311-4E5F-8CF4-A01E5DE53E6D}">
      <dgm:prSet phldrT="[Text]" custT="1"/>
      <dgm:spPr/>
      <dgm:t>
        <a:bodyPr/>
        <a:lstStyle/>
        <a:p>
          <a:pPr>
            <a:lnSpc>
              <a:spcPct val="150000"/>
            </a:lnSpc>
          </a:pPr>
          <a:r>
            <a:rPr lang="en-US" sz="1800" b="1" i="0" dirty="0">
              <a:solidFill>
                <a:schemeClr val="tx1">
                  <a:lumMod val="75000"/>
                  <a:lumOff val="25000"/>
                </a:schemeClr>
              </a:solidFill>
              <a:latin typeface="Arial" panose="020B0604020202020204" pitchFamily="34" charset="0"/>
              <a:cs typeface="Arial" panose="020B0604020202020204" pitchFamily="34" charset="0"/>
            </a:rPr>
            <a:t>Limited liability company </a:t>
          </a:r>
          <a:r>
            <a:rPr lang="en-US" sz="1800" b="0" i="1" u="none" dirty="0">
              <a:latin typeface="Arial" panose="020B0604020202020204" pitchFamily="34" charset="0"/>
              <a:cs typeface="Arial" panose="020B0604020202020204" pitchFamily="34" charset="0"/>
            </a:rPr>
            <a:t>with Share Capital.</a:t>
          </a:r>
          <a:endParaRPr lang="en-GB" sz="1800" b="0" i="1" u="none" dirty="0">
            <a:latin typeface="Arial" panose="020B0604020202020204" pitchFamily="34" charset="0"/>
            <a:cs typeface="Arial" panose="020B0604020202020204" pitchFamily="34" charset="0"/>
          </a:endParaRPr>
        </a:p>
      </dgm:t>
    </dgm:pt>
    <dgm:pt modelId="{B65BF009-0DC2-445A-9C20-8E2DE9956F28}" type="sibTrans" cxnId="{763CAF11-1787-4A67-828A-07FB4B0C91F6}">
      <dgm:prSet/>
      <dgm:spPr/>
      <dgm:t>
        <a:bodyPr/>
        <a:lstStyle/>
        <a:p>
          <a:endParaRPr lang="en-GB"/>
        </a:p>
      </dgm:t>
    </dgm:pt>
    <dgm:pt modelId="{8A4075A3-5432-4B3B-9E00-E0D9B2A04708}" type="parTrans" cxnId="{763CAF11-1787-4A67-828A-07FB4B0C91F6}">
      <dgm:prSet/>
      <dgm:spPr/>
      <dgm:t>
        <a:bodyPr/>
        <a:lstStyle/>
        <a:p>
          <a:endParaRPr lang="en-GB"/>
        </a:p>
      </dgm:t>
    </dgm:pt>
    <dgm:pt modelId="{B8AF8620-57BD-4A1F-B6EB-378EA6EA7453}">
      <dgm:prSet phldrT="[Text]" custT="1"/>
      <dgm:spPr/>
      <dgm:t>
        <a:bodyPr/>
        <a:lstStyle/>
        <a:p>
          <a:pPr>
            <a:lnSpc>
              <a:spcPct val="150000"/>
            </a:lnSpc>
          </a:pPr>
          <a:r>
            <a:rPr lang="en-GB" sz="1800" b="0" i="1" u="none">
              <a:latin typeface="Arial" panose="020B0604020202020204" pitchFamily="34" charset="0"/>
              <a:cs typeface="Arial" panose="020B0604020202020204" pitchFamily="34" charset="0"/>
            </a:rPr>
            <a:t>3 Member of Partnership Business.</a:t>
          </a:r>
        </a:p>
      </dgm:t>
    </dgm:pt>
    <dgm:pt modelId="{A3CC7EC3-8998-44EB-AC11-10D3EEB431F4}" type="sibTrans" cxnId="{1F3E8947-B57D-4D16-A9CD-088DB9E11476}">
      <dgm:prSet/>
      <dgm:spPr/>
      <dgm:t>
        <a:bodyPr/>
        <a:lstStyle/>
        <a:p>
          <a:endParaRPr lang="en-GB"/>
        </a:p>
      </dgm:t>
    </dgm:pt>
    <dgm:pt modelId="{D09ECCD5-443A-496C-B8CC-4410A2D0838D}" type="parTrans" cxnId="{1F3E8947-B57D-4D16-A9CD-088DB9E11476}">
      <dgm:prSet/>
      <dgm:spPr/>
      <dgm:t>
        <a:bodyPr/>
        <a:lstStyle/>
        <a:p>
          <a:endParaRPr lang="en-GB"/>
        </a:p>
      </dgm:t>
    </dgm:pt>
    <dgm:pt modelId="{4B0A7981-C164-4045-AFEA-09225F3D1D3D}">
      <dgm:prSet phldrT="[Text]" custT="1"/>
      <dgm:spPr/>
      <dgm:t>
        <a:bodyPr/>
        <a:lstStyle/>
        <a:p>
          <a:pPr>
            <a:lnSpc>
              <a:spcPct val="150000"/>
            </a:lnSpc>
            <a:buFont typeface="Arial" panose="020B0604020202020204" pitchFamily="34" charset="0"/>
            <a:buChar char="•"/>
          </a:pPr>
          <a:r>
            <a:rPr lang="en-GB" sz="1800" b="0">
              <a:latin typeface="Arial" panose="020B0604020202020204" pitchFamily="34" charset="0"/>
              <a:cs typeface="Arial" panose="020B0604020202020204" pitchFamily="34" charset="0"/>
            </a:rPr>
            <a:t>To expand to a worldwide market.</a:t>
          </a:r>
          <a:endParaRPr lang="en-GB" sz="1800" b="0" i="1" u="none">
            <a:latin typeface="Arial" panose="020B0604020202020204" pitchFamily="34" charset="0"/>
            <a:cs typeface="Arial" panose="020B0604020202020204" pitchFamily="34" charset="0"/>
          </a:endParaRPr>
        </a:p>
      </dgm:t>
    </dgm:pt>
    <dgm:pt modelId="{10F94BAB-60E1-47ED-A372-F43EF89264A8}" type="sibTrans" cxnId="{D912110A-75A5-4FBD-BFD9-982B24FC1DE6}">
      <dgm:prSet/>
      <dgm:spPr/>
      <dgm:t>
        <a:bodyPr/>
        <a:lstStyle/>
        <a:p>
          <a:endParaRPr lang="en-GB"/>
        </a:p>
      </dgm:t>
    </dgm:pt>
    <dgm:pt modelId="{936B3B75-3ECF-4842-82B1-531355C84428}" type="parTrans" cxnId="{D912110A-75A5-4FBD-BFD9-982B24FC1DE6}">
      <dgm:prSet/>
      <dgm:spPr/>
      <dgm:t>
        <a:bodyPr/>
        <a:lstStyle/>
        <a:p>
          <a:endParaRPr lang="en-GB"/>
        </a:p>
      </dgm:t>
    </dgm:pt>
    <dgm:pt modelId="{7C7F58F9-F183-4F55-A69A-8F5DED5EE3B3}">
      <dgm:prSet custT="1"/>
      <dgm:spPr/>
      <dgm:t>
        <a:bodyPr/>
        <a:lstStyle/>
        <a:p>
          <a:pPr>
            <a:lnSpc>
              <a:spcPct val="150000"/>
            </a:lnSpc>
          </a:pPr>
          <a:r>
            <a:rPr lang="en-GB" sz="1800" b="0" i="1" u="none">
              <a:latin typeface="Arial" panose="020B0604020202020204" pitchFamily="34" charset="0"/>
              <a:cs typeface="Arial" panose="020B0604020202020204" pitchFamily="34" charset="0"/>
            </a:rPr>
            <a:t>Everyone above 12+ years old.</a:t>
          </a:r>
        </a:p>
      </dgm:t>
    </dgm:pt>
    <dgm:pt modelId="{DA47B537-031B-4171-8BE2-852E758B3DE1}" type="sibTrans" cxnId="{28CFB3CA-B585-4501-8535-F18AE0E62955}">
      <dgm:prSet/>
      <dgm:spPr/>
      <dgm:t>
        <a:bodyPr/>
        <a:lstStyle/>
        <a:p>
          <a:endParaRPr lang="en-GB"/>
        </a:p>
      </dgm:t>
    </dgm:pt>
    <dgm:pt modelId="{B23C8ED5-E6C6-4761-8F74-39336B58CD64}" type="parTrans" cxnId="{28CFB3CA-B585-4501-8535-F18AE0E62955}">
      <dgm:prSet/>
      <dgm:spPr/>
      <dgm:t>
        <a:bodyPr/>
        <a:lstStyle/>
        <a:p>
          <a:endParaRPr lang="en-GB"/>
        </a:p>
      </dgm:t>
    </dgm:pt>
    <dgm:pt modelId="{F8FEFB7B-01A0-4CAB-808A-A5FD8954BA92}">
      <dgm:prSet custT="1"/>
      <dgm:spPr/>
      <dgm:t>
        <a:bodyPr/>
        <a:lstStyle/>
        <a:p>
          <a:pPr>
            <a:lnSpc>
              <a:spcPct val="150000"/>
            </a:lnSpc>
          </a:pPr>
          <a:r>
            <a:rPr lang="en-GB" sz="1800" b="0" i="1" u="none">
              <a:latin typeface="Arial" panose="020B0604020202020204" pitchFamily="34" charset="0"/>
              <a:cs typeface="Arial" panose="020B0604020202020204" pitchFamily="34" charset="0"/>
            </a:rPr>
            <a:t>Money of investing Business: £60,000.</a:t>
          </a:r>
        </a:p>
      </dgm:t>
    </dgm:pt>
    <dgm:pt modelId="{68EFCACC-F0AB-49A2-9DA6-E0773C44EBAF}" type="sibTrans" cxnId="{AED7BCFD-1020-4650-959F-C212F4F3C081}">
      <dgm:prSet/>
      <dgm:spPr/>
      <dgm:t>
        <a:bodyPr/>
        <a:lstStyle/>
        <a:p>
          <a:endParaRPr lang="en-GB"/>
        </a:p>
      </dgm:t>
    </dgm:pt>
    <dgm:pt modelId="{2C5EE81B-2FEC-4B92-A4DD-87EF1574635D}" type="parTrans" cxnId="{AED7BCFD-1020-4650-959F-C212F4F3C081}">
      <dgm:prSet/>
      <dgm:spPr/>
      <dgm:t>
        <a:bodyPr/>
        <a:lstStyle/>
        <a:p>
          <a:endParaRPr lang="en-GB"/>
        </a:p>
      </dgm:t>
    </dgm:pt>
    <dgm:pt modelId="{533A8122-30EA-4E1B-9CD4-F87E6416324C}">
      <dgm:prSet custT="1"/>
      <dgm:spPr/>
      <dgm:t>
        <a:bodyPr/>
        <a:lstStyle/>
        <a:p>
          <a:pPr>
            <a:lnSpc>
              <a:spcPct val="150000"/>
            </a:lnSpc>
          </a:pPr>
          <a:r>
            <a:rPr lang="en-GB" sz="1800" b="0" i="1" u="none">
              <a:latin typeface="Arial" panose="020B0604020202020204" pitchFamily="34" charset="0"/>
              <a:cs typeface="Arial" panose="020B0604020202020204" pitchFamily="34" charset="0"/>
            </a:rPr>
            <a:t>Virtual Escape games app.</a:t>
          </a:r>
        </a:p>
      </dgm:t>
    </dgm:pt>
    <dgm:pt modelId="{558A05B8-56C5-40FC-9830-DB74E9F97650}" type="sibTrans" cxnId="{25520053-4B42-4605-AE91-D305D146709F}">
      <dgm:prSet/>
      <dgm:spPr/>
      <dgm:t>
        <a:bodyPr/>
        <a:lstStyle/>
        <a:p>
          <a:endParaRPr lang="en-GB"/>
        </a:p>
      </dgm:t>
    </dgm:pt>
    <dgm:pt modelId="{A9A75CBD-F5FF-4608-BA51-43820FE4F78F}" type="parTrans" cxnId="{25520053-4B42-4605-AE91-D305D146709F}">
      <dgm:prSet/>
      <dgm:spPr/>
      <dgm:t>
        <a:bodyPr/>
        <a:lstStyle/>
        <a:p>
          <a:endParaRPr lang="en-GB"/>
        </a:p>
      </dgm:t>
    </dgm:pt>
    <dgm:pt modelId="{13C10297-8EB8-43A7-9667-8763614A1923}">
      <dgm:prSet custT="1"/>
      <dgm:spPr/>
      <dgm:t>
        <a:bodyPr/>
        <a:lstStyle/>
        <a:p>
          <a:pPr>
            <a:lnSpc>
              <a:spcPct val="150000"/>
            </a:lnSpc>
          </a:pPr>
          <a:r>
            <a:rPr lang="en-US" sz="1800"/>
            <a:t>Virtual Escape Cafe Limited has been running for 15 months</a:t>
          </a:r>
          <a:endParaRPr lang="en-GB" sz="1800" b="0" i="1" u="none">
            <a:latin typeface="Arial" panose="020B0604020202020204" pitchFamily="34" charset="0"/>
            <a:cs typeface="Arial" panose="020B0604020202020204" pitchFamily="34" charset="0"/>
          </a:endParaRPr>
        </a:p>
      </dgm:t>
    </dgm:pt>
    <dgm:pt modelId="{E29F0982-82DB-4F8F-BDE3-38E71A0DD955}" type="sibTrans" cxnId="{E50D20E0-7B87-4451-A196-930D28327586}">
      <dgm:prSet/>
      <dgm:spPr/>
      <dgm:t>
        <a:bodyPr/>
        <a:lstStyle/>
        <a:p>
          <a:endParaRPr lang="en-GB"/>
        </a:p>
      </dgm:t>
    </dgm:pt>
    <dgm:pt modelId="{25C998DC-9ED3-480B-B943-8D4738868CBA}" type="parTrans" cxnId="{E50D20E0-7B87-4451-A196-930D28327586}">
      <dgm:prSet/>
      <dgm:spPr/>
      <dgm:t>
        <a:bodyPr/>
        <a:lstStyle/>
        <a:p>
          <a:endParaRPr lang="en-GB"/>
        </a:p>
      </dgm:t>
    </dgm:pt>
    <dgm:pt modelId="{F0431E3C-C1AE-43FD-8040-A2A7BD92D42F}" type="pres">
      <dgm:prSet presAssocID="{F6687833-3C74-4295-BCF5-9AEE4351C2DF}" presName="linear" presStyleCnt="0">
        <dgm:presLayoutVars>
          <dgm:dir/>
          <dgm:resizeHandles val="exact"/>
        </dgm:presLayoutVars>
      </dgm:prSet>
      <dgm:spPr/>
    </dgm:pt>
    <dgm:pt modelId="{5325007D-1195-4B3D-9897-7A32B3B1363F}" type="pres">
      <dgm:prSet presAssocID="{AB0FF68B-9C35-41B7-AB80-5044DA6D68A9}" presName="comp" presStyleCnt="0"/>
      <dgm:spPr/>
    </dgm:pt>
    <dgm:pt modelId="{E51DB67C-5BCE-4C08-80E5-433F486CCF38}" type="pres">
      <dgm:prSet presAssocID="{AB0FF68B-9C35-41B7-AB80-5044DA6D68A9}" presName="box" presStyleLbl="node1" presStyleIdx="0" presStyleCnt="1" custLinFactNeighborX="-436" custLinFactNeighborY="-2299"/>
      <dgm:spPr/>
    </dgm:pt>
    <dgm:pt modelId="{8EC3F808-D1F3-4472-A4EE-A735453A0B00}" type="pres">
      <dgm:prSet presAssocID="{AB0FF68B-9C35-41B7-AB80-5044DA6D68A9}" presName="img" presStyleLbl="fgImgPlace1" presStyleIdx="0" presStyleCnt="1"/>
      <dgm:spPr>
        <a:blipFill rotWithShape="1">
          <a:blip xmlns:r="http://schemas.openxmlformats.org/officeDocument/2006/relationships" r:embed="rId1">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a:stretch>
            <a:fillRect l="-127000" r="-127000"/>
          </a:stretch>
        </a:blipFill>
      </dgm:spPr>
    </dgm:pt>
    <dgm:pt modelId="{B73A0FD7-47D2-4531-8211-12C0F7D477E4}" type="pres">
      <dgm:prSet presAssocID="{AB0FF68B-9C35-41B7-AB80-5044DA6D68A9}" presName="text" presStyleLbl="node1" presStyleIdx="0" presStyleCnt="1">
        <dgm:presLayoutVars>
          <dgm:bulletEnabled val="1"/>
        </dgm:presLayoutVars>
      </dgm:prSet>
      <dgm:spPr/>
    </dgm:pt>
  </dgm:ptLst>
  <dgm:cxnLst>
    <dgm:cxn modelId="{D71E3A03-FA17-45B8-903F-08D2D72A9318}" type="presOf" srcId="{C5069253-A311-4E5F-8CF4-A01E5DE53E6D}" destId="{B73A0FD7-47D2-4531-8211-12C0F7D477E4}" srcOrd="1" destOrd="2" presId="urn:microsoft.com/office/officeart/2005/8/layout/vList4"/>
    <dgm:cxn modelId="{5032B709-0E22-4C0A-9FB4-C9213F857B79}" type="presOf" srcId="{4B0A7981-C164-4045-AFEA-09225F3D1D3D}" destId="{E51DB67C-5BCE-4C08-80E5-433F486CCF38}" srcOrd="0" destOrd="4" presId="urn:microsoft.com/office/officeart/2005/8/layout/vList4"/>
    <dgm:cxn modelId="{D912110A-75A5-4FBD-BFD9-982B24FC1DE6}" srcId="{AB0FF68B-9C35-41B7-AB80-5044DA6D68A9}" destId="{4B0A7981-C164-4045-AFEA-09225F3D1D3D}" srcOrd="3" destOrd="0" parTransId="{936B3B75-3ECF-4842-82B1-531355C84428}" sibTransId="{10F94BAB-60E1-47ED-A372-F43EF89264A8}"/>
    <dgm:cxn modelId="{20CCDA0A-173F-45D6-8E89-EAC9DDD853DB}" type="presOf" srcId="{B8AF8620-57BD-4A1F-B6EB-378EA6EA7453}" destId="{E51DB67C-5BCE-4C08-80E5-433F486CCF38}" srcOrd="0" destOrd="3" presId="urn:microsoft.com/office/officeart/2005/8/layout/vList4"/>
    <dgm:cxn modelId="{AED3150E-76C5-43D3-830A-3E07FFCA5C3B}" srcId="{AB0FF68B-9C35-41B7-AB80-5044DA6D68A9}" destId="{C60014F3-1D64-47CA-8168-0A09DE778187}" srcOrd="0" destOrd="0" parTransId="{890B2846-9D5B-40A1-91A6-0546FE5824A6}" sibTransId="{F812C4E1-684C-406B-8AE8-29883803F522}"/>
    <dgm:cxn modelId="{763CAF11-1787-4A67-828A-07FB4B0C91F6}" srcId="{AB0FF68B-9C35-41B7-AB80-5044DA6D68A9}" destId="{C5069253-A311-4E5F-8CF4-A01E5DE53E6D}" srcOrd="1" destOrd="0" parTransId="{8A4075A3-5432-4B3B-9E00-E0D9B2A04708}" sibTransId="{B65BF009-0DC2-445A-9C20-8E2DE9956F28}"/>
    <dgm:cxn modelId="{68925732-5052-4FAF-BD40-EB84F4601F28}" type="presOf" srcId="{533A8122-30EA-4E1B-9CD4-F87E6416324C}" destId="{B73A0FD7-47D2-4531-8211-12C0F7D477E4}" srcOrd="1" destOrd="7" presId="urn:microsoft.com/office/officeart/2005/8/layout/vList4"/>
    <dgm:cxn modelId="{A064D439-1EEB-4A91-8890-5A1741E4A98F}" type="presOf" srcId="{AB0FF68B-9C35-41B7-AB80-5044DA6D68A9}" destId="{E51DB67C-5BCE-4C08-80E5-433F486CCF38}" srcOrd="0" destOrd="0" presId="urn:microsoft.com/office/officeart/2005/8/layout/vList4"/>
    <dgm:cxn modelId="{157A4461-4BE3-429C-B569-E2E212AC400A}" type="presOf" srcId="{AB0FF68B-9C35-41B7-AB80-5044DA6D68A9}" destId="{B73A0FD7-47D2-4531-8211-12C0F7D477E4}" srcOrd="1" destOrd="0" presId="urn:microsoft.com/office/officeart/2005/8/layout/vList4"/>
    <dgm:cxn modelId="{36829663-D952-424F-8542-2564D9070C5F}" type="presOf" srcId="{C60014F3-1D64-47CA-8168-0A09DE778187}" destId="{B73A0FD7-47D2-4531-8211-12C0F7D477E4}" srcOrd="1" destOrd="1" presId="urn:microsoft.com/office/officeart/2005/8/layout/vList4"/>
    <dgm:cxn modelId="{1F3E8947-B57D-4D16-A9CD-088DB9E11476}" srcId="{AB0FF68B-9C35-41B7-AB80-5044DA6D68A9}" destId="{B8AF8620-57BD-4A1F-B6EB-378EA6EA7453}" srcOrd="2" destOrd="0" parTransId="{D09ECCD5-443A-496C-B8CC-4410A2D0838D}" sibTransId="{A3CC7EC3-8998-44EB-AC11-10D3EEB431F4}"/>
    <dgm:cxn modelId="{905DA651-ED40-4305-A550-40A0220D3251}" type="presOf" srcId="{F8FEFB7B-01A0-4CAB-808A-A5FD8954BA92}" destId="{E51DB67C-5BCE-4C08-80E5-433F486CCF38}" srcOrd="0" destOrd="6" presId="urn:microsoft.com/office/officeart/2005/8/layout/vList4"/>
    <dgm:cxn modelId="{25520053-4B42-4605-AE91-D305D146709F}" srcId="{AB0FF68B-9C35-41B7-AB80-5044DA6D68A9}" destId="{533A8122-30EA-4E1B-9CD4-F87E6416324C}" srcOrd="6" destOrd="0" parTransId="{A9A75CBD-F5FF-4608-BA51-43820FE4F78F}" sibTransId="{558A05B8-56C5-40FC-9830-DB74E9F97650}"/>
    <dgm:cxn modelId="{10D0025A-25F3-41B4-831E-63D08EC1A552}" type="presOf" srcId="{7C7F58F9-F183-4F55-A69A-8F5DED5EE3B3}" destId="{E51DB67C-5BCE-4C08-80E5-433F486CCF38}" srcOrd="0" destOrd="5" presId="urn:microsoft.com/office/officeart/2005/8/layout/vList4"/>
    <dgm:cxn modelId="{47117B7C-E934-40B3-AD40-47CDADB02B05}" type="presOf" srcId="{F6687833-3C74-4295-BCF5-9AEE4351C2DF}" destId="{F0431E3C-C1AE-43FD-8040-A2A7BD92D42F}" srcOrd="0" destOrd="0" presId="urn:microsoft.com/office/officeart/2005/8/layout/vList4"/>
    <dgm:cxn modelId="{8EECB388-B6BB-41E9-AC32-F4322B9BE827}" type="presOf" srcId="{F8FEFB7B-01A0-4CAB-808A-A5FD8954BA92}" destId="{B73A0FD7-47D2-4531-8211-12C0F7D477E4}" srcOrd="1" destOrd="6" presId="urn:microsoft.com/office/officeart/2005/8/layout/vList4"/>
    <dgm:cxn modelId="{D5D253A4-B953-4CD4-9713-CCA3334D1B6F}" type="presOf" srcId="{C5069253-A311-4E5F-8CF4-A01E5DE53E6D}" destId="{E51DB67C-5BCE-4C08-80E5-433F486CCF38}" srcOrd="0" destOrd="2" presId="urn:microsoft.com/office/officeart/2005/8/layout/vList4"/>
    <dgm:cxn modelId="{AE9B5BAA-DD52-482D-AF35-2360854254E9}" srcId="{F6687833-3C74-4295-BCF5-9AEE4351C2DF}" destId="{AB0FF68B-9C35-41B7-AB80-5044DA6D68A9}" srcOrd="0" destOrd="0" parTransId="{4E9CEBA3-EDE1-4045-B5DF-A7B4457B16B0}" sibTransId="{0B985C3A-64FA-4401-B7F7-FBB1BCAB1760}"/>
    <dgm:cxn modelId="{28CFB3CA-B585-4501-8535-F18AE0E62955}" srcId="{AB0FF68B-9C35-41B7-AB80-5044DA6D68A9}" destId="{7C7F58F9-F183-4F55-A69A-8F5DED5EE3B3}" srcOrd="4" destOrd="0" parTransId="{B23C8ED5-E6C6-4761-8F74-39336B58CD64}" sibTransId="{DA47B537-031B-4171-8BE2-852E758B3DE1}"/>
    <dgm:cxn modelId="{C6F646CB-76BD-4E86-A4F9-984B2E87DA3A}" type="presOf" srcId="{C60014F3-1D64-47CA-8168-0A09DE778187}" destId="{E51DB67C-5BCE-4C08-80E5-433F486CCF38}" srcOrd="0" destOrd="1" presId="urn:microsoft.com/office/officeart/2005/8/layout/vList4"/>
    <dgm:cxn modelId="{1B1F9FCE-DEB6-418D-9C91-04FD72826560}" type="presOf" srcId="{13C10297-8EB8-43A7-9667-8763614A1923}" destId="{E51DB67C-5BCE-4C08-80E5-433F486CCF38}" srcOrd="0" destOrd="8" presId="urn:microsoft.com/office/officeart/2005/8/layout/vList4"/>
    <dgm:cxn modelId="{3DC5CBDC-057D-438A-91E7-B8F45AF4E8C4}" type="presOf" srcId="{4B0A7981-C164-4045-AFEA-09225F3D1D3D}" destId="{B73A0FD7-47D2-4531-8211-12C0F7D477E4}" srcOrd="1" destOrd="4" presId="urn:microsoft.com/office/officeart/2005/8/layout/vList4"/>
    <dgm:cxn modelId="{145957DF-276B-405F-BE29-1FF829B60169}" type="presOf" srcId="{B8AF8620-57BD-4A1F-B6EB-378EA6EA7453}" destId="{B73A0FD7-47D2-4531-8211-12C0F7D477E4}" srcOrd="1" destOrd="3" presId="urn:microsoft.com/office/officeart/2005/8/layout/vList4"/>
    <dgm:cxn modelId="{E50D20E0-7B87-4451-A196-930D28327586}" srcId="{AB0FF68B-9C35-41B7-AB80-5044DA6D68A9}" destId="{13C10297-8EB8-43A7-9667-8763614A1923}" srcOrd="7" destOrd="0" parTransId="{25C998DC-9ED3-480B-B943-8D4738868CBA}" sibTransId="{E29F0982-82DB-4F8F-BDE3-38E71A0DD955}"/>
    <dgm:cxn modelId="{69258AE9-B5D0-420F-B484-A45FE9258D4D}" type="presOf" srcId="{533A8122-30EA-4E1B-9CD4-F87E6416324C}" destId="{E51DB67C-5BCE-4C08-80E5-433F486CCF38}" srcOrd="0" destOrd="7" presId="urn:microsoft.com/office/officeart/2005/8/layout/vList4"/>
    <dgm:cxn modelId="{5C04B5F7-1A15-4F9B-BB6C-C30EA7670BB5}" type="presOf" srcId="{13C10297-8EB8-43A7-9667-8763614A1923}" destId="{B73A0FD7-47D2-4531-8211-12C0F7D477E4}" srcOrd="1" destOrd="8" presId="urn:microsoft.com/office/officeart/2005/8/layout/vList4"/>
    <dgm:cxn modelId="{32801AF8-D8AE-4204-8B23-6D590122D19F}" type="presOf" srcId="{7C7F58F9-F183-4F55-A69A-8F5DED5EE3B3}" destId="{B73A0FD7-47D2-4531-8211-12C0F7D477E4}" srcOrd="1" destOrd="5" presId="urn:microsoft.com/office/officeart/2005/8/layout/vList4"/>
    <dgm:cxn modelId="{AED7BCFD-1020-4650-959F-C212F4F3C081}" srcId="{AB0FF68B-9C35-41B7-AB80-5044DA6D68A9}" destId="{F8FEFB7B-01A0-4CAB-808A-A5FD8954BA92}" srcOrd="5" destOrd="0" parTransId="{2C5EE81B-2FEC-4B92-A4DD-87EF1574635D}" sibTransId="{68EFCACC-F0AB-49A2-9DA6-E0773C44EBAF}"/>
    <dgm:cxn modelId="{37F997CF-7987-4482-B88E-BDC971865392}" type="presParOf" srcId="{F0431E3C-C1AE-43FD-8040-A2A7BD92D42F}" destId="{5325007D-1195-4B3D-9897-7A32B3B1363F}" srcOrd="0" destOrd="0" presId="urn:microsoft.com/office/officeart/2005/8/layout/vList4"/>
    <dgm:cxn modelId="{6C47C705-40C1-454A-A158-567FA10ADCE9}" type="presParOf" srcId="{5325007D-1195-4B3D-9897-7A32B3B1363F}" destId="{E51DB67C-5BCE-4C08-80E5-433F486CCF38}" srcOrd="0" destOrd="0" presId="urn:microsoft.com/office/officeart/2005/8/layout/vList4"/>
    <dgm:cxn modelId="{7345953F-00A7-4334-B44F-4AB83846AD5F}" type="presParOf" srcId="{5325007D-1195-4B3D-9897-7A32B3B1363F}" destId="{8EC3F808-D1F3-4472-A4EE-A735453A0B00}" srcOrd="1" destOrd="0" presId="urn:microsoft.com/office/officeart/2005/8/layout/vList4"/>
    <dgm:cxn modelId="{00E0087B-03A0-44F2-B0C3-C6F9B30DE2CF}" type="presParOf" srcId="{5325007D-1195-4B3D-9897-7A32B3B1363F}" destId="{B73A0FD7-47D2-4531-8211-12C0F7D477E4}" srcOrd="2" destOrd="0" presId="urn:microsoft.com/office/officeart/2005/8/layout/vList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4BB3A0-980D-405E-AB73-1768B13D8151}"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B1E99BC-3B09-4F39-B6BB-B590CC521659}">
      <dgm:prSet/>
      <dgm:spPr/>
      <dgm:t>
        <a:bodyPr/>
        <a:lstStyle/>
        <a:p>
          <a:pPr>
            <a:lnSpc>
              <a:spcPct val="100000"/>
            </a:lnSpc>
          </a:pPr>
          <a:r>
            <a:rPr lang="en-US" b="0" i="0" dirty="0"/>
            <a:t>You can play Virtual Escape café room with friends and family online. </a:t>
          </a:r>
          <a:endParaRPr lang="en-US" dirty="0"/>
        </a:p>
      </dgm:t>
    </dgm:pt>
    <dgm:pt modelId="{582D8CFF-BFD8-4852-9334-57AAE0AC4F75}" type="parTrans" cxnId="{D62910C3-354A-45A6-9B0C-2A61371B3886}">
      <dgm:prSet/>
      <dgm:spPr/>
      <dgm:t>
        <a:bodyPr/>
        <a:lstStyle/>
        <a:p>
          <a:endParaRPr lang="en-US"/>
        </a:p>
      </dgm:t>
    </dgm:pt>
    <dgm:pt modelId="{7E1B1A4C-C957-48BE-9AE0-E5A5832BCCFF}" type="sibTrans" cxnId="{D62910C3-354A-45A6-9B0C-2A61371B3886}">
      <dgm:prSet/>
      <dgm:spPr/>
      <dgm:t>
        <a:bodyPr/>
        <a:lstStyle/>
        <a:p>
          <a:pPr>
            <a:lnSpc>
              <a:spcPct val="100000"/>
            </a:lnSpc>
          </a:pPr>
          <a:endParaRPr lang="en-US"/>
        </a:p>
      </dgm:t>
    </dgm:pt>
    <dgm:pt modelId="{CFE17D57-63F2-4A9D-8924-56EB5863C615}">
      <dgm:prSet/>
      <dgm:spPr/>
      <dgm:t>
        <a:bodyPr/>
        <a:lstStyle/>
        <a:p>
          <a:pPr>
            <a:lnSpc>
              <a:spcPct val="100000"/>
            </a:lnSpc>
          </a:pPr>
          <a:r>
            <a:rPr lang="en-US" b="0" i="0"/>
            <a:t>This helps you build bonds and create a sense of teamwork.</a:t>
          </a:r>
          <a:endParaRPr lang="en-US"/>
        </a:p>
      </dgm:t>
    </dgm:pt>
    <dgm:pt modelId="{2ECCEB65-2B0E-408F-9063-B1C1AE72909D}" type="parTrans" cxnId="{9F75E14E-0BF2-4082-BE8C-F519BE90CD83}">
      <dgm:prSet/>
      <dgm:spPr/>
      <dgm:t>
        <a:bodyPr/>
        <a:lstStyle/>
        <a:p>
          <a:endParaRPr lang="en-US"/>
        </a:p>
      </dgm:t>
    </dgm:pt>
    <dgm:pt modelId="{47D9AAE9-1A83-4A4C-BA14-54B258587F54}" type="sibTrans" cxnId="{9F75E14E-0BF2-4082-BE8C-F519BE90CD83}">
      <dgm:prSet/>
      <dgm:spPr/>
      <dgm:t>
        <a:bodyPr/>
        <a:lstStyle/>
        <a:p>
          <a:pPr>
            <a:lnSpc>
              <a:spcPct val="100000"/>
            </a:lnSpc>
          </a:pPr>
          <a:endParaRPr lang="en-US"/>
        </a:p>
      </dgm:t>
    </dgm:pt>
    <dgm:pt modelId="{A642CBE9-D07A-45A6-BC6E-427BE89AAA82}">
      <dgm:prSet/>
      <dgm:spPr/>
      <dgm:t>
        <a:bodyPr/>
        <a:lstStyle/>
        <a:p>
          <a:pPr>
            <a:lnSpc>
              <a:spcPct val="100000"/>
            </a:lnSpc>
          </a:pPr>
          <a:r>
            <a:rPr lang="en-US" b="0" i="0"/>
            <a:t>This is not an issue anymore since we have the pandemic virtual escape game. </a:t>
          </a:r>
          <a:endParaRPr lang="en-US"/>
        </a:p>
      </dgm:t>
    </dgm:pt>
    <dgm:pt modelId="{4BC9A08D-798A-4BF8-923F-1D7F65B29609}" type="parTrans" cxnId="{8D14F328-EC5F-4FDA-80BC-85E452143438}">
      <dgm:prSet/>
      <dgm:spPr/>
      <dgm:t>
        <a:bodyPr/>
        <a:lstStyle/>
        <a:p>
          <a:endParaRPr lang="en-US"/>
        </a:p>
      </dgm:t>
    </dgm:pt>
    <dgm:pt modelId="{8875BD78-6163-4F03-AE30-474DFF4AFA2B}" type="sibTrans" cxnId="{8D14F328-EC5F-4FDA-80BC-85E452143438}">
      <dgm:prSet/>
      <dgm:spPr/>
      <dgm:t>
        <a:bodyPr/>
        <a:lstStyle/>
        <a:p>
          <a:pPr>
            <a:lnSpc>
              <a:spcPct val="100000"/>
            </a:lnSpc>
          </a:pPr>
          <a:endParaRPr lang="en-US"/>
        </a:p>
      </dgm:t>
    </dgm:pt>
    <dgm:pt modelId="{A551A0E6-C334-49BE-AB70-147906DE283F}">
      <dgm:prSet/>
      <dgm:spPr/>
      <dgm:t>
        <a:bodyPr/>
        <a:lstStyle/>
        <a:p>
          <a:pPr>
            <a:lnSpc>
              <a:spcPct val="100000"/>
            </a:lnSpc>
          </a:pPr>
          <a:r>
            <a:rPr lang="en-US" b="0" i="0" dirty="0">
              <a:latin typeface="Arial" panose="020B0604020202020204" pitchFamily="34" charset="0"/>
              <a:cs typeface="Arial" panose="020B0604020202020204" pitchFamily="34" charset="0"/>
            </a:rPr>
            <a:t>Virtual reality now allows you to practice teambuilding without having to go outside.</a:t>
          </a:r>
          <a:endParaRPr lang="en-US" dirty="0">
            <a:latin typeface="Arial" panose="020B0604020202020204" pitchFamily="34" charset="0"/>
            <a:cs typeface="Arial" panose="020B0604020202020204" pitchFamily="34" charset="0"/>
          </a:endParaRPr>
        </a:p>
      </dgm:t>
    </dgm:pt>
    <dgm:pt modelId="{3B94557B-4DE9-4953-A579-9D36B444B53F}" type="parTrans" cxnId="{966CCE35-BE9D-4BD2-A8B5-9A0B0897CCC0}">
      <dgm:prSet/>
      <dgm:spPr/>
      <dgm:t>
        <a:bodyPr/>
        <a:lstStyle/>
        <a:p>
          <a:endParaRPr lang="en-US"/>
        </a:p>
      </dgm:t>
    </dgm:pt>
    <dgm:pt modelId="{23ADB7B3-40F1-4A89-BDE4-322AF0EE7260}" type="sibTrans" cxnId="{966CCE35-BE9D-4BD2-A8B5-9A0B0897CCC0}">
      <dgm:prSet/>
      <dgm:spPr/>
      <dgm:t>
        <a:bodyPr/>
        <a:lstStyle/>
        <a:p>
          <a:pPr>
            <a:lnSpc>
              <a:spcPct val="100000"/>
            </a:lnSpc>
          </a:pPr>
          <a:endParaRPr lang="en-US"/>
        </a:p>
      </dgm:t>
    </dgm:pt>
    <dgm:pt modelId="{816EDB99-A519-496C-8D96-870729B98C56}">
      <dgm:prSet/>
      <dgm:spPr/>
      <dgm:t>
        <a:bodyPr/>
        <a:lstStyle/>
        <a:p>
          <a:pPr>
            <a:lnSpc>
              <a:spcPct val="100000"/>
            </a:lnSpc>
          </a:pPr>
          <a:r>
            <a:rPr lang="en-GB"/>
            <a:t>Provide micro loan and micro finances from partnership.</a:t>
          </a:r>
          <a:endParaRPr lang="en-US"/>
        </a:p>
      </dgm:t>
    </dgm:pt>
    <dgm:pt modelId="{E8A54E8F-4178-4745-A927-C78D25730799}" type="parTrans" cxnId="{36D1164E-0D93-4C7A-8877-3BAB59ABF1CC}">
      <dgm:prSet/>
      <dgm:spPr/>
      <dgm:t>
        <a:bodyPr/>
        <a:lstStyle/>
        <a:p>
          <a:endParaRPr lang="en-US"/>
        </a:p>
      </dgm:t>
    </dgm:pt>
    <dgm:pt modelId="{136FDB17-CC15-428C-A093-42A1330AC9C2}" type="sibTrans" cxnId="{36D1164E-0D93-4C7A-8877-3BAB59ABF1CC}">
      <dgm:prSet/>
      <dgm:spPr/>
      <dgm:t>
        <a:bodyPr/>
        <a:lstStyle/>
        <a:p>
          <a:pPr>
            <a:lnSpc>
              <a:spcPct val="100000"/>
            </a:lnSpc>
          </a:pPr>
          <a:endParaRPr lang="en-US"/>
        </a:p>
      </dgm:t>
    </dgm:pt>
    <dgm:pt modelId="{914A9865-4DD3-4C7C-BE42-DF7A87A34B60}">
      <dgm:prSet/>
      <dgm:spPr/>
      <dgm:t>
        <a:bodyPr/>
        <a:lstStyle/>
        <a:p>
          <a:pPr>
            <a:lnSpc>
              <a:spcPct val="100000"/>
            </a:lnSpc>
          </a:pPr>
          <a:r>
            <a:rPr lang="en-GB"/>
            <a:t>Our small business loan to make share profit to be successful.</a:t>
          </a:r>
        </a:p>
        <a:p>
          <a:pPr>
            <a:lnSpc>
              <a:spcPct val="100000"/>
            </a:lnSpc>
          </a:pPr>
          <a:endParaRPr lang="en-US"/>
        </a:p>
      </dgm:t>
    </dgm:pt>
    <dgm:pt modelId="{DFA0112D-44D1-42D5-9A98-005A46F8AA19}" type="parTrans" cxnId="{23356992-43F9-4B22-827C-6EC1E5D1FD11}">
      <dgm:prSet/>
      <dgm:spPr/>
      <dgm:t>
        <a:bodyPr/>
        <a:lstStyle/>
        <a:p>
          <a:endParaRPr lang="en-US"/>
        </a:p>
      </dgm:t>
    </dgm:pt>
    <dgm:pt modelId="{BBF06D03-B652-4FA7-AE74-6375BC3895C1}" type="sibTrans" cxnId="{23356992-43F9-4B22-827C-6EC1E5D1FD11}">
      <dgm:prSet/>
      <dgm:spPr/>
      <dgm:t>
        <a:bodyPr/>
        <a:lstStyle/>
        <a:p>
          <a:pPr>
            <a:lnSpc>
              <a:spcPct val="100000"/>
            </a:lnSpc>
          </a:pPr>
          <a:endParaRPr lang="en-US"/>
        </a:p>
      </dgm:t>
    </dgm:pt>
    <dgm:pt modelId="{65906DC8-82B9-4145-B317-4CC79FCA74A3}">
      <dgm:prSet/>
      <dgm:spPr/>
      <dgm:t>
        <a:bodyPr/>
        <a:lstStyle/>
        <a:p>
          <a:pPr>
            <a:lnSpc>
              <a:spcPct val="100000"/>
            </a:lnSpc>
          </a:pPr>
          <a:r>
            <a:rPr lang="en-US" b="0" i="0" dirty="0">
              <a:latin typeface="Arial" panose="020B0604020202020204" pitchFamily="34" charset="0"/>
              <a:cs typeface="Arial" panose="020B0604020202020204" pitchFamily="34" charset="0"/>
            </a:rPr>
            <a:t>Limited liability company (LLC). The small businesses with a limited number of owners.</a:t>
          </a:r>
          <a:endParaRPr lang="en-GB" dirty="0"/>
        </a:p>
      </dgm:t>
    </dgm:pt>
    <dgm:pt modelId="{FD1ACA95-B77A-41D0-BCCB-FD94D5A6E403}" type="parTrans" cxnId="{4258398C-99C2-4442-BE38-A76CC833081A}">
      <dgm:prSet/>
      <dgm:spPr/>
      <dgm:t>
        <a:bodyPr/>
        <a:lstStyle/>
        <a:p>
          <a:endParaRPr lang="en-GB"/>
        </a:p>
      </dgm:t>
    </dgm:pt>
    <dgm:pt modelId="{F6F4E009-C775-4323-B107-037B2097B51D}" type="sibTrans" cxnId="{4258398C-99C2-4442-BE38-A76CC833081A}">
      <dgm:prSet/>
      <dgm:spPr/>
      <dgm:t>
        <a:bodyPr/>
        <a:lstStyle/>
        <a:p>
          <a:pPr>
            <a:lnSpc>
              <a:spcPct val="100000"/>
            </a:lnSpc>
          </a:pPr>
          <a:endParaRPr lang="en-GB"/>
        </a:p>
      </dgm:t>
    </dgm:pt>
    <dgm:pt modelId="{2DB1893A-0F34-49AA-87DF-8F373873D5CF}">
      <dgm:prSet/>
      <dgm:spPr/>
      <dgm:t>
        <a:bodyPr/>
        <a:lstStyle/>
        <a:p>
          <a:pPr>
            <a:lnSpc>
              <a:spcPct val="100000"/>
            </a:lnSpc>
          </a:pPr>
          <a:r>
            <a:rPr lang="en-US" b="0" i="0" dirty="0">
              <a:solidFill>
                <a:schemeClr val="tx1"/>
              </a:solidFill>
              <a:latin typeface="Arial" panose="020B0604020202020204" pitchFamily="34" charset="0"/>
              <a:cs typeface="Arial" panose="020B0604020202020204" pitchFamily="34" charset="0"/>
            </a:rPr>
            <a:t>Which has the best features of both partnerships and corporations.</a:t>
          </a:r>
          <a:endParaRPr lang="en-GB" dirty="0">
            <a:solidFill>
              <a:schemeClr val="tx1"/>
            </a:solidFill>
          </a:endParaRPr>
        </a:p>
      </dgm:t>
    </dgm:pt>
    <dgm:pt modelId="{C7390902-3A40-4D47-BADB-5C847E40B0B3}" type="parTrans" cxnId="{49C11CFA-00C8-4D95-8601-26066BF5E766}">
      <dgm:prSet/>
      <dgm:spPr/>
      <dgm:t>
        <a:bodyPr/>
        <a:lstStyle/>
        <a:p>
          <a:endParaRPr lang="en-GB"/>
        </a:p>
      </dgm:t>
    </dgm:pt>
    <dgm:pt modelId="{6DD741F9-EAE6-4D85-821A-F5DF89645B3C}" type="sibTrans" cxnId="{49C11CFA-00C8-4D95-8601-26066BF5E766}">
      <dgm:prSet/>
      <dgm:spPr/>
      <dgm:t>
        <a:bodyPr/>
        <a:lstStyle/>
        <a:p>
          <a:endParaRPr lang="en-GB"/>
        </a:p>
      </dgm:t>
    </dgm:pt>
    <dgm:pt modelId="{3491FC94-A33F-4E88-AE9F-AA8F7F1EE6A2}" type="pres">
      <dgm:prSet presAssocID="{784BB3A0-980D-405E-AB73-1768B13D8151}" presName="root" presStyleCnt="0">
        <dgm:presLayoutVars>
          <dgm:dir/>
          <dgm:resizeHandles val="exact"/>
        </dgm:presLayoutVars>
      </dgm:prSet>
      <dgm:spPr/>
    </dgm:pt>
    <dgm:pt modelId="{8A25A9DF-1208-4A7F-8731-138ACDA51031}" type="pres">
      <dgm:prSet presAssocID="{784BB3A0-980D-405E-AB73-1768B13D8151}" presName="container" presStyleCnt="0">
        <dgm:presLayoutVars>
          <dgm:dir/>
          <dgm:resizeHandles val="exact"/>
        </dgm:presLayoutVars>
      </dgm:prSet>
      <dgm:spPr/>
    </dgm:pt>
    <dgm:pt modelId="{FBC0F204-95DF-4654-99B4-42237E7FD666}" type="pres">
      <dgm:prSet presAssocID="{BB1E99BC-3B09-4F39-B6BB-B590CC521659}" presName="compNode" presStyleCnt="0"/>
      <dgm:spPr/>
    </dgm:pt>
    <dgm:pt modelId="{AD83A716-B1F7-498A-ACCA-15DF27F95392}" type="pres">
      <dgm:prSet presAssocID="{BB1E99BC-3B09-4F39-B6BB-B590CC521659}" presName="iconBgRect" presStyleLbl="bgShp" presStyleIdx="0" presStyleCnt="8"/>
      <dgm:spPr/>
    </dgm:pt>
    <dgm:pt modelId="{BACDCD4A-03B5-47EF-9F3E-E0BDEC825166}" type="pres">
      <dgm:prSet presAssocID="{BB1E99BC-3B09-4F39-B6BB-B590CC521659}"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icnic Table"/>
        </a:ext>
      </dgm:extLst>
    </dgm:pt>
    <dgm:pt modelId="{7E97E5C7-4BB5-47E2-BE91-644A315502D5}" type="pres">
      <dgm:prSet presAssocID="{BB1E99BC-3B09-4F39-B6BB-B590CC521659}" presName="spaceRect" presStyleCnt="0"/>
      <dgm:spPr/>
    </dgm:pt>
    <dgm:pt modelId="{46F7CE0D-5180-4C03-BF49-358F94422FE7}" type="pres">
      <dgm:prSet presAssocID="{BB1E99BC-3B09-4F39-B6BB-B590CC521659}" presName="textRect" presStyleLbl="revTx" presStyleIdx="0" presStyleCnt="8">
        <dgm:presLayoutVars>
          <dgm:chMax val="1"/>
          <dgm:chPref val="1"/>
        </dgm:presLayoutVars>
      </dgm:prSet>
      <dgm:spPr/>
    </dgm:pt>
    <dgm:pt modelId="{FDBAEB72-3DE4-4CD1-B8CA-8B67E77F90A1}" type="pres">
      <dgm:prSet presAssocID="{7E1B1A4C-C957-48BE-9AE0-E5A5832BCCFF}" presName="sibTrans" presStyleLbl="sibTrans2D1" presStyleIdx="0" presStyleCnt="0"/>
      <dgm:spPr/>
    </dgm:pt>
    <dgm:pt modelId="{809F57AE-5D14-41BA-A8F6-0E6C1A0167E4}" type="pres">
      <dgm:prSet presAssocID="{CFE17D57-63F2-4A9D-8924-56EB5863C615}" presName="compNode" presStyleCnt="0"/>
      <dgm:spPr/>
    </dgm:pt>
    <dgm:pt modelId="{DF6C33C1-587E-41D4-BAA0-E9E3B094EDAF}" type="pres">
      <dgm:prSet presAssocID="{CFE17D57-63F2-4A9D-8924-56EB5863C615}" presName="iconBgRect" presStyleLbl="bgShp" presStyleIdx="1" presStyleCnt="8"/>
      <dgm:spPr/>
    </dgm:pt>
    <dgm:pt modelId="{868FA1A7-2B39-4250-94C6-F4BDC7F3CB96}" type="pres">
      <dgm:prSet presAssocID="{CFE17D57-63F2-4A9D-8924-56EB5863C615}"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ers"/>
        </a:ext>
      </dgm:extLst>
    </dgm:pt>
    <dgm:pt modelId="{6D9CDF3D-F018-41DC-B635-B33A33DC24E3}" type="pres">
      <dgm:prSet presAssocID="{CFE17D57-63F2-4A9D-8924-56EB5863C615}" presName="spaceRect" presStyleCnt="0"/>
      <dgm:spPr/>
    </dgm:pt>
    <dgm:pt modelId="{3964EDB3-83FB-408C-A9F8-4D805385796A}" type="pres">
      <dgm:prSet presAssocID="{CFE17D57-63F2-4A9D-8924-56EB5863C615}" presName="textRect" presStyleLbl="revTx" presStyleIdx="1" presStyleCnt="8">
        <dgm:presLayoutVars>
          <dgm:chMax val="1"/>
          <dgm:chPref val="1"/>
        </dgm:presLayoutVars>
      </dgm:prSet>
      <dgm:spPr/>
    </dgm:pt>
    <dgm:pt modelId="{3A817A63-610F-40B9-9027-36BAB4EB5857}" type="pres">
      <dgm:prSet presAssocID="{47D9AAE9-1A83-4A4C-BA14-54B258587F54}" presName="sibTrans" presStyleLbl="sibTrans2D1" presStyleIdx="0" presStyleCnt="0"/>
      <dgm:spPr/>
    </dgm:pt>
    <dgm:pt modelId="{5FB5A095-F99D-46D3-A60D-848E7B13A833}" type="pres">
      <dgm:prSet presAssocID="{A642CBE9-D07A-45A6-BC6E-427BE89AAA82}" presName="compNode" presStyleCnt="0"/>
      <dgm:spPr/>
    </dgm:pt>
    <dgm:pt modelId="{706947D8-F788-4350-B7D4-EA512D4BDD17}" type="pres">
      <dgm:prSet presAssocID="{A642CBE9-D07A-45A6-BC6E-427BE89AAA82}" presName="iconBgRect" presStyleLbl="bgShp" presStyleIdx="2" presStyleCnt="8"/>
      <dgm:spPr/>
    </dgm:pt>
    <dgm:pt modelId="{82CF11F4-D916-49F5-B0DD-514C3A5AA4E2}" type="pres">
      <dgm:prSet presAssocID="{A642CBE9-D07A-45A6-BC6E-427BE89AAA82}"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mputer"/>
        </a:ext>
      </dgm:extLst>
    </dgm:pt>
    <dgm:pt modelId="{697361B8-CDDB-4985-8E44-B2B175DDBCB0}" type="pres">
      <dgm:prSet presAssocID="{A642CBE9-D07A-45A6-BC6E-427BE89AAA82}" presName="spaceRect" presStyleCnt="0"/>
      <dgm:spPr/>
    </dgm:pt>
    <dgm:pt modelId="{76304DBD-DF74-412F-9F77-2481DB4A5CDD}" type="pres">
      <dgm:prSet presAssocID="{A642CBE9-D07A-45A6-BC6E-427BE89AAA82}" presName="textRect" presStyleLbl="revTx" presStyleIdx="2" presStyleCnt="8">
        <dgm:presLayoutVars>
          <dgm:chMax val="1"/>
          <dgm:chPref val="1"/>
        </dgm:presLayoutVars>
      </dgm:prSet>
      <dgm:spPr/>
    </dgm:pt>
    <dgm:pt modelId="{C3FD6BD5-5DCA-4520-96F9-563D2B86ED27}" type="pres">
      <dgm:prSet presAssocID="{8875BD78-6163-4F03-AE30-474DFF4AFA2B}" presName="sibTrans" presStyleLbl="sibTrans2D1" presStyleIdx="0" presStyleCnt="0"/>
      <dgm:spPr/>
    </dgm:pt>
    <dgm:pt modelId="{D29A21C4-A024-4AFF-8768-C0782AED0D54}" type="pres">
      <dgm:prSet presAssocID="{A551A0E6-C334-49BE-AB70-147906DE283F}" presName="compNode" presStyleCnt="0"/>
      <dgm:spPr/>
    </dgm:pt>
    <dgm:pt modelId="{806B6C00-A622-4CC1-BDBB-6DC6661297CD}" type="pres">
      <dgm:prSet presAssocID="{A551A0E6-C334-49BE-AB70-147906DE283F}" presName="iconBgRect" presStyleLbl="bgShp" presStyleIdx="3" presStyleCnt="8"/>
      <dgm:spPr/>
    </dgm:pt>
    <dgm:pt modelId="{5A803DA4-F7DE-4866-AFC2-58EDCF45AC77}" type="pres">
      <dgm:prSet presAssocID="{A551A0E6-C334-49BE-AB70-147906DE283F}"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Virtual RealityHeadset"/>
        </a:ext>
      </dgm:extLst>
    </dgm:pt>
    <dgm:pt modelId="{DE174EBB-2154-4AA9-A1B6-D1B4BAAC521B}" type="pres">
      <dgm:prSet presAssocID="{A551A0E6-C334-49BE-AB70-147906DE283F}" presName="spaceRect" presStyleCnt="0"/>
      <dgm:spPr/>
    </dgm:pt>
    <dgm:pt modelId="{C3195742-1431-4828-AAAD-A3D49A9AAC9A}" type="pres">
      <dgm:prSet presAssocID="{A551A0E6-C334-49BE-AB70-147906DE283F}" presName="textRect" presStyleLbl="revTx" presStyleIdx="3" presStyleCnt="8">
        <dgm:presLayoutVars>
          <dgm:chMax val="1"/>
          <dgm:chPref val="1"/>
        </dgm:presLayoutVars>
      </dgm:prSet>
      <dgm:spPr/>
    </dgm:pt>
    <dgm:pt modelId="{2063E373-8514-4242-B7E4-1F1EC88CEA2F}" type="pres">
      <dgm:prSet presAssocID="{23ADB7B3-40F1-4A89-BDE4-322AF0EE7260}" presName="sibTrans" presStyleLbl="sibTrans2D1" presStyleIdx="0" presStyleCnt="0"/>
      <dgm:spPr/>
    </dgm:pt>
    <dgm:pt modelId="{259F41FE-6D71-4C24-AB2E-1DA58F8FBE8A}" type="pres">
      <dgm:prSet presAssocID="{816EDB99-A519-496C-8D96-870729B98C56}" presName="compNode" presStyleCnt="0"/>
      <dgm:spPr/>
    </dgm:pt>
    <dgm:pt modelId="{D7EB836F-EED4-45B8-BE79-C001984E3BE5}" type="pres">
      <dgm:prSet presAssocID="{816EDB99-A519-496C-8D96-870729B98C56}" presName="iconBgRect" presStyleLbl="bgShp" presStyleIdx="4" presStyleCnt="8"/>
      <dgm:spPr/>
    </dgm:pt>
    <dgm:pt modelId="{9924B6B0-E4D9-4EE9-A581-55DA5AC0BB4B}" type="pres">
      <dgm:prSet presAssocID="{816EDB99-A519-496C-8D96-870729B98C56}"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oney"/>
        </a:ext>
      </dgm:extLst>
    </dgm:pt>
    <dgm:pt modelId="{8F9ABA36-24D3-4E77-BFE7-A1E58FFF8528}" type="pres">
      <dgm:prSet presAssocID="{816EDB99-A519-496C-8D96-870729B98C56}" presName="spaceRect" presStyleCnt="0"/>
      <dgm:spPr/>
    </dgm:pt>
    <dgm:pt modelId="{EA531D19-BBD7-4B75-B44A-8457C3105109}" type="pres">
      <dgm:prSet presAssocID="{816EDB99-A519-496C-8D96-870729B98C56}" presName="textRect" presStyleLbl="revTx" presStyleIdx="4" presStyleCnt="8">
        <dgm:presLayoutVars>
          <dgm:chMax val="1"/>
          <dgm:chPref val="1"/>
        </dgm:presLayoutVars>
      </dgm:prSet>
      <dgm:spPr/>
    </dgm:pt>
    <dgm:pt modelId="{76E2006B-C60D-4777-A157-60CE2A8A79D0}" type="pres">
      <dgm:prSet presAssocID="{136FDB17-CC15-428C-A093-42A1330AC9C2}" presName="sibTrans" presStyleLbl="sibTrans2D1" presStyleIdx="0" presStyleCnt="0"/>
      <dgm:spPr/>
    </dgm:pt>
    <dgm:pt modelId="{15AA78E6-9166-4CD6-8F9C-47292674F0D8}" type="pres">
      <dgm:prSet presAssocID="{914A9865-4DD3-4C7C-BE42-DF7A87A34B60}" presName="compNode" presStyleCnt="0"/>
      <dgm:spPr/>
    </dgm:pt>
    <dgm:pt modelId="{054C392E-1775-438E-B443-40D337058AE1}" type="pres">
      <dgm:prSet presAssocID="{914A9865-4DD3-4C7C-BE42-DF7A87A34B60}" presName="iconBgRect" presStyleLbl="bgShp" presStyleIdx="5" presStyleCnt="8"/>
      <dgm:spPr/>
    </dgm:pt>
    <dgm:pt modelId="{A6D218BB-60B5-4928-A67C-3E002B66D7D4}" type="pres">
      <dgm:prSet presAssocID="{914A9865-4DD3-4C7C-BE42-DF7A87A34B60}"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Bank"/>
        </a:ext>
      </dgm:extLst>
    </dgm:pt>
    <dgm:pt modelId="{6508AEAA-9428-46D1-88DC-7181382ADB3F}" type="pres">
      <dgm:prSet presAssocID="{914A9865-4DD3-4C7C-BE42-DF7A87A34B60}" presName="spaceRect" presStyleCnt="0"/>
      <dgm:spPr/>
    </dgm:pt>
    <dgm:pt modelId="{3EC61ECF-1B6A-453A-996D-A3C68E791AD0}" type="pres">
      <dgm:prSet presAssocID="{914A9865-4DD3-4C7C-BE42-DF7A87A34B60}" presName="textRect" presStyleLbl="revTx" presStyleIdx="5" presStyleCnt="8">
        <dgm:presLayoutVars>
          <dgm:chMax val="1"/>
          <dgm:chPref val="1"/>
        </dgm:presLayoutVars>
      </dgm:prSet>
      <dgm:spPr/>
    </dgm:pt>
    <dgm:pt modelId="{8150BBC9-8F81-4DF3-86EC-71FEED5AB282}" type="pres">
      <dgm:prSet presAssocID="{BBF06D03-B652-4FA7-AE74-6375BC3895C1}" presName="sibTrans" presStyleLbl="sibTrans2D1" presStyleIdx="0" presStyleCnt="0"/>
      <dgm:spPr/>
    </dgm:pt>
    <dgm:pt modelId="{19DE7B80-E18D-4398-A5E7-B5764348B4DC}" type="pres">
      <dgm:prSet presAssocID="{65906DC8-82B9-4145-B317-4CC79FCA74A3}" presName="compNode" presStyleCnt="0"/>
      <dgm:spPr/>
    </dgm:pt>
    <dgm:pt modelId="{4F41A8FF-DD9B-4713-AB8A-5B9D11C2903C}" type="pres">
      <dgm:prSet presAssocID="{65906DC8-82B9-4145-B317-4CC79FCA74A3}" presName="iconBgRect" presStyleLbl="bgShp" presStyleIdx="6" presStyleCnt="8"/>
      <dgm:spPr/>
    </dgm:pt>
    <dgm:pt modelId="{0DF27E59-DE99-4645-9741-F53671DCC616}" type="pres">
      <dgm:prSet presAssocID="{65906DC8-82B9-4145-B317-4CC79FCA74A3}"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Office Worker"/>
        </a:ext>
      </dgm:extLst>
    </dgm:pt>
    <dgm:pt modelId="{82939B48-B699-4977-A5F4-7753F5547924}" type="pres">
      <dgm:prSet presAssocID="{65906DC8-82B9-4145-B317-4CC79FCA74A3}" presName="spaceRect" presStyleCnt="0"/>
      <dgm:spPr/>
    </dgm:pt>
    <dgm:pt modelId="{DF8FC25F-71C9-4B53-9282-C0B42921D668}" type="pres">
      <dgm:prSet presAssocID="{65906DC8-82B9-4145-B317-4CC79FCA74A3}" presName="textRect" presStyleLbl="revTx" presStyleIdx="6" presStyleCnt="8">
        <dgm:presLayoutVars>
          <dgm:chMax val="1"/>
          <dgm:chPref val="1"/>
        </dgm:presLayoutVars>
      </dgm:prSet>
      <dgm:spPr/>
    </dgm:pt>
    <dgm:pt modelId="{ED257A00-9F55-4E02-B0FF-87C65AD16F69}" type="pres">
      <dgm:prSet presAssocID="{F6F4E009-C775-4323-B107-037B2097B51D}" presName="sibTrans" presStyleLbl="sibTrans2D1" presStyleIdx="0" presStyleCnt="0"/>
      <dgm:spPr/>
    </dgm:pt>
    <dgm:pt modelId="{49BCC1CC-9FE7-43C3-92E7-9703E43DD4DA}" type="pres">
      <dgm:prSet presAssocID="{2DB1893A-0F34-49AA-87DF-8F373873D5CF}" presName="compNode" presStyleCnt="0"/>
      <dgm:spPr/>
    </dgm:pt>
    <dgm:pt modelId="{948713EF-BE8B-4EF9-9A1E-BF3672B0C0F2}" type="pres">
      <dgm:prSet presAssocID="{2DB1893A-0F34-49AA-87DF-8F373873D5CF}" presName="iconBgRect" presStyleLbl="bgShp" presStyleIdx="7" presStyleCnt="8"/>
      <dgm:spPr/>
    </dgm:pt>
    <dgm:pt modelId="{F81E00CC-B3D5-4723-AF99-D6F13D43B935}" type="pres">
      <dgm:prSet presAssocID="{2DB1893A-0F34-49AA-87DF-8F373873D5CF}"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dgm:spPr>
      <dgm:extLst>
        <a:ext uri="{E40237B7-FDA0-4F09-8148-C483321AD2D9}">
          <dgm14:cNvPr xmlns:dgm14="http://schemas.microsoft.com/office/drawing/2010/diagram" id="0" name="" descr="Business Growth"/>
        </a:ext>
      </dgm:extLst>
    </dgm:pt>
    <dgm:pt modelId="{B6EA198D-671E-413B-A700-9730BD3B92DE}" type="pres">
      <dgm:prSet presAssocID="{2DB1893A-0F34-49AA-87DF-8F373873D5CF}" presName="spaceRect" presStyleCnt="0"/>
      <dgm:spPr/>
    </dgm:pt>
    <dgm:pt modelId="{F302136D-2AB3-48C0-95D1-547BA4FAE013}" type="pres">
      <dgm:prSet presAssocID="{2DB1893A-0F34-49AA-87DF-8F373873D5CF}" presName="textRect" presStyleLbl="revTx" presStyleIdx="7" presStyleCnt="8">
        <dgm:presLayoutVars>
          <dgm:chMax val="1"/>
          <dgm:chPref val="1"/>
        </dgm:presLayoutVars>
      </dgm:prSet>
      <dgm:spPr/>
    </dgm:pt>
  </dgm:ptLst>
  <dgm:cxnLst>
    <dgm:cxn modelId="{780CE500-8133-4071-8D81-0EA5A146047A}" type="presOf" srcId="{136FDB17-CC15-428C-A093-42A1330AC9C2}" destId="{76E2006B-C60D-4777-A157-60CE2A8A79D0}" srcOrd="0" destOrd="0" presId="urn:microsoft.com/office/officeart/2018/2/layout/IconCircleList"/>
    <dgm:cxn modelId="{17F4BB27-88D9-44F6-B839-D7EB17C22281}" type="presOf" srcId="{47D9AAE9-1A83-4A4C-BA14-54B258587F54}" destId="{3A817A63-610F-40B9-9027-36BAB4EB5857}" srcOrd="0" destOrd="0" presId="urn:microsoft.com/office/officeart/2018/2/layout/IconCircleList"/>
    <dgm:cxn modelId="{8D14F328-EC5F-4FDA-80BC-85E452143438}" srcId="{784BB3A0-980D-405E-AB73-1768B13D8151}" destId="{A642CBE9-D07A-45A6-BC6E-427BE89AAA82}" srcOrd="2" destOrd="0" parTransId="{4BC9A08D-798A-4BF8-923F-1D7F65B29609}" sibTransId="{8875BD78-6163-4F03-AE30-474DFF4AFA2B}"/>
    <dgm:cxn modelId="{D32B4F32-EDF1-4577-A786-30AAE9DF9F00}" type="presOf" srcId="{816EDB99-A519-496C-8D96-870729B98C56}" destId="{EA531D19-BBD7-4B75-B44A-8457C3105109}" srcOrd="0" destOrd="0" presId="urn:microsoft.com/office/officeart/2018/2/layout/IconCircleList"/>
    <dgm:cxn modelId="{966CCE35-BE9D-4BD2-A8B5-9A0B0897CCC0}" srcId="{784BB3A0-980D-405E-AB73-1768B13D8151}" destId="{A551A0E6-C334-49BE-AB70-147906DE283F}" srcOrd="3" destOrd="0" parTransId="{3B94557B-4DE9-4953-A579-9D36B444B53F}" sibTransId="{23ADB7B3-40F1-4A89-BDE4-322AF0EE7260}"/>
    <dgm:cxn modelId="{0D5A9F3B-E01B-44CF-B3C3-18B22867D5BD}" type="presOf" srcId="{CFE17D57-63F2-4A9D-8924-56EB5863C615}" destId="{3964EDB3-83FB-408C-A9F8-4D805385796A}" srcOrd="0" destOrd="0" presId="urn:microsoft.com/office/officeart/2018/2/layout/IconCircleList"/>
    <dgm:cxn modelId="{36D1164E-0D93-4C7A-8877-3BAB59ABF1CC}" srcId="{784BB3A0-980D-405E-AB73-1768B13D8151}" destId="{816EDB99-A519-496C-8D96-870729B98C56}" srcOrd="4" destOrd="0" parTransId="{E8A54E8F-4178-4745-A927-C78D25730799}" sibTransId="{136FDB17-CC15-428C-A093-42A1330AC9C2}"/>
    <dgm:cxn modelId="{9F75E14E-0BF2-4082-BE8C-F519BE90CD83}" srcId="{784BB3A0-980D-405E-AB73-1768B13D8151}" destId="{CFE17D57-63F2-4A9D-8924-56EB5863C615}" srcOrd="1" destOrd="0" parTransId="{2ECCEB65-2B0E-408F-9063-B1C1AE72909D}" sibTransId="{47D9AAE9-1A83-4A4C-BA14-54B258587F54}"/>
    <dgm:cxn modelId="{B8794581-2223-4811-BD5B-C9D049B1009D}" type="presOf" srcId="{A551A0E6-C334-49BE-AB70-147906DE283F}" destId="{C3195742-1431-4828-AAAD-A3D49A9AAC9A}" srcOrd="0" destOrd="0" presId="urn:microsoft.com/office/officeart/2018/2/layout/IconCircleList"/>
    <dgm:cxn modelId="{4258398C-99C2-4442-BE38-A76CC833081A}" srcId="{784BB3A0-980D-405E-AB73-1768B13D8151}" destId="{65906DC8-82B9-4145-B317-4CC79FCA74A3}" srcOrd="6" destOrd="0" parTransId="{FD1ACA95-B77A-41D0-BCCB-FD94D5A6E403}" sibTransId="{F6F4E009-C775-4323-B107-037B2097B51D}"/>
    <dgm:cxn modelId="{3D000E90-FC03-4622-A2E1-510CD0DE3E1D}" type="presOf" srcId="{914A9865-4DD3-4C7C-BE42-DF7A87A34B60}" destId="{3EC61ECF-1B6A-453A-996D-A3C68E791AD0}" srcOrd="0" destOrd="0" presId="urn:microsoft.com/office/officeart/2018/2/layout/IconCircleList"/>
    <dgm:cxn modelId="{CCF42D92-DDD3-4F48-96B2-1C9A3BF665BF}" type="presOf" srcId="{A642CBE9-D07A-45A6-BC6E-427BE89AAA82}" destId="{76304DBD-DF74-412F-9F77-2481DB4A5CDD}" srcOrd="0" destOrd="0" presId="urn:microsoft.com/office/officeart/2018/2/layout/IconCircleList"/>
    <dgm:cxn modelId="{23356992-43F9-4B22-827C-6EC1E5D1FD11}" srcId="{784BB3A0-980D-405E-AB73-1768B13D8151}" destId="{914A9865-4DD3-4C7C-BE42-DF7A87A34B60}" srcOrd="5" destOrd="0" parTransId="{DFA0112D-44D1-42D5-9A98-005A46F8AA19}" sibTransId="{BBF06D03-B652-4FA7-AE74-6375BC3895C1}"/>
    <dgm:cxn modelId="{E7468292-F25E-4D47-9437-D6CD6FEEAA3C}" type="presOf" srcId="{23ADB7B3-40F1-4A89-BDE4-322AF0EE7260}" destId="{2063E373-8514-4242-B7E4-1F1EC88CEA2F}" srcOrd="0" destOrd="0" presId="urn:microsoft.com/office/officeart/2018/2/layout/IconCircleList"/>
    <dgm:cxn modelId="{131C87B0-CDC5-48A8-A945-C744B9BC7C18}" type="presOf" srcId="{BB1E99BC-3B09-4F39-B6BB-B590CC521659}" destId="{46F7CE0D-5180-4C03-BF49-358F94422FE7}" srcOrd="0" destOrd="0" presId="urn:microsoft.com/office/officeart/2018/2/layout/IconCircleList"/>
    <dgm:cxn modelId="{146A92B8-FF9B-4BE4-A796-415642FC436A}" type="presOf" srcId="{784BB3A0-980D-405E-AB73-1768B13D8151}" destId="{3491FC94-A33F-4E88-AE9F-AA8F7F1EE6A2}" srcOrd="0" destOrd="0" presId="urn:microsoft.com/office/officeart/2018/2/layout/IconCircleList"/>
    <dgm:cxn modelId="{816B40BD-E4F8-427E-BFB1-D4D11D3E719D}" type="presOf" srcId="{7E1B1A4C-C957-48BE-9AE0-E5A5832BCCFF}" destId="{FDBAEB72-3DE4-4CD1-B8CA-8B67E77F90A1}" srcOrd="0" destOrd="0" presId="urn:microsoft.com/office/officeart/2018/2/layout/IconCircleList"/>
    <dgm:cxn modelId="{D62910C3-354A-45A6-9B0C-2A61371B3886}" srcId="{784BB3A0-980D-405E-AB73-1768B13D8151}" destId="{BB1E99BC-3B09-4F39-B6BB-B590CC521659}" srcOrd="0" destOrd="0" parTransId="{582D8CFF-BFD8-4852-9334-57AAE0AC4F75}" sibTransId="{7E1B1A4C-C957-48BE-9AE0-E5A5832BCCFF}"/>
    <dgm:cxn modelId="{376EB6DC-C533-4B7D-AF70-34D143FC7B3E}" type="presOf" srcId="{BBF06D03-B652-4FA7-AE74-6375BC3895C1}" destId="{8150BBC9-8F81-4DF3-86EC-71FEED5AB282}" srcOrd="0" destOrd="0" presId="urn:microsoft.com/office/officeart/2018/2/layout/IconCircleList"/>
    <dgm:cxn modelId="{D8B931DD-C8E9-4F46-8C0D-C7896FEC42DC}" type="presOf" srcId="{65906DC8-82B9-4145-B317-4CC79FCA74A3}" destId="{DF8FC25F-71C9-4B53-9282-C0B42921D668}" srcOrd="0" destOrd="0" presId="urn:microsoft.com/office/officeart/2018/2/layout/IconCircleList"/>
    <dgm:cxn modelId="{41F0D2E2-D28A-4693-A22D-2B0CBA743DF8}" type="presOf" srcId="{8875BD78-6163-4F03-AE30-474DFF4AFA2B}" destId="{C3FD6BD5-5DCA-4520-96F9-563D2B86ED27}" srcOrd="0" destOrd="0" presId="urn:microsoft.com/office/officeart/2018/2/layout/IconCircleList"/>
    <dgm:cxn modelId="{601E7AF7-D69B-4F47-8C64-B5D51ABBB21E}" type="presOf" srcId="{2DB1893A-0F34-49AA-87DF-8F373873D5CF}" destId="{F302136D-2AB3-48C0-95D1-547BA4FAE013}" srcOrd="0" destOrd="0" presId="urn:microsoft.com/office/officeart/2018/2/layout/IconCircleList"/>
    <dgm:cxn modelId="{49C11CFA-00C8-4D95-8601-26066BF5E766}" srcId="{784BB3A0-980D-405E-AB73-1768B13D8151}" destId="{2DB1893A-0F34-49AA-87DF-8F373873D5CF}" srcOrd="7" destOrd="0" parTransId="{C7390902-3A40-4D47-BADB-5C847E40B0B3}" sibTransId="{6DD741F9-EAE6-4D85-821A-F5DF89645B3C}"/>
    <dgm:cxn modelId="{C24E40FC-4759-48DE-B322-EC3CAAE84CEE}" type="presOf" srcId="{F6F4E009-C775-4323-B107-037B2097B51D}" destId="{ED257A00-9F55-4E02-B0FF-87C65AD16F69}" srcOrd="0" destOrd="0" presId="urn:microsoft.com/office/officeart/2018/2/layout/IconCircleList"/>
    <dgm:cxn modelId="{9B2D68F1-72E5-4012-A2D1-F0C0C816DC02}" type="presParOf" srcId="{3491FC94-A33F-4E88-AE9F-AA8F7F1EE6A2}" destId="{8A25A9DF-1208-4A7F-8731-138ACDA51031}" srcOrd="0" destOrd="0" presId="urn:microsoft.com/office/officeart/2018/2/layout/IconCircleList"/>
    <dgm:cxn modelId="{CB1FC7B1-F418-47D1-85E1-E5EBD10D10BD}" type="presParOf" srcId="{8A25A9DF-1208-4A7F-8731-138ACDA51031}" destId="{FBC0F204-95DF-4654-99B4-42237E7FD666}" srcOrd="0" destOrd="0" presId="urn:microsoft.com/office/officeart/2018/2/layout/IconCircleList"/>
    <dgm:cxn modelId="{773BC3B0-8692-447D-AFA9-D1F00FEE285B}" type="presParOf" srcId="{FBC0F204-95DF-4654-99B4-42237E7FD666}" destId="{AD83A716-B1F7-498A-ACCA-15DF27F95392}" srcOrd="0" destOrd="0" presId="urn:microsoft.com/office/officeart/2018/2/layout/IconCircleList"/>
    <dgm:cxn modelId="{6613BE0E-709C-4175-9311-6C8DBB36DD5D}" type="presParOf" srcId="{FBC0F204-95DF-4654-99B4-42237E7FD666}" destId="{BACDCD4A-03B5-47EF-9F3E-E0BDEC825166}" srcOrd="1" destOrd="0" presId="urn:microsoft.com/office/officeart/2018/2/layout/IconCircleList"/>
    <dgm:cxn modelId="{0205012A-ABC1-4497-B9F9-671CA68C34F5}" type="presParOf" srcId="{FBC0F204-95DF-4654-99B4-42237E7FD666}" destId="{7E97E5C7-4BB5-47E2-BE91-644A315502D5}" srcOrd="2" destOrd="0" presId="urn:microsoft.com/office/officeart/2018/2/layout/IconCircleList"/>
    <dgm:cxn modelId="{7CD87846-F126-4900-BA70-E3DF086155A5}" type="presParOf" srcId="{FBC0F204-95DF-4654-99B4-42237E7FD666}" destId="{46F7CE0D-5180-4C03-BF49-358F94422FE7}" srcOrd="3" destOrd="0" presId="urn:microsoft.com/office/officeart/2018/2/layout/IconCircleList"/>
    <dgm:cxn modelId="{2CCE1961-9499-46AD-B599-BD7BA6B4D876}" type="presParOf" srcId="{8A25A9DF-1208-4A7F-8731-138ACDA51031}" destId="{FDBAEB72-3DE4-4CD1-B8CA-8B67E77F90A1}" srcOrd="1" destOrd="0" presId="urn:microsoft.com/office/officeart/2018/2/layout/IconCircleList"/>
    <dgm:cxn modelId="{5B9F1F4D-76F4-46FA-90C5-EB93E42BC44A}" type="presParOf" srcId="{8A25A9DF-1208-4A7F-8731-138ACDA51031}" destId="{809F57AE-5D14-41BA-A8F6-0E6C1A0167E4}" srcOrd="2" destOrd="0" presId="urn:microsoft.com/office/officeart/2018/2/layout/IconCircleList"/>
    <dgm:cxn modelId="{608B6970-5EBE-4DD8-8118-D74E153F6956}" type="presParOf" srcId="{809F57AE-5D14-41BA-A8F6-0E6C1A0167E4}" destId="{DF6C33C1-587E-41D4-BAA0-E9E3B094EDAF}" srcOrd="0" destOrd="0" presId="urn:microsoft.com/office/officeart/2018/2/layout/IconCircleList"/>
    <dgm:cxn modelId="{F8FB257E-3C4D-4835-BA83-0A0AFD084E36}" type="presParOf" srcId="{809F57AE-5D14-41BA-A8F6-0E6C1A0167E4}" destId="{868FA1A7-2B39-4250-94C6-F4BDC7F3CB96}" srcOrd="1" destOrd="0" presId="urn:microsoft.com/office/officeart/2018/2/layout/IconCircleList"/>
    <dgm:cxn modelId="{94E7F9DF-8C84-4B6A-A9AD-646BD237EEAD}" type="presParOf" srcId="{809F57AE-5D14-41BA-A8F6-0E6C1A0167E4}" destId="{6D9CDF3D-F018-41DC-B635-B33A33DC24E3}" srcOrd="2" destOrd="0" presId="urn:microsoft.com/office/officeart/2018/2/layout/IconCircleList"/>
    <dgm:cxn modelId="{6E5028BE-0D50-4401-B08B-8A907E1ED70E}" type="presParOf" srcId="{809F57AE-5D14-41BA-A8F6-0E6C1A0167E4}" destId="{3964EDB3-83FB-408C-A9F8-4D805385796A}" srcOrd="3" destOrd="0" presId="urn:microsoft.com/office/officeart/2018/2/layout/IconCircleList"/>
    <dgm:cxn modelId="{3D6D54DF-A63B-4983-9B62-9FCBDFF5E36A}" type="presParOf" srcId="{8A25A9DF-1208-4A7F-8731-138ACDA51031}" destId="{3A817A63-610F-40B9-9027-36BAB4EB5857}" srcOrd="3" destOrd="0" presId="urn:microsoft.com/office/officeart/2018/2/layout/IconCircleList"/>
    <dgm:cxn modelId="{1A676DF6-2174-41E1-9B59-D56662643F04}" type="presParOf" srcId="{8A25A9DF-1208-4A7F-8731-138ACDA51031}" destId="{5FB5A095-F99D-46D3-A60D-848E7B13A833}" srcOrd="4" destOrd="0" presId="urn:microsoft.com/office/officeart/2018/2/layout/IconCircleList"/>
    <dgm:cxn modelId="{09F6738E-EEE4-40F9-841E-12BF111EA43C}" type="presParOf" srcId="{5FB5A095-F99D-46D3-A60D-848E7B13A833}" destId="{706947D8-F788-4350-B7D4-EA512D4BDD17}" srcOrd="0" destOrd="0" presId="urn:microsoft.com/office/officeart/2018/2/layout/IconCircleList"/>
    <dgm:cxn modelId="{0A9F6E8C-E753-4EBE-90D0-3921D4D991B0}" type="presParOf" srcId="{5FB5A095-F99D-46D3-A60D-848E7B13A833}" destId="{82CF11F4-D916-49F5-B0DD-514C3A5AA4E2}" srcOrd="1" destOrd="0" presId="urn:microsoft.com/office/officeart/2018/2/layout/IconCircleList"/>
    <dgm:cxn modelId="{DE5E435E-6DE4-4B2D-91D5-09C3595AB6AB}" type="presParOf" srcId="{5FB5A095-F99D-46D3-A60D-848E7B13A833}" destId="{697361B8-CDDB-4985-8E44-B2B175DDBCB0}" srcOrd="2" destOrd="0" presId="urn:microsoft.com/office/officeart/2018/2/layout/IconCircleList"/>
    <dgm:cxn modelId="{C7B934B1-34BE-4F8B-8AEB-1F3FBED690D7}" type="presParOf" srcId="{5FB5A095-F99D-46D3-A60D-848E7B13A833}" destId="{76304DBD-DF74-412F-9F77-2481DB4A5CDD}" srcOrd="3" destOrd="0" presId="urn:microsoft.com/office/officeart/2018/2/layout/IconCircleList"/>
    <dgm:cxn modelId="{75136108-3E34-4B81-82F1-35C277951078}" type="presParOf" srcId="{8A25A9DF-1208-4A7F-8731-138ACDA51031}" destId="{C3FD6BD5-5DCA-4520-96F9-563D2B86ED27}" srcOrd="5" destOrd="0" presId="urn:microsoft.com/office/officeart/2018/2/layout/IconCircleList"/>
    <dgm:cxn modelId="{52035176-29CA-4466-AC27-27CEA0029728}" type="presParOf" srcId="{8A25A9DF-1208-4A7F-8731-138ACDA51031}" destId="{D29A21C4-A024-4AFF-8768-C0782AED0D54}" srcOrd="6" destOrd="0" presId="urn:microsoft.com/office/officeart/2018/2/layout/IconCircleList"/>
    <dgm:cxn modelId="{D6ADDDA6-A3C9-4805-85F1-2778B78086ED}" type="presParOf" srcId="{D29A21C4-A024-4AFF-8768-C0782AED0D54}" destId="{806B6C00-A622-4CC1-BDBB-6DC6661297CD}" srcOrd="0" destOrd="0" presId="urn:microsoft.com/office/officeart/2018/2/layout/IconCircleList"/>
    <dgm:cxn modelId="{964D0901-3D60-4F41-A78C-B11A27A6CB93}" type="presParOf" srcId="{D29A21C4-A024-4AFF-8768-C0782AED0D54}" destId="{5A803DA4-F7DE-4866-AFC2-58EDCF45AC77}" srcOrd="1" destOrd="0" presId="urn:microsoft.com/office/officeart/2018/2/layout/IconCircleList"/>
    <dgm:cxn modelId="{8BEA79FC-2D78-46B0-B6E5-9D0D6630A38D}" type="presParOf" srcId="{D29A21C4-A024-4AFF-8768-C0782AED0D54}" destId="{DE174EBB-2154-4AA9-A1B6-D1B4BAAC521B}" srcOrd="2" destOrd="0" presId="urn:microsoft.com/office/officeart/2018/2/layout/IconCircleList"/>
    <dgm:cxn modelId="{ECCDD169-5EBD-4EA7-8DC4-D4DC6944AA69}" type="presParOf" srcId="{D29A21C4-A024-4AFF-8768-C0782AED0D54}" destId="{C3195742-1431-4828-AAAD-A3D49A9AAC9A}" srcOrd="3" destOrd="0" presId="urn:microsoft.com/office/officeart/2018/2/layout/IconCircleList"/>
    <dgm:cxn modelId="{6D7AB819-F141-4A57-BE1D-9092AA79B88B}" type="presParOf" srcId="{8A25A9DF-1208-4A7F-8731-138ACDA51031}" destId="{2063E373-8514-4242-B7E4-1F1EC88CEA2F}" srcOrd="7" destOrd="0" presId="urn:microsoft.com/office/officeart/2018/2/layout/IconCircleList"/>
    <dgm:cxn modelId="{9B6946D5-94C2-4DC1-AC0E-95ADA8D6B20F}" type="presParOf" srcId="{8A25A9DF-1208-4A7F-8731-138ACDA51031}" destId="{259F41FE-6D71-4C24-AB2E-1DA58F8FBE8A}" srcOrd="8" destOrd="0" presId="urn:microsoft.com/office/officeart/2018/2/layout/IconCircleList"/>
    <dgm:cxn modelId="{B37FA6BE-0152-41A9-9B25-A1197992480A}" type="presParOf" srcId="{259F41FE-6D71-4C24-AB2E-1DA58F8FBE8A}" destId="{D7EB836F-EED4-45B8-BE79-C001984E3BE5}" srcOrd="0" destOrd="0" presId="urn:microsoft.com/office/officeart/2018/2/layout/IconCircleList"/>
    <dgm:cxn modelId="{6C57CB9F-B8FF-401E-B204-3009A7705948}" type="presParOf" srcId="{259F41FE-6D71-4C24-AB2E-1DA58F8FBE8A}" destId="{9924B6B0-E4D9-4EE9-A581-55DA5AC0BB4B}" srcOrd="1" destOrd="0" presId="urn:microsoft.com/office/officeart/2018/2/layout/IconCircleList"/>
    <dgm:cxn modelId="{7B3427CB-6F1A-4F5C-B964-A91C07718187}" type="presParOf" srcId="{259F41FE-6D71-4C24-AB2E-1DA58F8FBE8A}" destId="{8F9ABA36-24D3-4E77-BFE7-A1E58FFF8528}" srcOrd="2" destOrd="0" presId="urn:microsoft.com/office/officeart/2018/2/layout/IconCircleList"/>
    <dgm:cxn modelId="{78C2CDE5-C981-4846-9F89-4701E7AF2095}" type="presParOf" srcId="{259F41FE-6D71-4C24-AB2E-1DA58F8FBE8A}" destId="{EA531D19-BBD7-4B75-B44A-8457C3105109}" srcOrd="3" destOrd="0" presId="urn:microsoft.com/office/officeart/2018/2/layout/IconCircleList"/>
    <dgm:cxn modelId="{99BD67B7-C6A1-4371-BEC2-8714271B8DED}" type="presParOf" srcId="{8A25A9DF-1208-4A7F-8731-138ACDA51031}" destId="{76E2006B-C60D-4777-A157-60CE2A8A79D0}" srcOrd="9" destOrd="0" presId="urn:microsoft.com/office/officeart/2018/2/layout/IconCircleList"/>
    <dgm:cxn modelId="{CD2EB8C4-DD72-4E30-A390-EE632FD682D3}" type="presParOf" srcId="{8A25A9DF-1208-4A7F-8731-138ACDA51031}" destId="{15AA78E6-9166-4CD6-8F9C-47292674F0D8}" srcOrd="10" destOrd="0" presId="urn:microsoft.com/office/officeart/2018/2/layout/IconCircleList"/>
    <dgm:cxn modelId="{F7751781-5F80-478F-9D59-020D6D20E943}" type="presParOf" srcId="{15AA78E6-9166-4CD6-8F9C-47292674F0D8}" destId="{054C392E-1775-438E-B443-40D337058AE1}" srcOrd="0" destOrd="0" presId="urn:microsoft.com/office/officeart/2018/2/layout/IconCircleList"/>
    <dgm:cxn modelId="{FA16DB1C-6ADD-4B9F-BB60-9DD53755E4E4}" type="presParOf" srcId="{15AA78E6-9166-4CD6-8F9C-47292674F0D8}" destId="{A6D218BB-60B5-4928-A67C-3E002B66D7D4}" srcOrd="1" destOrd="0" presId="urn:microsoft.com/office/officeart/2018/2/layout/IconCircleList"/>
    <dgm:cxn modelId="{981E2A1B-4FC8-46D9-B18D-BA6F09C54DF9}" type="presParOf" srcId="{15AA78E6-9166-4CD6-8F9C-47292674F0D8}" destId="{6508AEAA-9428-46D1-88DC-7181382ADB3F}" srcOrd="2" destOrd="0" presId="urn:microsoft.com/office/officeart/2018/2/layout/IconCircleList"/>
    <dgm:cxn modelId="{19CB6D37-DB46-4F1F-8942-8CF0FD282D72}" type="presParOf" srcId="{15AA78E6-9166-4CD6-8F9C-47292674F0D8}" destId="{3EC61ECF-1B6A-453A-996D-A3C68E791AD0}" srcOrd="3" destOrd="0" presId="urn:microsoft.com/office/officeart/2018/2/layout/IconCircleList"/>
    <dgm:cxn modelId="{8781EFF6-C29E-4DBC-8D61-1ED5D8FA72E7}" type="presParOf" srcId="{8A25A9DF-1208-4A7F-8731-138ACDA51031}" destId="{8150BBC9-8F81-4DF3-86EC-71FEED5AB282}" srcOrd="11" destOrd="0" presId="urn:microsoft.com/office/officeart/2018/2/layout/IconCircleList"/>
    <dgm:cxn modelId="{189264FC-509E-4321-A931-6F3A6B56D381}" type="presParOf" srcId="{8A25A9DF-1208-4A7F-8731-138ACDA51031}" destId="{19DE7B80-E18D-4398-A5E7-B5764348B4DC}" srcOrd="12" destOrd="0" presId="urn:microsoft.com/office/officeart/2018/2/layout/IconCircleList"/>
    <dgm:cxn modelId="{B55A571C-E3A9-487B-8B59-FF5F59C5B7DC}" type="presParOf" srcId="{19DE7B80-E18D-4398-A5E7-B5764348B4DC}" destId="{4F41A8FF-DD9B-4713-AB8A-5B9D11C2903C}" srcOrd="0" destOrd="0" presId="urn:microsoft.com/office/officeart/2018/2/layout/IconCircleList"/>
    <dgm:cxn modelId="{28F46EF1-879C-4120-847C-2F4481C45D8D}" type="presParOf" srcId="{19DE7B80-E18D-4398-A5E7-B5764348B4DC}" destId="{0DF27E59-DE99-4645-9741-F53671DCC616}" srcOrd="1" destOrd="0" presId="urn:microsoft.com/office/officeart/2018/2/layout/IconCircleList"/>
    <dgm:cxn modelId="{278F6933-772C-45E9-8D96-574B15EE53B1}" type="presParOf" srcId="{19DE7B80-E18D-4398-A5E7-B5764348B4DC}" destId="{82939B48-B699-4977-A5F4-7753F5547924}" srcOrd="2" destOrd="0" presId="urn:microsoft.com/office/officeart/2018/2/layout/IconCircleList"/>
    <dgm:cxn modelId="{4B71DF7B-291A-4C5D-9420-2A518A843C43}" type="presParOf" srcId="{19DE7B80-E18D-4398-A5E7-B5764348B4DC}" destId="{DF8FC25F-71C9-4B53-9282-C0B42921D668}" srcOrd="3" destOrd="0" presId="urn:microsoft.com/office/officeart/2018/2/layout/IconCircleList"/>
    <dgm:cxn modelId="{B65132CB-797B-4970-BA79-6338B4E3CEEC}" type="presParOf" srcId="{8A25A9DF-1208-4A7F-8731-138ACDA51031}" destId="{ED257A00-9F55-4E02-B0FF-87C65AD16F69}" srcOrd="13" destOrd="0" presId="urn:microsoft.com/office/officeart/2018/2/layout/IconCircleList"/>
    <dgm:cxn modelId="{643321E3-9574-410E-A069-237A73749EA6}" type="presParOf" srcId="{8A25A9DF-1208-4A7F-8731-138ACDA51031}" destId="{49BCC1CC-9FE7-43C3-92E7-9703E43DD4DA}" srcOrd="14" destOrd="0" presId="urn:microsoft.com/office/officeart/2018/2/layout/IconCircleList"/>
    <dgm:cxn modelId="{5894453E-1B6F-4DF5-9D3D-EB018DD2B848}" type="presParOf" srcId="{49BCC1CC-9FE7-43C3-92E7-9703E43DD4DA}" destId="{948713EF-BE8B-4EF9-9A1E-BF3672B0C0F2}" srcOrd="0" destOrd="0" presId="urn:microsoft.com/office/officeart/2018/2/layout/IconCircleList"/>
    <dgm:cxn modelId="{C0409D3F-03B6-4AB5-A54D-A94E8C79BFA2}" type="presParOf" srcId="{49BCC1CC-9FE7-43C3-92E7-9703E43DD4DA}" destId="{F81E00CC-B3D5-4723-AF99-D6F13D43B935}" srcOrd="1" destOrd="0" presId="urn:microsoft.com/office/officeart/2018/2/layout/IconCircleList"/>
    <dgm:cxn modelId="{F123ADEA-A528-4C90-AE0B-ED9ABFCA0B9C}" type="presParOf" srcId="{49BCC1CC-9FE7-43C3-92E7-9703E43DD4DA}" destId="{B6EA198D-671E-413B-A700-9730BD3B92DE}" srcOrd="2" destOrd="0" presId="urn:microsoft.com/office/officeart/2018/2/layout/IconCircleList"/>
    <dgm:cxn modelId="{FFDF51D2-42DA-4FE0-BEA9-8A045CFAD623}" type="presParOf" srcId="{49BCC1CC-9FE7-43C3-92E7-9703E43DD4DA}" destId="{F302136D-2AB3-48C0-95D1-547BA4FAE013}"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CF6EBD-2913-428A-91F1-BD4016231F5D}"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6A535825-BAD9-47A8-8AF1-26B7634A929A}">
      <dgm:prSet phldrT="[Text]" custT="1"/>
      <dgm:spPr>
        <a:solidFill>
          <a:srgbClr val="00B0F0"/>
        </a:solidFill>
      </dgm:spPr>
      <dgm:t>
        <a:bodyPr/>
        <a:lstStyle/>
        <a:p>
          <a:r>
            <a:rPr lang="en-GB" sz="1000" dirty="0">
              <a:latin typeface="Arial" panose="020B0604020202020204" pitchFamily="34" charset="0"/>
              <a:cs typeface="Arial" panose="020B0604020202020204" pitchFamily="34" charset="0"/>
            </a:rPr>
            <a:t>Strength - Internal</a:t>
          </a:r>
        </a:p>
      </dgm:t>
    </dgm:pt>
    <dgm:pt modelId="{3A9EFE1D-1E99-45C2-B630-9C2A9EED23CB}" type="parTrans" cxnId="{BCEC9C17-1E5B-42F8-B0CC-A606D00319E1}">
      <dgm:prSet/>
      <dgm:spPr/>
      <dgm:t>
        <a:bodyPr/>
        <a:lstStyle/>
        <a:p>
          <a:endParaRPr lang="en-GB"/>
        </a:p>
      </dgm:t>
    </dgm:pt>
    <dgm:pt modelId="{05F4043E-8956-444B-A6C0-E792742AAFFB}" type="sibTrans" cxnId="{BCEC9C17-1E5B-42F8-B0CC-A606D00319E1}">
      <dgm:prSet/>
      <dgm:spPr/>
      <dgm:t>
        <a:bodyPr/>
        <a:lstStyle/>
        <a:p>
          <a:endParaRPr lang="en-GB"/>
        </a:p>
      </dgm:t>
    </dgm:pt>
    <dgm:pt modelId="{CE475944-0992-48F7-B4E2-7AA0DC71457B}">
      <dgm:prSet phldrT="[Text]" custT="1"/>
      <dgm:spPr/>
      <dgm:t>
        <a:bodyPr/>
        <a:lstStyle/>
        <a:p>
          <a:r>
            <a:rPr lang="en-GB" sz="1200" dirty="0">
              <a:latin typeface="Arial" panose="020B0604020202020204" pitchFamily="34" charset="0"/>
              <a:cs typeface="Arial" panose="020B0604020202020204" pitchFamily="34" charset="0"/>
            </a:rPr>
            <a:t>Competitive pricing</a:t>
          </a:r>
        </a:p>
      </dgm:t>
    </dgm:pt>
    <dgm:pt modelId="{0706CB63-3E42-425C-80B4-9E32E3D06B53}" type="parTrans" cxnId="{BD16CAD8-E4D1-4C8A-AA43-262D56B190CD}">
      <dgm:prSet/>
      <dgm:spPr/>
      <dgm:t>
        <a:bodyPr/>
        <a:lstStyle/>
        <a:p>
          <a:endParaRPr lang="en-GB"/>
        </a:p>
      </dgm:t>
    </dgm:pt>
    <dgm:pt modelId="{FA5D4342-2895-4D63-B2AB-71B026E264BB}" type="sibTrans" cxnId="{BD16CAD8-E4D1-4C8A-AA43-262D56B190CD}">
      <dgm:prSet/>
      <dgm:spPr/>
      <dgm:t>
        <a:bodyPr/>
        <a:lstStyle/>
        <a:p>
          <a:endParaRPr lang="en-GB"/>
        </a:p>
      </dgm:t>
    </dgm:pt>
    <dgm:pt modelId="{B4AA83F9-5DFE-4349-BF4D-78E6B48A12C7}">
      <dgm:prSet phldrT="[Text]" custT="1"/>
      <dgm:spPr>
        <a:solidFill>
          <a:schemeClr val="accent5">
            <a:lumMod val="60000"/>
            <a:lumOff val="40000"/>
          </a:schemeClr>
        </a:solidFill>
      </dgm:spPr>
      <dgm:t>
        <a:bodyPr/>
        <a:lstStyle/>
        <a:p>
          <a:r>
            <a:rPr lang="en-GB" sz="1000" dirty="0">
              <a:latin typeface="Arial" panose="020B0604020202020204" pitchFamily="34" charset="0"/>
              <a:cs typeface="Arial" panose="020B0604020202020204" pitchFamily="34" charset="0"/>
            </a:rPr>
            <a:t>Weakness - Internal</a:t>
          </a:r>
        </a:p>
      </dgm:t>
    </dgm:pt>
    <dgm:pt modelId="{57886F7C-C142-40FE-99C5-D6BCDEE822AD}" type="parTrans" cxnId="{97994208-4FD1-4BD9-849D-91E1FBD9316B}">
      <dgm:prSet/>
      <dgm:spPr/>
      <dgm:t>
        <a:bodyPr/>
        <a:lstStyle/>
        <a:p>
          <a:endParaRPr lang="en-GB"/>
        </a:p>
      </dgm:t>
    </dgm:pt>
    <dgm:pt modelId="{27DAABAC-1814-4985-9F77-040F41C79E8D}" type="sibTrans" cxnId="{97994208-4FD1-4BD9-849D-91E1FBD9316B}">
      <dgm:prSet/>
      <dgm:spPr/>
      <dgm:t>
        <a:bodyPr/>
        <a:lstStyle/>
        <a:p>
          <a:endParaRPr lang="en-GB"/>
        </a:p>
      </dgm:t>
    </dgm:pt>
    <dgm:pt modelId="{04C71A73-22DD-469B-B83E-4841824CEB14}">
      <dgm:prSet phldrT="[Text]" custT="1"/>
      <dgm:spPr/>
      <dgm:t>
        <a:bodyPr/>
        <a:lstStyle/>
        <a:p>
          <a:r>
            <a:rPr lang="en-GB" sz="1200" dirty="0">
              <a:latin typeface="Arial" panose="020B0604020202020204" pitchFamily="34" charset="0"/>
              <a:cs typeface="Arial" panose="020B0604020202020204" pitchFamily="34" charset="0"/>
            </a:rPr>
            <a:t>Languages barriers Communication</a:t>
          </a:r>
        </a:p>
      </dgm:t>
    </dgm:pt>
    <dgm:pt modelId="{B1E59ABE-843F-4FDD-926D-8476D18B4355}" type="parTrans" cxnId="{D35A7C7E-07A8-4A5D-938C-6DA977E37355}">
      <dgm:prSet/>
      <dgm:spPr/>
      <dgm:t>
        <a:bodyPr/>
        <a:lstStyle/>
        <a:p>
          <a:endParaRPr lang="en-GB"/>
        </a:p>
      </dgm:t>
    </dgm:pt>
    <dgm:pt modelId="{640536D5-0226-4476-979C-1287F02D5DAB}" type="sibTrans" cxnId="{D35A7C7E-07A8-4A5D-938C-6DA977E37355}">
      <dgm:prSet/>
      <dgm:spPr/>
      <dgm:t>
        <a:bodyPr/>
        <a:lstStyle/>
        <a:p>
          <a:endParaRPr lang="en-GB"/>
        </a:p>
      </dgm:t>
    </dgm:pt>
    <dgm:pt modelId="{3D6BEFC0-972B-4B88-BEC0-286BA05FB9C4}">
      <dgm:prSet phldrT="[Text]" custT="1"/>
      <dgm:spPr>
        <a:solidFill>
          <a:srgbClr val="28C8A2"/>
        </a:solidFill>
      </dgm:spPr>
      <dgm:t>
        <a:bodyPr/>
        <a:lstStyle/>
        <a:p>
          <a:r>
            <a:rPr lang="en-GB" sz="1000" dirty="0">
              <a:latin typeface="Arial" panose="020B0604020202020204" pitchFamily="34" charset="0"/>
              <a:cs typeface="Arial" panose="020B0604020202020204" pitchFamily="34" charset="0"/>
            </a:rPr>
            <a:t>Threats - External</a:t>
          </a:r>
        </a:p>
      </dgm:t>
    </dgm:pt>
    <dgm:pt modelId="{05B4778D-1DB9-4F6D-80B3-D6F9F5847ED5}" type="parTrans" cxnId="{5F0C75CE-47A9-4573-98BC-45597800BB6E}">
      <dgm:prSet/>
      <dgm:spPr/>
      <dgm:t>
        <a:bodyPr/>
        <a:lstStyle/>
        <a:p>
          <a:endParaRPr lang="en-GB"/>
        </a:p>
      </dgm:t>
    </dgm:pt>
    <dgm:pt modelId="{33857873-E466-4255-B1EA-297F8ABE1AC9}" type="sibTrans" cxnId="{5F0C75CE-47A9-4573-98BC-45597800BB6E}">
      <dgm:prSet/>
      <dgm:spPr/>
      <dgm:t>
        <a:bodyPr/>
        <a:lstStyle/>
        <a:p>
          <a:endParaRPr lang="en-GB"/>
        </a:p>
      </dgm:t>
    </dgm:pt>
    <dgm:pt modelId="{6B67E85A-40A8-478E-AB06-63BC88F312A3}">
      <dgm:prSet phldrT="[Text]" custT="1"/>
      <dgm:spPr/>
      <dgm:t>
        <a:bodyPr/>
        <a:lstStyle/>
        <a:p>
          <a:r>
            <a:rPr lang="en-GB" sz="1200" dirty="0">
              <a:latin typeface="Arial" panose="020B0604020202020204" pitchFamily="34" charset="0"/>
              <a:cs typeface="Arial" panose="020B0604020202020204" pitchFamily="34" charset="0"/>
            </a:rPr>
            <a:t>Online hacking</a:t>
          </a:r>
        </a:p>
      </dgm:t>
    </dgm:pt>
    <dgm:pt modelId="{6A42EF73-A60A-41FD-B633-03BD3A844072}" type="parTrans" cxnId="{5DE030AA-E178-4056-B1A4-F0297602C522}">
      <dgm:prSet/>
      <dgm:spPr/>
      <dgm:t>
        <a:bodyPr/>
        <a:lstStyle/>
        <a:p>
          <a:endParaRPr lang="en-GB"/>
        </a:p>
      </dgm:t>
    </dgm:pt>
    <dgm:pt modelId="{6DC1F9EB-BD17-4DFC-A6AD-596B6A9A65D3}" type="sibTrans" cxnId="{5DE030AA-E178-4056-B1A4-F0297602C522}">
      <dgm:prSet/>
      <dgm:spPr/>
      <dgm:t>
        <a:bodyPr/>
        <a:lstStyle/>
        <a:p>
          <a:endParaRPr lang="en-GB"/>
        </a:p>
      </dgm:t>
    </dgm:pt>
    <dgm:pt modelId="{7E0A7E75-CAD8-4621-B95C-1171A8A24284}">
      <dgm:prSet phldrT="[Text]" custT="1"/>
      <dgm:spPr>
        <a:solidFill>
          <a:srgbClr val="FFC000"/>
        </a:solidFill>
      </dgm:spPr>
      <dgm:t>
        <a:bodyPr/>
        <a:lstStyle/>
        <a:p>
          <a:r>
            <a:rPr lang="en-GB" sz="1000" dirty="0">
              <a:latin typeface="Arial" panose="020B0604020202020204" pitchFamily="34" charset="0"/>
              <a:cs typeface="Arial" panose="020B0604020202020204" pitchFamily="34" charset="0"/>
            </a:rPr>
            <a:t>Opportunities – External </a:t>
          </a:r>
        </a:p>
      </dgm:t>
    </dgm:pt>
    <dgm:pt modelId="{DB78117E-6796-4B2B-AE04-2FF138EF14C9}" type="parTrans" cxnId="{622A430F-D20A-478A-AC94-4B235B1EE62D}">
      <dgm:prSet/>
      <dgm:spPr/>
      <dgm:t>
        <a:bodyPr/>
        <a:lstStyle/>
        <a:p>
          <a:endParaRPr lang="en-GB"/>
        </a:p>
      </dgm:t>
    </dgm:pt>
    <dgm:pt modelId="{984FD068-400A-45C7-BA63-BA5667D71E93}" type="sibTrans" cxnId="{622A430F-D20A-478A-AC94-4B235B1EE62D}">
      <dgm:prSet/>
      <dgm:spPr/>
      <dgm:t>
        <a:bodyPr/>
        <a:lstStyle/>
        <a:p>
          <a:endParaRPr lang="en-GB"/>
        </a:p>
      </dgm:t>
    </dgm:pt>
    <dgm:pt modelId="{6DCE3536-F4F8-4EBC-92C6-F5E3AD5EAFAC}">
      <dgm:prSet phldrT="[Text]" custT="1"/>
      <dgm:spPr/>
      <dgm:t>
        <a:bodyPr/>
        <a:lstStyle/>
        <a:p>
          <a:r>
            <a:rPr lang="en-GB" sz="1200" dirty="0">
              <a:latin typeface="Arial" panose="020B0604020202020204" pitchFamily="34" charset="0"/>
              <a:cs typeface="Arial" panose="020B0604020202020204" pitchFamily="34" charset="0"/>
            </a:rPr>
            <a:t>Innovation products</a:t>
          </a:r>
        </a:p>
      </dgm:t>
    </dgm:pt>
    <dgm:pt modelId="{7D3748D6-C678-47D7-A170-9FF782DB3EA4}" type="parTrans" cxnId="{9C7C4064-7BA8-48CA-B96C-7F72030722C3}">
      <dgm:prSet/>
      <dgm:spPr/>
      <dgm:t>
        <a:bodyPr/>
        <a:lstStyle/>
        <a:p>
          <a:endParaRPr lang="en-GB"/>
        </a:p>
      </dgm:t>
    </dgm:pt>
    <dgm:pt modelId="{30432135-F420-443B-9C7D-6445E6ABAA1F}" type="sibTrans" cxnId="{9C7C4064-7BA8-48CA-B96C-7F72030722C3}">
      <dgm:prSet/>
      <dgm:spPr/>
      <dgm:t>
        <a:bodyPr/>
        <a:lstStyle/>
        <a:p>
          <a:endParaRPr lang="en-GB"/>
        </a:p>
      </dgm:t>
    </dgm:pt>
    <dgm:pt modelId="{9835FCA5-ECF6-456C-9F58-ECF554ECAA31}">
      <dgm:prSet phldrT="[Text]" custT="1"/>
      <dgm:spPr/>
      <dgm:t>
        <a:bodyPr/>
        <a:lstStyle/>
        <a:p>
          <a:r>
            <a:rPr lang="en-GB" sz="1200" dirty="0">
              <a:latin typeface="Arial" panose="020B0604020202020204" pitchFamily="34" charset="0"/>
              <a:cs typeface="Arial" panose="020B0604020202020204" pitchFamily="34" charset="0"/>
            </a:rPr>
            <a:t>Good customers services</a:t>
          </a:r>
        </a:p>
      </dgm:t>
    </dgm:pt>
    <dgm:pt modelId="{04A8C331-B1CC-4A2F-BF98-33792DA5B6C6}" type="parTrans" cxnId="{8D7CC0A6-EB54-4AD0-892E-E515F23284C8}">
      <dgm:prSet/>
      <dgm:spPr/>
      <dgm:t>
        <a:bodyPr/>
        <a:lstStyle/>
        <a:p>
          <a:endParaRPr lang="en-GB"/>
        </a:p>
      </dgm:t>
    </dgm:pt>
    <dgm:pt modelId="{7A8765B0-D185-4BBE-90BA-6A0031EE1537}" type="sibTrans" cxnId="{8D7CC0A6-EB54-4AD0-892E-E515F23284C8}">
      <dgm:prSet/>
      <dgm:spPr/>
      <dgm:t>
        <a:bodyPr/>
        <a:lstStyle/>
        <a:p>
          <a:endParaRPr lang="en-GB"/>
        </a:p>
      </dgm:t>
    </dgm:pt>
    <dgm:pt modelId="{C41615C2-56DE-4BA0-BD1A-634145EC4228}">
      <dgm:prSet phldrT="[Text]" custT="1"/>
      <dgm:spPr/>
      <dgm:t>
        <a:bodyPr/>
        <a:lstStyle/>
        <a:p>
          <a:r>
            <a:rPr lang="en-GB" sz="1200" dirty="0">
              <a:latin typeface="Arial" panose="020B0604020202020204" pitchFamily="34" charset="0"/>
              <a:cs typeface="Arial" panose="020B0604020202020204" pitchFamily="34" charset="0"/>
            </a:rPr>
            <a:t>Reaching broader market</a:t>
          </a:r>
        </a:p>
      </dgm:t>
    </dgm:pt>
    <dgm:pt modelId="{11167977-023B-45F9-A66B-240E7A4EAFD4}" type="parTrans" cxnId="{1F0946E3-8E03-4EE3-8C51-5B51D12E2EE4}">
      <dgm:prSet/>
      <dgm:spPr/>
      <dgm:t>
        <a:bodyPr/>
        <a:lstStyle/>
        <a:p>
          <a:endParaRPr lang="en-GB"/>
        </a:p>
      </dgm:t>
    </dgm:pt>
    <dgm:pt modelId="{6C1ED6FC-7C36-491F-94B3-BBAEEA0076FD}" type="sibTrans" cxnId="{1F0946E3-8E03-4EE3-8C51-5B51D12E2EE4}">
      <dgm:prSet/>
      <dgm:spPr/>
      <dgm:t>
        <a:bodyPr/>
        <a:lstStyle/>
        <a:p>
          <a:endParaRPr lang="en-GB"/>
        </a:p>
      </dgm:t>
    </dgm:pt>
    <dgm:pt modelId="{0308F566-70DD-4BE7-94EE-7F4B72CBA21D}">
      <dgm:prSet phldrT="[Text]" custT="1"/>
      <dgm:spPr/>
      <dgm:t>
        <a:bodyPr/>
        <a:lstStyle/>
        <a:p>
          <a:r>
            <a:rPr lang="en-GB" sz="1200" dirty="0">
              <a:latin typeface="Arial" panose="020B0604020202020204" pitchFamily="34" charset="0"/>
              <a:cs typeface="Arial" panose="020B0604020202020204" pitchFamily="34" charset="0"/>
            </a:rPr>
            <a:t>Time management</a:t>
          </a:r>
        </a:p>
      </dgm:t>
    </dgm:pt>
    <dgm:pt modelId="{05C21347-2356-44E9-A8B2-4DFF23623477}" type="parTrans" cxnId="{3AC3E219-759E-4DCB-8C53-FAA51B2A685C}">
      <dgm:prSet/>
      <dgm:spPr/>
      <dgm:t>
        <a:bodyPr/>
        <a:lstStyle/>
        <a:p>
          <a:endParaRPr lang="en-GB"/>
        </a:p>
      </dgm:t>
    </dgm:pt>
    <dgm:pt modelId="{476C3993-71AC-435E-BEAA-6855B866FD24}" type="sibTrans" cxnId="{3AC3E219-759E-4DCB-8C53-FAA51B2A685C}">
      <dgm:prSet/>
      <dgm:spPr/>
      <dgm:t>
        <a:bodyPr/>
        <a:lstStyle/>
        <a:p>
          <a:endParaRPr lang="en-GB"/>
        </a:p>
      </dgm:t>
    </dgm:pt>
    <dgm:pt modelId="{A32CC023-388E-45C9-844E-6BEEDB123DA5}">
      <dgm:prSet phldrT="[Text]" custT="1"/>
      <dgm:spPr/>
      <dgm:t>
        <a:bodyPr/>
        <a:lstStyle/>
        <a:p>
          <a:r>
            <a:rPr lang="en-GB" sz="1200" dirty="0">
              <a:latin typeface="Arial" panose="020B0604020202020204" pitchFamily="34" charset="0"/>
              <a:cs typeface="Arial" panose="020B0604020202020204" pitchFamily="34" charset="0"/>
            </a:rPr>
            <a:t>Trade restrictions/Policies</a:t>
          </a:r>
        </a:p>
      </dgm:t>
    </dgm:pt>
    <dgm:pt modelId="{3DCCD1C7-B156-4E28-A47D-784C3AD9993D}" type="parTrans" cxnId="{7AF60FFA-E904-4835-A39B-E0DED4C3A365}">
      <dgm:prSet/>
      <dgm:spPr/>
      <dgm:t>
        <a:bodyPr/>
        <a:lstStyle/>
        <a:p>
          <a:endParaRPr lang="en-GB"/>
        </a:p>
      </dgm:t>
    </dgm:pt>
    <dgm:pt modelId="{D3D3C56E-E034-4205-AB6D-DB0A62AA458D}" type="sibTrans" cxnId="{7AF60FFA-E904-4835-A39B-E0DED4C3A365}">
      <dgm:prSet/>
      <dgm:spPr/>
      <dgm:t>
        <a:bodyPr/>
        <a:lstStyle/>
        <a:p>
          <a:endParaRPr lang="en-GB"/>
        </a:p>
      </dgm:t>
    </dgm:pt>
    <dgm:pt modelId="{6B638BF6-359F-46B1-9C0E-A0B15628817D}">
      <dgm:prSet phldrT="[Text]"/>
      <dgm:spPr/>
      <dgm:t>
        <a:bodyPr/>
        <a:lstStyle/>
        <a:p>
          <a:endParaRPr lang="en-GB" sz="1100" dirty="0"/>
        </a:p>
      </dgm:t>
    </dgm:pt>
    <dgm:pt modelId="{3DF29E47-A8D9-47E6-B9BE-A2684F8BE2D1}" type="parTrans" cxnId="{437C2897-DAC3-4D24-B54E-CF7F84151A62}">
      <dgm:prSet/>
      <dgm:spPr/>
      <dgm:t>
        <a:bodyPr/>
        <a:lstStyle/>
        <a:p>
          <a:endParaRPr lang="en-GB"/>
        </a:p>
      </dgm:t>
    </dgm:pt>
    <dgm:pt modelId="{C297F064-AFD6-48BC-B8E3-F0C4FADAE3C2}" type="sibTrans" cxnId="{437C2897-DAC3-4D24-B54E-CF7F84151A62}">
      <dgm:prSet/>
      <dgm:spPr/>
      <dgm:t>
        <a:bodyPr/>
        <a:lstStyle/>
        <a:p>
          <a:endParaRPr lang="en-GB"/>
        </a:p>
      </dgm:t>
    </dgm:pt>
    <dgm:pt modelId="{B4ABF4D5-ECFF-4CC4-9C7C-2CE94B1BBE29}">
      <dgm:prSet phldrT="[Text]" custT="1"/>
      <dgm:spPr/>
      <dgm:t>
        <a:bodyPr/>
        <a:lstStyle/>
        <a:p>
          <a:r>
            <a:rPr lang="en-GB" sz="1200" dirty="0">
              <a:latin typeface="Arial" panose="020B0604020202020204" pitchFamily="34" charset="0"/>
              <a:cs typeface="Arial" panose="020B0604020202020204" pitchFamily="34" charset="0"/>
            </a:rPr>
            <a:t>Reaching a broader market online</a:t>
          </a:r>
        </a:p>
      </dgm:t>
    </dgm:pt>
    <dgm:pt modelId="{BF9D6C21-738A-4C53-97C3-CC10126DBFFD}" type="parTrans" cxnId="{D50B5736-BB19-4B55-AD64-5015F1B9C29B}">
      <dgm:prSet/>
      <dgm:spPr/>
      <dgm:t>
        <a:bodyPr/>
        <a:lstStyle/>
        <a:p>
          <a:endParaRPr lang="en-GB"/>
        </a:p>
      </dgm:t>
    </dgm:pt>
    <dgm:pt modelId="{43295B87-D9EA-4D5A-A740-346B439A4F82}" type="sibTrans" cxnId="{D50B5736-BB19-4B55-AD64-5015F1B9C29B}">
      <dgm:prSet/>
      <dgm:spPr/>
      <dgm:t>
        <a:bodyPr/>
        <a:lstStyle/>
        <a:p>
          <a:endParaRPr lang="en-GB"/>
        </a:p>
      </dgm:t>
    </dgm:pt>
    <dgm:pt modelId="{0C1EA09F-5436-4569-92F4-38593222B079}">
      <dgm:prSet phldrT="[Text]" custT="1"/>
      <dgm:spPr/>
      <dgm:t>
        <a:bodyPr/>
        <a:lstStyle/>
        <a:p>
          <a:r>
            <a:rPr lang="en-GB" sz="1200" dirty="0">
              <a:latin typeface="Arial" panose="020B0604020202020204" pitchFamily="34" charset="0"/>
              <a:cs typeface="Arial" panose="020B0604020202020204" pitchFamily="34" charset="0"/>
            </a:rPr>
            <a:t>Training all the staff.</a:t>
          </a:r>
        </a:p>
      </dgm:t>
    </dgm:pt>
    <dgm:pt modelId="{3F3885B2-10F6-40EF-B7D3-F286549DA7F3}" type="parTrans" cxnId="{BAE7253F-5A99-4831-AA29-BD556BFC4811}">
      <dgm:prSet/>
      <dgm:spPr/>
      <dgm:t>
        <a:bodyPr/>
        <a:lstStyle/>
        <a:p>
          <a:endParaRPr lang="en-GB"/>
        </a:p>
      </dgm:t>
    </dgm:pt>
    <dgm:pt modelId="{7467C21B-3C8B-407B-AA55-890C619D65FF}" type="sibTrans" cxnId="{BAE7253F-5A99-4831-AA29-BD556BFC4811}">
      <dgm:prSet/>
      <dgm:spPr/>
      <dgm:t>
        <a:bodyPr/>
        <a:lstStyle/>
        <a:p>
          <a:endParaRPr lang="en-GB"/>
        </a:p>
      </dgm:t>
    </dgm:pt>
    <dgm:pt modelId="{5D231799-93CE-4AE0-B152-22B5971BA152}">
      <dgm:prSet phldrT="[Text]" custT="1"/>
      <dgm:spPr/>
      <dgm:t>
        <a:bodyPr/>
        <a:lstStyle/>
        <a:p>
          <a:r>
            <a:rPr lang="en-GB" sz="1200" dirty="0">
              <a:latin typeface="Arial" panose="020B0604020202020204" pitchFamily="34" charset="0"/>
              <a:cs typeface="Arial" panose="020B0604020202020204" pitchFamily="34" charset="0"/>
            </a:rPr>
            <a:t>Poor online connection</a:t>
          </a:r>
        </a:p>
      </dgm:t>
    </dgm:pt>
    <dgm:pt modelId="{F5CD694C-0197-47DD-A1CA-B450F8715404}" type="parTrans" cxnId="{F9BD320F-1FD1-47FD-9835-9A71DF19A0DB}">
      <dgm:prSet/>
      <dgm:spPr/>
      <dgm:t>
        <a:bodyPr/>
        <a:lstStyle/>
        <a:p>
          <a:endParaRPr lang="en-GB"/>
        </a:p>
      </dgm:t>
    </dgm:pt>
    <dgm:pt modelId="{8C3FB750-CAA8-4C9A-9D14-39D57679511D}" type="sibTrans" cxnId="{F9BD320F-1FD1-47FD-9835-9A71DF19A0DB}">
      <dgm:prSet/>
      <dgm:spPr/>
      <dgm:t>
        <a:bodyPr/>
        <a:lstStyle/>
        <a:p>
          <a:endParaRPr lang="en-GB"/>
        </a:p>
      </dgm:t>
    </dgm:pt>
    <dgm:pt modelId="{F8F04C91-56B1-4845-A1EA-32D2352826F4}">
      <dgm:prSet phldrT="[Text]" custT="1"/>
      <dgm:spPr/>
      <dgm:t>
        <a:bodyPr/>
        <a:lstStyle/>
        <a:p>
          <a:r>
            <a:rPr lang="en-GB" sz="1200" dirty="0">
              <a:latin typeface="Arial" panose="020B0604020202020204" pitchFamily="34" charset="0"/>
              <a:cs typeface="Arial" panose="020B0604020202020204" pitchFamily="34" charset="0"/>
            </a:rPr>
            <a:t>Keep the qualities of products about coffee and snacks</a:t>
          </a:r>
        </a:p>
      </dgm:t>
    </dgm:pt>
    <dgm:pt modelId="{B4B0187D-0BAE-4283-AC74-1BCFF1FBB70E}" type="parTrans" cxnId="{4F4B6555-3AD6-4663-9A68-3906956874DF}">
      <dgm:prSet/>
      <dgm:spPr/>
      <dgm:t>
        <a:bodyPr/>
        <a:lstStyle/>
        <a:p>
          <a:endParaRPr lang="en-GB"/>
        </a:p>
      </dgm:t>
    </dgm:pt>
    <dgm:pt modelId="{D4E8A07B-1D18-4F06-A11B-DC15C3CD0904}" type="sibTrans" cxnId="{4F4B6555-3AD6-4663-9A68-3906956874DF}">
      <dgm:prSet/>
      <dgm:spPr/>
      <dgm:t>
        <a:bodyPr/>
        <a:lstStyle/>
        <a:p>
          <a:endParaRPr lang="en-GB"/>
        </a:p>
      </dgm:t>
    </dgm:pt>
    <dgm:pt modelId="{60B17791-940C-4A13-94D2-633FE7DE1C8C}">
      <dgm:prSet phldrT="[Text]" custT="1"/>
      <dgm:spPr/>
      <dgm:t>
        <a:bodyPr/>
        <a:lstStyle/>
        <a:p>
          <a:r>
            <a:rPr lang="pt-PT" sz="1200" b="0" i="0" dirty="0">
              <a:latin typeface="Arial" panose="020B0604020202020204" pitchFamily="34" charset="0"/>
              <a:cs typeface="Arial" panose="020B0604020202020204" pitchFamily="34" charset="0"/>
            </a:rPr>
            <a:t>Excellent location </a:t>
          </a:r>
          <a:endParaRPr lang="en-GB" sz="1200" dirty="0">
            <a:latin typeface="Arial" panose="020B0604020202020204" pitchFamily="34" charset="0"/>
            <a:cs typeface="Arial" panose="020B0604020202020204" pitchFamily="34" charset="0"/>
          </a:endParaRPr>
        </a:p>
      </dgm:t>
    </dgm:pt>
    <dgm:pt modelId="{2AD884CA-0623-43DF-BCE6-F0DB37124D9E}" type="parTrans" cxnId="{7538F624-7550-4737-8B7D-DB7E1EC80BC7}">
      <dgm:prSet/>
      <dgm:spPr/>
      <dgm:t>
        <a:bodyPr/>
        <a:lstStyle/>
        <a:p>
          <a:endParaRPr lang="en-GB"/>
        </a:p>
      </dgm:t>
    </dgm:pt>
    <dgm:pt modelId="{E61083F7-A28D-46A7-8F4C-042908F830D9}" type="sibTrans" cxnId="{7538F624-7550-4737-8B7D-DB7E1EC80BC7}">
      <dgm:prSet/>
      <dgm:spPr/>
      <dgm:t>
        <a:bodyPr/>
        <a:lstStyle/>
        <a:p>
          <a:endParaRPr lang="en-GB"/>
        </a:p>
      </dgm:t>
    </dgm:pt>
    <dgm:pt modelId="{DBFBE8A6-57FB-43F1-9F0D-4B83F8FADCCF}">
      <dgm:prSet phldrT="[Text]" custT="1"/>
      <dgm:spPr/>
      <dgm:t>
        <a:bodyPr/>
        <a:lstStyle/>
        <a:p>
          <a:r>
            <a:rPr lang="pt-PT" sz="1200" b="0" i="0" dirty="0">
              <a:latin typeface="Arial" panose="020B0604020202020204" pitchFamily="34" charset="0"/>
              <a:cs typeface="Arial" panose="020B0604020202020204" pitchFamily="34" charset="0"/>
            </a:rPr>
            <a:t>Resources of exceptional quality   </a:t>
          </a:r>
        </a:p>
      </dgm:t>
    </dgm:pt>
    <dgm:pt modelId="{9CD906C6-FA5B-42BA-AEF1-B2AB36249664}" type="parTrans" cxnId="{80B7D20C-9AC5-44C4-ADB6-A7E592562D2A}">
      <dgm:prSet/>
      <dgm:spPr/>
      <dgm:t>
        <a:bodyPr/>
        <a:lstStyle/>
        <a:p>
          <a:endParaRPr lang="en-GB"/>
        </a:p>
      </dgm:t>
    </dgm:pt>
    <dgm:pt modelId="{EA0B39F7-0864-4D59-9E06-E236B19798C0}" type="sibTrans" cxnId="{80B7D20C-9AC5-44C4-ADB6-A7E592562D2A}">
      <dgm:prSet/>
      <dgm:spPr/>
      <dgm:t>
        <a:bodyPr/>
        <a:lstStyle/>
        <a:p>
          <a:endParaRPr lang="en-GB"/>
        </a:p>
      </dgm:t>
    </dgm:pt>
    <dgm:pt modelId="{763F8268-EE70-4772-8F3D-9E140AF3929E}">
      <dgm:prSet phldrT="[Text]" custT="1"/>
      <dgm:spPr/>
      <dgm:t>
        <a:bodyPr/>
        <a:lstStyle/>
        <a:p>
          <a:r>
            <a:rPr lang="pt-PT" sz="1200" b="0" i="0" dirty="0">
              <a:latin typeface="Arial" panose="020B0604020202020204" pitchFamily="34" charset="0"/>
              <a:cs typeface="Arial" panose="020B0604020202020204" pitchFamily="34" charset="0"/>
            </a:rPr>
            <a:t>Services-specific to our business </a:t>
          </a:r>
        </a:p>
      </dgm:t>
    </dgm:pt>
    <dgm:pt modelId="{E8B9090E-EEE7-49AF-8660-15B3A479917F}" type="parTrans" cxnId="{73AE5F0E-B514-4279-BC61-7318355E06A9}">
      <dgm:prSet/>
      <dgm:spPr/>
      <dgm:t>
        <a:bodyPr/>
        <a:lstStyle/>
        <a:p>
          <a:endParaRPr lang="en-GB"/>
        </a:p>
      </dgm:t>
    </dgm:pt>
    <dgm:pt modelId="{34E72D58-15DD-4E8B-86DF-C7DBDA10485F}" type="sibTrans" cxnId="{73AE5F0E-B514-4279-BC61-7318355E06A9}">
      <dgm:prSet/>
      <dgm:spPr/>
      <dgm:t>
        <a:bodyPr/>
        <a:lstStyle/>
        <a:p>
          <a:endParaRPr lang="en-GB"/>
        </a:p>
      </dgm:t>
    </dgm:pt>
    <dgm:pt modelId="{F5BAEAF3-5266-4DBF-A87A-24B3B7E25C65}">
      <dgm:prSet phldrT="[Text]" custT="1"/>
      <dgm:spPr/>
      <dgm:t>
        <a:bodyPr/>
        <a:lstStyle/>
        <a:p>
          <a:r>
            <a:rPr lang="pt-PT" sz="1200" b="0" i="0" dirty="0">
              <a:latin typeface="Arial" panose="020B0604020202020204" pitchFamily="34" charset="0"/>
              <a:cs typeface="Arial" panose="020B0604020202020204" pitchFamily="34" charset="0"/>
            </a:rPr>
            <a:t>Excellence in Teamwork</a:t>
          </a:r>
        </a:p>
      </dgm:t>
    </dgm:pt>
    <dgm:pt modelId="{F6C72B45-7FD3-4E60-81B4-A6E102B86681}" type="parTrans" cxnId="{91B9B91C-5051-4E0D-816A-981016CE4F64}">
      <dgm:prSet/>
      <dgm:spPr/>
      <dgm:t>
        <a:bodyPr/>
        <a:lstStyle/>
        <a:p>
          <a:endParaRPr lang="en-GB"/>
        </a:p>
      </dgm:t>
    </dgm:pt>
    <dgm:pt modelId="{0C9713CB-33CA-429D-90C7-5469910810DF}" type="sibTrans" cxnId="{91B9B91C-5051-4E0D-816A-981016CE4F64}">
      <dgm:prSet/>
      <dgm:spPr/>
      <dgm:t>
        <a:bodyPr/>
        <a:lstStyle/>
        <a:p>
          <a:endParaRPr lang="en-GB"/>
        </a:p>
      </dgm:t>
    </dgm:pt>
    <dgm:pt modelId="{68441583-113B-4BAC-B60E-A37576F73DE3}">
      <dgm:prSet phldrT="[Text]" custT="1"/>
      <dgm:spPr/>
      <dgm:t>
        <a:bodyPr/>
        <a:lstStyle/>
        <a:p>
          <a:r>
            <a:rPr lang="pt-PT" sz="1200" b="0" i="0" dirty="0">
              <a:latin typeface="Arial" panose="020B0604020202020204" pitchFamily="34" charset="0"/>
              <a:cs typeface="Arial" panose="020B0604020202020204" pitchFamily="34" charset="0"/>
            </a:rPr>
            <a:t>The COVID-19; </a:t>
          </a:r>
          <a:endParaRPr lang="en-GB" sz="1200" dirty="0">
            <a:latin typeface="Arial" panose="020B0604020202020204" pitchFamily="34" charset="0"/>
            <a:cs typeface="Arial" panose="020B0604020202020204" pitchFamily="34" charset="0"/>
          </a:endParaRPr>
        </a:p>
      </dgm:t>
    </dgm:pt>
    <dgm:pt modelId="{F9EF18EB-9072-4C77-B3BA-C936B4EA2A63}" type="parTrans" cxnId="{72FDC992-F265-410E-963A-ED75F070287F}">
      <dgm:prSet/>
      <dgm:spPr/>
      <dgm:t>
        <a:bodyPr/>
        <a:lstStyle/>
        <a:p>
          <a:endParaRPr lang="en-GB"/>
        </a:p>
      </dgm:t>
    </dgm:pt>
    <dgm:pt modelId="{36316044-1C21-4040-9F5A-F2171ABC3CAE}" type="sibTrans" cxnId="{72FDC992-F265-410E-963A-ED75F070287F}">
      <dgm:prSet/>
      <dgm:spPr/>
      <dgm:t>
        <a:bodyPr/>
        <a:lstStyle/>
        <a:p>
          <a:endParaRPr lang="en-GB"/>
        </a:p>
      </dgm:t>
    </dgm:pt>
    <dgm:pt modelId="{11741225-9927-4BD3-9188-B471F2613440}">
      <dgm:prSet custT="1"/>
      <dgm:spPr/>
      <dgm:t>
        <a:bodyPr/>
        <a:lstStyle/>
        <a:p>
          <a:r>
            <a:rPr lang="pt-PT" sz="1200" b="0" i="0" dirty="0">
              <a:latin typeface="Arial" panose="020B0604020202020204" pitchFamily="34" charset="0"/>
              <a:cs typeface="Arial" panose="020B0604020202020204" pitchFamily="34" charset="0"/>
            </a:rPr>
            <a:t>Consumer trends have changed </a:t>
          </a:r>
        </a:p>
      </dgm:t>
    </dgm:pt>
    <dgm:pt modelId="{146C780E-70A7-415E-BF45-576D61A7FA71}" type="parTrans" cxnId="{37F2509B-1690-4E08-9699-D5B8AC94C448}">
      <dgm:prSet/>
      <dgm:spPr/>
      <dgm:t>
        <a:bodyPr/>
        <a:lstStyle/>
        <a:p>
          <a:endParaRPr lang="en-GB"/>
        </a:p>
      </dgm:t>
    </dgm:pt>
    <dgm:pt modelId="{E98F2976-0A54-4070-9C3D-10202E397FB1}" type="sibTrans" cxnId="{37F2509B-1690-4E08-9699-D5B8AC94C448}">
      <dgm:prSet/>
      <dgm:spPr/>
      <dgm:t>
        <a:bodyPr/>
        <a:lstStyle/>
        <a:p>
          <a:endParaRPr lang="en-GB"/>
        </a:p>
      </dgm:t>
    </dgm:pt>
    <dgm:pt modelId="{C6C6E56C-5BBD-4F82-9E6A-1C9F04B4EBD4}">
      <dgm:prSet custT="1"/>
      <dgm:spPr/>
      <dgm:t>
        <a:bodyPr/>
        <a:lstStyle/>
        <a:p>
          <a:r>
            <a:rPr lang="en-US" sz="1200" b="0" i="0" dirty="0">
              <a:latin typeface="Arial" panose="020B0604020202020204" pitchFamily="34" charset="0"/>
              <a:cs typeface="Arial" panose="020B0604020202020204" pitchFamily="34" charset="0"/>
            </a:rPr>
            <a:t>The price of the product has been lowered by a new competitor  </a:t>
          </a:r>
        </a:p>
      </dgm:t>
    </dgm:pt>
    <dgm:pt modelId="{1DEBFC04-771D-460F-A24B-F534AEDE9AED}" type="parTrans" cxnId="{697D7C43-5282-4AFA-A8E4-0BF54A6B8508}">
      <dgm:prSet/>
      <dgm:spPr/>
      <dgm:t>
        <a:bodyPr/>
        <a:lstStyle/>
        <a:p>
          <a:endParaRPr lang="en-GB"/>
        </a:p>
      </dgm:t>
    </dgm:pt>
    <dgm:pt modelId="{A035C5BC-B1BE-4221-9287-B3AD9CF58A83}" type="sibTrans" cxnId="{697D7C43-5282-4AFA-A8E4-0BF54A6B8508}">
      <dgm:prSet/>
      <dgm:spPr/>
      <dgm:t>
        <a:bodyPr/>
        <a:lstStyle/>
        <a:p>
          <a:endParaRPr lang="en-GB"/>
        </a:p>
      </dgm:t>
    </dgm:pt>
    <dgm:pt modelId="{215C2EF2-0DEA-4F9A-9B20-BC213D986EA0}">
      <dgm:prSet phldrT="[Text]" custT="1"/>
      <dgm:spPr/>
      <dgm:t>
        <a:bodyPr/>
        <a:lstStyle/>
        <a:p>
          <a:r>
            <a:rPr lang="en-US" sz="1200" b="0" i="0" dirty="0">
              <a:latin typeface="Arial" panose="020B0604020202020204" pitchFamily="34" charset="0"/>
              <a:cs typeface="Arial" panose="020B0604020202020204" pitchFamily="34" charset="0"/>
            </a:rPr>
            <a:t>Developing and expanding the network of the company </a:t>
          </a:r>
          <a:endParaRPr lang="en-GB" sz="1200" dirty="0">
            <a:latin typeface="Arial" panose="020B0604020202020204" pitchFamily="34" charset="0"/>
            <a:cs typeface="Arial" panose="020B0604020202020204" pitchFamily="34" charset="0"/>
          </a:endParaRPr>
        </a:p>
      </dgm:t>
    </dgm:pt>
    <dgm:pt modelId="{074B2C5B-74A4-4F0D-B209-6515D6B3EF00}" type="parTrans" cxnId="{DE856D78-15B7-4CD6-B510-CA3ACB09E555}">
      <dgm:prSet/>
      <dgm:spPr/>
      <dgm:t>
        <a:bodyPr/>
        <a:lstStyle/>
        <a:p>
          <a:endParaRPr lang="en-GB"/>
        </a:p>
      </dgm:t>
    </dgm:pt>
    <dgm:pt modelId="{C057BF4F-0DDA-46F2-864A-AFEC627DE502}" type="sibTrans" cxnId="{DE856D78-15B7-4CD6-B510-CA3ACB09E555}">
      <dgm:prSet/>
      <dgm:spPr/>
      <dgm:t>
        <a:bodyPr/>
        <a:lstStyle/>
        <a:p>
          <a:endParaRPr lang="en-GB"/>
        </a:p>
      </dgm:t>
    </dgm:pt>
    <dgm:pt modelId="{9BABB310-AF13-459F-B421-F434A9FBFFE5}">
      <dgm:prSet custT="1"/>
      <dgm:spPr/>
      <dgm:t>
        <a:bodyPr/>
        <a:lstStyle/>
        <a:p>
          <a:r>
            <a:rPr lang="en-US" sz="1200" b="0" i="0" dirty="0">
              <a:latin typeface="Arial" panose="020B0604020202020204" pitchFamily="34" charset="0"/>
              <a:cs typeface="Arial" panose="020B0604020202020204" pitchFamily="34" charset="0"/>
            </a:rPr>
            <a:t>Our products and services are experiencing an increase in demand </a:t>
          </a:r>
        </a:p>
      </dgm:t>
    </dgm:pt>
    <dgm:pt modelId="{D8E8D5D7-235B-4564-85D2-93D1856A9B37}" type="parTrans" cxnId="{301A4AB5-0C32-4613-A003-B63410F0C518}">
      <dgm:prSet/>
      <dgm:spPr/>
      <dgm:t>
        <a:bodyPr/>
        <a:lstStyle/>
        <a:p>
          <a:endParaRPr lang="en-GB"/>
        </a:p>
      </dgm:t>
    </dgm:pt>
    <dgm:pt modelId="{A01AE017-DE74-4AA8-AC1C-FDF1EEF3446D}" type="sibTrans" cxnId="{301A4AB5-0C32-4613-A003-B63410F0C518}">
      <dgm:prSet/>
      <dgm:spPr/>
      <dgm:t>
        <a:bodyPr/>
        <a:lstStyle/>
        <a:p>
          <a:endParaRPr lang="en-GB"/>
        </a:p>
      </dgm:t>
    </dgm:pt>
    <dgm:pt modelId="{75866A04-6BE3-471E-974F-C6856E7DF141}">
      <dgm:prSet custT="1"/>
      <dgm:spPr/>
      <dgm:t>
        <a:bodyPr/>
        <a:lstStyle/>
        <a:p>
          <a:r>
            <a:rPr lang="en-US" sz="1200" b="0" i="0" dirty="0">
              <a:latin typeface="Arial" panose="020B0604020202020204" pitchFamily="34" charset="0"/>
              <a:cs typeface="Arial" panose="020B0604020202020204" pitchFamily="34" charset="0"/>
            </a:rPr>
            <a:t>Expand our portfolio of products and services </a:t>
          </a:r>
          <a:br>
            <a:rPr lang="en-US" sz="1200" b="0" i="0" dirty="0">
              <a:latin typeface="Arial" panose="020B0604020202020204" pitchFamily="34" charset="0"/>
              <a:cs typeface="Arial" panose="020B0604020202020204" pitchFamily="34" charset="0"/>
            </a:rPr>
          </a:br>
          <a:r>
            <a:rPr lang="en-US" sz="1200" b="0" i="0" dirty="0">
              <a:latin typeface="Arial" panose="020B0604020202020204" pitchFamily="34" charset="0"/>
              <a:cs typeface="Arial" panose="020B0604020202020204" pitchFamily="34" charset="0"/>
            </a:rPr>
            <a:t>Develop a broader range of products  </a:t>
          </a:r>
        </a:p>
      </dgm:t>
    </dgm:pt>
    <dgm:pt modelId="{2E709C7A-2C22-4B88-B427-F5E03D154CDB}" type="parTrans" cxnId="{CF67C6F1-58C3-4A5E-9411-E0F91AF9442E}">
      <dgm:prSet/>
      <dgm:spPr/>
      <dgm:t>
        <a:bodyPr/>
        <a:lstStyle/>
        <a:p>
          <a:endParaRPr lang="en-GB"/>
        </a:p>
      </dgm:t>
    </dgm:pt>
    <dgm:pt modelId="{992819A5-4EB9-496B-AE43-3FF973163A3A}" type="sibTrans" cxnId="{CF67C6F1-58C3-4A5E-9411-E0F91AF9442E}">
      <dgm:prSet/>
      <dgm:spPr/>
      <dgm:t>
        <a:bodyPr/>
        <a:lstStyle/>
        <a:p>
          <a:endParaRPr lang="en-GB"/>
        </a:p>
      </dgm:t>
    </dgm:pt>
    <dgm:pt modelId="{D687EC92-3FE7-4088-90FB-ED4166B5ABBD}">
      <dgm:prSet phldrT="[Text]" custT="1"/>
      <dgm:spPr/>
      <dgm:t>
        <a:bodyPr/>
        <a:lstStyle/>
        <a:p>
          <a:r>
            <a:rPr lang="en-US" sz="1200" b="0" i="0" dirty="0">
              <a:solidFill>
                <a:schemeClr val="tx1"/>
              </a:solidFill>
              <a:effectLst/>
              <a:latin typeface="Arial" panose="020B0604020202020204" pitchFamily="34" charset="0"/>
              <a:cs typeface="Arial" panose="020B0604020202020204" pitchFamily="34" charset="0"/>
            </a:rPr>
            <a:t>The lack of consumer confidence</a:t>
          </a:r>
          <a:endParaRPr lang="en-GB" sz="1200" dirty="0">
            <a:solidFill>
              <a:schemeClr val="tx1"/>
            </a:solidFill>
            <a:latin typeface="Arial" panose="020B0604020202020204" pitchFamily="34" charset="0"/>
            <a:cs typeface="Arial" panose="020B0604020202020204" pitchFamily="34" charset="0"/>
          </a:endParaRPr>
        </a:p>
      </dgm:t>
    </dgm:pt>
    <dgm:pt modelId="{BC953B06-C573-464D-A4D3-EF4223E722F8}" type="parTrans" cxnId="{18458D60-DFB9-4169-9DB9-DB5947BA82D9}">
      <dgm:prSet/>
      <dgm:spPr/>
    </dgm:pt>
    <dgm:pt modelId="{A9A0011C-0CD7-4397-B351-BC3D7558714E}" type="sibTrans" cxnId="{18458D60-DFB9-4169-9DB9-DB5947BA82D9}">
      <dgm:prSet/>
      <dgm:spPr/>
    </dgm:pt>
    <dgm:pt modelId="{FD16C0AB-A0A1-456A-94B7-A57373F1B819}">
      <dgm:prSet phldrT="[Text]" custT="1"/>
      <dgm:spPr/>
      <dgm:t>
        <a:bodyPr/>
        <a:lstStyle/>
        <a:p>
          <a:r>
            <a:rPr lang="en-US" sz="1200" b="0" i="0" dirty="0">
              <a:solidFill>
                <a:schemeClr val="tx1"/>
              </a:solidFill>
              <a:effectLst/>
              <a:latin typeface="Arial" panose="020B0604020202020204" pitchFamily="34" charset="0"/>
              <a:cs typeface="Arial" panose="020B0604020202020204" pitchFamily="34" charset="0"/>
            </a:rPr>
            <a:t>Uncertainty, and pessimism that characterizes new startups,</a:t>
          </a:r>
          <a:endParaRPr lang="en-GB" sz="1200" dirty="0">
            <a:solidFill>
              <a:schemeClr val="tx1"/>
            </a:solidFill>
            <a:latin typeface="Arial" panose="020B0604020202020204" pitchFamily="34" charset="0"/>
            <a:cs typeface="Arial" panose="020B0604020202020204" pitchFamily="34" charset="0"/>
          </a:endParaRPr>
        </a:p>
      </dgm:t>
    </dgm:pt>
    <dgm:pt modelId="{B3B4AC76-123D-4873-9C7F-0DBEB08C881B}" type="parTrans" cxnId="{E61242C5-FD33-46F2-8841-7562ED92A379}">
      <dgm:prSet/>
      <dgm:spPr/>
    </dgm:pt>
    <dgm:pt modelId="{027C4B59-7AA5-45D9-8388-634C595AD841}" type="sibTrans" cxnId="{E61242C5-FD33-46F2-8841-7562ED92A379}">
      <dgm:prSet/>
      <dgm:spPr/>
    </dgm:pt>
    <dgm:pt modelId="{211ED8FB-DE0B-4806-A67A-6847431195D5}">
      <dgm:prSet phldrT="[Text]" custT="1"/>
      <dgm:spPr/>
      <dgm:t>
        <a:bodyPr/>
        <a:lstStyle/>
        <a:p>
          <a:r>
            <a:rPr lang="en-US" sz="1200" b="0" i="0" dirty="0">
              <a:solidFill>
                <a:schemeClr val="tx1"/>
              </a:solidFill>
              <a:effectLst/>
              <a:latin typeface="Arial" panose="020B0604020202020204" pitchFamily="34" charset="0"/>
              <a:cs typeface="Arial" panose="020B0604020202020204" pitchFamily="34" charset="0"/>
            </a:rPr>
            <a:t>New cafes, and new coffee shops </a:t>
          </a:r>
          <a:endParaRPr lang="en-GB" sz="1200" dirty="0">
            <a:solidFill>
              <a:schemeClr val="tx1"/>
            </a:solidFill>
            <a:latin typeface="Arial" panose="020B0604020202020204" pitchFamily="34" charset="0"/>
            <a:cs typeface="Arial" panose="020B0604020202020204" pitchFamily="34" charset="0"/>
          </a:endParaRPr>
        </a:p>
      </dgm:t>
    </dgm:pt>
    <dgm:pt modelId="{DCBDD94B-16F8-4A80-8E62-DEF76ECE1510}" type="parTrans" cxnId="{6AFB5FF1-D371-4AFE-904D-10BCA9556E2B}">
      <dgm:prSet/>
      <dgm:spPr/>
    </dgm:pt>
    <dgm:pt modelId="{91878D11-ADD2-4515-946C-BCCB64F47E74}" type="sibTrans" cxnId="{6AFB5FF1-D371-4AFE-904D-10BCA9556E2B}">
      <dgm:prSet/>
      <dgm:spPr/>
    </dgm:pt>
    <dgm:pt modelId="{D8AAE9FD-A19F-4E91-83D9-A59DBABDA067}" type="pres">
      <dgm:prSet presAssocID="{66CF6EBD-2913-428A-91F1-BD4016231F5D}" presName="linear" presStyleCnt="0">
        <dgm:presLayoutVars>
          <dgm:dir/>
          <dgm:animLvl val="lvl"/>
          <dgm:resizeHandles val="exact"/>
        </dgm:presLayoutVars>
      </dgm:prSet>
      <dgm:spPr/>
    </dgm:pt>
    <dgm:pt modelId="{A25AF76F-84B1-4DDF-9434-BF570E8786FD}" type="pres">
      <dgm:prSet presAssocID="{6A535825-BAD9-47A8-8AF1-26B7634A929A}" presName="parentLin" presStyleCnt="0"/>
      <dgm:spPr/>
    </dgm:pt>
    <dgm:pt modelId="{BA91CA23-8354-488F-A296-971518984EF9}" type="pres">
      <dgm:prSet presAssocID="{6A535825-BAD9-47A8-8AF1-26B7634A929A}" presName="parentLeftMargin" presStyleLbl="node1" presStyleIdx="0" presStyleCnt="4"/>
      <dgm:spPr/>
    </dgm:pt>
    <dgm:pt modelId="{09153EED-4075-4750-BECE-DFEF5104209C}" type="pres">
      <dgm:prSet presAssocID="{6A535825-BAD9-47A8-8AF1-26B7634A929A}" presName="parentText" presStyleLbl="node1" presStyleIdx="0" presStyleCnt="4">
        <dgm:presLayoutVars>
          <dgm:chMax val="0"/>
          <dgm:bulletEnabled val="1"/>
        </dgm:presLayoutVars>
      </dgm:prSet>
      <dgm:spPr/>
    </dgm:pt>
    <dgm:pt modelId="{EE87125E-E12E-476C-96B3-B62D1222B042}" type="pres">
      <dgm:prSet presAssocID="{6A535825-BAD9-47A8-8AF1-26B7634A929A}" presName="negativeSpace" presStyleCnt="0"/>
      <dgm:spPr/>
    </dgm:pt>
    <dgm:pt modelId="{31045BC2-370C-4864-8EEE-03D2129C6957}" type="pres">
      <dgm:prSet presAssocID="{6A535825-BAD9-47A8-8AF1-26B7634A929A}" presName="childText" presStyleLbl="conFgAcc1" presStyleIdx="0" presStyleCnt="4">
        <dgm:presLayoutVars>
          <dgm:bulletEnabled val="1"/>
        </dgm:presLayoutVars>
      </dgm:prSet>
      <dgm:spPr/>
    </dgm:pt>
    <dgm:pt modelId="{D655040B-1EEF-480E-BDEE-EC194019D503}" type="pres">
      <dgm:prSet presAssocID="{05F4043E-8956-444B-A6C0-E792742AAFFB}" presName="spaceBetweenRectangles" presStyleCnt="0"/>
      <dgm:spPr/>
    </dgm:pt>
    <dgm:pt modelId="{B561DD1E-233D-409C-9DEE-6C3E66BA1A73}" type="pres">
      <dgm:prSet presAssocID="{B4AA83F9-5DFE-4349-BF4D-78E6B48A12C7}" presName="parentLin" presStyleCnt="0"/>
      <dgm:spPr/>
    </dgm:pt>
    <dgm:pt modelId="{83696731-3506-420F-8251-B9B081F7AA2F}" type="pres">
      <dgm:prSet presAssocID="{B4AA83F9-5DFE-4349-BF4D-78E6B48A12C7}" presName="parentLeftMargin" presStyleLbl="node1" presStyleIdx="0" presStyleCnt="4"/>
      <dgm:spPr/>
    </dgm:pt>
    <dgm:pt modelId="{000345F9-148E-4BE0-A80F-B82B386E36DF}" type="pres">
      <dgm:prSet presAssocID="{B4AA83F9-5DFE-4349-BF4D-78E6B48A12C7}" presName="parentText" presStyleLbl="node1" presStyleIdx="1" presStyleCnt="4" custLinFactNeighborX="4335" custLinFactNeighborY="14123">
        <dgm:presLayoutVars>
          <dgm:chMax val="0"/>
          <dgm:bulletEnabled val="1"/>
        </dgm:presLayoutVars>
      </dgm:prSet>
      <dgm:spPr/>
    </dgm:pt>
    <dgm:pt modelId="{2CEAA897-04D5-4D20-B09B-975633E68C21}" type="pres">
      <dgm:prSet presAssocID="{B4AA83F9-5DFE-4349-BF4D-78E6B48A12C7}" presName="negativeSpace" presStyleCnt="0"/>
      <dgm:spPr/>
    </dgm:pt>
    <dgm:pt modelId="{81681632-2C52-4656-AE65-81F6EC87F27E}" type="pres">
      <dgm:prSet presAssocID="{B4AA83F9-5DFE-4349-BF4D-78E6B48A12C7}" presName="childText" presStyleLbl="conFgAcc1" presStyleIdx="1" presStyleCnt="4">
        <dgm:presLayoutVars>
          <dgm:bulletEnabled val="1"/>
        </dgm:presLayoutVars>
      </dgm:prSet>
      <dgm:spPr/>
    </dgm:pt>
    <dgm:pt modelId="{93BEF986-2DED-4CE6-9368-949B61662EEF}" type="pres">
      <dgm:prSet presAssocID="{27DAABAC-1814-4985-9F77-040F41C79E8D}" presName="spaceBetweenRectangles" presStyleCnt="0"/>
      <dgm:spPr/>
    </dgm:pt>
    <dgm:pt modelId="{89A9664C-0240-4FF8-959F-950E02F28FF1}" type="pres">
      <dgm:prSet presAssocID="{3D6BEFC0-972B-4B88-BEC0-286BA05FB9C4}" presName="parentLin" presStyleCnt="0"/>
      <dgm:spPr/>
    </dgm:pt>
    <dgm:pt modelId="{D9FC3647-409A-4967-85AA-13996DAAE925}" type="pres">
      <dgm:prSet presAssocID="{3D6BEFC0-972B-4B88-BEC0-286BA05FB9C4}" presName="parentLeftMargin" presStyleLbl="node1" presStyleIdx="1" presStyleCnt="4"/>
      <dgm:spPr/>
    </dgm:pt>
    <dgm:pt modelId="{4680281D-536E-4D3B-930E-B291EDDAE3F0}" type="pres">
      <dgm:prSet presAssocID="{3D6BEFC0-972B-4B88-BEC0-286BA05FB9C4}" presName="parentText" presStyleLbl="node1" presStyleIdx="2" presStyleCnt="4" custLinFactNeighborX="-11410" custLinFactNeighborY="-59899">
        <dgm:presLayoutVars>
          <dgm:chMax val="0"/>
          <dgm:bulletEnabled val="1"/>
        </dgm:presLayoutVars>
      </dgm:prSet>
      <dgm:spPr/>
    </dgm:pt>
    <dgm:pt modelId="{FE9CFA04-C4BF-4DFB-8589-5F093FA362D0}" type="pres">
      <dgm:prSet presAssocID="{3D6BEFC0-972B-4B88-BEC0-286BA05FB9C4}" presName="negativeSpace" presStyleCnt="0"/>
      <dgm:spPr/>
    </dgm:pt>
    <dgm:pt modelId="{57E06F49-FE28-4B08-AADE-D07ACBB33C0C}" type="pres">
      <dgm:prSet presAssocID="{3D6BEFC0-972B-4B88-BEC0-286BA05FB9C4}" presName="childText" presStyleLbl="conFgAcc1" presStyleIdx="2" presStyleCnt="4" custLinFactY="-7798" custLinFactNeighborX="0" custLinFactNeighborY="-100000">
        <dgm:presLayoutVars>
          <dgm:bulletEnabled val="1"/>
        </dgm:presLayoutVars>
      </dgm:prSet>
      <dgm:spPr/>
    </dgm:pt>
    <dgm:pt modelId="{B1BC4A43-07BD-48FD-91CD-C2588678ECF3}" type="pres">
      <dgm:prSet presAssocID="{33857873-E466-4255-B1EA-297F8ABE1AC9}" presName="spaceBetweenRectangles" presStyleCnt="0"/>
      <dgm:spPr/>
    </dgm:pt>
    <dgm:pt modelId="{5130A9C0-A7FD-4E2B-A735-807981DC4F70}" type="pres">
      <dgm:prSet presAssocID="{7E0A7E75-CAD8-4621-B95C-1171A8A24284}" presName="parentLin" presStyleCnt="0"/>
      <dgm:spPr/>
    </dgm:pt>
    <dgm:pt modelId="{5F635CCC-0811-49A8-9418-107B8B2980A3}" type="pres">
      <dgm:prSet presAssocID="{7E0A7E75-CAD8-4621-B95C-1171A8A24284}" presName="parentLeftMargin" presStyleLbl="node1" presStyleIdx="2" presStyleCnt="4"/>
      <dgm:spPr/>
    </dgm:pt>
    <dgm:pt modelId="{28FA79EA-3528-4515-9A1A-075D86AACE8B}" type="pres">
      <dgm:prSet presAssocID="{7E0A7E75-CAD8-4621-B95C-1171A8A24284}" presName="parentText" presStyleLbl="node1" presStyleIdx="3" presStyleCnt="4">
        <dgm:presLayoutVars>
          <dgm:chMax val="0"/>
          <dgm:bulletEnabled val="1"/>
        </dgm:presLayoutVars>
      </dgm:prSet>
      <dgm:spPr/>
    </dgm:pt>
    <dgm:pt modelId="{5770BDE9-DBE4-4BEF-96A6-B865C7E56509}" type="pres">
      <dgm:prSet presAssocID="{7E0A7E75-CAD8-4621-B95C-1171A8A24284}" presName="negativeSpace" presStyleCnt="0"/>
      <dgm:spPr/>
    </dgm:pt>
    <dgm:pt modelId="{FCB7206C-BCDC-4847-B1A1-8EA6A794A5EB}" type="pres">
      <dgm:prSet presAssocID="{7E0A7E75-CAD8-4621-B95C-1171A8A24284}" presName="childText" presStyleLbl="conFgAcc1" presStyleIdx="3" presStyleCnt="4">
        <dgm:presLayoutVars>
          <dgm:bulletEnabled val="1"/>
        </dgm:presLayoutVars>
      </dgm:prSet>
      <dgm:spPr/>
    </dgm:pt>
  </dgm:ptLst>
  <dgm:cxnLst>
    <dgm:cxn modelId="{343E9706-FEF3-4BB0-A6F4-BA5E97C14C86}" type="presOf" srcId="{6B67E85A-40A8-478E-AB06-63BC88F312A3}" destId="{57E06F49-FE28-4B08-AADE-D07ACBB33C0C}" srcOrd="0" destOrd="0" presId="urn:microsoft.com/office/officeart/2005/8/layout/list1"/>
    <dgm:cxn modelId="{97994208-4FD1-4BD9-849D-91E1FBD9316B}" srcId="{66CF6EBD-2913-428A-91F1-BD4016231F5D}" destId="{B4AA83F9-5DFE-4349-BF4D-78E6B48A12C7}" srcOrd="1" destOrd="0" parTransId="{57886F7C-C142-40FE-99C5-D6BCDEE822AD}" sibTransId="{27DAABAC-1814-4985-9F77-040F41C79E8D}"/>
    <dgm:cxn modelId="{91CD8109-2792-48EB-98D1-D437A20F0539}" type="presOf" srcId="{75866A04-6BE3-471E-974F-C6856E7DF141}" destId="{FCB7206C-BCDC-4847-B1A1-8EA6A794A5EB}" srcOrd="0" destOrd="5" presId="urn:microsoft.com/office/officeart/2005/8/layout/list1"/>
    <dgm:cxn modelId="{80B7D20C-9AC5-44C4-ADB6-A7E592562D2A}" srcId="{6A535825-BAD9-47A8-8AF1-26B7634A929A}" destId="{DBFBE8A6-57FB-43F1-9F0D-4B83F8FADCCF}" srcOrd="4" destOrd="0" parTransId="{9CD906C6-FA5B-42BA-AEF1-B2AB36249664}" sibTransId="{EA0B39F7-0864-4D59-9E06-E236B19798C0}"/>
    <dgm:cxn modelId="{30D1E40C-F92A-46BE-AB41-7AE50F3D0EC4}" type="presOf" srcId="{7E0A7E75-CAD8-4621-B95C-1171A8A24284}" destId="{5F635CCC-0811-49A8-9418-107B8B2980A3}" srcOrd="0" destOrd="0" presId="urn:microsoft.com/office/officeart/2005/8/layout/list1"/>
    <dgm:cxn modelId="{3273A40D-35AF-41BD-8BBB-6532F8B69E8E}" type="presOf" srcId="{11741225-9927-4BD3-9188-B471F2613440}" destId="{57E06F49-FE28-4B08-AADE-D07ACBB33C0C}" srcOrd="0" destOrd="4" presId="urn:microsoft.com/office/officeart/2005/8/layout/list1"/>
    <dgm:cxn modelId="{73AE5F0E-B514-4279-BC61-7318355E06A9}" srcId="{6A535825-BAD9-47A8-8AF1-26B7634A929A}" destId="{763F8268-EE70-4772-8F3D-9E140AF3929E}" srcOrd="5" destOrd="0" parTransId="{E8B9090E-EEE7-49AF-8660-15B3A479917F}" sibTransId="{34E72D58-15DD-4E8B-86DF-C7DBDA10485F}"/>
    <dgm:cxn modelId="{05EBC50E-960A-415A-99A1-CE176D557B40}" type="presOf" srcId="{B4AA83F9-5DFE-4349-BF4D-78E6B48A12C7}" destId="{83696731-3506-420F-8251-B9B081F7AA2F}" srcOrd="0" destOrd="0" presId="urn:microsoft.com/office/officeart/2005/8/layout/list1"/>
    <dgm:cxn modelId="{F9BD320F-1FD1-47FD-9835-9A71DF19A0DB}" srcId="{3D6BEFC0-972B-4B88-BEC0-286BA05FB9C4}" destId="{5D231799-93CE-4AE0-B152-22B5971BA152}" srcOrd="1" destOrd="0" parTransId="{F5CD694C-0197-47DD-A1CA-B450F8715404}" sibTransId="{8C3FB750-CAA8-4C9A-9D14-39D57679511D}"/>
    <dgm:cxn modelId="{622A430F-D20A-478A-AC94-4B235B1EE62D}" srcId="{66CF6EBD-2913-428A-91F1-BD4016231F5D}" destId="{7E0A7E75-CAD8-4621-B95C-1171A8A24284}" srcOrd="3" destOrd="0" parTransId="{DB78117E-6796-4B2B-AE04-2FF138EF14C9}" sibTransId="{984FD068-400A-45C7-BA63-BA5667D71E93}"/>
    <dgm:cxn modelId="{BCEC9C17-1E5B-42F8-B0CC-A606D00319E1}" srcId="{66CF6EBD-2913-428A-91F1-BD4016231F5D}" destId="{6A535825-BAD9-47A8-8AF1-26B7634A929A}" srcOrd="0" destOrd="0" parTransId="{3A9EFE1D-1E99-45C2-B630-9C2A9EED23CB}" sibTransId="{05F4043E-8956-444B-A6C0-E792742AAFFB}"/>
    <dgm:cxn modelId="{3AC3E219-759E-4DCB-8C53-FAA51B2A685C}" srcId="{B4AA83F9-5DFE-4349-BF4D-78E6B48A12C7}" destId="{0308F566-70DD-4BE7-94EE-7F4B72CBA21D}" srcOrd="1" destOrd="0" parTransId="{05C21347-2356-44E9-A8B2-4DFF23623477}" sibTransId="{476C3993-71AC-435E-BEAA-6855B866FD24}"/>
    <dgm:cxn modelId="{91B9B91C-5051-4E0D-816A-981016CE4F64}" srcId="{6A535825-BAD9-47A8-8AF1-26B7634A929A}" destId="{F5BAEAF3-5266-4DBF-A87A-24B3B7E25C65}" srcOrd="6" destOrd="0" parTransId="{F6C72B45-7FD3-4E60-81B4-A6E102B86681}" sibTransId="{0C9713CB-33CA-429D-90C7-5469910810DF}"/>
    <dgm:cxn modelId="{BE63B81E-A680-4092-AE4D-92E29613E10C}" type="presOf" srcId="{D687EC92-3FE7-4088-90FB-ED4166B5ABBD}" destId="{81681632-2C52-4656-AE65-81F6EC87F27E}" srcOrd="0" destOrd="3" presId="urn:microsoft.com/office/officeart/2005/8/layout/list1"/>
    <dgm:cxn modelId="{7538F624-7550-4737-8B7D-DB7E1EC80BC7}" srcId="{6A535825-BAD9-47A8-8AF1-26B7634A929A}" destId="{60B17791-940C-4A13-94D2-633FE7DE1C8C}" srcOrd="3" destOrd="0" parTransId="{2AD884CA-0623-43DF-BCE6-F0DB37124D9E}" sibTransId="{E61083F7-A28D-46A7-8F4C-042908F830D9}"/>
    <dgm:cxn modelId="{4711AB2C-5959-467E-8F51-28DB3D5DE171}" type="presOf" srcId="{F5BAEAF3-5266-4DBF-A87A-24B3B7E25C65}" destId="{31045BC2-370C-4864-8EEE-03D2129C6957}" srcOrd="0" destOrd="6" presId="urn:microsoft.com/office/officeart/2005/8/layout/list1"/>
    <dgm:cxn modelId="{D50B5736-BB19-4B55-AD64-5015F1B9C29B}" srcId="{7E0A7E75-CAD8-4621-B95C-1171A8A24284}" destId="{B4ABF4D5-ECFF-4CC4-9C7C-2CE94B1BBE29}" srcOrd="1" destOrd="0" parTransId="{BF9D6C21-738A-4C53-97C3-CC10126DBFFD}" sibTransId="{43295B87-D9EA-4D5A-A740-346B439A4F82}"/>
    <dgm:cxn modelId="{CE682739-DB4F-4729-B0C0-7F34A8740F7C}" type="presOf" srcId="{66CF6EBD-2913-428A-91F1-BD4016231F5D}" destId="{D8AAE9FD-A19F-4E91-83D9-A59DBABDA067}" srcOrd="0" destOrd="0" presId="urn:microsoft.com/office/officeart/2005/8/layout/list1"/>
    <dgm:cxn modelId="{1717133C-748F-4061-AF8F-4B74C292EC99}" type="presOf" srcId="{60B17791-940C-4A13-94D2-633FE7DE1C8C}" destId="{31045BC2-370C-4864-8EEE-03D2129C6957}" srcOrd="0" destOrd="3" presId="urn:microsoft.com/office/officeart/2005/8/layout/list1"/>
    <dgm:cxn modelId="{792FD73D-D4EB-4CB2-BE42-7C94EFBAA4C3}" type="presOf" srcId="{3D6BEFC0-972B-4B88-BEC0-286BA05FB9C4}" destId="{4680281D-536E-4D3B-930E-B291EDDAE3F0}" srcOrd="1" destOrd="0" presId="urn:microsoft.com/office/officeart/2005/8/layout/list1"/>
    <dgm:cxn modelId="{BAE7253F-5A99-4831-AA29-BD556BFC4811}" srcId="{7E0A7E75-CAD8-4621-B95C-1171A8A24284}" destId="{0C1EA09F-5436-4569-92F4-38593222B079}" srcOrd="2" destOrd="0" parTransId="{3F3885B2-10F6-40EF-B7D3-F286549DA7F3}" sibTransId="{7467C21B-3C8B-407B-AA55-890C619D65FF}"/>
    <dgm:cxn modelId="{18458D60-DFB9-4169-9DB9-DB5947BA82D9}" srcId="{B4AA83F9-5DFE-4349-BF4D-78E6B48A12C7}" destId="{D687EC92-3FE7-4088-90FB-ED4166B5ABBD}" srcOrd="3" destOrd="0" parTransId="{BC953B06-C573-464D-A4D3-EF4223E722F8}" sibTransId="{A9A0011C-0CD7-4397-B351-BC3D7558714E}"/>
    <dgm:cxn modelId="{697D7C43-5282-4AFA-A8E4-0BF54A6B8508}" srcId="{3D6BEFC0-972B-4B88-BEC0-286BA05FB9C4}" destId="{C6C6E56C-5BBD-4F82-9E6A-1C9F04B4EBD4}" srcOrd="5" destOrd="0" parTransId="{1DEBFC04-771D-460F-A24B-F534AEDE9AED}" sibTransId="{A035C5BC-B1BE-4221-9287-B3AD9CF58A83}"/>
    <dgm:cxn modelId="{729E9563-CA00-4880-A695-71FF8621B5A8}" type="presOf" srcId="{68441583-113B-4BAC-B60E-A37576F73DE3}" destId="{57E06F49-FE28-4B08-AADE-D07ACBB33C0C}" srcOrd="0" destOrd="3" presId="urn:microsoft.com/office/officeart/2005/8/layout/list1"/>
    <dgm:cxn modelId="{4D791364-4235-47C9-9B54-BEF65DEE22EF}" type="presOf" srcId="{A32CC023-388E-45C9-844E-6BEEDB123DA5}" destId="{81681632-2C52-4656-AE65-81F6EC87F27E}" srcOrd="0" destOrd="2" presId="urn:microsoft.com/office/officeart/2005/8/layout/list1"/>
    <dgm:cxn modelId="{9C7C4064-7BA8-48CA-B96C-7F72030722C3}" srcId="{7E0A7E75-CAD8-4621-B95C-1171A8A24284}" destId="{6DCE3536-F4F8-4EBC-92C6-F5E3AD5EAFAC}" srcOrd="0" destOrd="0" parTransId="{7D3748D6-C678-47D7-A170-9FF782DB3EA4}" sibTransId="{30432135-F420-443B-9C7D-6445E6ABAA1F}"/>
    <dgm:cxn modelId="{30A85666-5E46-4ABA-81E7-0A499697E955}" type="presOf" srcId="{C6C6E56C-5BBD-4F82-9E6A-1C9F04B4EBD4}" destId="{57E06F49-FE28-4B08-AADE-D07ACBB33C0C}" srcOrd="0" destOrd="5" presId="urn:microsoft.com/office/officeart/2005/8/layout/list1"/>
    <dgm:cxn modelId="{C9E11367-3676-4FAA-AFA1-3254B6354E9B}" type="presOf" srcId="{6A535825-BAD9-47A8-8AF1-26B7634A929A}" destId="{09153EED-4075-4750-BECE-DFEF5104209C}" srcOrd="1" destOrd="0" presId="urn:microsoft.com/office/officeart/2005/8/layout/list1"/>
    <dgm:cxn modelId="{2FB8444B-7349-4629-8409-804436A658C9}" type="presOf" srcId="{0308F566-70DD-4BE7-94EE-7F4B72CBA21D}" destId="{81681632-2C52-4656-AE65-81F6EC87F27E}" srcOrd="0" destOrd="1" presId="urn:microsoft.com/office/officeart/2005/8/layout/list1"/>
    <dgm:cxn modelId="{79A40B51-5012-4D0C-A259-A728FDB2456D}" type="presOf" srcId="{3D6BEFC0-972B-4B88-BEC0-286BA05FB9C4}" destId="{D9FC3647-409A-4967-85AA-13996DAAE925}" srcOrd="0" destOrd="0" presId="urn:microsoft.com/office/officeart/2005/8/layout/list1"/>
    <dgm:cxn modelId="{4F4B6555-3AD6-4663-9A68-3906956874DF}" srcId="{3D6BEFC0-972B-4B88-BEC0-286BA05FB9C4}" destId="{F8F04C91-56B1-4845-A1EA-32D2352826F4}" srcOrd="2" destOrd="0" parTransId="{B4B0187D-0BAE-4283-AC74-1BCFF1FBB70E}" sibTransId="{D4E8A07B-1D18-4F06-A11B-DC15C3CD0904}"/>
    <dgm:cxn modelId="{C5C7B975-76D2-4D00-A173-A3CDAD188405}" type="presOf" srcId="{DBFBE8A6-57FB-43F1-9F0D-4B83F8FADCCF}" destId="{31045BC2-370C-4864-8EEE-03D2129C6957}" srcOrd="0" destOrd="4" presId="urn:microsoft.com/office/officeart/2005/8/layout/list1"/>
    <dgm:cxn modelId="{336EC356-62D5-4224-821C-1531F37EFBBD}" type="presOf" srcId="{211ED8FB-DE0B-4806-A67A-6847431195D5}" destId="{81681632-2C52-4656-AE65-81F6EC87F27E}" srcOrd="0" destOrd="5" presId="urn:microsoft.com/office/officeart/2005/8/layout/list1"/>
    <dgm:cxn modelId="{DE856D78-15B7-4CD6-B510-CA3ACB09E555}" srcId="{7E0A7E75-CAD8-4621-B95C-1171A8A24284}" destId="{215C2EF2-0DEA-4F9A-9B20-BC213D986EA0}" srcOrd="3" destOrd="0" parTransId="{074B2C5B-74A4-4F0D-B209-6515D6B3EF00}" sibTransId="{C057BF4F-0DDA-46F2-864A-AFEC627DE502}"/>
    <dgm:cxn modelId="{94925559-01E2-4990-974F-193CA0EABF4B}" type="presOf" srcId="{CE475944-0992-48F7-B4E2-7AA0DC71457B}" destId="{31045BC2-370C-4864-8EEE-03D2129C6957}" srcOrd="0" destOrd="0" presId="urn:microsoft.com/office/officeart/2005/8/layout/list1"/>
    <dgm:cxn modelId="{D35A7C7E-07A8-4A5D-938C-6DA977E37355}" srcId="{B4AA83F9-5DFE-4349-BF4D-78E6B48A12C7}" destId="{04C71A73-22DD-469B-B83E-4841824CEB14}" srcOrd="0" destOrd="0" parTransId="{B1E59ABE-843F-4FDD-926D-8476D18B4355}" sibTransId="{640536D5-0226-4476-979C-1287F02D5DAB}"/>
    <dgm:cxn modelId="{920C9A7E-EC01-49E0-97D6-2622EE920F11}" type="presOf" srcId="{763F8268-EE70-4772-8F3D-9E140AF3929E}" destId="{31045BC2-370C-4864-8EEE-03D2129C6957}" srcOrd="0" destOrd="5" presId="urn:microsoft.com/office/officeart/2005/8/layout/list1"/>
    <dgm:cxn modelId="{DE724680-8E60-43C2-8B81-68EF7BB5E6B8}" type="presOf" srcId="{B4AA83F9-5DFE-4349-BF4D-78E6B48A12C7}" destId="{000345F9-148E-4BE0-A80F-B82B386E36DF}" srcOrd="1" destOrd="0" presId="urn:microsoft.com/office/officeart/2005/8/layout/list1"/>
    <dgm:cxn modelId="{63115087-9840-4955-9F63-4845EE5130CD}" type="presOf" srcId="{6B638BF6-359F-46B1-9C0E-A0B15628817D}" destId="{81681632-2C52-4656-AE65-81F6EC87F27E}" srcOrd="0" destOrd="6" presId="urn:microsoft.com/office/officeart/2005/8/layout/list1"/>
    <dgm:cxn modelId="{10C90489-3906-47DA-9E3B-640A7DF03FB0}" type="presOf" srcId="{C41615C2-56DE-4BA0-BD1A-634145EC4228}" destId="{31045BC2-370C-4864-8EEE-03D2129C6957}" srcOrd="0" destOrd="2" presId="urn:microsoft.com/office/officeart/2005/8/layout/list1"/>
    <dgm:cxn modelId="{8248E889-0D73-4DD1-900B-65E3EC636A9E}" type="presOf" srcId="{FD16C0AB-A0A1-456A-94B7-A57373F1B819}" destId="{81681632-2C52-4656-AE65-81F6EC87F27E}" srcOrd="0" destOrd="4" presId="urn:microsoft.com/office/officeart/2005/8/layout/list1"/>
    <dgm:cxn modelId="{15B9578D-F378-4D27-9267-72ADBB93383F}" type="presOf" srcId="{215C2EF2-0DEA-4F9A-9B20-BC213D986EA0}" destId="{FCB7206C-BCDC-4847-B1A1-8EA6A794A5EB}" srcOrd="0" destOrd="3" presId="urn:microsoft.com/office/officeart/2005/8/layout/list1"/>
    <dgm:cxn modelId="{72FDC992-F265-410E-963A-ED75F070287F}" srcId="{3D6BEFC0-972B-4B88-BEC0-286BA05FB9C4}" destId="{68441583-113B-4BAC-B60E-A37576F73DE3}" srcOrd="3" destOrd="0" parTransId="{F9EF18EB-9072-4C77-B3BA-C936B4EA2A63}" sibTransId="{36316044-1C21-4040-9F5A-F2171ABC3CAE}"/>
    <dgm:cxn modelId="{437C2897-DAC3-4D24-B54E-CF7F84151A62}" srcId="{B4AA83F9-5DFE-4349-BF4D-78E6B48A12C7}" destId="{6B638BF6-359F-46B1-9C0E-A0B15628817D}" srcOrd="6" destOrd="0" parTransId="{3DF29E47-A8D9-47E6-B9BE-A2684F8BE2D1}" sibTransId="{C297F064-AFD6-48BC-B8E3-F0C4FADAE3C2}"/>
    <dgm:cxn modelId="{37F2509B-1690-4E08-9699-D5B8AC94C448}" srcId="{3D6BEFC0-972B-4B88-BEC0-286BA05FB9C4}" destId="{11741225-9927-4BD3-9188-B471F2613440}" srcOrd="4" destOrd="0" parTransId="{146C780E-70A7-415E-BF45-576D61A7FA71}" sibTransId="{E98F2976-0A54-4070-9C3D-10202E397FB1}"/>
    <dgm:cxn modelId="{47BD8AA1-4B92-4168-A3EE-95A6473BE795}" type="presOf" srcId="{B4ABF4D5-ECFF-4CC4-9C7C-2CE94B1BBE29}" destId="{FCB7206C-BCDC-4847-B1A1-8EA6A794A5EB}" srcOrd="0" destOrd="1" presId="urn:microsoft.com/office/officeart/2005/8/layout/list1"/>
    <dgm:cxn modelId="{693C94A1-E42E-4C6E-B59B-40CEA4ED784D}" type="presOf" srcId="{0C1EA09F-5436-4569-92F4-38593222B079}" destId="{FCB7206C-BCDC-4847-B1A1-8EA6A794A5EB}" srcOrd="0" destOrd="2" presId="urn:microsoft.com/office/officeart/2005/8/layout/list1"/>
    <dgm:cxn modelId="{8D7CC0A6-EB54-4AD0-892E-E515F23284C8}" srcId="{6A535825-BAD9-47A8-8AF1-26B7634A929A}" destId="{9835FCA5-ECF6-456C-9F58-ECF554ECAA31}" srcOrd="1" destOrd="0" parTransId="{04A8C331-B1CC-4A2F-BF98-33792DA5B6C6}" sibTransId="{7A8765B0-D185-4BBE-90BA-6A0031EE1537}"/>
    <dgm:cxn modelId="{5DE030AA-E178-4056-B1A4-F0297602C522}" srcId="{3D6BEFC0-972B-4B88-BEC0-286BA05FB9C4}" destId="{6B67E85A-40A8-478E-AB06-63BC88F312A3}" srcOrd="0" destOrd="0" parTransId="{6A42EF73-A60A-41FD-B633-03BD3A844072}" sibTransId="{6DC1F9EB-BD17-4DFC-A6AD-596B6A9A65D3}"/>
    <dgm:cxn modelId="{301A4AB5-0C32-4613-A003-B63410F0C518}" srcId="{7E0A7E75-CAD8-4621-B95C-1171A8A24284}" destId="{9BABB310-AF13-459F-B421-F434A9FBFFE5}" srcOrd="4" destOrd="0" parTransId="{D8E8D5D7-235B-4564-85D2-93D1856A9B37}" sibTransId="{A01AE017-DE74-4AA8-AC1C-FDF1EEF3446D}"/>
    <dgm:cxn modelId="{9664FFBD-C68A-4396-B253-16F1FCA82BDE}" type="presOf" srcId="{9835FCA5-ECF6-456C-9F58-ECF554ECAA31}" destId="{31045BC2-370C-4864-8EEE-03D2129C6957}" srcOrd="0" destOrd="1" presId="urn:microsoft.com/office/officeart/2005/8/layout/list1"/>
    <dgm:cxn modelId="{18A966C2-B78A-4BF8-AE8B-8F10D60407E5}" type="presOf" srcId="{F8F04C91-56B1-4845-A1EA-32D2352826F4}" destId="{57E06F49-FE28-4B08-AADE-D07ACBB33C0C}" srcOrd="0" destOrd="2" presId="urn:microsoft.com/office/officeart/2005/8/layout/list1"/>
    <dgm:cxn modelId="{CC1242C3-0FF6-4220-B268-03A6D03A5C40}" type="presOf" srcId="{04C71A73-22DD-469B-B83E-4841824CEB14}" destId="{81681632-2C52-4656-AE65-81F6EC87F27E}" srcOrd="0" destOrd="0" presId="urn:microsoft.com/office/officeart/2005/8/layout/list1"/>
    <dgm:cxn modelId="{E61242C5-FD33-46F2-8841-7562ED92A379}" srcId="{B4AA83F9-5DFE-4349-BF4D-78E6B48A12C7}" destId="{FD16C0AB-A0A1-456A-94B7-A57373F1B819}" srcOrd="4" destOrd="0" parTransId="{B3B4AC76-123D-4873-9C7F-0DBEB08C881B}" sibTransId="{027C4B59-7AA5-45D9-8388-634C595AD841}"/>
    <dgm:cxn modelId="{756264C8-A8B7-404C-979F-4C46DA401AF0}" type="presOf" srcId="{6DCE3536-F4F8-4EBC-92C6-F5E3AD5EAFAC}" destId="{FCB7206C-BCDC-4847-B1A1-8EA6A794A5EB}" srcOrd="0" destOrd="0" presId="urn:microsoft.com/office/officeart/2005/8/layout/list1"/>
    <dgm:cxn modelId="{DB8D7CC9-EB7A-44D8-86DE-0173F67CEE61}" type="presOf" srcId="{9BABB310-AF13-459F-B421-F434A9FBFFE5}" destId="{FCB7206C-BCDC-4847-B1A1-8EA6A794A5EB}" srcOrd="0" destOrd="4" presId="urn:microsoft.com/office/officeart/2005/8/layout/list1"/>
    <dgm:cxn modelId="{5F0C75CE-47A9-4573-98BC-45597800BB6E}" srcId="{66CF6EBD-2913-428A-91F1-BD4016231F5D}" destId="{3D6BEFC0-972B-4B88-BEC0-286BA05FB9C4}" srcOrd="2" destOrd="0" parTransId="{05B4778D-1DB9-4F6D-80B3-D6F9F5847ED5}" sibTransId="{33857873-E466-4255-B1EA-297F8ABE1AC9}"/>
    <dgm:cxn modelId="{0698B7CE-D729-4417-9E18-FBD9D0405E42}" type="presOf" srcId="{7E0A7E75-CAD8-4621-B95C-1171A8A24284}" destId="{28FA79EA-3528-4515-9A1A-075D86AACE8B}" srcOrd="1" destOrd="0" presId="urn:microsoft.com/office/officeart/2005/8/layout/list1"/>
    <dgm:cxn modelId="{1B3481CF-86A0-4987-B880-6E92285FB973}" type="presOf" srcId="{5D231799-93CE-4AE0-B152-22B5971BA152}" destId="{57E06F49-FE28-4B08-AADE-D07ACBB33C0C}" srcOrd="0" destOrd="1" presId="urn:microsoft.com/office/officeart/2005/8/layout/list1"/>
    <dgm:cxn modelId="{BD16CAD8-E4D1-4C8A-AA43-262D56B190CD}" srcId="{6A535825-BAD9-47A8-8AF1-26B7634A929A}" destId="{CE475944-0992-48F7-B4E2-7AA0DC71457B}" srcOrd="0" destOrd="0" parTransId="{0706CB63-3E42-425C-80B4-9E32E3D06B53}" sibTransId="{FA5D4342-2895-4D63-B2AB-71B026E264BB}"/>
    <dgm:cxn modelId="{EA4E79E1-4F5E-448E-B1C7-35A0851D07A4}" type="presOf" srcId="{6A535825-BAD9-47A8-8AF1-26B7634A929A}" destId="{BA91CA23-8354-488F-A296-971518984EF9}" srcOrd="0" destOrd="0" presId="urn:microsoft.com/office/officeart/2005/8/layout/list1"/>
    <dgm:cxn modelId="{1F0946E3-8E03-4EE3-8C51-5B51D12E2EE4}" srcId="{6A535825-BAD9-47A8-8AF1-26B7634A929A}" destId="{C41615C2-56DE-4BA0-BD1A-634145EC4228}" srcOrd="2" destOrd="0" parTransId="{11167977-023B-45F9-A66B-240E7A4EAFD4}" sibTransId="{6C1ED6FC-7C36-491F-94B3-BBAEEA0076FD}"/>
    <dgm:cxn modelId="{6AFB5FF1-D371-4AFE-904D-10BCA9556E2B}" srcId="{B4AA83F9-5DFE-4349-BF4D-78E6B48A12C7}" destId="{211ED8FB-DE0B-4806-A67A-6847431195D5}" srcOrd="5" destOrd="0" parTransId="{DCBDD94B-16F8-4A80-8E62-DEF76ECE1510}" sibTransId="{91878D11-ADD2-4515-946C-BCCB64F47E74}"/>
    <dgm:cxn modelId="{CF67C6F1-58C3-4A5E-9411-E0F91AF9442E}" srcId="{7E0A7E75-CAD8-4621-B95C-1171A8A24284}" destId="{75866A04-6BE3-471E-974F-C6856E7DF141}" srcOrd="5" destOrd="0" parTransId="{2E709C7A-2C22-4B88-B427-F5E03D154CDB}" sibTransId="{992819A5-4EB9-496B-AE43-3FF973163A3A}"/>
    <dgm:cxn modelId="{7AF60FFA-E904-4835-A39B-E0DED4C3A365}" srcId="{B4AA83F9-5DFE-4349-BF4D-78E6B48A12C7}" destId="{A32CC023-388E-45C9-844E-6BEEDB123DA5}" srcOrd="2" destOrd="0" parTransId="{3DCCD1C7-B156-4E28-A47D-784C3AD9993D}" sibTransId="{D3D3C56E-E034-4205-AB6D-DB0A62AA458D}"/>
    <dgm:cxn modelId="{28778F0C-D62E-48C2-8B68-7F30EC010AE4}" type="presParOf" srcId="{D8AAE9FD-A19F-4E91-83D9-A59DBABDA067}" destId="{A25AF76F-84B1-4DDF-9434-BF570E8786FD}" srcOrd="0" destOrd="0" presId="urn:microsoft.com/office/officeart/2005/8/layout/list1"/>
    <dgm:cxn modelId="{D0438DD0-F17E-4EC7-97D3-200658FAB9C3}" type="presParOf" srcId="{A25AF76F-84B1-4DDF-9434-BF570E8786FD}" destId="{BA91CA23-8354-488F-A296-971518984EF9}" srcOrd="0" destOrd="0" presId="urn:microsoft.com/office/officeart/2005/8/layout/list1"/>
    <dgm:cxn modelId="{3BC52F67-DCF5-498C-A527-9093D87519AD}" type="presParOf" srcId="{A25AF76F-84B1-4DDF-9434-BF570E8786FD}" destId="{09153EED-4075-4750-BECE-DFEF5104209C}" srcOrd="1" destOrd="0" presId="urn:microsoft.com/office/officeart/2005/8/layout/list1"/>
    <dgm:cxn modelId="{ABA21273-0E33-4C59-8D3E-4297771E4ACF}" type="presParOf" srcId="{D8AAE9FD-A19F-4E91-83D9-A59DBABDA067}" destId="{EE87125E-E12E-476C-96B3-B62D1222B042}" srcOrd="1" destOrd="0" presId="urn:microsoft.com/office/officeart/2005/8/layout/list1"/>
    <dgm:cxn modelId="{0F1F6FF6-2EAD-4C10-9D41-9E7D4E9AA16D}" type="presParOf" srcId="{D8AAE9FD-A19F-4E91-83D9-A59DBABDA067}" destId="{31045BC2-370C-4864-8EEE-03D2129C6957}" srcOrd="2" destOrd="0" presId="urn:microsoft.com/office/officeart/2005/8/layout/list1"/>
    <dgm:cxn modelId="{FD94F57B-3335-41E5-8FC8-7FB0364B1D25}" type="presParOf" srcId="{D8AAE9FD-A19F-4E91-83D9-A59DBABDA067}" destId="{D655040B-1EEF-480E-BDEE-EC194019D503}" srcOrd="3" destOrd="0" presId="urn:microsoft.com/office/officeart/2005/8/layout/list1"/>
    <dgm:cxn modelId="{BCF958AB-939E-40A2-A0B5-0645EBCC0708}" type="presParOf" srcId="{D8AAE9FD-A19F-4E91-83D9-A59DBABDA067}" destId="{B561DD1E-233D-409C-9DEE-6C3E66BA1A73}" srcOrd="4" destOrd="0" presId="urn:microsoft.com/office/officeart/2005/8/layout/list1"/>
    <dgm:cxn modelId="{F08C5A26-BBF2-41BC-97CE-9AC5D3D321B3}" type="presParOf" srcId="{B561DD1E-233D-409C-9DEE-6C3E66BA1A73}" destId="{83696731-3506-420F-8251-B9B081F7AA2F}" srcOrd="0" destOrd="0" presId="urn:microsoft.com/office/officeart/2005/8/layout/list1"/>
    <dgm:cxn modelId="{7C0C6352-1609-4F6F-8E76-90B9BE3FF41C}" type="presParOf" srcId="{B561DD1E-233D-409C-9DEE-6C3E66BA1A73}" destId="{000345F9-148E-4BE0-A80F-B82B386E36DF}" srcOrd="1" destOrd="0" presId="urn:microsoft.com/office/officeart/2005/8/layout/list1"/>
    <dgm:cxn modelId="{A0536AFF-B333-447F-A160-589DF341FF74}" type="presParOf" srcId="{D8AAE9FD-A19F-4E91-83D9-A59DBABDA067}" destId="{2CEAA897-04D5-4D20-B09B-975633E68C21}" srcOrd="5" destOrd="0" presId="urn:microsoft.com/office/officeart/2005/8/layout/list1"/>
    <dgm:cxn modelId="{CA5F3FE8-F6EE-4744-9405-3A360978B97B}" type="presParOf" srcId="{D8AAE9FD-A19F-4E91-83D9-A59DBABDA067}" destId="{81681632-2C52-4656-AE65-81F6EC87F27E}" srcOrd="6" destOrd="0" presId="urn:microsoft.com/office/officeart/2005/8/layout/list1"/>
    <dgm:cxn modelId="{538FB218-B54B-4A8F-91BE-00EA3B35CFBB}" type="presParOf" srcId="{D8AAE9FD-A19F-4E91-83D9-A59DBABDA067}" destId="{93BEF986-2DED-4CE6-9368-949B61662EEF}" srcOrd="7" destOrd="0" presId="urn:microsoft.com/office/officeart/2005/8/layout/list1"/>
    <dgm:cxn modelId="{DE6BC983-224F-4DCF-8EA6-EC8AF6922537}" type="presParOf" srcId="{D8AAE9FD-A19F-4E91-83D9-A59DBABDA067}" destId="{89A9664C-0240-4FF8-959F-950E02F28FF1}" srcOrd="8" destOrd="0" presId="urn:microsoft.com/office/officeart/2005/8/layout/list1"/>
    <dgm:cxn modelId="{89077DE8-C2C2-4A8F-837D-8A7B23355BE7}" type="presParOf" srcId="{89A9664C-0240-4FF8-959F-950E02F28FF1}" destId="{D9FC3647-409A-4967-85AA-13996DAAE925}" srcOrd="0" destOrd="0" presId="urn:microsoft.com/office/officeart/2005/8/layout/list1"/>
    <dgm:cxn modelId="{7925C111-B67B-408A-B946-43F864C4A9B2}" type="presParOf" srcId="{89A9664C-0240-4FF8-959F-950E02F28FF1}" destId="{4680281D-536E-4D3B-930E-B291EDDAE3F0}" srcOrd="1" destOrd="0" presId="urn:microsoft.com/office/officeart/2005/8/layout/list1"/>
    <dgm:cxn modelId="{84C64B0F-BC8B-4002-8FE8-B65384928558}" type="presParOf" srcId="{D8AAE9FD-A19F-4E91-83D9-A59DBABDA067}" destId="{FE9CFA04-C4BF-4DFB-8589-5F093FA362D0}" srcOrd="9" destOrd="0" presId="urn:microsoft.com/office/officeart/2005/8/layout/list1"/>
    <dgm:cxn modelId="{55E4EBB4-0335-4200-8390-AB48BDD814DD}" type="presParOf" srcId="{D8AAE9FD-A19F-4E91-83D9-A59DBABDA067}" destId="{57E06F49-FE28-4B08-AADE-D07ACBB33C0C}" srcOrd="10" destOrd="0" presId="urn:microsoft.com/office/officeart/2005/8/layout/list1"/>
    <dgm:cxn modelId="{A8585AD7-4960-47EF-954C-DA38464E474D}" type="presParOf" srcId="{D8AAE9FD-A19F-4E91-83D9-A59DBABDA067}" destId="{B1BC4A43-07BD-48FD-91CD-C2588678ECF3}" srcOrd="11" destOrd="0" presId="urn:microsoft.com/office/officeart/2005/8/layout/list1"/>
    <dgm:cxn modelId="{67D21BA7-4960-425C-B10A-D8BDAA9420E2}" type="presParOf" srcId="{D8AAE9FD-A19F-4E91-83D9-A59DBABDA067}" destId="{5130A9C0-A7FD-4E2B-A735-807981DC4F70}" srcOrd="12" destOrd="0" presId="urn:microsoft.com/office/officeart/2005/8/layout/list1"/>
    <dgm:cxn modelId="{43AF4510-1B4B-41A9-B24B-BAD12F5E59BF}" type="presParOf" srcId="{5130A9C0-A7FD-4E2B-A735-807981DC4F70}" destId="{5F635CCC-0811-49A8-9418-107B8B2980A3}" srcOrd="0" destOrd="0" presId="urn:microsoft.com/office/officeart/2005/8/layout/list1"/>
    <dgm:cxn modelId="{89D25EF6-E6B2-4BF9-8C90-C388177C4235}" type="presParOf" srcId="{5130A9C0-A7FD-4E2B-A735-807981DC4F70}" destId="{28FA79EA-3528-4515-9A1A-075D86AACE8B}" srcOrd="1" destOrd="0" presId="urn:microsoft.com/office/officeart/2005/8/layout/list1"/>
    <dgm:cxn modelId="{1FBA887C-F6D7-43CE-87C4-2FD4499C2330}" type="presParOf" srcId="{D8AAE9FD-A19F-4E91-83D9-A59DBABDA067}" destId="{5770BDE9-DBE4-4BEF-96A6-B865C7E56509}" srcOrd="13" destOrd="0" presId="urn:microsoft.com/office/officeart/2005/8/layout/list1"/>
    <dgm:cxn modelId="{7D5B3433-7CC4-45C0-A253-8B83EA61C8AA}" type="presParOf" srcId="{D8AAE9FD-A19F-4E91-83D9-A59DBABDA067}" destId="{FCB7206C-BCDC-4847-B1A1-8EA6A794A5EB}"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4422795-4DB0-479E-AFE9-E53BD43AD86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F91A6CD-8935-4BD2-BBBA-E887B206B2CC}">
      <dgm:prSet/>
      <dgm:spPr/>
      <dgm:t>
        <a:bodyPr/>
        <a:lstStyle/>
        <a:p>
          <a:pPr>
            <a:lnSpc>
              <a:spcPct val="100000"/>
            </a:lnSpc>
          </a:pPr>
          <a:r>
            <a:rPr lang="en-US" dirty="0">
              <a:latin typeface="Arial" panose="020B0604020202020204" pitchFamily="34" charset="0"/>
              <a:cs typeface="Arial" panose="020B0604020202020204" pitchFamily="34" charset="0"/>
            </a:rPr>
            <a:t>W</a:t>
          </a:r>
          <a:r>
            <a:rPr lang="en-US" b="0" i="0" dirty="0">
              <a:latin typeface="Arial" panose="020B0604020202020204" pitchFamily="34" charset="0"/>
              <a:cs typeface="Arial" panose="020B0604020202020204" pitchFamily="34" charset="0"/>
            </a:rPr>
            <a:t>e have arranged door to door leafleting to reach out to our customers.</a:t>
          </a:r>
          <a:endParaRPr lang="en-US" dirty="0">
            <a:latin typeface="Arial" panose="020B0604020202020204" pitchFamily="34" charset="0"/>
            <a:cs typeface="Arial" panose="020B0604020202020204" pitchFamily="34" charset="0"/>
          </a:endParaRPr>
        </a:p>
      </dgm:t>
    </dgm:pt>
    <dgm:pt modelId="{1E09A1D7-1707-4613-BE71-E6C1D16E4154}" type="parTrans" cxnId="{EDC0BC89-D354-4DE2-AB62-6708C430D96A}">
      <dgm:prSet/>
      <dgm:spPr/>
      <dgm:t>
        <a:bodyPr/>
        <a:lstStyle/>
        <a:p>
          <a:endParaRPr lang="en-US"/>
        </a:p>
      </dgm:t>
    </dgm:pt>
    <dgm:pt modelId="{3CB3A2C8-08F9-4B13-8128-48EE0E839E97}" type="sibTrans" cxnId="{EDC0BC89-D354-4DE2-AB62-6708C430D96A}">
      <dgm:prSet/>
      <dgm:spPr/>
      <dgm:t>
        <a:bodyPr/>
        <a:lstStyle/>
        <a:p>
          <a:pPr>
            <a:lnSpc>
              <a:spcPct val="100000"/>
            </a:lnSpc>
          </a:pPr>
          <a:endParaRPr lang="en-US"/>
        </a:p>
      </dgm:t>
    </dgm:pt>
    <dgm:pt modelId="{C02F7DA8-43BB-4DBB-A57F-5206262380A1}">
      <dgm:prSet/>
      <dgm:spPr/>
      <dgm:t>
        <a:bodyPr/>
        <a:lstStyle/>
        <a:p>
          <a:pPr>
            <a:lnSpc>
              <a:spcPct val="100000"/>
            </a:lnSpc>
          </a:pPr>
          <a:r>
            <a:rPr lang="en-US" dirty="0">
              <a:latin typeface="Arial" panose="020B0604020202020204" pitchFamily="34" charset="0"/>
              <a:cs typeface="Arial" panose="020B0604020202020204" pitchFamily="34" charset="0"/>
            </a:rPr>
            <a:t>Between 12pm- 1pm we have happy hour; customers are entitled to 1 free drink of their choice. </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dgm:t>
    </dgm:pt>
    <dgm:pt modelId="{B9CE2ADE-6F71-4502-9ECC-BDEFE7275B25}" type="parTrans" cxnId="{D39AF068-92C6-41B7-B832-3E2EB7C67815}">
      <dgm:prSet/>
      <dgm:spPr/>
      <dgm:t>
        <a:bodyPr/>
        <a:lstStyle/>
        <a:p>
          <a:endParaRPr lang="en-US"/>
        </a:p>
      </dgm:t>
    </dgm:pt>
    <dgm:pt modelId="{F195B137-DC4A-4694-9FF8-7752EBE2C2AE}" type="sibTrans" cxnId="{D39AF068-92C6-41B7-B832-3E2EB7C67815}">
      <dgm:prSet/>
      <dgm:spPr/>
      <dgm:t>
        <a:bodyPr/>
        <a:lstStyle/>
        <a:p>
          <a:pPr>
            <a:lnSpc>
              <a:spcPct val="100000"/>
            </a:lnSpc>
          </a:pPr>
          <a:endParaRPr lang="en-US"/>
        </a:p>
      </dgm:t>
    </dgm:pt>
    <dgm:pt modelId="{413C6D3D-A95B-41B7-90A0-4C68589BD091}">
      <dgm:prSet/>
      <dgm:spPr/>
      <dgm:t>
        <a:bodyPr/>
        <a:lstStyle/>
        <a:p>
          <a:pPr>
            <a:lnSpc>
              <a:spcPct val="100000"/>
            </a:lnSpc>
          </a:pPr>
          <a:r>
            <a:rPr lang="en-US" dirty="0">
              <a:latin typeface="Arial" panose="020B0604020202020204" pitchFamily="34" charset="0"/>
              <a:cs typeface="Arial" panose="020B0604020202020204" pitchFamily="34" charset="0"/>
            </a:rPr>
            <a:t>After every 5 sessions our customers will be entitled to free hot drink and snack as a loyalty program. </a:t>
          </a:r>
          <a:br>
            <a:rPr lang="en-US" dirty="0"/>
          </a:br>
          <a:endParaRPr lang="en-US" dirty="0"/>
        </a:p>
      </dgm:t>
    </dgm:pt>
    <dgm:pt modelId="{F5E86419-E862-4232-A5CE-8B995EEBC4EF}" type="parTrans" cxnId="{97E0B0E8-9AD2-4469-B52C-437EE6E63A75}">
      <dgm:prSet/>
      <dgm:spPr/>
      <dgm:t>
        <a:bodyPr/>
        <a:lstStyle/>
        <a:p>
          <a:endParaRPr lang="en-US"/>
        </a:p>
      </dgm:t>
    </dgm:pt>
    <dgm:pt modelId="{C687043D-CEAE-4365-9970-C9D6BB7227D8}" type="sibTrans" cxnId="{97E0B0E8-9AD2-4469-B52C-437EE6E63A75}">
      <dgm:prSet/>
      <dgm:spPr/>
      <dgm:t>
        <a:bodyPr/>
        <a:lstStyle/>
        <a:p>
          <a:pPr>
            <a:lnSpc>
              <a:spcPct val="100000"/>
            </a:lnSpc>
          </a:pPr>
          <a:endParaRPr lang="en-US"/>
        </a:p>
      </dgm:t>
    </dgm:pt>
    <dgm:pt modelId="{FB8B85D0-B7C9-4974-A4F0-E0B96ED0CF23}">
      <dgm:prSet/>
      <dgm:spPr/>
      <dgm:t>
        <a:bodyPr/>
        <a:lstStyle/>
        <a:p>
          <a:pPr>
            <a:lnSpc>
              <a:spcPct val="100000"/>
            </a:lnSpc>
          </a:pPr>
          <a:r>
            <a:rPr lang="en-US" dirty="0">
              <a:latin typeface="Arial" panose="020B0604020202020204" pitchFamily="34" charset="0"/>
              <a:cs typeface="Arial" panose="020B0604020202020204" pitchFamily="34" charset="0"/>
            </a:rPr>
            <a:t>Leafleting at Birmingham train stations to reach out to customers, offering 20% off for immediate customer sign up. </a:t>
          </a:r>
          <a:r>
            <a:rPr lang="en-GB" dirty="0"/>
            <a:t>Social media</a:t>
          </a:r>
          <a:endParaRPr lang="en-US" dirty="0">
            <a:latin typeface="Arial" panose="020B0604020202020204" pitchFamily="34" charset="0"/>
            <a:cs typeface="Arial" panose="020B0604020202020204" pitchFamily="34" charset="0"/>
          </a:endParaRPr>
        </a:p>
      </dgm:t>
    </dgm:pt>
    <dgm:pt modelId="{66B3D64E-B7C9-4685-9ED3-D5FCD270AA84}" type="parTrans" cxnId="{B22717B5-4E0D-460F-AFA4-2952E87715C8}">
      <dgm:prSet/>
      <dgm:spPr/>
      <dgm:t>
        <a:bodyPr/>
        <a:lstStyle/>
        <a:p>
          <a:endParaRPr lang="en-US"/>
        </a:p>
      </dgm:t>
    </dgm:pt>
    <dgm:pt modelId="{1B7CD3DB-D89C-4A06-BB84-900E86B8974B}" type="sibTrans" cxnId="{B22717B5-4E0D-460F-AFA4-2952E87715C8}">
      <dgm:prSet/>
      <dgm:spPr/>
      <dgm:t>
        <a:bodyPr/>
        <a:lstStyle/>
        <a:p>
          <a:endParaRPr lang="en-US"/>
        </a:p>
      </dgm:t>
    </dgm:pt>
    <dgm:pt modelId="{BD2ECDD1-B4D3-4E0A-AB39-1478EB9A4BC8}" type="pres">
      <dgm:prSet presAssocID="{14422795-4DB0-479E-AFE9-E53BD43AD860}" presName="root" presStyleCnt="0">
        <dgm:presLayoutVars>
          <dgm:dir/>
          <dgm:resizeHandles val="exact"/>
        </dgm:presLayoutVars>
      </dgm:prSet>
      <dgm:spPr/>
    </dgm:pt>
    <dgm:pt modelId="{D0172311-AB0E-4002-905C-6852B2E84F2E}" type="pres">
      <dgm:prSet presAssocID="{7F91A6CD-8935-4BD2-BBBA-E887B206B2CC}" presName="compNode" presStyleCnt="0"/>
      <dgm:spPr/>
    </dgm:pt>
    <dgm:pt modelId="{3D4D9556-04FD-406E-A38E-40A7072DC64B}" type="pres">
      <dgm:prSet presAssocID="{7F91A6CD-8935-4BD2-BBBA-E887B206B2CC}" presName="bgRect" presStyleLbl="bgShp" presStyleIdx="0" presStyleCnt="4"/>
      <dgm:spPr/>
    </dgm:pt>
    <dgm:pt modelId="{25368220-ED53-40BE-B21F-97BFEAC64B33}" type="pres">
      <dgm:prSet presAssocID="{7F91A6CD-8935-4BD2-BBBA-E887B206B2C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Kiosk"/>
        </a:ext>
      </dgm:extLst>
    </dgm:pt>
    <dgm:pt modelId="{4C12E261-3000-4AE3-9046-F58FBE0EC99A}" type="pres">
      <dgm:prSet presAssocID="{7F91A6CD-8935-4BD2-BBBA-E887B206B2CC}" presName="spaceRect" presStyleCnt="0"/>
      <dgm:spPr/>
    </dgm:pt>
    <dgm:pt modelId="{3E6C928A-F3AC-45F5-AC8C-AC17100A4A77}" type="pres">
      <dgm:prSet presAssocID="{7F91A6CD-8935-4BD2-BBBA-E887B206B2CC}" presName="parTx" presStyleLbl="revTx" presStyleIdx="0" presStyleCnt="4">
        <dgm:presLayoutVars>
          <dgm:chMax val="0"/>
          <dgm:chPref val="0"/>
        </dgm:presLayoutVars>
      </dgm:prSet>
      <dgm:spPr/>
    </dgm:pt>
    <dgm:pt modelId="{2211B4CB-B294-40B1-8EA8-359F4DA82BC8}" type="pres">
      <dgm:prSet presAssocID="{3CB3A2C8-08F9-4B13-8128-48EE0E839E97}" presName="sibTrans" presStyleCnt="0"/>
      <dgm:spPr/>
    </dgm:pt>
    <dgm:pt modelId="{E58FC15F-2250-4696-B4D5-E3476909851A}" type="pres">
      <dgm:prSet presAssocID="{C02F7DA8-43BB-4DBB-A57F-5206262380A1}" presName="compNode" presStyleCnt="0"/>
      <dgm:spPr/>
    </dgm:pt>
    <dgm:pt modelId="{C98EB201-6F98-45A0-B417-EF45DA43B06C}" type="pres">
      <dgm:prSet presAssocID="{C02F7DA8-43BB-4DBB-A57F-5206262380A1}" presName="bgRect" presStyleLbl="bgShp" presStyleIdx="1" presStyleCnt="4"/>
      <dgm:spPr/>
    </dgm:pt>
    <dgm:pt modelId="{E36D8B8E-65E6-4EEB-8544-3B0AB6F4FA5D}" type="pres">
      <dgm:prSet presAssocID="{C02F7DA8-43BB-4DBB-A57F-5206262380A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mpagne Glasses"/>
        </a:ext>
      </dgm:extLst>
    </dgm:pt>
    <dgm:pt modelId="{82E9F6AB-38BE-4332-BE5B-C392FDC357EE}" type="pres">
      <dgm:prSet presAssocID="{C02F7DA8-43BB-4DBB-A57F-5206262380A1}" presName="spaceRect" presStyleCnt="0"/>
      <dgm:spPr/>
    </dgm:pt>
    <dgm:pt modelId="{9A856A8A-B2B6-49F2-8075-3FEB75E383F6}" type="pres">
      <dgm:prSet presAssocID="{C02F7DA8-43BB-4DBB-A57F-5206262380A1}" presName="parTx" presStyleLbl="revTx" presStyleIdx="1" presStyleCnt="4">
        <dgm:presLayoutVars>
          <dgm:chMax val="0"/>
          <dgm:chPref val="0"/>
        </dgm:presLayoutVars>
      </dgm:prSet>
      <dgm:spPr/>
    </dgm:pt>
    <dgm:pt modelId="{789FDF9E-7E61-4235-B0DF-FB4D7E6FCADF}" type="pres">
      <dgm:prSet presAssocID="{F195B137-DC4A-4694-9FF8-7752EBE2C2AE}" presName="sibTrans" presStyleCnt="0"/>
      <dgm:spPr/>
    </dgm:pt>
    <dgm:pt modelId="{17B877B3-9467-44AA-A54A-C7D92D163C68}" type="pres">
      <dgm:prSet presAssocID="{413C6D3D-A95B-41B7-90A0-4C68589BD091}" presName="compNode" presStyleCnt="0"/>
      <dgm:spPr/>
    </dgm:pt>
    <dgm:pt modelId="{3500574F-53B3-41EA-9961-2787EB81890B}" type="pres">
      <dgm:prSet presAssocID="{413C6D3D-A95B-41B7-90A0-4C68589BD091}" presName="bgRect" presStyleLbl="bgShp" presStyleIdx="2" presStyleCnt="4"/>
      <dgm:spPr/>
    </dgm:pt>
    <dgm:pt modelId="{A5D3C74E-6343-4086-8F4A-B76C9B337804}" type="pres">
      <dgm:prSet presAssocID="{413C6D3D-A95B-41B7-90A0-4C68589BD09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apes"/>
        </a:ext>
      </dgm:extLst>
    </dgm:pt>
    <dgm:pt modelId="{743A326D-EC14-47B9-AF56-18933D3FFB60}" type="pres">
      <dgm:prSet presAssocID="{413C6D3D-A95B-41B7-90A0-4C68589BD091}" presName="spaceRect" presStyleCnt="0"/>
      <dgm:spPr/>
    </dgm:pt>
    <dgm:pt modelId="{A8948C2B-BE32-4FEC-83AB-1F66B14E0713}" type="pres">
      <dgm:prSet presAssocID="{413C6D3D-A95B-41B7-90A0-4C68589BD091}" presName="parTx" presStyleLbl="revTx" presStyleIdx="2" presStyleCnt="4">
        <dgm:presLayoutVars>
          <dgm:chMax val="0"/>
          <dgm:chPref val="0"/>
        </dgm:presLayoutVars>
      </dgm:prSet>
      <dgm:spPr/>
    </dgm:pt>
    <dgm:pt modelId="{3E27A09E-D1A0-4417-9374-34F74E0066C1}" type="pres">
      <dgm:prSet presAssocID="{C687043D-CEAE-4365-9970-C9D6BB7227D8}" presName="sibTrans" presStyleCnt="0"/>
      <dgm:spPr/>
    </dgm:pt>
    <dgm:pt modelId="{B0A1F830-BE8F-4D5B-B849-00F608A0395C}" type="pres">
      <dgm:prSet presAssocID="{FB8B85D0-B7C9-4974-A4F0-E0B96ED0CF23}" presName="compNode" presStyleCnt="0"/>
      <dgm:spPr/>
    </dgm:pt>
    <dgm:pt modelId="{F35F1181-CE3F-4D78-9889-DBF3761E1490}" type="pres">
      <dgm:prSet presAssocID="{FB8B85D0-B7C9-4974-A4F0-E0B96ED0CF23}" presName="bgRect" presStyleLbl="bgShp" presStyleIdx="3" presStyleCnt="4"/>
      <dgm:spPr/>
    </dgm:pt>
    <dgm:pt modelId="{050CBCCB-0CD5-404B-B380-E8BE6C2A74A7}" type="pres">
      <dgm:prSet presAssocID="{FB8B85D0-B7C9-4974-A4F0-E0B96ED0CF2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rain"/>
        </a:ext>
      </dgm:extLst>
    </dgm:pt>
    <dgm:pt modelId="{6FF97CBE-7130-42B7-B5CB-81427BAC0C28}" type="pres">
      <dgm:prSet presAssocID="{FB8B85D0-B7C9-4974-A4F0-E0B96ED0CF23}" presName="spaceRect" presStyleCnt="0"/>
      <dgm:spPr/>
    </dgm:pt>
    <dgm:pt modelId="{8DDFEDC0-0B89-4A69-B69B-5F2FFC71100F}" type="pres">
      <dgm:prSet presAssocID="{FB8B85D0-B7C9-4974-A4F0-E0B96ED0CF23}" presName="parTx" presStyleLbl="revTx" presStyleIdx="3" presStyleCnt="4">
        <dgm:presLayoutVars>
          <dgm:chMax val="0"/>
          <dgm:chPref val="0"/>
        </dgm:presLayoutVars>
      </dgm:prSet>
      <dgm:spPr/>
    </dgm:pt>
  </dgm:ptLst>
  <dgm:cxnLst>
    <dgm:cxn modelId="{21728221-3033-4A44-ADFC-FA7982ACBBA8}" type="presOf" srcId="{7F91A6CD-8935-4BD2-BBBA-E887B206B2CC}" destId="{3E6C928A-F3AC-45F5-AC8C-AC17100A4A77}" srcOrd="0" destOrd="0" presId="urn:microsoft.com/office/officeart/2018/2/layout/IconVerticalSolidList"/>
    <dgm:cxn modelId="{D39AF068-92C6-41B7-B832-3E2EB7C67815}" srcId="{14422795-4DB0-479E-AFE9-E53BD43AD860}" destId="{C02F7DA8-43BB-4DBB-A57F-5206262380A1}" srcOrd="1" destOrd="0" parTransId="{B9CE2ADE-6F71-4502-9ECC-BDEFE7275B25}" sibTransId="{F195B137-DC4A-4694-9FF8-7752EBE2C2AE}"/>
    <dgm:cxn modelId="{EDC0BC89-D354-4DE2-AB62-6708C430D96A}" srcId="{14422795-4DB0-479E-AFE9-E53BD43AD860}" destId="{7F91A6CD-8935-4BD2-BBBA-E887B206B2CC}" srcOrd="0" destOrd="0" parTransId="{1E09A1D7-1707-4613-BE71-E6C1D16E4154}" sibTransId="{3CB3A2C8-08F9-4B13-8128-48EE0E839E97}"/>
    <dgm:cxn modelId="{87CE3AAB-DC3F-4107-8E2F-E771F55EF932}" type="presOf" srcId="{14422795-4DB0-479E-AFE9-E53BD43AD860}" destId="{BD2ECDD1-B4D3-4E0A-AB39-1478EB9A4BC8}" srcOrd="0" destOrd="0" presId="urn:microsoft.com/office/officeart/2018/2/layout/IconVerticalSolidList"/>
    <dgm:cxn modelId="{B22717B5-4E0D-460F-AFA4-2952E87715C8}" srcId="{14422795-4DB0-479E-AFE9-E53BD43AD860}" destId="{FB8B85D0-B7C9-4974-A4F0-E0B96ED0CF23}" srcOrd="3" destOrd="0" parTransId="{66B3D64E-B7C9-4685-9ED3-D5FCD270AA84}" sibTransId="{1B7CD3DB-D89C-4A06-BB84-900E86B8974B}"/>
    <dgm:cxn modelId="{9F252FBD-79C1-49B7-B7EE-DD514C1F970A}" type="presOf" srcId="{413C6D3D-A95B-41B7-90A0-4C68589BD091}" destId="{A8948C2B-BE32-4FEC-83AB-1F66B14E0713}" srcOrd="0" destOrd="0" presId="urn:microsoft.com/office/officeart/2018/2/layout/IconVerticalSolidList"/>
    <dgm:cxn modelId="{EF9698E1-6BA1-4FBD-8131-E41156791C94}" type="presOf" srcId="{C02F7DA8-43BB-4DBB-A57F-5206262380A1}" destId="{9A856A8A-B2B6-49F2-8075-3FEB75E383F6}" srcOrd="0" destOrd="0" presId="urn:microsoft.com/office/officeart/2018/2/layout/IconVerticalSolidList"/>
    <dgm:cxn modelId="{97E0B0E8-9AD2-4469-B52C-437EE6E63A75}" srcId="{14422795-4DB0-479E-AFE9-E53BD43AD860}" destId="{413C6D3D-A95B-41B7-90A0-4C68589BD091}" srcOrd="2" destOrd="0" parTransId="{F5E86419-E862-4232-A5CE-8B995EEBC4EF}" sibTransId="{C687043D-CEAE-4365-9970-C9D6BB7227D8}"/>
    <dgm:cxn modelId="{89D5CCFE-F327-405E-86FA-49AE3088E509}" type="presOf" srcId="{FB8B85D0-B7C9-4974-A4F0-E0B96ED0CF23}" destId="{8DDFEDC0-0B89-4A69-B69B-5F2FFC71100F}" srcOrd="0" destOrd="0" presId="urn:microsoft.com/office/officeart/2018/2/layout/IconVerticalSolidList"/>
    <dgm:cxn modelId="{8934E686-C84F-49D3-B2E0-59C65A3791A0}" type="presParOf" srcId="{BD2ECDD1-B4D3-4E0A-AB39-1478EB9A4BC8}" destId="{D0172311-AB0E-4002-905C-6852B2E84F2E}" srcOrd="0" destOrd="0" presId="urn:microsoft.com/office/officeart/2018/2/layout/IconVerticalSolidList"/>
    <dgm:cxn modelId="{7555AEA6-3DD2-4205-9E18-4007BE2ECEE5}" type="presParOf" srcId="{D0172311-AB0E-4002-905C-6852B2E84F2E}" destId="{3D4D9556-04FD-406E-A38E-40A7072DC64B}" srcOrd="0" destOrd="0" presId="urn:microsoft.com/office/officeart/2018/2/layout/IconVerticalSolidList"/>
    <dgm:cxn modelId="{375467B3-288F-4A51-9DE0-60131F89CAD2}" type="presParOf" srcId="{D0172311-AB0E-4002-905C-6852B2E84F2E}" destId="{25368220-ED53-40BE-B21F-97BFEAC64B33}" srcOrd="1" destOrd="0" presId="urn:microsoft.com/office/officeart/2018/2/layout/IconVerticalSolidList"/>
    <dgm:cxn modelId="{58A83DE0-553A-46D6-B403-9DE742785D84}" type="presParOf" srcId="{D0172311-AB0E-4002-905C-6852B2E84F2E}" destId="{4C12E261-3000-4AE3-9046-F58FBE0EC99A}" srcOrd="2" destOrd="0" presId="urn:microsoft.com/office/officeart/2018/2/layout/IconVerticalSolidList"/>
    <dgm:cxn modelId="{A061D147-0E7B-464A-8AA4-B80DB287BC99}" type="presParOf" srcId="{D0172311-AB0E-4002-905C-6852B2E84F2E}" destId="{3E6C928A-F3AC-45F5-AC8C-AC17100A4A77}" srcOrd="3" destOrd="0" presId="urn:microsoft.com/office/officeart/2018/2/layout/IconVerticalSolidList"/>
    <dgm:cxn modelId="{6CF69378-FD28-433D-9548-014B2263BAEE}" type="presParOf" srcId="{BD2ECDD1-B4D3-4E0A-AB39-1478EB9A4BC8}" destId="{2211B4CB-B294-40B1-8EA8-359F4DA82BC8}" srcOrd="1" destOrd="0" presId="urn:microsoft.com/office/officeart/2018/2/layout/IconVerticalSolidList"/>
    <dgm:cxn modelId="{904B5019-D9D0-46E8-AE5F-05735B4D245A}" type="presParOf" srcId="{BD2ECDD1-B4D3-4E0A-AB39-1478EB9A4BC8}" destId="{E58FC15F-2250-4696-B4D5-E3476909851A}" srcOrd="2" destOrd="0" presId="urn:microsoft.com/office/officeart/2018/2/layout/IconVerticalSolidList"/>
    <dgm:cxn modelId="{8D1E6AD5-BCDF-492C-8470-C402FD94391A}" type="presParOf" srcId="{E58FC15F-2250-4696-B4D5-E3476909851A}" destId="{C98EB201-6F98-45A0-B417-EF45DA43B06C}" srcOrd="0" destOrd="0" presId="urn:microsoft.com/office/officeart/2018/2/layout/IconVerticalSolidList"/>
    <dgm:cxn modelId="{D971A0CF-4B1A-4DC6-B010-AE18F159C8E1}" type="presParOf" srcId="{E58FC15F-2250-4696-B4D5-E3476909851A}" destId="{E36D8B8E-65E6-4EEB-8544-3B0AB6F4FA5D}" srcOrd="1" destOrd="0" presId="urn:microsoft.com/office/officeart/2018/2/layout/IconVerticalSolidList"/>
    <dgm:cxn modelId="{533E91BB-B433-4282-A640-48E507437D35}" type="presParOf" srcId="{E58FC15F-2250-4696-B4D5-E3476909851A}" destId="{82E9F6AB-38BE-4332-BE5B-C392FDC357EE}" srcOrd="2" destOrd="0" presId="urn:microsoft.com/office/officeart/2018/2/layout/IconVerticalSolidList"/>
    <dgm:cxn modelId="{2C1455C9-DCF6-480C-9C61-15098DC1FC1F}" type="presParOf" srcId="{E58FC15F-2250-4696-B4D5-E3476909851A}" destId="{9A856A8A-B2B6-49F2-8075-3FEB75E383F6}" srcOrd="3" destOrd="0" presId="urn:microsoft.com/office/officeart/2018/2/layout/IconVerticalSolidList"/>
    <dgm:cxn modelId="{6FB80822-3F0F-435E-A7F3-847DDA2EB4D5}" type="presParOf" srcId="{BD2ECDD1-B4D3-4E0A-AB39-1478EB9A4BC8}" destId="{789FDF9E-7E61-4235-B0DF-FB4D7E6FCADF}" srcOrd="3" destOrd="0" presId="urn:microsoft.com/office/officeart/2018/2/layout/IconVerticalSolidList"/>
    <dgm:cxn modelId="{2CA24077-0C74-4A43-947D-FD878ABEA5AC}" type="presParOf" srcId="{BD2ECDD1-B4D3-4E0A-AB39-1478EB9A4BC8}" destId="{17B877B3-9467-44AA-A54A-C7D92D163C68}" srcOrd="4" destOrd="0" presId="urn:microsoft.com/office/officeart/2018/2/layout/IconVerticalSolidList"/>
    <dgm:cxn modelId="{A3C4831B-C735-4B30-AEC3-B2A71786C4BE}" type="presParOf" srcId="{17B877B3-9467-44AA-A54A-C7D92D163C68}" destId="{3500574F-53B3-41EA-9961-2787EB81890B}" srcOrd="0" destOrd="0" presId="urn:microsoft.com/office/officeart/2018/2/layout/IconVerticalSolidList"/>
    <dgm:cxn modelId="{1F3A45AC-B170-4EE4-81A8-BDE77F636744}" type="presParOf" srcId="{17B877B3-9467-44AA-A54A-C7D92D163C68}" destId="{A5D3C74E-6343-4086-8F4A-B76C9B337804}" srcOrd="1" destOrd="0" presId="urn:microsoft.com/office/officeart/2018/2/layout/IconVerticalSolidList"/>
    <dgm:cxn modelId="{3D9B7BD9-65FF-459F-8E01-0A5F79D64330}" type="presParOf" srcId="{17B877B3-9467-44AA-A54A-C7D92D163C68}" destId="{743A326D-EC14-47B9-AF56-18933D3FFB60}" srcOrd="2" destOrd="0" presId="urn:microsoft.com/office/officeart/2018/2/layout/IconVerticalSolidList"/>
    <dgm:cxn modelId="{B777634E-B31D-4383-AB3D-EBA3D7819236}" type="presParOf" srcId="{17B877B3-9467-44AA-A54A-C7D92D163C68}" destId="{A8948C2B-BE32-4FEC-83AB-1F66B14E0713}" srcOrd="3" destOrd="0" presId="urn:microsoft.com/office/officeart/2018/2/layout/IconVerticalSolidList"/>
    <dgm:cxn modelId="{F0143081-3E71-4321-9D3B-DE8770D94894}" type="presParOf" srcId="{BD2ECDD1-B4D3-4E0A-AB39-1478EB9A4BC8}" destId="{3E27A09E-D1A0-4417-9374-34F74E0066C1}" srcOrd="5" destOrd="0" presId="urn:microsoft.com/office/officeart/2018/2/layout/IconVerticalSolidList"/>
    <dgm:cxn modelId="{F4C7FF3B-4C73-45D4-8AA2-01413A3AC220}" type="presParOf" srcId="{BD2ECDD1-B4D3-4E0A-AB39-1478EB9A4BC8}" destId="{B0A1F830-BE8F-4D5B-B849-00F608A0395C}" srcOrd="6" destOrd="0" presId="urn:microsoft.com/office/officeart/2018/2/layout/IconVerticalSolidList"/>
    <dgm:cxn modelId="{76211516-26EF-4034-B5C6-1893ADC3BE04}" type="presParOf" srcId="{B0A1F830-BE8F-4D5B-B849-00F608A0395C}" destId="{F35F1181-CE3F-4D78-9889-DBF3761E1490}" srcOrd="0" destOrd="0" presId="urn:microsoft.com/office/officeart/2018/2/layout/IconVerticalSolidList"/>
    <dgm:cxn modelId="{FCCFEA02-3DF9-452A-8C84-3B3D88EC7C6F}" type="presParOf" srcId="{B0A1F830-BE8F-4D5B-B849-00F608A0395C}" destId="{050CBCCB-0CD5-404B-B380-E8BE6C2A74A7}" srcOrd="1" destOrd="0" presId="urn:microsoft.com/office/officeart/2018/2/layout/IconVerticalSolidList"/>
    <dgm:cxn modelId="{87F5C731-5131-4401-B6DC-F678E8F1B673}" type="presParOf" srcId="{B0A1F830-BE8F-4D5B-B849-00F608A0395C}" destId="{6FF97CBE-7130-42B7-B5CB-81427BAC0C28}" srcOrd="2" destOrd="0" presId="urn:microsoft.com/office/officeart/2018/2/layout/IconVerticalSolidList"/>
    <dgm:cxn modelId="{151D8078-54D3-4FC5-814F-1C735E706E57}" type="presParOf" srcId="{B0A1F830-BE8F-4D5B-B849-00F608A0395C}" destId="{8DDFEDC0-0B89-4A69-B69B-5F2FFC71100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D698ACF-94BF-4209-8686-EFAB8743E1C3}" type="doc">
      <dgm:prSet loTypeId="urn:microsoft.com/office/officeart/2005/8/layout/vList2" loCatId="list" qsTypeId="urn:microsoft.com/office/officeart/2005/8/quickstyle/simple5" qsCatId="simple" csTypeId="urn:microsoft.com/office/officeart/2005/8/colors/accent2_5" csCatId="accent2" phldr="1"/>
      <dgm:spPr/>
      <dgm:t>
        <a:bodyPr/>
        <a:lstStyle/>
        <a:p>
          <a:endParaRPr lang="en-US"/>
        </a:p>
      </dgm:t>
    </dgm:pt>
    <dgm:pt modelId="{51E44241-F80C-462D-BEA4-5FC1BB12403D}">
      <dgm:prSet/>
      <dgm:spPr/>
      <dgm:t>
        <a:bodyPr/>
        <a:lstStyle/>
        <a:p>
          <a:r>
            <a:rPr lang="en-US" i="0"/>
            <a:t>An income statement represents all the cashflow through our business in each monthly. Customers or clients are purchasing your products or services, and money is flowing in.</a:t>
          </a:r>
          <a:endParaRPr lang="en-US"/>
        </a:p>
      </dgm:t>
    </dgm:pt>
    <dgm:pt modelId="{6D920A16-3D4A-495B-9059-17954BDAF174}" type="parTrans" cxnId="{C01A4E7F-FFB7-4868-ADFC-F8476E7BA489}">
      <dgm:prSet/>
      <dgm:spPr/>
      <dgm:t>
        <a:bodyPr/>
        <a:lstStyle/>
        <a:p>
          <a:endParaRPr lang="en-US"/>
        </a:p>
      </dgm:t>
    </dgm:pt>
    <dgm:pt modelId="{5CE58CDC-FC3A-4939-8CB9-89ADF7B5B0DE}" type="sibTrans" cxnId="{C01A4E7F-FFB7-4868-ADFC-F8476E7BA489}">
      <dgm:prSet/>
      <dgm:spPr/>
      <dgm:t>
        <a:bodyPr/>
        <a:lstStyle/>
        <a:p>
          <a:endParaRPr lang="en-US"/>
        </a:p>
      </dgm:t>
    </dgm:pt>
    <dgm:pt modelId="{6BAB3468-33C2-477B-8A3A-13ED277A2235}">
      <dgm:prSet/>
      <dgm:spPr/>
      <dgm:t>
        <a:bodyPr/>
        <a:lstStyle/>
        <a:p>
          <a:r>
            <a:rPr lang="en-US" i="0"/>
            <a:t>When customers fail to make payments at the time of purchase, they receive a portion of your revenue as accounts receivables.</a:t>
          </a:r>
          <a:endParaRPr lang="en-US"/>
        </a:p>
      </dgm:t>
    </dgm:pt>
    <dgm:pt modelId="{EA1EF769-DC61-4407-9E8B-49535F66F4E2}" type="parTrans" cxnId="{30620C5A-D23F-4057-AAEB-21024D2FBEA4}">
      <dgm:prSet/>
      <dgm:spPr/>
      <dgm:t>
        <a:bodyPr/>
        <a:lstStyle/>
        <a:p>
          <a:endParaRPr lang="en-US"/>
        </a:p>
      </dgm:t>
    </dgm:pt>
    <dgm:pt modelId="{DF29D2A2-7A59-4F05-8ACC-7FB2F47601DC}" type="sibTrans" cxnId="{30620C5A-D23F-4057-AAEB-21024D2FBEA4}">
      <dgm:prSet/>
      <dgm:spPr/>
      <dgm:t>
        <a:bodyPr/>
        <a:lstStyle/>
        <a:p>
          <a:endParaRPr lang="en-US"/>
        </a:p>
      </dgm:t>
    </dgm:pt>
    <dgm:pt modelId="{9AF633F0-953B-4150-A685-F8B0980BF74E}">
      <dgm:prSet/>
      <dgm:spPr/>
      <dgm:t>
        <a:bodyPr/>
        <a:lstStyle/>
        <a:p>
          <a:r>
            <a:rPr lang="en-US" i="0"/>
            <a:t>Be careful not to forget any expenses!</a:t>
          </a:r>
          <a:endParaRPr lang="en-US"/>
        </a:p>
      </dgm:t>
    </dgm:pt>
    <dgm:pt modelId="{1DCC68ED-C789-41A6-9A96-8FA38C1B381F}" type="parTrans" cxnId="{2E3FCB18-FFFD-4D47-843B-9E4559976A87}">
      <dgm:prSet/>
      <dgm:spPr/>
      <dgm:t>
        <a:bodyPr/>
        <a:lstStyle/>
        <a:p>
          <a:endParaRPr lang="en-US"/>
        </a:p>
      </dgm:t>
    </dgm:pt>
    <dgm:pt modelId="{4929CDB9-9834-4F89-BB9C-63A24B706617}" type="sibTrans" cxnId="{2E3FCB18-FFFD-4D47-843B-9E4559976A87}">
      <dgm:prSet/>
      <dgm:spPr/>
      <dgm:t>
        <a:bodyPr/>
        <a:lstStyle/>
        <a:p>
          <a:endParaRPr lang="en-US"/>
        </a:p>
      </dgm:t>
    </dgm:pt>
    <dgm:pt modelId="{C5B494F2-A877-41B9-98F2-302DA5D7B8F5}">
      <dgm:prSet/>
      <dgm:spPr/>
      <dgm:t>
        <a:bodyPr/>
        <a:lstStyle/>
        <a:p>
          <a:r>
            <a:rPr lang="en-US" i="0"/>
            <a:t>Reduced fixed costs!</a:t>
          </a:r>
          <a:endParaRPr lang="en-US"/>
        </a:p>
      </dgm:t>
    </dgm:pt>
    <dgm:pt modelId="{E34A69A4-464C-42A9-897A-C1A57243B66F}" type="parTrans" cxnId="{1640CAF0-6D2C-45EB-99CF-F808332A2EAE}">
      <dgm:prSet/>
      <dgm:spPr/>
      <dgm:t>
        <a:bodyPr/>
        <a:lstStyle/>
        <a:p>
          <a:endParaRPr lang="en-US"/>
        </a:p>
      </dgm:t>
    </dgm:pt>
    <dgm:pt modelId="{B9325276-4085-4576-952F-EACE03F71269}" type="sibTrans" cxnId="{1640CAF0-6D2C-45EB-99CF-F808332A2EAE}">
      <dgm:prSet/>
      <dgm:spPr/>
      <dgm:t>
        <a:bodyPr/>
        <a:lstStyle/>
        <a:p>
          <a:endParaRPr lang="en-US"/>
        </a:p>
      </dgm:t>
    </dgm:pt>
    <dgm:pt modelId="{0B9DB504-E552-4476-AB4C-535753FFE25E}">
      <dgm:prSet/>
      <dgm:spPr/>
      <dgm:t>
        <a:bodyPr/>
        <a:lstStyle/>
        <a:p>
          <a:r>
            <a:rPr lang="en-US" i="0"/>
            <a:t>You should raise your prices.</a:t>
          </a:r>
          <a:endParaRPr lang="en-US"/>
        </a:p>
      </dgm:t>
    </dgm:pt>
    <dgm:pt modelId="{763EB5E7-FC0F-436C-B4C0-5F5AD4F7E343}" type="parTrans" cxnId="{E2B2121E-412D-4717-9E09-001C32D52C2C}">
      <dgm:prSet/>
      <dgm:spPr/>
      <dgm:t>
        <a:bodyPr/>
        <a:lstStyle/>
        <a:p>
          <a:endParaRPr lang="en-US"/>
        </a:p>
      </dgm:t>
    </dgm:pt>
    <dgm:pt modelId="{6877646F-9B08-4BFF-8CF0-A4D9B952DBD0}" type="sibTrans" cxnId="{E2B2121E-412D-4717-9E09-001C32D52C2C}">
      <dgm:prSet/>
      <dgm:spPr/>
      <dgm:t>
        <a:bodyPr/>
        <a:lstStyle/>
        <a:p>
          <a:endParaRPr lang="en-US"/>
        </a:p>
      </dgm:t>
    </dgm:pt>
    <dgm:pt modelId="{3CA9C78F-F3EF-4F17-B16C-A35F7231F395}">
      <dgm:prSet/>
      <dgm:spPr/>
      <dgm:t>
        <a:bodyPr/>
        <a:lstStyle/>
        <a:p>
          <a:r>
            <a:rPr lang="en-US" i="0"/>
            <a:t>Break even point= </a:t>
          </a:r>
          <a:r>
            <a:rPr lang="en-US"/>
            <a:t>A x C/B</a:t>
          </a:r>
          <a:r>
            <a:rPr lang="en-US" i="0"/>
            <a:t> =( £70,238 x 32,338/ £109,489 ) = £20.745</a:t>
          </a:r>
          <a:endParaRPr lang="en-US"/>
        </a:p>
      </dgm:t>
    </dgm:pt>
    <dgm:pt modelId="{8FBE3190-AC9D-4D66-AA2B-72D40C79DB41}" type="parTrans" cxnId="{F4165963-6F57-4525-A009-AF783FF3F367}">
      <dgm:prSet/>
      <dgm:spPr/>
      <dgm:t>
        <a:bodyPr/>
        <a:lstStyle/>
        <a:p>
          <a:endParaRPr lang="en-GB"/>
        </a:p>
      </dgm:t>
    </dgm:pt>
    <dgm:pt modelId="{9CE9534A-C50F-43A1-924C-F65E291F82A2}" type="sibTrans" cxnId="{F4165963-6F57-4525-A009-AF783FF3F367}">
      <dgm:prSet/>
      <dgm:spPr/>
      <dgm:t>
        <a:bodyPr/>
        <a:lstStyle/>
        <a:p>
          <a:endParaRPr lang="en-GB"/>
        </a:p>
      </dgm:t>
    </dgm:pt>
    <dgm:pt modelId="{A3491B2B-FC97-4534-AB11-CAF0A14533A5}" type="pres">
      <dgm:prSet presAssocID="{7D698ACF-94BF-4209-8686-EFAB8743E1C3}" presName="linear" presStyleCnt="0">
        <dgm:presLayoutVars>
          <dgm:animLvl val="lvl"/>
          <dgm:resizeHandles val="exact"/>
        </dgm:presLayoutVars>
      </dgm:prSet>
      <dgm:spPr/>
    </dgm:pt>
    <dgm:pt modelId="{8E7EB19F-D971-4871-800B-A07584DE52C7}" type="pres">
      <dgm:prSet presAssocID="{51E44241-F80C-462D-BEA4-5FC1BB12403D}" presName="parentText" presStyleLbl="node1" presStyleIdx="0" presStyleCnt="6">
        <dgm:presLayoutVars>
          <dgm:chMax val="0"/>
          <dgm:bulletEnabled val="1"/>
        </dgm:presLayoutVars>
      </dgm:prSet>
      <dgm:spPr/>
    </dgm:pt>
    <dgm:pt modelId="{07FE75C5-0AAF-489E-8B37-653FCFA07B31}" type="pres">
      <dgm:prSet presAssocID="{5CE58CDC-FC3A-4939-8CB9-89ADF7B5B0DE}" presName="spacer" presStyleCnt="0"/>
      <dgm:spPr/>
    </dgm:pt>
    <dgm:pt modelId="{03C320F4-0826-4BD1-B461-3F8AD5B3234B}" type="pres">
      <dgm:prSet presAssocID="{6BAB3468-33C2-477B-8A3A-13ED277A2235}" presName="parentText" presStyleLbl="node1" presStyleIdx="1" presStyleCnt="6">
        <dgm:presLayoutVars>
          <dgm:chMax val="0"/>
          <dgm:bulletEnabled val="1"/>
        </dgm:presLayoutVars>
      </dgm:prSet>
      <dgm:spPr/>
    </dgm:pt>
    <dgm:pt modelId="{98FD4765-00FF-41FA-8558-E5FB5FC84EA7}" type="pres">
      <dgm:prSet presAssocID="{DF29D2A2-7A59-4F05-8ACC-7FB2F47601DC}" presName="spacer" presStyleCnt="0"/>
      <dgm:spPr/>
    </dgm:pt>
    <dgm:pt modelId="{B176DB14-F65A-4BE4-91CC-D2A860B04565}" type="pres">
      <dgm:prSet presAssocID="{3CA9C78F-F3EF-4F17-B16C-A35F7231F395}" presName="parentText" presStyleLbl="node1" presStyleIdx="2" presStyleCnt="6">
        <dgm:presLayoutVars>
          <dgm:chMax val="0"/>
          <dgm:bulletEnabled val="1"/>
        </dgm:presLayoutVars>
      </dgm:prSet>
      <dgm:spPr/>
    </dgm:pt>
    <dgm:pt modelId="{FC6E1639-1368-400C-9BCB-4BD455314DCB}" type="pres">
      <dgm:prSet presAssocID="{9CE9534A-C50F-43A1-924C-F65E291F82A2}" presName="spacer" presStyleCnt="0"/>
      <dgm:spPr/>
    </dgm:pt>
    <dgm:pt modelId="{5A790421-8C4F-4066-877B-E1B19E6A19C6}" type="pres">
      <dgm:prSet presAssocID="{9AF633F0-953B-4150-A685-F8B0980BF74E}" presName="parentText" presStyleLbl="node1" presStyleIdx="3" presStyleCnt="6">
        <dgm:presLayoutVars>
          <dgm:chMax val="0"/>
          <dgm:bulletEnabled val="1"/>
        </dgm:presLayoutVars>
      </dgm:prSet>
      <dgm:spPr/>
    </dgm:pt>
    <dgm:pt modelId="{BA105B37-0551-48DA-9EF4-C977779AF280}" type="pres">
      <dgm:prSet presAssocID="{4929CDB9-9834-4F89-BB9C-63A24B706617}" presName="spacer" presStyleCnt="0"/>
      <dgm:spPr/>
    </dgm:pt>
    <dgm:pt modelId="{6FFEB2DA-C2DA-48CA-B8A7-923ACA0114BA}" type="pres">
      <dgm:prSet presAssocID="{C5B494F2-A877-41B9-98F2-302DA5D7B8F5}" presName="parentText" presStyleLbl="node1" presStyleIdx="4" presStyleCnt="6">
        <dgm:presLayoutVars>
          <dgm:chMax val="0"/>
          <dgm:bulletEnabled val="1"/>
        </dgm:presLayoutVars>
      </dgm:prSet>
      <dgm:spPr/>
    </dgm:pt>
    <dgm:pt modelId="{29A8E61F-F8ED-46A7-BB46-A50EA71794D9}" type="pres">
      <dgm:prSet presAssocID="{B9325276-4085-4576-952F-EACE03F71269}" presName="spacer" presStyleCnt="0"/>
      <dgm:spPr/>
    </dgm:pt>
    <dgm:pt modelId="{6E39CA57-876D-44BB-997D-BFD0F29A0CF5}" type="pres">
      <dgm:prSet presAssocID="{0B9DB504-E552-4476-AB4C-535753FFE25E}" presName="parentText" presStyleLbl="node1" presStyleIdx="5" presStyleCnt="6" custLinFactNeighborX="-4080" custLinFactNeighborY="-56898">
        <dgm:presLayoutVars>
          <dgm:chMax val="0"/>
          <dgm:bulletEnabled val="1"/>
        </dgm:presLayoutVars>
      </dgm:prSet>
      <dgm:spPr/>
    </dgm:pt>
  </dgm:ptLst>
  <dgm:cxnLst>
    <dgm:cxn modelId="{2E3FCB18-FFFD-4D47-843B-9E4559976A87}" srcId="{7D698ACF-94BF-4209-8686-EFAB8743E1C3}" destId="{9AF633F0-953B-4150-A685-F8B0980BF74E}" srcOrd="3" destOrd="0" parTransId="{1DCC68ED-C789-41A6-9A96-8FA38C1B381F}" sibTransId="{4929CDB9-9834-4F89-BB9C-63A24B706617}"/>
    <dgm:cxn modelId="{E2B2121E-412D-4717-9E09-001C32D52C2C}" srcId="{7D698ACF-94BF-4209-8686-EFAB8743E1C3}" destId="{0B9DB504-E552-4476-AB4C-535753FFE25E}" srcOrd="5" destOrd="0" parTransId="{763EB5E7-FC0F-436C-B4C0-5F5AD4F7E343}" sibTransId="{6877646F-9B08-4BFF-8CF0-A4D9B952DBD0}"/>
    <dgm:cxn modelId="{C7861221-F363-4259-9AFF-B06A5D067729}" type="presOf" srcId="{0B9DB504-E552-4476-AB4C-535753FFE25E}" destId="{6E39CA57-876D-44BB-997D-BFD0F29A0CF5}" srcOrd="0" destOrd="0" presId="urn:microsoft.com/office/officeart/2005/8/layout/vList2"/>
    <dgm:cxn modelId="{FC57172F-45E8-4B08-A63E-C801A84472BC}" type="presOf" srcId="{C5B494F2-A877-41B9-98F2-302DA5D7B8F5}" destId="{6FFEB2DA-C2DA-48CA-B8A7-923ACA0114BA}" srcOrd="0" destOrd="0" presId="urn:microsoft.com/office/officeart/2005/8/layout/vList2"/>
    <dgm:cxn modelId="{F4165963-6F57-4525-A009-AF783FF3F367}" srcId="{7D698ACF-94BF-4209-8686-EFAB8743E1C3}" destId="{3CA9C78F-F3EF-4F17-B16C-A35F7231F395}" srcOrd="2" destOrd="0" parTransId="{8FBE3190-AC9D-4D66-AA2B-72D40C79DB41}" sibTransId="{9CE9534A-C50F-43A1-924C-F65E291F82A2}"/>
    <dgm:cxn modelId="{DF234167-104E-4564-9BDF-77F3DA9A3DFE}" type="presOf" srcId="{7D698ACF-94BF-4209-8686-EFAB8743E1C3}" destId="{A3491B2B-FC97-4534-AB11-CAF0A14533A5}" srcOrd="0" destOrd="0" presId="urn:microsoft.com/office/officeart/2005/8/layout/vList2"/>
    <dgm:cxn modelId="{30620C5A-D23F-4057-AAEB-21024D2FBEA4}" srcId="{7D698ACF-94BF-4209-8686-EFAB8743E1C3}" destId="{6BAB3468-33C2-477B-8A3A-13ED277A2235}" srcOrd="1" destOrd="0" parTransId="{EA1EF769-DC61-4407-9E8B-49535F66F4E2}" sibTransId="{DF29D2A2-7A59-4F05-8ACC-7FB2F47601DC}"/>
    <dgm:cxn modelId="{729D737E-7237-48D2-9EF8-AEBD2785C85F}" type="presOf" srcId="{3CA9C78F-F3EF-4F17-B16C-A35F7231F395}" destId="{B176DB14-F65A-4BE4-91CC-D2A860B04565}" srcOrd="0" destOrd="0" presId="urn:microsoft.com/office/officeart/2005/8/layout/vList2"/>
    <dgm:cxn modelId="{C01A4E7F-FFB7-4868-ADFC-F8476E7BA489}" srcId="{7D698ACF-94BF-4209-8686-EFAB8743E1C3}" destId="{51E44241-F80C-462D-BEA4-5FC1BB12403D}" srcOrd="0" destOrd="0" parTransId="{6D920A16-3D4A-495B-9059-17954BDAF174}" sibTransId="{5CE58CDC-FC3A-4939-8CB9-89ADF7B5B0DE}"/>
    <dgm:cxn modelId="{1F563898-018D-4906-BD95-34B75C95D0F3}" type="presOf" srcId="{9AF633F0-953B-4150-A685-F8B0980BF74E}" destId="{5A790421-8C4F-4066-877B-E1B19E6A19C6}" srcOrd="0" destOrd="0" presId="urn:microsoft.com/office/officeart/2005/8/layout/vList2"/>
    <dgm:cxn modelId="{991E6BAA-4BE1-4853-8DE7-8772A794B91C}" type="presOf" srcId="{51E44241-F80C-462D-BEA4-5FC1BB12403D}" destId="{8E7EB19F-D971-4871-800B-A07584DE52C7}" srcOrd="0" destOrd="0" presId="urn:microsoft.com/office/officeart/2005/8/layout/vList2"/>
    <dgm:cxn modelId="{D15612BD-FE26-4431-8E2F-5F3F9FB11111}" type="presOf" srcId="{6BAB3468-33C2-477B-8A3A-13ED277A2235}" destId="{03C320F4-0826-4BD1-B461-3F8AD5B3234B}" srcOrd="0" destOrd="0" presId="urn:microsoft.com/office/officeart/2005/8/layout/vList2"/>
    <dgm:cxn modelId="{1640CAF0-6D2C-45EB-99CF-F808332A2EAE}" srcId="{7D698ACF-94BF-4209-8686-EFAB8743E1C3}" destId="{C5B494F2-A877-41B9-98F2-302DA5D7B8F5}" srcOrd="4" destOrd="0" parTransId="{E34A69A4-464C-42A9-897A-C1A57243B66F}" sibTransId="{B9325276-4085-4576-952F-EACE03F71269}"/>
    <dgm:cxn modelId="{9331BD1E-7CEA-4B02-AC57-501FE319237B}" type="presParOf" srcId="{A3491B2B-FC97-4534-AB11-CAF0A14533A5}" destId="{8E7EB19F-D971-4871-800B-A07584DE52C7}" srcOrd="0" destOrd="0" presId="urn:microsoft.com/office/officeart/2005/8/layout/vList2"/>
    <dgm:cxn modelId="{45BB23F2-65EE-493D-82AF-BC9C0350984E}" type="presParOf" srcId="{A3491B2B-FC97-4534-AB11-CAF0A14533A5}" destId="{07FE75C5-0AAF-489E-8B37-653FCFA07B31}" srcOrd="1" destOrd="0" presId="urn:microsoft.com/office/officeart/2005/8/layout/vList2"/>
    <dgm:cxn modelId="{F40EAF89-5EA0-42FB-BF22-A044B9448C25}" type="presParOf" srcId="{A3491B2B-FC97-4534-AB11-CAF0A14533A5}" destId="{03C320F4-0826-4BD1-B461-3F8AD5B3234B}" srcOrd="2" destOrd="0" presId="urn:microsoft.com/office/officeart/2005/8/layout/vList2"/>
    <dgm:cxn modelId="{6888A146-CAE1-4DC2-B9E8-179228FE35D2}" type="presParOf" srcId="{A3491B2B-FC97-4534-AB11-CAF0A14533A5}" destId="{98FD4765-00FF-41FA-8558-E5FB5FC84EA7}" srcOrd="3" destOrd="0" presId="urn:microsoft.com/office/officeart/2005/8/layout/vList2"/>
    <dgm:cxn modelId="{BB27C336-5FC4-41FA-BEF6-480BB094AB3F}" type="presParOf" srcId="{A3491B2B-FC97-4534-AB11-CAF0A14533A5}" destId="{B176DB14-F65A-4BE4-91CC-D2A860B04565}" srcOrd="4" destOrd="0" presId="urn:microsoft.com/office/officeart/2005/8/layout/vList2"/>
    <dgm:cxn modelId="{A75F0F2A-895D-4BDE-B0E8-0D9977C0C1BB}" type="presParOf" srcId="{A3491B2B-FC97-4534-AB11-CAF0A14533A5}" destId="{FC6E1639-1368-400C-9BCB-4BD455314DCB}" srcOrd="5" destOrd="0" presId="urn:microsoft.com/office/officeart/2005/8/layout/vList2"/>
    <dgm:cxn modelId="{032B0C51-E29C-4453-8221-09920F820BFA}" type="presParOf" srcId="{A3491B2B-FC97-4534-AB11-CAF0A14533A5}" destId="{5A790421-8C4F-4066-877B-E1B19E6A19C6}" srcOrd="6" destOrd="0" presId="urn:microsoft.com/office/officeart/2005/8/layout/vList2"/>
    <dgm:cxn modelId="{190FEA55-A154-4094-A66B-494AF283D107}" type="presParOf" srcId="{A3491B2B-FC97-4534-AB11-CAF0A14533A5}" destId="{BA105B37-0551-48DA-9EF4-C977779AF280}" srcOrd="7" destOrd="0" presId="urn:microsoft.com/office/officeart/2005/8/layout/vList2"/>
    <dgm:cxn modelId="{98FB3D4C-9B84-46F4-8F83-B0653A165A97}" type="presParOf" srcId="{A3491B2B-FC97-4534-AB11-CAF0A14533A5}" destId="{6FFEB2DA-C2DA-48CA-B8A7-923ACA0114BA}" srcOrd="8" destOrd="0" presId="urn:microsoft.com/office/officeart/2005/8/layout/vList2"/>
    <dgm:cxn modelId="{71CBA551-9032-4B79-9624-688012FB4582}" type="presParOf" srcId="{A3491B2B-FC97-4534-AB11-CAF0A14533A5}" destId="{29A8E61F-F8ED-46A7-BB46-A50EA71794D9}" srcOrd="9" destOrd="0" presId="urn:microsoft.com/office/officeart/2005/8/layout/vList2"/>
    <dgm:cxn modelId="{0BE94B4F-00BD-4B2C-B0D6-D3F0B867F4C4}" type="presParOf" srcId="{A3491B2B-FC97-4534-AB11-CAF0A14533A5}" destId="{6E39CA57-876D-44BB-997D-BFD0F29A0CF5}" srcOrd="1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1DB67C-5BCE-4C08-80E5-433F486CCF38}">
      <dsp:nvSpPr>
        <dsp:cNvPr id="0" name=""/>
        <dsp:cNvSpPr/>
      </dsp:nvSpPr>
      <dsp:spPr>
        <a:xfrm>
          <a:off x="0" y="0"/>
          <a:ext cx="6901348" cy="5386802"/>
        </a:xfrm>
        <a:prstGeom prst="roundRect">
          <a:avLst>
            <a:gd name="adj" fmla="val 10000"/>
          </a:avLst>
        </a:prstGeom>
        <a:solidFill>
          <a:schemeClr val="accent6">
            <a:alpha val="90000"/>
            <a:hueOff val="0"/>
            <a:satOff val="0"/>
            <a:lumOff val="0"/>
            <a:alphaOff val="0"/>
          </a:schemeClr>
        </a:solidFill>
        <a:ln>
          <a:noFill/>
        </a:ln>
        <a:effectLst>
          <a:outerShdw blurRad="38100" dist="25400" dir="5400000" rotWithShape="0">
            <a:srgbClr val="000000">
              <a:alpha val="35000"/>
            </a:srgbClr>
          </a:outerShdw>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1377950">
            <a:lnSpc>
              <a:spcPct val="90000"/>
            </a:lnSpc>
            <a:spcBef>
              <a:spcPct val="0"/>
            </a:spcBef>
            <a:spcAft>
              <a:spcPct val="35000"/>
            </a:spcAft>
            <a:buNone/>
          </a:pPr>
          <a:r>
            <a:rPr lang="en-US" sz="3100" b="1" kern="1200">
              <a:effectLst/>
              <a:latin typeface="Arial" panose="020B0604020202020204" pitchFamily="34" charset="0"/>
              <a:cs typeface="Arial" panose="020B0604020202020204" pitchFamily="34" charset="0"/>
            </a:rPr>
            <a:t>VIRTUAL ESCAPE CAFÉ</a:t>
          </a:r>
        </a:p>
        <a:p>
          <a:pPr marL="171450" lvl="1" indent="-171450" algn="l" defTabSz="800100">
            <a:lnSpc>
              <a:spcPct val="150000"/>
            </a:lnSpc>
            <a:spcBef>
              <a:spcPct val="0"/>
            </a:spcBef>
            <a:spcAft>
              <a:spcPct val="15000"/>
            </a:spcAft>
            <a:buChar char="•"/>
          </a:pPr>
          <a:r>
            <a:rPr lang="en-US" sz="1800" b="0" i="1" u="none" kern="1200">
              <a:latin typeface="Arial" panose="020B0604020202020204" pitchFamily="34" charset="0"/>
              <a:cs typeface="Arial" panose="020B0604020202020204" pitchFamily="34" charset="0"/>
            </a:rPr>
            <a:t>18 Shopping </a:t>
          </a:r>
          <a:r>
            <a:rPr lang="en-GB" sz="1800" b="0" i="1" u="none" kern="1200" noProof="0">
              <a:latin typeface="Arial" panose="020B0604020202020204" pitchFamily="34" charset="0"/>
              <a:cs typeface="Arial" panose="020B0604020202020204" pitchFamily="34" charset="0"/>
            </a:rPr>
            <a:t>centre</a:t>
          </a:r>
          <a:r>
            <a:rPr lang="en-US" sz="1800" b="0" i="1" u="none" kern="1200">
              <a:latin typeface="Arial" panose="020B0604020202020204" pitchFamily="34" charset="0"/>
              <a:cs typeface="Arial" panose="020B0604020202020204" pitchFamily="34" charset="0"/>
            </a:rPr>
            <a:t>, Birmingham, West Midlands B25 8YP.</a:t>
          </a:r>
          <a:endParaRPr lang="en-GB" sz="1800" b="0" i="1" u="none" kern="1200">
            <a:latin typeface="Arial" panose="020B0604020202020204" pitchFamily="34" charset="0"/>
            <a:cs typeface="Arial" panose="020B0604020202020204" pitchFamily="34" charset="0"/>
          </a:endParaRPr>
        </a:p>
        <a:p>
          <a:pPr marL="171450" lvl="1" indent="-171450" algn="l" defTabSz="800100">
            <a:lnSpc>
              <a:spcPct val="150000"/>
            </a:lnSpc>
            <a:spcBef>
              <a:spcPct val="0"/>
            </a:spcBef>
            <a:spcAft>
              <a:spcPct val="15000"/>
            </a:spcAft>
            <a:buChar char="•"/>
          </a:pPr>
          <a:r>
            <a:rPr lang="en-US" sz="1800" b="1" i="0" kern="1200" dirty="0">
              <a:solidFill>
                <a:schemeClr val="tx1">
                  <a:lumMod val="75000"/>
                  <a:lumOff val="25000"/>
                </a:schemeClr>
              </a:solidFill>
              <a:latin typeface="Arial" panose="020B0604020202020204" pitchFamily="34" charset="0"/>
              <a:cs typeface="Arial" panose="020B0604020202020204" pitchFamily="34" charset="0"/>
            </a:rPr>
            <a:t>Limited liability company </a:t>
          </a:r>
          <a:r>
            <a:rPr lang="en-US" sz="1800" b="0" i="1" u="none" kern="1200" dirty="0">
              <a:latin typeface="Arial" panose="020B0604020202020204" pitchFamily="34" charset="0"/>
              <a:cs typeface="Arial" panose="020B0604020202020204" pitchFamily="34" charset="0"/>
            </a:rPr>
            <a:t>with Share Capital.</a:t>
          </a:r>
          <a:endParaRPr lang="en-GB" sz="1800" b="0" i="1" u="none" kern="1200" dirty="0">
            <a:latin typeface="Arial" panose="020B0604020202020204" pitchFamily="34" charset="0"/>
            <a:cs typeface="Arial" panose="020B0604020202020204" pitchFamily="34" charset="0"/>
          </a:endParaRPr>
        </a:p>
        <a:p>
          <a:pPr marL="171450" lvl="1" indent="-171450" algn="l" defTabSz="800100">
            <a:lnSpc>
              <a:spcPct val="150000"/>
            </a:lnSpc>
            <a:spcBef>
              <a:spcPct val="0"/>
            </a:spcBef>
            <a:spcAft>
              <a:spcPct val="15000"/>
            </a:spcAft>
            <a:buChar char="•"/>
          </a:pPr>
          <a:r>
            <a:rPr lang="en-GB" sz="1800" b="0" i="1" u="none" kern="1200">
              <a:latin typeface="Arial" panose="020B0604020202020204" pitchFamily="34" charset="0"/>
              <a:cs typeface="Arial" panose="020B0604020202020204" pitchFamily="34" charset="0"/>
            </a:rPr>
            <a:t>3 Member of Partnership Business.</a:t>
          </a:r>
        </a:p>
        <a:p>
          <a:pPr marL="171450" lvl="1" indent="-171450" algn="l" defTabSz="800100">
            <a:lnSpc>
              <a:spcPct val="150000"/>
            </a:lnSpc>
            <a:spcBef>
              <a:spcPct val="0"/>
            </a:spcBef>
            <a:spcAft>
              <a:spcPct val="15000"/>
            </a:spcAft>
            <a:buFont typeface="Arial" panose="020B0604020202020204" pitchFamily="34" charset="0"/>
            <a:buChar char="•"/>
          </a:pPr>
          <a:r>
            <a:rPr lang="en-GB" sz="1800" b="0" kern="1200">
              <a:latin typeface="Arial" panose="020B0604020202020204" pitchFamily="34" charset="0"/>
              <a:cs typeface="Arial" panose="020B0604020202020204" pitchFamily="34" charset="0"/>
            </a:rPr>
            <a:t>To expand to a worldwide market.</a:t>
          </a:r>
          <a:endParaRPr lang="en-GB" sz="1800" b="0" i="1" u="none" kern="1200">
            <a:latin typeface="Arial" panose="020B0604020202020204" pitchFamily="34" charset="0"/>
            <a:cs typeface="Arial" panose="020B0604020202020204" pitchFamily="34" charset="0"/>
          </a:endParaRPr>
        </a:p>
        <a:p>
          <a:pPr marL="171450" lvl="1" indent="-171450" algn="l" defTabSz="800100">
            <a:lnSpc>
              <a:spcPct val="150000"/>
            </a:lnSpc>
            <a:spcBef>
              <a:spcPct val="0"/>
            </a:spcBef>
            <a:spcAft>
              <a:spcPct val="15000"/>
            </a:spcAft>
            <a:buChar char="•"/>
          </a:pPr>
          <a:r>
            <a:rPr lang="en-GB" sz="1800" b="0" i="1" u="none" kern="1200">
              <a:latin typeface="Arial" panose="020B0604020202020204" pitchFamily="34" charset="0"/>
              <a:cs typeface="Arial" panose="020B0604020202020204" pitchFamily="34" charset="0"/>
            </a:rPr>
            <a:t>Everyone above 12+ years old.</a:t>
          </a:r>
        </a:p>
        <a:p>
          <a:pPr marL="171450" lvl="1" indent="-171450" algn="l" defTabSz="800100">
            <a:lnSpc>
              <a:spcPct val="150000"/>
            </a:lnSpc>
            <a:spcBef>
              <a:spcPct val="0"/>
            </a:spcBef>
            <a:spcAft>
              <a:spcPct val="15000"/>
            </a:spcAft>
            <a:buChar char="•"/>
          </a:pPr>
          <a:r>
            <a:rPr lang="en-GB" sz="1800" b="0" i="1" u="none" kern="1200">
              <a:latin typeface="Arial" panose="020B0604020202020204" pitchFamily="34" charset="0"/>
              <a:cs typeface="Arial" panose="020B0604020202020204" pitchFamily="34" charset="0"/>
            </a:rPr>
            <a:t>Money of investing Business: £60,000.</a:t>
          </a:r>
        </a:p>
        <a:p>
          <a:pPr marL="171450" lvl="1" indent="-171450" algn="l" defTabSz="800100">
            <a:lnSpc>
              <a:spcPct val="150000"/>
            </a:lnSpc>
            <a:spcBef>
              <a:spcPct val="0"/>
            </a:spcBef>
            <a:spcAft>
              <a:spcPct val="15000"/>
            </a:spcAft>
            <a:buChar char="•"/>
          </a:pPr>
          <a:r>
            <a:rPr lang="en-GB" sz="1800" b="0" i="1" u="none" kern="1200">
              <a:latin typeface="Arial" panose="020B0604020202020204" pitchFamily="34" charset="0"/>
              <a:cs typeface="Arial" panose="020B0604020202020204" pitchFamily="34" charset="0"/>
            </a:rPr>
            <a:t>Virtual Escape games app.</a:t>
          </a:r>
        </a:p>
        <a:p>
          <a:pPr marL="171450" lvl="1" indent="-171450" algn="l" defTabSz="800100">
            <a:lnSpc>
              <a:spcPct val="150000"/>
            </a:lnSpc>
            <a:spcBef>
              <a:spcPct val="0"/>
            </a:spcBef>
            <a:spcAft>
              <a:spcPct val="15000"/>
            </a:spcAft>
            <a:buChar char="•"/>
          </a:pPr>
          <a:r>
            <a:rPr lang="en-US" sz="1800" kern="1200"/>
            <a:t>Virtual Escape Cafe Limited has been running for 15 months</a:t>
          </a:r>
          <a:endParaRPr lang="en-GB" sz="1800" b="0" i="1" u="none" kern="1200">
            <a:latin typeface="Arial" panose="020B0604020202020204" pitchFamily="34" charset="0"/>
            <a:cs typeface="Arial" panose="020B0604020202020204" pitchFamily="34" charset="0"/>
          </a:endParaRPr>
        </a:p>
      </dsp:txBody>
      <dsp:txXfrm>
        <a:off x="1918949" y="0"/>
        <a:ext cx="4982398" cy="5386802"/>
      </dsp:txXfrm>
    </dsp:sp>
    <dsp:sp modelId="{8EC3F808-D1F3-4472-A4EE-A735453A0B00}">
      <dsp:nvSpPr>
        <dsp:cNvPr id="0" name=""/>
        <dsp:cNvSpPr/>
      </dsp:nvSpPr>
      <dsp:spPr>
        <a:xfrm>
          <a:off x="538680" y="538680"/>
          <a:ext cx="1380269" cy="4309441"/>
        </a:xfrm>
        <a:prstGeom prst="roundRect">
          <a:avLst>
            <a:gd name="adj" fmla="val 10000"/>
          </a:avLst>
        </a:prstGeom>
        <a:blipFill rotWithShape="1">
          <a:blip xmlns:r="http://schemas.openxmlformats.org/officeDocument/2006/relationships" r:embed="rId1">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a:stretch>
            <a:fillRect l="-127000" r="-127000"/>
          </a:stretch>
        </a:blipFill>
        <a:ln>
          <a:noFill/>
        </a:ln>
        <a:effectLst/>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83A716-B1F7-498A-ACCA-15DF27F95392}">
      <dsp:nvSpPr>
        <dsp:cNvPr id="0" name=""/>
        <dsp:cNvSpPr/>
      </dsp:nvSpPr>
      <dsp:spPr>
        <a:xfrm>
          <a:off x="28693" y="339660"/>
          <a:ext cx="890915" cy="890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CDCD4A-03B5-47EF-9F3E-E0BDEC825166}">
      <dsp:nvSpPr>
        <dsp:cNvPr id="0" name=""/>
        <dsp:cNvSpPr/>
      </dsp:nvSpPr>
      <dsp:spPr>
        <a:xfrm>
          <a:off x="215785" y="526753"/>
          <a:ext cx="516731" cy="5167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F7CE0D-5180-4C03-BF49-358F94422FE7}">
      <dsp:nvSpPr>
        <dsp:cNvPr id="0" name=""/>
        <dsp:cNvSpPr/>
      </dsp:nvSpPr>
      <dsp:spPr>
        <a:xfrm>
          <a:off x="1110519" y="339660"/>
          <a:ext cx="2100015" cy="890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US" sz="1300" b="0" i="0" kern="1200" dirty="0"/>
            <a:t>You can play Virtual Escape café room with friends and family online. </a:t>
          </a:r>
          <a:endParaRPr lang="en-US" sz="1300" kern="1200" dirty="0"/>
        </a:p>
      </dsp:txBody>
      <dsp:txXfrm>
        <a:off x="1110519" y="339660"/>
        <a:ext cx="2100015" cy="890915"/>
      </dsp:txXfrm>
    </dsp:sp>
    <dsp:sp modelId="{DF6C33C1-587E-41D4-BAA0-E9E3B094EDAF}">
      <dsp:nvSpPr>
        <dsp:cNvPr id="0" name=""/>
        <dsp:cNvSpPr/>
      </dsp:nvSpPr>
      <dsp:spPr>
        <a:xfrm>
          <a:off x="3576447" y="339660"/>
          <a:ext cx="890915" cy="890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8FA1A7-2B39-4250-94C6-F4BDC7F3CB96}">
      <dsp:nvSpPr>
        <dsp:cNvPr id="0" name=""/>
        <dsp:cNvSpPr/>
      </dsp:nvSpPr>
      <dsp:spPr>
        <a:xfrm>
          <a:off x="3763539" y="526753"/>
          <a:ext cx="516731" cy="5167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64EDB3-83FB-408C-A9F8-4D805385796A}">
      <dsp:nvSpPr>
        <dsp:cNvPr id="0" name=""/>
        <dsp:cNvSpPr/>
      </dsp:nvSpPr>
      <dsp:spPr>
        <a:xfrm>
          <a:off x="4658273" y="339660"/>
          <a:ext cx="2100015" cy="890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US" sz="1300" b="0" i="0" kern="1200"/>
            <a:t>This helps you build bonds and create a sense of teamwork.</a:t>
          </a:r>
          <a:endParaRPr lang="en-US" sz="1300" kern="1200"/>
        </a:p>
      </dsp:txBody>
      <dsp:txXfrm>
        <a:off x="4658273" y="339660"/>
        <a:ext cx="2100015" cy="890915"/>
      </dsp:txXfrm>
    </dsp:sp>
    <dsp:sp modelId="{706947D8-F788-4350-B7D4-EA512D4BDD17}">
      <dsp:nvSpPr>
        <dsp:cNvPr id="0" name=""/>
        <dsp:cNvSpPr/>
      </dsp:nvSpPr>
      <dsp:spPr>
        <a:xfrm>
          <a:off x="7124201" y="339660"/>
          <a:ext cx="890915" cy="890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CF11F4-D916-49F5-B0DD-514C3A5AA4E2}">
      <dsp:nvSpPr>
        <dsp:cNvPr id="0" name=""/>
        <dsp:cNvSpPr/>
      </dsp:nvSpPr>
      <dsp:spPr>
        <a:xfrm>
          <a:off x="7311293" y="526753"/>
          <a:ext cx="516731" cy="5167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304DBD-DF74-412F-9F77-2481DB4A5CDD}">
      <dsp:nvSpPr>
        <dsp:cNvPr id="0" name=""/>
        <dsp:cNvSpPr/>
      </dsp:nvSpPr>
      <dsp:spPr>
        <a:xfrm>
          <a:off x="8206027" y="339660"/>
          <a:ext cx="2100015" cy="890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US" sz="1300" b="0" i="0" kern="1200"/>
            <a:t>This is not an issue anymore since we have the pandemic virtual escape game. </a:t>
          </a:r>
          <a:endParaRPr lang="en-US" sz="1300" kern="1200"/>
        </a:p>
      </dsp:txBody>
      <dsp:txXfrm>
        <a:off x="8206027" y="339660"/>
        <a:ext cx="2100015" cy="890915"/>
      </dsp:txXfrm>
    </dsp:sp>
    <dsp:sp modelId="{806B6C00-A622-4CC1-BDBB-6DC6661297CD}">
      <dsp:nvSpPr>
        <dsp:cNvPr id="0" name=""/>
        <dsp:cNvSpPr/>
      </dsp:nvSpPr>
      <dsp:spPr>
        <a:xfrm>
          <a:off x="28693" y="2093988"/>
          <a:ext cx="890915" cy="890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803DA4-F7DE-4866-AFC2-58EDCF45AC77}">
      <dsp:nvSpPr>
        <dsp:cNvPr id="0" name=""/>
        <dsp:cNvSpPr/>
      </dsp:nvSpPr>
      <dsp:spPr>
        <a:xfrm>
          <a:off x="215785" y="2281080"/>
          <a:ext cx="516731" cy="51673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195742-1431-4828-AAAD-A3D49A9AAC9A}">
      <dsp:nvSpPr>
        <dsp:cNvPr id="0" name=""/>
        <dsp:cNvSpPr/>
      </dsp:nvSpPr>
      <dsp:spPr>
        <a:xfrm>
          <a:off x="1110519" y="2093988"/>
          <a:ext cx="2100015" cy="890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US" sz="1300" b="0" i="0" kern="1200" dirty="0">
              <a:latin typeface="Arial" panose="020B0604020202020204" pitchFamily="34" charset="0"/>
              <a:cs typeface="Arial" panose="020B0604020202020204" pitchFamily="34" charset="0"/>
            </a:rPr>
            <a:t>Virtual reality now allows you to practice teambuilding without having to go outside.</a:t>
          </a:r>
          <a:endParaRPr lang="en-US" sz="1300" kern="1200" dirty="0">
            <a:latin typeface="Arial" panose="020B0604020202020204" pitchFamily="34" charset="0"/>
            <a:cs typeface="Arial" panose="020B0604020202020204" pitchFamily="34" charset="0"/>
          </a:endParaRPr>
        </a:p>
      </dsp:txBody>
      <dsp:txXfrm>
        <a:off x="1110519" y="2093988"/>
        <a:ext cx="2100015" cy="890915"/>
      </dsp:txXfrm>
    </dsp:sp>
    <dsp:sp modelId="{D7EB836F-EED4-45B8-BE79-C001984E3BE5}">
      <dsp:nvSpPr>
        <dsp:cNvPr id="0" name=""/>
        <dsp:cNvSpPr/>
      </dsp:nvSpPr>
      <dsp:spPr>
        <a:xfrm>
          <a:off x="3576447" y="2093988"/>
          <a:ext cx="890915" cy="890915"/>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24B6B0-E4D9-4EE9-A581-55DA5AC0BB4B}">
      <dsp:nvSpPr>
        <dsp:cNvPr id="0" name=""/>
        <dsp:cNvSpPr/>
      </dsp:nvSpPr>
      <dsp:spPr>
        <a:xfrm>
          <a:off x="3763539" y="2281080"/>
          <a:ext cx="516731" cy="51673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531D19-BBD7-4B75-B44A-8457C3105109}">
      <dsp:nvSpPr>
        <dsp:cNvPr id="0" name=""/>
        <dsp:cNvSpPr/>
      </dsp:nvSpPr>
      <dsp:spPr>
        <a:xfrm>
          <a:off x="4658273" y="2093988"/>
          <a:ext cx="2100015" cy="890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Provide micro loan and micro finances from partnership.</a:t>
          </a:r>
          <a:endParaRPr lang="en-US" sz="1300" kern="1200"/>
        </a:p>
      </dsp:txBody>
      <dsp:txXfrm>
        <a:off x="4658273" y="2093988"/>
        <a:ext cx="2100015" cy="890915"/>
      </dsp:txXfrm>
    </dsp:sp>
    <dsp:sp modelId="{054C392E-1775-438E-B443-40D337058AE1}">
      <dsp:nvSpPr>
        <dsp:cNvPr id="0" name=""/>
        <dsp:cNvSpPr/>
      </dsp:nvSpPr>
      <dsp:spPr>
        <a:xfrm>
          <a:off x="7124201" y="2093988"/>
          <a:ext cx="890915" cy="890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D218BB-60B5-4928-A67C-3E002B66D7D4}">
      <dsp:nvSpPr>
        <dsp:cNvPr id="0" name=""/>
        <dsp:cNvSpPr/>
      </dsp:nvSpPr>
      <dsp:spPr>
        <a:xfrm>
          <a:off x="7311293" y="2281080"/>
          <a:ext cx="516731" cy="51673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C61ECF-1B6A-453A-996D-A3C68E791AD0}">
      <dsp:nvSpPr>
        <dsp:cNvPr id="0" name=""/>
        <dsp:cNvSpPr/>
      </dsp:nvSpPr>
      <dsp:spPr>
        <a:xfrm>
          <a:off x="8206027" y="2093988"/>
          <a:ext cx="2100015" cy="890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Our small business loan to make share profit to be successful.</a:t>
          </a:r>
        </a:p>
        <a:p>
          <a:pPr marL="0" lvl="0" indent="0" algn="l" defTabSz="577850">
            <a:lnSpc>
              <a:spcPct val="100000"/>
            </a:lnSpc>
            <a:spcBef>
              <a:spcPct val="0"/>
            </a:spcBef>
            <a:spcAft>
              <a:spcPct val="35000"/>
            </a:spcAft>
            <a:buNone/>
          </a:pPr>
          <a:endParaRPr lang="en-US" sz="1300" kern="1200"/>
        </a:p>
      </dsp:txBody>
      <dsp:txXfrm>
        <a:off x="8206027" y="2093988"/>
        <a:ext cx="2100015" cy="890915"/>
      </dsp:txXfrm>
    </dsp:sp>
    <dsp:sp modelId="{4F41A8FF-DD9B-4713-AB8A-5B9D11C2903C}">
      <dsp:nvSpPr>
        <dsp:cNvPr id="0" name=""/>
        <dsp:cNvSpPr/>
      </dsp:nvSpPr>
      <dsp:spPr>
        <a:xfrm>
          <a:off x="28693" y="3848316"/>
          <a:ext cx="890915" cy="890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F27E59-DE99-4645-9741-F53671DCC616}">
      <dsp:nvSpPr>
        <dsp:cNvPr id="0" name=""/>
        <dsp:cNvSpPr/>
      </dsp:nvSpPr>
      <dsp:spPr>
        <a:xfrm>
          <a:off x="215785" y="4035408"/>
          <a:ext cx="516731" cy="51673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8FC25F-71C9-4B53-9282-C0B42921D668}">
      <dsp:nvSpPr>
        <dsp:cNvPr id="0" name=""/>
        <dsp:cNvSpPr/>
      </dsp:nvSpPr>
      <dsp:spPr>
        <a:xfrm>
          <a:off x="1110519" y="3848316"/>
          <a:ext cx="2100015" cy="890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US" sz="1300" b="0" i="0" kern="1200" dirty="0">
              <a:latin typeface="Arial" panose="020B0604020202020204" pitchFamily="34" charset="0"/>
              <a:cs typeface="Arial" panose="020B0604020202020204" pitchFamily="34" charset="0"/>
            </a:rPr>
            <a:t>Limited liability company (LLC). The small businesses with a limited number of owners.</a:t>
          </a:r>
          <a:endParaRPr lang="en-GB" sz="1300" kern="1200" dirty="0"/>
        </a:p>
      </dsp:txBody>
      <dsp:txXfrm>
        <a:off x="1110519" y="3848316"/>
        <a:ext cx="2100015" cy="890915"/>
      </dsp:txXfrm>
    </dsp:sp>
    <dsp:sp modelId="{948713EF-BE8B-4EF9-9A1E-BF3672B0C0F2}">
      <dsp:nvSpPr>
        <dsp:cNvPr id="0" name=""/>
        <dsp:cNvSpPr/>
      </dsp:nvSpPr>
      <dsp:spPr>
        <a:xfrm>
          <a:off x="3576447" y="3848316"/>
          <a:ext cx="890915" cy="890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1E00CC-B3D5-4723-AF99-D6F13D43B935}">
      <dsp:nvSpPr>
        <dsp:cNvPr id="0" name=""/>
        <dsp:cNvSpPr/>
      </dsp:nvSpPr>
      <dsp:spPr>
        <a:xfrm>
          <a:off x="3763539" y="4035408"/>
          <a:ext cx="516731" cy="516731"/>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02136D-2AB3-48C0-95D1-547BA4FAE013}">
      <dsp:nvSpPr>
        <dsp:cNvPr id="0" name=""/>
        <dsp:cNvSpPr/>
      </dsp:nvSpPr>
      <dsp:spPr>
        <a:xfrm>
          <a:off x="4658273" y="3848316"/>
          <a:ext cx="2100015" cy="890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US" sz="1300" b="0" i="0" kern="1200" dirty="0">
              <a:solidFill>
                <a:schemeClr val="tx1"/>
              </a:solidFill>
              <a:latin typeface="Arial" panose="020B0604020202020204" pitchFamily="34" charset="0"/>
              <a:cs typeface="Arial" panose="020B0604020202020204" pitchFamily="34" charset="0"/>
            </a:rPr>
            <a:t>Which has the best features of both partnerships and corporations.</a:t>
          </a:r>
          <a:endParaRPr lang="en-GB" sz="1300" kern="1200" dirty="0">
            <a:solidFill>
              <a:schemeClr val="tx1"/>
            </a:solidFill>
          </a:endParaRPr>
        </a:p>
      </dsp:txBody>
      <dsp:txXfrm>
        <a:off x="4658273" y="3848316"/>
        <a:ext cx="2100015" cy="8909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045BC2-370C-4864-8EEE-03D2129C6957}">
      <dsp:nvSpPr>
        <dsp:cNvPr id="0" name=""/>
        <dsp:cNvSpPr/>
      </dsp:nvSpPr>
      <dsp:spPr>
        <a:xfrm>
          <a:off x="0" y="124362"/>
          <a:ext cx="8434687" cy="14742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4625" tIns="124968" rIns="654625" bIns="85344" numCol="1" spcCol="1270" anchor="t" anchorCtr="0">
          <a:noAutofit/>
        </a:bodyPr>
        <a:lstStyle/>
        <a:p>
          <a:pPr marL="114300" lvl="1" indent="-114300" algn="l" defTabSz="533400">
            <a:lnSpc>
              <a:spcPct val="90000"/>
            </a:lnSpc>
            <a:spcBef>
              <a:spcPct val="0"/>
            </a:spcBef>
            <a:spcAft>
              <a:spcPct val="15000"/>
            </a:spcAft>
            <a:buChar char="•"/>
          </a:pPr>
          <a:r>
            <a:rPr lang="en-GB" sz="1200" kern="1200" dirty="0">
              <a:latin typeface="Arial" panose="020B0604020202020204" pitchFamily="34" charset="0"/>
              <a:cs typeface="Arial" panose="020B0604020202020204" pitchFamily="34" charset="0"/>
            </a:rPr>
            <a:t>Competitive pricing</a:t>
          </a:r>
        </a:p>
        <a:p>
          <a:pPr marL="114300" lvl="1" indent="-114300" algn="l" defTabSz="533400">
            <a:lnSpc>
              <a:spcPct val="90000"/>
            </a:lnSpc>
            <a:spcBef>
              <a:spcPct val="0"/>
            </a:spcBef>
            <a:spcAft>
              <a:spcPct val="15000"/>
            </a:spcAft>
            <a:buChar char="•"/>
          </a:pPr>
          <a:r>
            <a:rPr lang="en-GB" sz="1200" kern="1200" dirty="0">
              <a:latin typeface="Arial" panose="020B0604020202020204" pitchFamily="34" charset="0"/>
              <a:cs typeface="Arial" panose="020B0604020202020204" pitchFamily="34" charset="0"/>
            </a:rPr>
            <a:t>Good customers services</a:t>
          </a:r>
        </a:p>
        <a:p>
          <a:pPr marL="114300" lvl="1" indent="-114300" algn="l" defTabSz="533400">
            <a:lnSpc>
              <a:spcPct val="90000"/>
            </a:lnSpc>
            <a:spcBef>
              <a:spcPct val="0"/>
            </a:spcBef>
            <a:spcAft>
              <a:spcPct val="15000"/>
            </a:spcAft>
            <a:buChar char="•"/>
          </a:pPr>
          <a:r>
            <a:rPr lang="en-GB" sz="1200" kern="1200" dirty="0">
              <a:latin typeface="Arial" panose="020B0604020202020204" pitchFamily="34" charset="0"/>
              <a:cs typeface="Arial" panose="020B0604020202020204" pitchFamily="34" charset="0"/>
            </a:rPr>
            <a:t>Reaching broader market</a:t>
          </a:r>
        </a:p>
        <a:p>
          <a:pPr marL="114300" lvl="1" indent="-114300" algn="l" defTabSz="533400">
            <a:lnSpc>
              <a:spcPct val="90000"/>
            </a:lnSpc>
            <a:spcBef>
              <a:spcPct val="0"/>
            </a:spcBef>
            <a:spcAft>
              <a:spcPct val="15000"/>
            </a:spcAft>
            <a:buChar char="•"/>
          </a:pPr>
          <a:r>
            <a:rPr lang="pt-PT" sz="1200" b="0" i="0" kern="1200" dirty="0">
              <a:latin typeface="Arial" panose="020B0604020202020204" pitchFamily="34" charset="0"/>
              <a:cs typeface="Arial" panose="020B0604020202020204" pitchFamily="34" charset="0"/>
            </a:rPr>
            <a:t>Excellent location </a:t>
          </a:r>
          <a:endParaRPr lang="en-GB" sz="120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pt-PT" sz="1200" b="0" i="0" kern="1200" dirty="0">
              <a:latin typeface="Arial" panose="020B0604020202020204" pitchFamily="34" charset="0"/>
              <a:cs typeface="Arial" panose="020B0604020202020204" pitchFamily="34" charset="0"/>
            </a:rPr>
            <a:t>Resources of exceptional quality   </a:t>
          </a:r>
        </a:p>
        <a:p>
          <a:pPr marL="114300" lvl="1" indent="-114300" algn="l" defTabSz="533400">
            <a:lnSpc>
              <a:spcPct val="90000"/>
            </a:lnSpc>
            <a:spcBef>
              <a:spcPct val="0"/>
            </a:spcBef>
            <a:spcAft>
              <a:spcPct val="15000"/>
            </a:spcAft>
            <a:buChar char="•"/>
          </a:pPr>
          <a:r>
            <a:rPr lang="pt-PT" sz="1200" b="0" i="0" kern="1200" dirty="0">
              <a:latin typeface="Arial" panose="020B0604020202020204" pitchFamily="34" charset="0"/>
              <a:cs typeface="Arial" panose="020B0604020202020204" pitchFamily="34" charset="0"/>
            </a:rPr>
            <a:t>Services-specific to our business </a:t>
          </a:r>
        </a:p>
        <a:p>
          <a:pPr marL="114300" lvl="1" indent="-114300" algn="l" defTabSz="533400">
            <a:lnSpc>
              <a:spcPct val="90000"/>
            </a:lnSpc>
            <a:spcBef>
              <a:spcPct val="0"/>
            </a:spcBef>
            <a:spcAft>
              <a:spcPct val="15000"/>
            </a:spcAft>
            <a:buChar char="•"/>
          </a:pPr>
          <a:r>
            <a:rPr lang="pt-PT" sz="1200" b="0" i="0" kern="1200" dirty="0">
              <a:latin typeface="Arial" panose="020B0604020202020204" pitchFamily="34" charset="0"/>
              <a:cs typeface="Arial" panose="020B0604020202020204" pitchFamily="34" charset="0"/>
            </a:rPr>
            <a:t>Excellence in Teamwork</a:t>
          </a:r>
        </a:p>
      </dsp:txBody>
      <dsp:txXfrm>
        <a:off x="0" y="124362"/>
        <a:ext cx="8434687" cy="1474200"/>
      </dsp:txXfrm>
    </dsp:sp>
    <dsp:sp modelId="{09153EED-4075-4750-BECE-DFEF5104209C}">
      <dsp:nvSpPr>
        <dsp:cNvPr id="0" name=""/>
        <dsp:cNvSpPr/>
      </dsp:nvSpPr>
      <dsp:spPr>
        <a:xfrm>
          <a:off x="421734" y="35802"/>
          <a:ext cx="5904280" cy="177120"/>
        </a:xfrm>
        <a:prstGeom prst="roundRect">
          <a:avLst/>
        </a:prstGeom>
        <a:solidFill>
          <a:srgbClr val="00B0F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3168" tIns="0" rIns="223168" bIns="0" numCol="1" spcCol="1270" anchor="ctr" anchorCtr="0">
          <a:noAutofit/>
        </a:bodyPr>
        <a:lstStyle/>
        <a:p>
          <a:pPr marL="0" lvl="0" indent="0" algn="l" defTabSz="444500">
            <a:lnSpc>
              <a:spcPct val="90000"/>
            </a:lnSpc>
            <a:spcBef>
              <a:spcPct val="0"/>
            </a:spcBef>
            <a:spcAft>
              <a:spcPct val="35000"/>
            </a:spcAft>
            <a:buNone/>
          </a:pPr>
          <a:r>
            <a:rPr lang="en-GB" sz="1000" kern="1200" dirty="0">
              <a:latin typeface="Arial" panose="020B0604020202020204" pitchFamily="34" charset="0"/>
              <a:cs typeface="Arial" panose="020B0604020202020204" pitchFamily="34" charset="0"/>
            </a:rPr>
            <a:t>Strength - Internal</a:t>
          </a:r>
        </a:p>
      </dsp:txBody>
      <dsp:txXfrm>
        <a:off x="430380" y="44448"/>
        <a:ext cx="5886988" cy="159828"/>
      </dsp:txXfrm>
    </dsp:sp>
    <dsp:sp modelId="{81681632-2C52-4656-AE65-81F6EC87F27E}">
      <dsp:nvSpPr>
        <dsp:cNvPr id="0" name=""/>
        <dsp:cNvSpPr/>
      </dsp:nvSpPr>
      <dsp:spPr>
        <a:xfrm>
          <a:off x="0" y="1719522"/>
          <a:ext cx="8434687" cy="14742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4625" tIns="124968" rIns="654625" bIns="85344" numCol="1" spcCol="1270" anchor="t" anchorCtr="0">
          <a:noAutofit/>
        </a:bodyPr>
        <a:lstStyle/>
        <a:p>
          <a:pPr marL="114300" lvl="1" indent="-114300" algn="l" defTabSz="533400">
            <a:lnSpc>
              <a:spcPct val="90000"/>
            </a:lnSpc>
            <a:spcBef>
              <a:spcPct val="0"/>
            </a:spcBef>
            <a:spcAft>
              <a:spcPct val="15000"/>
            </a:spcAft>
            <a:buChar char="•"/>
          </a:pPr>
          <a:r>
            <a:rPr lang="en-GB" sz="1200" kern="1200" dirty="0">
              <a:latin typeface="Arial" panose="020B0604020202020204" pitchFamily="34" charset="0"/>
              <a:cs typeface="Arial" panose="020B0604020202020204" pitchFamily="34" charset="0"/>
            </a:rPr>
            <a:t>Languages barriers Communication</a:t>
          </a:r>
        </a:p>
        <a:p>
          <a:pPr marL="114300" lvl="1" indent="-114300" algn="l" defTabSz="533400">
            <a:lnSpc>
              <a:spcPct val="90000"/>
            </a:lnSpc>
            <a:spcBef>
              <a:spcPct val="0"/>
            </a:spcBef>
            <a:spcAft>
              <a:spcPct val="15000"/>
            </a:spcAft>
            <a:buChar char="•"/>
          </a:pPr>
          <a:r>
            <a:rPr lang="en-GB" sz="1200" kern="1200" dirty="0">
              <a:latin typeface="Arial" panose="020B0604020202020204" pitchFamily="34" charset="0"/>
              <a:cs typeface="Arial" panose="020B0604020202020204" pitchFamily="34" charset="0"/>
            </a:rPr>
            <a:t>Time management</a:t>
          </a:r>
        </a:p>
        <a:p>
          <a:pPr marL="114300" lvl="1" indent="-114300" algn="l" defTabSz="533400">
            <a:lnSpc>
              <a:spcPct val="90000"/>
            </a:lnSpc>
            <a:spcBef>
              <a:spcPct val="0"/>
            </a:spcBef>
            <a:spcAft>
              <a:spcPct val="15000"/>
            </a:spcAft>
            <a:buChar char="•"/>
          </a:pPr>
          <a:r>
            <a:rPr lang="en-GB" sz="1200" kern="1200" dirty="0">
              <a:latin typeface="Arial" panose="020B0604020202020204" pitchFamily="34" charset="0"/>
              <a:cs typeface="Arial" panose="020B0604020202020204" pitchFamily="34" charset="0"/>
            </a:rPr>
            <a:t>Trade restrictions/Policies</a:t>
          </a:r>
        </a:p>
        <a:p>
          <a:pPr marL="114300" lvl="1" indent="-114300" algn="l" defTabSz="533400">
            <a:lnSpc>
              <a:spcPct val="90000"/>
            </a:lnSpc>
            <a:spcBef>
              <a:spcPct val="0"/>
            </a:spcBef>
            <a:spcAft>
              <a:spcPct val="15000"/>
            </a:spcAft>
            <a:buChar char="•"/>
          </a:pPr>
          <a:r>
            <a:rPr lang="en-US" sz="1200" b="0" i="0" kern="1200" dirty="0">
              <a:solidFill>
                <a:schemeClr val="tx1"/>
              </a:solidFill>
              <a:effectLst/>
              <a:latin typeface="Arial" panose="020B0604020202020204" pitchFamily="34" charset="0"/>
              <a:cs typeface="Arial" panose="020B0604020202020204" pitchFamily="34" charset="0"/>
            </a:rPr>
            <a:t>The lack of consumer confidence</a:t>
          </a:r>
          <a:endParaRPr lang="en-GB" sz="1200" kern="1200" dirty="0">
            <a:solidFill>
              <a:schemeClr val="tx1"/>
            </a:solidFill>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US" sz="1200" b="0" i="0" kern="1200" dirty="0">
              <a:solidFill>
                <a:schemeClr val="tx1"/>
              </a:solidFill>
              <a:effectLst/>
              <a:latin typeface="Arial" panose="020B0604020202020204" pitchFamily="34" charset="0"/>
              <a:cs typeface="Arial" panose="020B0604020202020204" pitchFamily="34" charset="0"/>
            </a:rPr>
            <a:t>Uncertainty, and pessimism that characterizes new startups,</a:t>
          </a:r>
          <a:endParaRPr lang="en-GB" sz="1200" kern="1200" dirty="0">
            <a:solidFill>
              <a:schemeClr val="tx1"/>
            </a:solidFill>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US" sz="1200" b="0" i="0" kern="1200" dirty="0">
              <a:solidFill>
                <a:schemeClr val="tx1"/>
              </a:solidFill>
              <a:effectLst/>
              <a:latin typeface="Arial" panose="020B0604020202020204" pitchFamily="34" charset="0"/>
              <a:cs typeface="Arial" panose="020B0604020202020204" pitchFamily="34" charset="0"/>
            </a:rPr>
            <a:t>New cafes, and new coffee shops </a:t>
          </a:r>
          <a:endParaRPr lang="en-GB" sz="1200" kern="1200" dirty="0">
            <a:solidFill>
              <a:schemeClr val="tx1"/>
            </a:solidFill>
            <a:latin typeface="Arial" panose="020B0604020202020204" pitchFamily="34" charset="0"/>
            <a:cs typeface="Arial" panose="020B0604020202020204" pitchFamily="34" charset="0"/>
          </a:endParaRPr>
        </a:p>
        <a:p>
          <a:pPr marL="57150" lvl="1" indent="-57150" algn="l" defTabSz="488950">
            <a:lnSpc>
              <a:spcPct val="90000"/>
            </a:lnSpc>
            <a:spcBef>
              <a:spcPct val="0"/>
            </a:spcBef>
            <a:spcAft>
              <a:spcPct val="15000"/>
            </a:spcAft>
            <a:buChar char="•"/>
          </a:pPr>
          <a:endParaRPr lang="en-GB" sz="1100" kern="1200" dirty="0"/>
        </a:p>
      </dsp:txBody>
      <dsp:txXfrm>
        <a:off x="0" y="1719522"/>
        <a:ext cx="8434687" cy="1474200"/>
      </dsp:txXfrm>
    </dsp:sp>
    <dsp:sp modelId="{000345F9-148E-4BE0-A80F-B82B386E36DF}">
      <dsp:nvSpPr>
        <dsp:cNvPr id="0" name=""/>
        <dsp:cNvSpPr/>
      </dsp:nvSpPr>
      <dsp:spPr>
        <a:xfrm>
          <a:off x="440016" y="1655976"/>
          <a:ext cx="5904280" cy="177120"/>
        </a:xfrm>
        <a:prstGeom prst="roundRect">
          <a:avLst/>
        </a:prstGeom>
        <a:solidFill>
          <a:schemeClr val="accent5">
            <a:lumMod val="60000"/>
            <a:lumOff val="4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3168" tIns="0" rIns="223168" bIns="0" numCol="1" spcCol="1270" anchor="ctr" anchorCtr="0">
          <a:noAutofit/>
        </a:bodyPr>
        <a:lstStyle/>
        <a:p>
          <a:pPr marL="0" lvl="0" indent="0" algn="l" defTabSz="444500">
            <a:lnSpc>
              <a:spcPct val="90000"/>
            </a:lnSpc>
            <a:spcBef>
              <a:spcPct val="0"/>
            </a:spcBef>
            <a:spcAft>
              <a:spcPct val="35000"/>
            </a:spcAft>
            <a:buNone/>
          </a:pPr>
          <a:r>
            <a:rPr lang="en-GB" sz="1000" kern="1200" dirty="0">
              <a:latin typeface="Arial" panose="020B0604020202020204" pitchFamily="34" charset="0"/>
              <a:cs typeface="Arial" panose="020B0604020202020204" pitchFamily="34" charset="0"/>
            </a:rPr>
            <a:t>Weakness - Internal</a:t>
          </a:r>
        </a:p>
      </dsp:txBody>
      <dsp:txXfrm>
        <a:off x="448662" y="1664622"/>
        <a:ext cx="5886988" cy="159828"/>
      </dsp:txXfrm>
    </dsp:sp>
    <dsp:sp modelId="{57E06F49-FE28-4B08-AADE-D07ACBB33C0C}">
      <dsp:nvSpPr>
        <dsp:cNvPr id="0" name=""/>
        <dsp:cNvSpPr/>
      </dsp:nvSpPr>
      <dsp:spPr>
        <a:xfrm>
          <a:off x="0" y="3179114"/>
          <a:ext cx="8434687" cy="13230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4625" tIns="124968" rIns="654625" bIns="85344" numCol="1" spcCol="1270" anchor="t" anchorCtr="0">
          <a:noAutofit/>
        </a:bodyPr>
        <a:lstStyle/>
        <a:p>
          <a:pPr marL="114300" lvl="1" indent="-114300" algn="l" defTabSz="533400">
            <a:lnSpc>
              <a:spcPct val="90000"/>
            </a:lnSpc>
            <a:spcBef>
              <a:spcPct val="0"/>
            </a:spcBef>
            <a:spcAft>
              <a:spcPct val="15000"/>
            </a:spcAft>
            <a:buChar char="•"/>
          </a:pPr>
          <a:r>
            <a:rPr lang="en-GB" sz="1200" kern="1200" dirty="0">
              <a:latin typeface="Arial" panose="020B0604020202020204" pitchFamily="34" charset="0"/>
              <a:cs typeface="Arial" panose="020B0604020202020204" pitchFamily="34" charset="0"/>
            </a:rPr>
            <a:t>Online hacking</a:t>
          </a:r>
        </a:p>
        <a:p>
          <a:pPr marL="114300" lvl="1" indent="-114300" algn="l" defTabSz="533400">
            <a:lnSpc>
              <a:spcPct val="90000"/>
            </a:lnSpc>
            <a:spcBef>
              <a:spcPct val="0"/>
            </a:spcBef>
            <a:spcAft>
              <a:spcPct val="15000"/>
            </a:spcAft>
            <a:buChar char="•"/>
          </a:pPr>
          <a:r>
            <a:rPr lang="en-GB" sz="1200" kern="1200" dirty="0">
              <a:latin typeface="Arial" panose="020B0604020202020204" pitchFamily="34" charset="0"/>
              <a:cs typeface="Arial" panose="020B0604020202020204" pitchFamily="34" charset="0"/>
            </a:rPr>
            <a:t>Poor online connection</a:t>
          </a:r>
        </a:p>
        <a:p>
          <a:pPr marL="114300" lvl="1" indent="-114300" algn="l" defTabSz="533400">
            <a:lnSpc>
              <a:spcPct val="90000"/>
            </a:lnSpc>
            <a:spcBef>
              <a:spcPct val="0"/>
            </a:spcBef>
            <a:spcAft>
              <a:spcPct val="15000"/>
            </a:spcAft>
            <a:buChar char="•"/>
          </a:pPr>
          <a:r>
            <a:rPr lang="en-GB" sz="1200" kern="1200" dirty="0">
              <a:latin typeface="Arial" panose="020B0604020202020204" pitchFamily="34" charset="0"/>
              <a:cs typeface="Arial" panose="020B0604020202020204" pitchFamily="34" charset="0"/>
            </a:rPr>
            <a:t>Keep the qualities of products about coffee and snacks</a:t>
          </a:r>
        </a:p>
        <a:p>
          <a:pPr marL="114300" lvl="1" indent="-114300" algn="l" defTabSz="533400">
            <a:lnSpc>
              <a:spcPct val="90000"/>
            </a:lnSpc>
            <a:spcBef>
              <a:spcPct val="0"/>
            </a:spcBef>
            <a:spcAft>
              <a:spcPct val="15000"/>
            </a:spcAft>
            <a:buChar char="•"/>
          </a:pPr>
          <a:r>
            <a:rPr lang="pt-PT" sz="1200" b="0" i="0" kern="1200" dirty="0">
              <a:latin typeface="Arial" panose="020B0604020202020204" pitchFamily="34" charset="0"/>
              <a:cs typeface="Arial" panose="020B0604020202020204" pitchFamily="34" charset="0"/>
            </a:rPr>
            <a:t>The COVID-19; </a:t>
          </a:r>
          <a:endParaRPr lang="en-GB" sz="120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pt-PT" sz="1200" b="0" i="0" kern="1200" dirty="0">
              <a:latin typeface="Arial" panose="020B0604020202020204" pitchFamily="34" charset="0"/>
              <a:cs typeface="Arial" panose="020B0604020202020204" pitchFamily="34" charset="0"/>
            </a:rPr>
            <a:t>Consumer trends have changed </a:t>
          </a:r>
        </a:p>
        <a:p>
          <a:pPr marL="114300" lvl="1" indent="-114300" algn="l" defTabSz="533400">
            <a:lnSpc>
              <a:spcPct val="90000"/>
            </a:lnSpc>
            <a:spcBef>
              <a:spcPct val="0"/>
            </a:spcBef>
            <a:spcAft>
              <a:spcPct val="15000"/>
            </a:spcAft>
            <a:buChar char="•"/>
          </a:pPr>
          <a:r>
            <a:rPr lang="en-US" sz="1200" b="0" i="0" kern="1200" dirty="0">
              <a:latin typeface="Arial" panose="020B0604020202020204" pitchFamily="34" charset="0"/>
              <a:cs typeface="Arial" panose="020B0604020202020204" pitchFamily="34" charset="0"/>
            </a:rPr>
            <a:t>The price of the product has been lowered by a new competitor  </a:t>
          </a:r>
        </a:p>
      </dsp:txBody>
      <dsp:txXfrm>
        <a:off x="0" y="3179114"/>
        <a:ext cx="8434687" cy="1323000"/>
      </dsp:txXfrm>
    </dsp:sp>
    <dsp:sp modelId="{4680281D-536E-4D3B-930E-B291EDDAE3F0}">
      <dsp:nvSpPr>
        <dsp:cNvPr id="0" name=""/>
        <dsp:cNvSpPr/>
      </dsp:nvSpPr>
      <dsp:spPr>
        <a:xfrm>
          <a:off x="373614" y="3120028"/>
          <a:ext cx="5904280" cy="177120"/>
        </a:xfrm>
        <a:prstGeom prst="roundRect">
          <a:avLst/>
        </a:prstGeom>
        <a:solidFill>
          <a:srgbClr val="28C8A2"/>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3168" tIns="0" rIns="223168" bIns="0" numCol="1" spcCol="1270" anchor="ctr" anchorCtr="0">
          <a:noAutofit/>
        </a:bodyPr>
        <a:lstStyle/>
        <a:p>
          <a:pPr marL="0" lvl="0" indent="0" algn="l" defTabSz="444500">
            <a:lnSpc>
              <a:spcPct val="90000"/>
            </a:lnSpc>
            <a:spcBef>
              <a:spcPct val="0"/>
            </a:spcBef>
            <a:spcAft>
              <a:spcPct val="35000"/>
            </a:spcAft>
            <a:buNone/>
          </a:pPr>
          <a:r>
            <a:rPr lang="en-GB" sz="1000" kern="1200" dirty="0">
              <a:latin typeface="Arial" panose="020B0604020202020204" pitchFamily="34" charset="0"/>
              <a:cs typeface="Arial" panose="020B0604020202020204" pitchFamily="34" charset="0"/>
            </a:rPr>
            <a:t>Threats - External</a:t>
          </a:r>
        </a:p>
      </dsp:txBody>
      <dsp:txXfrm>
        <a:off x="382260" y="3128674"/>
        <a:ext cx="5886988" cy="159828"/>
      </dsp:txXfrm>
    </dsp:sp>
    <dsp:sp modelId="{FCB7206C-BCDC-4847-B1A1-8EA6A794A5EB}">
      <dsp:nvSpPr>
        <dsp:cNvPr id="0" name=""/>
        <dsp:cNvSpPr/>
      </dsp:nvSpPr>
      <dsp:spPr>
        <a:xfrm>
          <a:off x="0" y="4758642"/>
          <a:ext cx="8434687" cy="14742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4625" tIns="124968" rIns="654625" bIns="85344" numCol="1" spcCol="1270" anchor="t" anchorCtr="0">
          <a:noAutofit/>
        </a:bodyPr>
        <a:lstStyle/>
        <a:p>
          <a:pPr marL="114300" lvl="1" indent="-114300" algn="l" defTabSz="533400">
            <a:lnSpc>
              <a:spcPct val="90000"/>
            </a:lnSpc>
            <a:spcBef>
              <a:spcPct val="0"/>
            </a:spcBef>
            <a:spcAft>
              <a:spcPct val="15000"/>
            </a:spcAft>
            <a:buChar char="•"/>
          </a:pPr>
          <a:r>
            <a:rPr lang="en-GB" sz="1200" kern="1200" dirty="0">
              <a:latin typeface="Arial" panose="020B0604020202020204" pitchFamily="34" charset="0"/>
              <a:cs typeface="Arial" panose="020B0604020202020204" pitchFamily="34" charset="0"/>
            </a:rPr>
            <a:t>Innovation products</a:t>
          </a:r>
        </a:p>
        <a:p>
          <a:pPr marL="114300" lvl="1" indent="-114300" algn="l" defTabSz="533400">
            <a:lnSpc>
              <a:spcPct val="90000"/>
            </a:lnSpc>
            <a:spcBef>
              <a:spcPct val="0"/>
            </a:spcBef>
            <a:spcAft>
              <a:spcPct val="15000"/>
            </a:spcAft>
            <a:buChar char="•"/>
          </a:pPr>
          <a:r>
            <a:rPr lang="en-GB" sz="1200" kern="1200" dirty="0">
              <a:latin typeface="Arial" panose="020B0604020202020204" pitchFamily="34" charset="0"/>
              <a:cs typeface="Arial" panose="020B0604020202020204" pitchFamily="34" charset="0"/>
            </a:rPr>
            <a:t>Reaching a broader market online</a:t>
          </a:r>
        </a:p>
        <a:p>
          <a:pPr marL="114300" lvl="1" indent="-114300" algn="l" defTabSz="533400">
            <a:lnSpc>
              <a:spcPct val="90000"/>
            </a:lnSpc>
            <a:spcBef>
              <a:spcPct val="0"/>
            </a:spcBef>
            <a:spcAft>
              <a:spcPct val="15000"/>
            </a:spcAft>
            <a:buChar char="•"/>
          </a:pPr>
          <a:r>
            <a:rPr lang="en-GB" sz="1200" kern="1200" dirty="0">
              <a:latin typeface="Arial" panose="020B0604020202020204" pitchFamily="34" charset="0"/>
              <a:cs typeface="Arial" panose="020B0604020202020204" pitchFamily="34" charset="0"/>
            </a:rPr>
            <a:t>Training all the staff.</a:t>
          </a:r>
        </a:p>
        <a:p>
          <a:pPr marL="114300" lvl="1" indent="-114300" algn="l" defTabSz="533400">
            <a:lnSpc>
              <a:spcPct val="90000"/>
            </a:lnSpc>
            <a:spcBef>
              <a:spcPct val="0"/>
            </a:spcBef>
            <a:spcAft>
              <a:spcPct val="15000"/>
            </a:spcAft>
            <a:buChar char="•"/>
          </a:pPr>
          <a:r>
            <a:rPr lang="en-US" sz="1200" b="0" i="0" kern="1200" dirty="0">
              <a:latin typeface="Arial" panose="020B0604020202020204" pitchFamily="34" charset="0"/>
              <a:cs typeface="Arial" panose="020B0604020202020204" pitchFamily="34" charset="0"/>
            </a:rPr>
            <a:t>Developing and expanding the network of the company </a:t>
          </a:r>
          <a:endParaRPr lang="en-GB" sz="120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US" sz="1200" b="0" i="0" kern="1200" dirty="0">
              <a:latin typeface="Arial" panose="020B0604020202020204" pitchFamily="34" charset="0"/>
              <a:cs typeface="Arial" panose="020B0604020202020204" pitchFamily="34" charset="0"/>
            </a:rPr>
            <a:t>Our products and services are experiencing an increase in demand </a:t>
          </a:r>
        </a:p>
        <a:p>
          <a:pPr marL="114300" lvl="1" indent="-114300" algn="l" defTabSz="533400">
            <a:lnSpc>
              <a:spcPct val="90000"/>
            </a:lnSpc>
            <a:spcBef>
              <a:spcPct val="0"/>
            </a:spcBef>
            <a:spcAft>
              <a:spcPct val="15000"/>
            </a:spcAft>
            <a:buChar char="•"/>
          </a:pPr>
          <a:r>
            <a:rPr lang="en-US" sz="1200" b="0" i="0" kern="1200" dirty="0">
              <a:latin typeface="Arial" panose="020B0604020202020204" pitchFamily="34" charset="0"/>
              <a:cs typeface="Arial" panose="020B0604020202020204" pitchFamily="34" charset="0"/>
            </a:rPr>
            <a:t>Expand our portfolio of products and services </a:t>
          </a:r>
          <a:br>
            <a:rPr lang="en-US" sz="1200" b="0" i="0" kern="1200" dirty="0">
              <a:latin typeface="Arial" panose="020B0604020202020204" pitchFamily="34" charset="0"/>
              <a:cs typeface="Arial" panose="020B0604020202020204" pitchFamily="34" charset="0"/>
            </a:rPr>
          </a:br>
          <a:r>
            <a:rPr lang="en-US" sz="1200" b="0" i="0" kern="1200" dirty="0">
              <a:latin typeface="Arial" panose="020B0604020202020204" pitchFamily="34" charset="0"/>
              <a:cs typeface="Arial" panose="020B0604020202020204" pitchFamily="34" charset="0"/>
            </a:rPr>
            <a:t>Develop a broader range of products  </a:t>
          </a:r>
        </a:p>
      </dsp:txBody>
      <dsp:txXfrm>
        <a:off x="0" y="4758642"/>
        <a:ext cx="8434687" cy="1474200"/>
      </dsp:txXfrm>
    </dsp:sp>
    <dsp:sp modelId="{28FA79EA-3528-4515-9A1A-075D86AACE8B}">
      <dsp:nvSpPr>
        <dsp:cNvPr id="0" name=""/>
        <dsp:cNvSpPr/>
      </dsp:nvSpPr>
      <dsp:spPr>
        <a:xfrm>
          <a:off x="421734" y="4670082"/>
          <a:ext cx="5904280" cy="177120"/>
        </a:xfrm>
        <a:prstGeom prst="roundRect">
          <a:avLst/>
        </a:prstGeom>
        <a:solidFill>
          <a:srgbClr val="FFC00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3168" tIns="0" rIns="223168" bIns="0" numCol="1" spcCol="1270" anchor="ctr" anchorCtr="0">
          <a:noAutofit/>
        </a:bodyPr>
        <a:lstStyle/>
        <a:p>
          <a:pPr marL="0" lvl="0" indent="0" algn="l" defTabSz="444500">
            <a:lnSpc>
              <a:spcPct val="90000"/>
            </a:lnSpc>
            <a:spcBef>
              <a:spcPct val="0"/>
            </a:spcBef>
            <a:spcAft>
              <a:spcPct val="35000"/>
            </a:spcAft>
            <a:buNone/>
          </a:pPr>
          <a:r>
            <a:rPr lang="en-GB" sz="1000" kern="1200" dirty="0">
              <a:latin typeface="Arial" panose="020B0604020202020204" pitchFamily="34" charset="0"/>
              <a:cs typeface="Arial" panose="020B0604020202020204" pitchFamily="34" charset="0"/>
            </a:rPr>
            <a:t>Opportunities – External </a:t>
          </a:r>
        </a:p>
      </dsp:txBody>
      <dsp:txXfrm>
        <a:off x="430380" y="4678728"/>
        <a:ext cx="5886988" cy="1598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4D9556-04FD-406E-A38E-40A7072DC64B}">
      <dsp:nvSpPr>
        <dsp:cNvPr id="0" name=""/>
        <dsp:cNvSpPr/>
      </dsp:nvSpPr>
      <dsp:spPr>
        <a:xfrm>
          <a:off x="0" y="2066"/>
          <a:ext cx="6628804" cy="10474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368220-ED53-40BE-B21F-97BFEAC64B33}">
      <dsp:nvSpPr>
        <dsp:cNvPr id="0" name=""/>
        <dsp:cNvSpPr/>
      </dsp:nvSpPr>
      <dsp:spPr>
        <a:xfrm>
          <a:off x="316857" y="237745"/>
          <a:ext cx="576104" cy="576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6C928A-F3AC-45F5-AC8C-AC17100A4A77}">
      <dsp:nvSpPr>
        <dsp:cNvPr id="0" name=""/>
        <dsp:cNvSpPr/>
      </dsp:nvSpPr>
      <dsp:spPr>
        <a:xfrm>
          <a:off x="1209819" y="2066"/>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755650">
            <a:lnSpc>
              <a:spcPct val="100000"/>
            </a:lnSpc>
            <a:spcBef>
              <a:spcPct val="0"/>
            </a:spcBef>
            <a:spcAft>
              <a:spcPct val="35000"/>
            </a:spcAft>
            <a:buNone/>
          </a:pPr>
          <a:r>
            <a:rPr lang="en-US" sz="1700" kern="1200" dirty="0">
              <a:latin typeface="Arial" panose="020B0604020202020204" pitchFamily="34" charset="0"/>
              <a:cs typeface="Arial" panose="020B0604020202020204" pitchFamily="34" charset="0"/>
            </a:rPr>
            <a:t>W</a:t>
          </a:r>
          <a:r>
            <a:rPr lang="en-US" sz="1700" b="0" i="0" kern="1200" dirty="0">
              <a:latin typeface="Arial" panose="020B0604020202020204" pitchFamily="34" charset="0"/>
              <a:cs typeface="Arial" panose="020B0604020202020204" pitchFamily="34" charset="0"/>
            </a:rPr>
            <a:t>e have arranged door to door leafleting to reach out to our customers.</a:t>
          </a:r>
          <a:endParaRPr lang="en-US" sz="1700" kern="1200" dirty="0">
            <a:latin typeface="Arial" panose="020B0604020202020204" pitchFamily="34" charset="0"/>
            <a:cs typeface="Arial" panose="020B0604020202020204" pitchFamily="34" charset="0"/>
          </a:endParaRPr>
        </a:p>
      </dsp:txBody>
      <dsp:txXfrm>
        <a:off x="1209819" y="2066"/>
        <a:ext cx="5418984" cy="1047462"/>
      </dsp:txXfrm>
    </dsp:sp>
    <dsp:sp modelId="{C98EB201-6F98-45A0-B417-EF45DA43B06C}">
      <dsp:nvSpPr>
        <dsp:cNvPr id="0" name=""/>
        <dsp:cNvSpPr/>
      </dsp:nvSpPr>
      <dsp:spPr>
        <a:xfrm>
          <a:off x="0" y="1311395"/>
          <a:ext cx="6628804" cy="10474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6D8B8E-65E6-4EEB-8544-3B0AB6F4FA5D}">
      <dsp:nvSpPr>
        <dsp:cNvPr id="0" name=""/>
        <dsp:cNvSpPr/>
      </dsp:nvSpPr>
      <dsp:spPr>
        <a:xfrm>
          <a:off x="316857" y="1547074"/>
          <a:ext cx="576104" cy="576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856A8A-B2B6-49F2-8075-3FEB75E383F6}">
      <dsp:nvSpPr>
        <dsp:cNvPr id="0" name=""/>
        <dsp:cNvSpPr/>
      </dsp:nvSpPr>
      <dsp:spPr>
        <a:xfrm>
          <a:off x="1209819" y="1311395"/>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755650">
            <a:lnSpc>
              <a:spcPct val="100000"/>
            </a:lnSpc>
            <a:spcBef>
              <a:spcPct val="0"/>
            </a:spcBef>
            <a:spcAft>
              <a:spcPct val="35000"/>
            </a:spcAft>
            <a:buNone/>
          </a:pPr>
          <a:r>
            <a:rPr lang="en-US" sz="1700" kern="1200" dirty="0">
              <a:latin typeface="Arial" panose="020B0604020202020204" pitchFamily="34" charset="0"/>
              <a:cs typeface="Arial" panose="020B0604020202020204" pitchFamily="34" charset="0"/>
            </a:rPr>
            <a:t>Between 12pm- 1pm we have happy hour; customers are entitled to 1 free drink of their choice. </a:t>
          </a:r>
          <a:br>
            <a:rPr lang="en-US" sz="1700" kern="1200" dirty="0">
              <a:latin typeface="Arial" panose="020B0604020202020204" pitchFamily="34" charset="0"/>
              <a:cs typeface="Arial" panose="020B0604020202020204" pitchFamily="34" charset="0"/>
            </a:rPr>
          </a:br>
          <a:endParaRPr lang="en-US" sz="1700" kern="1200" dirty="0">
            <a:latin typeface="Arial" panose="020B0604020202020204" pitchFamily="34" charset="0"/>
            <a:cs typeface="Arial" panose="020B0604020202020204" pitchFamily="34" charset="0"/>
          </a:endParaRPr>
        </a:p>
      </dsp:txBody>
      <dsp:txXfrm>
        <a:off x="1209819" y="1311395"/>
        <a:ext cx="5418984" cy="1047462"/>
      </dsp:txXfrm>
    </dsp:sp>
    <dsp:sp modelId="{3500574F-53B3-41EA-9961-2787EB81890B}">
      <dsp:nvSpPr>
        <dsp:cNvPr id="0" name=""/>
        <dsp:cNvSpPr/>
      </dsp:nvSpPr>
      <dsp:spPr>
        <a:xfrm>
          <a:off x="0" y="2620723"/>
          <a:ext cx="6628804" cy="10474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D3C74E-6343-4086-8F4A-B76C9B337804}">
      <dsp:nvSpPr>
        <dsp:cNvPr id="0" name=""/>
        <dsp:cNvSpPr/>
      </dsp:nvSpPr>
      <dsp:spPr>
        <a:xfrm>
          <a:off x="316857" y="2856402"/>
          <a:ext cx="576104" cy="576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948C2B-BE32-4FEC-83AB-1F66B14E0713}">
      <dsp:nvSpPr>
        <dsp:cNvPr id="0" name=""/>
        <dsp:cNvSpPr/>
      </dsp:nvSpPr>
      <dsp:spPr>
        <a:xfrm>
          <a:off x="1209819" y="2620723"/>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755650">
            <a:lnSpc>
              <a:spcPct val="100000"/>
            </a:lnSpc>
            <a:spcBef>
              <a:spcPct val="0"/>
            </a:spcBef>
            <a:spcAft>
              <a:spcPct val="35000"/>
            </a:spcAft>
            <a:buNone/>
          </a:pPr>
          <a:r>
            <a:rPr lang="en-US" sz="1700" kern="1200" dirty="0">
              <a:latin typeface="Arial" panose="020B0604020202020204" pitchFamily="34" charset="0"/>
              <a:cs typeface="Arial" panose="020B0604020202020204" pitchFamily="34" charset="0"/>
            </a:rPr>
            <a:t>After every 5 sessions our customers will be entitled to free hot drink and snack as a loyalty program. </a:t>
          </a:r>
          <a:br>
            <a:rPr lang="en-US" sz="1700" kern="1200" dirty="0"/>
          </a:br>
          <a:endParaRPr lang="en-US" sz="1700" kern="1200" dirty="0"/>
        </a:p>
      </dsp:txBody>
      <dsp:txXfrm>
        <a:off x="1209819" y="2620723"/>
        <a:ext cx="5418984" cy="1047462"/>
      </dsp:txXfrm>
    </dsp:sp>
    <dsp:sp modelId="{F35F1181-CE3F-4D78-9889-DBF3761E1490}">
      <dsp:nvSpPr>
        <dsp:cNvPr id="0" name=""/>
        <dsp:cNvSpPr/>
      </dsp:nvSpPr>
      <dsp:spPr>
        <a:xfrm>
          <a:off x="0" y="3930051"/>
          <a:ext cx="6628804" cy="10474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0CBCCB-0CD5-404B-B380-E8BE6C2A74A7}">
      <dsp:nvSpPr>
        <dsp:cNvPr id="0" name=""/>
        <dsp:cNvSpPr/>
      </dsp:nvSpPr>
      <dsp:spPr>
        <a:xfrm>
          <a:off x="316857" y="4165730"/>
          <a:ext cx="576104" cy="5761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DFEDC0-0B89-4A69-B69B-5F2FFC71100F}">
      <dsp:nvSpPr>
        <dsp:cNvPr id="0" name=""/>
        <dsp:cNvSpPr/>
      </dsp:nvSpPr>
      <dsp:spPr>
        <a:xfrm>
          <a:off x="1209819" y="3930051"/>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755650">
            <a:lnSpc>
              <a:spcPct val="100000"/>
            </a:lnSpc>
            <a:spcBef>
              <a:spcPct val="0"/>
            </a:spcBef>
            <a:spcAft>
              <a:spcPct val="35000"/>
            </a:spcAft>
            <a:buNone/>
          </a:pPr>
          <a:r>
            <a:rPr lang="en-US" sz="1700" kern="1200" dirty="0">
              <a:latin typeface="Arial" panose="020B0604020202020204" pitchFamily="34" charset="0"/>
              <a:cs typeface="Arial" panose="020B0604020202020204" pitchFamily="34" charset="0"/>
            </a:rPr>
            <a:t>Leafleting at Birmingham train stations to reach out to customers, offering 20% off for immediate customer sign up. </a:t>
          </a:r>
          <a:r>
            <a:rPr lang="en-GB" sz="1700" kern="1200" dirty="0"/>
            <a:t>Social media</a:t>
          </a:r>
          <a:endParaRPr lang="en-US" sz="1700" kern="1200" dirty="0">
            <a:latin typeface="Arial" panose="020B0604020202020204" pitchFamily="34" charset="0"/>
            <a:cs typeface="Arial" panose="020B0604020202020204" pitchFamily="34" charset="0"/>
          </a:endParaRPr>
        </a:p>
      </dsp:txBody>
      <dsp:txXfrm>
        <a:off x="1209819" y="3930051"/>
        <a:ext cx="5418984" cy="10474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7EB19F-D971-4871-800B-A07584DE52C7}">
      <dsp:nvSpPr>
        <dsp:cNvPr id="0" name=""/>
        <dsp:cNvSpPr/>
      </dsp:nvSpPr>
      <dsp:spPr>
        <a:xfrm>
          <a:off x="0" y="73681"/>
          <a:ext cx="5542626" cy="631799"/>
        </a:xfrm>
        <a:prstGeom prst="roundRect">
          <a:avLst/>
        </a:prstGeom>
        <a:gradFill rotWithShape="0">
          <a:gsLst>
            <a:gs pos="0">
              <a:schemeClr val="accent2">
                <a:alpha val="90000"/>
                <a:hueOff val="0"/>
                <a:satOff val="0"/>
                <a:lumOff val="0"/>
                <a:alphaOff val="0"/>
                <a:tint val="96000"/>
                <a:lumMod val="100000"/>
              </a:schemeClr>
            </a:gs>
            <a:gs pos="78000">
              <a:schemeClr val="accent2">
                <a:alpha val="90000"/>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i="0" kern="1200"/>
            <a:t>An income statement represents all the cashflow through our business in each monthly. Customers or clients are purchasing your products or services, and money is flowing in.</a:t>
          </a:r>
          <a:endParaRPr lang="en-US" sz="1200" kern="1200"/>
        </a:p>
      </dsp:txBody>
      <dsp:txXfrm>
        <a:off x="30842" y="104523"/>
        <a:ext cx="5480942" cy="570115"/>
      </dsp:txXfrm>
    </dsp:sp>
    <dsp:sp modelId="{03C320F4-0826-4BD1-B461-3F8AD5B3234B}">
      <dsp:nvSpPr>
        <dsp:cNvPr id="0" name=""/>
        <dsp:cNvSpPr/>
      </dsp:nvSpPr>
      <dsp:spPr>
        <a:xfrm>
          <a:off x="0" y="740041"/>
          <a:ext cx="5542626" cy="631799"/>
        </a:xfrm>
        <a:prstGeom prst="roundRect">
          <a:avLst/>
        </a:prstGeom>
        <a:gradFill rotWithShape="0">
          <a:gsLst>
            <a:gs pos="0">
              <a:schemeClr val="accent2">
                <a:alpha val="90000"/>
                <a:hueOff val="0"/>
                <a:satOff val="0"/>
                <a:lumOff val="0"/>
                <a:alphaOff val="-8000"/>
                <a:tint val="96000"/>
                <a:lumMod val="100000"/>
              </a:schemeClr>
            </a:gs>
            <a:gs pos="78000">
              <a:schemeClr val="accent2">
                <a:alpha val="90000"/>
                <a:hueOff val="0"/>
                <a:satOff val="0"/>
                <a:lumOff val="0"/>
                <a:alphaOff val="-800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i="0" kern="1200"/>
            <a:t>When customers fail to make payments at the time of purchase, they receive a portion of your revenue as accounts receivables.</a:t>
          </a:r>
          <a:endParaRPr lang="en-US" sz="1200" kern="1200"/>
        </a:p>
      </dsp:txBody>
      <dsp:txXfrm>
        <a:off x="30842" y="770883"/>
        <a:ext cx="5480942" cy="570115"/>
      </dsp:txXfrm>
    </dsp:sp>
    <dsp:sp modelId="{B176DB14-F65A-4BE4-91CC-D2A860B04565}">
      <dsp:nvSpPr>
        <dsp:cNvPr id="0" name=""/>
        <dsp:cNvSpPr/>
      </dsp:nvSpPr>
      <dsp:spPr>
        <a:xfrm>
          <a:off x="0" y="1406401"/>
          <a:ext cx="5542626" cy="631799"/>
        </a:xfrm>
        <a:prstGeom prst="roundRect">
          <a:avLst/>
        </a:prstGeom>
        <a:gradFill rotWithShape="0">
          <a:gsLst>
            <a:gs pos="0">
              <a:schemeClr val="accent2">
                <a:alpha val="90000"/>
                <a:hueOff val="0"/>
                <a:satOff val="0"/>
                <a:lumOff val="0"/>
                <a:alphaOff val="-16000"/>
                <a:tint val="96000"/>
                <a:lumMod val="100000"/>
              </a:schemeClr>
            </a:gs>
            <a:gs pos="78000">
              <a:schemeClr val="accent2">
                <a:alpha val="90000"/>
                <a:hueOff val="0"/>
                <a:satOff val="0"/>
                <a:lumOff val="0"/>
                <a:alphaOff val="-1600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i="0" kern="1200"/>
            <a:t>Break even point= </a:t>
          </a:r>
          <a:r>
            <a:rPr lang="en-US" sz="1200" kern="1200"/>
            <a:t>A x C/B</a:t>
          </a:r>
          <a:r>
            <a:rPr lang="en-US" sz="1200" i="0" kern="1200"/>
            <a:t> =( £70,238 x 32,338/ £109,489 ) = £20.745</a:t>
          </a:r>
          <a:endParaRPr lang="en-US" sz="1200" kern="1200"/>
        </a:p>
      </dsp:txBody>
      <dsp:txXfrm>
        <a:off x="30842" y="1437243"/>
        <a:ext cx="5480942" cy="570115"/>
      </dsp:txXfrm>
    </dsp:sp>
    <dsp:sp modelId="{5A790421-8C4F-4066-877B-E1B19E6A19C6}">
      <dsp:nvSpPr>
        <dsp:cNvPr id="0" name=""/>
        <dsp:cNvSpPr/>
      </dsp:nvSpPr>
      <dsp:spPr>
        <a:xfrm>
          <a:off x="0" y="2072761"/>
          <a:ext cx="5542626" cy="631799"/>
        </a:xfrm>
        <a:prstGeom prst="roundRect">
          <a:avLst/>
        </a:prstGeom>
        <a:gradFill rotWithShape="0">
          <a:gsLst>
            <a:gs pos="0">
              <a:schemeClr val="accent2">
                <a:alpha val="90000"/>
                <a:hueOff val="0"/>
                <a:satOff val="0"/>
                <a:lumOff val="0"/>
                <a:alphaOff val="-24000"/>
                <a:tint val="96000"/>
                <a:lumMod val="100000"/>
              </a:schemeClr>
            </a:gs>
            <a:gs pos="78000">
              <a:schemeClr val="accent2">
                <a:alpha val="90000"/>
                <a:hueOff val="0"/>
                <a:satOff val="0"/>
                <a:lumOff val="0"/>
                <a:alphaOff val="-2400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i="0" kern="1200"/>
            <a:t>Be careful not to forget any expenses!</a:t>
          </a:r>
          <a:endParaRPr lang="en-US" sz="1200" kern="1200"/>
        </a:p>
      </dsp:txBody>
      <dsp:txXfrm>
        <a:off x="30842" y="2103603"/>
        <a:ext cx="5480942" cy="570115"/>
      </dsp:txXfrm>
    </dsp:sp>
    <dsp:sp modelId="{6FFEB2DA-C2DA-48CA-B8A7-923ACA0114BA}">
      <dsp:nvSpPr>
        <dsp:cNvPr id="0" name=""/>
        <dsp:cNvSpPr/>
      </dsp:nvSpPr>
      <dsp:spPr>
        <a:xfrm>
          <a:off x="0" y="2739121"/>
          <a:ext cx="5542626" cy="631799"/>
        </a:xfrm>
        <a:prstGeom prst="roundRect">
          <a:avLst/>
        </a:prstGeom>
        <a:gradFill rotWithShape="0">
          <a:gsLst>
            <a:gs pos="0">
              <a:schemeClr val="accent2">
                <a:alpha val="90000"/>
                <a:hueOff val="0"/>
                <a:satOff val="0"/>
                <a:lumOff val="0"/>
                <a:alphaOff val="-32000"/>
                <a:tint val="96000"/>
                <a:lumMod val="100000"/>
              </a:schemeClr>
            </a:gs>
            <a:gs pos="78000">
              <a:schemeClr val="accent2">
                <a:alpha val="90000"/>
                <a:hueOff val="0"/>
                <a:satOff val="0"/>
                <a:lumOff val="0"/>
                <a:alphaOff val="-3200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i="0" kern="1200"/>
            <a:t>Reduced fixed costs!</a:t>
          </a:r>
          <a:endParaRPr lang="en-US" sz="1200" kern="1200"/>
        </a:p>
      </dsp:txBody>
      <dsp:txXfrm>
        <a:off x="30842" y="2769963"/>
        <a:ext cx="5480942" cy="570115"/>
      </dsp:txXfrm>
    </dsp:sp>
    <dsp:sp modelId="{6E39CA57-876D-44BB-997D-BFD0F29A0CF5}">
      <dsp:nvSpPr>
        <dsp:cNvPr id="0" name=""/>
        <dsp:cNvSpPr/>
      </dsp:nvSpPr>
      <dsp:spPr>
        <a:xfrm>
          <a:off x="0" y="3385817"/>
          <a:ext cx="5542626" cy="631799"/>
        </a:xfrm>
        <a:prstGeom prst="roundRect">
          <a:avLst/>
        </a:prstGeom>
        <a:gradFill rotWithShape="0">
          <a:gsLst>
            <a:gs pos="0">
              <a:schemeClr val="accent2">
                <a:alpha val="90000"/>
                <a:hueOff val="0"/>
                <a:satOff val="0"/>
                <a:lumOff val="0"/>
                <a:alphaOff val="-40000"/>
                <a:tint val="96000"/>
                <a:lumMod val="100000"/>
              </a:schemeClr>
            </a:gs>
            <a:gs pos="78000">
              <a:schemeClr val="accent2">
                <a:alpha val="90000"/>
                <a:hueOff val="0"/>
                <a:satOff val="0"/>
                <a:lumOff val="0"/>
                <a:alphaOff val="-4000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i="0" kern="1200"/>
            <a:t>You should raise your prices.</a:t>
          </a:r>
          <a:endParaRPr lang="en-US" sz="1200" kern="1200"/>
        </a:p>
      </dsp:txBody>
      <dsp:txXfrm>
        <a:off x="30842" y="3416659"/>
        <a:ext cx="5480942" cy="570115"/>
      </dsp:txXfrm>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9/2/quickstyle/3d8">
  <dgm:title val=""/>
  <dgm:desc val=""/>
  <dgm:catLst>
    <dgm:cat type="3D" pri="11800"/>
  </dgm:catLst>
  <dgm:scene3d>
    <a:camera prst="perspectiveHeroicExtremeRightFacing" zoom="82000">
      <a:rot lat="21300000" lon="20400000" rev="180000"/>
    </a:camera>
    <a:lightRig rig="morning" dir="t">
      <a:rot lat="0" lon="0" rev="20400000"/>
    </a:lightRig>
  </dgm:scene3d>
  <dgm:styleLbl name="node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0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60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635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152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conF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90500" prstMaterial="matte">
      <a:bevelT w="120650" h="38100"/>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solid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2923AF-9282-45D1-BB9C-88C758ABF36A}" type="datetimeFigureOut">
              <a:rPr lang="en-GB" smtClean="0"/>
              <a:t>25/03/2022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566ED4-6F19-4144-9FA2-B7343B086417}" type="slidenum">
              <a:rPr lang="en-GB" smtClean="0"/>
              <a:t>‹#›</a:t>
            </a:fld>
            <a:endParaRPr lang="en-GB"/>
          </a:p>
        </p:txBody>
      </p:sp>
    </p:spTree>
    <p:extLst>
      <p:ext uri="{BB962C8B-B14F-4D97-AF65-F5344CB8AC3E}">
        <p14:creationId xmlns:p14="http://schemas.microsoft.com/office/powerpoint/2010/main" val="28954461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1">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Those Photos  by </a:t>
            </a: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r>
              <a:rPr lang="en-US" sz="1200" b="1">
                <a:effectLst/>
              </a:rPr>
              <a:t>VIRTUAL ESCAPE CAFÉ .PLC</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rgbClr val="FFFFFF"/>
                </a:solidFill>
                <a:latin typeface="Arial" panose="020B0604020202020204" pitchFamily="34" charset="0"/>
                <a:cs typeface="Arial" panose="020B0604020202020204" pitchFamily="34" charset="0"/>
              </a:rPr>
              <a:t>Private Limited Company</a:t>
            </a:r>
          </a:p>
          <a:p>
            <a:endParaRPr lang="en-GB"/>
          </a:p>
        </p:txBody>
      </p:sp>
      <p:sp>
        <p:nvSpPr>
          <p:cNvPr id="4" name="Slide Number Placeholder 3"/>
          <p:cNvSpPr>
            <a:spLocks noGrp="1"/>
          </p:cNvSpPr>
          <p:nvPr>
            <p:ph type="sldNum" sz="quarter" idx="5"/>
          </p:nvPr>
        </p:nvSpPr>
        <p:spPr/>
        <p:txBody>
          <a:bodyPr/>
          <a:lstStyle/>
          <a:p>
            <a:fld id="{84566ED4-6F19-4144-9FA2-B7343B086417}" type="slidenum">
              <a:rPr lang="en-GB" smtClean="0"/>
              <a:t>1</a:t>
            </a:fld>
            <a:endParaRPr lang="en-GB"/>
          </a:p>
        </p:txBody>
      </p:sp>
    </p:spTree>
    <p:extLst>
      <p:ext uri="{BB962C8B-B14F-4D97-AF65-F5344CB8AC3E}">
        <p14:creationId xmlns:p14="http://schemas.microsoft.com/office/powerpoint/2010/main" val="23216604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This Photo  by </a:t>
            </a: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lang="en-US"/>
          </a:p>
        </p:txBody>
      </p:sp>
      <p:sp>
        <p:nvSpPr>
          <p:cNvPr id="4" name="Slide Number Placeholder 3"/>
          <p:cNvSpPr>
            <a:spLocks noGrp="1"/>
          </p:cNvSpPr>
          <p:nvPr>
            <p:ph type="sldNum" sz="quarter" idx="5"/>
          </p:nvPr>
        </p:nvSpPr>
        <p:spPr/>
        <p:txBody>
          <a:bodyPr/>
          <a:lstStyle/>
          <a:p>
            <a:fld id="{84566ED4-6F19-4144-9FA2-B7343B086417}" type="slidenum">
              <a:rPr lang="en-GB" smtClean="0"/>
              <a:t>2</a:t>
            </a:fld>
            <a:endParaRPr lang="en-GB"/>
          </a:p>
        </p:txBody>
      </p:sp>
    </p:spTree>
    <p:extLst>
      <p:ext uri="{BB962C8B-B14F-4D97-AF65-F5344CB8AC3E}">
        <p14:creationId xmlns:p14="http://schemas.microsoft.com/office/powerpoint/2010/main" val="748472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Photo  by </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3</a:t>
            </a:fld>
            <a:endParaRPr lang="en-GB"/>
          </a:p>
        </p:txBody>
      </p:sp>
    </p:spTree>
    <p:extLst>
      <p:ext uri="{BB962C8B-B14F-4D97-AF65-F5344CB8AC3E}">
        <p14:creationId xmlns:p14="http://schemas.microsoft.com/office/powerpoint/2010/main" val="28306169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All Those Photos  by </a:t>
            </a:r>
            <a:r>
              <a:rPr lang="en-US" sz="1200" b="0" i="0">
                <a:effectLst/>
                <a:latin typeface="Arial" panose="020B0604020202020204" pitchFamily="34" charset="0"/>
                <a:cs typeface="Arial" panose="020B0604020202020204" pitchFamily="34" charset="0"/>
              </a:rPr>
              <a:t>Bing tool online.</a:t>
            </a:r>
            <a:endParaRPr lang="en-GB" sz="1200"/>
          </a:p>
          <a:p>
            <a:endParaRPr lang="en-US" b="0" i="0">
              <a:solidFill>
                <a:srgbClr val="2E2E2E"/>
              </a:solidFill>
              <a:effectLst/>
              <a:latin typeface="Open Sans" panose="020B0606030504020204" pitchFamily="34" charset="0"/>
            </a:endParaRPr>
          </a:p>
          <a:p>
            <a:r>
              <a:rPr lang="en-US" b="0" i="0">
                <a:solidFill>
                  <a:srgbClr val="2E2E2E"/>
                </a:solidFill>
                <a:effectLst/>
                <a:latin typeface="Open Sans" panose="020B0606030504020204" pitchFamily="34" charset="0"/>
              </a:rPr>
              <a:t>Academics and researchers from entrepreneurial fields, as well as those from related disciplines, such as psychology, marketing, sociology, and anthropology, will benefit from this handbook </a:t>
            </a:r>
            <a:r>
              <a:rPr lang="en-GB" sz="1800">
                <a:effectLst/>
                <a:latin typeface="Calibri" panose="020F0502020204030204" pitchFamily="34" charset="0"/>
                <a:ea typeface="Calibri" panose="020F0502020204030204" pitchFamily="34" charset="0"/>
                <a:cs typeface="Times New Roman" panose="02020603050405020304" pitchFamily="18" charset="0"/>
              </a:rPr>
              <a:t>(Mariotti &amp; Glackin, 2016)</a:t>
            </a:r>
            <a:r>
              <a:rPr lang="en-US" b="0" i="0">
                <a:solidFill>
                  <a:srgbClr val="2E2E2E"/>
                </a:solidFill>
                <a:effectLst/>
                <a:latin typeface="Open Sans" panose="020B0606030504020204" pitchFamily="34" charset="0"/>
              </a:rPr>
              <a:t>.</a:t>
            </a: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How Do Innovators Think?</a:t>
            </a:r>
            <a:endParaRPr lang="pt-PT"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(Fryer, 2009).</a:t>
            </a:r>
            <a:endParaRPr lang="pt-PT" sz="18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a:effectLst/>
                <a:latin typeface="proxima-soft"/>
              </a:rPr>
              <a:t>Virtual escape rooms are a fantastic way to stay connected as a team and have fun simultaneously in real place to enjoy it with coffee. Therefore, we have developed some of the best virtual escape rooms for you to play remotely using our Mobile Adventures app, no matter where you are in the world. The virtual escape room challenges incorporate clues, puzzles, augmented reality and more, and are designed to challenge your problem-solving skills while also incorporating the excitement of a traditional escape room experience.</a:t>
            </a:r>
            <a:r>
              <a:rPr lang="en-GB" sz="1200">
                <a:effectLst/>
                <a:latin typeface="Calibri" panose="020F0502020204030204" pitchFamily="34" charset="0"/>
                <a:ea typeface="Calibri" panose="020F0502020204030204" pitchFamily="34" charset="0"/>
                <a:cs typeface="Times New Roman" panose="02020603050405020304" pitchFamily="18" charset="0"/>
              </a:rPr>
              <a:t>.</a:t>
            </a:r>
          </a:p>
          <a:p>
            <a:endParaRPr lang="en-GB"/>
          </a:p>
        </p:txBody>
      </p:sp>
      <p:sp>
        <p:nvSpPr>
          <p:cNvPr id="4" name="Slide Number Placeholder 3"/>
          <p:cNvSpPr>
            <a:spLocks noGrp="1"/>
          </p:cNvSpPr>
          <p:nvPr>
            <p:ph type="sldNum" sz="quarter" idx="5"/>
          </p:nvPr>
        </p:nvSpPr>
        <p:spPr/>
        <p:txBody>
          <a:bodyPr/>
          <a:lstStyle/>
          <a:p>
            <a:fld id="{84566ED4-6F19-4144-9FA2-B7343B086417}" type="slidenum">
              <a:rPr lang="en-GB" smtClean="0"/>
              <a:t>4</a:t>
            </a:fld>
            <a:endParaRPr lang="en-GB"/>
          </a:p>
        </p:txBody>
      </p:sp>
    </p:spTree>
    <p:extLst>
      <p:ext uri="{BB962C8B-B14F-4D97-AF65-F5344CB8AC3E}">
        <p14:creationId xmlns:p14="http://schemas.microsoft.com/office/powerpoint/2010/main" val="4798088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tx2"/>
                </a:solidFill>
              </a:rPr>
              <a:t>Partnership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12262C"/>
                </a:solidFill>
                <a:effectLst/>
                <a:latin typeface="-apple-system"/>
                <a:ea typeface="Times New Roman" panose="02020603050405020304" pitchFamily="18" charset="0"/>
              </a:rPr>
              <a:t>A partnership is a business with at least two owners who jointly make business decisions and share profits, losses, assets, and liabilities.</a:t>
            </a:r>
            <a:endParaRPr lang="pt-PT"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solidFill>
                <a:srgbClr val="333333"/>
              </a:solidFill>
              <a:effectLst/>
              <a:latin typeface="Asap"/>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Photo  by </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333333"/>
                </a:solidFill>
                <a:effectLst/>
                <a:latin typeface="Asap"/>
              </a:rPr>
              <a:t>Sustainable-entrepreneurs: quantifying opportunities and social networks, case study on sustainable entrepreneurs in a heavy industrial area.</a:t>
            </a:r>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5</a:t>
            </a:fld>
            <a:endParaRPr lang="en-GB"/>
          </a:p>
        </p:txBody>
      </p:sp>
    </p:spTree>
    <p:extLst>
      <p:ext uri="{BB962C8B-B14F-4D97-AF65-F5344CB8AC3E}">
        <p14:creationId xmlns:p14="http://schemas.microsoft.com/office/powerpoint/2010/main" val="3317686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sz="2800" b="0" i="0">
              <a:solidFill>
                <a:srgbClr val="111111"/>
              </a:solidFill>
              <a:effectLst/>
              <a:latin typeface="Roboto" panose="02000000000000000000" pitchFamily="2" charset="0"/>
            </a:endParaRPr>
          </a:p>
        </p:txBody>
      </p:sp>
      <p:sp>
        <p:nvSpPr>
          <p:cNvPr id="4" name="Slide Number Placeholder 3"/>
          <p:cNvSpPr>
            <a:spLocks noGrp="1"/>
          </p:cNvSpPr>
          <p:nvPr>
            <p:ph type="sldNum" sz="quarter" idx="5"/>
          </p:nvPr>
        </p:nvSpPr>
        <p:spPr/>
        <p:txBody>
          <a:bodyPr/>
          <a:lstStyle/>
          <a:p>
            <a:fld id="{84566ED4-6F19-4144-9FA2-B7343B086417}" type="slidenum">
              <a:rPr lang="en-GB" smtClean="0"/>
              <a:t>6</a:t>
            </a:fld>
            <a:endParaRPr lang="en-GB"/>
          </a:p>
        </p:txBody>
      </p:sp>
    </p:spTree>
    <p:extLst>
      <p:ext uri="{BB962C8B-B14F-4D97-AF65-F5344CB8AC3E}">
        <p14:creationId xmlns:p14="http://schemas.microsoft.com/office/powerpoint/2010/main" val="2113842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000000"/>
                </a:solidFill>
                <a:effectLst/>
                <a:latin typeface="Arial" panose="020B0604020202020204" pitchFamily="34" charset="0"/>
              </a:rPr>
              <a:t>  Product: Plans, creates, designs, sets up and  special corporate events with the highest possible quality and professionalism.  .</a:t>
            </a:r>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7</a:t>
            </a:fld>
            <a:endParaRPr lang="en-GB"/>
          </a:p>
        </p:txBody>
      </p:sp>
    </p:spTree>
    <p:extLst>
      <p:ext uri="{BB962C8B-B14F-4D97-AF65-F5344CB8AC3E}">
        <p14:creationId xmlns:p14="http://schemas.microsoft.com/office/powerpoint/2010/main" val="40746718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7472" indent="-347472" algn="l" rtl="0" fontAlgn="base" latinLnBrk="0">
              <a:spcBef>
                <a:spcPts val="264"/>
              </a:spcBef>
              <a:spcAft>
                <a:spcPts val="0"/>
              </a:spcAft>
            </a:pPr>
            <a:r>
              <a:rPr lang="en-US" sz="1800" b="1" i="0" dirty="0">
                <a:solidFill>
                  <a:srgbClr val="000000"/>
                </a:solidFill>
                <a:effectLst/>
                <a:latin typeface="Myriad Pro"/>
              </a:rPr>
              <a:t> </a:t>
            </a:r>
            <a:r>
              <a:rPr lang="en-US" b="0" i="0" dirty="0">
                <a:solidFill>
                  <a:srgbClr val="000000"/>
                </a:solidFill>
                <a:effectLst/>
                <a:latin typeface="Arial" panose="020B0604020202020204" pitchFamily="34" charset="0"/>
              </a:rPr>
              <a:t>The 4’P’s of the marketing mix</a:t>
            </a:r>
          </a:p>
          <a:p>
            <a:pPr marL="347472" indent="-347472" algn="l" rtl="0" latinLnBrk="0">
              <a:spcBef>
                <a:spcPts val="336"/>
              </a:spcBef>
              <a:spcAft>
                <a:spcPts val="0"/>
              </a:spcAft>
            </a:pPr>
            <a:r>
              <a:rPr lang="en-US" sz="1800" b="1" i="0" dirty="0">
                <a:solidFill>
                  <a:srgbClr val="000000"/>
                </a:solidFill>
                <a:effectLst/>
                <a:latin typeface="Myriad Pro"/>
              </a:rPr>
              <a:t>Please take a look at their social media integration.</a:t>
            </a:r>
            <a:endParaRPr lang="en-US" b="0" i="0" dirty="0">
              <a:solidFill>
                <a:srgbClr val="000000"/>
              </a:solidFill>
              <a:effectLst/>
              <a:latin typeface="Arial" panose="020B0604020202020204" pitchFamily="34" charset="0"/>
            </a:endParaRPr>
          </a:p>
          <a:p>
            <a:pPr marL="347472" indent="-347472" algn="l" rtl="0" latinLnBrk="0">
              <a:spcBef>
                <a:spcPts val="336"/>
              </a:spcBef>
              <a:spcAft>
                <a:spcPts val="0"/>
              </a:spcAft>
            </a:pPr>
            <a:r>
              <a:rPr lang="en-US" sz="1800" b="0" i="0" dirty="0">
                <a:solidFill>
                  <a:srgbClr val="000000"/>
                </a:solidFill>
                <a:effectLst/>
                <a:latin typeface="Myriad Pro"/>
              </a:rPr>
              <a:t>Social media networks can be a great way to interact with customers and fans for companies.</a:t>
            </a:r>
            <a:endParaRPr lang="en-US" b="0" i="0" dirty="0">
              <a:solidFill>
                <a:srgbClr val="000000"/>
              </a:solidFill>
              <a:effectLst/>
              <a:latin typeface="Arial" panose="020B0604020202020204" pitchFamily="34" charset="0"/>
            </a:endParaRPr>
          </a:p>
          <a:p>
            <a:pPr marL="347472" indent="-347472" algn="l" rtl="0" latinLnBrk="0">
              <a:spcBef>
                <a:spcPts val="336"/>
              </a:spcBef>
              <a:spcAft>
                <a:spcPts val="0"/>
              </a:spcAft>
            </a:pPr>
            <a:r>
              <a:rPr lang="en-US" sz="1800" b="0" i="0" dirty="0">
                <a:solidFill>
                  <a:srgbClr val="000000"/>
                </a:solidFill>
                <a:effectLst/>
                <a:latin typeface="Myriad Pro"/>
              </a:rPr>
              <a:t>These sites also enable us to share our content with others.</a:t>
            </a:r>
            <a:endParaRPr lang="en-US" b="0" i="0" dirty="0">
              <a:solidFill>
                <a:srgbClr val="000000"/>
              </a:solidFill>
              <a:effectLst/>
              <a:latin typeface="Arial" panose="020B0604020202020204" pitchFamily="34" charset="0"/>
            </a:endParaRPr>
          </a:p>
          <a:p>
            <a:pPr marL="347472" indent="-347472" algn="l" rtl="0" latinLnBrk="0">
              <a:spcBef>
                <a:spcPts val="336"/>
              </a:spcBef>
              <a:spcAft>
                <a:spcPts val="0"/>
              </a:spcAft>
            </a:pPr>
            <a:r>
              <a:rPr lang="en-US" sz="1800" b="0" i="0" dirty="0">
                <a:solidFill>
                  <a:srgbClr val="000000"/>
                </a:solidFill>
                <a:effectLst/>
                <a:latin typeface="Myriad Pro"/>
              </a:rPr>
              <a:t>The next step of your competitive analysis should determine how our competitors utilise social media and integrate it into their marketing efforts.</a:t>
            </a:r>
            <a:endParaRPr lang="en-US" b="0" i="0" dirty="0">
              <a:solidFill>
                <a:srgbClr val="000000"/>
              </a:solidFill>
              <a:effectLst/>
              <a:latin typeface="Arial" panose="020B0604020202020204" pitchFamily="34" charset="0"/>
            </a:endParaRPr>
          </a:p>
          <a:p>
            <a:pPr marL="347472" indent="-347472" algn="l" rtl="0" latinLnBrk="0">
              <a:spcBef>
                <a:spcPts val="336"/>
              </a:spcBef>
              <a:spcAft>
                <a:spcPts val="0"/>
              </a:spcAft>
            </a:pPr>
            <a:r>
              <a:rPr lang="en-US" sz="1800" b="0" i="0" dirty="0">
                <a:solidFill>
                  <a:srgbClr val="000000"/>
                </a:solidFill>
                <a:effectLst/>
                <a:latin typeface="Myriad Pro"/>
              </a:rPr>
              <a:t>Are our competitor's social media presence impressive? We should not just click off the page quickly if they do so, but instead, learn from their actions. Would there be anything we could use and learn from to help establish your presence?</a:t>
            </a:r>
            <a:endParaRPr lang="en-US" b="0" i="0" dirty="0">
              <a:solidFill>
                <a:srgbClr val="000000"/>
              </a:solidFill>
              <a:effectLst/>
              <a:latin typeface="Arial" panose="020B0604020202020204" pitchFamily="34" charset="0"/>
            </a:endParaRPr>
          </a:p>
          <a:p>
            <a:pPr marL="347472" indent="-347472" algn="l" rtl="0" fontAlgn="base" latinLnBrk="0">
              <a:spcBef>
                <a:spcPts val="336"/>
              </a:spcBef>
              <a:spcAft>
                <a:spcPts val="0"/>
              </a:spcAft>
            </a:pPr>
            <a:r>
              <a:rPr lang="en-US" b="1" i="0" dirty="0">
                <a:solidFill>
                  <a:srgbClr val="000000"/>
                </a:solidFill>
                <a:effectLst/>
                <a:latin typeface="Myriad Pro"/>
              </a:rPr>
              <a:t>Weaknesses and Strengths of our competitors</a:t>
            </a:r>
            <a:endParaRPr lang="en-US" b="0" i="0" dirty="0">
              <a:solidFill>
                <a:srgbClr val="000000"/>
              </a:solidFill>
              <a:effectLst/>
              <a:latin typeface="Arial" panose="020B0604020202020204" pitchFamily="34" charset="0"/>
            </a:endParaRPr>
          </a:p>
          <a:p>
            <a:pPr marL="347472" indent="-347472" algn="l" rtl="0" fontAlgn="base" latinLnBrk="0">
              <a:spcBef>
                <a:spcPts val="336"/>
              </a:spcBef>
              <a:spcAft>
                <a:spcPts val="0"/>
              </a:spcAft>
            </a:pPr>
            <a:r>
              <a:rPr lang="en-US" sz="1800" b="0" i="0" dirty="0">
                <a:solidFill>
                  <a:srgbClr val="000000"/>
                </a:solidFill>
                <a:effectLst/>
                <a:latin typeface="Myriad Pro"/>
              </a:rPr>
              <a:t>Consider their products as if we were working for a competitor, and we will discover what makes them so attractive.</a:t>
            </a:r>
            <a:endParaRPr lang="en-US" b="0" i="0" dirty="0">
              <a:solidFill>
                <a:srgbClr val="000000"/>
              </a:solidFill>
              <a:effectLst/>
              <a:latin typeface="Arial" panose="020B0604020202020204" pitchFamily="34" charset="0"/>
            </a:endParaRPr>
          </a:p>
          <a:p>
            <a:pPr marL="347472" indent="-347472" algn="l" rtl="0" fontAlgn="base" latinLnBrk="0">
              <a:spcBef>
                <a:spcPts val="336"/>
              </a:spcBef>
              <a:spcAft>
                <a:spcPts val="0"/>
              </a:spcAft>
            </a:pPr>
            <a:r>
              <a:rPr lang="en-US" sz="1800" b="0" i="0" dirty="0">
                <a:solidFill>
                  <a:srgbClr val="000000"/>
                </a:solidFill>
                <a:effectLst/>
                <a:latin typeface="Myriad Pro"/>
              </a:rPr>
              <a:t> Could it be their quality or their cost of production? What makes them more user-friendly, or do they have a fantastic design?</a:t>
            </a:r>
            <a:endParaRPr lang="en-US" b="0" i="0" dirty="0">
              <a:solidFill>
                <a:srgbClr val="000000"/>
              </a:solidFill>
              <a:effectLst/>
              <a:latin typeface="Arial" panose="020B0604020202020204" pitchFamily="34" charset="0"/>
            </a:endParaRPr>
          </a:p>
          <a:p>
            <a:pPr marL="347472" indent="-347472" algn="l" rtl="0" fontAlgn="base" latinLnBrk="0">
              <a:spcBef>
                <a:spcPts val="336"/>
              </a:spcBef>
              <a:spcAft>
                <a:spcPts val="0"/>
              </a:spcAft>
            </a:pPr>
            <a:r>
              <a:rPr lang="en-US" sz="1800" b="0" i="0" dirty="0">
                <a:solidFill>
                  <a:srgbClr val="000000"/>
                </a:solidFill>
                <a:effectLst/>
                <a:latin typeface="Myriad Pro"/>
              </a:rPr>
              <a:t> Is there a particular product or service key to their growth if they are overgrowing?</a:t>
            </a:r>
            <a:endParaRPr lang="en-US" b="0" i="0" dirty="0">
              <a:solidFill>
                <a:srgbClr val="000000"/>
              </a:solidFill>
              <a:effectLst/>
              <a:latin typeface="Arial" panose="020B0604020202020204" pitchFamily="34" charset="0"/>
            </a:endParaRPr>
          </a:p>
          <a:p>
            <a:pPr marL="347472" indent="-347472" algn="l" rtl="0" fontAlgn="base" latinLnBrk="0">
              <a:spcBef>
                <a:spcPts val="336"/>
              </a:spcBef>
              <a:spcAft>
                <a:spcPts val="0"/>
              </a:spcAft>
            </a:pPr>
            <a:r>
              <a:rPr lang="en-US" sz="1800" b="1" i="0" dirty="0">
                <a:solidFill>
                  <a:srgbClr val="000000"/>
                </a:solidFill>
                <a:effectLst/>
                <a:latin typeface="Myriad Pro"/>
              </a:rPr>
              <a:t> Strategies</a:t>
            </a:r>
            <a:endParaRPr lang="en-US" b="0" i="0" dirty="0">
              <a:solidFill>
                <a:srgbClr val="000000"/>
              </a:solidFill>
              <a:effectLst/>
              <a:latin typeface="Arial" panose="020B0604020202020204" pitchFamily="34" charset="0"/>
            </a:endParaRPr>
          </a:p>
          <a:p>
            <a:pPr marL="347472" indent="-347472" algn="l" rtl="0" fontAlgn="base" latinLnBrk="0">
              <a:spcBef>
                <a:spcPts val="336"/>
              </a:spcBef>
              <a:spcAft>
                <a:spcPts val="0"/>
              </a:spcAft>
            </a:pPr>
            <a:r>
              <a:rPr lang="en-US" sz="1800" b="0" i="0" dirty="0">
                <a:solidFill>
                  <a:srgbClr val="000000"/>
                </a:solidFill>
                <a:effectLst/>
                <a:latin typeface="Myriad Pro"/>
              </a:rPr>
              <a:t>Talk to the journalists and consultants about our competitors if we want a complete picture.</a:t>
            </a:r>
            <a:endParaRPr lang="en-US" b="0" i="0" dirty="0">
              <a:solidFill>
                <a:srgbClr val="000000"/>
              </a:solidFill>
              <a:effectLst/>
              <a:latin typeface="Arial" panose="020B0604020202020204" pitchFamily="34" charset="0"/>
            </a:endParaRPr>
          </a:p>
          <a:p>
            <a:pPr marL="347472" indent="-347472" algn="l" rtl="0" fontAlgn="base" latinLnBrk="0">
              <a:spcBef>
                <a:spcPts val="336"/>
              </a:spcBef>
              <a:spcAft>
                <a:spcPts val="0"/>
              </a:spcAft>
            </a:pPr>
            <a:r>
              <a:rPr lang="en-US" sz="1800" b="0" i="0" dirty="0">
                <a:solidFill>
                  <a:srgbClr val="000000"/>
                </a:solidFill>
                <a:effectLst/>
                <a:latin typeface="Myriad Pro"/>
              </a:rPr>
              <a:t>If we can contact our competitors' customers, we can get valuable insight from them. </a:t>
            </a:r>
            <a:endParaRPr lang="en-US" b="0" i="0" dirty="0">
              <a:solidFill>
                <a:srgbClr val="000000"/>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8</a:t>
            </a:fld>
            <a:endParaRPr lang="en-GB"/>
          </a:p>
        </p:txBody>
      </p:sp>
    </p:spTree>
    <p:extLst>
      <p:ext uri="{BB962C8B-B14F-4D97-AF65-F5344CB8AC3E}">
        <p14:creationId xmlns:p14="http://schemas.microsoft.com/office/powerpoint/2010/main" val="25980415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US" b="0" i="0" dirty="0">
                <a:solidFill>
                  <a:srgbClr val="333333"/>
                </a:solidFill>
                <a:effectLst/>
                <a:latin typeface="Georgia" panose="02040502050405020303" pitchFamily="18" charset="0"/>
              </a:rPr>
              <a:t>The startup coffee shop is well-positioned to succeed in managing risks and weaknesses. Investing in the business will allow it to take advantage of business opportunities and rely on the our company and founder's strengths to achieve sustainable profitability.</a:t>
            </a:r>
            <a:endParaRPr lang="en-US" b="0" i="0" dirty="0">
              <a:solidFill>
                <a:srgbClr val="000000"/>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dirty="0"/>
              <a:t>Strength</a:t>
            </a:r>
          </a:p>
          <a:p>
            <a:pPr algn="l">
              <a:buFont typeface="+mj-lt"/>
              <a:buAutoNum type="arabicPeriod"/>
            </a:pPr>
            <a:endParaRPr lang="en-US" b="0" i="0" dirty="0">
              <a:solidFill>
                <a:srgbClr val="000000"/>
              </a:solidFill>
              <a:effectLst/>
              <a:latin typeface="Arial" panose="020B0604020202020204" pitchFamily="34" charset="0"/>
            </a:endParaRPr>
          </a:p>
          <a:p>
            <a:pPr algn="l">
              <a:buFont typeface="+mj-lt"/>
              <a:buAutoNum type="arabicPeriod"/>
            </a:pPr>
            <a:r>
              <a:rPr lang="en-US" b="0" i="0" dirty="0">
                <a:solidFill>
                  <a:srgbClr val="000000"/>
                </a:solidFill>
                <a:effectLst/>
                <a:latin typeface="Arial" panose="020B0604020202020204" pitchFamily="34" charset="0"/>
              </a:rPr>
              <a:t>Coffee is the lifeblood of Brazil. This commodity is in high demand.</a:t>
            </a:r>
          </a:p>
          <a:p>
            <a:pPr algn="l">
              <a:buFont typeface="+mj-lt"/>
              <a:buAutoNum type="arabicPeriod"/>
            </a:pPr>
            <a:r>
              <a:rPr lang="en-US" b="0" i="0" dirty="0">
                <a:solidFill>
                  <a:srgbClr val="000000"/>
                </a:solidFill>
                <a:effectLst/>
                <a:latin typeface="Arial" panose="020B0604020202020204" pitchFamily="34" charset="0"/>
              </a:rPr>
              <a:t>This coffee shop's marketing campaign will target markets and participants in an aggressive and focused manner.</a:t>
            </a:r>
          </a:p>
          <a:p>
            <a:pPr algn="l">
              <a:buFont typeface="+mj-lt"/>
              <a:buAutoNum type="arabicPeriod"/>
            </a:pPr>
            <a:r>
              <a:rPr lang="en-US" b="0" i="0" dirty="0">
                <a:solidFill>
                  <a:srgbClr val="000000"/>
                </a:solidFill>
                <a:effectLst/>
                <a:latin typeface="Arial" panose="020B0604020202020204" pitchFamily="34" charset="0"/>
              </a:rPr>
              <a:t>In the café industry, cost-cutting, restructuring, and new technologies have greatly reduced overhead costs.</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dirty="0"/>
              <a:t>Weakness</a:t>
            </a:r>
          </a:p>
          <a:p>
            <a:pPr algn="l">
              <a:buFont typeface="+mj-lt"/>
              <a:buNone/>
            </a:pPr>
            <a:endParaRPr lang="en-US" b="0" i="0" dirty="0">
              <a:solidFill>
                <a:srgbClr val="000000"/>
              </a:solidFill>
              <a:effectLst/>
              <a:latin typeface="Arial" panose="020B0604020202020204" pitchFamily="34" charset="0"/>
            </a:endParaRPr>
          </a:p>
          <a:p>
            <a:pPr algn="l">
              <a:buFont typeface="+mj-lt"/>
              <a:buAutoNum type="arabicPeriod"/>
            </a:pPr>
            <a:r>
              <a:rPr lang="en-US" b="0" i="0" dirty="0">
                <a:solidFill>
                  <a:srgbClr val="666666"/>
                </a:solidFill>
                <a:effectLst/>
                <a:latin typeface="Roboto" panose="02000000000000000000" pitchFamily="2" charset="0"/>
              </a:rPr>
              <a:t>The lack of consumer confidence, uncertainty, and pessimism that characterizes new startups, new cafes, and new coffee shops is caused by media coverage and competitor marketing and is therefore valid.</a:t>
            </a:r>
          </a:p>
          <a:p>
            <a:pPr algn="l">
              <a:buFont typeface="+mj-lt"/>
              <a:buAutoNum type="arabicPeriod"/>
            </a:pPr>
            <a:r>
              <a:rPr lang="en-US" b="0" i="0" dirty="0">
                <a:solidFill>
                  <a:srgbClr val="666666"/>
                </a:solidFill>
                <a:effectLst/>
                <a:latin typeface="Roboto" panose="02000000000000000000" pitchFamily="2" charset="0"/>
              </a:rPr>
              <a:t>Given their goodwill and customer relations, established coffee shops may remove or limit our potential customers.</a:t>
            </a:r>
          </a:p>
          <a:p>
            <a:pPr algn="l">
              <a:buFont typeface="+mj-lt"/>
              <a:buAutoNum type="arabicPeriod"/>
            </a:pPr>
            <a:r>
              <a:rPr lang="en-US" b="0" i="0" dirty="0">
                <a:solidFill>
                  <a:srgbClr val="666666"/>
                </a:solidFill>
                <a:effectLst/>
                <a:latin typeface="Roboto" panose="02000000000000000000" pitchFamily="2" charset="0"/>
              </a:rPr>
              <a:t>We are a newer café and/or coffee shop and potential consumers and customers have not been exposed to our delicious exotic coffee flavors, coffee beans, expressos and lattes; therefore, proper marketing is needed</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dirty="0">
                <a:latin typeface="Arial" panose="020B0604020202020204" pitchFamily="34" charset="0"/>
                <a:cs typeface="Arial" panose="020B0604020202020204" pitchFamily="34" charset="0"/>
              </a:rPr>
              <a:t>Opportunities</a:t>
            </a:r>
          </a:p>
          <a:p>
            <a:pPr marL="0" algn="l" rtl="0" latinLnBrk="0">
              <a:spcBef>
                <a:spcPts val="0"/>
              </a:spcBef>
              <a:spcAft>
                <a:spcPts val="0"/>
              </a:spcAft>
              <a:buFont typeface="+mj-lt"/>
              <a:buAutoNum type="arabicPeriod"/>
            </a:pPr>
            <a:r>
              <a:rPr lang="en-US" b="0" i="0" dirty="0">
                <a:solidFill>
                  <a:srgbClr val="666666"/>
                </a:solidFill>
                <a:effectLst/>
                <a:latin typeface="Roboto" panose="02000000000000000000" pitchFamily="2" charset="0"/>
              </a:rPr>
              <a:t>Opening for later hours can result in increased market share for the café since the local competition is not open for later hours.</a:t>
            </a:r>
          </a:p>
          <a:p>
            <a:pPr marL="0" algn="l" rtl="0" latinLnBrk="0">
              <a:spcBef>
                <a:spcPts val="0"/>
              </a:spcBef>
              <a:spcAft>
                <a:spcPts val="0"/>
              </a:spcAft>
              <a:buFont typeface="+mj-lt"/>
              <a:buNone/>
            </a:pPr>
            <a:r>
              <a:rPr lang="en-US" b="0" i="0" dirty="0">
                <a:solidFill>
                  <a:srgbClr val="666666"/>
                </a:solidFill>
                <a:effectLst/>
                <a:latin typeface="Roboto" panose="02000000000000000000" pitchFamily="2" charset="0"/>
              </a:rPr>
              <a:t>2. Right now is the ideal time to start a business since interest rates on business loans are low and leasing rates for commercial real estate are affordable.</a:t>
            </a:r>
          </a:p>
          <a:p>
            <a:pPr marL="0" algn="l" rtl="0" latinLnBrk="0">
              <a:spcBef>
                <a:spcPts val="0"/>
              </a:spcBef>
              <a:spcAft>
                <a:spcPts val="0"/>
              </a:spcAft>
              <a:buFont typeface="+mj-lt"/>
              <a:buNone/>
            </a:pPr>
            <a:r>
              <a:rPr lang="en-US" b="0" i="0" dirty="0">
                <a:solidFill>
                  <a:srgbClr val="666666"/>
                </a:solidFill>
                <a:effectLst/>
                <a:latin typeface="Roboto" panose="02000000000000000000" pitchFamily="2" charset="0"/>
              </a:rPr>
              <a:t>Using the internet properly will allow us to market our coffee shop to a larger number of potential customers with fewer marketing dollars.</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dirty="0">
                <a:latin typeface="Arial" panose="020B0604020202020204" pitchFamily="34" charset="0"/>
                <a:cs typeface="Arial" panose="020B0604020202020204" pitchFamily="34" charset="0"/>
              </a:rPr>
              <a:t>Threats</a:t>
            </a:r>
            <a:endParaRPr lang="en-GB" dirty="0"/>
          </a:p>
          <a:p>
            <a:pPr algn="l">
              <a:buFont typeface="+mj-lt"/>
              <a:buAutoNum type="arabicPeriod"/>
            </a:pPr>
            <a:r>
              <a:rPr lang="en-US" b="0" i="0" dirty="0">
                <a:solidFill>
                  <a:srgbClr val="666666"/>
                </a:solidFill>
                <a:effectLst/>
                <a:latin typeface="Roboto" panose="02000000000000000000" pitchFamily="2" charset="0"/>
              </a:rPr>
              <a:t>Our sales and our potential market share may be limited by new marketing strategies and tactics employed by established coffee shops and investors.</a:t>
            </a:r>
          </a:p>
          <a:p>
            <a:pPr algn="l">
              <a:buFont typeface="+mj-lt"/>
              <a:buAutoNum type="arabicPeriod"/>
            </a:pPr>
            <a:r>
              <a:rPr lang="en-US" b="0" i="0" dirty="0">
                <a:solidFill>
                  <a:srgbClr val="666666"/>
                </a:solidFill>
                <a:effectLst/>
                <a:latin typeface="Roboto" panose="02000000000000000000" pitchFamily="2" charset="0"/>
              </a:rPr>
              <a:t>In difficult economic times, deficits, long-term bailouts, and failing companies, financing problems may arise leading to a reduction in investment capital.</a:t>
            </a:r>
          </a:p>
          <a:p>
            <a:pPr algn="l">
              <a:buFont typeface="+mj-lt"/>
              <a:buAutoNum type="arabicPeriod"/>
            </a:pPr>
            <a:r>
              <a:rPr lang="en-US" b="0" i="0" dirty="0">
                <a:solidFill>
                  <a:srgbClr val="666666"/>
                </a:solidFill>
                <a:effectLst/>
                <a:latin typeface="Roboto" panose="02000000000000000000" pitchFamily="2" charset="0"/>
              </a:rPr>
              <a:t>There is also an increased number of new coffee shops establishing themselves alongside our potential clients, offering a compelling value proposition to convince customers not to switch over to our brand.</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b="0" i="0" dirty="0">
                <a:solidFill>
                  <a:srgbClr val="666666"/>
                </a:solidFill>
                <a:effectLst/>
                <a:latin typeface="Roboto" panose="02000000000000000000" pitchFamily="2" charset="0"/>
              </a:rPr>
              <a:t>Startup businesses are well suited to handling threats and managing weaknesses. The business will exploit the opportunities presented and rely on the Company and the founders' strengths to secure sustainable profitability</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dirty="0"/>
          </a:p>
          <a:p>
            <a:pPr algn="l">
              <a:buFont typeface="+mj-lt"/>
              <a:buNone/>
            </a:pPr>
            <a:endParaRPr lang="en-US" b="0" i="0" dirty="0">
              <a:solidFill>
                <a:srgbClr val="666666"/>
              </a:solidFill>
              <a:effectLst/>
              <a:latin typeface="Roboto" panose="02000000000000000000" pitchFamily="2" charset="0"/>
            </a:endParaRPr>
          </a:p>
          <a:p>
            <a:pPr algn="l">
              <a:buFont typeface="+mj-lt"/>
              <a:buNone/>
            </a:pPr>
            <a:endParaRPr lang="en-US" b="0" i="0" dirty="0">
              <a:solidFill>
                <a:srgbClr val="000000"/>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9</a:t>
            </a:fld>
            <a:endParaRPr lang="en-GB"/>
          </a:p>
        </p:txBody>
      </p:sp>
    </p:spTree>
    <p:extLst>
      <p:ext uri="{BB962C8B-B14F-4D97-AF65-F5344CB8AC3E}">
        <p14:creationId xmlns:p14="http://schemas.microsoft.com/office/powerpoint/2010/main" val="681682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rtl="0" eaLnBrk="1" fontAlgn="auto" latinLnBrk="0" hangingPunct="1">
              <a:spcBef>
                <a:spcPts val="0"/>
              </a:spcBef>
              <a:spcAft>
                <a:spcPts val="0"/>
              </a:spcAft>
            </a:pPr>
            <a:r>
              <a:rPr lang="en-US" sz="1800" b="0" i="0" u="none" strike="noStrike" kern="1200">
                <a:solidFill>
                  <a:srgbClr val="111111"/>
                </a:solidFill>
                <a:effectLst/>
                <a:latin typeface="Arial" panose="020B0604020202020204" pitchFamily="34" charset="0"/>
                <a:cs typeface="Arial" panose="020B0604020202020204" pitchFamily="34" charset="0"/>
              </a:rPr>
              <a:t>Factors affecting the economy are caused by government policy and legislation, such as changes in tax regulations and employment laws.</a:t>
            </a:r>
            <a:endParaRPr lang="pt-PT" sz="1800" b="0" i="0" u="none" strike="noStrike">
              <a:effectLst/>
              <a:latin typeface="Arial" panose="020B0604020202020204" pitchFamily="34" charset="0"/>
            </a:endParaRPr>
          </a:p>
          <a:p>
            <a:pPr marL="0" marR="0" indent="0" algn="l" rtl="0" eaLnBrk="1" fontAlgn="auto" latinLnBrk="0" hangingPunct="1">
              <a:spcBef>
                <a:spcPts val="0"/>
              </a:spcBef>
              <a:spcAft>
                <a:spcPts val="0"/>
              </a:spcAft>
            </a:pPr>
            <a:r>
              <a:rPr lang="en-US" sz="1800" b="0" i="0" u="none" strike="noStrike" kern="1200">
                <a:solidFill>
                  <a:srgbClr val="111111"/>
                </a:solidFill>
                <a:effectLst/>
                <a:latin typeface="Arial" panose="020B0604020202020204" pitchFamily="34" charset="0"/>
                <a:cs typeface="Arial" panose="020B0604020202020204" pitchFamily="34" charset="0"/>
              </a:rPr>
              <a:t>Factors of economic change include inflation, exchange rates, recessions, and supply and demand.</a:t>
            </a:r>
            <a:endParaRPr lang="pt-PT" sz="1800" b="0" i="0" u="none" strike="noStrike">
              <a:effectLst/>
              <a:latin typeface="Arial" panose="020B0604020202020204" pitchFamily="34" charset="0"/>
            </a:endParaRPr>
          </a:p>
          <a:p>
            <a:pPr marL="0" algn="l" rtl="0" eaLnBrk="1" fontAlgn="t" latinLnBrk="0" hangingPunct="1">
              <a:spcBef>
                <a:spcPts val="0"/>
              </a:spcBef>
              <a:spcAft>
                <a:spcPts val="0"/>
              </a:spcAft>
            </a:pPr>
            <a:r>
              <a:rPr lang="en-US" sz="1800" b="0" i="0" u="none" strike="noStrike" kern="1200">
                <a:solidFill>
                  <a:srgbClr val="111111"/>
                </a:solidFill>
                <a:effectLst/>
                <a:latin typeface="Arial" panose="020B0604020202020204" pitchFamily="34" charset="0"/>
                <a:cs typeface="Arial" panose="020B0604020202020204" pitchFamily="34" charset="0"/>
              </a:rPr>
              <a:t>Sociocultural factors: Includes consumer demographics, culture, and lifestyle</a:t>
            </a:r>
            <a:endParaRPr lang="pt-PT" sz="1800" b="0" i="0" u="none" strike="noStrike">
              <a:effectLst/>
              <a:latin typeface="Arial" panose="020B0604020202020204" pitchFamily="34" charset="0"/>
            </a:endParaRPr>
          </a:p>
          <a:p>
            <a:pPr marL="0" algn="l" rtl="0" eaLnBrk="1" fontAlgn="t" latinLnBrk="0" hangingPunct="1">
              <a:spcBef>
                <a:spcPts val="0"/>
              </a:spcBef>
              <a:spcAft>
                <a:spcPts val="0"/>
              </a:spcAft>
            </a:pPr>
            <a:r>
              <a:rPr lang="en-US" sz="1800" b="0" i="0" u="none" strike="noStrike" kern="1200">
                <a:solidFill>
                  <a:srgbClr val="111111"/>
                </a:solidFill>
                <a:effectLst/>
                <a:latin typeface="Arial" panose="020B0604020202020204" pitchFamily="34" charset="0"/>
                <a:cs typeface="Arial" panose="020B0604020202020204" pitchFamily="34" charset="0"/>
              </a:rPr>
              <a:t>There are many factors related to technology, such as changes in technology, how technology is used in different industries, and new research</a:t>
            </a:r>
            <a:endParaRPr lang="pt-PT" sz="1800" b="0" i="0" u="none" strike="noStrike">
              <a:effectLst/>
              <a:latin typeface="Arial" panose="020B0604020202020204" pitchFamily="34" charset="0"/>
            </a:endParaRPr>
          </a:p>
          <a:p>
            <a:pPr marL="0" marR="0" indent="0" algn="l" rtl="0" eaLnBrk="1" fontAlgn="auto" latinLnBrk="0" hangingPunct="1">
              <a:spcBef>
                <a:spcPts val="0"/>
              </a:spcBef>
              <a:spcAft>
                <a:spcPts val="0"/>
              </a:spcAft>
            </a:pPr>
            <a:r>
              <a:rPr lang="en-US" sz="1800" b="0" i="0" u="none" strike="noStrike" kern="1200">
                <a:solidFill>
                  <a:srgbClr val="111111"/>
                </a:solidFill>
                <a:effectLst/>
                <a:latin typeface="Arial" panose="020B0604020202020204" pitchFamily="34" charset="0"/>
                <a:cs typeface="Arial" panose="020B0604020202020204" pitchFamily="34" charset="0"/>
              </a:rPr>
              <a:t>Businesses are affected by legal factors such as consumer law, copyright law, and health and safety law.</a:t>
            </a:r>
            <a:endParaRPr lang="pt-PT" sz="1800" b="0" i="0" u="none" strike="noStrike">
              <a:effectLst/>
              <a:latin typeface="Arial" panose="020B0604020202020204" pitchFamily="34" charset="0"/>
            </a:endParaRPr>
          </a:p>
          <a:p>
            <a:pPr marL="0" algn="l" rtl="0" eaLnBrk="1" fontAlgn="t" latinLnBrk="0" hangingPunct="1">
              <a:spcBef>
                <a:spcPts val="0"/>
              </a:spcBef>
              <a:spcAft>
                <a:spcPts val="0"/>
              </a:spcAft>
            </a:pPr>
            <a:r>
              <a:rPr lang="en-US" sz="1800" b="0" i="0" u="none" strike="noStrike" kern="1200">
                <a:solidFill>
                  <a:srgbClr val="111111"/>
                </a:solidFill>
                <a:effectLst/>
                <a:latin typeface="Arial" panose="020B0604020202020204" pitchFamily="34" charset="0"/>
                <a:cs typeface="Arial" panose="020B0604020202020204" pitchFamily="34" charset="0"/>
              </a:rPr>
              <a:t>Several environmental factors affecting business have little to do with the company itself, including climate, pollution, weather, and laws regarding the environment</a:t>
            </a:r>
            <a:endParaRPr lang="pt-PT" sz="1800" b="0" i="0" u="none" strike="noStrike">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b="0" i="0">
              <a:solidFill>
                <a:srgbClr val="000000"/>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b="0" i="0">
                <a:solidFill>
                  <a:srgbClr val="000000"/>
                </a:solidFill>
                <a:effectLst/>
                <a:latin typeface="Arial" panose="020B0604020202020204" pitchFamily="34" charset="0"/>
              </a:rPr>
              <a:t>Public entrepreneurs are entrepreneurs who contribute to the development of public organizations or increase their capacity to provide services and create value (Luc &amp; Taieb, 2007).</a:t>
            </a:r>
            <a:endParaRPr lang="en-US" b="0" i="0">
              <a:solidFill>
                <a:srgbClr val="111111"/>
              </a:solidFill>
              <a:effectLst/>
              <a:latin typeface="Arial" panose="020B0604020202020204" pitchFamily="34" charset="0"/>
            </a:endParaRPr>
          </a:p>
          <a:p>
            <a:pPr algn="l">
              <a:buFont typeface="Arial" panose="020B0604020202020204" pitchFamily="34" charset="0"/>
              <a:buChar char="•"/>
            </a:pPr>
            <a:endParaRPr lang="en-US" b="1" i="0">
              <a:solidFill>
                <a:srgbClr val="111111"/>
              </a:solidFill>
              <a:effectLst/>
              <a:latin typeface="Cabin-semi-bold, sans-serif"/>
            </a:endParaRPr>
          </a:p>
          <a:p>
            <a:endParaRPr lang="en-GB"/>
          </a:p>
        </p:txBody>
      </p:sp>
      <p:sp>
        <p:nvSpPr>
          <p:cNvPr id="4" name="Slide Number Placeholder 3"/>
          <p:cNvSpPr>
            <a:spLocks noGrp="1"/>
          </p:cNvSpPr>
          <p:nvPr>
            <p:ph type="sldNum" sz="quarter" idx="5"/>
          </p:nvPr>
        </p:nvSpPr>
        <p:spPr/>
        <p:txBody>
          <a:bodyPr/>
          <a:lstStyle/>
          <a:p>
            <a:fld id="{84566ED4-6F19-4144-9FA2-B7343B086417}" type="slidenum">
              <a:rPr lang="en-GB" smtClean="0"/>
              <a:t>10</a:t>
            </a:fld>
            <a:endParaRPr lang="en-GB"/>
          </a:p>
        </p:txBody>
      </p:sp>
    </p:spTree>
    <p:extLst>
      <p:ext uri="{BB962C8B-B14F-4D97-AF65-F5344CB8AC3E}">
        <p14:creationId xmlns:p14="http://schemas.microsoft.com/office/powerpoint/2010/main" val="24455618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11</a:t>
            </a:fld>
            <a:endParaRPr lang="en-GB"/>
          </a:p>
        </p:txBody>
      </p:sp>
    </p:spTree>
    <p:extLst>
      <p:ext uri="{BB962C8B-B14F-4D97-AF65-F5344CB8AC3E}">
        <p14:creationId xmlns:p14="http://schemas.microsoft.com/office/powerpoint/2010/main" val="1651751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12</a:t>
            </a:fld>
            <a:endParaRPr lang="en-GB"/>
          </a:p>
        </p:txBody>
      </p:sp>
    </p:spTree>
    <p:extLst>
      <p:ext uri="{BB962C8B-B14F-4D97-AF65-F5344CB8AC3E}">
        <p14:creationId xmlns:p14="http://schemas.microsoft.com/office/powerpoint/2010/main" val="38766355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All This Photos  by </a:t>
            </a: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fld id="{84566ED4-6F19-4144-9FA2-B7343B086417}" type="slidenum">
              <a:rPr lang="en-GB" smtClean="0"/>
              <a:t>14</a:t>
            </a:fld>
            <a:endParaRPr lang="en-GB"/>
          </a:p>
        </p:txBody>
      </p:sp>
    </p:spTree>
    <p:extLst>
      <p:ext uri="{BB962C8B-B14F-4D97-AF65-F5344CB8AC3E}">
        <p14:creationId xmlns:p14="http://schemas.microsoft.com/office/powerpoint/2010/main" val="13928683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This Photos  by </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15</a:t>
            </a:fld>
            <a:endParaRPr lang="en-GB"/>
          </a:p>
        </p:txBody>
      </p:sp>
    </p:spTree>
    <p:extLst>
      <p:ext uri="{BB962C8B-B14F-4D97-AF65-F5344CB8AC3E}">
        <p14:creationId xmlns:p14="http://schemas.microsoft.com/office/powerpoint/2010/main" val="25547713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Arial" panose="020B0604020202020204" pitchFamily="34" charset="0"/>
              </a:rPr>
              <a:t>An organization can utilize a marketing plan to determine the best advertising strategy to generate leads and reach its target market. The company oversees corporate events. Our marketing strategy will involve advertising on social media sites like Facebook, Instagram, and Twitter. We will also advertise on billboards and on the back of buses, which will allow for greater exposure to a broader audience.  </a:t>
            </a:r>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16</a:t>
            </a:fld>
            <a:endParaRPr lang="en-GB"/>
          </a:p>
        </p:txBody>
      </p:sp>
    </p:spTree>
    <p:extLst>
      <p:ext uri="{BB962C8B-B14F-4D97-AF65-F5344CB8AC3E}">
        <p14:creationId xmlns:p14="http://schemas.microsoft.com/office/powerpoint/2010/main" val="36597883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This Photos  by </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000000"/>
              </a:solidFill>
              <a:effectLst/>
              <a:latin typeface="Roboto" panose="02000000000000000000" pitchFamily="2"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effectLst/>
                <a:latin typeface="Roboto" panose="02000000000000000000" pitchFamily="2" charset="0"/>
                <a:ea typeface="Calibri" panose="020F0502020204030204" pitchFamily="34" charset="0"/>
                <a:cs typeface="Times New Roman" panose="02020603050405020304" pitchFamily="18" charset="0"/>
              </a:rPr>
              <a:t>An individual or organisation that manages a team can manage and coordinate the efforts of a group of individuals. Managing a team involves teamwork, communication, objective setting, and performance evaluation</a:t>
            </a:r>
            <a:r>
              <a:rPr lang="en-GB" sz="1200" dirty="0">
                <a:effectLst/>
                <a:latin typeface="Calibri" panose="020F0502020204030204" pitchFamily="34" charset="0"/>
                <a:ea typeface="Calibri" panose="020F0502020204030204" pitchFamily="34" charset="0"/>
                <a:cs typeface="Times New Roman" panose="02020603050405020304" pitchFamily="18" charset="0"/>
              </a:rPr>
              <a:t> (Burns, 2014).</a:t>
            </a:r>
            <a:endParaRPr lang="pt-PT"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17</a:t>
            </a:fld>
            <a:endParaRPr lang="en-GB"/>
          </a:p>
        </p:txBody>
      </p:sp>
    </p:spTree>
    <p:extLst>
      <p:ext uri="{BB962C8B-B14F-4D97-AF65-F5344CB8AC3E}">
        <p14:creationId xmlns:p14="http://schemas.microsoft.com/office/powerpoint/2010/main" val="42771414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000000"/>
                </a:solidFill>
                <a:effectLst/>
                <a:latin typeface="Cabin-semi-bold, sans-serif"/>
              </a:rPr>
              <a:t>This business owners must interpret a cash flow statement. This document shows the f</a:t>
            </a:r>
            <a:r>
              <a:rPr lang="en-US" b="1" i="0" dirty="0">
                <a:solidFill>
                  <a:srgbClr val="111111"/>
                </a:solidFill>
                <a:effectLst/>
                <a:latin typeface="Cabin-semi-bold"/>
              </a:rPr>
              <a:t>inancial standing of the company.</a:t>
            </a:r>
            <a:endParaRPr lang="en-US" b="0" i="0" dirty="0">
              <a:solidFill>
                <a:srgbClr val="000000"/>
              </a:solidFill>
              <a:effectLst/>
              <a:latin typeface="Arial" panose="020B0604020202020204" pitchFamily="34" charset="0"/>
            </a:endParaRPr>
          </a:p>
          <a:p>
            <a:pPr algn="l"/>
            <a:r>
              <a:rPr lang="en-US" b="1" i="0" dirty="0">
                <a:solidFill>
                  <a:srgbClr val="000000"/>
                </a:solidFill>
                <a:effectLst/>
                <a:latin typeface="Cabin-semi-bold, sans-serif"/>
              </a:rPr>
              <a:t>Cash flow statements identify the sources of revenue for the organisation.</a:t>
            </a:r>
            <a:endParaRPr lang="en-US" b="0" i="0" dirty="0">
              <a:solidFill>
                <a:srgbClr val="000000"/>
              </a:solidFill>
              <a:effectLst/>
              <a:latin typeface="Arial" panose="020B0604020202020204" pitchFamily="34" charset="0"/>
            </a:endParaRPr>
          </a:p>
          <a:p>
            <a:pPr algn="l"/>
            <a:r>
              <a:rPr lang="en-US" b="1" i="0" dirty="0">
                <a:solidFill>
                  <a:srgbClr val="000000"/>
                </a:solidFill>
                <a:effectLst/>
                <a:latin typeface="Cabin-semi-bold, sans-serif"/>
              </a:rPr>
              <a:t>Flows of cash are classified according to operating, investment, and financing sources.</a:t>
            </a:r>
            <a:endParaRPr lang="en-US" b="0" i="0" dirty="0">
              <a:solidFill>
                <a:srgbClr val="000000"/>
              </a:solidFill>
              <a:effectLst/>
              <a:latin typeface="Arial" panose="020B0604020202020204" pitchFamily="34" charset="0"/>
            </a:endParaRPr>
          </a:p>
          <a:p>
            <a:r>
              <a:rPr lang="en-GB" sz="1200" dirty="0"/>
              <a:t>Business investment £15.0000 each to start up.</a:t>
            </a:r>
          </a:p>
          <a:p>
            <a:pPr marL="342900" indent="-342900">
              <a:buFont typeface="Arial" panose="020B0604020202020204" pitchFamily="34" charset="0"/>
              <a:buChar char="•"/>
            </a:pPr>
            <a:r>
              <a:rPr lang="en-GB" sz="1200" dirty="0"/>
              <a:t>Cash flow</a:t>
            </a:r>
          </a:p>
          <a:p>
            <a:pPr marL="342900" indent="-342900">
              <a:buFont typeface="Arial" panose="020B0604020202020204" pitchFamily="34" charset="0"/>
              <a:buChar char="•"/>
            </a:pPr>
            <a:r>
              <a:rPr lang="en-GB" sz="1200" dirty="0"/>
              <a:t>Profit/loss</a:t>
            </a:r>
          </a:p>
          <a:p>
            <a:r>
              <a:rPr lang="en-GB" sz="1200" dirty="0"/>
              <a:t>Statement to monitor business </a:t>
            </a:r>
          </a:p>
          <a:p>
            <a:r>
              <a:rPr lang="en-GB" sz="1200" dirty="0"/>
              <a:t>Cashflow/profit/loss.</a:t>
            </a:r>
          </a:p>
          <a:p>
            <a:pPr algn="l" fontAlgn="t"/>
            <a:r>
              <a:rPr lang="en-US" b="1" i="0" dirty="0">
                <a:solidFill>
                  <a:srgbClr val="231F20"/>
                </a:solidFill>
                <a:effectLst/>
                <a:latin typeface="inherit"/>
              </a:rPr>
              <a:t>Finances</a:t>
            </a:r>
          </a:p>
          <a:p>
            <a:pPr marL="0" marR="0" lvl="0" indent="0" algn="l" defTabSz="914400" rtl="0" eaLnBrk="1" fontAlgn="t" latinLnBrk="0" hangingPunct="1">
              <a:lnSpc>
                <a:spcPct val="100000"/>
              </a:lnSpc>
              <a:spcBef>
                <a:spcPts val="0"/>
              </a:spcBef>
              <a:spcAft>
                <a:spcPts val="0"/>
              </a:spcAft>
              <a:buClrTx/>
              <a:buSzTx/>
              <a:buFontTx/>
              <a:buNone/>
              <a:tabLst/>
              <a:defRPr/>
            </a:pPr>
            <a:r>
              <a:rPr lang="en-US" b="0" i="0" dirty="0">
                <a:solidFill>
                  <a:srgbClr val="231F20"/>
                </a:solidFill>
                <a:effectLst/>
                <a:latin typeface="inherit"/>
              </a:rPr>
              <a:t>It is important to manage cash flow and cash flow in order to avoid business failure. Cash flow refers to the inflow and outflow of funds within a business and its bank accounts</a:t>
            </a:r>
            <a:r>
              <a:rPr lang="en-GB" sz="1800" dirty="0">
                <a:effectLst/>
                <a:latin typeface="Calibri" panose="020F0502020204030204" pitchFamily="34" charset="0"/>
                <a:ea typeface="Calibri" panose="020F0502020204030204" pitchFamily="34" charset="0"/>
                <a:cs typeface="Times New Roman" panose="02020603050405020304" pitchFamily="18" charset="0"/>
              </a:rPr>
              <a:t>(Marker, 2020)</a:t>
            </a:r>
            <a:endParaRPr lang="pt-PT"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US" b="0" i="0" dirty="0">
                <a:solidFill>
                  <a:srgbClr val="000000"/>
                </a:solidFill>
                <a:effectLst/>
                <a:latin typeface="Arial" panose="020B0604020202020204" pitchFamily="34" charset="0"/>
              </a:rPr>
              <a:t>Opportunities for lucrative or entrepreneurial growth (Shane &amp; Venkataraman, 2000).</a:t>
            </a:r>
            <a:endParaRPr lang="en-GB" dirty="0"/>
          </a:p>
          <a:p>
            <a:pPr algn="l" fontAlgn="t"/>
            <a:endParaRPr lang="en-US" b="0" i="0" dirty="0">
              <a:solidFill>
                <a:srgbClr val="231F20"/>
              </a:solidFill>
              <a:effectLst/>
              <a:latin typeface="inheri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i="0" dirty="0">
              <a:solidFill>
                <a:srgbClr val="FFFFFF"/>
              </a:solidFill>
              <a:effectLst/>
              <a:latin typeface="Raleway" pitchFamily="2" charset="0"/>
            </a:endParaRPr>
          </a:p>
          <a:p>
            <a:endParaRPr lang="en-GB" sz="1200" dirty="0"/>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18</a:t>
            </a:fld>
            <a:endParaRPr lang="en-GB"/>
          </a:p>
        </p:txBody>
      </p:sp>
    </p:spTree>
    <p:extLst>
      <p:ext uri="{BB962C8B-B14F-4D97-AF65-F5344CB8AC3E}">
        <p14:creationId xmlns:p14="http://schemas.microsoft.com/office/powerpoint/2010/main" val="20777476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000000"/>
                </a:solidFill>
                <a:effectLst/>
                <a:latin typeface="ReithSans"/>
              </a:rPr>
              <a:t>A company's net profit is the difference between what it receives from selling products and services and all the costs incurred in order to produce these products.</a:t>
            </a:r>
            <a:r>
              <a:rPr lang="en-US" b="0" i="0" dirty="0">
                <a:solidFill>
                  <a:srgbClr val="000000"/>
                </a:solidFill>
                <a:effectLst/>
                <a:latin typeface="ReithSans"/>
              </a:rPr>
              <a:t> As the net profit of a business includes all of its fixed costs and other overhead expenses, it is often considered the more important profit figure.</a:t>
            </a:r>
          </a:p>
          <a:p>
            <a:pPr algn="l"/>
            <a:r>
              <a:rPr lang="en-US" b="0" i="0" dirty="0">
                <a:solidFill>
                  <a:srgbClr val="231F20"/>
                </a:solidFill>
                <a:effectLst/>
                <a:latin typeface="ReithSans"/>
              </a:rPr>
              <a:t>There is also the possibility of negative net profit, which indicates that the business has suffered a loss due to its costs being greater than its sales revenue.</a:t>
            </a:r>
          </a:p>
          <a:p>
            <a:r>
              <a:rPr lang="en-US" b="0" i="0" dirty="0">
                <a:solidFill>
                  <a:srgbClr val="000000"/>
                </a:solidFill>
                <a:effectLst/>
                <a:latin typeface="Calibri" panose="020F0502020204030204" pitchFamily="34" charset="0"/>
              </a:rPr>
              <a:t>Special Report on Entrepreneurial Employee Activity from the Global Entrepreneurship Monitor.</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Global Entrepreneurship Monitor</a:t>
            </a:r>
            <a:endParaRPr lang="pt-PT"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(Bosma, 2013)</a:t>
            </a:r>
            <a:endParaRPr lang="pt-PT" sz="1800" dirty="0">
              <a:effectLst/>
              <a:latin typeface="Calibri" panose="020F050202020403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
            </a:pPr>
            <a:r>
              <a:rPr lang="en-GB" altLang="en-US" sz="1200" dirty="0"/>
              <a:t>Start-up Cost:</a:t>
            </a:r>
          </a:p>
          <a:p>
            <a:pPr>
              <a:buFont typeface="Wingdings" panose="05000000000000000000" pitchFamily="2" charset="2"/>
              <a:buChar char="§"/>
            </a:pPr>
            <a:r>
              <a:rPr lang="en-GB" altLang="en-US" sz="1200" dirty="0"/>
              <a:t>Total Income:</a:t>
            </a:r>
          </a:p>
          <a:p>
            <a:pPr>
              <a:buFont typeface="Wingdings" panose="05000000000000000000" pitchFamily="2" charset="2"/>
              <a:buChar char="§"/>
            </a:pPr>
            <a:r>
              <a:rPr lang="en-GB" altLang="en-US" sz="1200" dirty="0"/>
              <a:t>Total Expenses:</a:t>
            </a:r>
          </a:p>
          <a:p>
            <a:pPr>
              <a:buFont typeface="Wingdings" panose="05000000000000000000" pitchFamily="2" charset="2"/>
              <a:buChar char="§"/>
            </a:pPr>
            <a:r>
              <a:rPr lang="en-GB" altLang="en-US" sz="1200" dirty="0"/>
              <a:t>Gross Profit:</a:t>
            </a:r>
          </a:p>
          <a:p>
            <a:pPr>
              <a:buFont typeface="Wingdings" panose="05000000000000000000" pitchFamily="2" charset="2"/>
              <a:buChar char="§"/>
            </a:pPr>
            <a:r>
              <a:rPr lang="en-GB" altLang="en-US" sz="1200" dirty="0"/>
              <a:t>Net Profit:</a:t>
            </a:r>
          </a:p>
          <a:p>
            <a:endParaRPr lang="en-US" b="0" i="0" dirty="0">
              <a:solidFill>
                <a:srgbClr val="000000"/>
              </a:solidFill>
              <a:effectLst/>
              <a:latin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19</a:t>
            </a:fld>
            <a:endParaRPr lang="en-GB"/>
          </a:p>
        </p:txBody>
      </p:sp>
    </p:spTree>
    <p:extLst>
      <p:ext uri="{BB962C8B-B14F-4D97-AF65-F5344CB8AC3E}">
        <p14:creationId xmlns:p14="http://schemas.microsoft.com/office/powerpoint/2010/main" val="10637652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All This Photos  by </a:t>
            </a: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fld id="{84566ED4-6F19-4144-9FA2-B7343B086417}" type="slidenum">
              <a:rPr lang="en-GB" smtClean="0"/>
              <a:t>20</a:t>
            </a:fld>
            <a:endParaRPr lang="en-GB"/>
          </a:p>
        </p:txBody>
      </p:sp>
    </p:spTree>
    <p:extLst>
      <p:ext uri="{BB962C8B-B14F-4D97-AF65-F5344CB8AC3E}">
        <p14:creationId xmlns:p14="http://schemas.microsoft.com/office/powerpoint/2010/main" val="18121819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t-PT" altLang="pt-PT" sz="1200" b="0" i="0" u="none" strike="noStrike" cap="none" normalizeH="0" baseline="0">
                <a:ln>
                  <a:noFill/>
                </a:ln>
                <a:solidFill>
                  <a:srgbClr val="323E4F"/>
                </a:solidFill>
                <a:effectLst/>
                <a:latin typeface="Arial" panose="020B0604020202020204" pitchFamily="34" charset="0"/>
                <a:ea typeface="Times New Roman" panose="02020603050405020304" pitchFamily="18" charset="0"/>
                <a:cs typeface="Times New Roman" panose="02020603050405020304" pitchFamily="18" charset="0"/>
              </a:rPr>
              <a:t>References</a:t>
            </a:r>
            <a:endParaRPr kumimoji="0" lang="en-US" altLang="pt-PT" sz="1200" b="0" i="0" u="none" strike="noStrike" cap="none" normalizeH="0" baseline="0">
              <a:ln>
                <a:noFill/>
              </a:ln>
              <a:solidFill>
                <a:srgbClr val="323E4F"/>
              </a:solidFill>
              <a:effectLst/>
              <a:latin typeface="Arial" panose="020B0604020202020204" pitchFamily="34" charset="0"/>
              <a:ea typeface="Times New Roman" panose="02020603050405020304" pitchFamily="18" charset="0"/>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84566ED4-6F19-4144-9FA2-B7343B086417}" type="slidenum">
              <a:rPr lang="en-GB" smtClean="0"/>
              <a:t>21</a:t>
            </a:fld>
            <a:endParaRPr lang="en-GB"/>
          </a:p>
        </p:txBody>
      </p:sp>
    </p:spTree>
    <p:extLst>
      <p:ext uri="{BB962C8B-B14F-4D97-AF65-F5344CB8AC3E}">
        <p14:creationId xmlns:p14="http://schemas.microsoft.com/office/powerpoint/2010/main" val="7932877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All This Photos  by </a:t>
            </a:r>
            <a:r>
              <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fld id="{84566ED4-6F19-4144-9FA2-B7343B086417}" type="slidenum">
              <a:rPr lang="en-GB" smtClean="0"/>
              <a:t>22</a:t>
            </a:fld>
            <a:endParaRPr lang="en-GB"/>
          </a:p>
        </p:txBody>
      </p:sp>
    </p:spTree>
    <p:extLst>
      <p:ext uri="{BB962C8B-B14F-4D97-AF65-F5344CB8AC3E}">
        <p14:creationId xmlns:p14="http://schemas.microsoft.com/office/powerpoint/2010/main" val="25292534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600AB2B-3A0E-4570-B119-6CF2107A4A80}" type="datetimeFigureOut">
              <a:rPr lang="en-GB" smtClean="0"/>
              <a:t>25/03/2022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31072669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00AB2B-3A0E-4570-B119-6CF2107A4A80}" type="datetimeFigureOut">
              <a:rPr lang="en-GB" smtClean="0"/>
              <a:t>25/03/2022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3235658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00AB2B-3A0E-4570-B119-6CF2107A4A80}" type="datetimeFigureOut">
              <a:rPr lang="en-GB" smtClean="0"/>
              <a:t>25/03/2022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12795269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600AB2B-3A0E-4570-B119-6CF2107A4A80}" type="datetimeFigureOut">
              <a:rPr lang="en-GB" smtClean="0"/>
              <a:t>25/03/2022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37493049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600AB2B-3A0E-4570-B119-6CF2107A4A80}" type="datetimeFigureOut">
              <a:rPr lang="en-GB" smtClean="0"/>
              <a:t>25/03/2022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40747076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F600AB2B-3A0E-4570-B119-6CF2107A4A80}" type="datetimeFigureOut">
              <a:rPr lang="en-GB" smtClean="0"/>
              <a:t>25/03/2022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1889561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00AB2B-3A0E-4570-B119-6CF2107A4A80}" type="datetimeFigureOut">
              <a:rPr lang="en-GB" smtClean="0"/>
              <a:t>25/03/2022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2552694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600AB2B-3A0E-4570-B119-6CF2107A4A80}" type="datetimeFigureOut">
              <a:rPr lang="en-GB" smtClean="0"/>
              <a:t>25/03/2022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4151478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00AB2B-3A0E-4570-B119-6CF2107A4A80}" type="datetimeFigureOut">
              <a:rPr lang="en-GB" smtClean="0"/>
              <a:t>25/03/2022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19176879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00AB2B-3A0E-4570-B119-6CF2107A4A80}" type="datetimeFigureOut">
              <a:rPr lang="en-GB" smtClean="0"/>
              <a:t>25/03/2022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10444476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00AB2B-3A0E-4570-B119-6CF2107A4A80}" type="datetimeFigureOut">
              <a:rPr lang="en-GB" smtClean="0"/>
              <a:t>25/03/2022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80C825-AA32-49EC-9562-AF096953EEA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9219031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00AB2B-3A0E-4570-B119-6CF2107A4A80}" type="datetimeFigureOut">
              <a:rPr lang="en-GB" smtClean="0"/>
              <a:t>25/03/2022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40265515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00AB2B-3A0E-4570-B119-6CF2107A4A80}" type="datetimeFigureOut">
              <a:rPr lang="en-GB" smtClean="0"/>
              <a:t>25/03/2022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80C825-AA32-49EC-9562-AF096953EEA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446838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00AB2B-3A0E-4570-B119-6CF2107A4A80}" type="datetimeFigureOut">
              <a:rPr lang="en-GB" smtClean="0"/>
              <a:t>25/03/2022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19021141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00AB2B-3A0E-4570-B119-6CF2107A4A80}" type="datetimeFigureOut">
              <a:rPr lang="en-GB" smtClean="0"/>
              <a:t>25/03/2022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36710266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00AB2B-3A0E-4570-B119-6CF2107A4A80}" type="datetimeFigureOut">
              <a:rPr lang="en-GB" smtClean="0"/>
              <a:t>25/03/2022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21934257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600AB2B-3A0E-4570-B119-6CF2107A4A80}" type="datetimeFigureOut">
              <a:rPr lang="en-GB" smtClean="0"/>
              <a:t>25/03/2022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280C825-AA32-49EC-9562-AF096953EEA9}" type="slidenum">
              <a:rPr lang="en-GB" smtClean="0"/>
              <a:t>‹#›</a:t>
            </a:fld>
            <a:endParaRPr lang="en-GB"/>
          </a:p>
        </p:txBody>
      </p:sp>
    </p:spTree>
    <p:extLst>
      <p:ext uri="{BB962C8B-B14F-4D97-AF65-F5344CB8AC3E}">
        <p14:creationId xmlns:p14="http://schemas.microsoft.com/office/powerpoint/2010/main" val="495303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pngall.com/cafe-png/download/41818" TargetMode="External"/><Relationship Id="rId3" Type="http://schemas.openxmlformats.org/officeDocument/2006/relationships/image" Target="../media/image1.jpeg"/><Relationship Id="rId7" Type="http://schemas.openxmlformats.org/officeDocument/2006/relationships/image" Target="../media/image3.png"/><Relationship Id="rId12" Type="http://schemas.openxmlformats.org/officeDocument/2006/relationships/hyperlink" Target="http://www.groundreport.com/5-managed-services-choose-instead-hiring-house/"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fayyaz1.commons.gc.cuny.edu/the-effects-of-virtual-reality-therapy-on-the-mind/" TargetMode="External"/><Relationship Id="rId11" Type="http://schemas.openxmlformats.org/officeDocument/2006/relationships/image" Target="../media/image5.jpeg"/><Relationship Id="rId5" Type="http://schemas.openxmlformats.org/officeDocument/2006/relationships/image" Target="../media/image2.jpeg"/><Relationship Id="rId10" Type="http://schemas.openxmlformats.org/officeDocument/2006/relationships/hyperlink" Target="https://www.flickr.com/photos/scubabrett22/9671080300" TargetMode="External"/><Relationship Id="rId4" Type="http://schemas.openxmlformats.org/officeDocument/2006/relationships/hyperlink" Target="https://pxhere.com/en/photo/1608782" TargetMode="External"/><Relationship Id="rId9" Type="http://schemas.openxmlformats.org/officeDocument/2006/relationships/image" Target="../media/image4.jpe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5.jpe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hyperlink" Target="http://www.groundreport.com/5-managed-services-choose-instead-hiring-house/" TargetMode="Externa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www.groundreport.com/5-managed-services-choose-instead-hiring-house/" TargetMode="External"/><Relationship Id="rId5" Type="http://schemas.openxmlformats.org/officeDocument/2006/relationships/image" Target="../media/image5.jpeg"/><Relationship Id="rId4" Type="http://schemas.openxmlformats.org/officeDocument/2006/relationships/hyperlink" Target="https://www.pngall.com/cafe-png/download/41818"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www.groundreport.com/5-managed-services-choose-instead-hiring-house/" TargetMode="External"/><Relationship Id="rId3" Type="http://schemas.openxmlformats.org/officeDocument/2006/relationships/image" Target="../media/image6.jpeg"/><Relationship Id="rId7"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www.reinodocogumelo.com/2018/01/games-de-realidade-virtual-ainda-nao.html" TargetMode="External"/><Relationship Id="rId5" Type="http://schemas.openxmlformats.org/officeDocument/2006/relationships/image" Target="../media/image7.jpeg"/><Relationship Id="rId4" Type="http://schemas.openxmlformats.org/officeDocument/2006/relationships/hyperlink" Target="http://www.placesandfoods.com/2015/03/sm-town-at-coex-artium-review.html"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hyperlink" Target="http://www.groundreport.com/5-managed-services-choose-instead-hiring-house/"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image" Target="../media/image5.jpeg"/><Relationship Id="rId7" Type="http://schemas.openxmlformats.org/officeDocument/2006/relationships/hyperlink" Target="https://www.pngall.com/vision-png/download/6873"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hyperlink" Target="http://www.groundreport.com/5-managed-services-choose-instead-hiring-house/" TargetMode="External"/><Relationship Id="rId9" Type="http://schemas.openxmlformats.org/officeDocument/2006/relationships/hyperlink" Target="http://clamorworld.com/16-actions-to-take-to-achieve-any-goa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www.groundreport.com/5-managed-services-choose-instead-hiring-house/" TargetMode="External"/><Relationship Id="rId5" Type="http://schemas.openxmlformats.org/officeDocument/2006/relationships/image" Target="../media/image5.jpeg"/><Relationship Id="rId4" Type="http://schemas.openxmlformats.org/officeDocument/2006/relationships/hyperlink" Target="https://www.gameblast.com.br/2019/12/previsoes-2020-o-que-esperamos-dos-proximos-lancamentos.html"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heidicohen.com/four-ps-of-marketing-mix/" TargetMode="External"/><Relationship Id="rId5" Type="http://schemas.openxmlformats.org/officeDocument/2006/relationships/image" Target="../media/image28.png"/><Relationship Id="rId4" Type="http://schemas.openxmlformats.org/officeDocument/2006/relationships/hyperlink" Target="http://www.groundreport.com/5-managed-services-choose-instead-hiring-house/" TargetMode="External"/></Relationships>
</file>

<file path=ppt/slides/_rels/slide9.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hyperlink" Target="https://esheninger.blogspot.com/2017/09/get-your-swot-on.html" TargetMode="External"/><Relationship Id="rId5" Type="http://schemas.openxmlformats.org/officeDocument/2006/relationships/diagramQuickStyle" Target="../diagrams/quickStyle3.xml"/><Relationship Id="rId10" Type="http://schemas.openxmlformats.org/officeDocument/2006/relationships/image" Target="../media/image29.png"/><Relationship Id="rId4" Type="http://schemas.openxmlformats.org/officeDocument/2006/relationships/diagramLayout" Target="../diagrams/layout3.xml"/><Relationship Id="rId9" Type="http://schemas.openxmlformats.org/officeDocument/2006/relationships/hyperlink" Target="http://www.groundreport.com/5-managed-services-choose-instead-hiring-house/"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www.groundreport.com/5-managed-services-choose-instead-hiring-house/"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www.groundreport.com/5-managed-services-choose-instead-hiring-house/" TargetMode="External"/><Relationship Id="rId5" Type="http://schemas.openxmlformats.org/officeDocument/2006/relationships/image" Target="../media/image5.jpeg"/><Relationship Id="rId4" Type="http://schemas.openxmlformats.org/officeDocument/2006/relationships/image" Target="../media/image31.jpeg"/></Relationships>
</file>

<file path=ppt/slides/_rels/slide12.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hyperlink" Target="https://baba08.blogspot.com/2020/06/reach-your-target-market-with-power-of.html" TargetMode="External"/><Relationship Id="rId5" Type="http://schemas.openxmlformats.org/officeDocument/2006/relationships/diagramQuickStyle" Target="../diagrams/quickStyle4.xml"/><Relationship Id="rId10" Type="http://schemas.openxmlformats.org/officeDocument/2006/relationships/image" Target="../media/image40.jpg"/><Relationship Id="rId4" Type="http://schemas.openxmlformats.org/officeDocument/2006/relationships/diagramLayout" Target="../diagrams/layout4.xml"/><Relationship Id="rId9" Type="http://schemas.openxmlformats.org/officeDocument/2006/relationships/hyperlink" Target="http://www.groundreport.com/5-managed-services-choose-instead-hiring-house/"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www.groundreport.com/5-managed-services-choose-instead-hiring-house/"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1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www.groundreport.com/5-managed-services-choose-instead-hiring-house/" TargetMode="External"/><Relationship Id="rId5" Type="http://schemas.openxmlformats.org/officeDocument/2006/relationships/image" Target="../media/image5.jpeg"/><Relationship Id="rId4" Type="http://schemas.openxmlformats.org/officeDocument/2006/relationships/chart" Target="../charts/char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grassrootsnorthshore.com/issue_teams2" TargetMode="External"/><Relationship Id="rId3" Type="http://schemas.openxmlformats.org/officeDocument/2006/relationships/image" Target="../media/image43.png"/><Relationship Id="rId7" Type="http://schemas.openxmlformats.org/officeDocument/2006/relationships/image" Target="../media/image45.jp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www.groundreport.com/5-managed-services-choose-instead-hiring-house/" TargetMode="External"/><Relationship Id="rId5" Type="http://schemas.openxmlformats.org/officeDocument/2006/relationships/image" Target="../media/image5.jpeg"/><Relationship Id="rId10" Type="http://schemas.openxmlformats.org/officeDocument/2006/relationships/image" Target="../media/image47.jpeg"/><Relationship Id="rId4" Type="http://schemas.openxmlformats.org/officeDocument/2006/relationships/image" Target="../media/image44.png"/><Relationship Id="rId9" Type="http://schemas.openxmlformats.org/officeDocument/2006/relationships/image" Target="../media/image46.jpeg"/></Relationships>
</file>

<file path=ppt/slides/_rels/slide16.xml.rels><?xml version="1.0" encoding="UTF-8" standalone="yes"?>
<Relationships xmlns="http://schemas.openxmlformats.org/package/2006/relationships"><Relationship Id="rId8" Type="http://schemas.openxmlformats.org/officeDocument/2006/relationships/hyperlink" Target="https://fayyaz1.commons.gc.cuny.edu/the-effects-of-virtual-reality-therapy-on-the-mind/" TargetMode="External"/><Relationship Id="rId3" Type="http://schemas.openxmlformats.org/officeDocument/2006/relationships/image" Target="../media/image3.png"/><Relationship Id="rId7" Type="http://schemas.openxmlformats.org/officeDocument/2006/relationships/image" Target="../media/image2.jpeg"/><Relationship Id="rId2" Type="http://schemas.openxmlformats.org/officeDocument/2006/relationships/notesSlide" Target="../notesSlides/notesSlide15.xml"/><Relationship Id="rId1" Type="http://schemas.openxmlformats.org/officeDocument/2006/relationships/slideLayout" Target="../slideLayouts/slideLayout5.xml"/><Relationship Id="rId6" Type="http://schemas.openxmlformats.org/officeDocument/2006/relationships/hyperlink" Target="http://www.groundreport.com/5-managed-services-choose-instead-hiring-house/" TargetMode="External"/><Relationship Id="rId5" Type="http://schemas.openxmlformats.org/officeDocument/2006/relationships/image" Target="../media/image5.jpeg"/><Relationship Id="rId4" Type="http://schemas.openxmlformats.org/officeDocument/2006/relationships/hyperlink" Target="https://www.pngall.com/cafe-png/download/41818"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6.xml"/><Relationship Id="rId1" Type="http://schemas.openxmlformats.org/officeDocument/2006/relationships/slideLayout" Target="../slideLayouts/slideLayout5.xml"/><Relationship Id="rId5" Type="http://schemas.openxmlformats.org/officeDocument/2006/relationships/image" Target="../media/image48.jpeg"/><Relationship Id="rId4" Type="http://schemas.openxmlformats.org/officeDocument/2006/relationships/hyperlink" Target="http://www.groundreport.com/5-managed-services-choose-instead-hiring-house/"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chart" Target="../charts/chart3.xml"/><Relationship Id="rId5" Type="http://schemas.openxmlformats.org/officeDocument/2006/relationships/image" Target="../media/image49.png"/><Relationship Id="rId4" Type="http://schemas.openxmlformats.org/officeDocument/2006/relationships/hyperlink" Target="http://www.groundreport.com/5-managed-services-choose-instead-hiring-house/"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chart" Target="../charts/chart4.xml"/><Relationship Id="rId5" Type="http://schemas.openxmlformats.org/officeDocument/2006/relationships/image" Target="../media/image50.png"/><Relationship Id="rId4" Type="http://schemas.openxmlformats.org/officeDocument/2006/relationships/hyperlink" Target="http://www.groundreport.com/5-managed-services-choose-instead-hiring-house/" TargetMode="External"/></Relationships>
</file>

<file path=ppt/slides/_rels/slide20.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image" Target="../media/image5.jpeg"/><Relationship Id="rId7" Type="http://schemas.openxmlformats.org/officeDocument/2006/relationships/diagramData" Target="../diagrams/data5.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slidehunter.com/powerpoint-templates/break-even-curve-design-powerpoint/" TargetMode="External"/><Relationship Id="rId11" Type="http://schemas.microsoft.com/office/2007/relationships/diagramDrawing" Target="../diagrams/drawing5.xml"/><Relationship Id="rId5" Type="http://schemas.openxmlformats.org/officeDocument/2006/relationships/image" Target="../media/image51.jpeg"/><Relationship Id="rId10" Type="http://schemas.openxmlformats.org/officeDocument/2006/relationships/diagramColors" Target="../diagrams/colors5.xml"/><Relationship Id="rId4" Type="http://schemas.openxmlformats.org/officeDocument/2006/relationships/hyperlink" Target="http://www.groundreport.com/5-managed-services-choose-instead-hiring-house/" TargetMode="External"/><Relationship Id="rId9"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52.jpeg"/><Relationship Id="rId4" Type="http://schemas.openxmlformats.org/officeDocument/2006/relationships/hyperlink" Target="http://www.groundreport.com/5-managed-services-choose-instead-hiring-house/"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fayyaz1.commons.gc.cuny.edu/the-effects-of-virtual-reality-therapy-on-the-mind/" TargetMode="External"/><Relationship Id="rId3" Type="http://schemas.openxmlformats.org/officeDocument/2006/relationships/image" Target="../media/image5.jpeg"/><Relationship Id="rId7" Type="http://schemas.openxmlformats.org/officeDocument/2006/relationships/image" Target="../media/image2.jpe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www.pngall.com/cafe-png/download/41818" TargetMode="External"/><Relationship Id="rId5" Type="http://schemas.openxmlformats.org/officeDocument/2006/relationships/image" Target="../media/image3.png"/><Relationship Id="rId4" Type="http://schemas.openxmlformats.org/officeDocument/2006/relationships/hyperlink" Target="http://www.groundreport.com/5-managed-services-choose-instead-hiring-hou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2" name="Group 111">
            <a:extLst>
              <a:ext uri="{FF2B5EF4-FFF2-40B4-BE49-F238E27FC236}">
                <a16:creationId xmlns:a16="http://schemas.microsoft.com/office/drawing/2014/main" id="{02FF0CD5-01EA-414C-9FBA-91289523E9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3" name="Straight Connector 112">
              <a:extLst>
                <a:ext uri="{FF2B5EF4-FFF2-40B4-BE49-F238E27FC236}">
                  <a16:creationId xmlns:a16="http://schemas.microsoft.com/office/drawing/2014/main" id="{A89E0603-B9E3-42E1-B1E1-D3A0F06880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4" name="Straight Connector 113">
              <a:extLst>
                <a:ext uri="{FF2B5EF4-FFF2-40B4-BE49-F238E27FC236}">
                  <a16:creationId xmlns:a16="http://schemas.microsoft.com/office/drawing/2014/main" id="{8C08529B-533A-4987-835C-B6FE3960CF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5" name="Rectangle 23">
              <a:extLst>
                <a:ext uri="{FF2B5EF4-FFF2-40B4-BE49-F238E27FC236}">
                  <a16:creationId xmlns:a16="http://schemas.microsoft.com/office/drawing/2014/main" id="{ADF3602E-6539-4E90-9B34-A1564E8898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6" name="Rectangle 25">
              <a:extLst>
                <a:ext uri="{FF2B5EF4-FFF2-40B4-BE49-F238E27FC236}">
                  <a16:creationId xmlns:a16="http://schemas.microsoft.com/office/drawing/2014/main" id="{45B7B2BF-6C30-4E7C-9B92-89931CAC5E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7" name="Isosceles Triangle 116">
              <a:extLst>
                <a:ext uri="{FF2B5EF4-FFF2-40B4-BE49-F238E27FC236}">
                  <a16:creationId xmlns:a16="http://schemas.microsoft.com/office/drawing/2014/main" id="{D902BF1F-1CD4-4757-8E37-E537850CD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8" name="Rectangle 27">
              <a:extLst>
                <a:ext uri="{FF2B5EF4-FFF2-40B4-BE49-F238E27FC236}">
                  <a16:creationId xmlns:a16="http://schemas.microsoft.com/office/drawing/2014/main" id="{EC181138-86B5-48DD-A9CF-E1B424432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9" name="Rectangle 28">
              <a:extLst>
                <a:ext uri="{FF2B5EF4-FFF2-40B4-BE49-F238E27FC236}">
                  <a16:creationId xmlns:a16="http://schemas.microsoft.com/office/drawing/2014/main" id="{2AFEC3B7-B6F9-4F8D-BB1D-1CB5D59A87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0" name="Rectangle 29">
              <a:extLst>
                <a:ext uri="{FF2B5EF4-FFF2-40B4-BE49-F238E27FC236}">
                  <a16:creationId xmlns:a16="http://schemas.microsoft.com/office/drawing/2014/main" id="{C7CFEC2C-F42F-4B3F-82EB-A23DD21C7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1" name="Isosceles Triangle 120">
              <a:extLst>
                <a:ext uri="{FF2B5EF4-FFF2-40B4-BE49-F238E27FC236}">
                  <a16:creationId xmlns:a16="http://schemas.microsoft.com/office/drawing/2014/main" id="{E29569A7-8B01-47AE-86AA-D0BE37E984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2" name="Isosceles Triangle 121">
              <a:extLst>
                <a:ext uri="{FF2B5EF4-FFF2-40B4-BE49-F238E27FC236}">
                  <a16:creationId xmlns:a16="http://schemas.microsoft.com/office/drawing/2014/main" id="{2E15773A-78BA-459D-840F-CA90AB96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AE88F66-D66E-402C-AF27-A5F65074EF46}"/>
              </a:ext>
            </a:extLst>
          </p:cNvPr>
          <p:cNvSpPr>
            <a:spLocks noGrp="1"/>
          </p:cNvSpPr>
          <p:nvPr>
            <p:ph type="ctrTitle"/>
          </p:nvPr>
        </p:nvSpPr>
        <p:spPr>
          <a:xfrm>
            <a:off x="3668557" y="1676178"/>
            <a:ext cx="6417646" cy="2209239"/>
          </a:xfrm>
        </p:spPr>
        <p:txBody>
          <a:bodyPr vert="horz" lIns="91440" tIns="45720" rIns="91440" bIns="45720" rtlCol="0" anchor="t">
            <a:normAutofit/>
          </a:bodyPr>
          <a:lstStyle/>
          <a:p>
            <a:pPr algn="ctr">
              <a:spcAft>
                <a:spcPts val="800"/>
              </a:spcAft>
            </a:pPr>
            <a:r>
              <a:rPr lang="en-US" sz="3600" b="1">
                <a:effectLst/>
                <a:latin typeface="Arial" panose="020B0604020202020204" pitchFamily="34" charset="0"/>
                <a:cs typeface="Arial" panose="020B0604020202020204" pitchFamily="34" charset="0"/>
              </a:rPr>
              <a:t>VIRTUAL ESCAPE CAFÉ</a:t>
            </a:r>
            <a:br>
              <a:rPr lang="en-US" sz="3600" b="1">
                <a:effectLst/>
                <a:latin typeface="Arial" panose="020B0604020202020204" pitchFamily="34" charset="0"/>
                <a:cs typeface="Arial" panose="020B0604020202020204" pitchFamily="34" charset="0"/>
              </a:rPr>
            </a:br>
            <a:r>
              <a:rPr lang="en-US" sz="1200" b="1">
                <a:effectLst/>
                <a:latin typeface="Arial" panose="020B0604020202020204" pitchFamily="34" charset="0"/>
                <a:cs typeface="Arial" panose="020B0604020202020204" pitchFamily="34" charset="0"/>
              </a:rPr>
              <a:t>By MRA</a:t>
            </a:r>
            <a:endParaRPr lang="en-US" sz="1200">
              <a:effectLst/>
              <a:latin typeface="Arial" panose="020B0604020202020204" pitchFamily="34" charset="0"/>
              <a:cs typeface="Arial" panose="020B0604020202020204" pitchFamily="34" charset="0"/>
            </a:endParaRPr>
          </a:p>
        </p:txBody>
      </p:sp>
      <p:pic>
        <p:nvPicPr>
          <p:cNvPr id="26" name="Picture 25" descr="A picture containing text, person, indoor, electronics&#10;&#10;Description automatically generated">
            <a:extLst>
              <a:ext uri="{FF2B5EF4-FFF2-40B4-BE49-F238E27FC236}">
                <a16:creationId xmlns:a16="http://schemas.microsoft.com/office/drawing/2014/main" id="{6F32968A-BC6B-40E6-BB72-6B71B98DA28F}"/>
              </a:ext>
            </a:extLst>
          </p:cNvPr>
          <p:cNvPicPr>
            <a:picLocks noChangeAspect="1"/>
          </p:cNvPicPr>
          <p:nvPr/>
        </p:nvPicPr>
        <p:blipFill rotWithShape="1">
          <a:blip r:embed="rId3">
            <a:alphaModFix/>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2961" r="-5" b="12225"/>
          <a:stretch/>
        </p:blipFill>
        <p:spPr>
          <a:xfrm>
            <a:off x="593649" y="10"/>
            <a:ext cx="3433363" cy="1714490"/>
          </a:xfrm>
          <a:prstGeom prst="ellipse">
            <a:avLst/>
          </a:prstGeom>
          <a:ln>
            <a:noFill/>
          </a:ln>
          <a:effectLst>
            <a:softEdge rad="112500"/>
          </a:effectLst>
        </p:spPr>
      </p:pic>
      <p:pic>
        <p:nvPicPr>
          <p:cNvPr id="7" name="Picture 6" descr="A picture containing light, night sky&#10;&#10;Description automatically generated">
            <a:extLst>
              <a:ext uri="{FF2B5EF4-FFF2-40B4-BE49-F238E27FC236}">
                <a16:creationId xmlns:a16="http://schemas.microsoft.com/office/drawing/2014/main" id="{40FBE260-5409-4D6C-BE49-817F6BBC048F}"/>
              </a:ext>
            </a:extLst>
          </p:cNvPr>
          <p:cNvPicPr>
            <a:picLocks noChangeAspect="1"/>
          </p:cNvPicPr>
          <p:nvPr/>
        </p:nvPicPr>
        <p:blipFill rotWithShape="1">
          <a:blip r:embed="rId5">
            <a:alphaModFix/>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3" b="11189"/>
          <a:stretch/>
        </p:blipFill>
        <p:spPr>
          <a:xfrm>
            <a:off x="338691" y="1714500"/>
            <a:ext cx="3432113" cy="1714500"/>
          </a:xfrm>
          <a:prstGeom prst="rect">
            <a:avLst/>
          </a:prstGeom>
          <a:ln>
            <a:noFill/>
          </a:ln>
          <a:effectLst>
            <a:softEdge rad="112500"/>
          </a:effectLst>
        </p:spPr>
      </p:pic>
      <p:pic>
        <p:nvPicPr>
          <p:cNvPr id="22" name="Picture 21" descr="A cup of coffee&#10;&#10;Description automatically generated with medium confidence">
            <a:extLst>
              <a:ext uri="{FF2B5EF4-FFF2-40B4-BE49-F238E27FC236}">
                <a16:creationId xmlns:a16="http://schemas.microsoft.com/office/drawing/2014/main" id="{7069016D-25F9-48D2-A6FD-75C3AE3572F0}"/>
              </a:ext>
            </a:extLst>
          </p:cNvPr>
          <p:cNvPicPr>
            <a:picLocks noChangeAspect="1"/>
          </p:cNvPicPr>
          <p:nvPr/>
        </p:nvPicPr>
        <p:blipFill rotWithShape="1">
          <a:blip r:embed="rId7">
            <a:alphaModFix/>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40648" r="-5" b="14376"/>
          <a:stretch/>
        </p:blipFill>
        <p:spPr>
          <a:xfrm>
            <a:off x="83733" y="3429000"/>
            <a:ext cx="3430976" cy="17145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9" name="Picture 18" descr="A car on a dirt road&#10;&#10;Description automatically generated with medium confidence">
            <a:extLst>
              <a:ext uri="{FF2B5EF4-FFF2-40B4-BE49-F238E27FC236}">
                <a16:creationId xmlns:a16="http://schemas.microsoft.com/office/drawing/2014/main" id="{723232B5-6DC2-4485-8399-F952FF241033}"/>
              </a:ext>
            </a:extLst>
          </p:cNvPr>
          <p:cNvPicPr>
            <a:picLocks noChangeAspect="1"/>
          </p:cNvPicPr>
          <p:nvPr/>
        </p:nvPicPr>
        <p:blipFill rotWithShape="1">
          <a:blip r:embed="rId9">
            <a:alphaModFix/>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t="15089" r="1" b="5093"/>
          <a:stretch/>
        </p:blipFill>
        <p:spPr>
          <a:xfrm>
            <a:off x="23234" y="5136458"/>
            <a:ext cx="3271564" cy="173000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24" name="Isosceles Triangle 30">
            <a:extLst>
              <a:ext uri="{FF2B5EF4-FFF2-40B4-BE49-F238E27FC236}">
                <a16:creationId xmlns:a16="http://schemas.microsoft.com/office/drawing/2014/main" id="{E09C6EA1-A72F-431C-A81E-14B793A288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634"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26" name="Straight Connector 125">
            <a:extLst>
              <a:ext uri="{FF2B5EF4-FFF2-40B4-BE49-F238E27FC236}">
                <a16:creationId xmlns:a16="http://schemas.microsoft.com/office/drawing/2014/main" id="{F335CC31-F319-461D-9045-F34BF78A2F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8712" y="1714500"/>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B7BCA152-E42A-42E3-8DE8-3C8B59DCB8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7088" y="3421959"/>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041DA940-D863-420D-A3F8-9F997C09FA4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950" y="5127992"/>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32" name="Isosceles Triangle 30">
            <a:extLst>
              <a:ext uri="{FF2B5EF4-FFF2-40B4-BE49-F238E27FC236}">
                <a16:creationId xmlns:a16="http://schemas.microsoft.com/office/drawing/2014/main" id="{56E4DBE8-15E2-4BA3-B171-C959C9CDF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94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 name="Rectangle 2">
            <a:extLst>
              <a:ext uri="{FF2B5EF4-FFF2-40B4-BE49-F238E27FC236}">
                <a16:creationId xmlns:a16="http://schemas.microsoft.com/office/drawing/2014/main" id="{928F487C-6E2D-4D3C-AF3B-AB59792CD2C4}"/>
              </a:ext>
            </a:extLst>
          </p:cNvPr>
          <p:cNvSpPr>
            <a:spLocks noGrp="1" noChangeArrowheads="1"/>
          </p:cNvSpPr>
          <p:nvPr>
            <p:ph type="subTitle" idx="1"/>
          </p:nvPr>
        </p:nvSpPr>
        <p:spPr bwMode="auto">
          <a:xfrm>
            <a:off x="3966345" y="3429000"/>
            <a:ext cx="5701438" cy="4738023"/>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228600" algn="l" eaLnBrk="1" fontAlgn="t" hangingPunct="1">
              <a:spcBef>
                <a:spcPts val="1000"/>
              </a:spcBef>
              <a:spcAft>
                <a:spcPts val="0"/>
              </a:spcAft>
              <a:buFont typeface="Wingdings 3" charset="2"/>
              <a:buChar char=""/>
              <a:tabLst/>
            </a:pPr>
            <a:r>
              <a:rPr lang="en-US" sz="1100" i="0">
                <a:effectLst/>
                <a:cs typeface="Arial" panose="020B0604020202020204" pitchFamily="34" charset="0"/>
              </a:rPr>
              <a:t>Masuma Begum (1915403)</a:t>
            </a:r>
          </a:p>
          <a:p>
            <a:pPr marL="0" marR="0" lvl="0" indent="-228600" algn="l" eaLnBrk="1" fontAlgn="t" hangingPunct="1">
              <a:spcBef>
                <a:spcPts val="1000"/>
              </a:spcBef>
              <a:spcAft>
                <a:spcPts val="0"/>
              </a:spcAft>
              <a:buFont typeface="Wingdings 3" charset="2"/>
              <a:buChar char=""/>
              <a:tabLst/>
            </a:pPr>
            <a:r>
              <a:rPr lang="en-US" altLang="pt-PT" sz="1100" i="0">
                <a:effectLst/>
                <a:cs typeface="Arial" panose="020B0604020202020204" pitchFamily="34" charset="0"/>
              </a:rPr>
              <a:t>Ricardo Alexandre(2025546)</a:t>
            </a:r>
            <a:endParaRPr kumimoji="0" lang="en-US" altLang="pt-PT" sz="1100" i="0" u="none" strike="noStrike" cap="none" normalizeH="0" baseline="0">
              <a:ln>
                <a:noFill/>
              </a:ln>
              <a:effectLst/>
              <a:cs typeface="Arial" panose="020B0604020202020204" pitchFamily="34" charset="0"/>
            </a:endParaRPr>
          </a:p>
          <a:p>
            <a:pPr marL="0" marR="0" lvl="0" indent="-228600" algn="l" eaLnBrk="1" fontAlgn="t" hangingPunct="1">
              <a:spcBef>
                <a:spcPts val="1000"/>
              </a:spcBef>
              <a:spcAft>
                <a:spcPts val="0"/>
              </a:spcAft>
              <a:buFont typeface="Wingdings 3" charset="2"/>
              <a:buChar char=""/>
              <a:tabLst/>
            </a:pPr>
            <a:r>
              <a:rPr kumimoji="0" lang="en-US" altLang="pt-PT" sz="1100" i="0" u="none" strike="noStrike" cap="none" normalizeH="0" baseline="0">
                <a:ln>
                  <a:noFill/>
                </a:ln>
                <a:effectLst/>
                <a:cs typeface="Arial" panose="020B0604020202020204" pitchFamily="34" charset="0"/>
              </a:rPr>
              <a:t>Andrea Voros (2026576)</a:t>
            </a:r>
            <a:r>
              <a:rPr lang="en-US" sz="1100">
                <a:cs typeface="Arial" panose="020B0604020202020204" pitchFamily="34" charset="0"/>
              </a:rPr>
              <a:t> </a:t>
            </a:r>
          </a:p>
          <a:p>
            <a:pPr marL="0" marR="0" lvl="0" indent="-228600" algn="l" eaLnBrk="1" fontAlgn="t" hangingPunct="1">
              <a:spcBef>
                <a:spcPts val="1000"/>
              </a:spcBef>
              <a:spcAft>
                <a:spcPts val="0"/>
              </a:spcAft>
              <a:buFont typeface="Wingdings 3" charset="2"/>
              <a:buChar char=""/>
              <a:tabLst/>
            </a:pPr>
            <a:r>
              <a:rPr lang="en-US" sz="1100">
                <a:cs typeface="Arial" panose="020B0604020202020204" pitchFamily="34" charset="0"/>
              </a:rPr>
              <a:t>Module: Managing Enterprise in the 21st Century </a:t>
            </a:r>
          </a:p>
          <a:p>
            <a:pPr marL="0" marR="0" lvl="0" indent="-228600" algn="l" eaLnBrk="1" fontAlgn="t" hangingPunct="1">
              <a:spcBef>
                <a:spcPts val="1000"/>
              </a:spcBef>
              <a:spcAft>
                <a:spcPts val="0"/>
              </a:spcAft>
              <a:buFont typeface="Wingdings 3" charset="2"/>
              <a:buChar char=""/>
              <a:tabLst/>
            </a:pPr>
            <a:r>
              <a:rPr lang="en-US" sz="1100">
                <a:cs typeface="Arial" panose="020B0604020202020204" pitchFamily="34" charset="0"/>
              </a:rPr>
              <a:t>Module code: BMSW 4006</a:t>
            </a:r>
          </a:p>
          <a:p>
            <a:pPr marL="0" marR="0" lvl="0" indent="-228600" algn="l" eaLnBrk="1" fontAlgn="t" hangingPunct="1">
              <a:spcBef>
                <a:spcPts val="1000"/>
              </a:spcBef>
              <a:spcAft>
                <a:spcPts val="0"/>
              </a:spcAft>
              <a:buFont typeface="Wingdings 3" charset="2"/>
              <a:buChar char=""/>
              <a:tabLst/>
            </a:pPr>
            <a:r>
              <a:rPr lang="en-US" sz="1100">
                <a:cs typeface="Arial" panose="020B0604020202020204" pitchFamily="34" charset="0"/>
              </a:rPr>
              <a:t>Module Leader: Dr Oluwaseun Adegbite</a:t>
            </a:r>
            <a:endParaRPr kumimoji="0" lang="en-US" altLang="pt-PT" sz="1100" i="0" u="none" strike="noStrike" cap="none" normalizeH="0" baseline="0">
              <a:ln>
                <a:noFill/>
              </a:ln>
              <a:effectLst/>
              <a:cs typeface="Arial" panose="020B0604020202020204" pitchFamily="34" charset="0"/>
            </a:endParaRPr>
          </a:p>
          <a:p>
            <a:pPr marR="0" lvl="0" algn="l" eaLnBrk="1" fontAlgn="base" hangingPunct="1">
              <a:spcBef>
                <a:spcPts val="1000"/>
              </a:spcBef>
              <a:spcAft>
                <a:spcPts val="0"/>
              </a:spcAft>
              <a:tabLst/>
            </a:pPr>
            <a:br>
              <a:rPr kumimoji="0" lang="en-US" altLang="pt-PT" sz="1100" i="0" u="none" strike="noStrike" cap="none" normalizeH="0" baseline="0">
                <a:ln>
                  <a:noFill/>
                </a:ln>
                <a:effectLst/>
                <a:cs typeface="Arial" panose="020B0604020202020204" pitchFamily="34" charset="0"/>
              </a:rPr>
            </a:br>
            <a:r>
              <a:rPr kumimoji="0" lang="en-US" altLang="pt-PT" sz="1100" i="0" u="none" strike="noStrike" cap="none" normalizeH="0" baseline="0">
                <a:ln>
                  <a:noFill/>
                </a:ln>
                <a:effectLst/>
                <a:cs typeface="Arial" panose="020B0604020202020204" pitchFamily="34" charset="0"/>
              </a:rPr>
              <a:t>March </a:t>
            </a:r>
            <a:r>
              <a:rPr lang="en-US" altLang="pt-PT" sz="1100">
                <a:cs typeface="Arial" panose="020B0604020202020204" pitchFamily="34" charset="0"/>
              </a:rPr>
              <a:t>25</a:t>
            </a:r>
            <a:r>
              <a:rPr kumimoji="0" lang="en-US" altLang="pt-PT" sz="1100" i="0" u="none" strike="noStrike" cap="none" normalizeH="0" baseline="0">
                <a:ln>
                  <a:noFill/>
                </a:ln>
                <a:effectLst/>
                <a:cs typeface="Arial" panose="020B0604020202020204" pitchFamily="34" charset="0"/>
              </a:rPr>
              <a:t>th, 2022</a:t>
            </a:r>
          </a:p>
        </p:txBody>
      </p:sp>
      <p:pic>
        <p:nvPicPr>
          <p:cNvPr id="25" name="Picture 24" descr="A person holding a computer&#10;&#10;Description automatically generated with medium confidence">
            <a:extLst>
              <a:ext uri="{FF2B5EF4-FFF2-40B4-BE49-F238E27FC236}">
                <a16:creationId xmlns:a16="http://schemas.microsoft.com/office/drawing/2014/main" id="{0B851648-E012-49A3-884A-1A6727933D20}"/>
              </a:ext>
            </a:extLst>
          </p:cNvPr>
          <p:cNvPicPr>
            <a:picLocks noChangeAspect="1"/>
          </p:cNvPicPr>
          <p:nvPr/>
        </p:nvPicPr>
        <p:blipFill rotWithShape="1">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rcRect l="22804" r="23769" b="-1"/>
          <a:stretch/>
        </p:blipFill>
        <p:spPr>
          <a:xfrm>
            <a:off x="10003338" y="-4"/>
            <a:ext cx="2104587" cy="1821889"/>
          </a:xfrm>
          <a:prstGeom prst="rect">
            <a:avLst/>
          </a:prstGeom>
          <a:ln>
            <a:noFill/>
          </a:ln>
          <a:effectLst>
            <a:softEdge rad="112500"/>
          </a:effectLst>
        </p:spPr>
      </p:pic>
      <p:sp>
        <p:nvSpPr>
          <p:cNvPr id="27" name="TextBox 26">
            <a:extLst>
              <a:ext uri="{FF2B5EF4-FFF2-40B4-BE49-F238E27FC236}">
                <a16:creationId xmlns:a16="http://schemas.microsoft.com/office/drawing/2014/main" id="{2BDC1E27-2918-47E4-85F6-794C32E80282}"/>
              </a:ext>
            </a:extLst>
          </p:cNvPr>
          <p:cNvSpPr txBox="1"/>
          <p:nvPr/>
        </p:nvSpPr>
        <p:spPr>
          <a:xfrm>
            <a:off x="3607521" y="215685"/>
            <a:ext cx="6253480" cy="723275"/>
          </a:xfrm>
          <a:prstGeom prst="rect">
            <a:avLst/>
          </a:prstGeom>
          <a:noFill/>
        </p:spPr>
        <p:txBody>
          <a:bodyPr wrap="square">
            <a:spAutoFit/>
          </a:bodyPr>
          <a:lstStyle/>
          <a:p>
            <a:pPr algn="ctr">
              <a:spcAft>
                <a:spcPts val="600"/>
              </a:spcAft>
            </a:pPr>
            <a:r>
              <a:rPr lang="en-GB" altLang="en-US" sz="1800" b="1">
                <a:latin typeface="Arial" panose="020B0604020202020204" pitchFamily="34" charset="0"/>
                <a:cs typeface="Arial" panose="020B0604020202020204" pitchFamily="34" charset="0"/>
              </a:rPr>
              <a:t>Business Plan</a:t>
            </a:r>
            <a:endParaRPr lang="en-GB" sz="1800">
              <a:latin typeface="Arial" panose="020B0604020202020204" pitchFamily="34" charset="0"/>
              <a:cs typeface="Arial" panose="020B0604020202020204" pitchFamily="34" charset="0"/>
            </a:endParaRPr>
          </a:p>
          <a:p>
            <a:pPr algn="ctr">
              <a:spcAft>
                <a:spcPts val="600"/>
              </a:spcAft>
            </a:pPr>
            <a:r>
              <a:rPr lang="en-GB" sz="1800">
                <a:latin typeface="Arial" panose="020B0604020202020204" pitchFamily="34" charset="0"/>
                <a:cs typeface="Arial" panose="020B0604020202020204" pitchFamily="34" charset="0"/>
              </a:rPr>
              <a:t>GROUP B </a:t>
            </a:r>
          </a:p>
        </p:txBody>
      </p:sp>
    </p:spTree>
    <p:extLst>
      <p:ext uri="{BB962C8B-B14F-4D97-AF65-F5344CB8AC3E}">
        <p14:creationId xmlns:p14="http://schemas.microsoft.com/office/powerpoint/2010/main" val="14031005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erson holding a computer&#10;&#10;Description automatically generated with medium confidence">
            <a:extLst>
              <a:ext uri="{FF2B5EF4-FFF2-40B4-BE49-F238E27FC236}">
                <a16:creationId xmlns:a16="http://schemas.microsoft.com/office/drawing/2014/main" id="{A624977A-F1FA-4689-92AD-A4C90F87E69D}"/>
              </a:ext>
            </a:extLst>
          </p:cNvPr>
          <p:cNvPicPr>
            <a:picLocks noChangeAspect="1"/>
          </p:cNvPicPr>
          <p:nvPr/>
        </p:nvPicPr>
        <p:blipFill rotWithShape="1">
          <a:blip r:embed="rId3">
            <a:duotone>
              <a:schemeClr val="bg2">
                <a:shade val="45000"/>
                <a:satMod val="135000"/>
              </a:schemeClr>
              <a:prstClr val="white"/>
            </a:duotone>
            <a:alphaModFix amt="25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8406" r="9372" b="-1"/>
          <a:stretch/>
        </p:blipFill>
        <p:spPr>
          <a:xfrm>
            <a:off x="1" y="3999"/>
            <a:ext cx="12191999" cy="6857990"/>
          </a:xfrm>
          <a:prstGeom prst="rect">
            <a:avLst/>
          </a:prstGeom>
          <a:scene3d>
            <a:camera prst="orthographicFront"/>
            <a:lightRig rig="contrasting" dir="t">
              <a:rot lat="0" lon="0" rev="3000000"/>
            </a:lightRig>
          </a:scene3d>
          <a:sp3d contourW="7620">
            <a:bevelT w="95250" h="31750"/>
            <a:contourClr>
              <a:srgbClr val="333333"/>
            </a:contourClr>
          </a:sp3d>
        </p:spPr>
      </p:pic>
      <p:sp>
        <p:nvSpPr>
          <p:cNvPr id="2" name="Title 1">
            <a:extLst>
              <a:ext uri="{FF2B5EF4-FFF2-40B4-BE49-F238E27FC236}">
                <a16:creationId xmlns:a16="http://schemas.microsoft.com/office/drawing/2014/main" id="{524B749F-2DBB-451C-BD07-89B323100D87}"/>
              </a:ext>
            </a:extLst>
          </p:cNvPr>
          <p:cNvSpPr>
            <a:spLocks noGrp="1"/>
          </p:cNvSpPr>
          <p:nvPr>
            <p:ph type="title"/>
          </p:nvPr>
        </p:nvSpPr>
        <p:spPr>
          <a:xfrm>
            <a:off x="429314" y="80349"/>
            <a:ext cx="8596668" cy="1320800"/>
          </a:xfrm>
        </p:spPr>
        <p:txBody>
          <a:bodyPr>
            <a:normAutofit/>
          </a:bodyPr>
          <a:lstStyle/>
          <a:p>
            <a:r>
              <a:rPr lang="pt-PT" b="0" i="0">
                <a:effectLst/>
                <a:latin typeface="Arial" panose="020B0604020202020204" pitchFamily="34" charset="0"/>
              </a:rPr>
              <a:t>Executive Summary </a:t>
            </a:r>
            <a:br>
              <a:rPr lang="en-GB"/>
            </a:br>
            <a:endParaRPr lang="en-GB"/>
          </a:p>
        </p:txBody>
      </p:sp>
      <p:graphicFrame>
        <p:nvGraphicFramePr>
          <p:cNvPr id="6" name="Content Placeholder 5">
            <a:extLst>
              <a:ext uri="{FF2B5EF4-FFF2-40B4-BE49-F238E27FC236}">
                <a16:creationId xmlns:a16="http://schemas.microsoft.com/office/drawing/2014/main" id="{CF0FD0A1-A80D-4C1D-B452-96CEF1F3B4BD}"/>
              </a:ext>
            </a:extLst>
          </p:cNvPr>
          <p:cNvGraphicFramePr>
            <a:graphicFrameLocks noGrp="1"/>
          </p:cNvGraphicFramePr>
          <p:nvPr>
            <p:ph idx="1"/>
            <p:extLst>
              <p:ext uri="{D42A27DB-BD31-4B8C-83A1-F6EECF244321}">
                <p14:modId xmlns:p14="http://schemas.microsoft.com/office/powerpoint/2010/main" val="3613215691"/>
              </p:ext>
            </p:extLst>
          </p:nvPr>
        </p:nvGraphicFramePr>
        <p:xfrm>
          <a:off x="224366" y="892095"/>
          <a:ext cx="6901348" cy="538680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Rectangle: Rounded Corners 4">
            <a:extLst>
              <a:ext uri="{FF2B5EF4-FFF2-40B4-BE49-F238E27FC236}">
                <a16:creationId xmlns:a16="http://schemas.microsoft.com/office/drawing/2014/main" id="{AA10A169-8DE6-4AF5-AA0E-F67DDCBA004A}"/>
              </a:ext>
            </a:extLst>
          </p:cNvPr>
          <p:cNvSpPr/>
          <p:nvPr/>
        </p:nvSpPr>
        <p:spPr>
          <a:xfrm>
            <a:off x="6535231" y="451946"/>
            <a:ext cx="4253992" cy="5145639"/>
          </a:xfrm>
          <a:prstGeom prst="roundRect">
            <a:avLst/>
          </a:prstGeom>
          <a:solidFill>
            <a:srgbClr val="92D050"/>
          </a:solidFill>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p:spPr>
        <p:style>
          <a:lnRef idx="1">
            <a:schemeClr val="accent6"/>
          </a:lnRef>
          <a:fillRef idx="2">
            <a:schemeClr val="accent6"/>
          </a:fillRef>
          <a:effectRef idx="1">
            <a:schemeClr val="accent6"/>
          </a:effectRef>
          <a:fontRef idx="minor">
            <a:schemeClr val="dk1"/>
          </a:fontRef>
        </p:style>
        <p:txBody>
          <a:bodyPr rtlCol="0" anchor="ctr"/>
          <a:lstStyle/>
          <a:p>
            <a:pPr algn="l"/>
            <a:r>
              <a:rPr lang="en-US" sz="1400" b="0" i="1" u="sng" dirty="0">
                <a:solidFill>
                  <a:srgbClr val="000000"/>
                </a:solidFill>
                <a:effectLst/>
                <a:latin typeface="Arial" panose="020B0604020202020204" pitchFamily="34" charset="0"/>
                <a:cs typeface="Arial" panose="020B0604020202020204" pitchFamily="34" charset="0"/>
              </a:rPr>
              <a:t>Together, make business decisions, share profits and losses, and build assets and liabilities.</a:t>
            </a:r>
          </a:p>
          <a:p>
            <a:pPr algn="l"/>
            <a:endParaRPr lang="en-US" sz="1400" b="0" i="1" u="sng" dirty="0">
              <a:solidFill>
                <a:srgbClr val="111111"/>
              </a:solidFill>
              <a:effectLst/>
              <a:latin typeface="Arial" panose="020B0604020202020204" pitchFamily="34" charset="0"/>
              <a:cs typeface="Arial" panose="020B0604020202020204" pitchFamily="34" charset="0"/>
            </a:endParaRPr>
          </a:p>
          <a:p>
            <a:pPr algn="l"/>
            <a:r>
              <a:rPr lang="en-US" sz="1400" b="1" dirty="0">
                <a:solidFill>
                  <a:srgbClr val="111111"/>
                </a:solidFill>
                <a:latin typeface="Arial" panose="020B0604020202020204" pitchFamily="34" charset="0"/>
                <a:cs typeface="Arial" panose="020B0604020202020204" pitchFamily="34" charset="0"/>
              </a:rPr>
              <a:t>D</a:t>
            </a:r>
            <a:r>
              <a:rPr lang="en-US" sz="1400" b="1" i="0" dirty="0">
                <a:solidFill>
                  <a:srgbClr val="111111"/>
                </a:solidFill>
                <a:effectLst/>
                <a:latin typeface="Arial" panose="020B0604020202020204" pitchFamily="34" charset="0"/>
                <a:cs typeface="Arial" panose="020B0604020202020204" pitchFamily="34" charset="0"/>
              </a:rPr>
              <a:t>iscipline</a:t>
            </a:r>
            <a:r>
              <a:rPr lang="en-US" sz="1400" b="0" i="0" dirty="0">
                <a:solidFill>
                  <a:srgbClr val="111111"/>
                </a:solidFill>
                <a:effectLst/>
                <a:latin typeface="Arial" panose="020B0604020202020204" pitchFamily="34" charset="0"/>
                <a:cs typeface="Arial" panose="020B0604020202020204" pitchFamily="34" charset="0"/>
              </a:rPr>
              <a:t>. Businesses that succeed are motivated and focused on making their business a success.</a:t>
            </a:r>
            <a:br>
              <a:rPr lang="en-US" sz="1400" b="0" i="0" dirty="0">
                <a:solidFill>
                  <a:srgbClr val="111111"/>
                </a:solidFill>
                <a:effectLst/>
                <a:latin typeface="Arial" panose="020B0604020202020204" pitchFamily="34" charset="0"/>
                <a:cs typeface="Arial" panose="020B0604020202020204" pitchFamily="34" charset="0"/>
              </a:rPr>
            </a:br>
            <a:endParaRPr lang="en-US" sz="1400" b="0" i="0" dirty="0">
              <a:solidFill>
                <a:srgbClr val="111111"/>
              </a:solidFill>
              <a:effectLst/>
              <a:latin typeface="Arial" panose="020B0604020202020204" pitchFamily="34" charset="0"/>
              <a:cs typeface="Arial" panose="020B0604020202020204" pitchFamily="34" charset="0"/>
            </a:endParaRPr>
          </a:p>
          <a:p>
            <a:pPr algn="l"/>
            <a:r>
              <a:rPr lang="en-US" sz="1400" b="1" i="0" dirty="0">
                <a:solidFill>
                  <a:srgbClr val="111111"/>
                </a:solidFill>
                <a:effectLst/>
                <a:latin typeface="Arial" panose="020B0604020202020204" pitchFamily="34" charset="0"/>
                <a:cs typeface="Arial" panose="020B0604020202020204" pitchFamily="34" charset="0"/>
              </a:rPr>
              <a:t>Competitivity: </a:t>
            </a:r>
            <a:r>
              <a:rPr lang="en-US" sz="1400" i="0" dirty="0">
                <a:solidFill>
                  <a:srgbClr val="111111"/>
                </a:solidFill>
                <a:effectLst/>
                <a:latin typeface="Arial" panose="020B0604020202020204" pitchFamily="34" charset="0"/>
                <a:cs typeface="Arial" panose="020B0604020202020204" pitchFamily="34" charset="0"/>
              </a:rPr>
              <a:t>Our </a:t>
            </a:r>
            <a:r>
              <a:rPr lang="en-US" sz="1400" b="0" i="0" dirty="0">
                <a:solidFill>
                  <a:srgbClr val="111111"/>
                </a:solidFill>
                <a:effectLst/>
                <a:latin typeface="Arial" panose="020B0604020202020204" pitchFamily="34" charset="0"/>
                <a:cs typeface="Arial" panose="020B0604020202020204" pitchFamily="34" charset="0"/>
              </a:rPr>
              <a:t>business develop partnerships because they believe in themselves. They believe they can outperform their competitors.</a:t>
            </a:r>
            <a:br>
              <a:rPr lang="en-US" sz="1400" b="0" i="0" dirty="0">
                <a:solidFill>
                  <a:srgbClr val="111111"/>
                </a:solidFill>
                <a:effectLst/>
                <a:latin typeface="Arial" panose="020B0604020202020204" pitchFamily="34" charset="0"/>
                <a:cs typeface="Arial" panose="020B0604020202020204" pitchFamily="34" charset="0"/>
              </a:rPr>
            </a:br>
            <a:endParaRPr lang="en-US" sz="1400" b="0" i="0" dirty="0">
              <a:solidFill>
                <a:srgbClr val="111111"/>
              </a:solidFill>
              <a:effectLst/>
              <a:latin typeface="Arial" panose="020B0604020202020204" pitchFamily="34" charset="0"/>
              <a:cs typeface="Arial" panose="020B0604020202020204" pitchFamily="34" charset="0"/>
            </a:endParaRPr>
          </a:p>
          <a:p>
            <a:pPr algn="l"/>
            <a:r>
              <a:rPr lang="en-US" sz="1400" b="1" i="0" dirty="0">
                <a:solidFill>
                  <a:srgbClr val="111111"/>
                </a:solidFill>
                <a:effectLst/>
                <a:latin typeface="Arial" panose="020B0604020202020204" pitchFamily="34" charset="0"/>
                <a:cs typeface="Arial" panose="020B0604020202020204" pitchFamily="34" charset="0"/>
              </a:rPr>
              <a:t>Innovation:</a:t>
            </a:r>
            <a:r>
              <a:rPr lang="en-US" sz="1400" b="0" i="0" dirty="0">
                <a:solidFill>
                  <a:srgbClr val="111111"/>
                </a:solidFill>
                <a:effectLst/>
                <a:latin typeface="Arial" panose="020B0604020202020204" pitchFamily="34" charset="0"/>
                <a:cs typeface="Arial" panose="020B0604020202020204" pitchFamily="34" charset="0"/>
              </a:rPr>
              <a:t> Successful partnerships are usually creative in their approach. Successful partnerships can create connections between even the most unrelated events.</a:t>
            </a:r>
            <a:br>
              <a:rPr lang="en-US" sz="1400" b="0" i="0" dirty="0">
                <a:solidFill>
                  <a:srgbClr val="111111"/>
                </a:solidFill>
                <a:effectLst/>
                <a:latin typeface="Arial" panose="020B0604020202020204" pitchFamily="34" charset="0"/>
                <a:cs typeface="Arial" panose="020B0604020202020204" pitchFamily="34" charset="0"/>
              </a:rPr>
            </a:br>
            <a:endParaRPr lang="en-US" sz="1400" b="0" i="0" dirty="0">
              <a:solidFill>
                <a:srgbClr val="111111"/>
              </a:solidFill>
              <a:effectLst/>
              <a:latin typeface="Arial" panose="020B0604020202020204" pitchFamily="34" charset="0"/>
              <a:cs typeface="Arial" panose="020B0604020202020204" pitchFamily="34" charset="0"/>
            </a:endParaRPr>
          </a:p>
          <a:p>
            <a:pPr algn="l"/>
            <a:r>
              <a:rPr lang="en-US" sz="1400" b="1" i="0" dirty="0">
                <a:solidFill>
                  <a:srgbClr val="111111"/>
                </a:solidFill>
                <a:effectLst/>
                <a:latin typeface="Arial" panose="020B0604020202020204" pitchFamily="34" charset="0"/>
                <a:cs typeface="Arial" panose="020B0604020202020204" pitchFamily="34" charset="0"/>
              </a:rPr>
              <a:t>Passion</a:t>
            </a:r>
            <a:r>
              <a:rPr lang="en-US" sz="1400" b="0" i="0" dirty="0">
                <a:solidFill>
                  <a:srgbClr val="111111"/>
                </a:solidFill>
                <a:effectLst/>
                <a:latin typeface="Arial" panose="020B0604020202020204" pitchFamily="34" charset="0"/>
                <a:cs typeface="Arial" panose="020B0604020202020204" pitchFamily="34" charset="0"/>
              </a:rPr>
              <a:t>. The most crucial trait of a successful partnership.</a:t>
            </a:r>
          </a:p>
        </p:txBody>
      </p:sp>
      <p:sp>
        <p:nvSpPr>
          <p:cNvPr id="20" name="TextBox 19">
            <a:extLst>
              <a:ext uri="{FF2B5EF4-FFF2-40B4-BE49-F238E27FC236}">
                <a16:creationId xmlns:a16="http://schemas.microsoft.com/office/drawing/2014/main" id="{CB5EF064-E31E-4EE3-8975-74A8A7BF26D4}"/>
              </a:ext>
            </a:extLst>
          </p:cNvPr>
          <p:cNvSpPr txBox="1"/>
          <p:nvPr/>
        </p:nvSpPr>
        <p:spPr>
          <a:xfrm>
            <a:off x="7020004" y="6406054"/>
            <a:ext cx="5171995" cy="246221"/>
          </a:xfrm>
          <a:prstGeom prst="rect">
            <a:avLst/>
          </a:prstGeom>
          <a:noFill/>
        </p:spPr>
        <p:txBody>
          <a:bodyPr wrap="square">
            <a:spAutoFit/>
          </a:bodyPr>
          <a:lstStyle/>
          <a:p>
            <a:r>
              <a:rPr lang="en-GB" sz="1000" dirty="0">
                <a:effectLst/>
                <a:latin typeface="Arial" panose="020B0604020202020204" pitchFamily="34" charset="0"/>
                <a:ea typeface="Calibri" panose="020F0502020204030204" pitchFamily="34" charset="0"/>
                <a:cs typeface="Arial" panose="020B0604020202020204" pitchFamily="34" charset="0"/>
              </a:rPr>
              <a:t>Sources: Burns, P. (2014), Dyer, J., Lindsay, J., Gregersen, H. and Garber, C. (2009)  </a:t>
            </a:r>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9386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up of coffee&#10;&#10;Description automatically generated with medium confidence">
            <a:extLst>
              <a:ext uri="{FF2B5EF4-FFF2-40B4-BE49-F238E27FC236}">
                <a16:creationId xmlns:a16="http://schemas.microsoft.com/office/drawing/2014/main" id="{DC88AE8B-B834-42C4-9EAE-ADA40755E252}"/>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8373" r="-2" b="-2"/>
          <a:stretch/>
        </p:blipFill>
        <p:spPr>
          <a:xfrm>
            <a:off x="212548" y="-1"/>
            <a:ext cx="4671437" cy="4236855"/>
          </a:xfrm>
          <a:custGeom>
            <a:avLst/>
            <a:gdLst/>
            <a:ahLst/>
            <a:cxnLst/>
            <a:rect l="l" t="t" r="r" b="b"/>
            <a:pathLst>
              <a:path w="4671437" h="4236855">
                <a:moveTo>
                  <a:pt x="630049" y="0"/>
                </a:moveTo>
                <a:lnTo>
                  <a:pt x="4671437" y="0"/>
                </a:lnTo>
                <a:lnTo>
                  <a:pt x="4671437" y="1"/>
                </a:lnTo>
                <a:lnTo>
                  <a:pt x="3814017" y="1"/>
                </a:lnTo>
                <a:lnTo>
                  <a:pt x="3181159" y="4236855"/>
                </a:lnTo>
                <a:lnTo>
                  <a:pt x="0" y="4236855"/>
                </a:lnTo>
                <a:close/>
              </a:path>
            </a:pathLst>
          </a:custGeom>
          <a:scene3d>
            <a:camera prst="orthographicFront"/>
            <a:lightRig rig="contrasting" dir="t">
              <a:rot lat="0" lon="0" rev="3000000"/>
            </a:lightRig>
          </a:scene3d>
          <a:sp3d contourW="7620">
            <a:bevelT w="95250" h="31750"/>
            <a:contourClr>
              <a:srgbClr val="333333"/>
            </a:contourClr>
          </a:sp3d>
        </p:spPr>
      </p:pic>
      <p:sp>
        <p:nvSpPr>
          <p:cNvPr id="2" name="Title 1">
            <a:extLst>
              <a:ext uri="{FF2B5EF4-FFF2-40B4-BE49-F238E27FC236}">
                <a16:creationId xmlns:a16="http://schemas.microsoft.com/office/drawing/2014/main" id="{14F0B467-4062-4099-BC94-FE6064F17237}"/>
              </a:ext>
            </a:extLst>
          </p:cNvPr>
          <p:cNvSpPr>
            <a:spLocks noGrp="1"/>
          </p:cNvSpPr>
          <p:nvPr>
            <p:ph type="title"/>
          </p:nvPr>
        </p:nvSpPr>
        <p:spPr>
          <a:xfrm>
            <a:off x="3952573" y="-9832"/>
            <a:ext cx="5114776" cy="1320800"/>
          </a:xfrm>
        </p:spPr>
        <p:txBody>
          <a:bodyPr>
            <a:normAutofit/>
          </a:bodyPr>
          <a:lstStyle/>
          <a:p>
            <a:r>
              <a:rPr lang="pt-PT">
                <a:latin typeface="Arial" panose="020B0604020202020204" pitchFamily="34" charset="0"/>
              </a:rPr>
              <a:t>Table of contents</a:t>
            </a:r>
            <a:br>
              <a:rPr lang="pt-PT">
                <a:latin typeface="Arial" panose="020B0604020202020204" pitchFamily="34" charset="0"/>
              </a:rPr>
            </a:br>
            <a:r>
              <a:rPr lang="pt-PT" b="0" i="0">
                <a:effectLst/>
                <a:latin typeface="Arial" panose="020B0604020202020204" pitchFamily="34" charset="0"/>
              </a:rPr>
              <a:t> </a:t>
            </a:r>
            <a:endParaRPr lang="en-GB"/>
          </a:p>
        </p:txBody>
      </p:sp>
      <p:pic>
        <p:nvPicPr>
          <p:cNvPr id="4" name="Picture 3" descr="A person holding a computer&#10;&#10;Description automatically generated with medium confidence">
            <a:extLst>
              <a:ext uri="{FF2B5EF4-FFF2-40B4-BE49-F238E27FC236}">
                <a16:creationId xmlns:a16="http://schemas.microsoft.com/office/drawing/2014/main" id="{5F343823-9AF5-4614-9C3D-0F6C9FEE5969}"/>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9590" r="20553" b="-3"/>
          <a:stretch/>
        </p:blipFill>
        <p:spPr>
          <a:xfrm>
            <a:off x="20" y="4235547"/>
            <a:ext cx="3393882" cy="2622453"/>
          </a:xfrm>
          <a:custGeom>
            <a:avLst/>
            <a:gdLst/>
            <a:ahLst/>
            <a:cxnLst/>
            <a:rect l="l" t="t" r="r" b="b"/>
            <a:pathLst>
              <a:path w="3393902" h="2622453">
                <a:moveTo>
                  <a:pt x="212741" y="0"/>
                </a:moveTo>
                <a:lnTo>
                  <a:pt x="3393902" y="0"/>
                </a:lnTo>
                <a:lnTo>
                  <a:pt x="3002186" y="2622453"/>
                </a:lnTo>
                <a:lnTo>
                  <a:pt x="0" y="2622453"/>
                </a:lnTo>
                <a:lnTo>
                  <a:pt x="0" y="1430607"/>
                </a:lnTo>
                <a:close/>
              </a:path>
            </a:pathLst>
          </a:custGeom>
        </p:spPr>
      </p:pic>
      <p:sp>
        <p:nvSpPr>
          <p:cNvPr id="3" name="Content Placeholder 2">
            <a:extLst>
              <a:ext uri="{FF2B5EF4-FFF2-40B4-BE49-F238E27FC236}">
                <a16:creationId xmlns:a16="http://schemas.microsoft.com/office/drawing/2014/main" id="{E5B91711-5B3C-408D-A81F-FC91A251CAC8}"/>
              </a:ext>
            </a:extLst>
          </p:cNvPr>
          <p:cNvSpPr>
            <a:spLocks noGrp="1"/>
          </p:cNvSpPr>
          <p:nvPr>
            <p:ph idx="1"/>
          </p:nvPr>
        </p:nvSpPr>
        <p:spPr>
          <a:xfrm>
            <a:off x="4045276" y="522905"/>
            <a:ext cx="5638799" cy="6773077"/>
          </a:xfrm>
        </p:spPr>
        <p:txBody>
          <a:bodyPr>
            <a:noAutofit/>
          </a:bodyPr>
          <a:lstStyle/>
          <a:p>
            <a:pPr algn="l" rtl="0" latinLnBrk="0">
              <a:spcBef>
                <a:spcPts val="1000"/>
              </a:spcBef>
              <a:spcAft>
                <a:spcPts val="0"/>
              </a:spcAft>
              <a:buFont typeface="+mj-lt"/>
              <a:buAutoNum type="arabicPeriod"/>
            </a:pPr>
            <a:r>
              <a:rPr lang="en-US" sz="1200" dirty="0">
                <a:solidFill>
                  <a:schemeClr val="tx1"/>
                </a:solidFill>
                <a:effectLst/>
                <a:latin typeface="Arial" panose="020B0604020202020204" pitchFamily="34" charset="0"/>
                <a:cs typeface="Arial" panose="020B0604020202020204" pitchFamily="34" charset="0"/>
              </a:rPr>
              <a:t>Our Business name`s</a:t>
            </a:r>
          </a:p>
          <a:p>
            <a:pPr>
              <a:buFont typeface="+mj-lt"/>
              <a:buAutoNum type="arabicPeriod"/>
            </a:pPr>
            <a:r>
              <a:rPr lang="en-US" sz="1200" dirty="0">
                <a:solidFill>
                  <a:schemeClr val="tx1"/>
                </a:solidFill>
                <a:effectLst/>
                <a:latin typeface="Arial" panose="020B0604020202020204" pitchFamily="34" charset="0"/>
                <a:cs typeface="Arial" panose="020B0604020202020204" pitchFamily="34" charset="0"/>
              </a:rPr>
              <a:t>Executive Summary  </a:t>
            </a:r>
          </a:p>
          <a:p>
            <a:pPr algn="l" rtl="0" latinLnBrk="0">
              <a:spcBef>
                <a:spcPts val="1000"/>
              </a:spcBef>
              <a:spcAft>
                <a:spcPts val="0"/>
              </a:spcAft>
              <a:buFont typeface="+mj-lt"/>
              <a:buAutoNum type="arabicPeriod"/>
            </a:pPr>
            <a:r>
              <a:rPr lang="en-US" sz="1200" dirty="0">
                <a:solidFill>
                  <a:schemeClr val="tx1"/>
                </a:solidFill>
                <a:effectLst/>
                <a:latin typeface="Arial" panose="020B0604020202020204" pitchFamily="34" charset="0"/>
                <a:cs typeface="Arial" panose="020B0604020202020204" pitchFamily="34" charset="0"/>
              </a:rPr>
              <a:t>Table of contents</a:t>
            </a:r>
          </a:p>
          <a:p>
            <a:pPr algn="l" rtl="0" latinLnBrk="0">
              <a:spcBef>
                <a:spcPts val="1000"/>
              </a:spcBef>
              <a:spcAft>
                <a:spcPts val="0"/>
              </a:spcAft>
              <a:buFont typeface="+mj-lt"/>
              <a:buAutoNum type="arabicPeriod"/>
            </a:pPr>
            <a:r>
              <a:rPr lang="en-US" sz="1200" dirty="0">
                <a:solidFill>
                  <a:schemeClr val="tx1"/>
                </a:solidFill>
                <a:effectLst/>
                <a:latin typeface="Arial" panose="020B0604020202020204" pitchFamily="34" charset="0"/>
                <a:cs typeface="Arial" panose="020B0604020202020204" pitchFamily="34" charset="0"/>
              </a:rPr>
              <a:t>Business Overview</a:t>
            </a:r>
          </a:p>
          <a:p>
            <a:pPr algn="l" rtl="0" latinLnBrk="0">
              <a:spcBef>
                <a:spcPts val="1000"/>
              </a:spcBef>
              <a:spcAft>
                <a:spcPts val="0"/>
              </a:spcAft>
              <a:buFont typeface="+mj-lt"/>
              <a:buAutoNum type="arabicPeriod"/>
            </a:pPr>
            <a:r>
              <a:rPr lang="en-GB" sz="1200" dirty="0">
                <a:solidFill>
                  <a:schemeClr val="tx1"/>
                </a:solidFill>
                <a:latin typeface="Arial" panose="020B0604020202020204" pitchFamily="34" charset="0"/>
                <a:cs typeface="Arial" panose="020B0604020202020204" pitchFamily="34" charset="0"/>
              </a:rPr>
              <a:t>Entrepreneurs - Partnership</a:t>
            </a:r>
            <a:r>
              <a:rPr lang="en-GB" sz="1200" dirty="0">
                <a:solidFill>
                  <a:schemeClr val="tx1"/>
                </a:solidFill>
              </a:rPr>
              <a:t> </a:t>
            </a:r>
          </a:p>
          <a:p>
            <a:pPr algn="l" rtl="0" latinLnBrk="0">
              <a:spcBef>
                <a:spcPts val="1000"/>
              </a:spcBef>
              <a:spcAft>
                <a:spcPts val="0"/>
              </a:spcAft>
              <a:buFont typeface="+mj-lt"/>
              <a:buAutoNum type="arabicPeriod"/>
            </a:pPr>
            <a:r>
              <a:rPr lang="pt-PT" sz="1200" b="0" i="0" dirty="0">
                <a:solidFill>
                  <a:schemeClr val="tx1"/>
                </a:solidFill>
                <a:effectLst/>
                <a:latin typeface="Arial" panose="020B0604020202020204" pitchFamily="34" charset="0"/>
                <a:cs typeface="Arial" panose="020B0604020202020204" pitchFamily="34" charset="0"/>
              </a:rPr>
              <a:t>Vision and Mission </a:t>
            </a:r>
            <a:r>
              <a:rPr lang="pt-PT" sz="1200" dirty="0">
                <a:solidFill>
                  <a:schemeClr val="tx1"/>
                </a:solidFill>
                <a:latin typeface="Arial" panose="020B0604020202020204" pitchFamily="34" charset="0"/>
                <a:cs typeface="Arial" panose="020B0604020202020204" pitchFamily="34" charset="0"/>
              </a:rPr>
              <a:t>S</a:t>
            </a:r>
            <a:r>
              <a:rPr lang="pt-PT" sz="1200" b="0" i="0" dirty="0">
                <a:solidFill>
                  <a:schemeClr val="tx1"/>
                </a:solidFill>
                <a:effectLst/>
                <a:latin typeface="Arial" panose="020B0604020202020204" pitchFamily="34" charset="0"/>
                <a:cs typeface="Arial" panose="020B0604020202020204" pitchFamily="34" charset="0"/>
              </a:rPr>
              <a:t>tatements</a:t>
            </a:r>
            <a:endParaRPr lang="en-US" sz="1200" dirty="0">
              <a:solidFill>
                <a:schemeClr val="tx1"/>
              </a:solidFill>
              <a:effectLst/>
              <a:latin typeface="Arial" panose="020B0604020202020204" pitchFamily="34" charset="0"/>
              <a:cs typeface="Arial" panose="020B0604020202020204" pitchFamily="34" charset="0"/>
            </a:endParaRPr>
          </a:p>
          <a:p>
            <a:pPr algn="l" rtl="0" latinLnBrk="0">
              <a:spcBef>
                <a:spcPts val="1000"/>
              </a:spcBef>
              <a:spcAft>
                <a:spcPts val="0"/>
              </a:spcAft>
              <a:buFont typeface="+mj-lt"/>
              <a:buAutoNum type="arabicPeriod"/>
            </a:pPr>
            <a:r>
              <a:rPr lang="en-US" sz="1200" dirty="0">
                <a:solidFill>
                  <a:schemeClr val="tx1"/>
                </a:solidFill>
                <a:effectLst/>
                <a:latin typeface="Arial" panose="020B0604020202020204" pitchFamily="34" charset="0"/>
                <a:cs typeface="Arial" panose="020B0604020202020204" pitchFamily="34" charset="0"/>
              </a:rPr>
              <a:t>Product and Services</a:t>
            </a:r>
          </a:p>
          <a:p>
            <a:pPr algn="l" rtl="0" latinLnBrk="0">
              <a:spcBef>
                <a:spcPts val="1000"/>
              </a:spcBef>
              <a:spcAft>
                <a:spcPts val="0"/>
              </a:spcAft>
              <a:buFont typeface="+mj-lt"/>
              <a:buAutoNum type="arabicPeriod"/>
            </a:pPr>
            <a:r>
              <a:rPr lang="en-US" sz="1200" dirty="0">
                <a:solidFill>
                  <a:schemeClr val="tx1"/>
                </a:solidFill>
                <a:effectLst/>
                <a:latin typeface="Arial" panose="020B0604020202020204" pitchFamily="34" charset="0"/>
                <a:cs typeface="Arial" panose="020B0604020202020204" pitchFamily="34" charset="0"/>
              </a:rPr>
              <a:t>Market audit: Competitors Analysis</a:t>
            </a:r>
            <a:endParaRPr lang="en-US" sz="1200" dirty="0">
              <a:solidFill>
                <a:schemeClr val="tx1"/>
              </a:solidFill>
              <a:latin typeface="Arial" panose="020B0604020202020204" pitchFamily="34" charset="0"/>
              <a:cs typeface="Arial" panose="020B0604020202020204" pitchFamily="34" charset="0"/>
            </a:endParaRPr>
          </a:p>
          <a:p>
            <a:pPr>
              <a:buFont typeface="+mj-lt"/>
              <a:buAutoNum type="arabicPeriod"/>
            </a:pPr>
            <a:r>
              <a:rPr lang="en-US" sz="1200" dirty="0">
                <a:solidFill>
                  <a:schemeClr val="tx1"/>
                </a:solidFill>
                <a:effectLst/>
                <a:latin typeface="Arial" panose="020B0604020202020204" pitchFamily="34" charset="0"/>
                <a:cs typeface="Arial" panose="020B0604020202020204" pitchFamily="34" charset="0"/>
              </a:rPr>
              <a:t>SWOT Analysis</a:t>
            </a:r>
            <a:endParaRPr lang="en-US" sz="1200" dirty="0">
              <a:solidFill>
                <a:schemeClr val="tx1"/>
              </a:solidFill>
              <a:latin typeface="Arial" panose="020B0604020202020204" pitchFamily="34" charset="0"/>
              <a:cs typeface="Arial" panose="020B0604020202020204" pitchFamily="34" charset="0"/>
            </a:endParaRPr>
          </a:p>
          <a:p>
            <a:pPr algn="l" rtl="0" latinLnBrk="0">
              <a:spcBef>
                <a:spcPts val="1000"/>
              </a:spcBef>
              <a:spcAft>
                <a:spcPts val="0"/>
              </a:spcAft>
              <a:buFont typeface="+mj-lt"/>
              <a:buAutoNum type="arabicPeriod"/>
            </a:pPr>
            <a:r>
              <a:rPr lang="en-US" sz="1200" dirty="0">
                <a:solidFill>
                  <a:schemeClr val="tx1"/>
                </a:solidFill>
                <a:effectLst/>
                <a:latin typeface="Arial" panose="020B0604020202020204" pitchFamily="34" charset="0"/>
                <a:cs typeface="Arial" panose="020B0604020202020204" pitchFamily="34" charset="0"/>
              </a:rPr>
              <a:t>PESTLE Analysis</a:t>
            </a:r>
            <a:endParaRPr lang="en-US" sz="1200" dirty="0">
              <a:solidFill>
                <a:schemeClr val="tx1"/>
              </a:solidFill>
              <a:latin typeface="Arial" panose="020B0604020202020204" pitchFamily="34" charset="0"/>
              <a:cs typeface="Arial" panose="020B0604020202020204" pitchFamily="34" charset="0"/>
            </a:endParaRPr>
          </a:p>
          <a:p>
            <a:pPr algn="l" rtl="0" latinLnBrk="0">
              <a:spcBef>
                <a:spcPts val="1000"/>
              </a:spcBef>
              <a:spcAft>
                <a:spcPts val="0"/>
              </a:spcAft>
              <a:buFont typeface="+mj-lt"/>
              <a:buAutoNum type="arabicPeriod"/>
            </a:pPr>
            <a:r>
              <a:rPr lang="en-US" sz="1200" dirty="0">
                <a:solidFill>
                  <a:schemeClr val="tx1"/>
                </a:solidFill>
                <a:effectLst/>
                <a:latin typeface="Arial" panose="020B0604020202020204" pitchFamily="34" charset="0"/>
                <a:cs typeface="Arial" panose="020B0604020202020204" pitchFamily="34" charset="0"/>
              </a:rPr>
              <a:t>Target Market</a:t>
            </a:r>
          </a:p>
          <a:p>
            <a:pPr algn="l" rtl="0" latinLnBrk="0">
              <a:spcBef>
                <a:spcPts val="1000"/>
              </a:spcBef>
              <a:spcAft>
                <a:spcPts val="0"/>
              </a:spcAft>
              <a:buFont typeface="+mj-lt"/>
              <a:buAutoNum type="arabicPeriod"/>
            </a:pPr>
            <a:r>
              <a:rPr lang="en-US" sz="1200" dirty="0">
                <a:solidFill>
                  <a:schemeClr val="tx1"/>
                </a:solidFill>
                <a:latin typeface="Arial" panose="020B0604020202020204" pitchFamily="34" charset="0"/>
                <a:cs typeface="Arial" panose="020B0604020202020204" pitchFamily="34" charset="0"/>
              </a:rPr>
              <a:t>1.2 Target Market</a:t>
            </a:r>
            <a:endParaRPr lang="en-US" sz="1200" dirty="0">
              <a:solidFill>
                <a:schemeClr val="tx1"/>
              </a:solidFill>
              <a:effectLst/>
              <a:latin typeface="Arial" panose="020B0604020202020204" pitchFamily="34" charset="0"/>
              <a:cs typeface="Arial" panose="020B0604020202020204" pitchFamily="34" charset="0"/>
            </a:endParaRPr>
          </a:p>
          <a:p>
            <a:pPr algn="l" rtl="0" latinLnBrk="0">
              <a:spcBef>
                <a:spcPts val="1000"/>
              </a:spcBef>
              <a:spcAft>
                <a:spcPts val="0"/>
              </a:spcAft>
              <a:buFont typeface="+mj-lt"/>
              <a:buAutoNum type="arabicPeriod"/>
            </a:pPr>
            <a:r>
              <a:rPr lang="pt-PT" sz="1200" b="0" i="0" dirty="0">
                <a:solidFill>
                  <a:schemeClr val="tx1"/>
                </a:solidFill>
                <a:effectLst/>
                <a:latin typeface="Arial" panose="020B0604020202020204" pitchFamily="34" charset="0"/>
                <a:cs typeface="Arial" panose="020B0604020202020204" pitchFamily="34" charset="0"/>
              </a:rPr>
              <a:t>Formal Survey</a:t>
            </a:r>
          </a:p>
          <a:p>
            <a:pPr algn="l" rtl="0" latinLnBrk="0">
              <a:spcBef>
                <a:spcPts val="1000"/>
              </a:spcBef>
              <a:spcAft>
                <a:spcPts val="0"/>
              </a:spcAft>
              <a:buFont typeface="+mj-lt"/>
              <a:buAutoNum type="arabicPeriod"/>
            </a:pPr>
            <a:r>
              <a:rPr lang="en-GB" sz="1200" dirty="0">
                <a:solidFill>
                  <a:schemeClr val="tx1"/>
                </a:solidFill>
                <a:latin typeface="Arial" panose="020B0604020202020204" pitchFamily="34" charset="0"/>
                <a:cs typeface="Arial" panose="020B0604020202020204" pitchFamily="34" charset="0"/>
              </a:rPr>
              <a:t>Survey Audit</a:t>
            </a:r>
          </a:p>
          <a:p>
            <a:pPr algn="l" rtl="0" latinLnBrk="0">
              <a:spcBef>
                <a:spcPts val="1000"/>
              </a:spcBef>
              <a:spcAft>
                <a:spcPts val="0"/>
              </a:spcAft>
              <a:buFont typeface="+mj-lt"/>
              <a:buAutoNum type="arabicPeriod"/>
            </a:pPr>
            <a:r>
              <a:rPr lang="pt-PT" sz="1200" b="0" i="0" dirty="0">
                <a:solidFill>
                  <a:schemeClr val="tx1"/>
                </a:solidFill>
                <a:effectLst/>
                <a:latin typeface="Arial" panose="020B0604020202020204" pitchFamily="34" charset="0"/>
                <a:cs typeface="Arial" panose="020B0604020202020204" pitchFamily="34" charset="0"/>
              </a:rPr>
              <a:t>Promotional Vouchers</a:t>
            </a:r>
            <a:endParaRPr lang="en-US" sz="1200" dirty="0">
              <a:solidFill>
                <a:schemeClr val="tx1"/>
              </a:solidFill>
              <a:effectLst/>
              <a:latin typeface="Arial" panose="020B0604020202020204" pitchFamily="34" charset="0"/>
              <a:cs typeface="Arial" panose="020B0604020202020204" pitchFamily="34" charset="0"/>
            </a:endParaRPr>
          </a:p>
          <a:p>
            <a:pPr algn="l" rtl="0" latinLnBrk="0">
              <a:spcBef>
                <a:spcPts val="1000"/>
              </a:spcBef>
              <a:spcAft>
                <a:spcPts val="0"/>
              </a:spcAft>
              <a:buFont typeface="+mj-lt"/>
              <a:buAutoNum type="arabicPeriod"/>
            </a:pPr>
            <a:r>
              <a:rPr lang="en-US" sz="1200" dirty="0">
                <a:solidFill>
                  <a:schemeClr val="tx1"/>
                </a:solidFill>
                <a:effectLst/>
                <a:latin typeface="Arial" panose="020B0604020202020204" pitchFamily="34" charset="0"/>
                <a:cs typeface="Arial" panose="020B0604020202020204" pitchFamily="34" charset="0"/>
              </a:rPr>
              <a:t>Marketing Plan</a:t>
            </a:r>
          </a:p>
          <a:p>
            <a:pPr algn="l" rtl="0" latinLnBrk="0">
              <a:spcBef>
                <a:spcPts val="1000"/>
              </a:spcBef>
              <a:spcAft>
                <a:spcPts val="0"/>
              </a:spcAft>
              <a:buFont typeface="+mj-lt"/>
              <a:buAutoNum type="arabicPeriod"/>
            </a:pPr>
            <a:r>
              <a:rPr lang="en-US" sz="1200" dirty="0">
                <a:solidFill>
                  <a:schemeClr val="tx1"/>
                </a:solidFill>
                <a:effectLst/>
                <a:latin typeface="Arial" panose="020B0604020202020204" pitchFamily="34" charset="0"/>
                <a:cs typeface="Arial" panose="020B0604020202020204" pitchFamily="34" charset="0"/>
              </a:rPr>
              <a:t>Management Team</a:t>
            </a:r>
            <a:endParaRPr lang="en-US" sz="1200" dirty="0">
              <a:solidFill>
                <a:schemeClr val="tx1"/>
              </a:solidFill>
              <a:latin typeface="Arial" panose="020B0604020202020204" pitchFamily="34" charset="0"/>
              <a:cs typeface="Arial" panose="020B0604020202020204" pitchFamily="34" charset="0"/>
            </a:endParaRPr>
          </a:p>
          <a:p>
            <a:pPr algn="l" rtl="0" latinLnBrk="0">
              <a:spcBef>
                <a:spcPts val="1000"/>
              </a:spcBef>
              <a:spcAft>
                <a:spcPts val="0"/>
              </a:spcAft>
              <a:buFont typeface="+mj-lt"/>
              <a:buAutoNum type="arabicPeriod"/>
            </a:pPr>
            <a:r>
              <a:rPr lang="en-US" sz="1200" dirty="0">
                <a:solidFill>
                  <a:schemeClr val="tx1"/>
                </a:solidFill>
                <a:effectLst/>
                <a:latin typeface="Arial" panose="020B0604020202020204" pitchFamily="34" charset="0"/>
                <a:cs typeface="Arial" panose="020B0604020202020204" pitchFamily="34" charset="0"/>
              </a:rPr>
              <a:t>Financial Plan: Cashflow Forecast</a:t>
            </a:r>
            <a:r>
              <a:rPr lang="en-GB" sz="1200" dirty="0">
                <a:solidFill>
                  <a:schemeClr val="tx1"/>
                </a:solidFill>
                <a:latin typeface="Arial" panose="020B0604020202020204" pitchFamily="34" charset="0"/>
                <a:cs typeface="Arial" panose="020B0604020202020204" pitchFamily="34" charset="0"/>
              </a:rPr>
              <a:t> </a:t>
            </a:r>
          </a:p>
          <a:p>
            <a:pPr algn="l" rtl="0" latinLnBrk="0">
              <a:spcBef>
                <a:spcPts val="1000"/>
              </a:spcBef>
              <a:spcAft>
                <a:spcPts val="0"/>
              </a:spcAft>
              <a:buFont typeface="+mj-lt"/>
              <a:buAutoNum type="arabicPeriod"/>
            </a:pPr>
            <a:r>
              <a:rPr lang="en-US" sz="1200" dirty="0">
                <a:solidFill>
                  <a:schemeClr val="tx1"/>
                </a:solidFill>
                <a:effectLst/>
                <a:latin typeface="Arial" panose="020B0604020202020204" pitchFamily="34" charset="0"/>
                <a:cs typeface="Arial" panose="020B0604020202020204" pitchFamily="34" charset="0"/>
              </a:rPr>
              <a:t>Profit &amp; Loss  </a:t>
            </a:r>
          </a:p>
          <a:p>
            <a:pPr algn="l" rtl="0" latinLnBrk="0">
              <a:spcBef>
                <a:spcPts val="1000"/>
              </a:spcBef>
              <a:spcAft>
                <a:spcPts val="0"/>
              </a:spcAft>
              <a:buFont typeface="+mj-lt"/>
              <a:buAutoNum type="arabicPeriod"/>
            </a:pPr>
            <a:r>
              <a:rPr lang="pt-PT" sz="1200" dirty="0">
                <a:solidFill>
                  <a:schemeClr val="tx1"/>
                </a:solidFill>
                <a:effectLst/>
                <a:latin typeface="Arial" panose="020B0604020202020204" pitchFamily="34" charset="0"/>
                <a:cs typeface="Arial" panose="020B0604020202020204" pitchFamily="34" charset="0"/>
              </a:rPr>
              <a:t>The Break-Even Point</a:t>
            </a:r>
            <a:endParaRPr lang="en-US" sz="1200" dirty="0">
              <a:solidFill>
                <a:schemeClr val="tx1"/>
              </a:solidFill>
              <a:effectLst/>
              <a:latin typeface="Arial" panose="020B0604020202020204" pitchFamily="34" charset="0"/>
              <a:cs typeface="Arial" panose="020B0604020202020204" pitchFamily="34" charset="0"/>
            </a:endParaRPr>
          </a:p>
          <a:p>
            <a:pPr algn="l" rtl="0" latinLnBrk="0">
              <a:spcBef>
                <a:spcPts val="1000"/>
              </a:spcBef>
              <a:spcAft>
                <a:spcPts val="0"/>
              </a:spcAft>
              <a:buFont typeface="+mj-lt"/>
              <a:buAutoNum type="arabicPeriod"/>
            </a:pPr>
            <a:r>
              <a:rPr lang="en-US" sz="1200" dirty="0">
                <a:solidFill>
                  <a:schemeClr val="tx1"/>
                </a:solidFill>
                <a:effectLst/>
                <a:latin typeface="Arial" panose="020B0604020202020204" pitchFamily="34" charset="0"/>
                <a:cs typeface="Arial" panose="020B0604020202020204" pitchFamily="34" charset="0"/>
              </a:rPr>
              <a:t>References </a:t>
            </a:r>
          </a:p>
        </p:txBody>
      </p:sp>
    </p:spTree>
    <p:extLst>
      <p:ext uri="{BB962C8B-B14F-4D97-AF65-F5344CB8AC3E}">
        <p14:creationId xmlns:p14="http://schemas.microsoft.com/office/powerpoint/2010/main" val="23018179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83F1A-FD99-423F-9809-2F13F41F0F62}"/>
              </a:ext>
            </a:extLst>
          </p:cNvPr>
          <p:cNvSpPr>
            <a:spLocks noGrp="1"/>
          </p:cNvSpPr>
          <p:nvPr>
            <p:ph type="title"/>
          </p:nvPr>
        </p:nvSpPr>
        <p:spPr>
          <a:xfrm>
            <a:off x="677334" y="609600"/>
            <a:ext cx="8596668" cy="1320800"/>
          </a:xfrm>
        </p:spPr>
        <p:txBody>
          <a:bodyPr>
            <a:normAutofit/>
          </a:bodyPr>
          <a:lstStyle/>
          <a:p>
            <a:r>
              <a:rPr lang="en-GB" b="1">
                <a:effectLst/>
                <a:latin typeface="Calibri" panose="020F0502020204030204" pitchFamily="34" charset="0"/>
                <a:ea typeface="Calibri" panose="020F0502020204030204" pitchFamily="34" charset="0"/>
                <a:cs typeface="Times New Roman" panose="02020603050405020304" pitchFamily="18" charset="0"/>
              </a:rPr>
              <a:t>Business Overview</a:t>
            </a:r>
            <a:br>
              <a:rPr lang="pt-PT">
                <a:effectLst/>
                <a:latin typeface="Calibri" panose="020F0502020204030204" pitchFamily="34" charset="0"/>
                <a:ea typeface="Calibri" panose="020F0502020204030204" pitchFamily="34" charset="0"/>
                <a:cs typeface="Times New Roman" panose="02020603050405020304" pitchFamily="18" charset="0"/>
              </a:rPr>
            </a:br>
            <a:endParaRPr lang="en-GB"/>
          </a:p>
        </p:txBody>
      </p:sp>
      <p:sp>
        <p:nvSpPr>
          <p:cNvPr id="17" name="Content Placeholder 2">
            <a:extLst>
              <a:ext uri="{FF2B5EF4-FFF2-40B4-BE49-F238E27FC236}">
                <a16:creationId xmlns:a16="http://schemas.microsoft.com/office/drawing/2014/main" id="{79D74304-BE0C-4766-A3EA-8E3285FCBD25}"/>
              </a:ext>
            </a:extLst>
          </p:cNvPr>
          <p:cNvSpPr>
            <a:spLocks noGrp="1"/>
          </p:cNvSpPr>
          <p:nvPr>
            <p:ph idx="1"/>
          </p:nvPr>
        </p:nvSpPr>
        <p:spPr>
          <a:xfrm>
            <a:off x="4860844" y="1344706"/>
            <a:ext cx="6658275" cy="5089987"/>
          </a:xfrm>
        </p:spPr>
        <p:txBody>
          <a:bodyPr>
            <a:normAutofit/>
          </a:bodyPr>
          <a:lstStyle/>
          <a:p>
            <a:pPr marL="0" indent="0">
              <a:lnSpc>
                <a:spcPct val="90000"/>
              </a:lnSpc>
              <a:spcBef>
                <a:spcPts val="150"/>
              </a:spcBef>
              <a:spcAft>
                <a:spcPts val="800"/>
              </a:spcAft>
              <a:buNone/>
            </a:pPr>
            <a:r>
              <a:rPr lang="en-US" sz="1600" b="1" i="0" dirty="0">
                <a:latin typeface="Arial" panose="020B0604020202020204" pitchFamily="34" charset="0"/>
                <a:cs typeface="Arial" panose="020B0604020202020204" pitchFamily="34" charset="0"/>
              </a:rPr>
              <a:t>History:</a:t>
            </a:r>
          </a:p>
          <a:p>
            <a:pPr marL="0" indent="0">
              <a:lnSpc>
                <a:spcPct val="90000"/>
              </a:lnSpc>
              <a:spcBef>
                <a:spcPts val="150"/>
              </a:spcBef>
              <a:spcAft>
                <a:spcPts val="800"/>
              </a:spcAft>
              <a:buNone/>
            </a:pPr>
            <a:endParaRPr lang="en-US" sz="1600" b="1" i="0" dirty="0">
              <a:latin typeface="Arial" panose="020B0604020202020204" pitchFamily="34" charset="0"/>
              <a:cs typeface="Arial" panose="020B0604020202020204" pitchFamily="34" charset="0"/>
            </a:endParaRPr>
          </a:p>
          <a:p>
            <a:pPr algn="just">
              <a:lnSpc>
                <a:spcPct val="90000"/>
              </a:lnSpc>
              <a:spcBef>
                <a:spcPts val="150"/>
              </a:spcBef>
              <a:spcAft>
                <a:spcPts val="800"/>
              </a:spcAft>
            </a:pPr>
            <a:r>
              <a:rPr lang="en-GB" sz="16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VIRTUAL ESCAPE CAFÉ.</a:t>
            </a:r>
          </a:p>
          <a:p>
            <a:pPr algn="just">
              <a:lnSpc>
                <a:spcPct val="90000"/>
              </a:lnSpc>
              <a:spcBef>
                <a:spcPts val="150"/>
              </a:spcBef>
              <a:spcAft>
                <a:spcPts val="800"/>
              </a:spcAft>
            </a:pPr>
            <a:r>
              <a:rPr lang="en-GB" sz="1600" dirty="0">
                <a:solidFill>
                  <a:schemeClr val="tx1"/>
                </a:solidFill>
                <a:latin typeface="Arial" panose="020B0604020202020204" pitchFamily="34" charset="0"/>
                <a:ea typeface="Calibri" panose="020F0502020204030204" pitchFamily="34" charset="0"/>
                <a:cs typeface="Arial" panose="020B0604020202020204" pitchFamily="34" charset="0"/>
              </a:rPr>
              <a:t>Business established in</a:t>
            </a:r>
            <a:r>
              <a:rPr lang="pt-PT" sz="1600" dirty="0">
                <a:solidFill>
                  <a:schemeClr val="tx1"/>
                </a:solidFill>
                <a:effectLst/>
                <a:latin typeface="Arial" panose="020B0604020202020204" pitchFamily="34" charset="0"/>
                <a:ea typeface="Calibri" panose="020F0502020204030204" pitchFamily="34" charset="0"/>
                <a:cs typeface="Arial" panose="020B0604020202020204" pitchFamily="34" charset="0"/>
              </a:rPr>
              <a:t> 2021, when we decide</a:t>
            </a:r>
            <a:r>
              <a:rPr lang="en-GB" sz="1600" dirty="0">
                <a:solidFill>
                  <a:schemeClr val="tx1"/>
                </a:solidFill>
                <a:effectLst/>
                <a:latin typeface="Arial" panose="020B0604020202020204" pitchFamily="34" charset="0"/>
                <a:ea typeface="Calibri" panose="020F0502020204030204" pitchFamily="34" charset="0"/>
                <a:cs typeface="Arial" panose="020B0604020202020204" pitchFamily="34" charset="0"/>
              </a:rPr>
              <a:t>d</a:t>
            </a:r>
            <a:r>
              <a:rPr lang="pt-PT" sz="1600" dirty="0">
                <a:solidFill>
                  <a:schemeClr val="tx1"/>
                </a:solidFill>
                <a:effectLst/>
                <a:latin typeface="Arial" panose="020B0604020202020204" pitchFamily="34" charset="0"/>
                <a:ea typeface="Calibri" panose="020F0502020204030204" pitchFamily="34" charset="0"/>
                <a:cs typeface="Arial" panose="020B0604020202020204" pitchFamily="34" charset="0"/>
              </a:rPr>
              <a:t> to open</a:t>
            </a:r>
            <a:r>
              <a:rPr lang="en-GB" sz="1600" dirty="0">
                <a:solidFill>
                  <a:schemeClr val="tx1"/>
                </a:solidFill>
                <a:effectLst/>
                <a:latin typeface="Arial" panose="020B0604020202020204" pitchFamily="34" charset="0"/>
                <a:ea typeface="Calibri" panose="020F0502020204030204" pitchFamily="34" charset="0"/>
                <a:cs typeface="Arial" panose="020B0604020202020204" pitchFamily="34" charset="0"/>
              </a:rPr>
              <a:t> a</a:t>
            </a:r>
            <a:r>
              <a:rPr lang="pt-PT" sz="1600" dirty="0">
                <a:solidFill>
                  <a:schemeClr val="tx1"/>
                </a:solidFill>
                <a:effectLst/>
                <a:latin typeface="Arial" panose="020B0604020202020204" pitchFamily="34" charset="0"/>
                <a:ea typeface="Calibri" panose="020F0502020204030204" pitchFamily="34" charset="0"/>
                <a:cs typeface="Arial" panose="020B0604020202020204" pitchFamily="34" charset="0"/>
              </a:rPr>
              <a:t> place in shopping centre.</a:t>
            </a:r>
          </a:p>
          <a:p>
            <a:pPr algn="just">
              <a:lnSpc>
                <a:spcPct val="90000"/>
              </a:lnSpc>
              <a:spcBef>
                <a:spcPts val="150"/>
              </a:spcBef>
              <a:spcAft>
                <a:spcPts val="800"/>
              </a:spcAft>
            </a:pPr>
            <a:r>
              <a:rPr lang="pt-PT" sz="1600" dirty="0">
                <a:solidFill>
                  <a:schemeClr val="tx1"/>
                </a:solidFill>
                <a:latin typeface="Arial" panose="020B0604020202020204" pitchFamily="34" charset="0"/>
                <a:ea typeface="Calibri" panose="020F0502020204030204" pitchFamily="34" charset="0"/>
                <a:cs typeface="Arial" panose="020B0604020202020204" pitchFamily="34" charset="0"/>
              </a:rPr>
              <a:t>N</a:t>
            </a:r>
            <a:r>
              <a:rPr lang="pt-PT" sz="1600" dirty="0">
                <a:solidFill>
                  <a:schemeClr val="tx1"/>
                </a:solidFill>
                <a:effectLst/>
                <a:latin typeface="Arial" panose="020B0604020202020204" pitchFamily="34" charset="0"/>
                <a:ea typeface="Calibri" panose="020F0502020204030204" pitchFamily="34" charset="0"/>
                <a:cs typeface="Arial" panose="020B0604020202020204" pitchFamily="34" charset="0"/>
              </a:rPr>
              <a:t>ow looking to expanded to youtube website entertainemt.</a:t>
            </a:r>
          </a:p>
          <a:p>
            <a:pPr algn="just">
              <a:lnSpc>
                <a:spcPct val="90000"/>
              </a:lnSpc>
              <a:spcBef>
                <a:spcPts val="150"/>
              </a:spcBef>
              <a:spcAft>
                <a:spcPts val="800"/>
              </a:spcAft>
            </a:pPr>
            <a:r>
              <a:rPr lang="en-US" sz="1600" b="0" i="0" dirty="0">
                <a:solidFill>
                  <a:schemeClr val="tx1"/>
                </a:solidFill>
                <a:latin typeface="Arial" panose="020B0604020202020204" pitchFamily="34" charset="0"/>
                <a:cs typeface="Arial" panose="020B0604020202020204" pitchFamily="34" charset="0"/>
              </a:rPr>
              <a:t>A</a:t>
            </a:r>
            <a:r>
              <a:rPr lang="en-US" sz="1600" b="0" i="0" dirty="0">
                <a:solidFill>
                  <a:schemeClr val="tx1"/>
                </a:solidFill>
                <a:effectLst/>
                <a:latin typeface="Arial" panose="020B0604020202020204" pitchFamily="34" charset="0"/>
              </a:rPr>
              <a:t>ctive company incorporated on 1st January 2021 until 2022.</a:t>
            </a:r>
          </a:p>
          <a:p>
            <a:pPr algn="just">
              <a:lnSpc>
                <a:spcPct val="90000"/>
              </a:lnSpc>
              <a:spcBef>
                <a:spcPts val="150"/>
              </a:spcBef>
              <a:spcAft>
                <a:spcPts val="800"/>
              </a:spcAft>
            </a:pPr>
            <a:r>
              <a:rPr lang="en-US" sz="1600" dirty="0">
                <a:solidFill>
                  <a:schemeClr val="tx1"/>
                </a:solidFill>
                <a:latin typeface="Arial" panose="020B0604020202020204" pitchFamily="34" charset="0"/>
              </a:rPr>
              <a:t>R</a:t>
            </a:r>
            <a:r>
              <a:rPr lang="en-US" sz="1600" b="0" i="0" dirty="0">
                <a:solidFill>
                  <a:schemeClr val="tx1"/>
                </a:solidFill>
                <a:effectLst/>
                <a:latin typeface="Arial" panose="020B0604020202020204" pitchFamily="34" charset="0"/>
              </a:rPr>
              <a:t>egistered office </a:t>
            </a:r>
            <a:r>
              <a:rPr lang="en-GB" sz="1600" dirty="0">
                <a:solidFill>
                  <a:schemeClr val="tx1"/>
                </a:solidFill>
                <a:latin typeface="Arial" panose="020B0604020202020204" pitchFamily="34" charset="0"/>
              </a:rPr>
              <a:t>and license </a:t>
            </a:r>
            <a:r>
              <a:rPr lang="en-US" sz="1600" b="0" i="0" dirty="0">
                <a:solidFill>
                  <a:schemeClr val="tx1"/>
                </a:solidFill>
                <a:effectLst/>
                <a:latin typeface="Arial" panose="020B0604020202020204" pitchFamily="34" charset="0"/>
              </a:rPr>
              <a:t>Birmingham</a:t>
            </a:r>
            <a:r>
              <a:rPr lang="en-GB" sz="1600" b="0" i="0" dirty="0">
                <a:solidFill>
                  <a:schemeClr val="tx1"/>
                </a:solidFill>
                <a:effectLst/>
                <a:latin typeface="Arial" panose="020B0604020202020204" pitchFamily="34" charset="0"/>
              </a:rPr>
              <a:t> city council.</a:t>
            </a:r>
            <a:endParaRPr lang="pt-PT" sz="16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90000"/>
              </a:lnSpc>
              <a:spcBef>
                <a:spcPts val="150"/>
              </a:spcBef>
              <a:spcAft>
                <a:spcPts val="800"/>
              </a:spcAft>
              <a:buNone/>
            </a:pPr>
            <a:r>
              <a:rPr lang="en-US" sz="1600" b="1" dirty="0">
                <a:solidFill>
                  <a:schemeClr val="tx1"/>
                </a:solidFill>
                <a:latin typeface="Arial" panose="020B0604020202020204" pitchFamily="34" charset="0"/>
                <a:cs typeface="Arial" panose="020B0604020202020204" pitchFamily="34" charset="0"/>
              </a:rPr>
              <a:t>Branch:</a:t>
            </a:r>
          </a:p>
          <a:p>
            <a:pPr marL="0" indent="0" algn="just">
              <a:lnSpc>
                <a:spcPct val="90000"/>
              </a:lnSpc>
              <a:spcBef>
                <a:spcPts val="150"/>
              </a:spcBef>
              <a:spcAft>
                <a:spcPts val="800"/>
              </a:spcAft>
              <a:buNone/>
            </a:pPr>
            <a:endParaRPr lang="en-US" sz="1600" b="1" dirty="0">
              <a:solidFill>
                <a:schemeClr val="tx1"/>
              </a:solidFill>
              <a:latin typeface="Arial" panose="020B0604020202020204" pitchFamily="34" charset="0"/>
              <a:cs typeface="Arial" panose="020B0604020202020204" pitchFamily="34" charset="0"/>
            </a:endParaRPr>
          </a:p>
          <a:p>
            <a:pPr algn="just">
              <a:lnSpc>
                <a:spcPct val="90000"/>
              </a:lnSpc>
              <a:spcBef>
                <a:spcPts val="150"/>
              </a:spcBef>
              <a:spcAft>
                <a:spcPts val="800"/>
              </a:spcAft>
            </a:pPr>
            <a:r>
              <a:rPr lang="en-US" sz="1600" b="0" i="0" dirty="0">
                <a:solidFill>
                  <a:schemeClr val="tx1"/>
                </a:solidFill>
                <a:latin typeface="Arial" panose="020B0604020202020204" pitchFamily="34" charset="0"/>
                <a:cs typeface="Arial" panose="020B0604020202020204" pitchFamily="34" charset="0"/>
              </a:rPr>
              <a:t>18 Shopping </a:t>
            </a:r>
            <a:r>
              <a:rPr lang="en-GB" sz="1600" b="0" i="0" noProof="0" dirty="0">
                <a:solidFill>
                  <a:schemeClr val="tx1"/>
                </a:solidFill>
                <a:latin typeface="Arial" panose="020B0604020202020204" pitchFamily="34" charset="0"/>
                <a:cs typeface="Arial" panose="020B0604020202020204" pitchFamily="34" charset="0"/>
              </a:rPr>
              <a:t>centre</a:t>
            </a:r>
            <a:r>
              <a:rPr lang="en-US" sz="1600" b="0" i="0" dirty="0">
                <a:solidFill>
                  <a:schemeClr val="tx1"/>
                </a:solidFill>
                <a:latin typeface="Arial" panose="020B0604020202020204" pitchFamily="34" charset="0"/>
                <a:cs typeface="Arial" panose="020B0604020202020204" pitchFamily="34" charset="0"/>
              </a:rPr>
              <a:t>, Birmingham, West Midlands B25 8YP.</a:t>
            </a:r>
          </a:p>
          <a:p>
            <a:pPr marL="347472" indent="-347472" algn="just" rtl="0" latinLnBrk="0">
              <a:spcBef>
                <a:spcPts val="150"/>
              </a:spcBef>
              <a:spcAft>
                <a:spcPts val="800"/>
              </a:spcAft>
            </a:pPr>
            <a:r>
              <a:rPr lang="en-GB" sz="1600" dirty="0">
                <a:solidFill>
                  <a:schemeClr val="tx1"/>
                </a:solidFill>
                <a:latin typeface="Arial" panose="020B0604020202020204" pitchFamily="34" charset="0"/>
              </a:rPr>
              <a:t>Branch location is close to car park, which will generate more customers to come through our doors</a:t>
            </a:r>
            <a:endParaRPr lang="en-US" sz="1600" b="0" i="0" dirty="0">
              <a:solidFill>
                <a:schemeClr val="tx1"/>
              </a:solidFill>
              <a:effectLst/>
              <a:latin typeface="Arial" panose="020B0604020202020204" pitchFamily="34" charset="0"/>
            </a:endParaRPr>
          </a:p>
          <a:p>
            <a:pPr algn="just"/>
            <a:r>
              <a:rPr lang="en-US" sz="1600" b="0" i="0" dirty="0">
                <a:solidFill>
                  <a:schemeClr val="tx1"/>
                </a:solidFill>
                <a:effectLst/>
                <a:latin typeface="Arial" panose="020B0604020202020204" pitchFamily="34" charset="0"/>
              </a:rPr>
              <a:t>The company has four active employees with three partners.</a:t>
            </a:r>
          </a:p>
          <a:p>
            <a:pPr>
              <a:lnSpc>
                <a:spcPct val="90000"/>
              </a:lnSpc>
              <a:spcBef>
                <a:spcPts val="150"/>
              </a:spcBef>
              <a:spcAft>
                <a:spcPts val="800"/>
              </a:spcAft>
            </a:pPr>
            <a:endParaRPr lang="pt-PT" sz="15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endParaRPr lang="en-GB" sz="1500" dirty="0"/>
          </a:p>
        </p:txBody>
      </p:sp>
      <p:sp>
        <p:nvSpPr>
          <p:cNvPr id="3" name="TextBox 2">
            <a:extLst>
              <a:ext uri="{FF2B5EF4-FFF2-40B4-BE49-F238E27FC236}">
                <a16:creationId xmlns:a16="http://schemas.microsoft.com/office/drawing/2014/main" id="{0E234720-0A09-48FE-91C1-BB37E87A2E4F}"/>
              </a:ext>
            </a:extLst>
          </p:cNvPr>
          <p:cNvSpPr txBox="1"/>
          <p:nvPr/>
        </p:nvSpPr>
        <p:spPr>
          <a:xfrm>
            <a:off x="7353642" y="6269042"/>
            <a:ext cx="6442303" cy="523220"/>
          </a:xfrm>
          <a:prstGeom prst="rect">
            <a:avLst/>
          </a:prstGeom>
          <a:noFill/>
        </p:spPr>
        <p:txBody>
          <a:bodyPr wrap="square" lIns="91440" tIns="45720" rIns="91440" bIns="45720" rtlCol="0" anchor="t">
            <a:spAutoFit/>
          </a:bodyPr>
          <a:lstStyle/>
          <a:p>
            <a:r>
              <a:rPr lang="en-GB" sz="1000" dirty="0">
                <a:latin typeface="Arial" panose="020B0604020202020204" pitchFamily="34" charset="0"/>
                <a:ea typeface="+mn-lt"/>
                <a:cs typeface="Arial" panose="020B0604020202020204" pitchFamily="34" charset="0"/>
              </a:rPr>
              <a:t>Sources:</a:t>
            </a:r>
            <a:r>
              <a:rPr lang="en-GB" sz="1000" dirty="0">
                <a:effectLst/>
                <a:latin typeface="Arial" panose="020B0604020202020204" pitchFamily="34" charset="0"/>
                <a:ea typeface="+mn-lt"/>
                <a:cs typeface="Arial" panose="020B0604020202020204" pitchFamily="34" charset="0"/>
              </a:rPr>
              <a:t> Mariotti</a:t>
            </a:r>
            <a:r>
              <a:rPr lang="en-GB" sz="1000" dirty="0">
                <a:latin typeface="Arial" panose="020B0604020202020204" pitchFamily="34" charset="0"/>
                <a:ea typeface="+mn-lt"/>
                <a:cs typeface="Arial" panose="020B0604020202020204" pitchFamily="34" charset="0"/>
              </a:rPr>
              <a:t>, S. and</a:t>
            </a:r>
            <a:r>
              <a:rPr lang="en-GB" sz="1000" dirty="0">
                <a:effectLst/>
                <a:latin typeface="Arial" panose="020B0604020202020204" pitchFamily="34" charset="0"/>
                <a:ea typeface="+mn-lt"/>
                <a:cs typeface="Arial" panose="020B0604020202020204" pitchFamily="34" charset="0"/>
              </a:rPr>
              <a:t> Glackin, </a:t>
            </a:r>
            <a:r>
              <a:rPr lang="en-GB" sz="1000" dirty="0">
                <a:latin typeface="Arial" panose="020B0604020202020204" pitchFamily="34" charset="0"/>
                <a:ea typeface="+mn-lt"/>
                <a:cs typeface="Arial" panose="020B0604020202020204" pitchFamily="34" charset="0"/>
              </a:rPr>
              <a:t>C. (</a:t>
            </a:r>
            <a:r>
              <a:rPr lang="en-GB" sz="1000" dirty="0">
                <a:effectLst/>
                <a:latin typeface="Arial" panose="020B0604020202020204" pitchFamily="34" charset="0"/>
                <a:ea typeface="+mn-lt"/>
                <a:cs typeface="Arial" panose="020B0604020202020204" pitchFamily="34" charset="0"/>
              </a:rPr>
              <a:t>2016)</a:t>
            </a:r>
            <a:endParaRPr lang="en-US" sz="1000" dirty="0">
              <a:latin typeface="Arial" panose="020B0604020202020204" pitchFamily="34" charset="0"/>
              <a:ea typeface="+mn-lt"/>
              <a:cs typeface="Arial" panose="020B0604020202020204" pitchFamily="34" charset="0"/>
            </a:endParaRPr>
          </a:p>
          <a:p>
            <a:endParaRPr lang="en-GB" sz="1800" dirty="0">
              <a:effectLst/>
              <a:latin typeface="Arial" panose="020B0604020202020204" pitchFamily="34" charset="0"/>
              <a:ea typeface="Calibri" panose="020F0502020204030204" pitchFamily="34" charset="0"/>
              <a:cs typeface="Arial" panose="020B0604020202020204" pitchFamily="34" charset="0"/>
            </a:endParaRPr>
          </a:p>
        </p:txBody>
      </p:sp>
      <p:sp>
        <p:nvSpPr>
          <p:cNvPr id="10" name="TextBox 9">
            <a:extLst>
              <a:ext uri="{FF2B5EF4-FFF2-40B4-BE49-F238E27FC236}">
                <a16:creationId xmlns:a16="http://schemas.microsoft.com/office/drawing/2014/main" id="{F0EAB2F4-9A72-4DD7-9957-CCF006D66B88}"/>
              </a:ext>
            </a:extLst>
          </p:cNvPr>
          <p:cNvSpPr txBox="1"/>
          <p:nvPr/>
        </p:nvSpPr>
        <p:spPr>
          <a:xfrm>
            <a:off x="10039003" y="1498720"/>
            <a:ext cx="2209452" cy="215444"/>
          </a:xfrm>
          <a:prstGeom prst="rect">
            <a:avLst/>
          </a:prstGeom>
          <a:noFill/>
        </p:spPr>
        <p:txBody>
          <a:bodyPr wrap="square">
            <a:spAutoFit/>
          </a:bodyPr>
          <a:lstStyle/>
          <a:p>
            <a:r>
              <a:rPr lang="en-GB" sz="800"/>
              <a:t>All Those Photos  by </a:t>
            </a:r>
            <a:r>
              <a:rPr lang="en-US" sz="800" b="0" i="0">
                <a:effectLst/>
                <a:latin typeface="Arial" panose="020B0604020202020204" pitchFamily="34" charset="0"/>
                <a:cs typeface="Arial" panose="020B0604020202020204" pitchFamily="34" charset="0"/>
              </a:rPr>
              <a:t>Bing tool online.</a:t>
            </a:r>
            <a:endParaRPr lang="en-GB" sz="800"/>
          </a:p>
        </p:txBody>
      </p:sp>
      <p:pic>
        <p:nvPicPr>
          <p:cNvPr id="6" name="Picture 5" descr="A picture containing text, ceiling, floor, indoor&#10;&#10;Description automatically generated">
            <a:extLst>
              <a:ext uri="{FF2B5EF4-FFF2-40B4-BE49-F238E27FC236}">
                <a16:creationId xmlns:a16="http://schemas.microsoft.com/office/drawing/2014/main" id="{EAD542AC-B0EE-48D1-AB52-6176424AE838}"/>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029" t="21463" r="-2087" b="14758"/>
          <a:stretch/>
        </p:blipFill>
        <p:spPr>
          <a:xfrm>
            <a:off x="531342" y="4053015"/>
            <a:ext cx="3863131" cy="217581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21" name="Picture 20" descr="A picture containing text&#10;&#10;Description automatically generated">
            <a:extLst>
              <a:ext uri="{FF2B5EF4-FFF2-40B4-BE49-F238E27FC236}">
                <a16:creationId xmlns:a16="http://schemas.microsoft.com/office/drawing/2014/main" id="{590DCD72-3DF5-4FBB-80A0-1FCBA5A2697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72881" y="1720268"/>
            <a:ext cx="3561943" cy="2003593"/>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23" name="Picture 22" descr="A person holding a computer&#10;&#10;Description automatically generated with medium confidence">
            <a:extLst>
              <a:ext uri="{FF2B5EF4-FFF2-40B4-BE49-F238E27FC236}">
                <a16:creationId xmlns:a16="http://schemas.microsoft.com/office/drawing/2014/main" id="{C66C6667-A386-4EAF-AEB0-4E268CB95A0D}"/>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22804" r="23769" b="-1"/>
          <a:stretch/>
        </p:blipFill>
        <p:spPr>
          <a:xfrm>
            <a:off x="9900022" y="0"/>
            <a:ext cx="2104587" cy="1821889"/>
          </a:xfrm>
          <a:prstGeom prst="rect">
            <a:avLst/>
          </a:prstGeom>
          <a:ln>
            <a:noFill/>
          </a:ln>
          <a:effectLst>
            <a:softEdge rad="112500"/>
          </a:effectLst>
        </p:spPr>
      </p:pic>
    </p:spTree>
    <p:extLst>
      <p:ext uri="{BB962C8B-B14F-4D97-AF65-F5344CB8AC3E}">
        <p14:creationId xmlns:p14="http://schemas.microsoft.com/office/powerpoint/2010/main" val="37261674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30DFD-6CCE-4A20-B7D2-934D9C4DA050}"/>
              </a:ext>
            </a:extLst>
          </p:cNvPr>
          <p:cNvSpPr>
            <a:spLocks noGrp="1"/>
          </p:cNvSpPr>
          <p:nvPr>
            <p:ph type="title"/>
          </p:nvPr>
        </p:nvSpPr>
        <p:spPr>
          <a:xfrm>
            <a:off x="1267478" y="205197"/>
            <a:ext cx="10197494" cy="1099457"/>
          </a:xfrm>
        </p:spPr>
        <p:txBody>
          <a:bodyPr>
            <a:normAutofit/>
          </a:bodyPr>
          <a:lstStyle/>
          <a:p>
            <a:r>
              <a:rPr lang="en-GB" dirty="0"/>
              <a:t>Entrepreneurs-Partnership</a:t>
            </a:r>
          </a:p>
        </p:txBody>
      </p:sp>
      <p:graphicFrame>
        <p:nvGraphicFramePr>
          <p:cNvPr id="7" name="Content Placeholder 2">
            <a:extLst>
              <a:ext uri="{FF2B5EF4-FFF2-40B4-BE49-F238E27FC236}">
                <a16:creationId xmlns:a16="http://schemas.microsoft.com/office/drawing/2014/main" id="{DC1F2D2E-2465-0F51-780A-04FCB7C30A64}"/>
              </a:ext>
            </a:extLst>
          </p:cNvPr>
          <p:cNvGraphicFramePr>
            <a:graphicFrameLocks noGrp="1"/>
          </p:cNvGraphicFramePr>
          <p:nvPr>
            <p:ph idx="1"/>
            <p:extLst>
              <p:ext uri="{D42A27DB-BD31-4B8C-83A1-F6EECF244321}">
                <p14:modId xmlns:p14="http://schemas.microsoft.com/office/powerpoint/2010/main" val="2140289297"/>
              </p:ext>
            </p:extLst>
          </p:nvPr>
        </p:nvGraphicFramePr>
        <p:xfrm>
          <a:off x="1125563" y="736863"/>
          <a:ext cx="10334737" cy="50788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Picture 9" descr="A person holding a computer&#10;&#10;Description automatically generated with medium confidence">
            <a:extLst>
              <a:ext uri="{FF2B5EF4-FFF2-40B4-BE49-F238E27FC236}">
                <a16:creationId xmlns:a16="http://schemas.microsoft.com/office/drawing/2014/main" id="{864C5CD2-7B83-48D6-963C-83EA55573B2C}"/>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22804" r="23769" b="-1"/>
          <a:stretch/>
        </p:blipFill>
        <p:spPr>
          <a:xfrm>
            <a:off x="10014143" y="3993867"/>
            <a:ext cx="2104587" cy="1821889"/>
          </a:xfrm>
          <a:prstGeom prst="rect">
            <a:avLst/>
          </a:prstGeom>
          <a:ln>
            <a:noFill/>
          </a:ln>
          <a:effectLst>
            <a:softEdge rad="112500"/>
          </a:effectLst>
        </p:spPr>
      </p:pic>
      <p:sp>
        <p:nvSpPr>
          <p:cNvPr id="12" name="TextBox 11">
            <a:extLst>
              <a:ext uri="{FF2B5EF4-FFF2-40B4-BE49-F238E27FC236}">
                <a16:creationId xmlns:a16="http://schemas.microsoft.com/office/drawing/2014/main" id="{FFA043B9-E824-449C-B6C6-4784B57A0128}"/>
              </a:ext>
            </a:extLst>
          </p:cNvPr>
          <p:cNvSpPr txBox="1"/>
          <p:nvPr/>
        </p:nvSpPr>
        <p:spPr>
          <a:xfrm>
            <a:off x="7452852" y="6447971"/>
            <a:ext cx="4290415" cy="248658"/>
          </a:xfrm>
          <a:prstGeom prst="rect">
            <a:avLst/>
          </a:prstGeom>
          <a:noFill/>
        </p:spPr>
        <p:txBody>
          <a:bodyPr wrap="square">
            <a:spAutoFit/>
          </a:bodyPr>
          <a:lstStyle/>
          <a:p>
            <a:pPr lvl="0">
              <a:lnSpc>
                <a:spcPct val="107000"/>
              </a:lnSpc>
              <a:spcAft>
                <a:spcPts val="800"/>
              </a:spcAft>
            </a:pPr>
            <a:r>
              <a:rPr lang="en-US" sz="1000" dirty="0">
                <a:effectLst/>
                <a:latin typeface="Calibri" panose="020F0502020204030204" pitchFamily="34" charset="0"/>
                <a:ea typeface="Calibri" panose="020F0502020204030204" pitchFamily="34" charset="0"/>
                <a:cs typeface="Times New Roman" panose="02020603050405020304" pitchFamily="18" charset="0"/>
              </a:rPr>
              <a:t>Sources: Mariotti, S., &amp; Glackin, C., (2016), </a:t>
            </a:r>
            <a:r>
              <a:rPr lang="en-GB" sz="1000" dirty="0">
                <a:effectLst/>
                <a:latin typeface="Arial" panose="020B0604020202020204" pitchFamily="34" charset="0"/>
                <a:ea typeface="Calibri" panose="020F0502020204030204" pitchFamily="34" charset="0"/>
                <a:cs typeface="Arial" panose="020B0604020202020204" pitchFamily="34" charset="0"/>
              </a:rPr>
              <a:t>Ryckelynck and Boutillier, (2017)</a:t>
            </a:r>
            <a:endParaRPr lang="pt-PT" sz="10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9649844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BD2E8-5415-4B1E-849E-70E48BC5DA3F}"/>
              </a:ext>
            </a:extLst>
          </p:cNvPr>
          <p:cNvSpPr>
            <a:spLocks noGrp="1"/>
          </p:cNvSpPr>
          <p:nvPr>
            <p:ph type="title"/>
          </p:nvPr>
        </p:nvSpPr>
        <p:spPr>
          <a:xfrm>
            <a:off x="323307" y="143802"/>
            <a:ext cx="7404847" cy="1320800"/>
          </a:xfrm>
        </p:spPr>
        <p:txBody>
          <a:bodyPr>
            <a:normAutofit/>
          </a:bodyPr>
          <a:lstStyle/>
          <a:p>
            <a:r>
              <a:rPr lang="pt-PT" b="0" i="0">
                <a:effectLst/>
                <a:latin typeface="Trebuchet MS" panose="020B0603020202020204" pitchFamily="34" charset="0"/>
              </a:rPr>
              <a:t>Vision and Mission </a:t>
            </a:r>
            <a:r>
              <a:rPr lang="pt-PT">
                <a:latin typeface="Trebuchet MS" panose="020B0603020202020204" pitchFamily="34" charset="0"/>
              </a:rPr>
              <a:t>S</a:t>
            </a:r>
            <a:r>
              <a:rPr lang="pt-PT" b="0" i="0">
                <a:effectLst/>
                <a:latin typeface="Trebuchet MS" panose="020B0603020202020204" pitchFamily="34" charset="0"/>
              </a:rPr>
              <a:t>tatements</a:t>
            </a:r>
            <a:endParaRPr lang="en-GB"/>
          </a:p>
        </p:txBody>
      </p:sp>
      <p:sp>
        <p:nvSpPr>
          <p:cNvPr id="3" name="Content Placeholder 2">
            <a:extLst>
              <a:ext uri="{FF2B5EF4-FFF2-40B4-BE49-F238E27FC236}">
                <a16:creationId xmlns:a16="http://schemas.microsoft.com/office/drawing/2014/main" id="{044B087B-1879-41B2-AD85-2F8B634008DB}"/>
              </a:ext>
            </a:extLst>
          </p:cNvPr>
          <p:cNvSpPr>
            <a:spLocks noGrp="1"/>
          </p:cNvSpPr>
          <p:nvPr>
            <p:ph idx="1"/>
          </p:nvPr>
        </p:nvSpPr>
        <p:spPr>
          <a:xfrm>
            <a:off x="238327" y="884904"/>
            <a:ext cx="5757243" cy="5683044"/>
          </a:xfrm>
        </p:spPr>
        <p:txBody>
          <a:bodyPr>
            <a:normAutofit lnSpcReduction="10000"/>
          </a:bodyPr>
          <a:lstStyle/>
          <a:p>
            <a:pPr marL="347472" indent="-347472" algn="just" rtl="0" latinLnBrk="0">
              <a:lnSpc>
                <a:spcPct val="150000"/>
              </a:lnSpc>
              <a:spcBef>
                <a:spcPts val="576"/>
              </a:spcBef>
              <a:spcAft>
                <a:spcPts val="0"/>
              </a:spcAft>
            </a:pPr>
            <a:r>
              <a:rPr lang="en-US" sz="1600" b="0" i="0">
                <a:solidFill>
                  <a:srgbClr val="000000"/>
                </a:solidFill>
                <a:effectLst/>
                <a:latin typeface="Arial" panose="020B0604020202020204" pitchFamily="34" charset="0"/>
                <a:cs typeface="Arial" panose="020B0604020202020204" pitchFamily="34" charset="0"/>
              </a:rPr>
              <a:t>Our business vision is broader than its mission, and it offers a comprehensive overview rather than what it is at present.</a:t>
            </a:r>
          </a:p>
          <a:p>
            <a:pPr marL="347472" indent="-347472" algn="just" rtl="0" latinLnBrk="0">
              <a:lnSpc>
                <a:spcPct val="150000"/>
              </a:lnSpc>
              <a:spcBef>
                <a:spcPts val="576"/>
              </a:spcBef>
              <a:spcAft>
                <a:spcPts val="0"/>
              </a:spcAft>
            </a:pPr>
            <a:r>
              <a:rPr lang="en-US" sz="1600" b="0" i="0">
                <a:solidFill>
                  <a:srgbClr val="000000"/>
                </a:solidFill>
                <a:effectLst/>
                <a:latin typeface="Arial" panose="020B0604020202020204" pitchFamily="34" charset="0"/>
                <a:cs typeface="Arial" panose="020B0604020202020204" pitchFamily="34" charset="0"/>
              </a:rPr>
              <a:t>It is based on the core values of the organisation.</a:t>
            </a:r>
          </a:p>
          <a:p>
            <a:pPr marL="347472" indent="-347472" algn="just" rtl="0" latinLnBrk="0">
              <a:lnSpc>
                <a:spcPct val="150000"/>
              </a:lnSpc>
              <a:spcBef>
                <a:spcPts val="576"/>
              </a:spcBef>
              <a:spcAft>
                <a:spcPts val="0"/>
              </a:spcAft>
            </a:pPr>
            <a:r>
              <a:rPr lang="en-US" sz="1600" b="0" i="0">
                <a:solidFill>
                  <a:srgbClr val="000000"/>
                </a:solidFill>
                <a:effectLst/>
                <a:latin typeface="Arial" panose="020B0604020202020204" pitchFamily="34" charset="0"/>
                <a:cs typeface="Arial" panose="020B0604020202020204" pitchFamily="34" charset="0"/>
              </a:rPr>
              <a:t>People should be motivated by it and embrace it enthusiastically and passionately.</a:t>
            </a:r>
          </a:p>
          <a:p>
            <a:pPr marL="347472" indent="-347472" algn="just" rtl="0" latinLnBrk="0">
              <a:lnSpc>
                <a:spcPct val="150000"/>
              </a:lnSpc>
              <a:spcBef>
                <a:spcPts val="576"/>
              </a:spcBef>
              <a:spcAft>
                <a:spcPts val="0"/>
              </a:spcAft>
            </a:pPr>
            <a:r>
              <a:rPr lang="en-US" sz="1600" b="0" i="0">
                <a:solidFill>
                  <a:srgbClr val="000000"/>
                </a:solidFill>
                <a:effectLst/>
                <a:latin typeface="Arial" panose="020B0604020202020204" pitchFamily="34" charset="0"/>
                <a:cs typeface="Arial" panose="020B0604020202020204" pitchFamily="34" charset="0"/>
              </a:rPr>
              <a:t>Therefore, the vision must be a motivating force throughout the organisation.</a:t>
            </a:r>
          </a:p>
          <a:p>
            <a:pPr marL="347472" indent="-347472" algn="just" rtl="0" latinLnBrk="0">
              <a:lnSpc>
                <a:spcPct val="150000"/>
              </a:lnSpc>
              <a:spcBef>
                <a:spcPts val="576"/>
              </a:spcBef>
              <a:spcAft>
                <a:spcPts val="0"/>
              </a:spcAft>
            </a:pPr>
            <a:r>
              <a:rPr lang="en-US" sz="1600" b="0" i="0">
                <a:solidFill>
                  <a:srgbClr val="000000"/>
                </a:solidFill>
                <a:effectLst/>
                <a:latin typeface="Arial" panose="020B0604020202020204" pitchFamily="34" charset="0"/>
                <a:cs typeface="Arial" panose="020B0604020202020204" pitchFamily="34" charset="0"/>
              </a:rPr>
              <a:t>A mission statement describes our business's purpose, business definition, and values in concise terms.</a:t>
            </a:r>
          </a:p>
          <a:p>
            <a:pPr marL="347472" indent="-347472" algn="just" rtl="0" latinLnBrk="0">
              <a:lnSpc>
                <a:spcPct val="150000"/>
              </a:lnSpc>
              <a:spcBef>
                <a:spcPts val="576"/>
              </a:spcBef>
              <a:spcAft>
                <a:spcPts val="0"/>
              </a:spcAft>
            </a:pPr>
            <a:r>
              <a:rPr lang="en-US" sz="1600" b="0" i="0">
                <a:solidFill>
                  <a:srgbClr val="000000"/>
                </a:solidFill>
                <a:effectLst/>
                <a:latin typeface="Arial" panose="020B0604020202020204" pitchFamily="34" charset="0"/>
                <a:cs typeface="Arial" panose="020B0604020202020204" pitchFamily="34" charset="0"/>
              </a:rPr>
              <a:t>It serves to clarify what a company is trying to do in the present, but it can also provide direction and motivation for future action by providing a clear and compelling message.</a:t>
            </a:r>
          </a:p>
          <a:p>
            <a:pPr algn="just">
              <a:lnSpc>
                <a:spcPct val="150000"/>
              </a:lnSpc>
              <a:spcBef>
                <a:spcPts val="150"/>
              </a:spcBef>
              <a:spcAft>
                <a:spcPts val="800"/>
              </a:spcAft>
            </a:pPr>
            <a:r>
              <a:rPr lang="en-GB" sz="1600">
                <a:solidFill>
                  <a:schemeClr val="tx1"/>
                </a:solidFill>
                <a:latin typeface="Arial" panose="020B0604020202020204" pitchFamily="34" charset="0"/>
                <a:cs typeface="Arial" panose="020B0604020202020204" pitchFamily="34" charset="0"/>
              </a:rPr>
              <a:t>To expand to a worldwide market.</a:t>
            </a:r>
            <a:endParaRPr lang="en-US" sz="1600" i="0">
              <a:solidFill>
                <a:schemeClr val="tx1"/>
              </a:solidFill>
              <a:effectLst/>
              <a:latin typeface="Arial" panose="020B0604020202020204" pitchFamily="34" charset="0"/>
              <a:cs typeface="Arial" panose="020B0604020202020204" pitchFamily="34" charset="0"/>
            </a:endParaRPr>
          </a:p>
        </p:txBody>
      </p:sp>
      <p:pic>
        <p:nvPicPr>
          <p:cNvPr id="4" name="Picture 3" descr="A person holding a computer&#10;&#10;Description automatically generated with medium confidence">
            <a:extLst>
              <a:ext uri="{FF2B5EF4-FFF2-40B4-BE49-F238E27FC236}">
                <a16:creationId xmlns:a16="http://schemas.microsoft.com/office/drawing/2014/main" id="{C33D9823-1DD4-4602-A410-94DE293C4A4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6803" r="7767" b="-2"/>
          <a:stretch/>
        </p:blipFill>
        <p:spPr>
          <a:xfrm>
            <a:off x="6852162" y="2462081"/>
            <a:ext cx="3779210" cy="1702963"/>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22" name="Picture 21">
            <a:extLst>
              <a:ext uri="{FF2B5EF4-FFF2-40B4-BE49-F238E27FC236}">
                <a16:creationId xmlns:a16="http://schemas.microsoft.com/office/drawing/2014/main" id="{3019A920-AFC3-476B-B63F-485E01E5B35F}"/>
              </a:ext>
            </a:extLst>
          </p:cNvPr>
          <p:cNvPicPr>
            <a:picLocks noChangeAspect="1"/>
          </p:cNvPicPr>
          <p:nvPr/>
        </p:nvPicPr>
        <p:blipFill>
          <a:blip r:embed="rId5"/>
          <a:stretch>
            <a:fillRect/>
          </a:stretch>
        </p:blipFill>
        <p:spPr>
          <a:xfrm>
            <a:off x="7355464" y="5720620"/>
            <a:ext cx="1719221" cy="213378"/>
          </a:xfrm>
          <a:prstGeom prst="rect">
            <a:avLst/>
          </a:prstGeom>
        </p:spPr>
      </p:pic>
      <p:pic>
        <p:nvPicPr>
          <p:cNvPr id="26" name="Picture 25" descr="Logo&#10;&#10;Description automatically generated">
            <a:extLst>
              <a:ext uri="{FF2B5EF4-FFF2-40B4-BE49-F238E27FC236}">
                <a16:creationId xmlns:a16="http://schemas.microsoft.com/office/drawing/2014/main" id="{53060479-D266-474A-937B-C20EDBF1FCAB}"/>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220355" y="-428692"/>
            <a:ext cx="2772608" cy="2071068"/>
          </a:xfrm>
          <a:prstGeom prst="rect">
            <a:avLst/>
          </a:prstGeom>
        </p:spPr>
      </p:pic>
      <p:sp>
        <p:nvSpPr>
          <p:cNvPr id="34" name="Rectangle 1">
            <a:extLst>
              <a:ext uri="{FF2B5EF4-FFF2-40B4-BE49-F238E27FC236}">
                <a16:creationId xmlns:a16="http://schemas.microsoft.com/office/drawing/2014/main" id="{FA062635-89F5-4434-B71F-B7F40E1348AA}"/>
              </a:ext>
            </a:extLst>
          </p:cNvPr>
          <p:cNvSpPr>
            <a:spLocks noChangeArrowheads="1"/>
          </p:cNvSpPr>
          <p:nvPr/>
        </p:nvSpPr>
        <p:spPr bwMode="auto">
          <a:xfrm>
            <a:off x="6823908" y="1454641"/>
            <a:ext cx="4501553"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pt-PT" sz="1000" b="0" i="0" u="none" strike="noStrike" cap="none" normalizeH="0" baseline="0">
                <a:ln>
                  <a:noFill/>
                </a:ln>
                <a:solidFill>
                  <a:srgbClr val="000000"/>
                </a:solidFill>
                <a:effectLst/>
                <a:cs typeface="Arial" panose="020B0604020202020204" pitchFamily="34" charset="0"/>
              </a:rPr>
              <a:t>How do we envision the future?</a:t>
            </a:r>
            <a:endParaRPr kumimoji="0" lang="en-GB" altLang="pt-PT" sz="1000" b="0" i="0" u="none" strike="noStrike" cap="none" normalizeH="0" baseline="0">
              <a:ln>
                <a:noFill/>
              </a:ln>
              <a:solidFill>
                <a:schemeClr val="tx1"/>
              </a:solidFill>
              <a:effectLst/>
              <a:cs typeface="Arial" panose="020B0604020202020204" pitchFamily="34" charset="0"/>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pt-PT" sz="1000" b="0" i="0" u="none" strike="noStrike" cap="none" normalizeH="0" baseline="0">
                <a:ln>
                  <a:noFill/>
                </a:ln>
                <a:solidFill>
                  <a:srgbClr val="000000"/>
                </a:solidFill>
                <a:effectLst/>
                <a:cs typeface="Arial" panose="020B0604020202020204" pitchFamily="34" charset="0"/>
              </a:rPr>
              <a:t>Is there a problem we are trying to solve that benefits society as a whole?</a:t>
            </a:r>
            <a:endParaRPr kumimoji="0" lang="en-GB" altLang="pt-PT" sz="1000" b="0" i="0" u="none" strike="noStrike" cap="none" normalizeH="0" baseline="0">
              <a:ln>
                <a:noFill/>
              </a:ln>
              <a:solidFill>
                <a:schemeClr val="tx1"/>
              </a:solidFill>
              <a:effectLst/>
              <a:cs typeface="Arial" panose="020B0604020202020204" pitchFamily="34" charset="0"/>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pt-PT" sz="1000" b="0" i="0" u="none" strike="noStrike" cap="none" normalizeH="0" baseline="0">
                <a:ln>
                  <a:noFill/>
                </a:ln>
                <a:solidFill>
                  <a:srgbClr val="000000"/>
                </a:solidFill>
                <a:effectLst/>
                <a:cs typeface="Arial" panose="020B0604020202020204" pitchFamily="34" charset="0"/>
              </a:rPr>
              <a:t>What and who are we motivating to change?</a:t>
            </a:r>
            <a:endParaRPr kumimoji="0" lang="en-GB" altLang="pt-PT" sz="1000" b="0" i="0" u="none" strike="noStrike" cap="none" normalizeH="0" baseline="0">
              <a:ln>
                <a:noFill/>
              </a:ln>
              <a:solidFill>
                <a:schemeClr val="tx1"/>
              </a:solidFill>
              <a:effectLst/>
              <a:cs typeface="Arial" panose="020B0604020202020204" pitchFamily="34" charset="0"/>
            </a:endParaRPr>
          </a:p>
        </p:txBody>
      </p:sp>
      <p:sp>
        <p:nvSpPr>
          <p:cNvPr id="36" name="Rectangle 3">
            <a:extLst>
              <a:ext uri="{FF2B5EF4-FFF2-40B4-BE49-F238E27FC236}">
                <a16:creationId xmlns:a16="http://schemas.microsoft.com/office/drawing/2014/main" id="{F874EB07-32F1-4D31-AA1B-7EF534D7A374}"/>
              </a:ext>
            </a:extLst>
          </p:cNvPr>
          <p:cNvSpPr>
            <a:spLocks noChangeArrowheads="1"/>
          </p:cNvSpPr>
          <p:nvPr/>
        </p:nvSpPr>
        <p:spPr bwMode="auto">
          <a:xfrm>
            <a:off x="7355464" y="4423086"/>
            <a:ext cx="2181826"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pt-PT" altLang="pt-PT" sz="1000" b="0" i="0" u="none" strike="noStrike" cap="none" normalizeH="0" baseline="0">
                <a:ln>
                  <a:noFill/>
                </a:ln>
                <a:solidFill>
                  <a:srgbClr val="000000"/>
                </a:solidFill>
                <a:effectLst/>
                <a:cs typeface="Arial" panose="020B0604020202020204" pitchFamily="34" charset="0"/>
              </a:rPr>
              <a:t>What are our responsibilities?</a:t>
            </a:r>
            <a:endParaRPr kumimoji="0" lang="pt-PT" altLang="pt-PT" sz="1000" b="0" i="0" u="none" strike="noStrike" cap="none" normalizeH="0" baseline="0">
              <a:ln>
                <a:noFill/>
              </a:ln>
              <a:solidFill>
                <a:schemeClr val="tx1"/>
              </a:solidFill>
              <a:effectLst/>
              <a:cs typeface="Arial" panose="020B0604020202020204" pitchFamily="34" charset="0"/>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pt-PT" altLang="pt-PT" sz="1000" b="0" i="0" u="none" strike="noStrike" cap="none" normalizeH="0" baseline="0">
                <a:ln>
                  <a:noFill/>
                </a:ln>
                <a:solidFill>
                  <a:srgbClr val="000000"/>
                </a:solidFill>
                <a:effectLst/>
                <a:cs typeface="Arial" panose="020B0604020202020204" pitchFamily="34" charset="0"/>
              </a:rPr>
              <a:t>Who are we serving?</a:t>
            </a:r>
            <a:endParaRPr kumimoji="0" lang="pt-PT" altLang="pt-PT" sz="1000" b="0" i="0" u="none" strike="noStrike" cap="none" normalizeH="0" baseline="0">
              <a:ln>
                <a:noFill/>
              </a:ln>
              <a:solidFill>
                <a:schemeClr val="tx1"/>
              </a:solidFill>
              <a:effectLst/>
              <a:cs typeface="Arial" panose="020B0604020202020204" pitchFamily="34" charset="0"/>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pt-PT" sz="1000" b="0" i="0" u="none" strike="noStrike" cap="none" normalizeH="0" baseline="0">
                <a:ln>
                  <a:noFill/>
                </a:ln>
                <a:solidFill>
                  <a:srgbClr val="000000"/>
                </a:solidFill>
                <a:effectLst/>
                <a:cs typeface="Arial" panose="020B0604020202020204" pitchFamily="34" charset="0"/>
              </a:rPr>
              <a:t>How do we serve them?</a:t>
            </a:r>
            <a:endParaRPr kumimoji="0" lang="en-GB" altLang="pt-PT" sz="1000" b="0" i="0" u="none" strike="noStrike" cap="none" normalizeH="0" baseline="0">
              <a:ln>
                <a:noFill/>
              </a:ln>
              <a:solidFill>
                <a:schemeClr val="tx1"/>
              </a:solidFill>
              <a:effectLst/>
              <a:cs typeface="Arial" panose="020B0604020202020204" pitchFamily="34" charset="0"/>
            </a:endParaRPr>
          </a:p>
        </p:txBody>
      </p:sp>
      <p:pic>
        <p:nvPicPr>
          <p:cNvPr id="40" name="Picture 39" descr="A person walking on a road&#10;&#10;Description automatically generated with medium confidence">
            <a:extLst>
              <a:ext uri="{FF2B5EF4-FFF2-40B4-BE49-F238E27FC236}">
                <a16:creationId xmlns:a16="http://schemas.microsoft.com/office/drawing/2014/main" id="{E82A324E-4BBC-42CA-B112-0AE3F2B53314}"/>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666333" y="5040263"/>
            <a:ext cx="3385623" cy="136071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3" name="TextBox 12">
            <a:extLst>
              <a:ext uri="{FF2B5EF4-FFF2-40B4-BE49-F238E27FC236}">
                <a16:creationId xmlns:a16="http://schemas.microsoft.com/office/drawing/2014/main" id="{DF89DDF3-9237-4799-808F-95FA610C4D01}"/>
              </a:ext>
            </a:extLst>
          </p:cNvPr>
          <p:cNvSpPr txBox="1"/>
          <p:nvPr/>
        </p:nvSpPr>
        <p:spPr>
          <a:xfrm>
            <a:off x="9234436" y="6400977"/>
            <a:ext cx="2562330" cy="261610"/>
          </a:xfrm>
          <a:prstGeom prst="rect">
            <a:avLst/>
          </a:prstGeom>
          <a:noFill/>
        </p:spPr>
        <p:txBody>
          <a:bodyPr wrap="square">
            <a:spAutoFit/>
          </a:bodyPr>
          <a:lstStyle/>
          <a:p>
            <a:r>
              <a:rPr lang="en-GB" sz="1100">
                <a:effectLst/>
                <a:latin typeface="Calibri" panose="020F0502020204030204" pitchFamily="34" charset="0"/>
                <a:ea typeface="Calibri" panose="020F0502020204030204" pitchFamily="34" charset="0"/>
                <a:cs typeface="Times New Roman" panose="02020603050405020304" pitchFamily="18" charset="0"/>
              </a:rPr>
              <a:t>Source: Liddle, J &amp; McElwee, G., (2019) </a:t>
            </a:r>
            <a:endParaRPr lang="en-GB"/>
          </a:p>
        </p:txBody>
      </p:sp>
    </p:spTree>
    <p:extLst>
      <p:ext uri="{BB962C8B-B14F-4D97-AF65-F5344CB8AC3E}">
        <p14:creationId xmlns:p14="http://schemas.microsoft.com/office/powerpoint/2010/main" val="21468624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14121-C2DA-414C-BEAB-228ED3D7F09A}"/>
              </a:ext>
            </a:extLst>
          </p:cNvPr>
          <p:cNvSpPr>
            <a:spLocks noGrp="1"/>
          </p:cNvSpPr>
          <p:nvPr>
            <p:ph type="title"/>
          </p:nvPr>
        </p:nvSpPr>
        <p:spPr>
          <a:xfrm>
            <a:off x="1133204" y="3446"/>
            <a:ext cx="5498361" cy="1320800"/>
          </a:xfrm>
        </p:spPr>
        <p:txBody>
          <a:bodyPr anchor="ctr">
            <a:normAutofit/>
          </a:bodyPr>
          <a:lstStyle/>
          <a:p>
            <a:r>
              <a:rPr lang="en-GB"/>
              <a:t>Product and Services</a:t>
            </a:r>
          </a:p>
        </p:txBody>
      </p:sp>
      <p:sp>
        <p:nvSpPr>
          <p:cNvPr id="3" name="Content Placeholder 2">
            <a:extLst>
              <a:ext uri="{FF2B5EF4-FFF2-40B4-BE49-F238E27FC236}">
                <a16:creationId xmlns:a16="http://schemas.microsoft.com/office/drawing/2014/main" id="{798EC907-BAA2-4692-8DA3-93FB4A72FD50}"/>
              </a:ext>
            </a:extLst>
          </p:cNvPr>
          <p:cNvSpPr>
            <a:spLocks noGrp="1"/>
          </p:cNvSpPr>
          <p:nvPr>
            <p:ph idx="1"/>
          </p:nvPr>
        </p:nvSpPr>
        <p:spPr>
          <a:xfrm>
            <a:off x="1095446" y="1324247"/>
            <a:ext cx="6464959" cy="4801250"/>
          </a:xfrm>
        </p:spPr>
        <p:txBody>
          <a:bodyPr>
            <a:normAutofit fontScale="92500" lnSpcReduction="10000"/>
          </a:bodyPr>
          <a:lstStyle/>
          <a:p>
            <a:pPr algn="just">
              <a:buFont typeface="Wingdings" panose="05000000000000000000" pitchFamily="2" charset="2"/>
              <a:buChar char="q"/>
            </a:pPr>
            <a:r>
              <a:rPr lang="en-GB" sz="1600">
                <a:solidFill>
                  <a:schemeClr val="tx1"/>
                </a:solidFill>
                <a:effectLst/>
                <a:latin typeface="Arial" panose="020B0604020202020204" pitchFamily="34" charset="0"/>
                <a:ea typeface="Calibri" panose="020F0502020204030204" pitchFamily="34" charset="0"/>
                <a:cs typeface="Arial" panose="020B0604020202020204" pitchFamily="34" charset="0"/>
              </a:rPr>
              <a:t>Virtual café is a café where people play </a:t>
            </a:r>
            <a:r>
              <a:rPr lang="en-GB" sz="1600">
                <a:solidFill>
                  <a:schemeClr val="tx1"/>
                </a:solidFill>
                <a:latin typeface="Arial" panose="020B0604020202020204" pitchFamily="34" charset="0"/>
                <a:ea typeface="Calibri" panose="020F0502020204030204" pitchFamily="34" charset="0"/>
                <a:cs typeface="Arial" panose="020B0604020202020204" pitchFamily="34" charset="0"/>
              </a:rPr>
              <a:t>PS4, PS5, Xbox and </a:t>
            </a:r>
            <a:br>
              <a:rPr lang="en-US" sz="1600">
                <a:solidFill>
                  <a:schemeClr val="tx1"/>
                </a:solidFill>
                <a:effectLst/>
                <a:latin typeface="Arial" panose="020B0604020202020204" pitchFamily="34" charset="0"/>
                <a:cs typeface="Arial" panose="020B0604020202020204" pitchFamily="34" charset="0"/>
              </a:rPr>
            </a:br>
            <a:r>
              <a:rPr lang="en-US" sz="1600">
                <a:solidFill>
                  <a:schemeClr val="tx1"/>
                </a:solidFill>
                <a:effectLst/>
                <a:latin typeface="Arial" panose="020B0604020202020204" pitchFamily="34" charset="0"/>
                <a:cs typeface="Arial" panose="020B0604020202020204" pitchFamily="34" charset="0"/>
              </a:rPr>
              <a:t>Play all PlayStation VR game</a:t>
            </a:r>
            <a:r>
              <a:rPr lang="en-GB" sz="1600">
                <a:solidFill>
                  <a:schemeClr val="tx1"/>
                </a:solidFill>
                <a:effectLst/>
                <a:latin typeface="Arial" panose="020B0604020202020204" pitchFamily="34" charset="0"/>
                <a:ea typeface="Calibri" panose="020F0502020204030204" pitchFamily="34" charset="0"/>
                <a:cs typeface="Arial" panose="020B0604020202020204" pitchFamily="34" charset="0"/>
              </a:rPr>
              <a:t>  and socialise at the same time.</a:t>
            </a:r>
          </a:p>
          <a:p>
            <a:pPr algn="just">
              <a:buFont typeface="Wingdings" panose="05000000000000000000" pitchFamily="2" charset="2"/>
              <a:buChar char="q"/>
            </a:pPr>
            <a:r>
              <a:rPr lang="en-GB" sz="1600">
                <a:solidFill>
                  <a:schemeClr val="tx1"/>
                </a:solidFill>
                <a:latin typeface="Arial" panose="020B0604020202020204" pitchFamily="34" charset="0"/>
                <a:ea typeface="Calibri" panose="020F0502020204030204" pitchFamily="34" charset="0"/>
                <a:cs typeface="Arial" panose="020B0604020202020204" pitchFamily="34" charset="0"/>
              </a:rPr>
              <a:t>V</a:t>
            </a:r>
            <a:r>
              <a:rPr lang="en-GB" sz="1600">
                <a:solidFill>
                  <a:schemeClr val="tx1"/>
                </a:solidFill>
                <a:effectLst/>
                <a:latin typeface="Arial" panose="020B0604020202020204" pitchFamily="34" charset="0"/>
                <a:ea typeface="Calibri" panose="020F0502020204030204" pitchFamily="34" charset="0"/>
                <a:cs typeface="Arial" panose="020B0604020202020204" pitchFamily="34" charset="0"/>
              </a:rPr>
              <a:t>irtual café will be a healthy option for people who are very much into gaming and enjoy meeting up to play together instead of feeling isolated and while playing at home alone. </a:t>
            </a:r>
          </a:p>
          <a:p>
            <a:pPr algn="just">
              <a:buFont typeface="Wingdings" panose="05000000000000000000" pitchFamily="2" charset="2"/>
              <a:buChar char="q"/>
            </a:pPr>
            <a:r>
              <a:rPr lang="en-GB" sz="1600">
                <a:solidFill>
                  <a:schemeClr val="tx1"/>
                </a:solidFill>
                <a:effectLst/>
                <a:latin typeface="Arial" panose="020B0604020202020204" pitchFamily="34" charset="0"/>
                <a:ea typeface="Calibri" panose="020F0502020204030204" pitchFamily="34" charset="0"/>
                <a:cs typeface="Arial" panose="020B0604020202020204" pitchFamily="34" charset="0"/>
              </a:rPr>
              <a:t>We will be providing refreshments and snacks available on site to order and take on place.</a:t>
            </a:r>
          </a:p>
          <a:p>
            <a:pPr algn="just">
              <a:buFont typeface="Wingdings" panose="05000000000000000000" pitchFamily="2" charset="2"/>
              <a:buChar char="q"/>
            </a:pPr>
            <a:r>
              <a:rPr lang="en-GB" sz="1600">
                <a:solidFill>
                  <a:schemeClr val="tx1"/>
                </a:solidFill>
                <a:effectLst/>
                <a:latin typeface="Arial" panose="020B0604020202020204" pitchFamily="34" charset="0"/>
                <a:ea typeface="Calibri" panose="020F0502020204030204" pitchFamily="34" charset="0"/>
                <a:cs typeface="Arial" panose="020B0604020202020204" pitchFamily="34" charset="0"/>
              </a:rPr>
              <a:t>Tournament event will be hosted players.</a:t>
            </a:r>
          </a:p>
          <a:p>
            <a:pPr algn="just"/>
            <a:r>
              <a:rPr lang="en-US" sz="1600" b="0" i="0">
                <a:solidFill>
                  <a:schemeClr val="tx1"/>
                </a:solidFill>
                <a:effectLst/>
                <a:latin typeface="Arial" panose="020B0604020202020204" pitchFamily="34" charset="0"/>
                <a:cs typeface="Arial" panose="020B0604020202020204" pitchFamily="34" charset="0"/>
              </a:rPr>
              <a:t>We have developed some of the best virtual escape rooms for you to play remotely using our Mobile Adventures app.</a:t>
            </a:r>
          </a:p>
          <a:p>
            <a:pPr algn="just"/>
            <a:r>
              <a:rPr lang="en-US" sz="1600" b="1">
                <a:solidFill>
                  <a:schemeClr val="tx1"/>
                </a:solidFill>
                <a:latin typeface="Arial" panose="020B0604020202020204" pitchFamily="34" charset="0"/>
                <a:cs typeface="Arial" panose="020B0604020202020204" pitchFamily="34" charset="0"/>
              </a:rPr>
              <a:t>Special coffee </a:t>
            </a:r>
            <a:r>
              <a:rPr lang="en-US" sz="1600">
                <a:solidFill>
                  <a:schemeClr val="tx1"/>
                </a:solidFill>
                <a:latin typeface="Arial" panose="020B0604020202020204" pitchFamily="34" charset="0"/>
                <a:cs typeface="Arial" panose="020B0604020202020204" pitchFamily="34" charset="0"/>
              </a:rPr>
              <a:t>on game £5.</a:t>
            </a:r>
          </a:p>
          <a:p>
            <a:pPr algn="just"/>
            <a:r>
              <a:rPr lang="en-US" sz="1600" b="0" i="0">
                <a:solidFill>
                  <a:schemeClr val="tx1"/>
                </a:solidFill>
                <a:effectLst/>
                <a:latin typeface="Arial" panose="020B0604020202020204" pitchFamily="34" charset="0"/>
                <a:cs typeface="Arial" panose="020B0604020202020204" pitchFamily="34" charset="0"/>
              </a:rPr>
              <a:t>Stamp mugs with </a:t>
            </a:r>
            <a:r>
              <a:rPr lang="en-US" sz="1600">
                <a:solidFill>
                  <a:schemeClr val="tx1"/>
                </a:solidFill>
                <a:latin typeface="Arial" panose="020B0604020202020204" pitchFamily="34" charset="0"/>
                <a:cs typeface="Arial" panose="020B0604020202020204" pitchFamily="34" charset="0"/>
              </a:rPr>
              <a:t>Customer</a:t>
            </a:r>
            <a:r>
              <a:rPr lang="en-US" sz="1600" b="0" i="0">
                <a:solidFill>
                  <a:schemeClr val="tx1"/>
                </a:solidFill>
                <a:effectLst/>
                <a:latin typeface="Arial" panose="020B0604020202020204" pitchFamily="34" charset="0"/>
                <a:cs typeface="Arial" panose="020B0604020202020204" pitchFamily="34" charset="0"/>
              </a:rPr>
              <a:t> name`s or Photo: £10.</a:t>
            </a:r>
          </a:p>
          <a:p>
            <a:pPr algn="just"/>
            <a:r>
              <a:rPr lang="en-US" sz="1600" b="0" i="0">
                <a:solidFill>
                  <a:schemeClr val="tx1"/>
                </a:solidFill>
                <a:effectLst/>
                <a:latin typeface="Arial" panose="020B0604020202020204" pitchFamily="34" charset="0"/>
                <a:cs typeface="Arial" panose="020B0604020202020204" pitchFamily="34" charset="0"/>
              </a:rPr>
              <a:t>User playing £5 – 1 hour, and more £10.</a:t>
            </a:r>
          </a:p>
          <a:p>
            <a:pPr algn="just"/>
            <a:r>
              <a:rPr lang="en-US" sz="1600">
                <a:solidFill>
                  <a:schemeClr val="tx1"/>
                </a:solidFill>
                <a:latin typeface="Arial" panose="020B0604020202020204" pitchFamily="34" charset="0"/>
                <a:cs typeface="Arial" panose="020B0604020202020204" pitchFamily="34" charset="0"/>
              </a:rPr>
              <a:t>Open hours 10am-22pm Close Monday.</a:t>
            </a:r>
          </a:p>
          <a:p>
            <a:pPr algn="just"/>
            <a:r>
              <a:rPr lang="en-US" sz="1600" b="0" i="0">
                <a:solidFill>
                  <a:srgbClr val="000000"/>
                </a:solidFill>
                <a:effectLst/>
                <a:latin typeface="Arial" panose="020B0604020202020204" pitchFamily="34" charset="0"/>
                <a:cs typeface="Arial" panose="020B0604020202020204" pitchFamily="34" charset="0"/>
              </a:rPr>
              <a:t>Payments are made by PayPal and bank transfer.</a:t>
            </a:r>
          </a:p>
          <a:p>
            <a:pPr algn="just"/>
            <a:r>
              <a:rPr lang="en-US" sz="1600" b="1">
                <a:solidFill>
                  <a:srgbClr val="000000"/>
                </a:solidFill>
                <a:latin typeface="Arial" panose="020B0604020202020204" pitchFamily="34" charset="0"/>
                <a:cs typeface="Arial" panose="020B0604020202020204" pitchFamily="34" charset="0"/>
              </a:rPr>
              <a:t>Our virtual room in store, it is unique to explorer!!!</a:t>
            </a:r>
            <a:endParaRPr lang="en-US" sz="1600" b="1" i="0">
              <a:solidFill>
                <a:srgbClr val="666666"/>
              </a:solidFill>
              <a:effectLst/>
              <a:latin typeface="Arial" panose="020B0604020202020204" pitchFamily="34" charset="0"/>
              <a:cs typeface="Arial" panose="020B0604020202020204" pitchFamily="34" charset="0"/>
            </a:endParaRPr>
          </a:p>
          <a:p>
            <a:pPr algn="just"/>
            <a:endParaRPr lang="en-GB" b="1"/>
          </a:p>
        </p:txBody>
      </p:sp>
      <p:pic>
        <p:nvPicPr>
          <p:cNvPr id="5" name="Picture 4" descr="Logo&#10;&#10;Description automatically generated">
            <a:extLst>
              <a:ext uri="{FF2B5EF4-FFF2-40B4-BE49-F238E27FC236}">
                <a16:creationId xmlns:a16="http://schemas.microsoft.com/office/drawing/2014/main" id="{0500E0A7-471F-459E-81FE-FA13AC83849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4843" r="9186" b="-2"/>
          <a:stretch/>
        </p:blipFill>
        <p:spPr>
          <a:xfrm>
            <a:off x="7474723" y="-19414"/>
            <a:ext cx="4657341" cy="3448414"/>
          </a:xfrm>
          <a:prstGeom prst="rect">
            <a:avLst/>
          </a:prstGeom>
          <a:ln>
            <a:noFill/>
          </a:ln>
          <a:effectLst>
            <a:softEdge rad="112500"/>
          </a:effectLst>
        </p:spPr>
      </p:pic>
      <p:pic>
        <p:nvPicPr>
          <p:cNvPr id="4" name="Picture 3" descr="A person holding a computer&#10;&#10;Description automatically generated with medium confidence">
            <a:extLst>
              <a:ext uri="{FF2B5EF4-FFF2-40B4-BE49-F238E27FC236}">
                <a16:creationId xmlns:a16="http://schemas.microsoft.com/office/drawing/2014/main" id="{CBDCC413-0EAA-45CC-9C5D-5D6FD22CBD34}"/>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8108" r="19074" b="-1"/>
          <a:stretch/>
        </p:blipFill>
        <p:spPr>
          <a:xfrm>
            <a:off x="7560406" y="3493672"/>
            <a:ext cx="4485974" cy="308715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9" name="TextBox 8">
            <a:extLst>
              <a:ext uri="{FF2B5EF4-FFF2-40B4-BE49-F238E27FC236}">
                <a16:creationId xmlns:a16="http://schemas.microsoft.com/office/drawing/2014/main" id="{7AE9FB56-DCC4-40C6-9F26-FFA0BC637A5A}"/>
              </a:ext>
            </a:extLst>
          </p:cNvPr>
          <p:cNvSpPr txBox="1"/>
          <p:nvPr/>
        </p:nvSpPr>
        <p:spPr>
          <a:xfrm>
            <a:off x="8053572" y="6289995"/>
            <a:ext cx="2057400" cy="21544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All This Photos  by </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 name="TextBox 12">
            <a:extLst>
              <a:ext uri="{FF2B5EF4-FFF2-40B4-BE49-F238E27FC236}">
                <a16:creationId xmlns:a16="http://schemas.microsoft.com/office/drawing/2014/main" id="{7EDFC527-59F5-4922-BE6B-6A4EF7EC29CF}"/>
              </a:ext>
            </a:extLst>
          </p:cNvPr>
          <p:cNvSpPr txBox="1"/>
          <p:nvPr/>
        </p:nvSpPr>
        <p:spPr>
          <a:xfrm>
            <a:off x="8995922" y="6593988"/>
            <a:ext cx="6100916" cy="249684"/>
          </a:xfrm>
          <a:prstGeom prst="rect">
            <a:avLst/>
          </a:prstGeom>
          <a:noFill/>
        </p:spPr>
        <p:txBody>
          <a:bodyPr wrap="square">
            <a:spAutoFit/>
          </a:bodyPr>
          <a:lstStyle/>
          <a:p>
            <a:pPr marL="457200">
              <a:lnSpc>
                <a:spcPct val="107000"/>
              </a:lnSpc>
              <a:spcAft>
                <a:spcPts val="800"/>
              </a:spcAft>
            </a:pPr>
            <a:r>
              <a:rPr lang="en-GB" sz="1000">
                <a:latin typeface="Calibri" panose="020F0502020204030204" pitchFamily="34" charset="0"/>
                <a:ea typeface="Calibri" panose="020F0502020204030204" pitchFamily="34" charset="0"/>
                <a:cs typeface="Times New Roman" panose="02020603050405020304" pitchFamily="18" charset="0"/>
              </a:rPr>
              <a:t>Source: Jang</a:t>
            </a:r>
            <a:r>
              <a:rPr lang="en-GB" sz="1000">
                <a:effectLst/>
                <a:latin typeface="Calibri" panose="020F0502020204030204" pitchFamily="34" charset="0"/>
                <a:ea typeface="Calibri" panose="020F0502020204030204" pitchFamily="34" charset="0"/>
                <a:cs typeface="Times New Roman" panose="02020603050405020304" pitchFamily="18" charset="0"/>
              </a:rPr>
              <a:t> &amp; Park, (2019), Drucker, P. (1985) </a:t>
            </a:r>
            <a:endParaRPr lang="pt-PT" sz="10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964726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E49FF-4621-48A5-B12A-41A92A2E5B6B}"/>
              </a:ext>
            </a:extLst>
          </p:cNvPr>
          <p:cNvSpPr>
            <a:spLocks noGrp="1"/>
          </p:cNvSpPr>
          <p:nvPr>
            <p:ph type="title"/>
          </p:nvPr>
        </p:nvSpPr>
        <p:spPr>
          <a:xfrm>
            <a:off x="639234" y="114300"/>
            <a:ext cx="8596668" cy="1320800"/>
          </a:xfrm>
        </p:spPr>
        <p:txBody>
          <a:bodyPr>
            <a:normAutofit/>
          </a:bodyPr>
          <a:lstStyle/>
          <a:p>
            <a:r>
              <a:rPr lang="en-US" altLang="en-US" sz="3600"/>
              <a:t>Market Audit</a:t>
            </a:r>
            <a:r>
              <a:rPr lang="en-US" sz="3600" b="0" i="0">
                <a:effectLst/>
                <a:latin typeface="Arial" panose="020B0604020202020204" pitchFamily="34" charset="0"/>
                <a:cs typeface="Arial" panose="020B0604020202020204" pitchFamily="34" charset="0"/>
              </a:rPr>
              <a:t>: Competitors Analysis</a:t>
            </a:r>
            <a:br>
              <a:rPr lang="en-US" sz="3600">
                <a:solidFill>
                  <a:srgbClr val="000000"/>
                </a:solidFill>
                <a:latin typeface="Arial" panose="020B0604020202020204" pitchFamily="34" charset="0"/>
                <a:cs typeface="Arial" panose="020B0604020202020204" pitchFamily="34" charset="0"/>
              </a:rPr>
            </a:br>
            <a:endParaRPr lang="en-GB"/>
          </a:p>
        </p:txBody>
      </p:sp>
      <p:graphicFrame>
        <p:nvGraphicFramePr>
          <p:cNvPr id="10" name="Table 10">
            <a:extLst>
              <a:ext uri="{FF2B5EF4-FFF2-40B4-BE49-F238E27FC236}">
                <a16:creationId xmlns:a16="http://schemas.microsoft.com/office/drawing/2014/main" id="{D9CB1AFC-3205-45B5-9BC0-17184FC49C13}"/>
              </a:ext>
            </a:extLst>
          </p:cNvPr>
          <p:cNvGraphicFramePr>
            <a:graphicFrameLocks noGrp="1"/>
          </p:cNvGraphicFramePr>
          <p:nvPr>
            <p:ph idx="1"/>
            <p:extLst>
              <p:ext uri="{D42A27DB-BD31-4B8C-83A1-F6EECF244321}">
                <p14:modId xmlns:p14="http://schemas.microsoft.com/office/powerpoint/2010/main" val="1325271550"/>
              </p:ext>
            </p:extLst>
          </p:nvPr>
        </p:nvGraphicFramePr>
        <p:xfrm>
          <a:off x="258218" y="774700"/>
          <a:ext cx="9799254" cy="5699760"/>
        </p:xfrm>
        <a:graphic>
          <a:graphicData uri="http://schemas.openxmlformats.org/drawingml/2006/table">
            <a:tbl>
              <a:tblPr firstRow="1" bandRow="1">
                <a:tableStyleId>{5C22544A-7EE6-4342-B048-85BDC9FD1C3A}</a:tableStyleId>
              </a:tblPr>
              <a:tblGrid>
                <a:gridCol w="1959851">
                  <a:extLst>
                    <a:ext uri="{9D8B030D-6E8A-4147-A177-3AD203B41FA5}">
                      <a16:colId xmlns:a16="http://schemas.microsoft.com/office/drawing/2014/main" val="3654314327"/>
                    </a:ext>
                  </a:extLst>
                </a:gridCol>
                <a:gridCol w="1737906">
                  <a:extLst>
                    <a:ext uri="{9D8B030D-6E8A-4147-A177-3AD203B41FA5}">
                      <a16:colId xmlns:a16="http://schemas.microsoft.com/office/drawing/2014/main" val="13050918"/>
                    </a:ext>
                  </a:extLst>
                </a:gridCol>
                <a:gridCol w="2181795">
                  <a:extLst>
                    <a:ext uri="{9D8B030D-6E8A-4147-A177-3AD203B41FA5}">
                      <a16:colId xmlns:a16="http://schemas.microsoft.com/office/drawing/2014/main" val="4149116281"/>
                    </a:ext>
                  </a:extLst>
                </a:gridCol>
                <a:gridCol w="1959851">
                  <a:extLst>
                    <a:ext uri="{9D8B030D-6E8A-4147-A177-3AD203B41FA5}">
                      <a16:colId xmlns:a16="http://schemas.microsoft.com/office/drawing/2014/main" val="704795846"/>
                    </a:ext>
                  </a:extLst>
                </a:gridCol>
                <a:gridCol w="1959851">
                  <a:extLst>
                    <a:ext uri="{9D8B030D-6E8A-4147-A177-3AD203B41FA5}">
                      <a16:colId xmlns:a16="http://schemas.microsoft.com/office/drawing/2014/main" val="4022307836"/>
                    </a:ext>
                  </a:extLst>
                </a:gridCol>
              </a:tblGrid>
              <a:tr h="353784">
                <a:tc>
                  <a:txBody>
                    <a:bodyPr/>
                    <a:lstStyle/>
                    <a:p>
                      <a:r>
                        <a:rPr lang="en-GB" sz="1100" b="1" kern="1200" cap="none" spc="0" dirty="0">
                          <a:solidFill>
                            <a:schemeClr val="bg1"/>
                          </a:solidFill>
                          <a:effectLst/>
                          <a:latin typeface="Arial" panose="020B0604020202020204" pitchFamily="34" charset="0"/>
                          <a:ea typeface="+mn-ea"/>
                          <a:cs typeface="Arial" panose="020B0604020202020204" pitchFamily="34" charset="0"/>
                        </a:rPr>
                        <a:t>Factors</a:t>
                      </a:r>
                      <a:endParaRPr lang="en-GB" sz="11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100" b="1" kern="1200" cap="none" spc="0">
                          <a:solidFill>
                            <a:schemeClr val="bg1"/>
                          </a:solidFill>
                          <a:effectLst/>
                          <a:latin typeface="Arial" panose="020B0604020202020204" pitchFamily="34" charset="0"/>
                          <a:ea typeface="+mn-ea"/>
                          <a:cs typeface="Arial" panose="020B0604020202020204" pitchFamily="34" charset="0"/>
                        </a:rPr>
                        <a:t>Ours company </a:t>
                      </a:r>
                      <a:endParaRPr lang="en-GB" sz="1100" b="1" cap="none" spc="0">
                        <a:solidFill>
                          <a:schemeClr val="bg1"/>
                        </a:solidFill>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100" b="1" kern="1200" cap="none" spc="0">
                          <a:solidFill>
                            <a:schemeClr val="bg1"/>
                          </a:solidFill>
                          <a:effectLst/>
                          <a:latin typeface="Arial" panose="020B0604020202020204" pitchFamily="34" charset="0"/>
                          <a:ea typeface="+mn-ea"/>
                          <a:cs typeface="Arial" panose="020B0604020202020204" pitchFamily="34" charset="0"/>
                        </a:rPr>
                        <a:t>Company A</a:t>
                      </a:r>
                      <a:endParaRPr lang="en-GB" sz="1100" b="1" cap="none" spc="0">
                        <a:solidFill>
                          <a:schemeClr val="bg1"/>
                        </a:solidFill>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100" b="1" kern="1200" cap="none" spc="0">
                          <a:solidFill>
                            <a:schemeClr val="bg1"/>
                          </a:solidFill>
                          <a:effectLst/>
                          <a:latin typeface="Arial" panose="020B0604020202020204" pitchFamily="34" charset="0"/>
                          <a:ea typeface="+mn-ea"/>
                          <a:cs typeface="Arial" panose="020B0604020202020204" pitchFamily="34" charset="0"/>
                        </a:rPr>
                        <a:t>Company B</a:t>
                      </a:r>
                      <a:endParaRPr lang="en-GB" sz="1100" b="1" cap="none" spc="0">
                        <a:solidFill>
                          <a:schemeClr val="bg1"/>
                        </a:solidFill>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100" b="1" kern="1200" cap="none" spc="0">
                          <a:solidFill>
                            <a:schemeClr val="bg1"/>
                          </a:solidFill>
                          <a:effectLst/>
                          <a:latin typeface="Arial" panose="020B0604020202020204" pitchFamily="34" charset="0"/>
                          <a:ea typeface="+mn-ea"/>
                          <a:cs typeface="Arial" panose="020B0604020202020204" pitchFamily="34" charset="0"/>
                        </a:rPr>
                        <a:t>Company C</a:t>
                      </a:r>
                      <a:endParaRPr lang="en-GB" sz="1100" b="1" cap="none" spc="0">
                        <a:solidFill>
                          <a:schemeClr val="bg1"/>
                        </a:solidFill>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245982576"/>
                  </a:ext>
                </a:extLst>
              </a:tr>
              <a:tr h="353784">
                <a:tc>
                  <a:txBody>
                    <a:bodyPr/>
                    <a:lstStyle/>
                    <a:p>
                      <a:endParaRPr lang="en-GB" sz="110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100" b="1" kern="1200" cap="none" spc="0">
                          <a:solidFill>
                            <a:schemeClr val="tx1"/>
                          </a:solidFill>
                          <a:effectLst/>
                          <a:latin typeface="Arial" panose="020B0604020202020204" pitchFamily="34" charset="0"/>
                          <a:ea typeface="+mn-ea"/>
                          <a:cs typeface="Arial" panose="020B0604020202020204" pitchFamily="34" charset="0"/>
                        </a:rPr>
                        <a:t>Virtual Escape Café</a:t>
                      </a:r>
                      <a:endParaRPr lang="en-GB" sz="1100" b="1" cap="none" spc="0">
                        <a:solidFill>
                          <a:schemeClr val="tx1"/>
                        </a:solidFill>
                        <a:latin typeface="Arial" panose="020B0604020202020204" pitchFamily="34" charset="0"/>
                        <a:cs typeface="Arial" panose="020B0604020202020204" pitchFamily="34" charset="0"/>
                      </a:endParaRPr>
                    </a:p>
                    <a:p>
                      <a:endParaRPr lang="en-GB" sz="1100" b="1">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100" kern="1200" cap="none" spc="0">
                          <a:solidFill>
                            <a:schemeClr val="tx1"/>
                          </a:solidFill>
                          <a:effectLst/>
                          <a:latin typeface="Arial" panose="020B0604020202020204" pitchFamily="34" charset="0"/>
                          <a:ea typeface="+mn-ea"/>
                          <a:cs typeface="Arial" panose="020B0604020202020204" pitchFamily="34" charset="0"/>
                        </a:rPr>
                        <a:t>Wanyoo Esports studio</a:t>
                      </a:r>
                      <a:endParaRPr lang="en-GB" sz="1100" cap="none" spc="0">
                        <a:solidFill>
                          <a:schemeClr val="tx1"/>
                        </a:solidFill>
                        <a:latin typeface="Arial" panose="020B0604020202020204" pitchFamily="34" charset="0"/>
                        <a:cs typeface="Arial" panose="020B0604020202020204" pitchFamily="34" charset="0"/>
                      </a:endParaRPr>
                    </a:p>
                    <a:p>
                      <a:endParaRPr lang="en-GB" sz="1100">
                        <a:solidFill>
                          <a:schemeClr val="tx1"/>
                        </a:solidFill>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100" kern="1200" cap="none" spc="0">
                          <a:solidFill>
                            <a:schemeClr val="tx1"/>
                          </a:solidFill>
                          <a:effectLst/>
                          <a:latin typeface="Arial" panose="020B0604020202020204" pitchFamily="34" charset="0"/>
                          <a:ea typeface="+mn-ea"/>
                          <a:cs typeface="Arial" panose="020B0604020202020204" pitchFamily="34" charset="0"/>
                        </a:rPr>
                        <a:t>Belong Gaming </a:t>
                      </a:r>
                      <a:endParaRPr lang="en-GB" sz="1100" cap="none" spc="0">
                        <a:solidFill>
                          <a:schemeClr val="tx1"/>
                        </a:solidFill>
                        <a:latin typeface="Arial" panose="020B0604020202020204" pitchFamily="34" charset="0"/>
                        <a:cs typeface="Arial" panose="020B0604020202020204" pitchFamily="34" charset="0"/>
                      </a:endParaRPr>
                    </a:p>
                    <a:p>
                      <a:endParaRPr lang="en-GB" sz="1100">
                        <a:solidFill>
                          <a:schemeClr val="tx1"/>
                        </a:solidFill>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100" b="0" kern="1200" cap="none" spc="0">
                          <a:solidFill>
                            <a:schemeClr val="tx1"/>
                          </a:solidFill>
                          <a:effectLst/>
                          <a:latin typeface="Arial" panose="020B0604020202020204" pitchFamily="34" charset="0"/>
                          <a:ea typeface="+mn-ea"/>
                          <a:cs typeface="Arial" panose="020B0604020202020204" pitchFamily="34" charset="0"/>
                        </a:rPr>
                        <a:t>Loading bar</a:t>
                      </a:r>
                      <a:endParaRPr lang="en-GB" sz="1100" b="0" cap="none" spc="0">
                        <a:solidFill>
                          <a:schemeClr val="tx1"/>
                        </a:solidFill>
                        <a:latin typeface="Arial" panose="020B0604020202020204" pitchFamily="34" charset="0"/>
                        <a:cs typeface="Arial" panose="020B0604020202020204" pitchFamily="34" charset="0"/>
                      </a:endParaRPr>
                    </a:p>
                    <a:p>
                      <a:endParaRPr lang="en-GB" sz="110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28074003"/>
                  </a:ext>
                </a:extLst>
              </a:tr>
              <a:tr h="492771">
                <a:tc>
                  <a:txBody>
                    <a:bodyPr/>
                    <a:lstStyle/>
                    <a:p>
                      <a:r>
                        <a:rPr lang="en-GB" sz="1100" kern="1200" cap="none" spc="0">
                          <a:solidFill>
                            <a:schemeClr val="tx1"/>
                          </a:solidFill>
                          <a:effectLst/>
                          <a:latin typeface="Arial" panose="020B0604020202020204" pitchFamily="34" charset="0"/>
                          <a:ea typeface="+mn-ea"/>
                          <a:cs typeface="Arial" panose="020B0604020202020204" pitchFamily="34" charset="0"/>
                        </a:rPr>
                        <a:t>Industry</a:t>
                      </a:r>
                      <a:endParaRPr lang="en-GB" sz="110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100" b="1" kern="1200" cap="none" spc="0">
                          <a:solidFill>
                            <a:schemeClr val="tx1"/>
                          </a:solidFill>
                          <a:effectLst/>
                          <a:latin typeface="Arial" panose="020B0604020202020204" pitchFamily="34" charset="0"/>
                          <a:ea typeface="+mn-ea"/>
                          <a:cs typeface="Arial" panose="020B0604020202020204" pitchFamily="34" charset="0"/>
                        </a:rPr>
                        <a:t>Cafe and </a:t>
                      </a:r>
                      <a:r>
                        <a:rPr lang="pt-PT" sz="1100" b="1" i="0" kern="1200">
                          <a:solidFill>
                            <a:schemeClr val="tx1"/>
                          </a:solidFill>
                          <a:effectLst/>
                          <a:latin typeface="Arial" panose="020B0604020202020204" pitchFamily="34" charset="0"/>
                          <a:ea typeface="+mn-ea"/>
                          <a:cs typeface="Arial" panose="020B0604020202020204" pitchFamily="34" charset="0"/>
                        </a:rPr>
                        <a:t>Entertainment services</a:t>
                      </a:r>
                      <a:endParaRPr lang="en-GB" sz="1100" b="1" cap="none" spc="0">
                        <a:solidFill>
                          <a:schemeClr val="tx1"/>
                        </a:solidFill>
                        <a:latin typeface="Arial" panose="020B0604020202020204" pitchFamily="34" charset="0"/>
                        <a:cs typeface="Arial" panose="020B0604020202020204" pitchFamily="34" charset="0"/>
                      </a:endParaRPr>
                    </a:p>
                    <a:p>
                      <a:endParaRPr lang="en-GB" sz="1100" b="1">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pt-PT" sz="1100" b="0" i="0" kern="1200">
                          <a:solidFill>
                            <a:schemeClr val="tx1"/>
                          </a:solidFill>
                          <a:effectLst/>
                          <a:latin typeface="Arial" panose="020B0604020202020204" pitchFamily="34" charset="0"/>
                          <a:ea typeface="+mn-ea"/>
                          <a:cs typeface="Arial" panose="020B0604020202020204" pitchFamily="34" charset="0"/>
                        </a:rPr>
                        <a:t>Entertainment services</a:t>
                      </a:r>
                    </a:p>
                    <a:p>
                      <a:endParaRPr lang="en-GB" sz="1100">
                        <a:solidFill>
                          <a:schemeClr val="tx1"/>
                        </a:solidFill>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pt-PT" sz="1100" b="0" i="0" kern="1200">
                          <a:solidFill>
                            <a:schemeClr val="tx1"/>
                          </a:solidFill>
                          <a:effectLst/>
                          <a:latin typeface="Arial" panose="020B0604020202020204" pitchFamily="34" charset="0"/>
                          <a:ea typeface="+mn-ea"/>
                          <a:cs typeface="Arial" panose="020B0604020202020204" pitchFamily="34" charset="0"/>
                        </a:rPr>
                        <a:t>Entertainment services</a:t>
                      </a:r>
                      <a:endParaRPr lang="en-GB" sz="1100" cap="none" spc="0">
                        <a:solidFill>
                          <a:schemeClr val="tx1"/>
                        </a:solidFill>
                        <a:latin typeface="Arial" panose="020B0604020202020204" pitchFamily="34" charset="0"/>
                        <a:cs typeface="Arial" panose="020B0604020202020204" pitchFamily="34" charset="0"/>
                      </a:endParaRPr>
                    </a:p>
                    <a:p>
                      <a:endParaRPr lang="en-GB" sz="1100">
                        <a:solidFill>
                          <a:schemeClr val="tx1"/>
                        </a:solidFill>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100" b="0" kern="1200" cap="none" spc="0">
                          <a:solidFill>
                            <a:schemeClr val="tx1"/>
                          </a:solidFill>
                          <a:effectLst/>
                          <a:latin typeface="Arial" panose="020B0604020202020204" pitchFamily="34" charset="0"/>
                          <a:ea typeface="+mn-ea"/>
                          <a:cs typeface="Arial" panose="020B0604020202020204" pitchFamily="34" charset="0"/>
                        </a:rPr>
                        <a:t>Bar and </a:t>
                      </a:r>
                      <a:r>
                        <a:rPr lang="pt-PT" sz="1100" b="0" i="0" kern="1200">
                          <a:solidFill>
                            <a:schemeClr val="tx1"/>
                          </a:solidFill>
                          <a:effectLst/>
                          <a:latin typeface="Arial" panose="020B0604020202020204" pitchFamily="34" charset="0"/>
                          <a:ea typeface="+mn-ea"/>
                          <a:cs typeface="Arial" panose="020B0604020202020204" pitchFamily="34" charset="0"/>
                        </a:rPr>
                        <a:t>Entertainment services</a:t>
                      </a:r>
                      <a:endParaRPr lang="en-GB" sz="1100" b="0" cap="none" spc="0">
                        <a:solidFill>
                          <a:schemeClr val="tx1"/>
                        </a:solidFill>
                        <a:latin typeface="Arial" panose="020B0604020202020204" pitchFamily="34" charset="0"/>
                        <a:cs typeface="Arial" panose="020B0604020202020204" pitchFamily="34" charset="0"/>
                      </a:endParaRPr>
                    </a:p>
                    <a:p>
                      <a:endParaRPr lang="en-GB" sz="1100" b="1">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63686519"/>
                  </a:ext>
                </a:extLst>
              </a:tr>
              <a:tr h="492771">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100" kern="1200" cap="none" spc="0">
                          <a:solidFill>
                            <a:schemeClr val="tx1"/>
                          </a:solidFill>
                          <a:effectLst/>
                          <a:latin typeface="Arial" panose="020B0604020202020204" pitchFamily="34" charset="0"/>
                          <a:ea typeface="+mn-ea"/>
                          <a:cs typeface="Arial" panose="020B0604020202020204" pitchFamily="34" charset="0"/>
                        </a:rPr>
                        <a:t>Products or services</a:t>
                      </a:r>
                      <a:endParaRPr lang="en-GB" sz="1100" cap="none" spc="0">
                        <a:solidFill>
                          <a:schemeClr val="tx1"/>
                        </a:solidFill>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100" b="1" kern="1200" cap="none" spc="0">
                          <a:solidFill>
                            <a:schemeClr val="tx1"/>
                          </a:solidFill>
                          <a:effectLst/>
                          <a:latin typeface="Arial" panose="020B0604020202020204" pitchFamily="34" charset="0"/>
                          <a:ea typeface="+mn-ea"/>
                          <a:cs typeface="Arial" panose="020B0604020202020204" pitchFamily="34" charset="0"/>
                        </a:rPr>
                        <a:t>Gamers room, coffee and snacks </a:t>
                      </a:r>
                      <a:endParaRPr lang="en-GB" sz="1100" b="1" cap="none" spc="0">
                        <a:solidFill>
                          <a:schemeClr val="tx1"/>
                        </a:solidFill>
                        <a:latin typeface="Arial" panose="020B0604020202020204" pitchFamily="34" charset="0"/>
                        <a:cs typeface="Arial" panose="020B0604020202020204" pitchFamily="34" charset="0"/>
                      </a:endParaRPr>
                    </a:p>
                    <a:p>
                      <a:endParaRPr lang="en-GB" sz="1100" b="1">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100" kern="1200" cap="none" spc="0">
                          <a:solidFill>
                            <a:schemeClr val="tx1"/>
                          </a:solidFill>
                          <a:effectLst/>
                          <a:latin typeface="Arial" panose="020B0604020202020204" pitchFamily="34" charset="0"/>
                          <a:ea typeface="+mn-ea"/>
                          <a:cs typeface="Arial" panose="020B0604020202020204" pitchFamily="34" charset="0"/>
                        </a:rPr>
                        <a:t>Gamers room</a:t>
                      </a:r>
                      <a:endParaRPr lang="en-GB" sz="1100" cap="none" spc="0">
                        <a:solidFill>
                          <a:schemeClr val="tx1"/>
                        </a:solidFill>
                        <a:latin typeface="Arial" panose="020B0604020202020204" pitchFamily="34" charset="0"/>
                        <a:cs typeface="Arial" panose="020B0604020202020204" pitchFamily="34" charset="0"/>
                      </a:endParaRPr>
                    </a:p>
                    <a:p>
                      <a:endParaRPr lang="en-GB" sz="1100" cap="none" spc="0">
                        <a:solidFill>
                          <a:schemeClr val="tx1"/>
                        </a:solidFill>
                        <a:latin typeface="Arial" panose="020B0604020202020204" pitchFamily="34" charset="0"/>
                        <a:cs typeface="Arial" panose="020B0604020202020204" pitchFamily="34" charset="0"/>
                      </a:endParaRPr>
                    </a:p>
                  </a:txBody>
                  <a:tcPr marL="34869" marR="24907" marT="10344" marB="49813"/>
                </a:tc>
                <a:tc>
                  <a:txBody>
                    <a:bodyPr/>
                    <a:lstStyle/>
                    <a:p>
                      <a:r>
                        <a:rPr lang="en-GB" sz="1100" kern="1200" cap="none" spc="0">
                          <a:solidFill>
                            <a:schemeClr val="tx1"/>
                          </a:solidFill>
                          <a:effectLst/>
                          <a:latin typeface="Arial" panose="020B0604020202020204" pitchFamily="34" charset="0"/>
                          <a:ea typeface="+mn-ea"/>
                          <a:cs typeface="Arial" panose="020B0604020202020204" pitchFamily="34" charset="0"/>
                        </a:rPr>
                        <a:t>Gamers room </a:t>
                      </a:r>
                      <a:endParaRPr lang="en-GB" sz="1100" cap="none" spc="0">
                        <a:solidFill>
                          <a:schemeClr val="tx1"/>
                        </a:solidFill>
                        <a:latin typeface="Arial" panose="020B0604020202020204" pitchFamily="34" charset="0"/>
                        <a:cs typeface="Arial" panose="020B0604020202020204" pitchFamily="34" charset="0"/>
                      </a:endParaRPr>
                    </a:p>
                  </a:txBody>
                  <a:tcPr marL="34869" marR="24907" marT="10344" marB="49813"/>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100" kern="1200" cap="none" spc="0" dirty="0">
                          <a:solidFill>
                            <a:schemeClr val="tx1"/>
                          </a:solidFill>
                          <a:effectLst/>
                          <a:latin typeface="Arial" panose="020B0604020202020204" pitchFamily="34" charset="0"/>
                          <a:ea typeface="+mn-ea"/>
                          <a:cs typeface="Arial" panose="020B0604020202020204" pitchFamily="34" charset="0"/>
                        </a:rPr>
                        <a:t>Gamers bar</a:t>
                      </a:r>
                      <a:endParaRPr lang="en-GB" sz="1100" cap="none" spc="0" dirty="0">
                        <a:solidFill>
                          <a:schemeClr val="tx1"/>
                        </a:solidFill>
                        <a:latin typeface="Arial" panose="020B0604020202020204" pitchFamily="34" charset="0"/>
                        <a:cs typeface="Arial" panose="020B0604020202020204" pitchFamily="34" charset="0"/>
                      </a:endParaRPr>
                    </a:p>
                    <a:p>
                      <a:endParaRPr lang="en-GB" sz="110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16578497"/>
                  </a:ext>
                </a:extLst>
              </a:tr>
              <a:tr h="227433">
                <a:tc>
                  <a:txBody>
                    <a:bodyPr/>
                    <a:lstStyle/>
                    <a:p>
                      <a:r>
                        <a:rPr lang="en-GB" sz="1200">
                          <a:latin typeface="Arial" panose="020B0604020202020204" pitchFamily="34" charset="0"/>
                          <a:cs typeface="Arial" panose="020B0604020202020204" pitchFamily="34" charset="0"/>
                        </a:rPr>
                        <a:t>Similarity</a:t>
                      </a:r>
                    </a:p>
                  </a:txBody>
                  <a:tcPr/>
                </a:tc>
                <a:tc>
                  <a:txBody>
                    <a:bodyPr/>
                    <a:lstStyle/>
                    <a:p>
                      <a:r>
                        <a:rPr lang="en-GB" sz="1200" b="1">
                          <a:latin typeface="Arial" panose="020B0604020202020204" pitchFamily="34" charset="0"/>
                          <a:cs typeface="Arial" panose="020B0604020202020204" pitchFamily="34" charset="0"/>
                        </a:rPr>
                        <a:t>Coffee place/virtual room/online</a:t>
                      </a:r>
                    </a:p>
                  </a:txBody>
                  <a:tcPr/>
                </a:tc>
                <a:tc>
                  <a:txBody>
                    <a:bodyPr/>
                    <a:lstStyle/>
                    <a:p>
                      <a:r>
                        <a:rPr lang="en-GB" sz="1200" dirty="0">
                          <a:solidFill>
                            <a:schemeClr val="tx1"/>
                          </a:solidFill>
                          <a:latin typeface="Arial" panose="020B0604020202020204" pitchFamily="34" charset="0"/>
                          <a:cs typeface="Arial" panose="020B0604020202020204" pitchFamily="34" charset="0"/>
                        </a:rPr>
                        <a:t>Shop online</a:t>
                      </a:r>
                    </a:p>
                  </a:txBody>
                  <a:tcPr/>
                </a:tc>
                <a:tc>
                  <a:txBody>
                    <a:bodyPr/>
                    <a:lstStyle/>
                    <a:p>
                      <a:r>
                        <a:rPr lang="en-GB" sz="1200">
                          <a:solidFill>
                            <a:schemeClr val="tx1"/>
                          </a:solidFill>
                          <a:latin typeface="Arial" panose="020B0604020202020204" pitchFamily="34" charset="0"/>
                          <a:cs typeface="Arial" panose="020B0604020202020204" pitchFamily="34" charset="0"/>
                        </a:rPr>
                        <a:t>Shop</a:t>
                      </a:r>
                    </a:p>
                  </a:txBody>
                  <a:tcPr/>
                </a:tc>
                <a:tc>
                  <a:txBody>
                    <a:bodyPr/>
                    <a:lstStyle/>
                    <a:p>
                      <a:r>
                        <a:rPr lang="en-GB" sz="1200">
                          <a:solidFill>
                            <a:schemeClr val="tx1"/>
                          </a:solidFill>
                          <a:latin typeface="Arial" panose="020B0604020202020204" pitchFamily="34" charset="0"/>
                          <a:cs typeface="Arial" panose="020B0604020202020204" pitchFamily="34" charset="0"/>
                        </a:rPr>
                        <a:t>Shop and bar</a:t>
                      </a:r>
                    </a:p>
                  </a:txBody>
                  <a:tcPr/>
                </a:tc>
                <a:extLst>
                  <a:ext uri="{0D108BD9-81ED-4DB2-BD59-A6C34878D82A}">
                    <a16:rowId xmlns:a16="http://schemas.microsoft.com/office/drawing/2014/main" val="359400218"/>
                  </a:ext>
                </a:extLst>
              </a:tr>
              <a:tr h="227433">
                <a:tc>
                  <a:txBody>
                    <a:bodyPr/>
                    <a:lstStyle/>
                    <a:p>
                      <a:r>
                        <a:rPr lang="en-GB" sz="1200">
                          <a:latin typeface="Arial" panose="020B0604020202020204" pitchFamily="34" charset="0"/>
                          <a:cs typeface="Arial" panose="020B0604020202020204" pitchFamily="34" charset="0"/>
                        </a:rPr>
                        <a:t>What makes us different</a:t>
                      </a:r>
                    </a:p>
                  </a:txBody>
                  <a:tcPr/>
                </a:tc>
                <a:tc>
                  <a:txBody>
                    <a:bodyPr/>
                    <a:lstStyle/>
                    <a:p>
                      <a:r>
                        <a:rPr lang="en-GB" sz="1200" b="1">
                          <a:latin typeface="Arial" panose="020B0604020202020204" pitchFamily="34" charset="0"/>
                          <a:cs typeface="Arial" panose="020B0604020202020204" pitchFamily="34" charset="0"/>
                        </a:rPr>
                        <a:t>Unique store with the best quality of technology.</a:t>
                      </a:r>
                    </a:p>
                  </a:txBody>
                  <a:tcPr/>
                </a:tc>
                <a:tc>
                  <a:txBody>
                    <a:bodyPr/>
                    <a:lstStyle/>
                    <a:p>
                      <a:r>
                        <a:rPr lang="en-GB" sz="1200">
                          <a:solidFill>
                            <a:schemeClr val="tx1"/>
                          </a:solidFill>
                          <a:latin typeface="Arial" panose="020B0604020202020204" pitchFamily="34" charset="0"/>
                          <a:cs typeface="Arial" panose="020B0604020202020204" pitchFamily="34" charset="0"/>
                        </a:rPr>
                        <a:t>Playing online and selling game</a:t>
                      </a:r>
                    </a:p>
                  </a:txBody>
                  <a:tcPr/>
                </a:tc>
                <a:tc>
                  <a:txBody>
                    <a:bodyPr/>
                    <a:lstStyle/>
                    <a:p>
                      <a:r>
                        <a:rPr lang="en-GB" sz="1200">
                          <a:solidFill>
                            <a:schemeClr val="tx1"/>
                          </a:solidFill>
                          <a:latin typeface="Arial" panose="020B0604020202020204" pitchFamily="34" charset="0"/>
                          <a:cs typeface="Arial" panose="020B0604020202020204" pitchFamily="34" charset="0"/>
                        </a:rPr>
                        <a:t>Selling equipment</a:t>
                      </a:r>
                    </a:p>
                  </a:txBody>
                  <a:tcPr/>
                </a:tc>
                <a:tc>
                  <a:txBody>
                    <a:bodyPr/>
                    <a:lstStyle/>
                    <a:p>
                      <a:r>
                        <a:rPr lang="en-GB" sz="1200">
                          <a:solidFill>
                            <a:schemeClr val="tx1"/>
                          </a:solidFill>
                          <a:latin typeface="Arial" panose="020B0604020202020204" pitchFamily="34" charset="0"/>
                          <a:cs typeface="Arial" panose="020B0604020202020204" pitchFamily="34" charset="0"/>
                        </a:rPr>
                        <a:t>Alcohol drinks</a:t>
                      </a:r>
                    </a:p>
                  </a:txBody>
                  <a:tcPr/>
                </a:tc>
                <a:extLst>
                  <a:ext uri="{0D108BD9-81ED-4DB2-BD59-A6C34878D82A}">
                    <a16:rowId xmlns:a16="http://schemas.microsoft.com/office/drawing/2014/main" val="1431347268"/>
                  </a:ext>
                </a:extLst>
              </a:tr>
              <a:tr h="530676">
                <a:tc>
                  <a:txBody>
                    <a:bodyPr/>
                    <a:lstStyle/>
                    <a:p>
                      <a:r>
                        <a:rPr lang="en-GB" sz="1200">
                          <a:latin typeface="Arial" panose="020B0604020202020204" pitchFamily="34" charset="0"/>
                          <a:cs typeface="Arial" panose="020B0604020202020204" pitchFamily="34" charset="0"/>
                        </a:rPr>
                        <a:t>Quality</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b="1" kern="1200" cap="none" spc="0" dirty="0">
                          <a:solidFill>
                            <a:schemeClr val="tx1"/>
                          </a:solidFill>
                          <a:effectLst/>
                          <a:latin typeface="Arial" panose="020B0604020202020204" pitchFamily="34" charset="0"/>
                          <a:ea typeface="+mn-ea"/>
                          <a:cs typeface="Arial" panose="020B0604020202020204" pitchFamily="34" charset="0"/>
                        </a:rPr>
                        <a:t>New in the area</a:t>
                      </a:r>
                      <a:endParaRPr lang="en-GB" sz="1200" b="1" cap="none" spc="0" dirty="0">
                        <a:solidFill>
                          <a:schemeClr val="tx1"/>
                        </a:solidFill>
                        <a:latin typeface="Arial" panose="020B0604020202020204" pitchFamily="34" charset="0"/>
                        <a:cs typeface="Arial" panose="020B0604020202020204" pitchFamily="34" charset="0"/>
                      </a:endParaRPr>
                    </a:p>
                    <a:p>
                      <a:endParaRPr lang="en-GB" sz="1200" b="1"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cap="none" spc="0" dirty="0">
                          <a:solidFill>
                            <a:schemeClr val="tx1"/>
                          </a:solidFill>
                          <a:effectLst/>
                          <a:latin typeface="Arial" panose="020B0604020202020204" pitchFamily="34" charset="0"/>
                          <a:ea typeface="+mn-ea"/>
                          <a:cs typeface="Arial" panose="020B0604020202020204" pitchFamily="34" charset="0"/>
                        </a:rPr>
                        <a:t>Huge players rooms </a:t>
                      </a:r>
                      <a:endParaRPr lang="en-GB" sz="1200" cap="none" spc="0" dirty="0">
                        <a:solidFill>
                          <a:schemeClr val="tx1"/>
                        </a:solidFill>
                        <a:latin typeface="Arial" panose="020B0604020202020204" pitchFamily="34" charset="0"/>
                        <a:cs typeface="Arial" panose="020B0604020202020204" pitchFamily="34" charset="0"/>
                      </a:endParaRPr>
                    </a:p>
                    <a:p>
                      <a:endParaRPr lang="en-GB" sz="1200" dirty="0">
                        <a:solidFill>
                          <a:schemeClr val="tx1"/>
                        </a:solidFill>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cap="none" spc="0" dirty="0">
                          <a:solidFill>
                            <a:schemeClr val="tx1"/>
                          </a:solidFill>
                          <a:effectLst/>
                          <a:latin typeface="Arial" panose="020B0604020202020204" pitchFamily="34" charset="0"/>
                          <a:ea typeface="+mn-ea"/>
                          <a:cs typeface="Arial" panose="020B0604020202020204" pitchFamily="34" charset="0"/>
                        </a:rPr>
                        <a:t>Separate areas for duos </a:t>
                      </a:r>
                      <a:endParaRPr lang="en-GB" sz="1200" cap="none" spc="0" dirty="0">
                        <a:solidFill>
                          <a:schemeClr val="tx1"/>
                        </a:solidFill>
                        <a:latin typeface="Arial" panose="020B0604020202020204" pitchFamily="34" charset="0"/>
                        <a:cs typeface="Arial" panose="020B0604020202020204" pitchFamily="34" charset="0"/>
                      </a:endParaRPr>
                    </a:p>
                    <a:p>
                      <a:endParaRPr lang="en-GB" sz="1200" dirty="0">
                        <a:solidFill>
                          <a:schemeClr val="tx1"/>
                        </a:solidFill>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cap="none" spc="0" dirty="0">
                          <a:solidFill>
                            <a:schemeClr val="tx1"/>
                          </a:solidFill>
                          <a:effectLst/>
                          <a:latin typeface="Arial" panose="020B0604020202020204" pitchFamily="34" charset="0"/>
                          <a:ea typeface="+mn-ea"/>
                          <a:cs typeface="Arial" panose="020B0604020202020204" pitchFamily="34" charset="0"/>
                        </a:rPr>
                        <a:t>Drink and play at the same place</a:t>
                      </a:r>
                      <a:endParaRPr lang="en-GB" sz="1200" cap="none" spc="0" dirty="0">
                        <a:solidFill>
                          <a:schemeClr val="tx1"/>
                        </a:solidFill>
                        <a:latin typeface="Arial" panose="020B0604020202020204" pitchFamily="34" charset="0"/>
                        <a:cs typeface="Arial" panose="020B0604020202020204" pitchFamily="34" charset="0"/>
                      </a:endParaRPr>
                    </a:p>
                    <a:p>
                      <a:endParaRPr lang="en-GB" sz="120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8612327"/>
                  </a:ext>
                </a:extLst>
              </a:tr>
              <a:tr h="379055">
                <a:tc>
                  <a:txBody>
                    <a:bodyPr/>
                    <a:lstStyle/>
                    <a:p>
                      <a:r>
                        <a:rPr lang="en-GB" sz="1200">
                          <a:latin typeface="Arial" panose="020B0604020202020204" pitchFamily="34" charset="0"/>
                          <a:cs typeface="Arial" panose="020B0604020202020204" pitchFamily="34" charset="0"/>
                        </a:rPr>
                        <a:t>Advertising</a:t>
                      </a:r>
                    </a:p>
                    <a:p>
                      <a:endParaRPr lang="en-GB" sz="1200">
                        <a:latin typeface="Arial" panose="020B0604020202020204" pitchFamily="34" charset="0"/>
                        <a:cs typeface="Arial" panose="020B0604020202020204" pitchFamily="34" charset="0"/>
                      </a:endParaRPr>
                    </a:p>
                  </a:txBody>
                  <a:tcPr/>
                </a:tc>
                <a:tc>
                  <a:txBody>
                    <a:bodyPr/>
                    <a:lstStyle/>
                    <a:p>
                      <a:r>
                        <a:rPr lang="en-GB" sz="1200" b="1" kern="1200" cap="none" spc="0">
                          <a:solidFill>
                            <a:schemeClr val="tx1"/>
                          </a:solidFill>
                          <a:effectLst/>
                          <a:latin typeface="Arial" panose="020B0604020202020204" pitchFamily="34" charset="0"/>
                          <a:ea typeface="+mn-ea"/>
                          <a:cs typeface="Arial" panose="020B0604020202020204" pitchFamily="34" charset="0"/>
                        </a:rPr>
                        <a:t>Website</a:t>
                      </a:r>
                      <a:endParaRPr lang="en-GB" sz="1200" b="1">
                        <a:latin typeface="Arial" panose="020B0604020202020204" pitchFamily="34" charset="0"/>
                        <a:cs typeface="Arial" panose="020B0604020202020204" pitchFamily="34" charset="0"/>
                      </a:endParaRPr>
                    </a:p>
                    <a:p>
                      <a:endParaRPr lang="en-GB" sz="1200" b="1">
                        <a:latin typeface="Arial" panose="020B0604020202020204" pitchFamily="34" charset="0"/>
                        <a:cs typeface="Arial" panose="020B0604020202020204" pitchFamily="34" charset="0"/>
                      </a:endParaRPr>
                    </a:p>
                  </a:txBody>
                  <a:tcPr/>
                </a:tc>
                <a:tc>
                  <a:txBody>
                    <a:bodyPr/>
                    <a:lstStyle/>
                    <a:p>
                      <a:r>
                        <a:rPr lang="en-GB" sz="1200" kern="1200" cap="none" spc="0">
                          <a:solidFill>
                            <a:schemeClr val="tx1"/>
                          </a:solidFill>
                          <a:effectLst/>
                          <a:latin typeface="Arial" panose="020B0604020202020204" pitchFamily="34" charset="0"/>
                          <a:ea typeface="+mn-ea"/>
                          <a:cs typeface="Arial" panose="020B0604020202020204" pitchFamily="34" charset="0"/>
                        </a:rPr>
                        <a:t>Leaflet</a:t>
                      </a:r>
                      <a:endParaRPr lang="en-GB" sz="1200">
                        <a:solidFill>
                          <a:schemeClr val="tx1"/>
                        </a:solidFill>
                        <a:latin typeface="Arial" panose="020B0604020202020204" pitchFamily="34" charset="0"/>
                        <a:cs typeface="Arial" panose="020B0604020202020204" pitchFamily="34" charset="0"/>
                      </a:endParaRPr>
                    </a:p>
                  </a:txBody>
                  <a:tcPr/>
                </a:tc>
                <a:tc>
                  <a:txBody>
                    <a:bodyPr/>
                    <a:lstStyle/>
                    <a:p>
                      <a:r>
                        <a:rPr lang="en-GB" sz="1200" kern="1200" cap="none" spc="0">
                          <a:solidFill>
                            <a:schemeClr val="tx1"/>
                          </a:solidFill>
                          <a:effectLst/>
                          <a:latin typeface="Arial" panose="020B0604020202020204" pitchFamily="34" charset="0"/>
                          <a:ea typeface="+mn-ea"/>
                          <a:cs typeface="Arial" panose="020B0604020202020204" pitchFamily="34" charset="0"/>
                        </a:rPr>
                        <a:t>Website</a:t>
                      </a:r>
                      <a:endParaRPr lang="en-GB" sz="1200">
                        <a:solidFill>
                          <a:schemeClr val="tx1"/>
                        </a:solidFill>
                        <a:latin typeface="Arial" panose="020B0604020202020204" pitchFamily="34" charset="0"/>
                        <a:cs typeface="Arial" panose="020B0604020202020204" pitchFamily="34" charset="0"/>
                      </a:endParaRPr>
                    </a:p>
                  </a:txBody>
                  <a:tcPr/>
                </a:tc>
                <a:tc>
                  <a:txBody>
                    <a:bodyPr/>
                    <a:lstStyle/>
                    <a:p>
                      <a:r>
                        <a:rPr lang="en-GB" sz="1200" kern="1200" cap="none" spc="0">
                          <a:solidFill>
                            <a:schemeClr val="tx1"/>
                          </a:solidFill>
                          <a:effectLst/>
                          <a:latin typeface="Arial" panose="020B0604020202020204" pitchFamily="34" charset="0"/>
                          <a:ea typeface="+mn-ea"/>
                          <a:cs typeface="Arial" panose="020B0604020202020204" pitchFamily="34" charset="0"/>
                        </a:rPr>
                        <a:t>Shops Posters</a:t>
                      </a:r>
                      <a:endParaRPr lang="en-GB" sz="120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312825963"/>
                  </a:ext>
                </a:extLst>
              </a:tr>
              <a:tr h="227433">
                <a:tc>
                  <a:txBody>
                    <a:bodyPr/>
                    <a:lstStyle/>
                    <a:p>
                      <a:r>
                        <a:rPr lang="en-GB" sz="1200">
                          <a:latin typeface="Arial" panose="020B0604020202020204" pitchFamily="34" charset="0"/>
                          <a:cs typeface="Arial" panose="020B0604020202020204" pitchFamily="34" charset="0"/>
                        </a:rPr>
                        <a:t>Price </a:t>
                      </a:r>
                    </a:p>
                  </a:txBody>
                  <a:tcPr/>
                </a:tc>
                <a:tc>
                  <a:txBody>
                    <a:bodyPr/>
                    <a:lstStyle/>
                    <a:p>
                      <a:r>
                        <a:rPr lang="en-GB" sz="1200" b="1">
                          <a:latin typeface="Arial" panose="020B0604020202020204" pitchFamily="34" charset="0"/>
                          <a:cs typeface="Arial" panose="020B0604020202020204" pitchFamily="34" charset="0"/>
                        </a:rPr>
                        <a:t>£5 1-hour over  £10</a:t>
                      </a:r>
                    </a:p>
                  </a:txBody>
                  <a:tcPr/>
                </a:tc>
                <a:tc>
                  <a:txBody>
                    <a:bodyPr/>
                    <a:lstStyle/>
                    <a:p>
                      <a:r>
                        <a:rPr lang="en-GB" sz="1200">
                          <a:solidFill>
                            <a:schemeClr val="tx1"/>
                          </a:solidFill>
                          <a:latin typeface="Arial" panose="020B0604020202020204" pitchFamily="34" charset="0"/>
                          <a:cs typeface="Arial" panose="020B0604020202020204" pitchFamily="34" charset="0"/>
                        </a:rPr>
                        <a:t>unknown</a:t>
                      </a:r>
                    </a:p>
                  </a:txBody>
                  <a:tcPr/>
                </a:tc>
                <a:tc>
                  <a:txBody>
                    <a:bodyPr/>
                    <a:lstStyle/>
                    <a:p>
                      <a:r>
                        <a:rPr lang="en-GB" sz="1200">
                          <a:solidFill>
                            <a:schemeClr val="tx1"/>
                          </a:solidFill>
                          <a:latin typeface="Arial" panose="020B0604020202020204" pitchFamily="34" charset="0"/>
                          <a:cs typeface="Arial" panose="020B0604020202020204" pitchFamily="34" charset="0"/>
                        </a:rPr>
                        <a:t>£100</a:t>
                      </a:r>
                    </a:p>
                  </a:txBody>
                  <a:tcPr/>
                </a:tc>
                <a:tc>
                  <a:txBody>
                    <a:bodyPr/>
                    <a:lstStyle/>
                    <a:p>
                      <a:r>
                        <a:rPr lang="en-GB" sz="1200" dirty="0">
                          <a:solidFill>
                            <a:schemeClr val="tx1"/>
                          </a:solidFill>
                          <a:latin typeface="Arial" panose="020B0604020202020204" pitchFamily="34" charset="0"/>
                          <a:cs typeface="Arial" panose="020B0604020202020204" pitchFamily="34" charset="0"/>
                        </a:rPr>
                        <a:t>Unknown</a:t>
                      </a:r>
                    </a:p>
                  </a:txBody>
                  <a:tcPr/>
                </a:tc>
                <a:extLst>
                  <a:ext uri="{0D108BD9-81ED-4DB2-BD59-A6C34878D82A}">
                    <a16:rowId xmlns:a16="http://schemas.microsoft.com/office/drawing/2014/main" val="3329006502"/>
                  </a:ext>
                </a:extLst>
              </a:tr>
              <a:tr h="227433">
                <a:tc>
                  <a:txBody>
                    <a:bodyPr/>
                    <a:lstStyle/>
                    <a:p>
                      <a:r>
                        <a:rPr lang="en-GB" sz="1200">
                          <a:latin typeface="Arial" panose="020B0604020202020204" pitchFamily="34" charset="0"/>
                          <a:cs typeface="Arial" panose="020B0604020202020204" pitchFamily="34" charset="0"/>
                        </a:rPr>
                        <a:t>Organisational culture</a:t>
                      </a:r>
                    </a:p>
                  </a:txBody>
                  <a:tcPr/>
                </a:tc>
                <a:tc>
                  <a:txBody>
                    <a:bodyPr/>
                    <a:lstStyle/>
                    <a:p>
                      <a:r>
                        <a:rPr lang="en-GB" sz="1200" b="1">
                          <a:latin typeface="Arial" panose="020B0604020202020204" pitchFamily="34" charset="0"/>
                          <a:cs typeface="Arial" panose="020B0604020202020204" pitchFamily="34" charset="0"/>
                        </a:rPr>
                        <a:t>Yes</a:t>
                      </a:r>
                    </a:p>
                  </a:txBody>
                  <a:tcPr/>
                </a:tc>
                <a:tc>
                  <a:txBody>
                    <a:bodyPr/>
                    <a:lstStyle/>
                    <a:p>
                      <a:r>
                        <a:rPr lang="en-GB" sz="1200">
                          <a:solidFill>
                            <a:schemeClr val="tx1"/>
                          </a:solidFill>
                          <a:latin typeface="Arial" panose="020B0604020202020204" pitchFamily="34" charset="0"/>
                          <a:cs typeface="Arial" panose="020B0604020202020204" pitchFamily="34" charset="0"/>
                        </a:rPr>
                        <a:t>Yes</a:t>
                      </a:r>
                    </a:p>
                  </a:txBody>
                  <a:tcPr/>
                </a:tc>
                <a:tc>
                  <a:txBody>
                    <a:bodyPr/>
                    <a:lstStyle/>
                    <a:p>
                      <a:r>
                        <a:rPr lang="en-GB" sz="1200">
                          <a:solidFill>
                            <a:schemeClr val="tx1"/>
                          </a:solidFill>
                          <a:latin typeface="Arial" panose="020B0604020202020204" pitchFamily="34" charset="0"/>
                          <a:cs typeface="Arial" panose="020B0604020202020204" pitchFamily="34" charset="0"/>
                        </a:rPr>
                        <a:t>Yes</a:t>
                      </a:r>
                    </a:p>
                  </a:txBody>
                  <a:tcPr/>
                </a:tc>
                <a:tc>
                  <a:txBody>
                    <a:bodyPr/>
                    <a:lstStyle/>
                    <a:p>
                      <a:r>
                        <a:rPr lang="en-GB" sz="1200">
                          <a:solidFill>
                            <a:schemeClr val="tx1"/>
                          </a:solidFill>
                          <a:latin typeface="Arial" panose="020B0604020202020204" pitchFamily="34" charset="0"/>
                          <a:cs typeface="Arial" panose="020B0604020202020204" pitchFamily="34" charset="0"/>
                        </a:rPr>
                        <a:t>Yes</a:t>
                      </a:r>
                    </a:p>
                  </a:txBody>
                  <a:tcPr/>
                </a:tc>
                <a:extLst>
                  <a:ext uri="{0D108BD9-81ED-4DB2-BD59-A6C34878D82A}">
                    <a16:rowId xmlns:a16="http://schemas.microsoft.com/office/drawing/2014/main" val="2798237357"/>
                  </a:ext>
                </a:extLst>
              </a:tr>
              <a:tr h="379055">
                <a:tc>
                  <a:txBody>
                    <a:bodyPr/>
                    <a:lstStyle/>
                    <a:p>
                      <a:r>
                        <a:rPr lang="en-GB" sz="1200">
                          <a:latin typeface="Arial" panose="020B0604020202020204" pitchFamily="34" charset="0"/>
                          <a:cs typeface="Arial" panose="020B0604020202020204" pitchFamily="34" charset="0"/>
                        </a:rPr>
                        <a:t>location</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b="1" kern="1200" cap="none" spc="0">
                          <a:solidFill>
                            <a:schemeClr val="tx1"/>
                          </a:solidFill>
                          <a:effectLst/>
                          <a:latin typeface="Arial" panose="020B0604020202020204" pitchFamily="34" charset="0"/>
                          <a:ea typeface="+mn-ea"/>
                          <a:cs typeface="Arial" panose="020B0604020202020204" pitchFamily="34" charset="0"/>
                        </a:rPr>
                        <a:t>Birmingham</a:t>
                      </a:r>
                      <a:endParaRPr lang="en-GB" sz="1200" b="1" cap="none" spc="0">
                        <a:solidFill>
                          <a:schemeClr val="tx1"/>
                        </a:solidFill>
                        <a:latin typeface="Arial" panose="020B0604020202020204" pitchFamily="34" charset="0"/>
                        <a:cs typeface="Arial" panose="020B0604020202020204" pitchFamily="34" charset="0"/>
                      </a:endParaRPr>
                    </a:p>
                    <a:p>
                      <a:endParaRPr lang="en-GB" sz="1200" b="1">
                        <a:latin typeface="Arial" panose="020B0604020202020204" pitchFamily="34" charset="0"/>
                        <a:cs typeface="Arial" panose="020B0604020202020204" pitchFamily="34" charset="0"/>
                      </a:endParaRPr>
                    </a:p>
                  </a:txBody>
                  <a:tcPr/>
                </a:tc>
                <a:tc>
                  <a:txBody>
                    <a:bodyPr/>
                    <a:lstStyle/>
                    <a:p>
                      <a:r>
                        <a:rPr lang="en-GB" sz="1200" cap="none" spc="0">
                          <a:solidFill>
                            <a:schemeClr val="tx1"/>
                          </a:solidFill>
                          <a:latin typeface="Arial" panose="020B0604020202020204" pitchFamily="34" charset="0"/>
                          <a:cs typeface="Arial" panose="020B0604020202020204" pitchFamily="34" charset="0"/>
                        </a:rPr>
                        <a:t>London</a:t>
                      </a:r>
                      <a:endParaRPr lang="en-GB" sz="1200">
                        <a:solidFill>
                          <a:schemeClr val="tx1"/>
                        </a:solidFill>
                        <a:latin typeface="Arial" panose="020B0604020202020204" pitchFamily="34" charset="0"/>
                        <a:cs typeface="Arial" panose="020B0604020202020204" pitchFamily="34" charset="0"/>
                      </a:endParaRPr>
                    </a:p>
                  </a:txBody>
                  <a:tcPr/>
                </a:tc>
                <a:tc>
                  <a:txBody>
                    <a:bodyPr/>
                    <a:lstStyle/>
                    <a:p>
                      <a:r>
                        <a:rPr lang="en-GB" sz="1200" cap="none" spc="0">
                          <a:solidFill>
                            <a:schemeClr val="tx1"/>
                          </a:solidFill>
                          <a:latin typeface="Arial" panose="020B0604020202020204" pitchFamily="34" charset="0"/>
                          <a:cs typeface="Arial" panose="020B0604020202020204" pitchFamily="34" charset="0"/>
                        </a:rPr>
                        <a:t>London</a:t>
                      </a:r>
                      <a:endParaRPr lang="en-GB" sz="1200">
                        <a:solidFill>
                          <a:schemeClr val="tx1"/>
                        </a:solidFill>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cap="none" spc="0">
                          <a:solidFill>
                            <a:schemeClr val="tx1"/>
                          </a:solidFill>
                          <a:effectLst/>
                          <a:latin typeface="Arial" panose="020B0604020202020204" pitchFamily="34" charset="0"/>
                          <a:ea typeface="+mn-ea"/>
                          <a:cs typeface="Arial" panose="020B0604020202020204" pitchFamily="34" charset="0"/>
                        </a:rPr>
                        <a:t>London and Birmingham</a:t>
                      </a:r>
                      <a:endParaRPr lang="en-GB" sz="120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6257799"/>
                  </a:ext>
                </a:extLst>
              </a:tr>
              <a:tr h="379055">
                <a:tc>
                  <a:txBody>
                    <a:bodyPr/>
                    <a:lstStyle/>
                    <a:p>
                      <a:r>
                        <a:rPr lang="en-GB" sz="1200">
                          <a:latin typeface="Arial" panose="020B0604020202020204" pitchFamily="34" charset="0"/>
                          <a:cs typeface="Arial" panose="020B0604020202020204" pitchFamily="34" charset="0"/>
                        </a:rPr>
                        <a:t>How big of  a threat are competitors to you?</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b="1" cap="none" spc="0">
                          <a:solidFill>
                            <a:schemeClr val="tx1"/>
                          </a:solidFill>
                        </a:rPr>
                        <a:t>Cost of investments</a:t>
                      </a:r>
                    </a:p>
                    <a:p>
                      <a:endParaRPr lang="en-GB" sz="1200" b="1">
                        <a:latin typeface="Arial" panose="020B0604020202020204" pitchFamily="34" charset="0"/>
                        <a:cs typeface="Arial" panose="020B0604020202020204" pitchFamily="34" charset="0"/>
                      </a:endParaRPr>
                    </a:p>
                  </a:txBody>
                  <a:tcPr/>
                </a:tc>
                <a:tc>
                  <a:txBody>
                    <a:bodyPr/>
                    <a:lstStyle/>
                    <a:p>
                      <a:r>
                        <a:rPr lang="en-GB" sz="1200" b="0" i="0" u="none" cap="none" spc="0">
                          <a:solidFill>
                            <a:schemeClr val="tx1"/>
                          </a:solidFill>
                        </a:rPr>
                        <a:t>Increasing regulation</a:t>
                      </a:r>
                      <a:endParaRPr lang="en-GB" sz="1200" b="0" i="0" u="none">
                        <a:solidFill>
                          <a:schemeClr val="tx1"/>
                        </a:solidFill>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cap="none" spc="0">
                          <a:solidFill>
                            <a:schemeClr val="tx1"/>
                          </a:solidFill>
                        </a:rPr>
                        <a:t>Change demographics</a:t>
                      </a:r>
                    </a:p>
                    <a:p>
                      <a:endParaRPr lang="en-GB" sz="1200">
                        <a:solidFill>
                          <a:schemeClr val="tx1"/>
                        </a:solidFill>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cap="none" spc="0" dirty="0">
                          <a:solidFill>
                            <a:schemeClr val="tx1"/>
                          </a:solidFill>
                        </a:rPr>
                        <a:t>Losing staff competitors</a:t>
                      </a:r>
                    </a:p>
                    <a:p>
                      <a:endParaRPr lang="en-GB" sz="120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67803227"/>
                  </a:ext>
                </a:extLst>
              </a:tr>
            </a:tbl>
          </a:graphicData>
        </a:graphic>
      </p:graphicFrame>
      <p:sp>
        <p:nvSpPr>
          <p:cNvPr id="8" name="TextBox 7">
            <a:extLst>
              <a:ext uri="{FF2B5EF4-FFF2-40B4-BE49-F238E27FC236}">
                <a16:creationId xmlns:a16="http://schemas.microsoft.com/office/drawing/2014/main" id="{96CBA587-22BC-47B8-AA39-F784FBF1181D}"/>
              </a:ext>
            </a:extLst>
          </p:cNvPr>
          <p:cNvSpPr txBox="1"/>
          <p:nvPr/>
        </p:nvSpPr>
        <p:spPr>
          <a:xfrm>
            <a:off x="10057472" y="1679863"/>
            <a:ext cx="1790542" cy="215444"/>
          </a:xfrm>
          <a:prstGeom prst="rect">
            <a:avLst/>
          </a:prstGeom>
          <a:noFill/>
        </p:spPr>
        <p:txBody>
          <a:bodyPr wrap="square">
            <a:spAutoFit/>
          </a:bodyPr>
          <a:lstStyle/>
          <a:p>
            <a:r>
              <a:rPr lang="en-GB" sz="800">
                <a:latin typeface="Arial" panose="020B0604020202020204" pitchFamily="34" charset="0"/>
                <a:cs typeface="Arial" panose="020B0604020202020204" pitchFamily="34" charset="0"/>
              </a:rPr>
              <a:t>This Photo  by </a:t>
            </a:r>
            <a:r>
              <a:rPr lang="en-US" sz="800" b="0" i="0">
                <a:effectLst/>
                <a:latin typeface="Arial" panose="020B0604020202020204" pitchFamily="34" charset="0"/>
                <a:cs typeface="Arial" panose="020B0604020202020204" pitchFamily="34" charset="0"/>
              </a:rPr>
              <a:t>Bing tool online.</a:t>
            </a:r>
            <a:endParaRPr lang="en-GB" sz="800">
              <a:latin typeface="Arial" panose="020B0604020202020204" pitchFamily="34" charset="0"/>
              <a:cs typeface="Arial" panose="020B0604020202020204" pitchFamily="34" charset="0"/>
            </a:endParaRPr>
          </a:p>
        </p:txBody>
      </p:sp>
      <p:pic>
        <p:nvPicPr>
          <p:cNvPr id="9" name="Picture 8" descr="A person holding a computer&#10;&#10;Description automatically generated with medium confidence">
            <a:extLst>
              <a:ext uri="{FF2B5EF4-FFF2-40B4-BE49-F238E27FC236}">
                <a16:creationId xmlns:a16="http://schemas.microsoft.com/office/drawing/2014/main" id="{FC8592A0-101B-4CE4-9118-487A6BBA4C5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2804" r="23769" b="-1"/>
          <a:stretch/>
        </p:blipFill>
        <p:spPr>
          <a:xfrm>
            <a:off x="10057472" y="114300"/>
            <a:ext cx="2104587" cy="1821889"/>
          </a:xfrm>
          <a:prstGeom prst="rect">
            <a:avLst/>
          </a:prstGeom>
          <a:ln>
            <a:noFill/>
          </a:ln>
          <a:effectLst>
            <a:softEdge rad="112500"/>
          </a:effectLst>
        </p:spPr>
      </p:pic>
      <p:sp>
        <p:nvSpPr>
          <p:cNvPr id="13" name="TextBox 12">
            <a:extLst>
              <a:ext uri="{FF2B5EF4-FFF2-40B4-BE49-F238E27FC236}">
                <a16:creationId xmlns:a16="http://schemas.microsoft.com/office/drawing/2014/main" id="{68A3ADC5-B434-48BD-987C-29988B9B8324}"/>
              </a:ext>
            </a:extLst>
          </p:cNvPr>
          <p:cNvSpPr txBox="1"/>
          <p:nvPr/>
        </p:nvSpPr>
        <p:spPr>
          <a:xfrm>
            <a:off x="9023231" y="6560598"/>
            <a:ext cx="2824783" cy="246221"/>
          </a:xfrm>
          <a:prstGeom prst="rect">
            <a:avLst/>
          </a:prstGeom>
          <a:noFill/>
        </p:spPr>
        <p:txBody>
          <a:bodyPr wrap="square">
            <a:spAutoFit/>
          </a:bodyPr>
          <a:lstStyle/>
          <a:p>
            <a:r>
              <a:rPr lang="en-GB" sz="1000">
                <a:effectLst/>
                <a:latin typeface="Arial" panose="020B0604020202020204" pitchFamily="34" charset="0"/>
                <a:ea typeface="Calibri" panose="020F0502020204030204" pitchFamily="34" charset="0"/>
              </a:rPr>
              <a:t>Source: Booms, B.H. and Bitner, M.J. (1981) </a:t>
            </a:r>
            <a:endParaRPr lang="en-GB" sz="1000">
              <a:effectLst/>
              <a:latin typeface="Arial" panose="020B0604020202020204" pitchFamily="34" charset="0"/>
              <a:ea typeface="Calibri" panose="020F0502020204030204" pitchFamily="34" charset="0"/>
              <a:cs typeface="Arial" panose="020B0604020202020204" pitchFamily="34" charset="0"/>
            </a:endParaRPr>
          </a:p>
        </p:txBody>
      </p:sp>
      <p:pic>
        <p:nvPicPr>
          <p:cNvPr id="4" name="Picture 3" descr="Diagram&#10;&#10;Description automatically generated">
            <a:extLst>
              <a:ext uri="{FF2B5EF4-FFF2-40B4-BE49-F238E27FC236}">
                <a16:creationId xmlns:a16="http://schemas.microsoft.com/office/drawing/2014/main" id="{53F34D74-E6C8-47B5-9E28-8FD7DA2E33D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812594" y="2497776"/>
            <a:ext cx="2402948" cy="268036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7993722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92AC-5145-4007-A35A-C3D7C05B3688}"/>
              </a:ext>
            </a:extLst>
          </p:cNvPr>
          <p:cNvSpPr>
            <a:spLocks noGrp="1"/>
          </p:cNvSpPr>
          <p:nvPr>
            <p:ph type="title"/>
          </p:nvPr>
        </p:nvSpPr>
        <p:spPr>
          <a:xfrm>
            <a:off x="834296" y="-50801"/>
            <a:ext cx="8596668" cy="1320800"/>
          </a:xfrm>
        </p:spPr>
        <p:txBody>
          <a:bodyPr/>
          <a:lstStyle/>
          <a:p>
            <a:r>
              <a:rPr lang="en-US" altLang="en-US" sz="3600" dirty="0"/>
              <a:t>SWOT Analysis</a:t>
            </a:r>
            <a:endParaRPr lang="en-GB" dirty="0"/>
          </a:p>
        </p:txBody>
      </p:sp>
      <p:graphicFrame>
        <p:nvGraphicFramePr>
          <p:cNvPr id="9" name="Content Placeholder 8">
            <a:extLst>
              <a:ext uri="{FF2B5EF4-FFF2-40B4-BE49-F238E27FC236}">
                <a16:creationId xmlns:a16="http://schemas.microsoft.com/office/drawing/2014/main" id="{D75580E5-DAE7-4AC1-9B82-E4DBDE92B946}"/>
              </a:ext>
            </a:extLst>
          </p:cNvPr>
          <p:cNvGraphicFramePr>
            <a:graphicFrameLocks noGrp="1"/>
          </p:cNvGraphicFramePr>
          <p:nvPr>
            <p:ph idx="1"/>
            <p:extLst>
              <p:ext uri="{D42A27DB-BD31-4B8C-83A1-F6EECF244321}">
                <p14:modId xmlns:p14="http://schemas.microsoft.com/office/powerpoint/2010/main" val="1967998374"/>
              </p:ext>
            </p:extLst>
          </p:nvPr>
        </p:nvGraphicFramePr>
        <p:xfrm>
          <a:off x="495304" y="453169"/>
          <a:ext cx="8434687" cy="62686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A person holding a computer&#10;&#10;Description automatically generated with medium confidence">
            <a:extLst>
              <a:ext uri="{FF2B5EF4-FFF2-40B4-BE49-F238E27FC236}">
                <a16:creationId xmlns:a16="http://schemas.microsoft.com/office/drawing/2014/main" id="{4B35C3DD-296A-489B-B893-3063F74575CD}"/>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22804" r="23769" b="-1"/>
          <a:stretch/>
        </p:blipFill>
        <p:spPr>
          <a:xfrm>
            <a:off x="9886357" y="0"/>
            <a:ext cx="2104587" cy="1821889"/>
          </a:xfrm>
          <a:prstGeom prst="rect">
            <a:avLst/>
          </a:prstGeom>
          <a:ln>
            <a:noFill/>
          </a:ln>
          <a:effectLst>
            <a:softEdge rad="112500"/>
          </a:effectLst>
        </p:spPr>
      </p:pic>
      <p:sp>
        <p:nvSpPr>
          <p:cNvPr id="8" name="TextBox 7">
            <a:extLst>
              <a:ext uri="{FF2B5EF4-FFF2-40B4-BE49-F238E27FC236}">
                <a16:creationId xmlns:a16="http://schemas.microsoft.com/office/drawing/2014/main" id="{C4531982-BAFE-4F1D-BE3C-02655FC35FB8}"/>
              </a:ext>
            </a:extLst>
          </p:cNvPr>
          <p:cNvSpPr txBox="1"/>
          <p:nvPr/>
        </p:nvSpPr>
        <p:spPr>
          <a:xfrm>
            <a:off x="10129838" y="1714956"/>
            <a:ext cx="2281237" cy="21544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This Photo  by </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 name="TextBox 6">
            <a:extLst>
              <a:ext uri="{FF2B5EF4-FFF2-40B4-BE49-F238E27FC236}">
                <a16:creationId xmlns:a16="http://schemas.microsoft.com/office/drawing/2014/main" id="{1843B8D5-0B7C-4452-80C6-92366A0F5DA8}"/>
              </a:ext>
            </a:extLst>
          </p:cNvPr>
          <p:cNvSpPr txBox="1"/>
          <p:nvPr/>
        </p:nvSpPr>
        <p:spPr>
          <a:xfrm>
            <a:off x="9277048" y="6349522"/>
            <a:ext cx="2914952" cy="516936"/>
          </a:xfrm>
          <a:prstGeom prst="rect">
            <a:avLst/>
          </a:prstGeom>
          <a:noFill/>
        </p:spPr>
        <p:txBody>
          <a:bodyPr wrap="square">
            <a:spAutoFit/>
          </a:bodyPr>
          <a:lstStyle/>
          <a:p>
            <a:pPr marL="457200">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Source: Vlados, (2020), Ajmera, (2017)</a:t>
            </a:r>
            <a:endParaRPr lang="pt-PT" sz="1000" dirty="0">
              <a:effectLst/>
              <a:latin typeface="Arial" panose="020B0604020202020204" pitchFamily="34" charset="0"/>
              <a:ea typeface="Calibri" panose="020F0502020204030204" pitchFamily="34" charset="0"/>
              <a:cs typeface="Arial" panose="020B0604020202020204" pitchFamily="34" charset="0"/>
            </a:endParaRPr>
          </a:p>
          <a:p>
            <a:pPr marL="457200">
              <a:lnSpc>
                <a:spcPct val="107000"/>
              </a:lnSpc>
              <a:spcAft>
                <a:spcPts val="800"/>
              </a:spcAft>
            </a:pPr>
            <a:endParaRPr lang="pt-PT" sz="10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1" name="Picture 10" descr="A picture containing diagram&#10;&#10;Description automatically generated">
            <a:extLst>
              <a:ext uri="{FF2B5EF4-FFF2-40B4-BE49-F238E27FC236}">
                <a16:creationId xmlns:a16="http://schemas.microsoft.com/office/drawing/2014/main" id="{A738FCD8-1940-4B09-AB8F-9C159FC47989}"/>
              </a:ext>
            </a:extLst>
          </p:cNvPr>
          <p:cNvPicPr>
            <a:picLocks noChangeAspect="1"/>
          </p:cNvPicPr>
          <p:nvPr/>
        </p:nvPicPr>
        <p:blipFill rotWithShape="1">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l="23967" t="-587" r="20959"/>
          <a:stretch/>
        </p:blipFill>
        <p:spPr>
          <a:xfrm>
            <a:off x="9440958" y="2301486"/>
            <a:ext cx="2595399" cy="2658931"/>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14" name="TextBox 13">
            <a:extLst>
              <a:ext uri="{FF2B5EF4-FFF2-40B4-BE49-F238E27FC236}">
                <a16:creationId xmlns:a16="http://schemas.microsoft.com/office/drawing/2014/main" id="{DF704C68-6E9C-4723-BEDC-18937C2F8314}"/>
              </a:ext>
            </a:extLst>
          </p:cNvPr>
          <p:cNvSpPr txBox="1"/>
          <p:nvPr/>
        </p:nvSpPr>
        <p:spPr>
          <a:xfrm>
            <a:off x="9503923" y="5038928"/>
            <a:ext cx="2595399" cy="830997"/>
          </a:xfrm>
          <a:prstGeom prst="rect">
            <a:avLst/>
          </a:prstGeom>
          <a:noFill/>
        </p:spPr>
        <p:txBody>
          <a:bodyPr wrap="square" rtlCol="0">
            <a:spAutoFit/>
          </a:bodyPr>
          <a:lstStyle/>
          <a:p>
            <a:r>
              <a:rPr lang="en-US" sz="1200" b="0" i="0" dirty="0">
                <a:effectLst/>
                <a:latin typeface="Arial" panose="020B0604020202020204" pitchFamily="34" charset="0"/>
                <a:cs typeface="Arial" panose="020B0604020202020204" pitchFamily="34" charset="0"/>
              </a:rPr>
              <a:t>As a tool for strategic planning and management, it helps individuals and organisations to identify their issues informal way.</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490194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3666C-5DC5-41D6-9DF4-C3689F6B1D1E}"/>
              </a:ext>
            </a:extLst>
          </p:cNvPr>
          <p:cNvSpPr>
            <a:spLocks noGrp="1"/>
          </p:cNvSpPr>
          <p:nvPr>
            <p:ph type="title"/>
          </p:nvPr>
        </p:nvSpPr>
        <p:spPr>
          <a:xfrm>
            <a:off x="161519" y="152400"/>
            <a:ext cx="8596668" cy="1320800"/>
          </a:xfrm>
        </p:spPr>
        <p:txBody>
          <a:bodyPr/>
          <a:lstStyle/>
          <a:p>
            <a:r>
              <a:rPr lang="en-GB" sz="3600"/>
              <a:t>PESTLE Analysis</a:t>
            </a:r>
            <a:endParaRPr lang="en-GB"/>
          </a:p>
        </p:txBody>
      </p:sp>
      <p:graphicFrame>
        <p:nvGraphicFramePr>
          <p:cNvPr id="7" name="Table 7">
            <a:extLst>
              <a:ext uri="{FF2B5EF4-FFF2-40B4-BE49-F238E27FC236}">
                <a16:creationId xmlns:a16="http://schemas.microsoft.com/office/drawing/2014/main" id="{B331F9EA-C12A-456E-ABB3-5434C6E83C6D}"/>
              </a:ext>
            </a:extLst>
          </p:cNvPr>
          <p:cNvGraphicFramePr>
            <a:graphicFrameLocks noGrp="1"/>
          </p:cNvGraphicFramePr>
          <p:nvPr>
            <p:ph idx="1"/>
            <p:extLst>
              <p:ext uri="{D42A27DB-BD31-4B8C-83A1-F6EECF244321}">
                <p14:modId xmlns:p14="http://schemas.microsoft.com/office/powerpoint/2010/main" val="2574130938"/>
              </p:ext>
            </p:extLst>
          </p:nvPr>
        </p:nvGraphicFramePr>
        <p:xfrm>
          <a:off x="398820" y="1546772"/>
          <a:ext cx="10399207" cy="4835662"/>
        </p:xfrm>
        <a:graphic>
          <a:graphicData uri="http://schemas.openxmlformats.org/drawingml/2006/table">
            <a:tbl>
              <a:tblPr firstRow="1" bandRow="1">
                <a:tableStyleId>{5C22544A-7EE6-4342-B048-85BDC9FD1C3A}</a:tableStyleId>
              </a:tblPr>
              <a:tblGrid>
                <a:gridCol w="1615266">
                  <a:extLst>
                    <a:ext uri="{9D8B030D-6E8A-4147-A177-3AD203B41FA5}">
                      <a16:colId xmlns:a16="http://schemas.microsoft.com/office/drawing/2014/main" val="4256991970"/>
                    </a:ext>
                  </a:extLst>
                </a:gridCol>
                <a:gridCol w="1560353">
                  <a:extLst>
                    <a:ext uri="{9D8B030D-6E8A-4147-A177-3AD203B41FA5}">
                      <a16:colId xmlns:a16="http://schemas.microsoft.com/office/drawing/2014/main" val="2009018228"/>
                    </a:ext>
                  </a:extLst>
                </a:gridCol>
                <a:gridCol w="1627464">
                  <a:extLst>
                    <a:ext uri="{9D8B030D-6E8A-4147-A177-3AD203B41FA5}">
                      <a16:colId xmlns:a16="http://schemas.microsoft.com/office/drawing/2014/main" val="1183023180"/>
                    </a:ext>
                  </a:extLst>
                </a:gridCol>
                <a:gridCol w="1753299">
                  <a:extLst>
                    <a:ext uri="{9D8B030D-6E8A-4147-A177-3AD203B41FA5}">
                      <a16:colId xmlns:a16="http://schemas.microsoft.com/office/drawing/2014/main" val="1484558139"/>
                    </a:ext>
                  </a:extLst>
                </a:gridCol>
                <a:gridCol w="1593908">
                  <a:extLst>
                    <a:ext uri="{9D8B030D-6E8A-4147-A177-3AD203B41FA5}">
                      <a16:colId xmlns:a16="http://schemas.microsoft.com/office/drawing/2014/main" val="567819517"/>
                    </a:ext>
                  </a:extLst>
                </a:gridCol>
                <a:gridCol w="2248917">
                  <a:extLst>
                    <a:ext uri="{9D8B030D-6E8A-4147-A177-3AD203B41FA5}">
                      <a16:colId xmlns:a16="http://schemas.microsoft.com/office/drawing/2014/main" val="2525007632"/>
                    </a:ext>
                  </a:extLst>
                </a:gridCol>
              </a:tblGrid>
              <a:tr h="626972">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a:solidFill>
                            <a:schemeClr val="tx1"/>
                          </a:solidFill>
                          <a:latin typeface="Arial"/>
                          <a:cs typeface="Arial"/>
                        </a:rPr>
                        <a:t>Political</a:t>
                      </a:r>
                      <a:endParaRPr lang="en-GB" b="1">
                        <a:latin typeface="Arial"/>
                        <a:cs typeface="Arial"/>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a:solidFill>
                            <a:schemeClr val="tx1"/>
                          </a:solidFill>
                          <a:latin typeface="Arial"/>
                          <a:cs typeface="Arial"/>
                        </a:rPr>
                        <a:t>Economical</a:t>
                      </a:r>
                      <a:endParaRPr lang="en-US" b="1">
                        <a:solidFill>
                          <a:schemeClr val="tx1"/>
                        </a:solidFill>
                        <a:latin typeface="Arial"/>
                        <a:cs typeface="Arial"/>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a:solidFill>
                            <a:schemeClr val="tx1"/>
                          </a:solidFill>
                          <a:latin typeface="Arial"/>
                          <a:cs typeface="Arial"/>
                        </a:rPr>
                        <a:t>Social</a:t>
                      </a:r>
                      <a:endParaRPr lang="en-GB" b="1">
                        <a:latin typeface="Arial"/>
                        <a:cs typeface="Arial"/>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a:solidFill>
                            <a:schemeClr val="tx1"/>
                          </a:solidFill>
                          <a:latin typeface="Arial"/>
                          <a:cs typeface="Arial"/>
                        </a:rPr>
                        <a:t>Technological</a:t>
                      </a:r>
                      <a:endParaRPr lang="en-GB" b="1">
                        <a:latin typeface="Arial"/>
                        <a:cs typeface="Arial"/>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a:solidFill>
                            <a:schemeClr val="tx1"/>
                          </a:solidFill>
                          <a:latin typeface="Arial"/>
                          <a:cs typeface="Arial"/>
                        </a:rPr>
                        <a:t>Legal</a:t>
                      </a:r>
                      <a:endParaRPr lang="en-US" b="1">
                        <a:solidFill>
                          <a:schemeClr val="tx1"/>
                        </a:solidFill>
                        <a:latin typeface="Arial"/>
                        <a:cs typeface="Arial"/>
                      </a:endParaRPr>
                    </a:p>
                  </a:txBody>
                  <a:tcPr/>
                </a:tc>
                <a:tc>
                  <a:txBody>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lang="en-GB" dirty="0">
                          <a:solidFill>
                            <a:schemeClr val="tx1"/>
                          </a:solidFill>
                          <a:latin typeface="Arial"/>
                          <a:cs typeface="Arial"/>
                        </a:rPr>
                        <a:t>Environmental</a:t>
                      </a:r>
                      <a:endParaRPr lang="en-US" dirty="0">
                        <a:solidFill>
                          <a:schemeClr val="tx1"/>
                        </a:solidFill>
                        <a:latin typeface="Arial"/>
                        <a:cs typeface="Arial"/>
                      </a:endParaRPr>
                    </a:p>
                  </a:txBody>
                  <a:tcPr/>
                </a:tc>
                <a:extLst>
                  <a:ext uri="{0D108BD9-81ED-4DB2-BD59-A6C34878D82A}">
                    <a16:rowId xmlns:a16="http://schemas.microsoft.com/office/drawing/2014/main" val="3763738160"/>
                  </a:ext>
                </a:extLst>
              </a:tr>
              <a:tr h="4208690">
                <a:tc>
                  <a:txBody>
                    <a:bodyPr/>
                    <a:lstStyle/>
                    <a:p>
                      <a:pPr marL="285750" indent="-285750" algn="l">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It is an incentive tax.</a:t>
                      </a:r>
                    </a:p>
                    <a:p>
                      <a:pPr marL="285750" indent="-285750" algn="l">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Regulatory requirements.</a:t>
                      </a:r>
                    </a:p>
                    <a:p>
                      <a:pPr marL="285750" indent="-285750" algn="l">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Employee rights.</a:t>
                      </a:r>
                    </a:p>
                    <a:p>
                      <a:pPr marL="285750" indent="-285750" algn="l">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Restrictions on imports.</a:t>
                      </a:r>
                    </a:p>
                    <a:p>
                      <a:pPr marL="285750" indent="-285750" algn="l">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Health and safety regulations.</a:t>
                      </a:r>
                    </a:p>
                    <a:p>
                      <a:pPr marL="285750" indent="-285750" algn="l">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Government regulation and deregulation.</a:t>
                      </a:r>
                      <a:endParaRPr lang="en-GB" sz="1200" b="0" i="0" kern="1200" dirty="0">
                        <a:solidFill>
                          <a:schemeClr val="dk1"/>
                        </a:solidFill>
                        <a:effectLst/>
                        <a:latin typeface="Arial" panose="020B0604020202020204" pitchFamily="34" charset="0"/>
                        <a:ea typeface="+mn-ea"/>
                        <a:cs typeface="Arial" panose="020B0604020202020204" pitchFamily="34" charset="0"/>
                      </a:endParaRPr>
                    </a:p>
                    <a:p>
                      <a:pPr marL="285750" indent="-285750" algn="l">
                        <a:buFont typeface="Arial" panose="020B0604020202020204" pitchFamily="34" charset="0"/>
                        <a:buChar char="•"/>
                      </a:pPr>
                      <a:r>
                        <a:rPr lang="en-GB" sz="1200" b="0" i="0" kern="1200" dirty="0">
                          <a:solidFill>
                            <a:schemeClr val="dk1"/>
                          </a:solidFill>
                          <a:effectLst/>
                          <a:latin typeface="Arial" panose="020B0604020202020204" pitchFamily="34" charset="0"/>
                          <a:ea typeface="+mn-ea"/>
                          <a:cs typeface="Arial" panose="020B0604020202020204" pitchFamily="34" charset="0"/>
                        </a:rPr>
                        <a:t>Beneficial for the government, as taxes will be paid.</a:t>
                      </a:r>
                    </a:p>
                    <a:p>
                      <a:pPr marL="285750" indent="-285750" algn="l">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Covid-19 restrictions to update regularly</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400" b="0" dirty="0">
                        <a:latin typeface="Arial" panose="020B0604020202020204" pitchFamily="34" charset="0"/>
                        <a:cs typeface="Arial" panose="020B0604020202020204" pitchFamily="34" charset="0"/>
                      </a:endParaRPr>
                    </a:p>
                  </a:txBody>
                  <a:tcPr/>
                </a:tc>
                <a:tc>
                  <a:txBody>
                    <a:bodyPr/>
                    <a:lstStyle/>
                    <a:p>
                      <a:pPr marL="285750" indent="-285750" algn="l">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Taxes are imposed.</a:t>
                      </a:r>
                    </a:p>
                    <a:p>
                      <a:pPr marL="285750" indent="-285750" algn="l">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The economy is in recession.</a:t>
                      </a:r>
                    </a:p>
                    <a:p>
                      <a:pPr marL="285750" indent="-285750" algn="l">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Prices are rising.</a:t>
                      </a:r>
                    </a:p>
                    <a:p>
                      <a:pPr marL="285750" indent="-285750" algn="l">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The impact on financial resources, sales, revenue, and profits will be significant. </a:t>
                      </a:r>
                      <a:endParaRPr lang="en-GB" sz="1200" b="0" i="0" kern="1200" dirty="0">
                        <a:solidFill>
                          <a:schemeClr val="dk1"/>
                        </a:solidFill>
                        <a:effectLst/>
                        <a:latin typeface="Arial" panose="020B0604020202020204" pitchFamily="34" charset="0"/>
                        <a:ea typeface="+mn-ea"/>
                        <a:cs typeface="Arial" panose="020B0604020202020204" pitchFamily="34" charset="0"/>
                      </a:endParaRPr>
                    </a:p>
                    <a:p>
                      <a:pPr marL="285750" indent="-285750" algn="l">
                        <a:buFont typeface="Arial" panose="020B0604020202020204" pitchFamily="34" charset="0"/>
                        <a:buChar char="•"/>
                      </a:pPr>
                      <a:r>
                        <a:rPr lang="en-GB" sz="1200" b="0" i="0" kern="1200" dirty="0">
                          <a:solidFill>
                            <a:schemeClr val="dk1"/>
                          </a:solidFill>
                          <a:effectLst/>
                          <a:latin typeface="Arial" panose="020B0604020202020204" pitchFamily="34" charset="0"/>
                          <a:ea typeface="+mn-ea"/>
                          <a:cs typeface="Arial" panose="020B0604020202020204" pitchFamily="34" charset="0"/>
                        </a:rPr>
                        <a:t>Our business will be an advantage economic growth as business and employee tax will be paid.</a:t>
                      </a:r>
                    </a:p>
                    <a:p>
                      <a:pPr algn="l"/>
                      <a:endParaRPr lang="en-GB" sz="1400" b="0" dirty="0">
                        <a:latin typeface="Arial" panose="020B0604020202020204" pitchFamily="34" charset="0"/>
                        <a:cs typeface="Arial" panose="020B0604020202020204" pitchFamily="34" charset="0"/>
                      </a:endParaRPr>
                    </a:p>
                  </a:txBody>
                  <a:tcPr/>
                </a:tc>
                <a:tc>
                  <a:txBody>
                    <a:bodyPr/>
                    <a:lstStyle/>
                    <a:p>
                      <a:pPr marL="285750" indent="-285750" algn="l">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The location.</a:t>
                      </a:r>
                    </a:p>
                    <a:p>
                      <a:pPr marL="285750" indent="-285750" algn="l">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Atmosphere.</a:t>
                      </a:r>
                    </a:p>
                    <a:p>
                      <a:pPr marL="285750" indent="-285750" algn="l">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The size of the family.</a:t>
                      </a:r>
                    </a:p>
                    <a:p>
                      <a:pPr marL="285750" indent="-285750" algn="l">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Ethnicity.</a:t>
                      </a:r>
                    </a:p>
                    <a:p>
                      <a:pPr marL="285750" indent="-285750" algn="l">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Health awareness.</a:t>
                      </a:r>
                    </a:p>
                    <a:p>
                      <a:pPr marL="285750" indent="-285750" algn="l">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Subcultures and cultures.</a:t>
                      </a:r>
                      <a:endParaRPr lang="en-GB" sz="1200" b="0" i="0" kern="1200" dirty="0">
                        <a:solidFill>
                          <a:schemeClr val="dk1"/>
                        </a:solidFill>
                        <a:effectLst/>
                        <a:latin typeface="Arial" panose="020B0604020202020204" pitchFamily="34" charset="0"/>
                        <a:ea typeface="+mn-ea"/>
                        <a:cs typeface="Arial" panose="020B0604020202020204" pitchFamily="34" charset="0"/>
                      </a:endParaRPr>
                    </a:p>
                    <a:p>
                      <a:pPr marL="285750" indent="-285750" algn="l">
                        <a:buFont typeface="Arial" panose="020B0604020202020204" pitchFamily="34" charset="0"/>
                        <a:buChar char="•"/>
                      </a:pPr>
                      <a:r>
                        <a:rPr lang="en-GB" sz="1200" b="0" i="0" kern="1200" dirty="0">
                          <a:solidFill>
                            <a:schemeClr val="dk1"/>
                          </a:solidFill>
                          <a:effectLst/>
                          <a:latin typeface="Arial" panose="020B0604020202020204" pitchFamily="34" charset="0"/>
                          <a:ea typeface="+mn-ea"/>
                          <a:cs typeface="Arial" panose="020B0604020202020204" pitchFamily="34" charset="0"/>
                        </a:rPr>
                        <a:t>Beneficial for the society, as customers can enjoy and socialise.</a:t>
                      </a:r>
                    </a:p>
                    <a:p>
                      <a:pPr marL="285750" indent="-285750" algn="l">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Regular social events like team game tournaments for developing co-operation</a:t>
                      </a:r>
                    </a:p>
                    <a:p>
                      <a:pPr algn="l"/>
                      <a:endParaRPr lang="en-GB" sz="1400" b="0" dirty="0">
                        <a:latin typeface="Arial" panose="020B0604020202020204" pitchFamily="34" charset="0"/>
                        <a:cs typeface="Arial" panose="020B0604020202020204" pitchFamily="34" charset="0"/>
                      </a:endParaRPr>
                    </a:p>
                  </a:txBody>
                  <a:tcPr/>
                </a:tc>
                <a:tc>
                  <a:txBody>
                    <a:bodyPr/>
                    <a:lstStyle/>
                    <a:p>
                      <a:pPr marL="285750" indent="-285750" algn="l">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The Internet wirelessly.</a:t>
                      </a:r>
                    </a:p>
                    <a:p>
                      <a:pPr marL="285750" indent="-285750" algn="l">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Point-of-sale systems.</a:t>
                      </a:r>
                      <a:br>
                        <a:rPr lang="en-US" sz="1200" b="0" i="0" kern="1200" dirty="0">
                          <a:solidFill>
                            <a:schemeClr val="dk1"/>
                          </a:solidFill>
                          <a:effectLst/>
                          <a:latin typeface="Arial" panose="020B0604020202020204" pitchFamily="34" charset="0"/>
                          <a:ea typeface="+mn-ea"/>
                          <a:cs typeface="Arial" panose="020B0604020202020204" pitchFamily="34" charset="0"/>
                        </a:rPr>
                      </a:br>
                      <a:endParaRPr lang="en-US" sz="1200" b="0" i="0" kern="1200" dirty="0">
                        <a:solidFill>
                          <a:schemeClr val="dk1"/>
                        </a:solidFill>
                        <a:effectLst/>
                        <a:latin typeface="Arial" panose="020B0604020202020204" pitchFamily="34" charset="0"/>
                        <a:ea typeface="+mn-ea"/>
                        <a:cs typeface="Arial" panose="020B0604020202020204" pitchFamily="34" charset="0"/>
                      </a:endParaRPr>
                    </a:p>
                    <a:p>
                      <a:pPr marL="285750" indent="-285750" algn="l">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Information security.</a:t>
                      </a:r>
                    </a:p>
                    <a:p>
                      <a:pPr marL="285750" indent="-285750" algn="l">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Databases online.</a:t>
                      </a:r>
                      <a:endParaRPr lang="en-GB" sz="1200" b="0" i="0" kern="1200" dirty="0">
                        <a:solidFill>
                          <a:schemeClr val="dk1"/>
                        </a:solidFill>
                        <a:effectLst/>
                        <a:latin typeface="Arial" panose="020B0604020202020204" pitchFamily="34" charset="0"/>
                        <a:ea typeface="+mn-ea"/>
                        <a:cs typeface="Arial" panose="020B0604020202020204" pitchFamily="34" charset="0"/>
                      </a:endParaRPr>
                    </a:p>
                    <a:p>
                      <a:pPr marL="285750" indent="-285750" algn="l">
                        <a:buFont typeface="Arial" panose="020B0604020202020204" pitchFamily="34" charset="0"/>
                        <a:buChar char="•"/>
                      </a:pPr>
                      <a:r>
                        <a:rPr lang="en-GB" sz="1200" b="0" i="0" kern="1200" dirty="0">
                          <a:solidFill>
                            <a:schemeClr val="dk1"/>
                          </a:solidFill>
                          <a:effectLst/>
                          <a:latin typeface="Arial" panose="020B0604020202020204" pitchFamily="34" charset="0"/>
                          <a:ea typeface="+mn-ea"/>
                          <a:cs typeface="Arial" panose="020B0604020202020204" pitchFamily="34" charset="0"/>
                        </a:rPr>
                        <a:t>We will be purchasing the latest game consoles for our café.</a:t>
                      </a:r>
                    </a:p>
                    <a:p>
                      <a:pPr marL="285750" indent="-285750" algn="l">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All devices needs to upgrade with the newest technological expansion</a:t>
                      </a:r>
                    </a:p>
                    <a:p>
                      <a:pPr algn="l"/>
                      <a:endParaRPr lang="en-GB" sz="1400" b="0" dirty="0">
                        <a:latin typeface="Arial" panose="020B0604020202020204" pitchFamily="34" charset="0"/>
                        <a:cs typeface="Arial" panose="020B0604020202020204" pitchFamily="34" charset="0"/>
                      </a:endParaRPr>
                    </a:p>
                  </a:txBody>
                  <a:tcPr/>
                </a:tc>
                <a:tc>
                  <a:txBody>
                    <a:bodyPr/>
                    <a:lstStyle/>
                    <a:p>
                      <a:pPr marL="285750" indent="-285750" algn="l">
                        <a:buFont typeface="Arial" panose="020B0604020202020204" pitchFamily="34" charset="0"/>
                        <a:buChar char="•"/>
                      </a:pPr>
                      <a:r>
                        <a:rPr lang="en-US" sz="1200" kern="1200" dirty="0">
                          <a:solidFill>
                            <a:schemeClr val="dk1"/>
                          </a:solidFill>
                          <a:effectLst/>
                          <a:latin typeface="Arial" panose="020B0604020202020204" pitchFamily="34" charset="0"/>
                          <a:ea typeface="+mn-ea"/>
                          <a:cs typeface="Arial" panose="020B0604020202020204" pitchFamily="34" charset="0"/>
                        </a:rPr>
                        <a:t>Laws prohibiting discrimination</a:t>
                      </a:r>
                    </a:p>
                    <a:p>
                      <a:pPr marL="285750" indent="-285750" algn="l">
                        <a:buFont typeface="Arial" panose="020B0604020202020204" pitchFamily="34" charset="0"/>
                        <a:buChar char="•"/>
                      </a:pPr>
                      <a:r>
                        <a:rPr lang="en-US" sz="1200" kern="1200" dirty="0">
                          <a:solidFill>
                            <a:schemeClr val="dk1"/>
                          </a:solidFill>
                          <a:effectLst/>
                          <a:latin typeface="Arial" panose="020B0604020202020204" pitchFamily="34" charset="0"/>
                          <a:ea typeface="+mn-ea"/>
                          <a:cs typeface="Arial" panose="020B0604020202020204" pitchFamily="34" charset="0"/>
                        </a:rPr>
                        <a:t>Regarding health and safety</a:t>
                      </a:r>
                    </a:p>
                    <a:p>
                      <a:pPr marL="285750" indent="-285750" algn="l">
                        <a:buFont typeface="Arial" panose="020B0604020202020204" pitchFamily="34" charset="0"/>
                        <a:buChar char="•"/>
                      </a:pPr>
                      <a:r>
                        <a:rPr lang="en-US" sz="1200" kern="1200" dirty="0">
                          <a:solidFill>
                            <a:schemeClr val="dk1"/>
                          </a:solidFill>
                          <a:effectLst/>
                          <a:latin typeface="Arial" panose="020B0604020202020204" pitchFamily="34" charset="0"/>
                          <a:ea typeface="+mn-ea"/>
                          <a:cs typeface="Arial" panose="020B0604020202020204" pitchFamily="34" charset="0"/>
                        </a:rPr>
                        <a:t>L</a:t>
                      </a:r>
                      <a:r>
                        <a:rPr lang="en-US" sz="1200" kern="1200">
                          <a:solidFill>
                            <a:schemeClr val="dk1"/>
                          </a:solidFill>
                          <a:effectLst/>
                          <a:latin typeface="Arial" panose="020B0604020202020204" pitchFamily="34" charset="0"/>
                          <a:ea typeface="+mn-ea"/>
                          <a:cs typeface="Arial" panose="020B0604020202020204" pitchFamily="34" charset="0"/>
                        </a:rPr>
                        <a:t>aws </a:t>
                      </a:r>
                      <a:r>
                        <a:rPr lang="en-US" sz="1200" kern="1200" dirty="0">
                          <a:solidFill>
                            <a:schemeClr val="dk1"/>
                          </a:solidFill>
                          <a:effectLst/>
                          <a:latin typeface="Arial" panose="020B0604020202020204" pitchFamily="34" charset="0"/>
                          <a:ea typeface="+mn-ea"/>
                          <a:cs typeface="Arial" panose="020B0604020202020204" pitchFamily="34" charset="0"/>
                        </a:rPr>
                        <a:t>protecting consumers</a:t>
                      </a:r>
                    </a:p>
                    <a:p>
                      <a:pPr marL="285750" indent="-285750" algn="l">
                        <a:buFont typeface="Arial" panose="020B0604020202020204" pitchFamily="34" charset="0"/>
                        <a:buChar char="•"/>
                      </a:pPr>
                      <a:r>
                        <a:rPr lang="en-US" sz="1200" kern="1200" dirty="0">
                          <a:solidFill>
                            <a:schemeClr val="dk1"/>
                          </a:solidFill>
                          <a:effectLst/>
                          <a:latin typeface="Arial" panose="020B0604020202020204" pitchFamily="34" charset="0"/>
                          <a:ea typeface="+mn-ea"/>
                          <a:cs typeface="Arial" panose="020B0604020202020204" pitchFamily="34" charset="0"/>
                        </a:rPr>
                        <a:t>Consumers, including patent and trademark laws.</a:t>
                      </a:r>
                    </a:p>
                    <a:p>
                      <a:pPr marL="285750" indent="-285750" algn="l">
                        <a:buFont typeface="Arial" panose="020B0604020202020204" pitchFamily="34" charset="0"/>
                        <a:buChar char="•"/>
                      </a:pPr>
                      <a:r>
                        <a:rPr lang="en-US" sz="1200" dirty="0">
                          <a:effectLst/>
                          <a:latin typeface="Arial" panose="020B0604020202020204" pitchFamily="34" charset="0"/>
                          <a:cs typeface="Arial" panose="020B0604020202020204" pitchFamily="34" charset="0"/>
                        </a:rPr>
                        <a:t>Customers over 12+</a:t>
                      </a:r>
                      <a:r>
                        <a:rPr lang="en-GB" sz="1200" dirty="0">
                          <a:effectLst/>
                          <a:latin typeface="Arial" panose="020B0604020202020204" pitchFamily="34" charset="0"/>
                          <a:cs typeface="Arial" panose="020B0604020202020204" pitchFamily="34" charset="0"/>
                        </a:rPr>
                        <a:t>, legal age limit applies.</a:t>
                      </a:r>
                      <a:endParaRPr lang="en-US" sz="1200" dirty="0">
                        <a:effectLst/>
                        <a:latin typeface="Arial" panose="020B0604020202020204" pitchFamily="34" charset="0"/>
                        <a:cs typeface="Arial" panose="020B0604020202020204" pitchFamily="34" charset="0"/>
                      </a:endParaRPr>
                    </a:p>
                    <a:p>
                      <a:pPr marL="285750" indent="-285750" algn="l">
                        <a:buFont typeface="Arial"/>
                        <a:buChar char="•"/>
                      </a:pPr>
                      <a:r>
                        <a:rPr lang="en-US" sz="1200" dirty="0">
                          <a:effectLst/>
                          <a:latin typeface="Arial" panose="020B0604020202020204" pitchFamily="34" charset="0"/>
                          <a:cs typeface="Arial" panose="020B0604020202020204" pitchFamily="34" charset="0"/>
                        </a:rPr>
                        <a:t>License</a:t>
                      </a:r>
                    </a:p>
                    <a:p>
                      <a:pPr marL="285750" indent="-285750" algn="l">
                        <a:buFont typeface="Arial" panose="020B0604020202020204" pitchFamily="34" charset="0"/>
                        <a:buChar char="•"/>
                      </a:pPr>
                      <a:r>
                        <a:rPr lang="en-US" sz="1200" dirty="0">
                          <a:effectLst/>
                          <a:latin typeface="Arial" panose="020B0604020202020204" pitchFamily="34" charset="0"/>
                          <a:cs typeface="Arial" panose="020B0604020202020204" pitchFamily="34" charset="0"/>
                        </a:rPr>
                        <a:t>Permission coffee, just soft drinks</a:t>
                      </a:r>
                      <a:br>
                        <a:rPr lang="en-US" sz="1200" dirty="0">
                          <a:effectLst/>
                          <a:latin typeface="Arial" panose="020B0604020202020204" pitchFamily="34" charset="0"/>
                          <a:cs typeface="Arial" panose="020B0604020202020204" pitchFamily="34" charset="0"/>
                        </a:rPr>
                      </a:br>
                      <a:r>
                        <a:rPr lang="en-US" sz="1200" dirty="0">
                          <a:effectLst/>
                          <a:latin typeface="Arial" panose="020B0604020202020204" pitchFamily="34" charset="0"/>
                          <a:cs typeface="Arial" panose="020B0604020202020204" pitchFamily="34" charset="0"/>
                        </a:rPr>
                        <a:t>and snacks.</a:t>
                      </a:r>
                      <a:endParaRPr lang="en-GB" sz="1200" b="0" dirty="0">
                        <a:latin typeface="Arial" panose="020B0604020202020204" pitchFamily="34" charset="0"/>
                        <a:cs typeface="Arial" panose="020B0604020202020204" pitchFamily="34" charset="0"/>
                      </a:endParaRPr>
                    </a:p>
                  </a:txBody>
                  <a:tcPr/>
                </a:tc>
                <a:tc>
                  <a:txBody>
                    <a:bodyPr/>
                    <a:lstStyle/>
                    <a:p>
                      <a:pPr marL="171450" indent="-171450" algn="l" rtl="0" latinLnBrk="0">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The climate and weather change.</a:t>
                      </a:r>
                    </a:p>
                    <a:p>
                      <a:pPr marL="171450" indent="-171450" algn="l" rtl="0" latinLnBrk="0">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Pollution laws and recycling laws.</a:t>
                      </a:r>
                    </a:p>
                    <a:p>
                      <a:pPr marL="171450" indent="-171450" algn="l" rtl="0" latinLnBrk="0">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Environmental protection laws.</a:t>
                      </a:r>
                    </a:p>
                    <a:p>
                      <a:pPr marL="171450" indent="-171450" algn="l" rtl="0" latinLnBrk="0">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Pollution laws and recycling laws.</a:t>
                      </a:r>
                    </a:p>
                    <a:p>
                      <a:pPr marL="171450" indent="-171450" algn="l" rtl="0" latinLnBrk="0">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Environmental protection laws. Recycling laws.</a:t>
                      </a:r>
                    </a:p>
                    <a:p>
                      <a:pPr marL="171450" indent="-171450" algn="l" rtl="0" latinLnBrk="0">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Use of green or eco-friendly products and practices</a:t>
                      </a:r>
                      <a:r>
                        <a:rPr lang="en-GB" sz="1200" b="0" i="0" kern="1200" dirty="0">
                          <a:solidFill>
                            <a:schemeClr val="dk1"/>
                          </a:solidFill>
                          <a:effectLst/>
                          <a:latin typeface="Arial" panose="020B0604020202020204" pitchFamily="34" charset="0"/>
                          <a:ea typeface="+mn-ea"/>
                          <a:cs typeface="Arial" panose="020B0604020202020204" pitchFamily="34" charset="0"/>
                        </a:rPr>
                        <a:t>.</a:t>
                      </a:r>
                    </a:p>
                    <a:p>
                      <a:pPr marL="171450" indent="-171450">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Climate.</a:t>
                      </a:r>
                    </a:p>
                    <a:p>
                      <a:pPr marL="171450" indent="-171450">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Recyclables cup of coffee.</a:t>
                      </a:r>
                    </a:p>
                    <a:p>
                      <a:pPr marL="171450" indent="-171450">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The Ethics of Sourcing. </a:t>
                      </a:r>
                    </a:p>
                    <a:p>
                      <a:pPr marL="171450" indent="-171450">
                        <a:buFont typeface="Arial" panose="020B0604020202020204" pitchFamily="34" charset="0"/>
                        <a:buChar char="•"/>
                      </a:pPr>
                      <a:r>
                        <a:rPr lang="en-US" sz="1200" b="0" i="0" kern="1200" dirty="0">
                          <a:solidFill>
                            <a:schemeClr val="dk1"/>
                          </a:solidFill>
                          <a:effectLst/>
                          <a:latin typeface="Arial" panose="020B0604020202020204" pitchFamily="34" charset="0"/>
                          <a:ea typeface="+mn-ea"/>
                          <a:cs typeface="Arial" panose="020B0604020202020204" pitchFamily="34" charset="0"/>
                        </a:rPr>
                        <a:t>Environmentally friendly products should be promoted.</a:t>
                      </a:r>
                    </a:p>
                  </a:txBody>
                  <a:tcPr/>
                </a:tc>
                <a:extLst>
                  <a:ext uri="{0D108BD9-81ED-4DB2-BD59-A6C34878D82A}">
                    <a16:rowId xmlns:a16="http://schemas.microsoft.com/office/drawing/2014/main" val="1523330880"/>
                  </a:ext>
                </a:extLst>
              </a:tr>
            </a:tbl>
          </a:graphicData>
        </a:graphic>
      </p:graphicFrame>
      <p:pic>
        <p:nvPicPr>
          <p:cNvPr id="4" name="Picture 3" descr="A person holding a computer&#10;&#10;Description automatically generated with medium confidence">
            <a:extLst>
              <a:ext uri="{FF2B5EF4-FFF2-40B4-BE49-F238E27FC236}">
                <a16:creationId xmlns:a16="http://schemas.microsoft.com/office/drawing/2014/main" id="{C9E2344F-DDAC-4F6A-B4BE-D8F427AC79F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2804" r="23769" b="-1"/>
          <a:stretch/>
        </p:blipFill>
        <p:spPr>
          <a:xfrm>
            <a:off x="9925894" y="-3949"/>
            <a:ext cx="2104587" cy="1341243"/>
          </a:xfrm>
          <a:prstGeom prst="rect">
            <a:avLst/>
          </a:prstGeom>
          <a:ln>
            <a:noFill/>
          </a:ln>
          <a:effectLst>
            <a:softEdge rad="112500"/>
          </a:effectLst>
        </p:spPr>
      </p:pic>
      <p:sp>
        <p:nvSpPr>
          <p:cNvPr id="6" name="TextBox 5">
            <a:extLst>
              <a:ext uri="{FF2B5EF4-FFF2-40B4-BE49-F238E27FC236}">
                <a16:creationId xmlns:a16="http://schemas.microsoft.com/office/drawing/2014/main" id="{758FEECB-9C7B-4624-9D11-83DC15FFB37C}"/>
              </a:ext>
            </a:extLst>
          </p:cNvPr>
          <p:cNvSpPr txBox="1"/>
          <p:nvPr/>
        </p:nvSpPr>
        <p:spPr>
          <a:xfrm>
            <a:off x="10266168" y="1168017"/>
            <a:ext cx="2134528" cy="338554"/>
          </a:xfrm>
          <a:prstGeom prst="rect">
            <a:avLst/>
          </a:prstGeom>
          <a:noFill/>
        </p:spPr>
        <p:txBody>
          <a:bodyPr wrap="square">
            <a:spAutoFit/>
          </a:bodyPr>
          <a:lstStyle/>
          <a:p>
            <a:pPr>
              <a:defRPr/>
            </a:pPr>
            <a:r>
              <a:rPr kumimoji="0" lang="en-GB"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Photo  by </a:t>
            </a: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2" name="TextBox 11">
            <a:extLst>
              <a:ext uri="{FF2B5EF4-FFF2-40B4-BE49-F238E27FC236}">
                <a16:creationId xmlns:a16="http://schemas.microsoft.com/office/drawing/2014/main" id="{9FEEC69A-AFC1-472D-A60F-87C7AB77593D}"/>
              </a:ext>
            </a:extLst>
          </p:cNvPr>
          <p:cNvSpPr txBox="1"/>
          <p:nvPr/>
        </p:nvSpPr>
        <p:spPr>
          <a:xfrm>
            <a:off x="6948961" y="6382434"/>
            <a:ext cx="9238954" cy="646331"/>
          </a:xfrm>
          <a:prstGeom prst="rect">
            <a:avLst/>
          </a:prstGeom>
          <a:noFill/>
        </p:spPr>
        <p:txBody>
          <a:bodyPr wrap="square" lIns="91440" tIns="45720" rIns="91440" bIns="45720" anchor="t">
            <a:spAutoFit/>
          </a:bodyPr>
          <a:lstStyle/>
          <a:p>
            <a:r>
              <a:rPr lang="en-US" dirty="0">
                <a:ea typeface="+mn-lt"/>
                <a:cs typeface="+mn-lt"/>
              </a:rPr>
              <a:t>Source:</a:t>
            </a:r>
            <a:r>
              <a:rPr lang="en-US" sz="1800" dirty="0">
                <a:effectLst/>
                <a:ea typeface="+mn-lt"/>
                <a:cs typeface="+mn-lt"/>
              </a:rPr>
              <a:t> </a:t>
            </a:r>
            <a:r>
              <a:rPr lang="en-US" dirty="0">
                <a:ea typeface="+mn-lt"/>
                <a:cs typeface="+mn-lt"/>
              </a:rPr>
              <a:t>Reding, M., (2021), </a:t>
            </a:r>
            <a:r>
              <a:rPr lang="en-US" b="0" i="0" dirty="0">
                <a:effectLst/>
                <a:ea typeface="+mn-lt"/>
                <a:cs typeface="+mn-lt"/>
              </a:rPr>
              <a:t>Luc </a:t>
            </a:r>
            <a:r>
              <a:rPr lang="en-US" dirty="0">
                <a:ea typeface="+mn-lt"/>
                <a:cs typeface="+mn-lt"/>
              </a:rPr>
              <a:t>and </a:t>
            </a:r>
            <a:r>
              <a:rPr lang="en-US" b="0" i="0" dirty="0">
                <a:effectLst/>
                <a:ea typeface="+mn-lt"/>
                <a:cs typeface="+mn-lt"/>
              </a:rPr>
              <a:t>Taieb, (2007</a:t>
            </a:r>
            <a:r>
              <a:rPr lang="en-US" sz="1800" dirty="0">
                <a:effectLst/>
                <a:ea typeface="+mn-lt"/>
                <a:cs typeface="+mn-lt"/>
              </a:rPr>
              <a:t>)</a:t>
            </a:r>
            <a:endParaRPr lang="en-US" dirty="0">
              <a:ea typeface="+mn-lt"/>
              <a:cs typeface="+mn-lt"/>
            </a:endParaRPr>
          </a:p>
          <a:p>
            <a:endParaRPr lang="en-US" altLang="pt-PT" sz="18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9161110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8B3F4-72F2-4DE3-8DBC-26D0D9E7E700}"/>
              </a:ext>
            </a:extLst>
          </p:cNvPr>
          <p:cNvSpPr>
            <a:spLocks noGrp="1"/>
          </p:cNvSpPr>
          <p:nvPr>
            <p:ph type="title"/>
          </p:nvPr>
        </p:nvSpPr>
        <p:spPr>
          <a:xfrm>
            <a:off x="5536734" y="609600"/>
            <a:ext cx="3737268" cy="1320800"/>
          </a:xfrm>
        </p:spPr>
        <p:txBody>
          <a:bodyPr>
            <a:normAutofit/>
          </a:bodyPr>
          <a:lstStyle/>
          <a:p>
            <a:r>
              <a:rPr lang="en-GB" dirty="0"/>
              <a:t>Target Market</a:t>
            </a:r>
            <a:br>
              <a:rPr lang="en-GB" dirty="0"/>
            </a:br>
            <a:endParaRPr lang="en-GB" dirty="0"/>
          </a:p>
        </p:txBody>
      </p:sp>
      <p:sp>
        <p:nvSpPr>
          <p:cNvPr id="3" name="Content Placeholder 2">
            <a:extLst>
              <a:ext uri="{FF2B5EF4-FFF2-40B4-BE49-F238E27FC236}">
                <a16:creationId xmlns:a16="http://schemas.microsoft.com/office/drawing/2014/main" id="{B4030362-3D65-4DD8-8CDA-C93CEF63D100}"/>
              </a:ext>
            </a:extLst>
          </p:cNvPr>
          <p:cNvSpPr>
            <a:spLocks noGrp="1"/>
          </p:cNvSpPr>
          <p:nvPr>
            <p:ph idx="1"/>
          </p:nvPr>
        </p:nvSpPr>
        <p:spPr>
          <a:xfrm>
            <a:off x="4523763" y="1340396"/>
            <a:ext cx="4511862" cy="5254062"/>
          </a:xfrm>
        </p:spPr>
        <p:txBody>
          <a:bodyPr>
            <a:normAutofit fontScale="70000" lnSpcReduction="20000"/>
          </a:bodyPr>
          <a:lstStyle/>
          <a:p>
            <a:pPr algn="just" fontAlgn="base">
              <a:lnSpc>
                <a:spcPct val="170000"/>
              </a:lnSpc>
            </a:pPr>
            <a:r>
              <a:rPr lang="en-US" sz="1500" b="0" i="0" u="none" strike="noStrike" dirty="0">
                <a:solidFill>
                  <a:srgbClr val="000000"/>
                </a:solidFill>
                <a:effectLst/>
                <a:latin typeface="Arial" panose="020B0604020202020204" pitchFamily="34" charset="0"/>
              </a:rPr>
              <a:t>Virtual escape rooms are a fantastic way to stay connected</a:t>
            </a:r>
            <a:r>
              <a:rPr lang="en-GB" sz="1500" b="0" i="0" u="none" strike="noStrike" dirty="0">
                <a:solidFill>
                  <a:srgbClr val="000000"/>
                </a:solidFill>
                <a:effectLst/>
                <a:latin typeface="Arial" panose="020B0604020202020204" pitchFamily="34" charset="0"/>
              </a:rPr>
              <a:t> </a:t>
            </a:r>
            <a:r>
              <a:rPr lang="en-US" sz="1500" b="0" i="0" u="none" strike="noStrike" dirty="0">
                <a:solidFill>
                  <a:srgbClr val="000000"/>
                </a:solidFill>
                <a:effectLst/>
                <a:latin typeface="Arial" panose="020B0604020202020204" pitchFamily="34" charset="0"/>
              </a:rPr>
              <a:t>as a team and have fun simultaneously in real place to enjoy it with coffee. Therefore, we have developed some of the best virtual escape rooms for you to play remotely using our Mobile Adventures app, no matter where you are in the world. The virtual escape room challenges incorporate clues, puzzles, augmented reality and more, and are designed to challenge your problem-solving skills while also incorporating the excitement of a traditional escape room experience.</a:t>
            </a:r>
            <a:r>
              <a:rPr lang="en-US" sz="1500" b="0" i="0" dirty="0">
                <a:solidFill>
                  <a:srgbClr val="000000"/>
                </a:solidFill>
                <a:effectLst/>
                <a:latin typeface="Arial" panose="020B0604020202020204" pitchFamily="34" charset="0"/>
              </a:rPr>
              <a:t>​</a:t>
            </a:r>
          </a:p>
          <a:p>
            <a:pPr algn="just" fontAlgn="base">
              <a:lnSpc>
                <a:spcPct val="170000"/>
              </a:lnSpc>
            </a:pPr>
            <a:r>
              <a:rPr lang="en-GB" sz="1500" b="0" i="0" u="none" strike="noStrike" dirty="0">
                <a:solidFill>
                  <a:srgbClr val="000000"/>
                </a:solidFill>
                <a:effectLst/>
                <a:latin typeface="Arial" panose="020B0604020202020204" pitchFamily="34" charset="0"/>
              </a:rPr>
              <a:t>Customers aged 12+,</a:t>
            </a:r>
            <a:r>
              <a:rPr lang="en-US" sz="1500" b="0" i="0" u="none" strike="noStrike" dirty="0">
                <a:solidFill>
                  <a:srgbClr val="000000"/>
                </a:solidFill>
                <a:effectLst/>
                <a:latin typeface="Arial" panose="020B0604020202020204" pitchFamily="34" charset="0"/>
              </a:rPr>
              <a:t>​</a:t>
            </a:r>
            <a:r>
              <a:rPr lang="en-GB" sz="1500" b="0" i="0" u="none" strike="noStrike" dirty="0">
                <a:solidFill>
                  <a:srgbClr val="000000"/>
                </a:solidFill>
                <a:effectLst/>
                <a:latin typeface="Arial" panose="020B0604020202020204" pitchFamily="34" charset="0"/>
              </a:rPr>
              <a:t> legal age limit applies </a:t>
            </a:r>
            <a:r>
              <a:rPr lang="en-US" sz="1500" b="0" i="0" dirty="0">
                <a:solidFill>
                  <a:srgbClr val="000000"/>
                </a:solidFill>
                <a:effectLst/>
                <a:latin typeface="Arial" panose="020B0604020202020204" pitchFamily="34" charset="0"/>
              </a:rPr>
              <a:t>​</a:t>
            </a:r>
          </a:p>
          <a:p>
            <a:pPr algn="just" fontAlgn="base">
              <a:lnSpc>
                <a:spcPct val="170000"/>
              </a:lnSpc>
            </a:pPr>
            <a:r>
              <a:rPr lang="en-GB" sz="1500" b="0" i="0" u="none" strike="noStrike" dirty="0">
                <a:solidFill>
                  <a:srgbClr val="000000"/>
                </a:solidFill>
                <a:effectLst/>
                <a:latin typeface="Arial" panose="020B0604020202020204" pitchFamily="34" charset="0"/>
              </a:rPr>
              <a:t>Customers are only allowed to play the games that approve the legal age limit.</a:t>
            </a:r>
            <a:r>
              <a:rPr lang="en-US" sz="1500" b="0" i="0" dirty="0">
                <a:solidFill>
                  <a:srgbClr val="000000"/>
                </a:solidFill>
                <a:effectLst/>
                <a:latin typeface="Arial" panose="020B0604020202020204" pitchFamily="34" charset="0"/>
              </a:rPr>
              <a:t>​</a:t>
            </a:r>
          </a:p>
          <a:p>
            <a:pPr algn="just" fontAlgn="base">
              <a:lnSpc>
                <a:spcPct val="170000"/>
              </a:lnSpc>
            </a:pPr>
            <a:r>
              <a:rPr lang="en-US" sz="1500" b="0" i="0" u="none" strike="noStrike" dirty="0">
                <a:solidFill>
                  <a:srgbClr val="000000"/>
                </a:solidFill>
                <a:effectLst/>
                <a:latin typeface="Arial" panose="020B0604020202020204" pitchFamily="34" charset="0"/>
              </a:rPr>
              <a:t>Our promotional efforts will include sending texts and emails to our customers in our database informing them of a promotional offer to increase their awareness of us.</a:t>
            </a:r>
            <a:r>
              <a:rPr lang="en-GB" sz="1500" b="0" i="0" dirty="0">
                <a:solidFill>
                  <a:srgbClr val="000000"/>
                </a:solidFill>
                <a:effectLst/>
                <a:latin typeface="Arial" panose="020B0604020202020204" pitchFamily="34" charset="0"/>
              </a:rPr>
              <a:t>​</a:t>
            </a:r>
          </a:p>
          <a:p>
            <a:pPr algn="just" fontAlgn="base">
              <a:lnSpc>
                <a:spcPct val="170000"/>
              </a:lnSpc>
            </a:pPr>
            <a:r>
              <a:rPr lang="en-GB" sz="1500" b="0" i="0" u="none" strike="noStrike" dirty="0">
                <a:solidFill>
                  <a:srgbClr val="000000"/>
                </a:solidFill>
                <a:effectLst/>
                <a:latin typeface="Arial" panose="020B0604020202020204" pitchFamily="34" charset="0"/>
              </a:rPr>
              <a:t>We have partnered with the fast-food takeaway next door; their customer can play at rate of 20% off discount.</a:t>
            </a:r>
            <a:endParaRPr lang="en-US" sz="1500" b="0" i="0" dirty="0">
              <a:solidFill>
                <a:srgbClr val="000000"/>
              </a:solidFill>
              <a:effectLst/>
              <a:latin typeface="Arial" panose="020B0604020202020204" pitchFamily="34" charset="0"/>
            </a:endParaRPr>
          </a:p>
          <a:p>
            <a:pPr>
              <a:lnSpc>
                <a:spcPct val="90000"/>
              </a:lnSpc>
            </a:pPr>
            <a:endParaRPr lang="en-GB" sz="1300" dirty="0"/>
          </a:p>
        </p:txBody>
      </p:sp>
      <p:pic>
        <p:nvPicPr>
          <p:cNvPr id="5" name="Picture 4" descr="Gadgets on a desk">
            <a:extLst>
              <a:ext uri="{FF2B5EF4-FFF2-40B4-BE49-F238E27FC236}">
                <a16:creationId xmlns:a16="http://schemas.microsoft.com/office/drawing/2014/main" id="{6E18AF56-DA83-5A53-1443-A8E44D347A05}"/>
              </a:ext>
            </a:extLst>
          </p:cNvPr>
          <p:cNvPicPr>
            <a:picLocks noChangeAspect="1"/>
          </p:cNvPicPr>
          <p:nvPr/>
        </p:nvPicPr>
        <p:blipFill rotWithShape="1">
          <a:blip r:embed="rId3"/>
          <a:srcRect l="8893" r="32107"/>
          <a:stretch/>
        </p:blipFill>
        <p:spPr>
          <a:xfrm>
            <a:off x="842597" y="4100975"/>
            <a:ext cx="3147072" cy="226290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6" name="TextBox 15">
            <a:extLst>
              <a:ext uri="{FF2B5EF4-FFF2-40B4-BE49-F238E27FC236}">
                <a16:creationId xmlns:a16="http://schemas.microsoft.com/office/drawing/2014/main" id="{DBE5F60F-F813-470C-B91B-CB356662C528}"/>
              </a:ext>
            </a:extLst>
          </p:cNvPr>
          <p:cNvSpPr txBox="1"/>
          <p:nvPr/>
        </p:nvSpPr>
        <p:spPr>
          <a:xfrm>
            <a:off x="8131485" y="6445188"/>
            <a:ext cx="3789844" cy="246221"/>
          </a:xfrm>
          <a:prstGeom prst="rect">
            <a:avLst/>
          </a:prstGeom>
          <a:noFill/>
        </p:spPr>
        <p:txBody>
          <a:bodyPr wrap="square">
            <a:spAutoFit/>
          </a:bodyPr>
          <a:lstStyle/>
          <a:p>
            <a:r>
              <a:rPr lang="en-GB" sz="1000"/>
              <a:t>Sources:</a:t>
            </a:r>
            <a:r>
              <a:rPr lang="en-GB" sz="1000">
                <a:effectLst/>
                <a:latin typeface="Calibri" panose="020F0502020204030204" pitchFamily="34" charset="0"/>
                <a:ea typeface="Calibri" panose="020F0502020204030204" pitchFamily="34" charset="0"/>
                <a:cs typeface="Times New Roman" panose="02020603050405020304" pitchFamily="18" charset="0"/>
              </a:rPr>
              <a:t> Drucker, P. (1985),</a:t>
            </a:r>
            <a:r>
              <a:rPr lang="en-GB" sz="1000">
                <a:solidFill>
                  <a:srgbClr val="000000"/>
                </a:solidFill>
                <a:effectLst/>
                <a:latin typeface="Arial" panose="020B0604020202020204" pitchFamily="34" charset="0"/>
                <a:ea typeface="Calibri" panose="020F0502020204030204" pitchFamily="34" charset="0"/>
              </a:rPr>
              <a:t> Booms, B.H. and Bitner, M.J. (1981)</a:t>
            </a:r>
            <a:r>
              <a:rPr lang="en-GB" sz="1000">
                <a:effectLst/>
                <a:latin typeface="Calibri" panose="020F0502020204030204" pitchFamily="34" charset="0"/>
                <a:ea typeface="Calibri" panose="020F0502020204030204" pitchFamily="34" charset="0"/>
                <a:cs typeface="Times New Roman" panose="02020603050405020304" pitchFamily="18" charset="0"/>
              </a:rPr>
              <a:t> </a:t>
            </a:r>
            <a:endParaRPr lang="pt-PT" sz="100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8" name="Picture 17" descr="An arrow hitting a bull's eye target">
            <a:extLst>
              <a:ext uri="{FF2B5EF4-FFF2-40B4-BE49-F238E27FC236}">
                <a16:creationId xmlns:a16="http://schemas.microsoft.com/office/drawing/2014/main" id="{11B5B650-C7C3-49A9-91CF-4C1172CE2F85}"/>
              </a:ext>
            </a:extLst>
          </p:cNvPr>
          <p:cNvPicPr>
            <a:picLocks noChangeAspect="1"/>
          </p:cNvPicPr>
          <p:nvPr/>
        </p:nvPicPr>
        <p:blipFill rotWithShape="1">
          <a:blip r:embed="rId4"/>
          <a:srcRect t="7553" r="-2" b="7770"/>
          <a:stretch/>
        </p:blipFill>
        <p:spPr>
          <a:xfrm>
            <a:off x="842597" y="114302"/>
            <a:ext cx="2416653" cy="204628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24" name="TextBox 23">
            <a:extLst>
              <a:ext uri="{FF2B5EF4-FFF2-40B4-BE49-F238E27FC236}">
                <a16:creationId xmlns:a16="http://schemas.microsoft.com/office/drawing/2014/main" id="{51FD38FD-680F-4C37-A3A0-48960563D394}"/>
              </a:ext>
            </a:extLst>
          </p:cNvPr>
          <p:cNvSpPr txBox="1"/>
          <p:nvPr/>
        </p:nvSpPr>
        <p:spPr>
          <a:xfrm>
            <a:off x="10125590" y="1496583"/>
            <a:ext cx="1999673" cy="21544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All This Photos  by </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26" name="Picture 25" descr="A person holding a computer&#10;&#10;Description automatically generated with medium confidence">
            <a:extLst>
              <a:ext uri="{FF2B5EF4-FFF2-40B4-BE49-F238E27FC236}">
                <a16:creationId xmlns:a16="http://schemas.microsoft.com/office/drawing/2014/main" id="{F6D9C6C7-7714-43EC-A68B-1704C14573FC}"/>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5915" r="6879" b="-3"/>
          <a:stretch/>
        </p:blipFill>
        <p:spPr>
          <a:xfrm>
            <a:off x="9925359" y="217117"/>
            <a:ext cx="1995970" cy="148633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1" name="TextBox 10">
            <a:extLst>
              <a:ext uri="{FF2B5EF4-FFF2-40B4-BE49-F238E27FC236}">
                <a16:creationId xmlns:a16="http://schemas.microsoft.com/office/drawing/2014/main" id="{EA3FD940-1153-4C1D-B5F4-8592294F7D4D}"/>
              </a:ext>
            </a:extLst>
          </p:cNvPr>
          <p:cNvSpPr txBox="1"/>
          <p:nvPr/>
        </p:nvSpPr>
        <p:spPr>
          <a:xfrm>
            <a:off x="673511" y="2452665"/>
            <a:ext cx="6361470" cy="1471365"/>
          </a:xfrm>
          <a:prstGeom prst="rect">
            <a:avLst/>
          </a:prstGeom>
          <a:noFill/>
        </p:spPr>
        <p:txBody>
          <a:bodyPr wrap="square">
            <a:spAutoFit/>
          </a:bodyPr>
          <a:lstStyle/>
          <a:p>
            <a:pPr marL="0" indent="0" algn="just" fontAlgn="base">
              <a:buNone/>
            </a:pPr>
            <a:r>
              <a:rPr lang="en-US" sz="1200" b="1" i="0" dirty="0">
                <a:solidFill>
                  <a:schemeClr val="tx1"/>
                </a:solidFill>
                <a:effectLst/>
                <a:latin typeface="Arial" panose="020B0604020202020204" pitchFamily="34" charset="0"/>
                <a:cs typeface="Arial" panose="020B0604020202020204" pitchFamily="34" charset="0"/>
              </a:rPr>
              <a:t>Goals with a SMART approach</a:t>
            </a:r>
            <a:r>
              <a:rPr lang="en-US" sz="1200" i="0" dirty="0">
                <a:solidFill>
                  <a:schemeClr val="tx1"/>
                </a:solidFill>
                <a:effectLst/>
                <a:latin typeface="Arial" panose="020B0604020202020204" pitchFamily="34" charset="0"/>
                <a:cs typeface="Arial" panose="020B0604020202020204" pitchFamily="34" charset="0"/>
              </a:rPr>
              <a:t>:</a:t>
            </a:r>
          </a:p>
          <a:p>
            <a:pPr marL="0" indent="0" algn="just" fontAlgn="base">
              <a:buNone/>
            </a:pPr>
            <a:endParaRPr lang="en-US" sz="1200" i="0" dirty="0">
              <a:solidFill>
                <a:schemeClr val="tx1"/>
              </a:solidFill>
              <a:effectLst/>
              <a:latin typeface="Arial" panose="020B0604020202020204" pitchFamily="34" charset="0"/>
              <a:cs typeface="Arial" panose="020B0604020202020204" pitchFamily="34" charset="0"/>
            </a:endParaRPr>
          </a:p>
          <a:p>
            <a:pPr marL="612140" indent="-171450" algn="just" fontAlgn="base">
              <a:lnSpc>
                <a:spcPts val="1595"/>
              </a:lnSpc>
              <a:buFont typeface="Arial" panose="020B0604020202020204" pitchFamily="34" charset="0"/>
              <a:buChar char="•"/>
            </a:pPr>
            <a:r>
              <a:rPr lang="en-US" sz="1200" i="0" dirty="0">
                <a:solidFill>
                  <a:schemeClr val="tx1"/>
                </a:solidFill>
                <a:effectLst/>
                <a:latin typeface="Arial" panose="020B0604020202020204" pitchFamily="34" charset="0"/>
                <a:cs typeface="Arial" panose="020B0604020202020204" pitchFamily="34" charset="0"/>
              </a:rPr>
              <a:t>Specific (simple, sensible, important).</a:t>
            </a:r>
          </a:p>
          <a:p>
            <a:pPr marL="612140" indent="-171450" algn="just" fontAlgn="base">
              <a:lnSpc>
                <a:spcPts val="1595"/>
              </a:lnSpc>
              <a:buFont typeface="Arial" panose="020B0604020202020204" pitchFamily="34" charset="0"/>
              <a:buChar char="•"/>
            </a:pPr>
            <a:r>
              <a:rPr lang="en-US" sz="1200" i="0" dirty="0">
                <a:solidFill>
                  <a:schemeClr val="tx1"/>
                </a:solidFill>
                <a:effectLst/>
                <a:latin typeface="Arial" panose="020B0604020202020204" pitchFamily="34" charset="0"/>
                <a:cs typeface="Arial" panose="020B0604020202020204" pitchFamily="34" charset="0"/>
              </a:rPr>
              <a:t>Measurable (valuable, motivating).</a:t>
            </a:r>
          </a:p>
          <a:p>
            <a:pPr marL="612140" indent="-171450" algn="just" fontAlgn="base">
              <a:lnSpc>
                <a:spcPts val="1595"/>
              </a:lnSpc>
              <a:buFont typeface="Arial" panose="020B0604020202020204" pitchFamily="34" charset="0"/>
              <a:buChar char="•"/>
            </a:pPr>
            <a:r>
              <a:rPr lang="en-US" sz="1200" i="0" dirty="0">
                <a:solidFill>
                  <a:schemeClr val="tx1"/>
                </a:solidFill>
                <a:effectLst/>
                <a:latin typeface="Arial" panose="020B0604020202020204" pitchFamily="34" charset="0"/>
                <a:cs typeface="Arial" panose="020B0604020202020204" pitchFamily="34" charset="0"/>
              </a:rPr>
              <a:t>Achievable (agreed).</a:t>
            </a:r>
          </a:p>
          <a:p>
            <a:pPr marL="612140" indent="-171450" algn="just" fontAlgn="base">
              <a:lnSpc>
                <a:spcPts val="1595"/>
              </a:lnSpc>
              <a:buFont typeface="Arial" panose="020B0604020202020204" pitchFamily="34" charset="0"/>
              <a:buChar char="•"/>
            </a:pPr>
            <a:r>
              <a:rPr lang="en-US" sz="1200" i="0" dirty="0">
                <a:solidFill>
                  <a:schemeClr val="tx1"/>
                </a:solidFill>
                <a:effectLst/>
                <a:latin typeface="Arial" panose="020B0604020202020204" pitchFamily="34" charset="0"/>
                <a:cs typeface="Arial" panose="020B0604020202020204" pitchFamily="34" charset="0"/>
              </a:rPr>
              <a:t>Relevant ( based on results).</a:t>
            </a:r>
          </a:p>
          <a:p>
            <a:pPr marL="612140" indent="-171450" algn="just" fontAlgn="base">
              <a:lnSpc>
                <a:spcPts val="1595"/>
              </a:lnSpc>
              <a:buFont typeface="Arial" panose="020B0604020202020204" pitchFamily="34" charset="0"/>
              <a:buChar char="•"/>
            </a:pPr>
            <a:r>
              <a:rPr lang="en-US" sz="1200" i="0" dirty="0">
                <a:solidFill>
                  <a:schemeClr val="tx1"/>
                </a:solidFill>
                <a:effectLst/>
                <a:latin typeface="Arial" panose="020B0604020202020204" pitchFamily="34" charset="0"/>
                <a:cs typeface="Arial" panose="020B0604020202020204" pitchFamily="34" charset="0"/>
              </a:rPr>
              <a:t>Time-bound (time-based,)</a:t>
            </a:r>
          </a:p>
        </p:txBody>
      </p:sp>
    </p:spTree>
    <p:extLst>
      <p:ext uri="{BB962C8B-B14F-4D97-AF65-F5344CB8AC3E}">
        <p14:creationId xmlns:p14="http://schemas.microsoft.com/office/powerpoint/2010/main" val="22177132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3"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26B3AA-FC94-4F6C-A144-1DAF4A37CE3A}"/>
              </a:ext>
            </a:extLst>
          </p:cNvPr>
          <p:cNvSpPr>
            <a:spLocks noGrp="1"/>
          </p:cNvSpPr>
          <p:nvPr>
            <p:ph type="title"/>
          </p:nvPr>
        </p:nvSpPr>
        <p:spPr>
          <a:xfrm>
            <a:off x="652481" y="1382486"/>
            <a:ext cx="3547581" cy="4093028"/>
          </a:xfrm>
        </p:spPr>
        <p:txBody>
          <a:bodyPr anchor="ctr">
            <a:normAutofit/>
          </a:bodyPr>
          <a:lstStyle/>
          <a:p>
            <a:r>
              <a:rPr lang="en-GB" sz="4400" dirty="0"/>
              <a:t>1.2 Target Market</a:t>
            </a:r>
            <a:br>
              <a:rPr lang="en-GB" sz="4400" dirty="0"/>
            </a:br>
            <a:endParaRPr lang="en-GB" sz="4400" dirty="0"/>
          </a:p>
        </p:txBody>
      </p:sp>
      <p:grpSp>
        <p:nvGrpSpPr>
          <p:cNvPr id="114"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15"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16"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17"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8"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9"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0"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1"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2"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3"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24"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5" name="Content Placeholder 2">
            <a:extLst>
              <a:ext uri="{FF2B5EF4-FFF2-40B4-BE49-F238E27FC236}">
                <a16:creationId xmlns:a16="http://schemas.microsoft.com/office/drawing/2014/main" id="{31675362-9D1E-9CA6-DC6F-FFEB98A6DFAC}"/>
              </a:ext>
            </a:extLst>
          </p:cNvPr>
          <p:cNvGraphicFramePr>
            <a:graphicFrameLocks noGrp="1"/>
          </p:cNvGraphicFramePr>
          <p:nvPr>
            <p:ph idx="1"/>
            <p:extLst>
              <p:ext uri="{D42A27DB-BD31-4B8C-83A1-F6EECF244321}">
                <p14:modId xmlns:p14="http://schemas.microsoft.com/office/powerpoint/2010/main" val="104235792"/>
              </p:ext>
            </p:extLst>
          </p:nvPr>
        </p:nvGraphicFramePr>
        <p:xfrm>
          <a:off x="4275666" y="558209"/>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54" name="Picture 153" descr="A person holding a computer&#10;&#10;Description automatically generated with medium confidence">
            <a:extLst>
              <a:ext uri="{FF2B5EF4-FFF2-40B4-BE49-F238E27FC236}">
                <a16:creationId xmlns:a16="http://schemas.microsoft.com/office/drawing/2014/main" id="{9D6BB934-8023-4DBB-A523-489F2EB6C3DF}"/>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5915" r="6879" b="-3"/>
          <a:stretch/>
        </p:blipFill>
        <p:spPr>
          <a:xfrm>
            <a:off x="522146" y="302449"/>
            <a:ext cx="2460759" cy="183244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46" name="Picture 145" descr="Graphical user interface, application&#10;&#10;Description automatically generated">
            <a:extLst>
              <a:ext uri="{FF2B5EF4-FFF2-40B4-BE49-F238E27FC236}">
                <a16:creationId xmlns:a16="http://schemas.microsoft.com/office/drawing/2014/main" id="{BB382DA5-D301-4C43-94BA-6D80ED1C61F5}"/>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542120" y="4240901"/>
            <a:ext cx="2712757" cy="142419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50" name="TextBox 149">
            <a:extLst>
              <a:ext uri="{FF2B5EF4-FFF2-40B4-BE49-F238E27FC236}">
                <a16:creationId xmlns:a16="http://schemas.microsoft.com/office/drawing/2014/main" id="{39790215-0161-4F8D-B85D-6B410D0ACBA1}"/>
              </a:ext>
            </a:extLst>
          </p:cNvPr>
          <p:cNvSpPr txBox="1"/>
          <p:nvPr/>
        </p:nvSpPr>
        <p:spPr>
          <a:xfrm>
            <a:off x="381000" y="6582279"/>
            <a:ext cx="3586148"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This Photos  by </a:t>
            </a:r>
            <a:r>
              <a:rPr kumimoji="0" lang="en-US" sz="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 name="TextBox 2">
            <a:extLst>
              <a:ext uri="{FF2B5EF4-FFF2-40B4-BE49-F238E27FC236}">
                <a16:creationId xmlns:a16="http://schemas.microsoft.com/office/drawing/2014/main" id="{DCEAA069-75A9-44CB-9269-62E60200A6A9}"/>
              </a:ext>
            </a:extLst>
          </p:cNvPr>
          <p:cNvSpPr txBox="1"/>
          <p:nvPr/>
        </p:nvSpPr>
        <p:spPr>
          <a:xfrm>
            <a:off x="10032057" y="6299791"/>
            <a:ext cx="1744825" cy="246221"/>
          </a:xfrm>
          <a:prstGeom prst="rect">
            <a:avLst/>
          </a:prstGeom>
          <a:noFill/>
        </p:spPr>
        <p:txBody>
          <a:bodyPr wrap="square" rtlCol="0">
            <a:spAutoFit/>
          </a:bodyPr>
          <a:lstStyle/>
          <a:p>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Source: Ajmera, P., (2017)</a:t>
            </a:r>
            <a:endParaRPr lang="en-GB" sz="1000" dirty="0"/>
          </a:p>
        </p:txBody>
      </p:sp>
    </p:spTree>
    <p:extLst>
      <p:ext uri="{BB962C8B-B14F-4D97-AF65-F5344CB8AC3E}">
        <p14:creationId xmlns:p14="http://schemas.microsoft.com/office/powerpoint/2010/main" val="31971829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279F3-A160-478E-8A6F-580364E307C3}"/>
              </a:ext>
            </a:extLst>
          </p:cNvPr>
          <p:cNvSpPr>
            <a:spLocks noGrp="1"/>
          </p:cNvSpPr>
          <p:nvPr>
            <p:ph type="title"/>
          </p:nvPr>
        </p:nvSpPr>
        <p:spPr>
          <a:xfrm>
            <a:off x="956635" y="223550"/>
            <a:ext cx="8596668" cy="695325"/>
          </a:xfrm>
        </p:spPr>
        <p:txBody>
          <a:bodyPr>
            <a:normAutofit fontScale="90000"/>
          </a:bodyPr>
          <a:lstStyle/>
          <a:p>
            <a:r>
              <a:rPr lang="pt-PT" b="0" i="0">
                <a:effectLst/>
                <a:latin typeface="Arial" panose="020B0604020202020204" pitchFamily="34" charset="0"/>
              </a:rPr>
              <a:t>Formal Survey</a:t>
            </a:r>
            <a:br>
              <a:rPr lang="pt-PT" b="0" i="0">
                <a:solidFill>
                  <a:srgbClr val="BC356F"/>
                </a:solidFill>
                <a:effectLst/>
                <a:latin typeface="Arial" panose="020B0604020202020204" pitchFamily="34" charset="0"/>
              </a:rPr>
            </a:br>
            <a:br>
              <a:rPr lang="pt-PT" b="0" i="0">
                <a:solidFill>
                  <a:srgbClr val="BC356F"/>
                </a:solidFill>
                <a:effectLst/>
                <a:latin typeface="Arial" panose="020B0604020202020204" pitchFamily="34" charset="0"/>
              </a:rPr>
            </a:br>
            <a:br>
              <a:rPr lang="pt-PT" b="0" i="0">
                <a:solidFill>
                  <a:srgbClr val="BC356F"/>
                </a:solidFill>
                <a:effectLst/>
                <a:latin typeface="Arial" panose="020B0604020202020204" pitchFamily="34" charset="0"/>
              </a:rPr>
            </a:br>
            <a:endParaRPr lang="en-GB"/>
          </a:p>
        </p:txBody>
      </p:sp>
      <p:sp>
        <p:nvSpPr>
          <p:cNvPr id="3" name="Content Placeholder 2">
            <a:extLst>
              <a:ext uri="{FF2B5EF4-FFF2-40B4-BE49-F238E27FC236}">
                <a16:creationId xmlns:a16="http://schemas.microsoft.com/office/drawing/2014/main" id="{2E109100-1B89-46BE-8EFF-44A592C965B6}"/>
              </a:ext>
            </a:extLst>
          </p:cNvPr>
          <p:cNvSpPr>
            <a:spLocks noGrp="1"/>
          </p:cNvSpPr>
          <p:nvPr>
            <p:ph idx="1"/>
          </p:nvPr>
        </p:nvSpPr>
        <p:spPr>
          <a:xfrm>
            <a:off x="6363261" y="3250986"/>
            <a:ext cx="4692477" cy="1536037"/>
          </a:xfrm>
        </p:spPr>
        <p:txBody>
          <a:bodyPr/>
          <a:lstStyle/>
          <a:p>
            <a:r>
              <a:rPr lang="en-US" b="0" i="0" dirty="0">
                <a:solidFill>
                  <a:srgbClr val="000000"/>
                </a:solidFill>
                <a:effectLst/>
                <a:latin typeface="Arial" panose="020B0604020202020204" pitchFamily="34" charset="0"/>
              </a:rPr>
              <a:t>We appreciate your participation in our survey. You will receive 5% off any online game.</a:t>
            </a:r>
            <a:endParaRPr lang="en-GB" dirty="0"/>
          </a:p>
        </p:txBody>
      </p:sp>
      <p:sp>
        <p:nvSpPr>
          <p:cNvPr id="11" name="TextBox 10">
            <a:extLst>
              <a:ext uri="{FF2B5EF4-FFF2-40B4-BE49-F238E27FC236}">
                <a16:creationId xmlns:a16="http://schemas.microsoft.com/office/drawing/2014/main" id="{EECBE367-174D-45F4-8367-803D1AE41A3A}"/>
              </a:ext>
            </a:extLst>
          </p:cNvPr>
          <p:cNvSpPr txBox="1"/>
          <p:nvPr/>
        </p:nvSpPr>
        <p:spPr>
          <a:xfrm>
            <a:off x="1030318" y="828913"/>
            <a:ext cx="4721553" cy="400110"/>
          </a:xfrm>
          <a:prstGeom prst="rect">
            <a:avLst/>
          </a:prstGeom>
          <a:noFill/>
        </p:spPr>
        <p:txBody>
          <a:bodyPr wrap="square" rtlCol="0">
            <a:spAutoFit/>
          </a:bodyPr>
          <a:lstStyle/>
          <a:p>
            <a:pPr algn="ctr"/>
            <a:r>
              <a:rPr lang="en-US" sz="1000" b="1" i="0">
                <a:solidFill>
                  <a:srgbClr val="404040"/>
                </a:solidFill>
                <a:effectLst/>
                <a:latin typeface="Arial" panose="020B0604020202020204" pitchFamily="34" charset="0"/>
              </a:rPr>
              <a:t>Virtual Escape </a:t>
            </a:r>
            <a:r>
              <a:rPr lang="en-US" sz="1000" b="1">
                <a:solidFill>
                  <a:srgbClr val="404040"/>
                </a:solidFill>
                <a:latin typeface="Arial" panose="020B0604020202020204" pitchFamily="34" charset="0"/>
              </a:rPr>
              <a:t>Café</a:t>
            </a:r>
          </a:p>
          <a:p>
            <a:pPr algn="ctr"/>
            <a:r>
              <a:rPr lang="en-US" sz="1000" b="1" i="0">
                <a:solidFill>
                  <a:srgbClr val="404040"/>
                </a:solidFill>
                <a:effectLst/>
                <a:latin typeface="Arial" panose="020B0604020202020204" pitchFamily="34" charset="0"/>
              </a:rPr>
              <a:t>Shopping Center</a:t>
            </a:r>
          </a:p>
        </p:txBody>
      </p:sp>
      <p:pic>
        <p:nvPicPr>
          <p:cNvPr id="12" name="Picture 11" descr="A person holding a computer&#10;&#10;Description automatically generated with medium confidence">
            <a:extLst>
              <a:ext uri="{FF2B5EF4-FFF2-40B4-BE49-F238E27FC236}">
                <a16:creationId xmlns:a16="http://schemas.microsoft.com/office/drawing/2014/main" id="{059ABDAC-1A7D-4628-9B16-EDE38F02902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915" r="6879" b="-3"/>
          <a:stretch/>
        </p:blipFill>
        <p:spPr>
          <a:xfrm>
            <a:off x="9879565" y="85746"/>
            <a:ext cx="1995970" cy="148633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4" name="Picture 13">
            <a:extLst>
              <a:ext uri="{FF2B5EF4-FFF2-40B4-BE49-F238E27FC236}">
                <a16:creationId xmlns:a16="http://schemas.microsoft.com/office/drawing/2014/main" id="{A55FB33C-2D07-4BD1-98F4-72F9969D057E}"/>
              </a:ext>
            </a:extLst>
          </p:cNvPr>
          <p:cNvPicPr>
            <a:picLocks noChangeAspect="1"/>
          </p:cNvPicPr>
          <p:nvPr/>
        </p:nvPicPr>
        <p:blipFill rotWithShape="1">
          <a:blip r:embed="rId4"/>
          <a:srcRect l="28787" t="3302" r="31856" b="8889"/>
          <a:stretch/>
        </p:blipFill>
        <p:spPr>
          <a:xfrm>
            <a:off x="750127" y="1229023"/>
            <a:ext cx="5450003" cy="5405427"/>
          </a:xfrm>
          <a:prstGeom prst="rect">
            <a:avLst/>
          </a:prstGeom>
          <a:ln>
            <a:noFill/>
          </a:ln>
          <a:effectLst>
            <a:outerShdw blurRad="190500" algn="tl" rotWithShape="0">
              <a:srgbClr val="000000">
                <a:alpha val="70000"/>
              </a:srgbClr>
            </a:outerShdw>
          </a:effectLst>
        </p:spPr>
      </p:pic>
      <p:sp>
        <p:nvSpPr>
          <p:cNvPr id="13" name="TextBox 12">
            <a:extLst>
              <a:ext uri="{FF2B5EF4-FFF2-40B4-BE49-F238E27FC236}">
                <a16:creationId xmlns:a16="http://schemas.microsoft.com/office/drawing/2014/main" id="{B29990F0-BB69-4B51-9D9F-3B42FACFDAC7}"/>
              </a:ext>
            </a:extLst>
          </p:cNvPr>
          <p:cNvSpPr txBox="1"/>
          <p:nvPr/>
        </p:nvSpPr>
        <p:spPr>
          <a:xfrm>
            <a:off x="7884543" y="6219708"/>
            <a:ext cx="2752667" cy="246221"/>
          </a:xfrm>
          <a:prstGeom prst="rect">
            <a:avLst/>
          </a:prstGeom>
          <a:noFill/>
        </p:spPr>
        <p:txBody>
          <a:bodyPr wrap="square">
            <a:spAutoFit/>
          </a:bodyPr>
          <a:lstStyle/>
          <a:p>
            <a:r>
              <a:rPr lang="en-GB" sz="1000">
                <a:effectLst/>
                <a:latin typeface="Calibri" panose="020F0502020204030204" pitchFamily="34" charset="0"/>
                <a:ea typeface="Calibri" panose="020F0502020204030204" pitchFamily="34" charset="0"/>
                <a:cs typeface="Times New Roman" panose="02020603050405020304" pitchFamily="18" charset="0"/>
              </a:rPr>
              <a:t>Vlados, (2020), </a:t>
            </a:r>
            <a:r>
              <a:rPr lang="en-GB" sz="1000">
                <a:solidFill>
                  <a:srgbClr val="000000"/>
                </a:solidFill>
                <a:effectLst/>
                <a:latin typeface="Arial" panose="020B0604020202020204" pitchFamily="34" charset="0"/>
                <a:ea typeface="Calibri" panose="020F0502020204030204" pitchFamily="34" charset="0"/>
              </a:rPr>
              <a:t>Lauterborn, R. (1990) </a:t>
            </a:r>
            <a:endParaRPr lang="en-GB" sz="1000"/>
          </a:p>
        </p:txBody>
      </p:sp>
    </p:spTree>
    <p:extLst>
      <p:ext uri="{BB962C8B-B14F-4D97-AF65-F5344CB8AC3E}">
        <p14:creationId xmlns:p14="http://schemas.microsoft.com/office/powerpoint/2010/main" val="8366194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66A48-4817-482C-8870-5542D6E0F4DC}"/>
              </a:ext>
            </a:extLst>
          </p:cNvPr>
          <p:cNvSpPr>
            <a:spLocks noGrp="1"/>
          </p:cNvSpPr>
          <p:nvPr>
            <p:ph type="title"/>
          </p:nvPr>
        </p:nvSpPr>
        <p:spPr>
          <a:xfrm>
            <a:off x="5045053" y="366409"/>
            <a:ext cx="8596668" cy="1320800"/>
          </a:xfrm>
        </p:spPr>
        <p:txBody>
          <a:bodyPr/>
          <a:lstStyle/>
          <a:p>
            <a:r>
              <a:rPr lang="en-GB"/>
              <a:t>Survey Audit</a:t>
            </a:r>
          </a:p>
        </p:txBody>
      </p:sp>
      <p:graphicFrame>
        <p:nvGraphicFramePr>
          <p:cNvPr id="9" name="Content Placeholder 8">
            <a:extLst>
              <a:ext uri="{FF2B5EF4-FFF2-40B4-BE49-F238E27FC236}">
                <a16:creationId xmlns:a16="http://schemas.microsoft.com/office/drawing/2014/main" id="{E1FCB44B-A299-43C6-B67C-05F7FDC7C123}"/>
              </a:ext>
            </a:extLst>
          </p:cNvPr>
          <p:cNvGraphicFramePr>
            <a:graphicFrameLocks noGrp="1"/>
          </p:cNvGraphicFramePr>
          <p:nvPr>
            <p:ph idx="1"/>
            <p:extLst>
              <p:ext uri="{D42A27DB-BD31-4B8C-83A1-F6EECF244321}">
                <p14:modId xmlns:p14="http://schemas.microsoft.com/office/powerpoint/2010/main" val="2513417388"/>
              </p:ext>
            </p:extLst>
          </p:nvPr>
        </p:nvGraphicFramePr>
        <p:xfrm>
          <a:off x="366363" y="3429000"/>
          <a:ext cx="3934332" cy="342900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2" name="Chart 11">
            <a:extLst>
              <a:ext uri="{FF2B5EF4-FFF2-40B4-BE49-F238E27FC236}">
                <a16:creationId xmlns:a16="http://schemas.microsoft.com/office/drawing/2014/main" id="{0D232643-3888-4BD4-A736-839FAAE71043}"/>
              </a:ext>
            </a:extLst>
          </p:cNvPr>
          <p:cNvGraphicFramePr/>
          <p:nvPr>
            <p:extLst>
              <p:ext uri="{D42A27DB-BD31-4B8C-83A1-F6EECF244321}">
                <p14:modId xmlns:p14="http://schemas.microsoft.com/office/powerpoint/2010/main" val="1585901642"/>
              </p:ext>
            </p:extLst>
          </p:nvPr>
        </p:nvGraphicFramePr>
        <p:xfrm>
          <a:off x="366363" y="864639"/>
          <a:ext cx="3934332" cy="2564361"/>
        </p:xfrm>
        <a:graphic>
          <a:graphicData uri="http://schemas.openxmlformats.org/drawingml/2006/chart">
            <c:chart xmlns:c="http://schemas.openxmlformats.org/drawingml/2006/chart" xmlns:r="http://schemas.openxmlformats.org/officeDocument/2006/relationships" r:id="rId4"/>
          </a:graphicData>
        </a:graphic>
      </p:graphicFrame>
      <p:sp>
        <p:nvSpPr>
          <p:cNvPr id="28" name="TextBox 27">
            <a:extLst>
              <a:ext uri="{FF2B5EF4-FFF2-40B4-BE49-F238E27FC236}">
                <a16:creationId xmlns:a16="http://schemas.microsoft.com/office/drawing/2014/main" id="{158CF231-4CC3-448F-BDE8-1EBEF91E12AB}"/>
              </a:ext>
            </a:extLst>
          </p:cNvPr>
          <p:cNvSpPr txBox="1"/>
          <p:nvPr/>
        </p:nvSpPr>
        <p:spPr>
          <a:xfrm>
            <a:off x="4513635" y="2709153"/>
            <a:ext cx="4709024" cy="2862322"/>
          </a:xfrm>
          <a:prstGeom prst="rect">
            <a:avLst/>
          </a:prstGeom>
          <a:noFill/>
        </p:spPr>
        <p:txBody>
          <a:bodyPr wrap="square" rtlCol="0">
            <a:spAutoFit/>
          </a:bodyPr>
          <a:lstStyle/>
          <a:p>
            <a:pPr marL="285750" indent="-285750" algn="just">
              <a:buFont typeface="Wingdings" panose="05000000000000000000" pitchFamily="2" charset="2"/>
              <a:buChar char="Ø"/>
            </a:pPr>
            <a:r>
              <a:rPr lang="en-US" b="0" i="0">
                <a:solidFill>
                  <a:srgbClr val="000000"/>
                </a:solidFill>
                <a:effectLst/>
                <a:latin typeface="Trebuchet MS" panose="020B0603020202020204" pitchFamily="34" charset="0"/>
              </a:rPr>
              <a:t>The survey was performed on 72 surveys. </a:t>
            </a:r>
          </a:p>
          <a:p>
            <a:pPr marL="285750" indent="-285750" algn="just">
              <a:buFont typeface="Wingdings" panose="05000000000000000000" pitchFamily="2" charset="2"/>
              <a:buChar char="Ø"/>
            </a:pPr>
            <a:r>
              <a:rPr lang="en-US" b="0" i="0">
                <a:solidFill>
                  <a:srgbClr val="000000"/>
                </a:solidFill>
                <a:effectLst/>
                <a:latin typeface="Trebuchet MS" panose="020B0603020202020204" pitchFamily="34" charset="0"/>
              </a:rPr>
              <a:t>The target audience that we have identified is 35 males, female 17 and unknown 20. </a:t>
            </a:r>
          </a:p>
          <a:p>
            <a:pPr marL="285750" indent="-285750" algn="just">
              <a:buFont typeface="Wingdings" panose="05000000000000000000" pitchFamily="2" charset="2"/>
              <a:buChar char="Ø"/>
            </a:pPr>
            <a:r>
              <a:rPr lang="en-US" b="0" i="0">
                <a:solidFill>
                  <a:srgbClr val="000000"/>
                </a:solidFill>
                <a:effectLst/>
                <a:latin typeface="Trebuchet MS" panose="020B0603020202020204" pitchFamily="34" charset="0"/>
              </a:rPr>
              <a:t>Therefore, we were able to determine the age range ideal for our Instagram audience based on the information.</a:t>
            </a:r>
          </a:p>
          <a:p>
            <a:pPr marL="285750" indent="-285750" algn="just">
              <a:buFont typeface="Wingdings" panose="05000000000000000000" pitchFamily="2" charset="2"/>
              <a:buChar char="Ø"/>
            </a:pPr>
            <a:r>
              <a:rPr lang="en-US" b="0" i="0">
                <a:solidFill>
                  <a:srgbClr val="000000"/>
                </a:solidFill>
                <a:effectLst/>
                <a:latin typeface="Trebuchet MS" panose="020B0603020202020204" pitchFamily="34" charset="0"/>
              </a:rPr>
              <a:t>Based on the information, our target audience is aged between 18 and 20, with a flexible income.</a:t>
            </a:r>
            <a:endParaRPr lang="en-GB"/>
          </a:p>
        </p:txBody>
      </p:sp>
      <p:pic>
        <p:nvPicPr>
          <p:cNvPr id="29" name="Picture 28" descr="A person holding a computer&#10;&#10;Description automatically generated with medium confidence">
            <a:extLst>
              <a:ext uri="{FF2B5EF4-FFF2-40B4-BE49-F238E27FC236}">
                <a16:creationId xmlns:a16="http://schemas.microsoft.com/office/drawing/2014/main" id="{1BA29340-DE08-42C5-BCDB-EFB385029C91}"/>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5915" r="6879" b="-3"/>
          <a:stretch/>
        </p:blipFill>
        <p:spPr>
          <a:xfrm>
            <a:off x="9948258" y="64655"/>
            <a:ext cx="1995970" cy="148633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extBox 7">
            <a:extLst>
              <a:ext uri="{FF2B5EF4-FFF2-40B4-BE49-F238E27FC236}">
                <a16:creationId xmlns:a16="http://schemas.microsoft.com/office/drawing/2014/main" id="{3FC812A8-ABD0-415C-B1F3-E79B1E8838F3}"/>
              </a:ext>
            </a:extLst>
          </p:cNvPr>
          <p:cNvSpPr txBox="1"/>
          <p:nvPr/>
        </p:nvSpPr>
        <p:spPr>
          <a:xfrm>
            <a:off x="9555151" y="6249416"/>
            <a:ext cx="2480526" cy="246221"/>
          </a:xfrm>
          <a:prstGeom prst="rect">
            <a:avLst/>
          </a:prstGeom>
          <a:noFill/>
        </p:spPr>
        <p:txBody>
          <a:bodyPr wrap="square">
            <a:spAutoFit/>
          </a:bodyPr>
          <a:lstStyle/>
          <a:p>
            <a:r>
              <a:rPr lang="en-GB" sz="1000" dirty="0">
                <a:effectLst/>
                <a:latin typeface="Arial" panose="020B0604020202020204" pitchFamily="34" charset="0"/>
                <a:ea typeface="Calibri" panose="020F0502020204030204" pitchFamily="34" charset="0"/>
                <a:cs typeface="Arial" panose="020B0604020202020204" pitchFamily="34" charset="0"/>
              </a:rPr>
              <a:t>Source: Luc, B, &amp; Taieb, H. (2007) </a:t>
            </a:r>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653872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2BDA5-5E0C-42BF-8DA3-FBDEAEB3835F}"/>
              </a:ext>
            </a:extLst>
          </p:cNvPr>
          <p:cNvSpPr>
            <a:spLocks noGrp="1"/>
          </p:cNvSpPr>
          <p:nvPr>
            <p:ph type="title"/>
          </p:nvPr>
        </p:nvSpPr>
        <p:spPr>
          <a:xfrm>
            <a:off x="2366923" y="130708"/>
            <a:ext cx="7136999" cy="1320800"/>
          </a:xfrm>
        </p:spPr>
        <p:txBody>
          <a:bodyPr anchor="ctr">
            <a:normAutofit/>
          </a:bodyPr>
          <a:lstStyle/>
          <a:p>
            <a:r>
              <a:rPr lang="pt-PT" b="0" i="0" dirty="0">
                <a:effectLst/>
                <a:latin typeface="Arial" panose="020B0604020202020204" pitchFamily="34" charset="0"/>
              </a:rPr>
              <a:t>Promotional Vouchers</a:t>
            </a:r>
            <a:endParaRPr lang="en-GB" dirty="0"/>
          </a:p>
        </p:txBody>
      </p:sp>
      <p:sp>
        <p:nvSpPr>
          <p:cNvPr id="1032" name="Content Placeholder 1029">
            <a:extLst>
              <a:ext uri="{FF2B5EF4-FFF2-40B4-BE49-F238E27FC236}">
                <a16:creationId xmlns:a16="http://schemas.microsoft.com/office/drawing/2014/main" id="{F5DA234F-0CEE-0577-F21E-92D4A8D5C0DA}"/>
              </a:ext>
            </a:extLst>
          </p:cNvPr>
          <p:cNvSpPr>
            <a:spLocks noGrp="1"/>
          </p:cNvSpPr>
          <p:nvPr>
            <p:ph idx="1"/>
          </p:nvPr>
        </p:nvSpPr>
        <p:spPr>
          <a:xfrm>
            <a:off x="2961425" y="5904445"/>
            <a:ext cx="3993925" cy="3560733"/>
          </a:xfrm>
        </p:spPr>
        <p:txBody>
          <a:bodyPr>
            <a:normAutofit/>
          </a:bodyPr>
          <a:lstStyle/>
          <a:p>
            <a:r>
              <a:rPr lang="en-US" u="sng"/>
              <a:t>https://www.virtual-escape- café-in-Birmingham.ac.uk</a:t>
            </a:r>
          </a:p>
        </p:txBody>
      </p:sp>
      <p:pic>
        <p:nvPicPr>
          <p:cNvPr id="1026" name="Picture 2">
            <a:extLst>
              <a:ext uri="{FF2B5EF4-FFF2-40B4-BE49-F238E27FC236}">
                <a16:creationId xmlns:a16="http://schemas.microsoft.com/office/drawing/2014/main" id="{F029E411-130B-46D0-8B0A-957322B41C7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38956" y="340478"/>
            <a:ext cx="4548451" cy="5721322"/>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0D09D05-AC58-4B20-9BBB-CF205166A60E}"/>
              </a:ext>
            </a:extLst>
          </p:cNvPr>
          <p:cNvSpPr txBox="1"/>
          <p:nvPr/>
        </p:nvSpPr>
        <p:spPr>
          <a:xfrm>
            <a:off x="8629909" y="2115066"/>
            <a:ext cx="2166551" cy="2123658"/>
          </a:xfrm>
          <a:prstGeom prst="rect">
            <a:avLst/>
          </a:prstGeom>
          <a:noFill/>
        </p:spPr>
        <p:txBody>
          <a:bodyPr wrap="square" rtlCol="0">
            <a:spAutoFit/>
          </a:bodyPr>
          <a:lstStyle/>
          <a:p>
            <a:pPr marL="0" algn="just" rtl="0" latinLnBrk="0">
              <a:spcBef>
                <a:spcPts val="0"/>
              </a:spcBef>
              <a:spcAft>
                <a:spcPts val="0"/>
              </a:spcAft>
            </a:pPr>
            <a:r>
              <a:rPr lang="en-US" sz="1200" b="0" i="0">
                <a:solidFill>
                  <a:srgbClr val="000000"/>
                </a:solidFill>
                <a:effectLst/>
                <a:latin typeface="Arial" panose="020B0604020202020204" pitchFamily="34" charset="0"/>
                <a:cs typeface="Arial" panose="020B0604020202020204" pitchFamily="34" charset="0"/>
              </a:rPr>
              <a:t>Hello, this is Virtual Escape Cafe. </a:t>
            </a:r>
            <a:r>
              <a:rPr lang="en-US" sz="1200" b="0" i="0">
                <a:solidFill>
                  <a:srgbClr val="000000"/>
                </a:solidFill>
                <a:effectLst/>
                <a:latin typeface="Arial" panose="020B0604020202020204" pitchFamily="34" charset="0"/>
              </a:rPr>
              <a:t>On Saturday 2nd April 2022, we will be running a special offer of 20% off all our products, including our virtual room and coffee in place or online.</a:t>
            </a:r>
          </a:p>
          <a:p>
            <a:pPr marL="0" algn="just" rtl="0" latinLnBrk="0">
              <a:spcBef>
                <a:spcPts val="0"/>
              </a:spcBef>
              <a:spcAft>
                <a:spcPts val="0"/>
              </a:spcAft>
            </a:pPr>
            <a:r>
              <a:rPr lang="en-US" sz="1200" b="0" i="0">
                <a:solidFill>
                  <a:srgbClr val="000000"/>
                </a:solidFill>
                <a:effectLst/>
                <a:latin typeface="Arial" panose="020B0604020202020204" pitchFamily="34" charset="0"/>
              </a:rPr>
              <a:t>Please follow the link to our page for 20 % off</a:t>
            </a:r>
            <a:r>
              <a:rPr lang="en-US" sz="1800" b="0" i="0">
                <a:solidFill>
                  <a:srgbClr val="000000"/>
                </a:solidFill>
                <a:effectLst/>
                <a:latin typeface="Arial" panose="020B0604020202020204" pitchFamily="34" charset="0"/>
              </a:rPr>
              <a:t>.</a:t>
            </a:r>
            <a:endParaRPr lang="en-US" sz="1200" b="0" i="0">
              <a:solidFill>
                <a:srgbClr val="000000"/>
              </a:solidFill>
              <a:effectLst/>
              <a:latin typeface="Arial" panose="020B0604020202020204" pitchFamily="34" charset="0"/>
            </a:endParaRPr>
          </a:p>
          <a:p>
            <a:endParaRPr lang="en-GB"/>
          </a:p>
        </p:txBody>
      </p:sp>
      <p:sp>
        <p:nvSpPr>
          <p:cNvPr id="20" name="TextBox 19">
            <a:extLst>
              <a:ext uri="{FF2B5EF4-FFF2-40B4-BE49-F238E27FC236}">
                <a16:creationId xmlns:a16="http://schemas.microsoft.com/office/drawing/2014/main" id="{75908D2F-6983-4ABD-956E-E652DDC9E455}"/>
              </a:ext>
            </a:extLst>
          </p:cNvPr>
          <p:cNvSpPr txBox="1"/>
          <p:nvPr/>
        </p:nvSpPr>
        <p:spPr>
          <a:xfrm>
            <a:off x="8629909" y="5033359"/>
            <a:ext cx="1846180" cy="276999"/>
          </a:xfrm>
          <a:prstGeom prst="rect">
            <a:avLst/>
          </a:prstGeom>
          <a:noFill/>
        </p:spPr>
        <p:txBody>
          <a:bodyPr wrap="square">
            <a:spAutoFit/>
          </a:bodyPr>
          <a:lstStyle/>
          <a:p>
            <a:pPr marL="0" algn="l" rtl="0" latinLnBrk="0">
              <a:spcBef>
                <a:spcPts val="0"/>
              </a:spcBef>
              <a:spcAft>
                <a:spcPts val="0"/>
              </a:spcAft>
            </a:pPr>
            <a:r>
              <a:rPr lang="en-US" sz="1200" b="0" i="0">
                <a:solidFill>
                  <a:srgbClr val="000000"/>
                </a:solidFill>
                <a:effectLst/>
                <a:latin typeface="Arial" panose="020B0604020202020204" pitchFamily="34" charset="0"/>
                <a:cs typeface="Arial" panose="020B0604020202020204" pitchFamily="34" charset="0"/>
              </a:rPr>
              <a:t>@ vsc.birmingham</a:t>
            </a:r>
          </a:p>
        </p:txBody>
      </p:sp>
      <p:sp>
        <p:nvSpPr>
          <p:cNvPr id="22" name="TextBox 21">
            <a:extLst>
              <a:ext uri="{FF2B5EF4-FFF2-40B4-BE49-F238E27FC236}">
                <a16:creationId xmlns:a16="http://schemas.microsoft.com/office/drawing/2014/main" id="{698596C2-43CE-4FBF-9135-9C831AA17515}"/>
              </a:ext>
            </a:extLst>
          </p:cNvPr>
          <p:cNvSpPr txBox="1"/>
          <p:nvPr/>
        </p:nvSpPr>
        <p:spPr>
          <a:xfrm>
            <a:off x="8450724" y="1734343"/>
            <a:ext cx="2524917" cy="369332"/>
          </a:xfrm>
          <a:prstGeom prst="rect">
            <a:avLst/>
          </a:prstGeom>
          <a:noFill/>
        </p:spPr>
        <p:txBody>
          <a:bodyPr wrap="square">
            <a:spAutoFit/>
          </a:bodyPr>
          <a:lstStyle/>
          <a:p>
            <a:r>
              <a:rPr lang="en-US" sz="1800" b="0" i="0">
                <a:solidFill>
                  <a:srgbClr val="000000"/>
                </a:solidFill>
                <a:effectLst/>
                <a:latin typeface="Arial" panose="020B0604020202020204" pitchFamily="34" charset="0"/>
                <a:cs typeface="Arial" panose="020B0604020202020204" pitchFamily="34" charset="0"/>
              </a:rPr>
              <a:t>Virtual Escape Cafe</a:t>
            </a:r>
            <a:endParaRPr lang="en-GB"/>
          </a:p>
        </p:txBody>
      </p:sp>
      <p:pic>
        <p:nvPicPr>
          <p:cNvPr id="10" name="Picture 9">
            <a:extLst>
              <a:ext uri="{FF2B5EF4-FFF2-40B4-BE49-F238E27FC236}">
                <a16:creationId xmlns:a16="http://schemas.microsoft.com/office/drawing/2014/main" id="{F238718B-18C9-4E53-B333-06F976B39544}"/>
              </a:ext>
            </a:extLst>
          </p:cNvPr>
          <p:cNvPicPr>
            <a:picLocks noChangeAspect="1"/>
          </p:cNvPicPr>
          <p:nvPr/>
        </p:nvPicPr>
        <p:blipFill rotWithShape="1">
          <a:blip r:embed="rId4"/>
          <a:srcRect l="34256" t="11530" r="2297" b="10510"/>
          <a:stretch/>
        </p:blipFill>
        <p:spPr>
          <a:xfrm>
            <a:off x="2268295" y="1584904"/>
            <a:ext cx="5766138" cy="3985436"/>
          </a:xfrm>
          <a:prstGeom prst="ellipse">
            <a:avLst/>
          </a:prstGeom>
          <a:ln>
            <a:noFill/>
          </a:ln>
          <a:effectLst>
            <a:softEdge rad="112500"/>
          </a:effectLst>
        </p:spPr>
      </p:pic>
      <p:pic>
        <p:nvPicPr>
          <p:cNvPr id="27" name="Picture 26" descr="A person holding a computer&#10;&#10;Description automatically generated with medium confidence">
            <a:extLst>
              <a:ext uri="{FF2B5EF4-FFF2-40B4-BE49-F238E27FC236}">
                <a16:creationId xmlns:a16="http://schemas.microsoft.com/office/drawing/2014/main" id="{37724822-B69B-4182-87F5-A02E71CDEDAD}"/>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22804" r="23769" b="-1"/>
          <a:stretch/>
        </p:blipFill>
        <p:spPr>
          <a:xfrm>
            <a:off x="132009" y="130708"/>
            <a:ext cx="2104587" cy="1821889"/>
          </a:xfrm>
          <a:prstGeom prst="rect">
            <a:avLst/>
          </a:prstGeom>
          <a:ln>
            <a:noFill/>
          </a:ln>
          <a:effectLst>
            <a:softEdge rad="112500"/>
          </a:effectLst>
        </p:spPr>
      </p:pic>
      <p:sp>
        <p:nvSpPr>
          <p:cNvPr id="11" name="TextBox 10">
            <a:extLst>
              <a:ext uri="{FF2B5EF4-FFF2-40B4-BE49-F238E27FC236}">
                <a16:creationId xmlns:a16="http://schemas.microsoft.com/office/drawing/2014/main" id="{E4678377-0A4C-4FE8-80CE-6C2541E848DC}"/>
              </a:ext>
            </a:extLst>
          </p:cNvPr>
          <p:cNvSpPr txBox="1"/>
          <p:nvPr/>
        </p:nvSpPr>
        <p:spPr>
          <a:xfrm>
            <a:off x="9624923" y="6445353"/>
            <a:ext cx="3025757" cy="261610"/>
          </a:xfrm>
          <a:prstGeom prst="rect">
            <a:avLst/>
          </a:prstGeom>
          <a:noFill/>
        </p:spPr>
        <p:txBody>
          <a:bodyPr wrap="square">
            <a:spAutoFit/>
          </a:bodyPr>
          <a:lstStyle/>
          <a:p>
            <a:r>
              <a:rPr lang="en-US" sz="1100">
                <a:latin typeface="Calibri" panose="020F0502020204030204" pitchFamily="34" charset="0"/>
                <a:ea typeface="Calibri" panose="020F0502020204030204" pitchFamily="34" charset="0"/>
                <a:cs typeface="Times New Roman" panose="02020603050405020304" pitchFamily="18" charset="0"/>
              </a:rPr>
              <a:t>Source: </a:t>
            </a:r>
            <a:r>
              <a:rPr lang="en-US" sz="1100">
                <a:effectLst/>
                <a:latin typeface="Calibri" panose="020F0502020204030204" pitchFamily="34" charset="0"/>
                <a:ea typeface="Calibri" panose="020F0502020204030204" pitchFamily="34" charset="0"/>
                <a:cs typeface="Times New Roman" panose="02020603050405020304" pitchFamily="18" charset="0"/>
              </a:rPr>
              <a:t>Seebacher, W., (2016)</a:t>
            </a:r>
            <a:endParaRPr lang="en-GB"/>
          </a:p>
        </p:txBody>
      </p:sp>
      <p:pic>
        <p:nvPicPr>
          <p:cNvPr id="12" name="Picture 11" descr="A picture containing text, computer&#10;&#10;Description automatically generated">
            <a:extLst>
              <a:ext uri="{FF2B5EF4-FFF2-40B4-BE49-F238E27FC236}">
                <a16:creationId xmlns:a16="http://schemas.microsoft.com/office/drawing/2014/main" id="{58881856-35E7-4676-B9E7-BDF919756CD2}"/>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9269" y="5224843"/>
            <a:ext cx="2761676" cy="1553443"/>
          </a:xfrm>
          <a:prstGeom prst="rect">
            <a:avLst/>
          </a:prstGeom>
          <a:ln>
            <a:noFill/>
          </a:ln>
          <a:effectLst>
            <a:outerShdw blurRad="190500" algn="tl" rotWithShape="0">
              <a:srgbClr val="000000">
                <a:alpha val="70000"/>
              </a:srgbClr>
            </a:outerShdw>
          </a:effectLst>
        </p:spPr>
      </p:pic>
      <p:pic>
        <p:nvPicPr>
          <p:cNvPr id="2054" name="Picture 6" descr="Image result for Eve Helmet My Virtual Escape">
            <a:extLst>
              <a:ext uri="{FF2B5EF4-FFF2-40B4-BE49-F238E27FC236}">
                <a16:creationId xmlns:a16="http://schemas.microsoft.com/office/drawing/2014/main" id="{BFFE3C75-56C3-4660-93C3-198A54EE039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32483" y="4003854"/>
            <a:ext cx="1584879" cy="103361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550DC7D-8FFD-4614-B762-7DBCFD2CBB30}"/>
              </a:ext>
            </a:extLst>
          </p:cNvPr>
          <p:cNvSpPr txBox="1"/>
          <p:nvPr/>
        </p:nvSpPr>
        <p:spPr>
          <a:xfrm>
            <a:off x="811046" y="2293490"/>
            <a:ext cx="1040958" cy="369332"/>
          </a:xfrm>
          <a:prstGeom prst="rect">
            <a:avLst/>
          </a:prstGeom>
          <a:noFill/>
        </p:spPr>
        <p:txBody>
          <a:bodyPr wrap="square" rtlCol="0">
            <a:spAutoFit/>
          </a:bodyPr>
          <a:lstStyle/>
          <a:p>
            <a:r>
              <a:rPr lang="en-GB" dirty="0"/>
              <a:t>Leaflet</a:t>
            </a:r>
          </a:p>
        </p:txBody>
      </p:sp>
      <p:pic>
        <p:nvPicPr>
          <p:cNvPr id="5" name="Picture 2" descr="See the source image">
            <a:extLst>
              <a:ext uri="{FF2B5EF4-FFF2-40B4-BE49-F238E27FC236}">
                <a16:creationId xmlns:a16="http://schemas.microsoft.com/office/drawing/2014/main" id="{218084E4-A5CF-436F-9EF0-80B2EB3A06B6}"/>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1" t="-1028" r="-108"/>
          <a:stretch/>
        </p:blipFill>
        <p:spPr bwMode="auto">
          <a:xfrm>
            <a:off x="381389" y="2812261"/>
            <a:ext cx="1840255" cy="133535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67797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F5B48-3123-429A-8D8A-1EADD35EB142}"/>
              </a:ext>
            </a:extLst>
          </p:cNvPr>
          <p:cNvSpPr>
            <a:spLocks noGrp="1"/>
          </p:cNvSpPr>
          <p:nvPr>
            <p:ph type="title"/>
          </p:nvPr>
        </p:nvSpPr>
        <p:spPr>
          <a:xfrm>
            <a:off x="487048" y="54358"/>
            <a:ext cx="8596668" cy="1320800"/>
          </a:xfrm>
        </p:spPr>
        <p:txBody>
          <a:bodyPr/>
          <a:lstStyle/>
          <a:p>
            <a:r>
              <a:rPr lang="en-US" sz="3600" dirty="0"/>
              <a:t>Marketing Plan</a:t>
            </a:r>
            <a:br>
              <a:rPr lang="en-US" sz="3600" dirty="0"/>
            </a:br>
            <a:endParaRPr lang="en-GB" dirty="0"/>
          </a:p>
        </p:txBody>
      </p:sp>
      <p:sp>
        <p:nvSpPr>
          <p:cNvPr id="3" name="Text Placeholder 2">
            <a:extLst>
              <a:ext uri="{FF2B5EF4-FFF2-40B4-BE49-F238E27FC236}">
                <a16:creationId xmlns:a16="http://schemas.microsoft.com/office/drawing/2014/main" id="{F6719F42-F67B-4EAF-B928-673AAB85AD0C}"/>
              </a:ext>
            </a:extLst>
          </p:cNvPr>
          <p:cNvSpPr>
            <a:spLocks noGrp="1"/>
          </p:cNvSpPr>
          <p:nvPr>
            <p:ph type="body" idx="1"/>
          </p:nvPr>
        </p:nvSpPr>
        <p:spPr>
          <a:xfrm>
            <a:off x="140447" y="1821885"/>
            <a:ext cx="4977264" cy="1383866"/>
          </a:xfrm>
        </p:spPr>
        <p:txBody>
          <a:bodyPr/>
          <a:lstStyle/>
          <a:p>
            <a:r>
              <a:rPr lang="en-US" sz="2400" b="0" i="0" dirty="0">
                <a:solidFill>
                  <a:srgbClr val="000000"/>
                </a:solidFill>
                <a:effectLst/>
                <a:latin typeface="Arial" panose="020B0604020202020204" pitchFamily="34" charset="0"/>
              </a:rPr>
              <a:t>We have been operating the Virtual Escape Cafe since 2021. </a:t>
            </a:r>
          </a:p>
          <a:p>
            <a:endParaRPr lang="en-GB" dirty="0"/>
          </a:p>
        </p:txBody>
      </p:sp>
      <p:sp>
        <p:nvSpPr>
          <p:cNvPr id="4" name="Content Placeholder 3">
            <a:extLst>
              <a:ext uri="{FF2B5EF4-FFF2-40B4-BE49-F238E27FC236}">
                <a16:creationId xmlns:a16="http://schemas.microsoft.com/office/drawing/2014/main" id="{F2F91AE0-1219-47F1-A8AC-D21D5EB47111}"/>
              </a:ext>
            </a:extLst>
          </p:cNvPr>
          <p:cNvSpPr>
            <a:spLocks noGrp="1"/>
          </p:cNvSpPr>
          <p:nvPr>
            <p:ph sz="half" idx="2"/>
          </p:nvPr>
        </p:nvSpPr>
        <p:spPr>
          <a:xfrm>
            <a:off x="220177" y="2690339"/>
            <a:ext cx="4817805" cy="953951"/>
          </a:xfrm>
        </p:spPr>
        <p:txBody>
          <a:bodyPr>
            <a:noAutofit/>
          </a:bodyPr>
          <a:lstStyle/>
          <a:p>
            <a:pPr algn="just" fontAlgn="base">
              <a:spcBef>
                <a:spcPts val="0"/>
              </a:spcBef>
              <a:buFont typeface="Wingdings" panose="05000000000000000000" pitchFamily="2" charset="2"/>
              <a:buChar char="Ø"/>
            </a:pPr>
            <a:r>
              <a:rPr lang="en-US" sz="1400" b="0" i="0" dirty="0">
                <a:solidFill>
                  <a:schemeClr val="tx1"/>
                </a:solidFill>
                <a:effectLst/>
                <a:latin typeface="Arial" panose="020B0604020202020204" pitchFamily="34" charset="0"/>
              </a:rPr>
              <a:t>This establishment sells soft drinks to all age groups. </a:t>
            </a:r>
          </a:p>
          <a:p>
            <a:pPr algn="just" fontAlgn="base">
              <a:spcBef>
                <a:spcPts val="0"/>
              </a:spcBef>
              <a:buFont typeface="Wingdings" panose="05000000000000000000" pitchFamily="2" charset="2"/>
              <a:buChar char="Ø"/>
            </a:pPr>
            <a:r>
              <a:rPr lang="en-US" sz="1400" b="0" i="0" dirty="0">
                <a:solidFill>
                  <a:schemeClr val="tx1"/>
                </a:solidFill>
                <a:effectLst/>
                <a:latin typeface="Arial" panose="020B0604020202020204" pitchFamily="34" charset="0"/>
              </a:rPr>
              <a:t>Our business has been in operation for many years. We are well known to our customers. </a:t>
            </a:r>
          </a:p>
          <a:p>
            <a:pPr algn="just" fontAlgn="base">
              <a:spcBef>
                <a:spcPts val="0"/>
              </a:spcBef>
              <a:buFont typeface="Wingdings" panose="05000000000000000000" pitchFamily="2" charset="2"/>
              <a:buChar char="Ø"/>
            </a:pPr>
            <a:r>
              <a:rPr lang="en-US" sz="1400" b="0" i="0" dirty="0">
                <a:solidFill>
                  <a:schemeClr val="tx1"/>
                </a:solidFill>
                <a:effectLst/>
                <a:latin typeface="Arial" panose="020B0604020202020204" pitchFamily="34" charset="0"/>
              </a:rPr>
              <a:t>The company </a:t>
            </a:r>
            <a:r>
              <a:rPr lang="en-US" sz="1400" dirty="0">
                <a:solidFill>
                  <a:schemeClr val="tx1"/>
                </a:solidFill>
                <a:latin typeface="Arial" panose="020B0604020202020204" pitchFamily="34" charset="0"/>
              </a:rPr>
              <a:t>helps the customer order online to pick up coffee and</a:t>
            </a:r>
            <a:r>
              <a:rPr lang="en-US" sz="1400" b="0" i="0" dirty="0">
                <a:solidFill>
                  <a:schemeClr val="tx1"/>
                </a:solidFill>
                <a:effectLst/>
                <a:latin typeface="Arial" panose="020B0604020202020204" pitchFamily="34" charset="0"/>
              </a:rPr>
              <a:t> snacks in store. </a:t>
            </a:r>
          </a:p>
          <a:p>
            <a:pPr algn="just" fontAlgn="base">
              <a:spcBef>
                <a:spcPts val="0"/>
              </a:spcBef>
              <a:buFont typeface="Wingdings" panose="05000000000000000000" pitchFamily="2" charset="2"/>
              <a:buChar char="Ø"/>
            </a:pPr>
            <a:r>
              <a:rPr lang="en-US" sz="1400" b="0" i="0" dirty="0">
                <a:solidFill>
                  <a:schemeClr val="tx1"/>
                </a:solidFill>
                <a:effectLst/>
                <a:latin typeface="Arial" panose="020B0604020202020204" pitchFamily="34" charset="0"/>
              </a:rPr>
              <a:t>It requires a small amount of capital to start the business.  ​</a:t>
            </a:r>
          </a:p>
          <a:p>
            <a:pPr algn="just" fontAlgn="base">
              <a:spcBef>
                <a:spcPts val="0"/>
              </a:spcBef>
              <a:buFont typeface="Wingdings" panose="05000000000000000000" pitchFamily="2" charset="2"/>
              <a:buChar char="Ø"/>
            </a:pPr>
            <a:r>
              <a:rPr lang="en-US" sz="1400" b="0" i="0" dirty="0">
                <a:solidFill>
                  <a:schemeClr val="tx1"/>
                </a:solidFill>
                <a:effectLst/>
                <a:latin typeface="Arial" panose="020B0604020202020204" pitchFamily="34" charset="0"/>
              </a:rPr>
              <a:t>We develop a marketing to get service for customer and offer with voucher.</a:t>
            </a:r>
          </a:p>
          <a:p>
            <a:pPr algn="just" fontAlgn="base">
              <a:spcBef>
                <a:spcPts val="0"/>
              </a:spcBef>
              <a:buFont typeface="Wingdings" panose="05000000000000000000" pitchFamily="2" charset="2"/>
              <a:buChar char="Ø"/>
            </a:pPr>
            <a:r>
              <a:rPr lang="en-US" sz="1400" b="0" i="0" dirty="0">
                <a:solidFill>
                  <a:schemeClr val="tx1"/>
                </a:solidFill>
                <a:effectLst/>
                <a:latin typeface="Arial" panose="020B0604020202020204" pitchFamily="34" charset="0"/>
              </a:rPr>
              <a:t>Products of good quality at a reasonable value pricing refer to setting prices for products and services based on their value. </a:t>
            </a:r>
          </a:p>
          <a:p>
            <a:pPr algn="just" fontAlgn="base">
              <a:spcBef>
                <a:spcPts val="0"/>
              </a:spcBef>
              <a:buFont typeface="Wingdings" panose="05000000000000000000" pitchFamily="2" charset="2"/>
              <a:buChar char="Ø"/>
            </a:pPr>
            <a:r>
              <a:rPr lang="en-US" sz="1400" b="0" i="0" dirty="0">
                <a:solidFill>
                  <a:schemeClr val="tx1"/>
                </a:solidFill>
                <a:effectLst/>
                <a:latin typeface="Arial" panose="020B0604020202020204" pitchFamily="34" charset="0"/>
              </a:rPr>
              <a:t>A company's value pricing is based on what it believes any thinks the customer's product is worth.</a:t>
            </a:r>
          </a:p>
          <a:p>
            <a:pPr algn="just" fontAlgn="base">
              <a:spcBef>
                <a:spcPts val="0"/>
              </a:spcBef>
              <a:buFont typeface="Wingdings" panose="05000000000000000000" pitchFamily="2" charset="2"/>
              <a:buChar char="Ø"/>
            </a:pPr>
            <a:r>
              <a:rPr lang="en-US" sz="1400" b="0" i="0" dirty="0">
                <a:solidFill>
                  <a:schemeClr val="tx1"/>
                </a:solidFill>
                <a:effectLst/>
                <a:latin typeface="Arial" panose="020B0604020202020204" pitchFamily="34" charset="0"/>
              </a:rPr>
              <a:t>Our prices are competitive. </a:t>
            </a:r>
          </a:p>
          <a:p>
            <a:pPr algn="just" fontAlgn="base">
              <a:spcBef>
                <a:spcPts val="0"/>
              </a:spcBef>
              <a:buFont typeface="Wingdings" panose="05000000000000000000" pitchFamily="2" charset="2"/>
              <a:buChar char="Ø"/>
            </a:pPr>
            <a:r>
              <a:rPr lang="en-US" sz="1400" b="0" i="0" dirty="0">
                <a:solidFill>
                  <a:schemeClr val="tx1"/>
                </a:solidFill>
                <a:effectLst/>
                <a:latin typeface="Arial" panose="020B0604020202020204" pitchFamily="34" charset="0"/>
              </a:rPr>
              <a:t>Online prices are competitive.</a:t>
            </a:r>
          </a:p>
          <a:p>
            <a:pPr algn="just" fontAlgn="base">
              <a:spcBef>
                <a:spcPts val="0"/>
              </a:spcBef>
              <a:buFont typeface="Wingdings" panose="05000000000000000000" pitchFamily="2" charset="2"/>
              <a:buChar char="Ø"/>
            </a:pPr>
            <a:r>
              <a:rPr lang="en-US" sz="1400" b="0" i="0" dirty="0">
                <a:solidFill>
                  <a:schemeClr val="tx1"/>
                </a:solidFill>
                <a:effectLst/>
                <a:latin typeface="Arial" panose="020B0604020202020204" pitchFamily="34" charset="0"/>
              </a:rPr>
              <a:t>The designer prices are at a prestige level.</a:t>
            </a:r>
          </a:p>
          <a:p>
            <a:pPr algn="just" fontAlgn="base">
              <a:spcBef>
                <a:spcPts val="0"/>
              </a:spcBef>
              <a:buFont typeface="Wingdings" panose="05000000000000000000" pitchFamily="2" charset="2"/>
              <a:buChar char="Ø"/>
            </a:pPr>
            <a:r>
              <a:rPr lang="en-US" sz="1400" b="0" i="0" dirty="0">
                <a:solidFill>
                  <a:schemeClr val="tx1"/>
                </a:solidFill>
                <a:effectLst/>
                <a:latin typeface="Arial" panose="020B0604020202020204" pitchFamily="34" charset="0"/>
              </a:rPr>
              <a:t>Generally, our products are priced at value prices.</a:t>
            </a:r>
          </a:p>
        </p:txBody>
      </p:sp>
      <p:sp>
        <p:nvSpPr>
          <p:cNvPr id="5" name="Text Placeholder 4">
            <a:extLst>
              <a:ext uri="{FF2B5EF4-FFF2-40B4-BE49-F238E27FC236}">
                <a16:creationId xmlns:a16="http://schemas.microsoft.com/office/drawing/2014/main" id="{83963147-ADBB-48CB-8E01-DC1B9F0F2CCB}"/>
              </a:ext>
            </a:extLst>
          </p:cNvPr>
          <p:cNvSpPr>
            <a:spLocks noGrp="1"/>
          </p:cNvSpPr>
          <p:nvPr>
            <p:ph type="body" sz="quarter" idx="3"/>
          </p:nvPr>
        </p:nvSpPr>
        <p:spPr>
          <a:xfrm>
            <a:off x="5818664" y="360805"/>
            <a:ext cx="4185618" cy="1320799"/>
          </a:xfrm>
        </p:spPr>
        <p:txBody>
          <a:bodyPr/>
          <a:lstStyle/>
          <a:p>
            <a:r>
              <a:rPr lang="en-US" sz="2400" b="0" i="0">
                <a:solidFill>
                  <a:schemeClr val="tx1"/>
                </a:solidFill>
                <a:effectLst/>
                <a:latin typeface="Arial" panose="020B0604020202020204" pitchFamily="34" charset="0"/>
              </a:rPr>
              <a:t>What is the best way to market our product?</a:t>
            </a:r>
            <a:endParaRPr lang="en-US" b="0" i="0">
              <a:solidFill>
                <a:schemeClr val="tx1"/>
              </a:solidFill>
              <a:effectLst/>
              <a:latin typeface="Arial" panose="020B0604020202020204" pitchFamily="34" charset="0"/>
            </a:endParaRPr>
          </a:p>
          <a:p>
            <a:endParaRPr lang="en-GB"/>
          </a:p>
        </p:txBody>
      </p:sp>
      <p:sp>
        <p:nvSpPr>
          <p:cNvPr id="6" name="Content Placeholder 5">
            <a:extLst>
              <a:ext uri="{FF2B5EF4-FFF2-40B4-BE49-F238E27FC236}">
                <a16:creationId xmlns:a16="http://schemas.microsoft.com/office/drawing/2014/main" id="{BF59DDE1-36DE-4ECE-AE76-F998ACF05A93}"/>
              </a:ext>
            </a:extLst>
          </p:cNvPr>
          <p:cNvSpPr>
            <a:spLocks noGrp="1"/>
          </p:cNvSpPr>
          <p:nvPr>
            <p:ph sz="quarter" idx="4"/>
          </p:nvPr>
        </p:nvSpPr>
        <p:spPr>
          <a:xfrm>
            <a:off x="5818664" y="1375158"/>
            <a:ext cx="3744256" cy="4424515"/>
          </a:xfrm>
        </p:spPr>
        <p:txBody>
          <a:bodyPr>
            <a:normAutofit fontScale="40000" lnSpcReduction="20000"/>
          </a:bodyPr>
          <a:lstStyle/>
          <a:p>
            <a:pPr marL="0" indent="0" algn="just" rtl="0" fontAlgn="base" latinLnBrk="0">
              <a:spcBef>
                <a:spcPts val="1000"/>
              </a:spcBef>
              <a:spcAft>
                <a:spcPts val="0"/>
              </a:spcAft>
            </a:pPr>
            <a:r>
              <a:rPr lang="en-US" sz="3500" b="0" i="0">
                <a:solidFill>
                  <a:schemeClr val="tx1"/>
                </a:solidFill>
                <a:effectLst/>
                <a:latin typeface="Arial" panose="020B0604020202020204" pitchFamily="34" charset="0"/>
              </a:rPr>
              <a:t>The goal of our online marketing campaign is to increase the customer base.</a:t>
            </a:r>
          </a:p>
          <a:p>
            <a:pPr marL="0" indent="0" algn="just" rtl="0" fontAlgn="base" latinLnBrk="0">
              <a:spcBef>
                <a:spcPts val="1000"/>
              </a:spcBef>
              <a:spcAft>
                <a:spcPts val="0"/>
              </a:spcAft>
            </a:pPr>
            <a:r>
              <a:rPr lang="en-US" sz="3500" b="0" i="0">
                <a:solidFill>
                  <a:schemeClr val="tx1"/>
                </a:solidFill>
                <a:effectLst/>
                <a:latin typeface="Arial" panose="020B0604020202020204" pitchFamily="34" charset="0"/>
              </a:rPr>
              <a:t>​Strategies to meet our objectives?​</a:t>
            </a:r>
          </a:p>
          <a:p>
            <a:pPr marL="0" indent="0" algn="just" rtl="0" fontAlgn="base" latinLnBrk="0">
              <a:spcBef>
                <a:spcPts val="1000"/>
              </a:spcBef>
              <a:spcAft>
                <a:spcPts val="0"/>
              </a:spcAft>
            </a:pPr>
            <a:r>
              <a:rPr lang="en-US" sz="3500" b="0" i="0">
                <a:solidFill>
                  <a:schemeClr val="tx1"/>
                </a:solidFill>
                <a:effectLst/>
                <a:latin typeface="Arial" panose="020B0604020202020204" pitchFamily="34" charset="0"/>
              </a:rPr>
              <a:t>Moreover, we give to our customer feedback of satisfaction of website service and store.</a:t>
            </a:r>
          </a:p>
          <a:p>
            <a:pPr marL="0" indent="0" algn="just" rtl="0" fontAlgn="base" latinLnBrk="0">
              <a:spcBef>
                <a:spcPts val="1000"/>
              </a:spcBef>
              <a:spcAft>
                <a:spcPts val="0"/>
              </a:spcAft>
            </a:pPr>
            <a:r>
              <a:rPr lang="en-US" sz="3500" b="0" i="0">
                <a:solidFill>
                  <a:schemeClr val="tx1"/>
                </a:solidFill>
                <a:effectLst/>
                <a:latin typeface="Arial" panose="020B0604020202020204" pitchFamily="34" charset="0"/>
              </a:rPr>
              <a:t>Through our Instagram page, we can reach an international audience in addition to our local Birmingham customers.</a:t>
            </a:r>
          </a:p>
          <a:p>
            <a:pPr marL="0" indent="0" algn="just" rtl="0" fontAlgn="base" latinLnBrk="0">
              <a:spcBef>
                <a:spcPts val="1000"/>
              </a:spcBef>
              <a:spcAft>
                <a:spcPts val="0"/>
              </a:spcAft>
            </a:pPr>
            <a:r>
              <a:rPr lang="en-US" sz="3500" b="0" i="0">
                <a:solidFill>
                  <a:schemeClr val="tx1"/>
                </a:solidFill>
                <a:effectLst/>
                <a:latin typeface="Arial" panose="020B0604020202020204" pitchFamily="34" charset="0"/>
              </a:rPr>
              <a:t>Our objective is to increase profits and reach more customers.</a:t>
            </a:r>
          </a:p>
          <a:p>
            <a:pPr marL="0" indent="0" algn="just" rtl="0" fontAlgn="base" latinLnBrk="0">
              <a:spcBef>
                <a:spcPts val="1000"/>
              </a:spcBef>
              <a:spcAft>
                <a:spcPts val="0"/>
              </a:spcAft>
            </a:pPr>
            <a:r>
              <a:rPr lang="en-US" sz="3500" b="0" i="0">
                <a:solidFill>
                  <a:schemeClr val="tx1"/>
                </a:solidFill>
                <a:effectLst/>
                <a:latin typeface="Arial" panose="020B0604020202020204" pitchFamily="34" charset="0"/>
              </a:rPr>
              <a:t> Publicity, promotion, and advertising </a:t>
            </a:r>
            <a:r>
              <a:rPr lang="en-US" sz="3500">
                <a:solidFill>
                  <a:schemeClr val="tx1"/>
                </a:solidFill>
                <a:latin typeface="Arial" panose="020B0604020202020204" pitchFamily="34" charset="0"/>
              </a:rPr>
              <a:t>by app application by</a:t>
            </a:r>
            <a:r>
              <a:rPr lang="en-US" sz="3500" b="0" i="0">
                <a:solidFill>
                  <a:schemeClr val="tx1"/>
                </a:solidFill>
                <a:effectLst/>
                <a:latin typeface="Arial" panose="020B0604020202020204" pitchFamily="34" charset="0"/>
              </a:rPr>
              <a:t> concerning our customers. </a:t>
            </a:r>
          </a:p>
          <a:p>
            <a:pPr marL="0" indent="0" algn="just" rtl="0" fontAlgn="base" latinLnBrk="0">
              <a:spcBef>
                <a:spcPts val="1000"/>
              </a:spcBef>
              <a:spcAft>
                <a:spcPts val="0"/>
              </a:spcAft>
            </a:pPr>
            <a:r>
              <a:rPr lang="en-US" sz="3500" b="0" i="0">
                <a:solidFill>
                  <a:schemeClr val="tx1"/>
                </a:solidFill>
                <a:effectLst/>
                <a:latin typeface="Arial" panose="020B0604020202020204" pitchFamily="34" charset="0"/>
              </a:rPr>
              <a:t>Using customer telephone numbers and email addresses from the questionnaires they filled out, we create our database and send out promotions and advertisements. </a:t>
            </a:r>
          </a:p>
          <a:p>
            <a:pPr marL="0" indent="0" algn="just" rtl="0" fontAlgn="base" latinLnBrk="0">
              <a:spcBef>
                <a:spcPts val="1000"/>
              </a:spcBef>
              <a:spcAft>
                <a:spcPts val="0"/>
              </a:spcAft>
            </a:pPr>
            <a:r>
              <a:rPr lang="en-US" sz="3500" b="0" i="0">
                <a:solidFill>
                  <a:schemeClr val="tx1"/>
                </a:solidFill>
                <a:effectLst/>
                <a:latin typeface="Arial" panose="020B0604020202020204" pitchFamily="34" charset="0"/>
              </a:rPr>
              <a:t>Once we have created our database, we communicate with our customers.</a:t>
            </a:r>
          </a:p>
          <a:p>
            <a:endParaRPr lang="en-GB"/>
          </a:p>
        </p:txBody>
      </p:sp>
      <p:sp>
        <p:nvSpPr>
          <p:cNvPr id="10" name="TextBox 9">
            <a:extLst>
              <a:ext uri="{FF2B5EF4-FFF2-40B4-BE49-F238E27FC236}">
                <a16:creationId xmlns:a16="http://schemas.microsoft.com/office/drawing/2014/main" id="{0711DDEE-FD8E-4E53-B21A-50E3B52315AB}"/>
              </a:ext>
            </a:extLst>
          </p:cNvPr>
          <p:cNvSpPr txBox="1"/>
          <p:nvPr/>
        </p:nvSpPr>
        <p:spPr>
          <a:xfrm>
            <a:off x="10315853" y="6474579"/>
            <a:ext cx="2331006" cy="246221"/>
          </a:xfrm>
          <a:prstGeom prst="rect">
            <a:avLst/>
          </a:prstGeom>
          <a:noFill/>
        </p:spPr>
        <p:txBody>
          <a:bodyPr wrap="square">
            <a:spAutoFit/>
          </a:bodyPr>
          <a:lstStyle/>
          <a:p>
            <a:r>
              <a:rPr lang="en-US" sz="1000" b="0" i="0">
                <a:solidFill>
                  <a:srgbClr val="000000"/>
                </a:solidFill>
                <a:effectLst/>
                <a:latin typeface="Arial" panose="020B0604020202020204" pitchFamily="34" charset="0"/>
              </a:rPr>
              <a:t>Source: </a:t>
            </a:r>
            <a:r>
              <a:rPr lang="en-GB" sz="1000">
                <a:solidFill>
                  <a:srgbClr val="000000"/>
                </a:solidFill>
                <a:effectLst/>
                <a:latin typeface="Arial" panose="020B0604020202020204" pitchFamily="34" charset="0"/>
                <a:ea typeface="Calibri" panose="020F0502020204030204" pitchFamily="34" charset="0"/>
              </a:rPr>
              <a:t>McCarthy, J. (1975)</a:t>
            </a:r>
            <a:r>
              <a:rPr lang="en-US" sz="1000" b="0" i="0">
                <a:solidFill>
                  <a:srgbClr val="000000"/>
                </a:solidFill>
                <a:effectLst/>
                <a:latin typeface="Arial" panose="020B0604020202020204" pitchFamily="34" charset="0"/>
              </a:rPr>
              <a:t> </a:t>
            </a:r>
            <a:endParaRPr lang="en-GB" sz="1000"/>
          </a:p>
        </p:txBody>
      </p:sp>
      <p:pic>
        <p:nvPicPr>
          <p:cNvPr id="11" name="Picture 10" descr="A cup of coffee&#10;&#10;Description automatically generated with medium confidence">
            <a:extLst>
              <a:ext uri="{FF2B5EF4-FFF2-40B4-BE49-F238E27FC236}">
                <a16:creationId xmlns:a16="http://schemas.microsoft.com/office/drawing/2014/main" id="{89C2E172-767D-42AE-AECB-222125CD5155}"/>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40648" r="-5" b="14376"/>
          <a:stretch/>
        </p:blipFill>
        <p:spPr>
          <a:xfrm flipH="1">
            <a:off x="10135737" y="2690339"/>
            <a:ext cx="1839788" cy="93362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2" name="Picture 11" descr="A person holding a computer&#10;&#10;Description automatically generated with medium confidence">
            <a:extLst>
              <a:ext uri="{FF2B5EF4-FFF2-40B4-BE49-F238E27FC236}">
                <a16:creationId xmlns:a16="http://schemas.microsoft.com/office/drawing/2014/main" id="{2D28E03B-7C87-4800-B3B2-A4EC7E7D1B3E}"/>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22804" r="23769" b="-1"/>
          <a:stretch/>
        </p:blipFill>
        <p:spPr>
          <a:xfrm>
            <a:off x="10003338" y="-4"/>
            <a:ext cx="2104587" cy="1821889"/>
          </a:xfrm>
          <a:prstGeom prst="rect">
            <a:avLst/>
          </a:prstGeom>
          <a:ln>
            <a:noFill/>
          </a:ln>
          <a:effectLst>
            <a:softEdge rad="112500"/>
          </a:effectLst>
        </p:spPr>
      </p:pic>
      <p:pic>
        <p:nvPicPr>
          <p:cNvPr id="13" name="Picture 12" descr="A picture containing light, night sky&#10;&#10;Description automatically generated">
            <a:extLst>
              <a:ext uri="{FF2B5EF4-FFF2-40B4-BE49-F238E27FC236}">
                <a16:creationId xmlns:a16="http://schemas.microsoft.com/office/drawing/2014/main" id="{9244B3B6-1CA7-4DF8-8A52-3F77FB178DE2}"/>
              </a:ext>
            </a:extLst>
          </p:cNvPr>
          <p:cNvPicPr>
            <a:picLocks noChangeAspect="1"/>
          </p:cNvPicPr>
          <p:nvPr/>
        </p:nvPicPr>
        <p:blipFill rotWithShape="1">
          <a:blip r:embed="rId7">
            <a:alphaModFix/>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r="-3" b="11189"/>
          <a:stretch/>
        </p:blipFill>
        <p:spPr>
          <a:xfrm>
            <a:off x="9946960" y="4795612"/>
            <a:ext cx="2245040" cy="1472645"/>
          </a:xfrm>
          <a:prstGeom prst="rect">
            <a:avLst/>
          </a:prstGeom>
          <a:ln>
            <a:noFill/>
          </a:ln>
          <a:effectLst>
            <a:softEdge rad="112500"/>
          </a:effectLst>
        </p:spPr>
      </p:pic>
      <p:sp>
        <p:nvSpPr>
          <p:cNvPr id="7" name="TextBox 6">
            <a:extLst>
              <a:ext uri="{FF2B5EF4-FFF2-40B4-BE49-F238E27FC236}">
                <a16:creationId xmlns:a16="http://schemas.microsoft.com/office/drawing/2014/main" id="{521092D6-B62E-4063-9EEC-719B411AAE22}"/>
              </a:ext>
            </a:extLst>
          </p:cNvPr>
          <p:cNvSpPr txBox="1"/>
          <p:nvPr/>
        </p:nvSpPr>
        <p:spPr>
          <a:xfrm>
            <a:off x="103008" y="793179"/>
            <a:ext cx="5331616" cy="1015663"/>
          </a:xfrm>
          <a:prstGeom prst="rect">
            <a:avLst/>
          </a:prstGeom>
          <a:noFill/>
        </p:spPr>
        <p:txBody>
          <a:bodyPr wrap="square" rtlCol="0">
            <a:spAutoFit/>
          </a:bodyPr>
          <a:lstStyle/>
          <a:p>
            <a:pPr algn="just"/>
            <a:r>
              <a:rPr lang="en-US" sz="1200" dirty="0">
                <a:solidFill>
                  <a:srgbClr val="000000"/>
                </a:solidFill>
                <a:latin typeface="Arial" panose="020B0604020202020204" pitchFamily="34" charset="0"/>
              </a:rPr>
              <a:t>D</a:t>
            </a:r>
            <a:r>
              <a:rPr lang="en-US" sz="1200" i="0" dirty="0">
                <a:solidFill>
                  <a:srgbClr val="000000"/>
                </a:solidFill>
                <a:effectLst/>
                <a:latin typeface="Arial" panose="020B0604020202020204" pitchFamily="34" charset="0"/>
              </a:rPr>
              <a:t>etermine the best advertising strategy to generate leads and reach its target market. The company oversees corporate events. Our marketing strategy will involve advertising on social media sites like Facebook, Instagram, and Twitter. We will also advertise on billboards and on the back of buses, which will allow for greater exposure to a broader audience</a:t>
            </a:r>
            <a:r>
              <a:rPr lang="en-US" sz="1200" b="1" i="0" dirty="0">
                <a:solidFill>
                  <a:srgbClr val="000000"/>
                </a:solidFill>
                <a:effectLst/>
                <a:latin typeface="Arial" panose="020B0604020202020204" pitchFamily="34" charset="0"/>
              </a:rPr>
              <a:t>.  </a:t>
            </a:r>
            <a:endParaRPr lang="en-GB" sz="1200" b="1" dirty="0"/>
          </a:p>
        </p:txBody>
      </p:sp>
    </p:spTree>
    <p:extLst>
      <p:ext uri="{BB962C8B-B14F-4D97-AF65-F5344CB8AC3E}">
        <p14:creationId xmlns:p14="http://schemas.microsoft.com/office/powerpoint/2010/main" val="37642573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FBFE4-9013-4D6B-9FF2-8C56C1349EEF}"/>
              </a:ext>
            </a:extLst>
          </p:cNvPr>
          <p:cNvSpPr>
            <a:spLocks noGrp="1"/>
          </p:cNvSpPr>
          <p:nvPr>
            <p:ph type="title"/>
          </p:nvPr>
        </p:nvSpPr>
        <p:spPr>
          <a:xfrm>
            <a:off x="234418" y="170367"/>
            <a:ext cx="8596668" cy="1320800"/>
          </a:xfrm>
        </p:spPr>
        <p:txBody>
          <a:bodyPr/>
          <a:lstStyle/>
          <a:p>
            <a:r>
              <a:rPr lang="en-GB"/>
              <a:t>Management Team</a:t>
            </a:r>
          </a:p>
        </p:txBody>
      </p:sp>
      <p:sp>
        <p:nvSpPr>
          <p:cNvPr id="4" name="Content Placeholder 3">
            <a:extLst>
              <a:ext uri="{FF2B5EF4-FFF2-40B4-BE49-F238E27FC236}">
                <a16:creationId xmlns:a16="http://schemas.microsoft.com/office/drawing/2014/main" id="{991D6769-9350-4C51-946C-E525619027D3}"/>
              </a:ext>
            </a:extLst>
          </p:cNvPr>
          <p:cNvSpPr>
            <a:spLocks noGrp="1"/>
          </p:cNvSpPr>
          <p:nvPr>
            <p:ph sz="half" idx="2"/>
          </p:nvPr>
        </p:nvSpPr>
        <p:spPr>
          <a:xfrm>
            <a:off x="1164513" y="1305601"/>
            <a:ext cx="6879418" cy="3461952"/>
          </a:xfrm>
        </p:spPr>
        <p:txBody>
          <a:bodyPr>
            <a:normAutofit fontScale="92500"/>
          </a:bodyPr>
          <a:lstStyle/>
          <a:p>
            <a:pPr lvl="1" fontAlgn="base"/>
            <a:r>
              <a:rPr lang="en-GB" b="0" i="0" u="none" strike="noStrike" dirty="0">
                <a:solidFill>
                  <a:srgbClr val="90C226"/>
                </a:solidFill>
                <a:effectLst/>
                <a:latin typeface="Trebuchet MS" panose="020B0603020202020204" pitchFamily="34" charset="0"/>
              </a:rPr>
              <a:t>Masuma</a:t>
            </a:r>
            <a:r>
              <a:rPr lang="en-US" b="0" i="0" dirty="0">
                <a:solidFill>
                  <a:srgbClr val="000000"/>
                </a:solidFill>
                <a:effectLst/>
                <a:latin typeface="Trebuchet MS" panose="020B0603020202020204" pitchFamily="34" charset="0"/>
              </a:rPr>
              <a:t>​</a:t>
            </a:r>
            <a:endParaRPr lang="en-US" b="0" i="0" dirty="0">
              <a:solidFill>
                <a:srgbClr val="000000"/>
              </a:solidFill>
              <a:effectLst/>
              <a:latin typeface="Segoe UI" panose="020B0502040204020203" pitchFamily="34" charset="0"/>
            </a:endParaRPr>
          </a:p>
          <a:p>
            <a:pPr lvl="1" fontAlgn="base"/>
            <a:r>
              <a:rPr lang="en-GB" b="0" i="0" u="none" strike="noStrike" dirty="0">
                <a:solidFill>
                  <a:srgbClr val="90C226"/>
                </a:solidFill>
                <a:effectLst/>
                <a:latin typeface="Trebuchet MS" panose="020B0603020202020204" pitchFamily="34" charset="0"/>
              </a:rPr>
              <a:t>Andrea</a:t>
            </a:r>
            <a:r>
              <a:rPr lang="en-US" b="0" i="0" dirty="0">
                <a:solidFill>
                  <a:srgbClr val="000000"/>
                </a:solidFill>
                <a:effectLst/>
                <a:latin typeface="Trebuchet MS" panose="020B0603020202020204" pitchFamily="34" charset="0"/>
              </a:rPr>
              <a:t>​</a:t>
            </a:r>
            <a:endParaRPr lang="en-US" b="0" i="0" dirty="0">
              <a:solidFill>
                <a:srgbClr val="000000"/>
              </a:solidFill>
              <a:effectLst/>
              <a:latin typeface="Segoe UI" panose="020B0502040204020203" pitchFamily="34" charset="0"/>
            </a:endParaRPr>
          </a:p>
          <a:p>
            <a:pPr lvl="1" fontAlgn="base"/>
            <a:r>
              <a:rPr lang="en-GB" b="0" i="0" u="none" strike="noStrike" dirty="0">
                <a:solidFill>
                  <a:srgbClr val="90C226"/>
                </a:solidFill>
                <a:effectLst/>
                <a:latin typeface="Trebuchet MS" panose="020B0603020202020204" pitchFamily="34" charset="0"/>
              </a:rPr>
              <a:t>Ricardo</a:t>
            </a:r>
            <a:r>
              <a:rPr lang="en-US" b="0" i="0" dirty="0">
                <a:solidFill>
                  <a:srgbClr val="000000"/>
                </a:solidFill>
                <a:effectLst/>
                <a:latin typeface="Trebuchet MS" panose="020B0603020202020204" pitchFamily="34" charset="0"/>
              </a:rPr>
              <a:t>​</a:t>
            </a:r>
          </a:p>
          <a:p>
            <a:pPr marL="0" indent="0" algn="just" rtl="0" fontAlgn="base">
              <a:buNone/>
            </a:pPr>
            <a:r>
              <a:rPr lang="en-US" b="0" i="0" dirty="0">
                <a:solidFill>
                  <a:srgbClr val="000000"/>
                </a:solidFill>
                <a:effectLst/>
                <a:latin typeface="Trebuchet MS" panose="020B0603020202020204" pitchFamily="34" charset="0"/>
              </a:rPr>
              <a:t>Manages all aspects of the business, including :</a:t>
            </a:r>
          </a:p>
          <a:p>
            <a:pPr marL="0" indent="0" algn="just" rtl="0" fontAlgn="base">
              <a:buNone/>
            </a:pPr>
            <a:r>
              <a:rPr lang="en-US" dirty="0">
                <a:solidFill>
                  <a:schemeClr val="accent1"/>
                </a:solidFill>
                <a:latin typeface="Trebuchet MS" panose="020B0603020202020204" pitchFamily="34" charset="0"/>
              </a:rPr>
              <a:t>A</a:t>
            </a:r>
            <a:r>
              <a:rPr lang="en-US" b="0" i="0" dirty="0">
                <a:solidFill>
                  <a:schemeClr val="accent1"/>
                </a:solidFill>
                <a:effectLst/>
                <a:latin typeface="Trebuchet MS" panose="020B0603020202020204" pitchFamily="34" charset="0"/>
              </a:rPr>
              <a:t>dministration, human resources and finances.</a:t>
            </a:r>
            <a:endParaRPr lang="en-US" sz="1800" b="0" i="0" dirty="0">
              <a:solidFill>
                <a:schemeClr val="accent1"/>
              </a:solidFill>
              <a:effectLst/>
              <a:latin typeface="Segoe UI" panose="020B0502040204020203" pitchFamily="34" charset="0"/>
            </a:endParaRPr>
          </a:p>
          <a:p>
            <a:pPr marL="347472" indent="-347472" algn="just" rtl="0" latinLnBrk="0">
              <a:spcBef>
                <a:spcPts val="1000"/>
              </a:spcBef>
              <a:spcAft>
                <a:spcPts val="0"/>
              </a:spcAft>
            </a:pPr>
            <a:r>
              <a:rPr lang="en-US" sz="1300" dirty="0">
                <a:solidFill>
                  <a:schemeClr val="tx1"/>
                </a:solidFill>
                <a:effectLst/>
                <a:latin typeface="Arial" panose="020B0604020202020204" pitchFamily="34" charset="0"/>
              </a:rPr>
              <a:t>Science of computing.</a:t>
            </a:r>
          </a:p>
          <a:p>
            <a:pPr marL="347472" indent="-347472" algn="just" rtl="0" latinLnBrk="0">
              <a:spcBef>
                <a:spcPts val="1000"/>
              </a:spcBef>
              <a:spcAft>
                <a:spcPts val="0"/>
              </a:spcAft>
            </a:pPr>
            <a:r>
              <a:rPr lang="en-US" sz="1300" dirty="0">
                <a:solidFill>
                  <a:schemeClr val="tx1"/>
                </a:solidFill>
                <a:effectLst/>
                <a:latin typeface="Arial" panose="020B0604020202020204" pitchFamily="34" charset="0"/>
              </a:rPr>
              <a:t>2 years of experience as a website manager.</a:t>
            </a:r>
          </a:p>
          <a:p>
            <a:pPr marL="347472" indent="-347472" algn="just" rtl="0" latinLnBrk="0">
              <a:spcBef>
                <a:spcPts val="1000"/>
              </a:spcBef>
              <a:spcAft>
                <a:spcPts val="0"/>
              </a:spcAft>
            </a:pPr>
            <a:r>
              <a:rPr lang="en-US" sz="1300" dirty="0">
                <a:solidFill>
                  <a:schemeClr val="tx1"/>
                </a:solidFill>
                <a:effectLst/>
                <a:latin typeface="Arial" panose="020B0604020202020204" pitchFamily="34" charset="0"/>
              </a:rPr>
              <a:t>Communication clear, It programming skills.</a:t>
            </a:r>
          </a:p>
          <a:p>
            <a:pPr marL="347472" indent="-347472" algn="just" rtl="0" latinLnBrk="0">
              <a:spcBef>
                <a:spcPts val="1000"/>
              </a:spcBef>
              <a:spcAft>
                <a:spcPts val="0"/>
              </a:spcAft>
            </a:pPr>
            <a:r>
              <a:rPr lang="en-US" sz="1300" dirty="0">
                <a:solidFill>
                  <a:schemeClr val="tx1"/>
                </a:solidFill>
                <a:latin typeface="Arial" panose="020B0604020202020204" pitchFamily="34" charset="0"/>
              </a:rPr>
              <a:t>R</a:t>
            </a:r>
            <a:r>
              <a:rPr lang="en-US" sz="1300" dirty="0">
                <a:solidFill>
                  <a:schemeClr val="tx1"/>
                </a:solidFill>
                <a:effectLst/>
                <a:latin typeface="Arial" panose="020B0604020202020204" pitchFamily="34" charset="0"/>
              </a:rPr>
              <a:t>esponsibility: Planning, implementing, managing and monitoring  </a:t>
            </a:r>
            <a:r>
              <a:rPr lang="en-US" sz="1300" dirty="0">
                <a:solidFill>
                  <a:schemeClr val="tx1"/>
                </a:solidFill>
                <a:latin typeface="Arial" panose="020B0604020202020204" pitchFamily="34" charset="0"/>
              </a:rPr>
              <a:t>website and app </a:t>
            </a:r>
            <a:r>
              <a:rPr lang="en-US" sz="1300" dirty="0">
                <a:solidFill>
                  <a:schemeClr val="tx1"/>
                </a:solidFill>
                <a:effectLst/>
                <a:latin typeface="Arial" panose="020B0604020202020204" pitchFamily="34" charset="0"/>
              </a:rPr>
              <a:t>compliance with laws and regulations concerning web security and online compliance. </a:t>
            </a:r>
          </a:p>
          <a:p>
            <a:endParaRPr lang="en-GB" dirty="0"/>
          </a:p>
        </p:txBody>
      </p:sp>
      <p:sp>
        <p:nvSpPr>
          <p:cNvPr id="6" name="Content Placeholder 5">
            <a:extLst>
              <a:ext uri="{FF2B5EF4-FFF2-40B4-BE49-F238E27FC236}">
                <a16:creationId xmlns:a16="http://schemas.microsoft.com/office/drawing/2014/main" id="{7BEF6EAE-78D1-441A-83F1-C2E67185D2BF}"/>
              </a:ext>
            </a:extLst>
          </p:cNvPr>
          <p:cNvSpPr>
            <a:spLocks noGrp="1"/>
          </p:cNvSpPr>
          <p:nvPr>
            <p:ph sz="quarter" idx="4"/>
          </p:nvPr>
        </p:nvSpPr>
        <p:spPr>
          <a:xfrm>
            <a:off x="1114744" y="4805776"/>
            <a:ext cx="4391321" cy="2034790"/>
          </a:xfrm>
        </p:spPr>
        <p:txBody>
          <a:bodyPr>
            <a:normAutofit fontScale="92500"/>
          </a:bodyPr>
          <a:lstStyle/>
          <a:p>
            <a:pPr marL="0" indent="0" algn="just" rtl="0" latinLnBrk="0">
              <a:spcBef>
                <a:spcPts val="1000"/>
              </a:spcBef>
              <a:spcAft>
                <a:spcPts val="0"/>
              </a:spcAft>
              <a:buNone/>
            </a:pPr>
            <a:r>
              <a:rPr lang="en-US" b="0" dirty="0">
                <a:solidFill>
                  <a:schemeClr val="tx1"/>
                </a:solidFill>
                <a:effectLst/>
                <a:latin typeface="Arial" panose="020B0604020202020204" pitchFamily="34" charset="0"/>
              </a:rPr>
              <a:t>Processor staff:  Tim </a:t>
            </a:r>
          </a:p>
          <a:p>
            <a:pPr marL="347472" indent="-347472" algn="just" rtl="0" latinLnBrk="0">
              <a:spcBef>
                <a:spcPts val="1000"/>
              </a:spcBef>
              <a:spcAft>
                <a:spcPts val="0"/>
              </a:spcAft>
            </a:pPr>
            <a:r>
              <a:rPr lang="en-US" sz="1300" b="0" dirty="0">
                <a:solidFill>
                  <a:schemeClr val="tx1"/>
                </a:solidFill>
                <a:effectLst/>
                <a:latin typeface="Arial" panose="020B0604020202020204" pitchFamily="34" charset="0"/>
              </a:rPr>
              <a:t>Has GCSE qualifications in English and mathematics.</a:t>
            </a:r>
          </a:p>
          <a:p>
            <a:pPr marL="347472" indent="-347472" algn="just" rtl="0" latinLnBrk="0">
              <a:spcBef>
                <a:spcPts val="1000"/>
              </a:spcBef>
              <a:spcAft>
                <a:spcPts val="0"/>
              </a:spcAft>
            </a:pPr>
            <a:r>
              <a:rPr lang="en-US" sz="1300" b="0" dirty="0">
                <a:solidFill>
                  <a:schemeClr val="tx1"/>
                </a:solidFill>
                <a:effectLst/>
                <a:latin typeface="Arial" panose="020B0604020202020204" pitchFamily="34" charset="0"/>
              </a:rPr>
              <a:t>Has experience in customer service.</a:t>
            </a:r>
          </a:p>
          <a:p>
            <a:pPr marL="347472" indent="-347472" algn="just" rtl="0" latinLnBrk="0">
              <a:spcBef>
                <a:spcPts val="1000"/>
              </a:spcBef>
              <a:spcAft>
                <a:spcPts val="0"/>
              </a:spcAft>
            </a:pPr>
            <a:r>
              <a:rPr lang="en-US" sz="1300" b="0" dirty="0">
                <a:solidFill>
                  <a:schemeClr val="tx1"/>
                </a:solidFill>
                <a:effectLst/>
                <a:latin typeface="Arial" panose="020B0604020202020204" pitchFamily="34" charset="0"/>
              </a:rPr>
              <a:t>Has skills such as teamwork, IT programming, communication and customer service.</a:t>
            </a:r>
          </a:p>
          <a:p>
            <a:pPr marL="347472" indent="-347472" algn="just" rtl="0" latinLnBrk="0">
              <a:spcBef>
                <a:spcPts val="1000"/>
              </a:spcBef>
              <a:spcAft>
                <a:spcPts val="0"/>
              </a:spcAft>
            </a:pPr>
            <a:r>
              <a:rPr lang="en-US" sz="1300" b="0" dirty="0">
                <a:solidFill>
                  <a:schemeClr val="tx1"/>
                </a:solidFill>
                <a:effectLst/>
                <a:latin typeface="Arial" panose="020B0604020202020204" pitchFamily="34" charset="0"/>
              </a:rPr>
              <a:t>Responsibilities include processing orders, billing customers, and posting orders.</a:t>
            </a:r>
          </a:p>
          <a:p>
            <a:pPr marL="0" indent="0">
              <a:buNone/>
            </a:pPr>
            <a:endParaRPr lang="en-GB" dirty="0"/>
          </a:p>
          <a:p>
            <a:endParaRPr lang="en-GB" dirty="0"/>
          </a:p>
        </p:txBody>
      </p:sp>
      <p:sp>
        <p:nvSpPr>
          <p:cNvPr id="8" name="Text Placeholder 7">
            <a:extLst>
              <a:ext uri="{FF2B5EF4-FFF2-40B4-BE49-F238E27FC236}">
                <a16:creationId xmlns:a16="http://schemas.microsoft.com/office/drawing/2014/main" id="{164989A4-E4A3-4CB0-809D-16B428B12291}"/>
              </a:ext>
            </a:extLst>
          </p:cNvPr>
          <p:cNvSpPr>
            <a:spLocks noGrp="1"/>
          </p:cNvSpPr>
          <p:nvPr>
            <p:ph type="body" idx="1"/>
          </p:nvPr>
        </p:nvSpPr>
        <p:spPr>
          <a:xfrm>
            <a:off x="582699" y="764629"/>
            <a:ext cx="2996244" cy="950327"/>
          </a:xfrm>
        </p:spPr>
        <p:txBody>
          <a:bodyPr/>
          <a:lstStyle/>
          <a:p>
            <a:pPr algn="l" rtl="0" fontAlgn="base"/>
            <a:r>
              <a:rPr lang="en-GB" sz="2400" b="0" i="0" u="none" strike="noStrike">
                <a:solidFill>
                  <a:srgbClr val="000000"/>
                </a:solidFill>
                <a:effectLst/>
                <a:latin typeface="Trebuchet MS" panose="020B0603020202020204" pitchFamily="34" charset="0"/>
              </a:rPr>
              <a:t>Managing partners:</a:t>
            </a:r>
            <a:r>
              <a:rPr lang="en-US" sz="2400" b="0" i="0">
                <a:solidFill>
                  <a:srgbClr val="000000"/>
                </a:solidFill>
                <a:effectLst/>
                <a:latin typeface="Trebuchet MS" panose="020B0603020202020204" pitchFamily="34" charset="0"/>
              </a:rPr>
              <a:t>​</a:t>
            </a:r>
            <a:endParaRPr lang="en-US" sz="2400" b="0" i="0">
              <a:solidFill>
                <a:srgbClr val="000000"/>
              </a:solidFill>
              <a:effectLst/>
              <a:latin typeface="Segoe UI" panose="020B0502040204020203" pitchFamily="34" charset="0"/>
            </a:endParaRPr>
          </a:p>
          <a:p>
            <a:endParaRPr lang="en-GB"/>
          </a:p>
        </p:txBody>
      </p:sp>
      <p:sp>
        <p:nvSpPr>
          <p:cNvPr id="10" name="TextBox 9">
            <a:extLst>
              <a:ext uri="{FF2B5EF4-FFF2-40B4-BE49-F238E27FC236}">
                <a16:creationId xmlns:a16="http://schemas.microsoft.com/office/drawing/2014/main" id="{13BEB163-CC24-476D-8664-5690262C279B}"/>
              </a:ext>
            </a:extLst>
          </p:cNvPr>
          <p:cNvSpPr txBox="1"/>
          <p:nvPr/>
        </p:nvSpPr>
        <p:spPr>
          <a:xfrm>
            <a:off x="8902460" y="6441412"/>
            <a:ext cx="5239109" cy="246221"/>
          </a:xfrm>
          <a:prstGeom prst="rect">
            <a:avLst/>
          </a:prstGeom>
          <a:noFill/>
        </p:spPr>
        <p:txBody>
          <a:bodyPr wrap="square">
            <a:spAutoFit/>
          </a:bodyPr>
          <a:lstStyle/>
          <a:p>
            <a:r>
              <a:rPr lang="en-GB" sz="1000">
                <a:latin typeface="Arial" panose="020B0604020202020204" pitchFamily="34" charset="0"/>
                <a:cs typeface="Arial" panose="020B0604020202020204" pitchFamily="34" charset="0"/>
              </a:rPr>
              <a:t>Source:</a:t>
            </a:r>
            <a:r>
              <a:rPr lang="en-GB" sz="1000">
                <a:effectLst/>
                <a:latin typeface="Arial" panose="020B0604020202020204" pitchFamily="34" charset="0"/>
                <a:ea typeface="Calibri" panose="020F0502020204030204" pitchFamily="34" charset="0"/>
                <a:cs typeface="Arial" panose="020B0604020202020204" pitchFamily="34" charset="0"/>
              </a:rPr>
              <a:t> Maund, A. Schriek, M. and Tinkler, P. (2017) </a:t>
            </a:r>
          </a:p>
        </p:txBody>
      </p:sp>
      <p:pic>
        <p:nvPicPr>
          <p:cNvPr id="11" name="Picture 10" descr="A person holding a computer&#10;&#10;Description automatically generated with medium confidence">
            <a:extLst>
              <a:ext uri="{FF2B5EF4-FFF2-40B4-BE49-F238E27FC236}">
                <a16:creationId xmlns:a16="http://schemas.microsoft.com/office/drawing/2014/main" id="{026A8F44-9940-400D-9F3F-735EF35699D8}"/>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2804" r="23769" b="-1"/>
          <a:stretch/>
        </p:blipFill>
        <p:spPr>
          <a:xfrm>
            <a:off x="9352570" y="0"/>
            <a:ext cx="2104587" cy="1821889"/>
          </a:xfrm>
          <a:prstGeom prst="rect">
            <a:avLst/>
          </a:prstGeom>
          <a:ln>
            <a:noFill/>
          </a:ln>
          <a:effectLst>
            <a:softEdge rad="112500"/>
          </a:effectLst>
        </p:spPr>
      </p:pic>
      <p:sp>
        <p:nvSpPr>
          <p:cNvPr id="13" name="TextBox 12">
            <a:extLst>
              <a:ext uri="{FF2B5EF4-FFF2-40B4-BE49-F238E27FC236}">
                <a16:creationId xmlns:a16="http://schemas.microsoft.com/office/drawing/2014/main" id="{37B37920-0FE8-491D-8721-CD239187FCA7}"/>
              </a:ext>
            </a:extLst>
          </p:cNvPr>
          <p:cNvSpPr txBox="1"/>
          <p:nvPr/>
        </p:nvSpPr>
        <p:spPr>
          <a:xfrm>
            <a:off x="9504031" y="1696013"/>
            <a:ext cx="1953126" cy="33855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This Photos  by </a:t>
            </a: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800" b="0"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pic>
        <p:nvPicPr>
          <p:cNvPr id="14" name="Picture 13" descr="This Photo by Bing tool online pictures.&#10;Person holding a puzzle piece">
            <a:extLst>
              <a:ext uri="{FF2B5EF4-FFF2-40B4-BE49-F238E27FC236}">
                <a16:creationId xmlns:a16="http://schemas.microsoft.com/office/drawing/2014/main" id="{5534DA82-2355-4667-9A2E-4D46010CE5DB}"/>
              </a:ext>
            </a:extLst>
          </p:cNvPr>
          <p:cNvPicPr>
            <a:picLocks noChangeAspect="1"/>
          </p:cNvPicPr>
          <p:nvPr/>
        </p:nvPicPr>
        <p:blipFill rotWithShape="1">
          <a:blip r:embed="rId5"/>
          <a:srcRect l="23514" r="23189" b="-1"/>
          <a:stretch/>
        </p:blipFill>
        <p:spPr>
          <a:xfrm>
            <a:off x="9154097" y="4521193"/>
            <a:ext cx="2766524" cy="1920219"/>
          </a:xfrm>
          <a:prstGeom prst="ellipse">
            <a:avLst/>
          </a:prstGeom>
          <a:ln>
            <a:noFill/>
          </a:ln>
          <a:effectLst>
            <a:softEdge rad="112500"/>
          </a:effectLst>
        </p:spPr>
      </p:pic>
    </p:spTree>
    <p:extLst>
      <p:ext uri="{BB962C8B-B14F-4D97-AF65-F5344CB8AC3E}">
        <p14:creationId xmlns:p14="http://schemas.microsoft.com/office/powerpoint/2010/main" val="13267724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57682-479E-4BC4-9582-1C2A634C2B59}"/>
              </a:ext>
            </a:extLst>
          </p:cNvPr>
          <p:cNvSpPr>
            <a:spLocks noGrp="1"/>
          </p:cNvSpPr>
          <p:nvPr>
            <p:ph type="title"/>
          </p:nvPr>
        </p:nvSpPr>
        <p:spPr>
          <a:xfrm>
            <a:off x="1233587" y="146649"/>
            <a:ext cx="7673801" cy="1087656"/>
          </a:xfrm>
        </p:spPr>
        <p:txBody>
          <a:bodyPr vert="horz" lIns="91440" tIns="45720" rIns="91440" bIns="45720" rtlCol="0" anchor="b">
            <a:normAutofit/>
          </a:bodyPr>
          <a:lstStyle/>
          <a:p>
            <a:pPr>
              <a:lnSpc>
                <a:spcPct val="90000"/>
              </a:lnSpc>
            </a:pPr>
            <a:r>
              <a:rPr lang="en-US" sz="3400" kern="1200" dirty="0">
                <a:solidFill>
                  <a:schemeClr val="accent1"/>
                </a:solidFill>
                <a:latin typeface="+mj-lt"/>
                <a:ea typeface="+mj-ea"/>
                <a:cs typeface="+mj-cs"/>
              </a:rPr>
              <a:t>Financial Plan - Monthly</a:t>
            </a:r>
            <a:br>
              <a:rPr lang="en-US" sz="3400" kern="1200" dirty="0">
                <a:solidFill>
                  <a:schemeClr val="accent1"/>
                </a:solidFill>
                <a:latin typeface="+mj-lt"/>
                <a:ea typeface="+mj-ea"/>
                <a:cs typeface="+mj-cs"/>
              </a:rPr>
            </a:br>
            <a:endParaRPr lang="en-US" sz="3400" kern="1200" dirty="0">
              <a:solidFill>
                <a:schemeClr val="accent1"/>
              </a:solidFill>
              <a:latin typeface="+mj-lt"/>
              <a:ea typeface="+mj-ea"/>
              <a:cs typeface="+mj-cs"/>
            </a:endParaRPr>
          </a:p>
        </p:txBody>
      </p:sp>
      <p:pic>
        <p:nvPicPr>
          <p:cNvPr id="40" name="Picture 39" descr="A person holding a computer&#10;&#10;Description automatically generated with medium confidence">
            <a:extLst>
              <a:ext uri="{FF2B5EF4-FFF2-40B4-BE49-F238E27FC236}">
                <a16:creationId xmlns:a16="http://schemas.microsoft.com/office/drawing/2014/main" id="{F1393677-E9BE-472E-8647-884302933D6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2804" r="23769" b="-1"/>
          <a:stretch/>
        </p:blipFill>
        <p:spPr>
          <a:xfrm>
            <a:off x="9951563" y="100521"/>
            <a:ext cx="2104587" cy="1821889"/>
          </a:xfrm>
          <a:prstGeom prst="rect">
            <a:avLst/>
          </a:prstGeom>
          <a:ln>
            <a:noFill/>
          </a:ln>
          <a:effectLst>
            <a:softEdge rad="112500"/>
          </a:effectLst>
        </p:spPr>
      </p:pic>
      <p:sp>
        <p:nvSpPr>
          <p:cNvPr id="55" name="TextBox 54">
            <a:extLst>
              <a:ext uri="{FF2B5EF4-FFF2-40B4-BE49-F238E27FC236}">
                <a16:creationId xmlns:a16="http://schemas.microsoft.com/office/drawing/2014/main" id="{2A179A23-3F24-4EA9-B1B2-BEF06A6F99DC}"/>
              </a:ext>
            </a:extLst>
          </p:cNvPr>
          <p:cNvSpPr txBox="1"/>
          <p:nvPr/>
        </p:nvSpPr>
        <p:spPr>
          <a:xfrm>
            <a:off x="9399639" y="6565027"/>
            <a:ext cx="3259667" cy="246221"/>
          </a:xfrm>
          <a:prstGeom prst="rect">
            <a:avLst/>
          </a:prstGeom>
          <a:noFill/>
        </p:spPr>
        <p:txBody>
          <a:bodyPr wrap="square">
            <a:spAutoFit/>
          </a:bodyPr>
          <a:lstStyle/>
          <a:p>
            <a:r>
              <a:rPr lang="en-GB" sz="1000"/>
              <a:t>Sources:</a:t>
            </a:r>
            <a:r>
              <a:rPr lang="en-GB" sz="1000">
                <a:effectLst/>
                <a:latin typeface="Arial" panose="020B0604020202020204" pitchFamily="34" charset="0"/>
                <a:ea typeface="Calibri" panose="020F0502020204030204" pitchFamily="34" charset="0"/>
                <a:cs typeface="Arial" panose="020B0604020202020204" pitchFamily="34" charset="0"/>
              </a:rPr>
              <a:t> </a:t>
            </a:r>
            <a:r>
              <a:rPr lang="en-GB" sz="1000">
                <a:effectLst/>
                <a:latin typeface="Calibri" panose="020F0502020204030204" pitchFamily="34" charset="0"/>
                <a:ea typeface="Calibri" panose="020F0502020204030204" pitchFamily="34" charset="0"/>
                <a:cs typeface="Times New Roman" panose="02020603050405020304" pitchFamily="18" charset="0"/>
              </a:rPr>
              <a:t>Shane, S. &amp; Venkataraman, S. (2000) </a:t>
            </a:r>
            <a:endParaRPr lang="en-GB" sz="1000">
              <a:effectLst/>
              <a:latin typeface="Arial" panose="020B0604020202020204" pitchFamily="34" charset="0"/>
              <a:ea typeface="Calibri" panose="020F050202020403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16453FD9-D8AA-4AB6-83E0-7560999521AA}"/>
              </a:ext>
            </a:extLst>
          </p:cNvPr>
          <p:cNvSpPr txBox="1"/>
          <p:nvPr/>
        </p:nvSpPr>
        <p:spPr>
          <a:xfrm>
            <a:off x="10072385" y="1676883"/>
            <a:ext cx="1813115" cy="21544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This Photo  by </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6" name="Picture 5">
            <a:extLst>
              <a:ext uri="{FF2B5EF4-FFF2-40B4-BE49-F238E27FC236}">
                <a16:creationId xmlns:a16="http://schemas.microsoft.com/office/drawing/2014/main" id="{C4BEB420-F144-4F27-953F-E4EE33A3C76A}"/>
              </a:ext>
            </a:extLst>
          </p:cNvPr>
          <p:cNvPicPr>
            <a:picLocks noChangeAspect="1"/>
          </p:cNvPicPr>
          <p:nvPr/>
        </p:nvPicPr>
        <p:blipFill rotWithShape="1">
          <a:blip r:embed="rId5"/>
          <a:srcRect l="7205" t="22631" r="26940" b="8246"/>
          <a:stretch/>
        </p:blipFill>
        <p:spPr>
          <a:xfrm>
            <a:off x="878305" y="1058779"/>
            <a:ext cx="8029083" cy="4740442"/>
          </a:xfrm>
          <a:prstGeom prst="rect">
            <a:avLst/>
          </a:prstGeom>
        </p:spPr>
      </p:pic>
      <p:graphicFrame>
        <p:nvGraphicFramePr>
          <p:cNvPr id="15" name="Chart 14">
            <a:extLst>
              <a:ext uri="{FF2B5EF4-FFF2-40B4-BE49-F238E27FC236}">
                <a16:creationId xmlns:a16="http://schemas.microsoft.com/office/drawing/2014/main" id="{78E5D433-F2A0-47C3-8E1D-BB1CD5E623D4}"/>
              </a:ext>
            </a:extLst>
          </p:cNvPr>
          <p:cNvGraphicFramePr>
            <a:graphicFrameLocks/>
          </p:cNvGraphicFramePr>
          <p:nvPr>
            <p:extLst>
              <p:ext uri="{D42A27DB-BD31-4B8C-83A1-F6EECF244321}">
                <p14:modId xmlns:p14="http://schemas.microsoft.com/office/powerpoint/2010/main" val="1408018694"/>
              </p:ext>
            </p:extLst>
          </p:nvPr>
        </p:nvGraphicFramePr>
        <p:xfrm>
          <a:off x="8936891" y="2425148"/>
          <a:ext cx="3255109" cy="3374073"/>
        </p:xfrm>
        <a:graphic>
          <a:graphicData uri="http://schemas.openxmlformats.org/drawingml/2006/chart">
            <c:chart xmlns:c="http://schemas.openxmlformats.org/drawingml/2006/chart" xmlns:r="http://schemas.openxmlformats.org/officeDocument/2006/relationships" r:id="rId6"/>
          </a:graphicData>
        </a:graphic>
      </p:graphicFrame>
    </p:spTree>
    <p:extLst>
      <p:ext uri="{BB962C8B-B14F-4D97-AF65-F5344CB8AC3E}">
        <p14:creationId xmlns:p14="http://schemas.microsoft.com/office/powerpoint/2010/main" val="37198140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8C7BA-D2EB-45A1-8A7C-55D45AC3C209}"/>
              </a:ext>
            </a:extLst>
          </p:cNvPr>
          <p:cNvSpPr>
            <a:spLocks noGrp="1"/>
          </p:cNvSpPr>
          <p:nvPr>
            <p:ph type="title"/>
          </p:nvPr>
        </p:nvSpPr>
        <p:spPr>
          <a:xfrm>
            <a:off x="6090445" y="501085"/>
            <a:ext cx="3183556" cy="1320800"/>
          </a:xfrm>
        </p:spPr>
        <p:txBody>
          <a:bodyPr anchor="ctr">
            <a:normAutofit/>
          </a:bodyPr>
          <a:lstStyle/>
          <a:p>
            <a:r>
              <a:rPr lang="en-GB" dirty="0"/>
              <a:t>Profit and loss</a:t>
            </a:r>
          </a:p>
        </p:txBody>
      </p:sp>
      <p:sp>
        <p:nvSpPr>
          <p:cNvPr id="8" name="Content Placeholder 7">
            <a:extLst>
              <a:ext uri="{FF2B5EF4-FFF2-40B4-BE49-F238E27FC236}">
                <a16:creationId xmlns:a16="http://schemas.microsoft.com/office/drawing/2014/main" id="{166018AB-44CE-796A-80DC-F3BC3BCEB31B}"/>
              </a:ext>
            </a:extLst>
          </p:cNvPr>
          <p:cNvSpPr>
            <a:spLocks noGrp="1"/>
          </p:cNvSpPr>
          <p:nvPr>
            <p:ph idx="1"/>
          </p:nvPr>
        </p:nvSpPr>
        <p:spPr>
          <a:xfrm>
            <a:off x="6094410" y="2160589"/>
            <a:ext cx="3999501" cy="3059481"/>
          </a:xfrm>
        </p:spPr>
        <p:txBody>
          <a:bodyPr vert="horz" lIns="91440" tIns="45720" rIns="91440" bIns="45720" rtlCol="0" anchor="t">
            <a:normAutofit/>
          </a:bodyPr>
          <a:lstStyle/>
          <a:p>
            <a:pPr algn="l" rtl="0" fontAlgn="base">
              <a:spcBef>
                <a:spcPts val="0"/>
              </a:spcBef>
              <a:spcAft>
                <a:spcPts val="0"/>
              </a:spcAft>
            </a:pPr>
            <a:r>
              <a:rPr lang="en-US" sz="1800" b="0" i="0" dirty="0">
                <a:solidFill>
                  <a:srgbClr val="000000"/>
                </a:solidFill>
                <a:effectLst/>
                <a:latin typeface="Arial" panose="020B0604020202020204" pitchFamily="34" charset="0"/>
              </a:rPr>
              <a:t>Starting costs: £33,905</a:t>
            </a:r>
          </a:p>
          <a:p>
            <a:pPr marL="0" indent="0" algn="l" rtl="0" fontAlgn="base">
              <a:spcBef>
                <a:spcPts val="0"/>
              </a:spcBef>
              <a:spcAft>
                <a:spcPts val="0"/>
              </a:spcAft>
              <a:buNone/>
            </a:pPr>
            <a:endParaRPr lang="en-US" b="0" i="0" dirty="0">
              <a:solidFill>
                <a:srgbClr val="000000"/>
              </a:solidFill>
              <a:effectLst/>
              <a:latin typeface="Arial" panose="020B0604020202020204" pitchFamily="34" charset="0"/>
            </a:endParaRPr>
          </a:p>
          <a:p>
            <a:pPr algn="l" rtl="0" fontAlgn="base">
              <a:spcBef>
                <a:spcPts val="0"/>
              </a:spcBef>
              <a:spcAft>
                <a:spcPts val="0"/>
              </a:spcAft>
            </a:pPr>
            <a:r>
              <a:rPr lang="en-US" sz="1800" b="0" i="0" dirty="0">
                <a:solidFill>
                  <a:srgbClr val="000000"/>
                </a:solidFill>
                <a:effectLst/>
                <a:latin typeface="Arial" panose="020B0604020202020204" pitchFamily="34" charset="0"/>
              </a:rPr>
              <a:t>Income total: £125,238</a:t>
            </a:r>
          </a:p>
          <a:p>
            <a:pPr marL="0" indent="0" algn="l" rtl="0" fontAlgn="base">
              <a:spcBef>
                <a:spcPts val="0"/>
              </a:spcBef>
              <a:spcAft>
                <a:spcPts val="0"/>
              </a:spcAft>
              <a:buNone/>
            </a:pPr>
            <a:endParaRPr lang="en-US" b="0" i="0" dirty="0">
              <a:solidFill>
                <a:srgbClr val="000000"/>
              </a:solidFill>
              <a:effectLst/>
              <a:latin typeface="Arial" panose="020B0604020202020204" pitchFamily="34" charset="0"/>
            </a:endParaRPr>
          </a:p>
          <a:p>
            <a:pPr algn="l" rtl="0" fontAlgn="base">
              <a:spcBef>
                <a:spcPts val="0"/>
              </a:spcBef>
              <a:spcAft>
                <a:spcPts val="0"/>
              </a:spcAft>
            </a:pPr>
            <a:r>
              <a:rPr lang="en-US" sz="1800" b="0" i="0" dirty="0">
                <a:solidFill>
                  <a:srgbClr val="000000"/>
                </a:solidFill>
                <a:effectLst/>
                <a:latin typeface="Arial" panose="020B0604020202020204" pitchFamily="34" charset="0"/>
              </a:rPr>
              <a:t>Total costs: £119,689</a:t>
            </a:r>
          </a:p>
          <a:p>
            <a:pPr marL="0" indent="0" algn="l" rtl="0" fontAlgn="base">
              <a:spcBef>
                <a:spcPts val="0"/>
              </a:spcBef>
              <a:spcAft>
                <a:spcPts val="0"/>
              </a:spcAft>
              <a:buNone/>
            </a:pPr>
            <a:endParaRPr lang="en-US" b="0" i="0" dirty="0">
              <a:solidFill>
                <a:srgbClr val="000000"/>
              </a:solidFill>
              <a:effectLst/>
              <a:latin typeface="Arial" panose="020B0604020202020204" pitchFamily="34" charset="0"/>
            </a:endParaRPr>
          </a:p>
          <a:p>
            <a:pPr algn="l" rtl="0" fontAlgn="base">
              <a:spcBef>
                <a:spcPts val="0"/>
              </a:spcBef>
              <a:spcAft>
                <a:spcPts val="0"/>
              </a:spcAft>
            </a:pPr>
            <a:r>
              <a:rPr lang="en-US" sz="1800" b="0" i="0" dirty="0">
                <a:solidFill>
                  <a:srgbClr val="000000"/>
                </a:solidFill>
                <a:effectLst/>
                <a:latin typeface="Arial" panose="020B0604020202020204" pitchFamily="34" charset="0"/>
              </a:rPr>
              <a:t>Net Profit for the year: </a:t>
            </a:r>
            <a:r>
              <a:rPr lang="en-US" sz="1800" b="0" i="0" dirty="0">
                <a:solidFill>
                  <a:schemeClr val="accent2"/>
                </a:solidFill>
                <a:effectLst/>
                <a:latin typeface="Arial" panose="020B0604020202020204" pitchFamily="34" charset="0"/>
              </a:rPr>
              <a:t>£5,549</a:t>
            </a:r>
          </a:p>
          <a:p>
            <a:pPr marL="0" indent="0" fontAlgn="base">
              <a:spcBef>
                <a:spcPts val="0"/>
              </a:spcBef>
              <a:buNone/>
            </a:pPr>
            <a:endParaRPr lang="en-GB" dirty="0">
              <a:solidFill>
                <a:schemeClr val="tx1"/>
              </a:solidFill>
            </a:endParaRPr>
          </a:p>
          <a:p>
            <a:pPr fontAlgn="base">
              <a:spcBef>
                <a:spcPts val="0"/>
              </a:spcBef>
            </a:pPr>
            <a:endParaRPr lang="en-GB" dirty="0"/>
          </a:p>
          <a:p>
            <a:pPr algn="l" rtl="0" fontAlgn="base">
              <a:spcBef>
                <a:spcPts val="0"/>
              </a:spcBef>
              <a:spcAft>
                <a:spcPts val="0"/>
              </a:spcAft>
            </a:pPr>
            <a:endParaRPr lang="en-US" sz="1800" b="0" i="0" dirty="0">
              <a:solidFill>
                <a:schemeClr val="accent2"/>
              </a:solidFill>
              <a:effectLst/>
              <a:latin typeface="Arial" panose="020B0604020202020204" pitchFamily="34" charset="0"/>
            </a:endParaRPr>
          </a:p>
          <a:p>
            <a:pPr marL="0" indent="0" algn="l" rtl="0" fontAlgn="base">
              <a:spcBef>
                <a:spcPts val="0"/>
              </a:spcBef>
              <a:spcAft>
                <a:spcPts val="0"/>
              </a:spcAft>
              <a:buNone/>
            </a:pPr>
            <a:endParaRPr lang="en-US" b="0" i="0" dirty="0">
              <a:solidFill>
                <a:srgbClr val="000000"/>
              </a:solidFill>
              <a:effectLst/>
              <a:latin typeface="Arial" panose="020B0604020202020204" pitchFamily="34" charset="0"/>
            </a:endParaRPr>
          </a:p>
        </p:txBody>
      </p:sp>
      <p:pic>
        <p:nvPicPr>
          <p:cNvPr id="36" name="Picture 35" descr="A person holding a computer&#10;&#10;Description automatically generated with medium confidence">
            <a:extLst>
              <a:ext uri="{FF2B5EF4-FFF2-40B4-BE49-F238E27FC236}">
                <a16:creationId xmlns:a16="http://schemas.microsoft.com/office/drawing/2014/main" id="{55D771B6-5616-4F63-B515-014FEBC11EA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2804" r="23769" b="-1"/>
          <a:stretch/>
        </p:blipFill>
        <p:spPr>
          <a:xfrm>
            <a:off x="9845450" y="0"/>
            <a:ext cx="2104587" cy="1821889"/>
          </a:xfrm>
          <a:prstGeom prst="rect">
            <a:avLst/>
          </a:prstGeom>
          <a:ln>
            <a:noFill/>
          </a:ln>
          <a:effectLst>
            <a:softEdge rad="112500"/>
          </a:effectLst>
        </p:spPr>
      </p:pic>
      <p:sp>
        <p:nvSpPr>
          <p:cNvPr id="37" name="TextBox 36">
            <a:extLst>
              <a:ext uri="{FF2B5EF4-FFF2-40B4-BE49-F238E27FC236}">
                <a16:creationId xmlns:a16="http://schemas.microsoft.com/office/drawing/2014/main" id="{1B07AD5E-3C20-4656-B1FF-89EB789A6E50}"/>
              </a:ext>
            </a:extLst>
          </p:cNvPr>
          <p:cNvSpPr txBox="1"/>
          <p:nvPr/>
        </p:nvSpPr>
        <p:spPr>
          <a:xfrm>
            <a:off x="9185224" y="6356915"/>
            <a:ext cx="4865457" cy="246221"/>
          </a:xfrm>
          <a:prstGeom prst="rect">
            <a:avLst/>
          </a:prstGeom>
          <a:noFill/>
        </p:spPr>
        <p:txBody>
          <a:bodyPr wrap="square">
            <a:spAutoFit/>
          </a:bodyPr>
          <a:lstStyle/>
          <a:p>
            <a:r>
              <a:rPr lang="en-GB" sz="1000"/>
              <a:t>Sources:</a:t>
            </a:r>
            <a:r>
              <a:rPr lang="en-GB" sz="1000">
                <a:effectLst/>
                <a:latin typeface="Arial" panose="020B0604020202020204" pitchFamily="34" charset="0"/>
                <a:ea typeface="Calibri" panose="020F0502020204030204" pitchFamily="34" charset="0"/>
                <a:cs typeface="Arial" panose="020B0604020202020204" pitchFamily="34" charset="0"/>
              </a:rPr>
              <a:t> </a:t>
            </a:r>
            <a:r>
              <a:rPr lang="en-GB" sz="1000">
                <a:effectLst/>
                <a:latin typeface="Calibri" panose="020F0502020204030204" pitchFamily="34" charset="0"/>
                <a:ea typeface="Calibri" panose="020F0502020204030204" pitchFamily="34" charset="0"/>
                <a:cs typeface="Times New Roman" panose="02020603050405020304" pitchFamily="18" charset="0"/>
              </a:rPr>
              <a:t>Bosma, (2013</a:t>
            </a:r>
            <a:r>
              <a:rPr lang="en-GB" sz="1000">
                <a:effectLst/>
                <a:latin typeface="Arial" panose="020B0604020202020204" pitchFamily="34" charset="0"/>
                <a:ea typeface="Calibri" panose="020F0502020204030204" pitchFamily="34" charset="0"/>
                <a:cs typeface="Arial" panose="020B0604020202020204" pitchFamily="34" charset="0"/>
              </a:rPr>
              <a:t>)</a:t>
            </a:r>
            <a:r>
              <a:rPr lang="en-US" sz="1000">
                <a:latin typeface="Arial" panose="020B0604020202020204" pitchFamily="34" charset="0"/>
                <a:ea typeface="Calibri" panose="020F0502020204030204" pitchFamily="34" charset="0"/>
                <a:cs typeface="Arial" panose="020B0604020202020204" pitchFamily="34" charset="0"/>
              </a:rPr>
              <a:t>, </a:t>
            </a:r>
            <a:r>
              <a:rPr lang="en-GB" sz="1000">
                <a:effectLst/>
                <a:latin typeface="Calibri" panose="020F0502020204030204" pitchFamily="34" charset="0"/>
                <a:ea typeface="Calibri" panose="020F0502020204030204" pitchFamily="34" charset="0"/>
                <a:cs typeface="Times New Roman" panose="02020603050405020304" pitchFamily="18" charset="0"/>
              </a:rPr>
              <a:t>Seebacher, (2016)</a:t>
            </a:r>
            <a:endParaRPr lang="en-GB" sz="1000">
              <a:effectLst/>
              <a:latin typeface="Arial" panose="020B0604020202020204" pitchFamily="34" charset="0"/>
              <a:ea typeface="Calibri" panose="020F050202020403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1B0FC200-E6D1-4E9F-94E8-3B7C2EA15918}"/>
              </a:ext>
            </a:extLst>
          </p:cNvPr>
          <p:cNvSpPr txBox="1"/>
          <p:nvPr/>
        </p:nvSpPr>
        <p:spPr>
          <a:xfrm>
            <a:off x="9938217" y="1714163"/>
            <a:ext cx="2234827" cy="21544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a:ln>
                  <a:noFill/>
                </a:ln>
                <a:solidFill>
                  <a:schemeClr val="tx1">
                    <a:lumMod val="75000"/>
                    <a:lumOff val="25000"/>
                  </a:schemeClr>
                </a:solidFill>
                <a:effectLst/>
                <a:uLnTx/>
                <a:uFillTx/>
                <a:latin typeface="Arial" panose="020B0604020202020204" pitchFamily="34" charset="0"/>
                <a:ea typeface="+mn-ea"/>
                <a:cs typeface="Arial" panose="020B0604020202020204" pitchFamily="34" charset="0"/>
              </a:rPr>
              <a:t>This Photo  by </a:t>
            </a:r>
            <a:r>
              <a:rPr kumimoji="0" lang="en-US" sz="800" b="0" i="0" u="none" strike="noStrike" kern="1200" cap="none" spc="0" normalizeH="0" baseline="0" noProof="0">
                <a:ln>
                  <a:noFill/>
                </a:ln>
                <a:solidFill>
                  <a:schemeClr val="tx1">
                    <a:lumMod val="75000"/>
                    <a:lumOff val="25000"/>
                  </a:schemeClr>
                </a:solidFill>
                <a:effectLst/>
                <a:uLnTx/>
                <a:uFillTx/>
                <a:latin typeface="Arial" panose="020B0604020202020204" pitchFamily="34" charset="0"/>
                <a:ea typeface="+mn-ea"/>
                <a:cs typeface="Arial" panose="020B0604020202020204" pitchFamily="34" charset="0"/>
              </a:rPr>
              <a:t>Bing tool online</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t>
            </a:r>
            <a:endParaRPr kumimoji="0" lang="en-GB"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5" name="Picture 4">
            <a:extLst>
              <a:ext uri="{FF2B5EF4-FFF2-40B4-BE49-F238E27FC236}">
                <a16:creationId xmlns:a16="http://schemas.microsoft.com/office/drawing/2014/main" id="{99890ACA-3AEE-46D0-963F-6C3FB7B45D2D}"/>
              </a:ext>
            </a:extLst>
          </p:cNvPr>
          <p:cNvPicPr>
            <a:picLocks noChangeAspect="1"/>
          </p:cNvPicPr>
          <p:nvPr/>
        </p:nvPicPr>
        <p:blipFill rotWithShape="1">
          <a:blip r:embed="rId5"/>
          <a:srcRect l="33496" t="15663" r="37888" b="13010"/>
          <a:stretch/>
        </p:blipFill>
        <p:spPr>
          <a:xfrm>
            <a:off x="682829" y="382108"/>
            <a:ext cx="4534062" cy="6356915"/>
          </a:xfrm>
          <a:prstGeom prst="rect">
            <a:avLst/>
          </a:prstGeom>
          <a:ln>
            <a:noFill/>
          </a:ln>
          <a:effectLst>
            <a:outerShdw blurRad="190500" algn="tl" rotWithShape="0">
              <a:srgbClr val="000000">
                <a:alpha val="70000"/>
              </a:srgbClr>
            </a:outerShdw>
          </a:effectLst>
        </p:spPr>
      </p:pic>
      <p:graphicFrame>
        <p:nvGraphicFramePr>
          <p:cNvPr id="20" name="Chart 19">
            <a:extLst>
              <a:ext uri="{FF2B5EF4-FFF2-40B4-BE49-F238E27FC236}">
                <a16:creationId xmlns:a16="http://schemas.microsoft.com/office/drawing/2014/main" id="{9AE495D9-B67A-40AC-9A5F-9E2C12B4363E}"/>
              </a:ext>
            </a:extLst>
          </p:cNvPr>
          <p:cNvGraphicFramePr/>
          <p:nvPr>
            <p:extLst>
              <p:ext uri="{D42A27DB-BD31-4B8C-83A1-F6EECF244321}">
                <p14:modId xmlns:p14="http://schemas.microsoft.com/office/powerpoint/2010/main" val="2288415806"/>
              </p:ext>
            </p:extLst>
          </p:nvPr>
        </p:nvGraphicFramePr>
        <p:xfrm>
          <a:off x="5784575" y="4502426"/>
          <a:ext cx="2454964" cy="2236598"/>
        </p:xfrm>
        <a:graphic>
          <a:graphicData uri="http://schemas.openxmlformats.org/drawingml/2006/chart">
            <c:chart xmlns:c="http://schemas.openxmlformats.org/drawingml/2006/chart" xmlns:r="http://schemas.openxmlformats.org/officeDocument/2006/relationships" r:id="rId6"/>
          </a:graphicData>
        </a:graphic>
      </p:graphicFrame>
    </p:spTree>
    <p:extLst>
      <p:ext uri="{BB962C8B-B14F-4D97-AF65-F5344CB8AC3E}">
        <p14:creationId xmlns:p14="http://schemas.microsoft.com/office/powerpoint/2010/main" val="19081835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0B9B3-5171-4474-AEF0-CD6296470582}"/>
              </a:ext>
            </a:extLst>
          </p:cNvPr>
          <p:cNvSpPr>
            <a:spLocks noGrp="1"/>
          </p:cNvSpPr>
          <p:nvPr>
            <p:ph type="title"/>
          </p:nvPr>
        </p:nvSpPr>
        <p:spPr>
          <a:xfrm>
            <a:off x="675064" y="452284"/>
            <a:ext cx="5312781" cy="1478116"/>
          </a:xfrm>
        </p:spPr>
        <p:txBody>
          <a:bodyPr anchor="ctr">
            <a:normAutofit/>
          </a:bodyPr>
          <a:lstStyle/>
          <a:p>
            <a:r>
              <a:rPr lang="pt-PT" b="0" i="0">
                <a:effectLst/>
                <a:latin typeface="Trebuchet MS" panose="020B0603020202020204" pitchFamily="34" charset="0"/>
              </a:rPr>
              <a:t>The Break-Even Point</a:t>
            </a:r>
            <a:endParaRPr lang="en-GB"/>
          </a:p>
        </p:txBody>
      </p:sp>
      <p:pic>
        <p:nvPicPr>
          <p:cNvPr id="21" name="Picture 20" descr="A person holding a computer&#10;&#10;Description automatically generated with medium confidence">
            <a:extLst>
              <a:ext uri="{FF2B5EF4-FFF2-40B4-BE49-F238E27FC236}">
                <a16:creationId xmlns:a16="http://schemas.microsoft.com/office/drawing/2014/main" id="{9D7D2B96-F460-4A46-AA22-AE301288EED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2804" r="23769" b="-1"/>
          <a:stretch/>
        </p:blipFill>
        <p:spPr>
          <a:xfrm>
            <a:off x="6526883" y="609600"/>
            <a:ext cx="3005453" cy="2601747"/>
          </a:xfrm>
          <a:prstGeom prst="rect">
            <a:avLst/>
          </a:prstGeom>
        </p:spPr>
      </p:pic>
      <p:pic>
        <p:nvPicPr>
          <p:cNvPr id="7" name="Picture 6" descr="Chart&#10;&#10;Description automatically generated">
            <a:extLst>
              <a:ext uri="{FF2B5EF4-FFF2-40B4-BE49-F238E27FC236}">
                <a16:creationId xmlns:a16="http://schemas.microsoft.com/office/drawing/2014/main" id="{A52E6141-87BC-4A58-B9A3-2BBF125C312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526883" y="3381555"/>
            <a:ext cx="3005453" cy="2504544"/>
          </a:xfrm>
          <a:prstGeom prst="rect">
            <a:avLst/>
          </a:prstGeom>
        </p:spPr>
      </p:pic>
      <p:graphicFrame>
        <p:nvGraphicFramePr>
          <p:cNvPr id="6" name="Content Placeholder 2">
            <a:extLst>
              <a:ext uri="{FF2B5EF4-FFF2-40B4-BE49-F238E27FC236}">
                <a16:creationId xmlns:a16="http://schemas.microsoft.com/office/drawing/2014/main" id="{9F1B65B4-DBE0-D23F-2429-24A81FDB2052}"/>
              </a:ext>
            </a:extLst>
          </p:cNvPr>
          <p:cNvGraphicFramePr>
            <a:graphicFrameLocks noGrp="1"/>
          </p:cNvGraphicFramePr>
          <p:nvPr>
            <p:ph idx="1"/>
            <p:extLst>
              <p:ext uri="{D42A27DB-BD31-4B8C-83A1-F6EECF244321}">
                <p14:modId xmlns:p14="http://schemas.microsoft.com/office/powerpoint/2010/main" val="1378213063"/>
              </p:ext>
            </p:extLst>
          </p:nvPr>
        </p:nvGraphicFramePr>
        <p:xfrm>
          <a:off x="671361" y="1930401"/>
          <a:ext cx="5542626" cy="411096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9" name="TextBox 8">
            <a:extLst>
              <a:ext uri="{FF2B5EF4-FFF2-40B4-BE49-F238E27FC236}">
                <a16:creationId xmlns:a16="http://schemas.microsoft.com/office/drawing/2014/main" id="{8B21184A-259B-4E08-9492-94DB75178D7E}"/>
              </a:ext>
            </a:extLst>
          </p:cNvPr>
          <p:cNvSpPr txBox="1"/>
          <p:nvPr/>
        </p:nvSpPr>
        <p:spPr>
          <a:xfrm>
            <a:off x="8900304" y="6291532"/>
            <a:ext cx="6103188" cy="245003"/>
          </a:xfrm>
          <a:prstGeom prst="rect">
            <a:avLst/>
          </a:prstGeom>
          <a:noFill/>
        </p:spPr>
        <p:txBody>
          <a:bodyPr wrap="square">
            <a:spAutoFit/>
          </a:bodyPr>
          <a:lstStyle/>
          <a:p>
            <a:pPr marL="457200">
              <a:lnSpc>
                <a:spcPct val="107000"/>
              </a:lnSpc>
              <a:spcAft>
                <a:spcPts val="800"/>
              </a:spcAft>
            </a:pPr>
            <a:r>
              <a:rPr lang="en-GB" sz="1000">
                <a:effectLst/>
                <a:latin typeface="Arial" panose="020B0604020202020204" pitchFamily="34" charset="0"/>
                <a:ea typeface="Calibri" panose="020F0502020204030204" pitchFamily="34" charset="0"/>
                <a:cs typeface="Arial" panose="020B0604020202020204" pitchFamily="34" charset="0"/>
              </a:rPr>
              <a:t>Source: Beaman, et al., (2016)</a:t>
            </a:r>
            <a:endParaRPr lang="pt-PT" sz="100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6426452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69BF8-4C0F-4951-A327-78595F2AC8F2}"/>
              </a:ext>
            </a:extLst>
          </p:cNvPr>
          <p:cNvSpPr>
            <a:spLocks noGrp="1"/>
          </p:cNvSpPr>
          <p:nvPr>
            <p:ph type="title"/>
          </p:nvPr>
        </p:nvSpPr>
        <p:spPr>
          <a:xfrm>
            <a:off x="0" y="609600"/>
            <a:ext cx="4520709" cy="5175624"/>
          </a:xfrm>
        </p:spPr>
        <p:txBody>
          <a:bodyPr anchor="ctr">
            <a:normAutofit/>
          </a:bodyPr>
          <a:lstStyle/>
          <a:p>
            <a:r>
              <a:rPr kumimoji="0" lang="pt-PT" altLang="pt-PT" sz="1600" b="0" i="0" u="none" strike="noStrike" cap="none" normalizeH="0" baseline="0">
                <a:ln>
                  <a:noFill/>
                </a:ln>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References</a:t>
            </a:r>
            <a:br>
              <a:rPr kumimoji="0" lang="en-US" altLang="pt-PT" b="0" i="0" u="none" strike="noStrike" cap="none" normalizeH="0" baseline="0">
                <a:ln>
                  <a:noFill/>
                </a:ln>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br>
            <a:endParaRPr lang="en-GB">
              <a:solidFill>
                <a:schemeClr val="tx1">
                  <a:lumMod val="85000"/>
                  <a:lumOff val="15000"/>
                </a:schemeClr>
              </a:solidFill>
            </a:endParaRPr>
          </a:p>
        </p:txBody>
      </p:sp>
      <p:pic>
        <p:nvPicPr>
          <p:cNvPr id="19" name="Picture 18" descr="A person holding a computer&#10;&#10;Description automatically generated with medium confidence">
            <a:extLst>
              <a:ext uri="{FF2B5EF4-FFF2-40B4-BE49-F238E27FC236}">
                <a16:creationId xmlns:a16="http://schemas.microsoft.com/office/drawing/2014/main" id="{0867C5A9-0BE1-4D49-BAFB-BC26D66AB07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2804" r="23769" b="-1"/>
          <a:stretch/>
        </p:blipFill>
        <p:spPr>
          <a:xfrm>
            <a:off x="60495" y="395705"/>
            <a:ext cx="2102793" cy="1820336"/>
          </a:xfrm>
          <a:prstGeom prst="rect">
            <a:avLst/>
          </a:prstGeom>
          <a:ln>
            <a:noFill/>
          </a:ln>
          <a:effectLst>
            <a:softEdge rad="112500"/>
          </a:effectLst>
        </p:spPr>
      </p:pic>
      <p:pic>
        <p:nvPicPr>
          <p:cNvPr id="21" name="Picture 20" descr="Files in folders">
            <a:extLst>
              <a:ext uri="{FF2B5EF4-FFF2-40B4-BE49-F238E27FC236}">
                <a16:creationId xmlns:a16="http://schemas.microsoft.com/office/drawing/2014/main" id="{55A4982B-105C-414A-8220-D4198315EA91}"/>
              </a:ext>
            </a:extLst>
          </p:cNvPr>
          <p:cNvPicPr>
            <a:picLocks noChangeAspect="1"/>
          </p:cNvPicPr>
          <p:nvPr/>
        </p:nvPicPr>
        <p:blipFill rotWithShape="1">
          <a:blip r:embed="rId5"/>
          <a:srcRect l="3132" r="1834" b="2"/>
          <a:stretch/>
        </p:blipFill>
        <p:spPr>
          <a:xfrm>
            <a:off x="62540" y="3964888"/>
            <a:ext cx="2102687" cy="1820336"/>
          </a:xfrm>
          <a:prstGeom prst="rect">
            <a:avLst/>
          </a:prstGeom>
          <a:ln>
            <a:noFill/>
          </a:ln>
          <a:effectLst>
            <a:softEdge rad="112500"/>
          </a:effectLst>
        </p:spPr>
      </p:pic>
      <p:sp>
        <p:nvSpPr>
          <p:cNvPr id="23" name="TextBox 22">
            <a:extLst>
              <a:ext uri="{FF2B5EF4-FFF2-40B4-BE49-F238E27FC236}">
                <a16:creationId xmlns:a16="http://schemas.microsoft.com/office/drawing/2014/main" id="{1C1FDF54-4178-469C-9555-F6444215AA4F}"/>
              </a:ext>
            </a:extLst>
          </p:cNvPr>
          <p:cNvSpPr txBox="1"/>
          <p:nvPr/>
        </p:nvSpPr>
        <p:spPr>
          <a:xfrm>
            <a:off x="256129" y="6510183"/>
            <a:ext cx="6101080" cy="21544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All This Photos  by </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6894B1A0-F6FF-4B12-B9AA-54071F84FBAA}"/>
              </a:ext>
            </a:extLst>
          </p:cNvPr>
          <p:cNvSpPr>
            <a:spLocks noGrp="1" noChangeArrowheads="1"/>
          </p:cNvSpPr>
          <p:nvPr>
            <p:ph idx="1"/>
          </p:nvPr>
        </p:nvSpPr>
        <p:spPr bwMode="auto">
          <a:xfrm>
            <a:off x="2529017" y="-118870"/>
            <a:ext cx="9292280" cy="72943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Ahmad, S. et al., 2016. The antiprotozoal potencies of newly prepared 3-azabicyclo [3.2. 2] nonanes :Archives of Pharmacal Research. </a:t>
            </a:r>
            <a:r>
              <a:rPr kumimoji="0" lang="en-US" altLang="pt-PT" sz="10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Springer, </a:t>
            </a: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Volume 39, p. 1391–1403.</a:t>
            </a:r>
            <a:endParaRPr kumimoji="0" lang="pt-PT" altLang="pt-PT"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Ajmera, P., 2017. International Journal of Health Care Quality Assurance. </a:t>
            </a:r>
            <a:r>
              <a:rPr kumimoji="0" lang="en-US" altLang="pt-PT" sz="10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Emerald Publishing Limited, </a:t>
            </a: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30(8), pp. 668-679.</a:t>
            </a:r>
            <a:endParaRPr kumimoji="0" lang="pt-PT" altLang="pt-PT"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Anderson, L. M. &amp; Taylor, R. L., 1995. McCarthy’s 4Ps: Timeworn or Time-Tested?. </a:t>
            </a:r>
            <a:r>
              <a:rPr kumimoji="0" lang="en-US" altLang="pt-PT" sz="10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Taylor &amp; Francis, </a:t>
            </a: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3(3), pp. 1-9.</a:t>
            </a:r>
            <a:endParaRPr kumimoji="0" lang="pt-PT" altLang="pt-PT"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GB"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Avlonitis, G. J. &amp; Papastathopoulou, P., 2006. </a:t>
            </a:r>
            <a:r>
              <a:rPr kumimoji="0" lang="en-GB" altLang="pt-PT" sz="10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Product and Services Management. </a:t>
            </a:r>
            <a:r>
              <a:rPr kumimoji="0" lang="en-GB"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DOI: 10.4135/9781446212387 ed. London: SAGE Publications.</a:t>
            </a:r>
            <a:endParaRPr kumimoji="0" lang="pt-PT" altLang="pt-PT"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Barkan, Ö. L. &amp; McCarthy, J., 1975. The Price Revolution of the Sixteenth Century: A Turning Point in the Economic History of the Near East. </a:t>
            </a:r>
            <a:r>
              <a:rPr kumimoji="0" lang="en-US" altLang="pt-PT" sz="10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Cambridge University Press, </a:t>
            </a: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6(1), pp. 3 - 28.</a:t>
            </a:r>
            <a:endParaRPr kumimoji="0" lang="pt-PT" altLang="pt-PT"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Beaman, J. E., White, C. R. &amp; Seebacher, F., 2016. Evolution of Plasticity: Mechanistic Link between Development and Reversible Acclimation. </a:t>
            </a:r>
            <a:r>
              <a:rPr kumimoji="0" lang="en-US" altLang="pt-PT" sz="10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Elsevier, </a:t>
            </a: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Volume 237-249, p. 31.</a:t>
            </a:r>
            <a:endParaRPr kumimoji="0" lang="pt-PT" altLang="pt-PT"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Bitner, M. J. &amp; Booms, B. H., 1981. Deregulation and the Future of the U.S. Travel Agent Industry. </a:t>
            </a:r>
            <a:r>
              <a:rPr kumimoji="0" lang="en-US" altLang="pt-PT" sz="10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Journal of Travel Research, </a:t>
            </a: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20(https://doi.org/10.1177/004728758102000201), pp. 2-7.</a:t>
            </a:r>
            <a:endParaRPr kumimoji="0" lang="pt-PT" altLang="pt-PT"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Bosma, N. S. W. M. G. J. E. A. A. M.-. t. a. S. S., 2013. Global Entrepreneurship Monitor. </a:t>
            </a:r>
            <a:r>
              <a:rPr kumimoji="0" lang="en-US" altLang="pt-PT" sz="10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Scientific Research Publishing, </a:t>
            </a: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9(2).</a:t>
            </a:r>
            <a:endParaRPr kumimoji="0" lang="pt-PT" altLang="pt-PT"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Boutillier, S. &amp; Ryckelynckpp, P., 2017. Sustainable-entrepreneurs: quantifying opportunities and social networks, case study on sustainable entrepreneurs in a heavy industrial area. </a:t>
            </a:r>
            <a:r>
              <a:rPr kumimoji="0" lang="en-US" altLang="pt-PT" sz="10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International Journal of Entrepreneurship and Small Business, </a:t>
            </a: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31(1), pp. 85-102.</a:t>
            </a:r>
            <a:endParaRPr kumimoji="0" lang="pt-PT" altLang="pt-PT"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Burns, P., 2014. </a:t>
            </a:r>
            <a:r>
              <a:rPr kumimoji="0" lang="en-US" altLang="pt-PT" sz="10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New venture creation: a framework for entrepreneurial start-ups. </a:t>
            </a: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2 ed. Basingstoke: Palgrave Macmillan.</a:t>
            </a:r>
            <a:endParaRPr kumimoji="0" lang="pt-PT" altLang="pt-PT"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Drucker, P., 1985. </a:t>
            </a:r>
            <a:r>
              <a:rPr kumimoji="0" lang="en-US" altLang="pt-PT" sz="10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Innovation and Entrepreneurship. </a:t>
            </a: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1 ed. London: Heinemann: Catalogue.</a:t>
            </a:r>
            <a:endParaRPr kumimoji="0" lang="pt-PT" altLang="pt-PT"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Dyer, J. H., Gregersen, H. B. &amp; Christensen, C. M., 2009. The innovator's DNA. </a:t>
            </a:r>
            <a:r>
              <a:rPr kumimoji="0" lang="en-US" altLang="pt-PT" sz="10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Harvard Business Review, </a:t>
            </a: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12(4), pp. 60-7, 128.</a:t>
            </a:r>
            <a:endParaRPr kumimoji="0" lang="pt-PT" altLang="pt-PT"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Fryer, B., 2009. </a:t>
            </a:r>
            <a:r>
              <a:rPr kumimoji="0" lang="en-US" altLang="pt-PT" sz="10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How do your innovators think?. </a:t>
            </a: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pt-PT" sz="10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https://hbr.org/2009/09/how-do-innovators-think)</a:t>
            </a:r>
            <a:b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11 09 2020].</a:t>
            </a:r>
            <a:endParaRPr kumimoji="0" lang="pt-PT" altLang="pt-PT"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Jang, Y. &amp; Park, E., 2019. Telematics and Informatics. </a:t>
            </a:r>
            <a:r>
              <a:rPr kumimoji="0" lang="en-US" altLang="pt-PT" sz="10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Elsevier , </a:t>
            </a: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42(https://doi.org/10.1016/j.tele.2019.101239), pp. Volume 42, September 2019, .</a:t>
            </a:r>
            <a:endParaRPr kumimoji="0" lang="pt-PT" altLang="pt-PT"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Liddle, J. &amp; McElwee, G., 2019. Theoretical Perspectives on Public Entrepreneurship. </a:t>
            </a:r>
            <a:r>
              <a:rPr kumimoji="0" lang="en-US" altLang="pt-PT" sz="10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International Journal of Entrepreneurship Behaviour &amp; Research, </a:t>
            </a: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25(6), pp. 1308-1320.</a:t>
            </a:r>
            <a:endParaRPr kumimoji="0" lang="pt-PT" altLang="pt-PT"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Luc, B. &amp; Taïeb, H., 2007. The Changing Nature of Public Entrepreneurship. </a:t>
            </a:r>
            <a:r>
              <a:rPr kumimoji="0" lang="en-US" altLang="pt-PT" sz="10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Public Administration Review, </a:t>
            </a: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67(3), pp. 488-503.</a:t>
            </a:r>
            <a:endParaRPr kumimoji="0" lang="pt-PT" altLang="pt-PT"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Mariotti, S. &amp; Glackin, C., 2016. Entrepreneurship : Starting and Operating a Small Business. </a:t>
            </a:r>
            <a:r>
              <a:rPr kumimoji="0" lang="en-US" altLang="pt-PT" sz="10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Pearson, </a:t>
            </a: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Global Edition(4th Edition).</a:t>
            </a:r>
            <a:endParaRPr kumimoji="0" lang="pt-PT" altLang="pt-PT"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Marker, A., 2020. </a:t>
            </a:r>
            <a:r>
              <a:rPr kumimoji="0" lang="en-US" altLang="pt-PT" sz="10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Free Cash Flow Forecast Templates. </a:t>
            </a: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pt-PT" sz="10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https://www.smartsheet.com/content/cash-flow-forecast-templates</a:t>
            </a:r>
            <a:b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24 June 2020].</a:t>
            </a:r>
            <a:endParaRPr kumimoji="0" lang="pt-PT" altLang="pt-PT"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Maund, A., Schriek, M. &amp; Tinkler, P., 2017. Certificate in Higher Education: Skills for the Workplace Student Yearbook Paperback. In: FIRST, ed. </a:t>
            </a:r>
            <a:r>
              <a:rPr kumimoji="0" lang="en-US" altLang="pt-PT" sz="10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Maund, A. et al. (2017) Certificate in higher education : skills for the workplace student yearbook. London: Sage. </a:t>
            </a: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London: SAGE Publications Ltd.</a:t>
            </a:r>
            <a:endParaRPr kumimoji="0" lang="pt-PT" altLang="pt-PT"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Noman, A. H. M., Gee, C. S., Isa, C. R. &amp; Hernandez Montoya, A. R., 2017. Does competition improve financial stability of the banking sector in ASEAN countries? An empirical analysis. </a:t>
            </a:r>
            <a:r>
              <a:rPr kumimoji="0" lang="en-US" altLang="pt-PT" sz="10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Public Library of Science Plos one, </a:t>
            </a: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12(5).</a:t>
            </a:r>
            <a:endParaRPr kumimoji="0" lang="pt-PT" altLang="pt-PT"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Parlitz, U. et al., 1990. Bifurcation structure of bubble oscillators. </a:t>
            </a:r>
            <a:r>
              <a:rPr kumimoji="0" lang="en-US" altLang="pt-PT" sz="10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The Journal of the Acoustical Society of America, </a:t>
            </a: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88(https://doi.org/10.1121/1.399855), p. 1061 ();.</a:t>
            </a:r>
            <a:endParaRPr kumimoji="0" lang="pt-PT" altLang="pt-PT"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Reding, M., 2021. </a:t>
            </a:r>
            <a:r>
              <a:rPr kumimoji="0" lang="en-US" altLang="pt-PT" sz="10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What is a PESTLE analysis?. </a:t>
            </a: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pt-PT" sz="10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https://cpdonline.co.uk/knowledge-base/business/pestle-analysis/</a:t>
            </a:r>
            <a:b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6 October 2021].</a:t>
            </a:r>
            <a:endParaRPr kumimoji="0" lang="pt-PT" altLang="pt-PT"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Seebacher, W., 2016. </a:t>
            </a:r>
            <a:r>
              <a:rPr kumimoji="0" lang="en-US" altLang="pt-PT" sz="10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Management Accounting. Part 2 – Profit Plan, Finance Plan, Budgeted Balance Sheet, </a:t>
            </a: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s.l.: epubli.</a:t>
            </a:r>
            <a:endParaRPr kumimoji="0" lang="pt-PT" altLang="pt-PT"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Shane, S. &amp; Venkataraman, S., 2000. The promise of entrepreneurship as a field of research.. </a:t>
            </a:r>
            <a:r>
              <a:rPr kumimoji="0" lang="en-US" altLang="pt-PT" sz="10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Academy of Management Review, </a:t>
            </a: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25(1), pp. 217-226.</a:t>
            </a:r>
            <a:endParaRPr kumimoji="0" lang="pt-PT" altLang="pt-PT"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Singh, S. P. &amp; Deshpande, J. V., 2021. Break Even Point analysis of liquefied natural gas process and optimization of its refrigeration cycles with technical and economic considerations. </a:t>
            </a:r>
            <a:r>
              <a:rPr kumimoji="0" lang="en-US" altLang="pt-PT" sz="10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Economic and Political Weekly, </a:t>
            </a: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17 (121643), pp. 123-128.</a:t>
            </a:r>
            <a:endParaRPr kumimoji="0" lang="pt-PT" altLang="pt-PT"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Vlados, C., 2020. SWOT analysis: A framework for comprehensive evaluation of drivers and barriers for renewable energy development in significant countries. </a:t>
            </a:r>
            <a:r>
              <a:rPr kumimoji="0" lang="en-US" altLang="pt-PT" sz="10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Elsevier , </a:t>
            </a: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6(https://doi.org/10.1016/j.egyr.2020.07.007), pp. 1838-1864.</a:t>
            </a:r>
            <a:endParaRPr kumimoji="0" lang="pt-PT" altLang="pt-PT"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Yang, F., 2021. Chinese netizens during the COVID-19 pandemic: a web-based nationwide. </a:t>
            </a:r>
            <a:r>
              <a:rPr kumimoji="0" lang="en-US" altLang="pt-PT" sz="10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Elsevier, </a:t>
            </a:r>
            <a:r>
              <a:rPr kumimoji="0" lang="en-US" altLang="pt-PT" sz="10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281(1), pp. 138-144.</a:t>
            </a:r>
            <a:endParaRPr kumimoji="0" lang="pt-PT" altLang="pt-PT"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pt-PT" altLang="pt-PT"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95125611"/>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 name="Rectangle 56">
            <a:extLst>
              <a:ext uri="{FF2B5EF4-FFF2-40B4-BE49-F238E27FC236}">
                <a16:creationId xmlns:a16="http://schemas.microsoft.com/office/drawing/2014/main" id="{BD11ECC6-8551-4768-8DFD-CD41AF420A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001"/>
            <a:ext cx="12192000" cy="228599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59" name="Group 58">
            <a:extLst>
              <a:ext uri="{FF2B5EF4-FFF2-40B4-BE49-F238E27FC236}">
                <a16:creationId xmlns:a16="http://schemas.microsoft.com/office/drawing/2014/main" id="{93657592-CA60-4F45-B1A0-88AA772420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25267" y="-8467"/>
            <a:ext cx="4766733" cy="6866467"/>
            <a:chOff x="7425267" y="-8467"/>
            <a:chExt cx="4766733" cy="6866467"/>
          </a:xfrm>
        </p:grpSpPr>
        <p:cxnSp>
          <p:nvCxnSpPr>
            <p:cNvPr id="60" name="Straight Connector 59">
              <a:extLst>
                <a:ext uri="{FF2B5EF4-FFF2-40B4-BE49-F238E27FC236}">
                  <a16:creationId xmlns:a16="http://schemas.microsoft.com/office/drawing/2014/main" id="{6F47E2B4-7DA9-4312-A1F0-C48388B236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96547" y="4572001"/>
              <a:ext cx="393665" cy="2285999"/>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35B274F7-039F-4BFC-AA98-B51B1D6CB6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7425267" y="4572001"/>
              <a:ext cx="3383073" cy="2285999"/>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62" name="Rectangle 23">
              <a:extLst>
                <a:ext uri="{FF2B5EF4-FFF2-40B4-BE49-F238E27FC236}">
                  <a16:creationId xmlns:a16="http://schemas.microsoft.com/office/drawing/2014/main" id="{11A31103-C703-46C9-9D26-497A1ACD5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3" name="Rectangle 25">
              <a:extLst>
                <a:ext uri="{FF2B5EF4-FFF2-40B4-BE49-F238E27FC236}">
                  <a16:creationId xmlns:a16="http://schemas.microsoft.com/office/drawing/2014/main" id="{382F955F-FC22-44B8-BDCF-B7758032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4" name="Isosceles Triangle 63">
              <a:extLst>
                <a:ext uri="{FF2B5EF4-FFF2-40B4-BE49-F238E27FC236}">
                  <a16:creationId xmlns:a16="http://schemas.microsoft.com/office/drawing/2014/main" id="{1F567692-F087-479A-8931-BD2869C3E4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5" name="Rectangle 27">
              <a:extLst>
                <a:ext uri="{FF2B5EF4-FFF2-40B4-BE49-F238E27FC236}">
                  <a16:creationId xmlns:a16="http://schemas.microsoft.com/office/drawing/2014/main" id="{49B3E4CD-0738-4B9D-A14F-1E8694DDF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6" name="Rectangle 28">
              <a:extLst>
                <a:ext uri="{FF2B5EF4-FFF2-40B4-BE49-F238E27FC236}">
                  <a16:creationId xmlns:a16="http://schemas.microsoft.com/office/drawing/2014/main" id="{4753B851-AD90-4CCD-85D0-65AA6567D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7" name="Rectangle 29">
              <a:extLst>
                <a:ext uri="{FF2B5EF4-FFF2-40B4-BE49-F238E27FC236}">
                  <a16:creationId xmlns:a16="http://schemas.microsoft.com/office/drawing/2014/main" id="{EBF14868-A190-4E21-9522-8977C474C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8" name="Isosceles Triangle 67">
              <a:extLst>
                <a:ext uri="{FF2B5EF4-FFF2-40B4-BE49-F238E27FC236}">
                  <a16:creationId xmlns:a16="http://schemas.microsoft.com/office/drawing/2014/main" id="{BCBB4922-76EE-442B-A649-09873DCE79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70" name="Rectangle 69">
            <a:extLst>
              <a:ext uri="{FF2B5EF4-FFF2-40B4-BE49-F238E27FC236}">
                <a16:creationId xmlns:a16="http://schemas.microsoft.com/office/drawing/2014/main" id="{8E2EB503-A017-4457-A105-53638C97D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holding a computer&#10;&#10;Description automatically generated with medium confidence">
            <a:extLst>
              <a:ext uri="{FF2B5EF4-FFF2-40B4-BE49-F238E27FC236}">
                <a16:creationId xmlns:a16="http://schemas.microsoft.com/office/drawing/2014/main" id="{121A30CE-581F-42C4-946C-04C6C5254973}"/>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1325" r="32291" b="-1"/>
          <a:stretch/>
        </p:blipFill>
        <p:spPr>
          <a:xfrm>
            <a:off x="1088237" y="761905"/>
            <a:ext cx="2530989" cy="3217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Picture 5" descr="A cup of coffee&#10;&#10;Description automatically generated with medium confidence">
            <a:extLst>
              <a:ext uri="{FF2B5EF4-FFF2-40B4-BE49-F238E27FC236}">
                <a16:creationId xmlns:a16="http://schemas.microsoft.com/office/drawing/2014/main" id="{FF0DD1FF-7EFC-4F3E-937C-7F33FDCA0AAD}"/>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40648" r="-5" b="14376"/>
          <a:stretch/>
        </p:blipFill>
        <p:spPr>
          <a:xfrm>
            <a:off x="4390490" y="1518314"/>
            <a:ext cx="3411020" cy="1704515"/>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10" name="Picture 9" descr="A picture containing light, night sky&#10;&#10;Description automatically generated">
            <a:extLst>
              <a:ext uri="{FF2B5EF4-FFF2-40B4-BE49-F238E27FC236}">
                <a16:creationId xmlns:a16="http://schemas.microsoft.com/office/drawing/2014/main" id="{DA2A8015-8101-4068-A5E7-DFE10896B4AF}"/>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r="-3" b="11189"/>
          <a:stretch/>
        </p:blipFill>
        <p:spPr>
          <a:xfrm>
            <a:off x="8128001" y="1517402"/>
            <a:ext cx="3415776" cy="170633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3" name="Content Placeholder 2">
            <a:extLst>
              <a:ext uri="{FF2B5EF4-FFF2-40B4-BE49-F238E27FC236}">
                <a16:creationId xmlns:a16="http://schemas.microsoft.com/office/drawing/2014/main" id="{8F8DCA22-C738-49DF-A13E-5ED0659F5E67}"/>
              </a:ext>
            </a:extLst>
          </p:cNvPr>
          <p:cNvSpPr>
            <a:spLocks noGrp="1"/>
          </p:cNvSpPr>
          <p:nvPr>
            <p:ph idx="1"/>
          </p:nvPr>
        </p:nvSpPr>
        <p:spPr>
          <a:xfrm>
            <a:off x="5268685" y="4814595"/>
            <a:ext cx="4531807" cy="1563899"/>
          </a:xfrm>
        </p:spPr>
        <p:txBody>
          <a:bodyPr anchor="ctr">
            <a:normAutofit/>
          </a:bodyPr>
          <a:lstStyle/>
          <a:p>
            <a:r>
              <a:rPr lang="en-GB">
                <a:solidFill>
                  <a:srgbClr val="FFFFFF"/>
                </a:solidFill>
              </a:rPr>
              <a:t>THANKS FOR WATCHING OUR BUSINESS</a:t>
            </a:r>
          </a:p>
          <a:p>
            <a:pPr marL="0" indent="0">
              <a:buNone/>
            </a:pPr>
            <a:r>
              <a:rPr lang="en-GB">
                <a:solidFill>
                  <a:srgbClr val="FFFFFF"/>
                </a:solidFill>
              </a:rPr>
              <a:t>ENJOYING US!</a:t>
            </a:r>
          </a:p>
          <a:p>
            <a:pPr marL="0" indent="0">
              <a:buNone/>
            </a:pPr>
            <a:r>
              <a:rPr lang="en-GB">
                <a:solidFill>
                  <a:srgbClr val="FFFFFF"/>
                </a:solidFill>
              </a:rPr>
              <a:t>SEE YOU SOON</a:t>
            </a:r>
          </a:p>
        </p:txBody>
      </p:sp>
      <p:sp>
        <p:nvSpPr>
          <p:cNvPr id="2" name="Title 1">
            <a:extLst>
              <a:ext uri="{FF2B5EF4-FFF2-40B4-BE49-F238E27FC236}">
                <a16:creationId xmlns:a16="http://schemas.microsoft.com/office/drawing/2014/main" id="{35B08EF3-9D17-44B0-AD7C-F91F09629505}"/>
              </a:ext>
            </a:extLst>
          </p:cNvPr>
          <p:cNvSpPr>
            <a:spLocks noGrp="1"/>
          </p:cNvSpPr>
          <p:nvPr>
            <p:ph type="title"/>
          </p:nvPr>
        </p:nvSpPr>
        <p:spPr>
          <a:xfrm>
            <a:off x="677334" y="4811501"/>
            <a:ext cx="4441743" cy="1563899"/>
          </a:xfrm>
        </p:spPr>
        <p:txBody>
          <a:bodyPr anchor="ctr">
            <a:normAutofit/>
          </a:bodyPr>
          <a:lstStyle/>
          <a:p>
            <a:r>
              <a:rPr lang="en-GB"/>
              <a:t>THE END</a:t>
            </a:r>
            <a:br>
              <a:rPr lang="en-GB"/>
            </a:br>
            <a:endParaRPr lang="en-GB"/>
          </a:p>
        </p:txBody>
      </p:sp>
      <p:sp>
        <p:nvSpPr>
          <p:cNvPr id="20" name="TextBox 19">
            <a:extLst>
              <a:ext uri="{FF2B5EF4-FFF2-40B4-BE49-F238E27FC236}">
                <a16:creationId xmlns:a16="http://schemas.microsoft.com/office/drawing/2014/main" id="{9B8F04E9-F037-404A-B073-A3F28E3988F1}"/>
              </a:ext>
            </a:extLst>
          </p:cNvPr>
          <p:cNvSpPr txBox="1"/>
          <p:nvPr/>
        </p:nvSpPr>
        <p:spPr>
          <a:xfrm>
            <a:off x="1330982" y="3763794"/>
            <a:ext cx="2045501" cy="21544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All This Photos  by </a:t>
            </a:r>
            <a:r>
              <a:rPr kumimoji="0" lang="en-US"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Bing tool online.</a:t>
            </a:r>
            <a:endParaRPr kumimoji="0" lang="en-GB" sz="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2819458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8" ma:contentTypeDescription="Create a new document." ma:contentTypeScope="" ma:versionID="af44052c3672a1cf643b97f0f9f00787">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8ead6c9deecd31048bc8f7906a20a5e1"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LengthInSeconds" ma:index="15"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7228C9-7ADF-4F97-84E2-55AA3409AA2B}">
  <ds:schemaRefs>
    <ds:schemaRef ds:uri="http://schemas.microsoft.com/sharepoint/v3/contenttype/forms"/>
  </ds:schemaRefs>
</ds:datastoreItem>
</file>

<file path=customXml/itemProps2.xml><?xml version="1.0" encoding="utf-8"?>
<ds:datastoreItem xmlns:ds="http://schemas.openxmlformats.org/officeDocument/2006/customXml" ds:itemID="{46644BCA-4656-4B33-B4BC-B86CE1EAABEC}">
  <ds:schemaRefs>
    <ds:schemaRef ds:uri="5861d064-84cb-4d90-8285-3b98c6fe9678"/>
    <ds:schemaRef ds:uri="http://www.w3.org/XML/1998/namespace"/>
    <ds:schemaRef ds:uri="http://schemas.microsoft.com/office/2006/documentManagement/types"/>
    <ds:schemaRef ds:uri="0340dd18-0450-4afb-b5d1-97b484958e7b"/>
    <ds:schemaRef ds:uri="http://purl.org/dc/elements/1.1/"/>
    <ds:schemaRef ds:uri="http://purl.org/dc/dcmitype/"/>
    <ds:schemaRef ds:uri="http://purl.org/dc/terms/"/>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3.xml><?xml version="1.0" encoding="utf-8"?>
<ds:datastoreItem xmlns:ds="http://schemas.openxmlformats.org/officeDocument/2006/customXml" ds:itemID="{F45AB97D-1AC8-4424-8E34-E5FB227DE08C}">
  <ds:schemaRefs>
    <ds:schemaRef ds:uri="0340dd18-0450-4afb-b5d1-97b484958e7b"/>
    <ds:schemaRef ds:uri="5861d064-84cb-4d90-8285-3b98c6fe967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Facet</Template>
  <TotalTime>1590</TotalTime>
  <Words>5278</Words>
  <Application>Microsoft Office PowerPoint</Application>
  <PresentationFormat>Widescreen</PresentationFormat>
  <Paragraphs>521</Paragraphs>
  <Slides>22</Slides>
  <Notes>21</Notes>
  <HiddenSlides>0</HiddenSlides>
  <MMClips>0</MMClips>
  <ScaleCrop>false</ScaleCrop>
  <HeadingPairs>
    <vt:vector size="6" baseType="variant">
      <vt:variant>
        <vt:lpstr>Fonts Used</vt:lpstr>
      </vt:variant>
      <vt:variant>
        <vt:i4>19</vt:i4>
      </vt:variant>
      <vt:variant>
        <vt:lpstr>Theme</vt:lpstr>
      </vt:variant>
      <vt:variant>
        <vt:i4>1</vt:i4>
      </vt:variant>
      <vt:variant>
        <vt:lpstr>Slide Titles</vt:lpstr>
      </vt:variant>
      <vt:variant>
        <vt:i4>22</vt:i4>
      </vt:variant>
    </vt:vector>
  </HeadingPairs>
  <TitlesOfParts>
    <vt:vector size="42" baseType="lpstr">
      <vt:lpstr>-apple-system</vt:lpstr>
      <vt:lpstr>Arial</vt:lpstr>
      <vt:lpstr>Asap</vt:lpstr>
      <vt:lpstr>Cabin-semi-bold</vt:lpstr>
      <vt:lpstr>Cabin-semi-bold, sans-serif</vt:lpstr>
      <vt:lpstr>Calibri</vt:lpstr>
      <vt:lpstr>Georgia</vt:lpstr>
      <vt:lpstr>inherit</vt:lpstr>
      <vt:lpstr>Myriad Pro</vt:lpstr>
      <vt:lpstr>Open Sans</vt:lpstr>
      <vt:lpstr>proxima-soft</vt:lpstr>
      <vt:lpstr>Raleway</vt:lpstr>
      <vt:lpstr>ReithSans</vt:lpstr>
      <vt:lpstr>Roboto</vt:lpstr>
      <vt:lpstr>Segoe UI</vt:lpstr>
      <vt:lpstr>Times New Roman</vt:lpstr>
      <vt:lpstr>Trebuchet MS</vt:lpstr>
      <vt:lpstr>Wingdings</vt:lpstr>
      <vt:lpstr>Wingdings 3</vt:lpstr>
      <vt:lpstr>Facet</vt:lpstr>
      <vt:lpstr>VIRTUAL ESCAPE CAFÉ By MRA</vt:lpstr>
      <vt:lpstr>Executive Summary  </vt:lpstr>
      <vt:lpstr>Table of contents  </vt:lpstr>
      <vt:lpstr>Business Overview </vt:lpstr>
      <vt:lpstr>Entrepreneurs-Partnership</vt:lpstr>
      <vt:lpstr>Vision and Mission Statements</vt:lpstr>
      <vt:lpstr>Product and Services</vt:lpstr>
      <vt:lpstr>Market Audit: Competitors Analysis </vt:lpstr>
      <vt:lpstr>SWOT Analysis</vt:lpstr>
      <vt:lpstr>PESTLE Analysis</vt:lpstr>
      <vt:lpstr>Target Market </vt:lpstr>
      <vt:lpstr>1.2 Target Market </vt:lpstr>
      <vt:lpstr>Formal Survey   </vt:lpstr>
      <vt:lpstr>Survey Audit</vt:lpstr>
      <vt:lpstr>Promotional Vouchers</vt:lpstr>
      <vt:lpstr>Marketing Plan </vt:lpstr>
      <vt:lpstr>Management Team</vt:lpstr>
      <vt:lpstr>Financial Plan - Monthly </vt:lpstr>
      <vt:lpstr>Profit and loss</vt:lpstr>
      <vt:lpstr>The Break-Even Point</vt:lpstr>
      <vt:lpstr>References </vt:lpstr>
      <vt:lpstr>THE END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VIRTUAL ESCAPE CAFÉ by MRA</dc:title>
  <dc:creator>Ricardo José</dc:creator>
  <cp:lastModifiedBy>Ricardo</cp:lastModifiedBy>
  <cp:revision>7</cp:revision>
  <dcterms:created xsi:type="dcterms:W3CDTF">2022-02-17T01:28:21Z</dcterms:created>
  <dcterms:modified xsi:type="dcterms:W3CDTF">2022-03-25T05:01:58Z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