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 id="263" r:id="rId9"/>
    <p:sldId id="267"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87E528-B9DC-792C-35F5-3FCA2FEABAC8}" v="4250" dt="2025-10-10T18:41:04.722"/>
    <p1510:client id="{662874FF-06D2-1F24-0F3E-F85487F56457}" v="56" dt="2025-10-12T16:37:11.6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E9462EF3-3C4F-43EE-ACEE-D4B806740EA3}" type="datetimeFigureOut">
              <a:rPr lang="en-US" dirty="0"/>
              <a:pPr/>
              <a:t>10/12/2025</a:t>
            </a:fld>
            <a:endParaRPr lang="en-US"/>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r>
              <a:rPr lang="en-US"/>
              <a:t>
              </a:t>
            </a:r>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81145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6C0EF2-9919-473B-8215-8616BAF10692}" type="datetimeFigureOut">
              <a:rPr lang="en-US" dirty="0"/>
              <a:t>10/12/2025</a:t>
            </a:fld>
            <a:endParaRPr lang="en-US"/>
          </a:p>
        </p:txBody>
      </p:sp>
      <p:sp>
        <p:nvSpPr>
          <p:cNvPr id="5" name="Footer Placeholder 4"/>
          <p:cNvSpPr>
            <a:spLocks noGrp="1"/>
          </p:cNvSpPr>
          <p:nvPr>
            <p:ph type="ftr" sz="quarter" idx="11"/>
          </p:nvPr>
        </p:nvSpPr>
        <p:spPr/>
        <p:txBody>
          <a:bodyPr/>
          <a:lstStyle>
            <a:lvl1pPr>
              <a:defRPr sz="1000" b="1"/>
            </a:lvl1p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07031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9472EB-AC54-4713-BFC2-BEB621108C63}" type="datetimeFigureOut">
              <a:rPr lang="en-US" dirty="0"/>
              <a:t>10/12/2025</a:t>
            </a:fld>
            <a:endParaRPr lang="en-US"/>
          </a:p>
        </p:txBody>
      </p:sp>
      <p:sp>
        <p:nvSpPr>
          <p:cNvPr id="5" name="Footer Placeholder 4"/>
          <p:cNvSpPr>
            <a:spLocks noGrp="1"/>
          </p:cNvSpPr>
          <p:nvPr>
            <p:ph type="ftr" sz="quarter" idx="11"/>
          </p:nvPr>
        </p:nvSpPr>
        <p:spPr/>
        <p:txBody>
          <a:bodyPr/>
          <a:lstStyle>
            <a:lvl1pPr>
              <a:defRPr sz="1000" b="1"/>
            </a:lvl1pPr>
          </a:lstStyle>
          <a:p>
            <a:r>
              <a:rPr lang="en-US"/>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6050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9455A0C-791E-4545-B787-F98AD45CD761}" type="datetimeFigureOut">
              <a:rPr lang="en-US" dirty="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6104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2536B77-F4F4-4427-AC4F-9A623798AD82}" type="datetimeFigureOut">
              <a:rPr lang="en-US" dirty="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7374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p:txBody>
          <a:bodyPr/>
          <a:lstStyle/>
          <a:p>
            <a:fld id="{D8BE790C-34EB-4565-8437-CACF4CDB7822}" type="datetimeFigureOut">
              <a:rPr lang="en-US" dirty="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37248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A4C11-22B8-4A4E-8126-B3AF6B948A8E}" type="datetimeFigureOut">
              <a:rPr lang="en-US" dirty="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4971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ED06B6-C816-4861-964D-15A98395707D}" type="datetimeFigureOut">
              <a:rPr lang="en-US" dirty="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712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B1A8AB-EA7C-4B1B-9D73-E2551851FABE}" type="datetimeFigureOut">
              <a:rPr lang="en-US" dirty="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44383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43B39-165A-4B68-AA5C-581F5336313C}" type="datetimeFigureOut">
              <a:rPr lang="en-US" dirty="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4144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2C8C57-33F9-4259-AC4F-0E3F5BEC9B94}" type="datetimeFigureOut">
              <a:rPr lang="en-US" dirty="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9155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748772B-8FA2-401F-A0A1-A59855EDBC3E}" type="datetimeFigureOut">
              <a:rPr lang="en-US" dirty="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479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DD5BDE-5A90-4611-82E9-0FC5746D30C5}" type="datetimeFigureOut">
              <a:rPr lang="en-US" dirty="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62031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DDA17D-0BEA-4E76-A7FC-F7C188BC48D1}" type="datetimeFigureOut">
              <a:rPr lang="en-US" dirty="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8020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09AC7D-18CA-4236-82B9-D75EB1D66EAE}" type="datetimeFigureOut">
              <a:rPr lang="en-US" dirty="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862431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68300E-C023-45CD-A0BE-EDB7A8C6EA8B}" type="datetimeFigureOut">
              <a:rPr lang="en-US" dirty="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43130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620EAD-E369-4933-8469-ED7764B56A1B}" type="datetimeFigureOut">
              <a:rPr lang="en-US" dirty="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7243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90786BE5-D2A3-4BF0-8B30-D7403E61B3DC}" type="datetimeFigureOut">
              <a:rPr lang="en-US" dirty="0"/>
              <a:t>10/12/2025</a:t>
            </a:fld>
            <a:endParaRPr lang="en-US"/>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r>
              <a:rPr lang="en-US"/>
              <a:t>
              </a:t>
            </a:r>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1479726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62"/>
            <a:ext cx="9144000" cy="6194386"/>
          </a:xfrm>
        </p:spPr>
        <p:txBody>
          <a:bodyPr>
            <a:normAutofit/>
          </a:bodyPr>
          <a:lstStyle/>
          <a:p>
            <a:pPr algn="l"/>
            <a:r>
              <a:rPr lang="en-US" sz="4400"/>
              <a:t>Sefora Tanase</a:t>
            </a:r>
            <a:br>
              <a:rPr lang="en-US" sz="4400"/>
            </a:br>
            <a:r>
              <a:rPr lang="en-US" sz="4400"/>
              <a:t>2433532</a:t>
            </a:r>
            <a:br>
              <a:rPr lang="en-US" sz="4400"/>
            </a:br>
            <a:r>
              <a:rPr lang="en-US" sz="4400" err="1"/>
              <a:t>AnnaMaria</a:t>
            </a:r>
            <a:r>
              <a:rPr lang="en-US" sz="4400"/>
              <a:t> </a:t>
            </a:r>
            <a:r>
              <a:rPr lang="en-US" sz="4400" err="1"/>
              <a:t>dufficy</a:t>
            </a:r>
            <a:br>
              <a:rPr lang="en-US" sz="4400"/>
            </a:br>
            <a:r>
              <a:rPr lang="en-US" sz="4400"/>
              <a:t>LCLM 4004</a:t>
            </a:r>
            <a:br>
              <a:rPr lang="en-US" sz="4400"/>
            </a:br>
            <a:r>
              <a:rPr lang="en-US" sz="4400"/>
              <a:t>Problem Solving and Decision-Making</a:t>
            </a:r>
            <a:br>
              <a:rPr lang="en-US" sz="4400"/>
            </a:br>
            <a:r>
              <a:rPr lang="en-US" sz="4400"/>
              <a:t>Green Haven Florist </a:t>
            </a:r>
            <a:br>
              <a:rPr lang="en-US" sz="4400"/>
            </a:br>
            <a:endParaRPr lang="en-US" sz="4400"/>
          </a:p>
        </p:txBody>
      </p:sp>
      <p:sp>
        <p:nvSpPr>
          <p:cNvPr id="3" name="Subtitle 2"/>
          <p:cNvSpPr>
            <a:spLocks noGrp="1"/>
          </p:cNvSpPr>
          <p:nvPr>
            <p:ph type="subTitle" idx="1"/>
          </p:nvPr>
        </p:nvSpPr>
        <p:spPr>
          <a:xfrm>
            <a:off x="1524000" y="7536728"/>
            <a:ext cx="3560619" cy="1198562"/>
          </a:xfrm>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AECD0D-4B23-16BD-9D5F-5262D17592E3}"/>
              </a:ext>
            </a:extLst>
          </p:cNvPr>
          <p:cNvSpPr>
            <a:spLocks noGrp="1"/>
          </p:cNvSpPr>
          <p:nvPr>
            <p:ph type="title"/>
          </p:nvPr>
        </p:nvSpPr>
        <p:spPr>
          <a:xfrm>
            <a:off x="736252" y="365125"/>
            <a:ext cx="10603694" cy="1727867"/>
          </a:xfrm>
        </p:spPr>
        <p:txBody>
          <a:bodyPr>
            <a:normAutofit/>
          </a:bodyPr>
          <a:lstStyle/>
          <a:p>
            <a:r>
              <a:rPr lang="en-US" sz="3200"/>
              <a:t>Good afternoon. My name is Sefora Tanase </a:t>
            </a:r>
          </a:p>
        </p:txBody>
      </p:sp>
      <p:sp>
        <p:nvSpPr>
          <p:cNvPr id="5" name="Content Placeholder 4">
            <a:extLst>
              <a:ext uri="{FF2B5EF4-FFF2-40B4-BE49-F238E27FC236}">
                <a16:creationId xmlns:a16="http://schemas.microsoft.com/office/drawing/2014/main" id="{5B11F555-9769-A5D9-0B46-549427728B09}"/>
              </a:ext>
            </a:extLst>
          </p:cNvPr>
          <p:cNvSpPr>
            <a:spLocks noGrp="1"/>
          </p:cNvSpPr>
          <p:nvPr>
            <p:ph idx="1"/>
          </p:nvPr>
        </p:nvSpPr>
        <p:spPr>
          <a:xfrm>
            <a:off x="3370" y="3231984"/>
            <a:ext cx="11334449" cy="1874060"/>
          </a:xfrm>
        </p:spPr>
        <p:txBody>
          <a:bodyPr vert="horz" lIns="91440" tIns="45720" rIns="91440" bIns="45720" rtlCol="0" anchor="t">
            <a:noAutofit/>
          </a:bodyPr>
          <a:lstStyle/>
          <a:p>
            <a:pPr marL="0" indent="0" algn="ctr">
              <a:buNone/>
            </a:pPr>
            <a:r>
              <a:rPr lang="en-US" sz="2000" b="1" dirty="0"/>
              <a:t>Today I'll be talking about a company named Green Haven Florist and how they're facing some difficulties in staying profitable in the last 12 months </a:t>
            </a:r>
            <a:endParaRPr lang="en-US"/>
          </a:p>
        </p:txBody>
      </p:sp>
    </p:spTree>
    <p:extLst>
      <p:ext uri="{BB962C8B-B14F-4D97-AF65-F5344CB8AC3E}">
        <p14:creationId xmlns:p14="http://schemas.microsoft.com/office/powerpoint/2010/main" val="3588075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B3432-8CBB-BE26-93B7-3D506F3FBE0E}"/>
              </a:ext>
            </a:extLst>
          </p:cNvPr>
          <p:cNvSpPr>
            <a:spLocks noGrp="1"/>
          </p:cNvSpPr>
          <p:nvPr>
            <p:ph type="title"/>
          </p:nvPr>
        </p:nvSpPr>
        <p:spPr/>
        <p:txBody>
          <a:bodyPr/>
          <a:lstStyle/>
          <a:p>
            <a:r>
              <a:rPr lang="en-US"/>
              <a:t>Who are they?</a:t>
            </a:r>
          </a:p>
        </p:txBody>
      </p:sp>
      <p:sp>
        <p:nvSpPr>
          <p:cNvPr id="3" name="Content Placeholder 2">
            <a:extLst>
              <a:ext uri="{FF2B5EF4-FFF2-40B4-BE49-F238E27FC236}">
                <a16:creationId xmlns:a16="http://schemas.microsoft.com/office/drawing/2014/main" id="{698C6466-78EE-103E-DB87-DBB89C5EF82E}"/>
              </a:ext>
            </a:extLst>
          </p:cNvPr>
          <p:cNvSpPr>
            <a:spLocks noGrp="1"/>
          </p:cNvSpPr>
          <p:nvPr>
            <p:ph idx="1"/>
          </p:nvPr>
        </p:nvSpPr>
        <p:spPr>
          <a:xfrm>
            <a:off x="423846" y="2860933"/>
            <a:ext cx="11332953" cy="3992948"/>
          </a:xfrm>
        </p:spPr>
        <p:txBody>
          <a:bodyPr vert="horz" lIns="91440" tIns="45720" rIns="91440" bIns="45720" rtlCol="0" anchor="t">
            <a:normAutofit/>
          </a:bodyPr>
          <a:lstStyle/>
          <a:p>
            <a:pPr marL="0" indent="0" algn="ctr">
              <a:buNone/>
            </a:pPr>
            <a:r>
              <a:rPr lang="en-US" sz="2400" dirty="0"/>
              <a:t>Green Haven Florist is a flower shop ran by 2 friends who specialized in making eco-friendly packaging have recently run into some business issues and have seen a massive decrease in profitability and sales and in this presentation, we will try fixing the issues they're facing</a:t>
            </a:r>
          </a:p>
        </p:txBody>
      </p:sp>
    </p:spTree>
    <p:extLst>
      <p:ext uri="{BB962C8B-B14F-4D97-AF65-F5344CB8AC3E}">
        <p14:creationId xmlns:p14="http://schemas.microsoft.com/office/powerpoint/2010/main" val="1439848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6665-453F-AC18-A73D-C538FB885451}"/>
              </a:ext>
            </a:extLst>
          </p:cNvPr>
          <p:cNvSpPr>
            <a:spLocks noGrp="1"/>
          </p:cNvSpPr>
          <p:nvPr>
            <p:ph type="title"/>
          </p:nvPr>
        </p:nvSpPr>
        <p:spPr/>
        <p:txBody>
          <a:bodyPr/>
          <a:lstStyle/>
          <a:p>
            <a:r>
              <a:rPr lang="en-US"/>
              <a:t>issues</a:t>
            </a:r>
          </a:p>
        </p:txBody>
      </p:sp>
      <p:sp>
        <p:nvSpPr>
          <p:cNvPr id="3" name="Content Placeholder 2">
            <a:extLst>
              <a:ext uri="{FF2B5EF4-FFF2-40B4-BE49-F238E27FC236}">
                <a16:creationId xmlns:a16="http://schemas.microsoft.com/office/drawing/2014/main" id="{C478F2CC-3FD8-500A-60F8-008F1B61597F}"/>
              </a:ext>
            </a:extLst>
          </p:cNvPr>
          <p:cNvSpPr>
            <a:spLocks noGrp="1"/>
          </p:cNvSpPr>
          <p:nvPr>
            <p:ph idx="1"/>
          </p:nvPr>
        </p:nvSpPr>
        <p:spPr>
          <a:xfrm>
            <a:off x="1505062" y="2675581"/>
            <a:ext cx="8825659" cy="3416300"/>
          </a:xfrm>
        </p:spPr>
        <p:txBody>
          <a:bodyPr vert="horz" lIns="91440" tIns="45720" rIns="91440" bIns="45720" rtlCol="0" anchor="t">
            <a:normAutofit/>
          </a:bodyPr>
          <a:lstStyle/>
          <a:p>
            <a:pPr marL="0" indent="0" algn="ctr">
              <a:buNone/>
            </a:pPr>
            <a:r>
              <a:rPr lang="en-US" sz="2000" dirty="0"/>
              <a:t>They're facing a massive issue which include a 30% decrease in sales and a massive decrease in foot traffic within their store. There are some external issues that are out of their control. Many competing are shops shutting down and moving towards e commerce stores that allows them to offer many discounts and a larger selection of product some other things that contribute to their decline in profit are raising costs in keeping the store maintained, rising costs of fresh flowers and rising costs in their ecofriendly packaging which resulting in these things being issues within </a:t>
            </a:r>
            <a:endParaRPr lang="en-US"/>
          </a:p>
        </p:txBody>
      </p:sp>
    </p:spTree>
    <p:extLst>
      <p:ext uri="{BB962C8B-B14F-4D97-AF65-F5344CB8AC3E}">
        <p14:creationId xmlns:p14="http://schemas.microsoft.com/office/powerpoint/2010/main" val="2846733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BE31A-63AE-A153-AA21-7D941B0FB980}"/>
              </a:ext>
            </a:extLst>
          </p:cNvPr>
          <p:cNvSpPr>
            <a:spLocks noGrp="1"/>
          </p:cNvSpPr>
          <p:nvPr>
            <p:ph type="title"/>
          </p:nvPr>
        </p:nvSpPr>
        <p:spPr/>
        <p:txBody>
          <a:bodyPr/>
          <a:lstStyle/>
          <a:p>
            <a:r>
              <a:rPr lang="en-US"/>
              <a:t>5w2h</a:t>
            </a:r>
          </a:p>
        </p:txBody>
      </p:sp>
      <p:sp>
        <p:nvSpPr>
          <p:cNvPr id="3" name="Content Placeholder 2">
            <a:extLst>
              <a:ext uri="{FF2B5EF4-FFF2-40B4-BE49-F238E27FC236}">
                <a16:creationId xmlns:a16="http://schemas.microsoft.com/office/drawing/2014/main" id="{738AC9CB-4416-179A-81C3-833EE817C663}"/>
              </a:ext>
            </a:extLst>
          </p:cNvPr>
          <p:cNvSpPr>
            <a:spLocks noGrp="1"/>
          </p:cNvSpPr>
          <p:nvPr>
            <p:ph idx="1"/>
          </p:nvPr>
        </p:nvSpPr>
        <p:spPr>
          <a:xfrm>
            <a:off x="125225" y="2212203"/>
            <a:ext cx="11904550" cy="4240083"/>
          </a:xfrm>
        </p:spPr>
        <p:txBody>
          <a:bodyPr vert="horz" lIns="91440" tIns="45720" rIns="91440" bIns="45720" rtlCol="0" anchor="t">
            <a:normAutofit lnSpcReduction="10000"/>
          </a:bodyPr>
          <a:lstStyle/>
          <a:p>
            <a:pPr marL="0" indent="0" algn="ctr">
              <a:buNone/>
            </a:pPr>
            <a:r>
              <a:rPr lang="en-US" sz="1600"/>
              <a:t>The decrease In foot traffic and sales is having a massive effect on them making them struggle to keep their business afloat as they're also not that profitable anymore.</a:t>
            </a:r>
            <a:endParaRPr lang="en-US"/>
          </a:p>
          <a:p>
            <a:pPr marL="0" indent="0" algn="ctr">
              <a:buNone/>
            </a:pPr>
            <a:r>
              <a:rPr lang="en-US" sz="1600"/>
              <a:t>The problem is mainly taking place within their physical store with a decrease in foot traffic and sales meanwhile their online sales have gone up due to customers preferring online shopping </a:t>
            </a:r>
          </a:p>
          <a:p>
            <a:pPr marL="0" indent="0" algn="ctr">
              <a:buNone/>
            </a:pPr>
            <a:r>
              <a:rPr lang="en-US" sz="1600"/>
              <a:t>This problem was first noticed when nearby competitors closed their stores and went towards online selling since then they’ve seen a decrease in their overall performance because they don’t offer the same convenience and prices </a:t>
            </a:r>
          </a:p>
          <a:p>
            <a:pPr marL="0" indent="0" algn="ctr">
              <a:buNone/>
            </a:pPr>
            <a:r>
              <a:rPr lang="en-US" sz="1600"/>
              <a:t>The main people impacted by this problem is Liam and Priya because they're giving their full attention to their physical store </a:t>
            </a:r>
          </a:p>
          <a:p>
            <a:pPr marL="0" indent="0" algn="ctr">
              <a:buNone/>
            </a:pPr>
            <a:r>
              <a:rPr lang="en-US" sz="1600"/>
              <a:t>This is an issue for them as majority of people / consumers have gravitated towards the convivence of online shopping as its much cheaper and many of these shops offer same day delivery to a bigger crowd of people as well given that its online and anyone can order</a:t>
            </a:r>
          </a:p>
          <a:p>
            <a:pPr marL="0" indent="0" algn="ctr">
              <a:buNone/>
            </a:pPr>
            <a:r>
              <a:rPr lang="en-US" sz="1600"/>
              <a:t>This is a very serious problem as it causes then to lose a lot of money because they're spending money on keeping t store paying its bills etc. and not profiting nearly as much as the others who don’t have the stress of a store and sell more and the amount of money being lost is very significant to the point its causing them to mark themselves as struggling</a:t>
            </a:r>
          </a:p>
          <a:p>
            <a:pPr marL="0" indent="0" algn="ctr">
              <a:buNone/>
            </a:pPr>
            <a:endParaRPr lang="en-US" sz="1600"/>
          </a:p>
        </p:txBody>
      </p:sp>
    </p:spTree>
    <p:extLst>
      <p:ext uri="{BB962C8B-B14F-4D97-AF65-F5344CB8AC3E}">
        <p14:creationId xmlns:p14="http://schemas.microsoft.com/office/powerpoint/2010/main" val="4158506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030D6-433C-B0CA-5964-55D37B8289F5}"/>
              </a:ext>
            </a:extLst>
          </p:cNvPr>
          <p:cNvSpPr>
            <a:spLocks noGrp="1"/>
          </p:cNvSpPr>
          <p:nvPr>
            <p:ph type="title"/>
          </p:nvPr>
        </p:nvSpPr>
        <p:spPr/>
        <p:txBody>
          <a:bodyPr/>
          <a:lstStyle/>
          <a:p>
            <a:r>
              <a:rPr lang="en-US"/>
              <a:t>PESTEL</a:t>
            </a:r>
          </a:p>
        </p:txBody>
      </p:sp>
      <p:sp>
        <p:nvSpPr>
          <p:cNvPr id="3" name="Content Placeholder 2">
            <a:extLst>
              <a:ext uri="{FF2B5EF4-FFF2-40B4-BE49-F238E27FC236}">
                <a16:creationId xmlns:a16="http://schemas.microsoft.com/office/drawing/2014/main" id="{C6601051-87CE-5F2F-A10F-591504809B91}"/>
              </a:ext>
            </a:extLst>
          </p:cNvPr>
          <p:cNvSpPr>
            <a:spLocks noGrp="1"/>
          </p:cNvSpPr>
          <p:nvPr>
            <p:ph idx="1"/>
          </p:nvPr>
        </p:nvSpPr>
        <p:spPr/>
        <p:txBody>
          <a:bodyPr vert="horz" lIns="91440" tIns="45720" rIns="91440" bIns="45720" rtlCol="0" anchor="t">
            <a:normAutofit/>
          </a:bodyPr>
          <a:lstStyle/>
          <a:p>
            <a:pPr marL="0" indent="0">
              <a:buNone/>
            </a:pPr>
            <a:r>
              <a:rPr lang="en-US"/>
              <a:t>What pestel is basically taking in account everything that could affect the business ranging from political aspects environmental or even legal it is used to find out what issues a business could be facing due to external factors happening in the real world .It has very strong points as it can outline an issues that someone might not even expect to be suffering from like a tech company might not expect its company to drop sales due to environmental sales even though its likely to happen like it did with apple </a:t>
            </a:r>
            <a:r>
              <a:rPr lang="en-US" err="1"/>
              <a:t>microsoft</a:t>
            </a:r>
            <a:r>
              <a:rPr lang="en-US"/>
              <a:t> etc..</a:t>
            </a:r>
          </a:p>
          <a:p>
            <a:pPr marL="0" indent="0">
              <a:buNone/>
            </a:pPr>
            <a:r>
              <a:rPr lang="en-US"/>
              <a:t>However, this isn't always accurate, and you sometimes can pinpoint all your problems from this as some are more complex...</a:t>
            </a:r>
          </a:p>
        </p:txBody>
      </p:sp>
    </p:spTree>
    <p:extLst>
      <p:ext uri="{BB962C8B-B14F-4D97-AF65-F5344CB8AC3E}">
        <p14:creationId xmlns:p14="http://schemas.microsoft.com/office/powerpoint/2010/main" val="1432812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8F870-C4AE-83A1-D79E-1CD2557BFF21}"/>
              </a:ext>
            </a:extLst>
          </p:cNvPr>
          <p:cNvSpPr>
            <a:spLocks noGrp="1"/>
          </p:cNvSpPr>
          <p:nvPr>
            <p:ph type="title"/>
          </p:nvPr>
        </p:nvSpPr>
        <p:spPr/>
        <p:txBody>
          <a:bodyPr/>
          <a:lstStyle/>
          <a:p>
            <a:r>
              <a:rPr lang="en-US"/>
              <a:t>Petel applied</a:t>
            </a:r>
          </a:p>
        </p:txBody>
      </p:sp>
      <p:sp>
        <p:nvSpPr>
          <p:cNvPr id="3" name="Content Placeholder 2">
            <a:extLst>
              <a:ext uri="{FF2B5EF4-FFF2-40B4-BE49-F238E27FC236}">
                <a16:creationId xmlns:a16="http://schemas.microsoft.com/office/drawing/2014/main" id="{DB910165-0DFF-6F89-4665-59DA1E4CAFB7}"/>
              </a:ext>
            </a:extLst>
          </p:cNvPr>
          <p:cNvSpPr>
            <a:spLocks noGrp="1"/>
          </p:cNvSpPr>
          <p:nvPr>
            <p:ph idx="1"/>
          </p:nvPr>
        </p:nvSpPr>
        <p:spPr>
          <a:xfrm>
            <a:off x="1154954" y="2356365"/>
            <a:ext cx="8825659" cy="4065029"/>
          </a:xfrm>
        </p:spPr>
        <p:txBody>
          <a:bodyPr vert="horz" lIns="91440" tIns="45720" rIns="91440" bIns="45720" rtlCol="0" anchor="t">
            <a:normAutofit fontScale="92500" lnSpcReduction="10000"/>
          </a:bodyPr>
          <a:lstStyle/>
          <a:p>
            <a:pPr marL="0" indent="0">
              <a:buNone/>
            </a:pPr>
            <a:r>
              <a:rPr lang="en-US"/>
              <a:t>Some political issues they may face could be taxation costs or even import and trade regulations</a:t>
            </a:r>
          </a:p>
          <a:p>
            <a:pPr marL="0" indent="0">
              <a:buNone/>
            </a:pPr>
            <a:r>
              <a:rPr lang="en-US"/>
              <a:t>Some economic factors are simply people no longer have the money due to inflation and flowers are considered a luxuries as well as increase in supply cost</a:t>
            </a:r>
          </a:p>
          <a:p>
            <a:pPr marL="0" indent="0">
              <a:buNone/>
            </a:pPr>
            <a:r>
              <a:rPr lang="en-US"/>
              <a:t>Some social factors are people prefer convivence of just ordering online another one is lack of social media influence they have</a:t>
            </a:r>
          </a:p>
          <a:p>
            <a:pPr marL="0" indent="0">
              <a:buNone/>
            </a:pPr>
            <a:r>
              <a:rPr lang="en-US"/>
              <a:t>Some technological factors they're facing is not being focused on the e-commerce side of things and not trying to make their name on social media is hindering their success</a:t>
            </a:r>
          </a:p>
          <a:p>
            <a:pPr marL="0" indent="0">
              <a:buNone/>
            </a:pPr>
            <a:r>
              <a:rPr lang="en-US"/>
              <a:t>Some legal problems they might face is having licenses for their delivery trucks if they decide on the ecommerce route and data protection if customers are giving their addresses and credit cards</a:t>
            </a:r>
          </a:p>
          <a:p>
            <a:pPr marL="0" indent="0">
              <a:buNone/>
            </a:pPr>
            <a:r>
              <a:rPr lang="en-US"/>
              <a:t>Environmental factors people don't want to get flowers or some flowers can't be sold</a:t>
            </a:r>
          </a:p>
          <a:p>
            <a:pPr marL="0" indent="0">
              <a:buNone/>
            </a:pPr>
            <a:endParaRPr lang="en-US"/>
          </a:p>
        </p:txBody>
      </p:sp>
    </p:spTree>
    <p:extLst>
      <p:ext uri="{BB962C8B-B14F-4D97-AF65-F5344CB8AC3E}">
        <p14:creationId xmlns:p14="http://schemas.microsoft.com/office/powerpoint/2010/main" val="2673783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720E-6702-EAA8-79B1-E8FAF3C05013}"/>
              </a:ext>
            </a:extLst>
          </p:cNvPr>
          <p:cNvSpPr>
            <a:spLocks noGrp="1"/>
          </p:cNvSpPr>
          <p:nvPr>
            <p:ph type="title"/>
          </p:nvPr>
        </p:nvSpPr>
        <p:spPr/>
        <p:txBody>
          <a:bodyPr/>
          <a:lstStyle/>
          <a:p>
            <a:r>
              <a:rPr lang="en-US"/>
              <a:t>Cause Effect</a:t>
            </a:r>
          </a:p>
        </p:txBody>
      </p:sp>
      <p:sp>
        <p:nvSpPr>
          <p:cNvPr id="3" name="Content Placeholder 2">
            <a:extLst>
              <a:ext uri="{FF2B5EF4-FFF2-40B4-BE49-F238E27FC236}">
                <a16:creationId xmlns:a16="http://schemas.microsoft.com/office/drawing/2014/main" id="{760E599A-DF34-A663-D814-6A0DD492FBA6}"/>
              </a:ext>
            </a:extLst>
          </p:cNvPr>
          <p:cNvSpPr>
            <a:spLocks noGrp="1"/>
          </p:cNvSpPr>
          <p:nvPr>
            <p:ph idx="1"/>
          </p:nvPr>
        </p:nvSpPr>
        <p:spPr/>
        <p:txBody>
          <a:bodyPr vert="horz" lIns="91440" tIns="45720" rIns="91440" bIns="45720" rtlCol="0" anchor="t">
            <a:normAutofit/>
          </a:bodyPr>
          <a:lstStyle/>
          <a:p>
            <a:pPr marL="0" indent="0">
              <a:buNone/>
            </a:pPr>
            <a:r>
              <a:rPr lang="en-US"/>
              <a:t>The cause and effect is a simple brainstorming tool that can help you find answers to your problem quick</a:t>
            </a:r>
          </a:p>
          <a:p>
            <a:pPr marL="0" indent="0">
              <a:buNone/>
            </a:pPr>
            <a:r>
              <a:rPr lang="en-US"/>
              <a:t>It has some strong benefits as it’s a simple tool it can be very useful and can be setup quickly to brainstorm</a:t>
            </a:r>
          </a:p>
          <a:p>
            <a:pPr marL="0" indent="0">
              <a:buNone/>
            </a:pPr>
            <a:r>
              <a:rPr lang="en-US"/>
              <a:t>A bad thing is a problem with many variables to one problem can't be easily solved and can't be done 1 2 </a:t>
            </a:r>
          </a:p>
        </p:txBody>
      </p:sp>
    </p:spTree>
    <p:extLst>
      <p:ext uri="{BB962C8B-B14F-4D97-AF65-F5344CB8AC3E}">
        <p14:creationId xmlns:p14="http://schemas.microsoft.com/office/powerpoint/2010/main" val="1518993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2DEF1-B433-24C5-E9BC-A534B49A44C6}"/>
              </a:ext>
            </a:extLst>
          </p:cNvPr>
          <p:cNvSpPr>
            <a:spLocks noGrp="1"/>
          </p:cNvSpPr>
          <p:nvPr>
            <p:ph type="title"/>
          </p:nvPr>
        </p:nvSpPr>
        <p:spPr/>
        <p:txBody>
          <a:bodyPr/>
          <a:lstStyle/>
          <a:p>
            <a:r>
              <a:rPr lang="en-US"/>
              <a:t>fishbone</a:t>
            </a:r>
          </a:p>
        </p:txBody>
      </p:sp>
      <p:pic>
        <p:nvPicPr>
          <p:cNvPr id="8" name="Content Placeholder 7">
            <a:extLst>
              <a:ext uri="{FF2B5EF4-FFF2-40B4-BE49-F238E27FC236}">
                <a16:creationId xmlns:a16="http://schemas.microsoft.com/office/drawing/2014/main" id="{75BF5A29-9D9D-D6E5-1635-B8B750102A17}"/>
              </a:ext>
            </a:extLst>
          </p:cNvPr>
          <p:cNvPicPr>
            <a:picLocks noGrp="1" noChangeAspect="1"/>
          </p:cNvPicPr>
          <p:nvPr>
            <p:ph idx="1"/>
          </p:nvPr>
        </p:nvPicPr>
        <p:blipFill>
          <a:blip r:embed="rId2"/>
          <a:stretch>
            <a:fillRect/>
          </a:stretch>
        </p:blipFill>
        <p:spPr>
          <a:xfrm>
            <a:off x="815204" y="2304879"/>
            <a:ext cx="10802616" cy="4198894"/>
          </a:xfrm>
          <a:prstGeom prst="rect">
            <a:avLst/>
          </a:prstGeom>
        </p:spPr>
      </p:pic>
    </p:spTree>
    <p:extLst>
      <p:ext uri="{BB962C8B-B14F-4D97-AF65-F5344CB8AC3E}">
        <p14:creationId xmlns:p14="http://schemas.microsoft.com/office/powerpoint/2010/main" val="3667028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F2957-6089-74C7-200C-CCE9DEE0D8C3}"/>
              </a:ext>
            </a:extLst>
          </p:cNvPr>
          <p:cNvSpPr>
            <a:spLocks noGrp="1"/>
          </p:cNvSpPr>
          <p:nvPr>
            <p:ph type="title"/>
          </p:nvPr>
        </p:nvSpPr>
        <p:spPr>
          <a:xfrm>
            <a:off x="537116" y="499993"/>
            <a:ext cx="8825659" cy="706964"/>
          </a:xfrm>
        </p:spPr>
        <p:txBody>
          <a:bodyPr/>
          <a:lstStyle/>
          <a:p>
            <a:r>
              <a:rPr lang="en-US"/>
              <a:t>Key things </a:t>
            </a:r>
          </a:p>
        </p:txBody>
      </p:sp>
      <p:sp>
        <p:nvSpPr>
          <p:cNvPr id="3" name="Content Placeholder 2">
            <a:extLst>
              <a:ext uri="{FF2B5EF4-FFF2-40B4-BE49-F238E27FC236}">
                <a16:creationId xmlns:a16="http://schemas.microsoft.com/office/drawing/2014/main" id="{7C3430FD-2FF3-08A8-FBA2-1448E441F164}"/>
              </a:ext>
            </a:extLst>
          </p:cNvPr>
          <p:cNvSpPr>
            <a:spLocks noGrp="1"/>
          </p:cNvSpPr>
          <p:nvPr>
            <p:ph idx="1"/>
          </p:nvPr>
        </p:nvSpPr>
        <p:spPr/>
        <p:txBody>
          <a:bodyPr vert="horz" lIns="91440" tIns="45720" rIns="91440" bIns="45720" rtlCol="0" anchor="t">
            <a:normAutofit/>
          </a:bodyPr>
          <a:lstStyle/>
          <a:p>
            <a:pPr marL="0" indent="0">
              <a:buNone/>
            </a:pPr>
            <a:r>
              <a:rPr lang="en-US"/>
              <a:t>Not keeping up with changing times can cause your business to fall behind </a:t>
            </a:r>
            <a:r>
              <a:rPr lang="en-US" err="1"/>
              <a:t>masivley</a:t>
            </a:r>
            <a:endParaRPr lang="en-US"/>
          </a:p>
          <a:p>
            <a:pPr marL="0" indent="0">
              <a:buNone/>
            </a:pPr>
            <a:r>
              <a:rPr lang="en-US"/>
              <a:t>There are many factors that can cause the success or downfall of a business </a:t>
            </a:r>
          </a:p>
          <a:p>
            <a:pPr marL="0" indent="0">
              <a:buNone/>
            </a:pPr>
            <a:r>
              <a:rPr lang="en-US"/>
              <a:t>Ecommerce is way bigger than what it was 4 years ago</a:t>
            </a:r>
          </a:p>
          <a:p>
            <a:pPr marL="0" indent="0">
              <a:buNone/>
            </a:pPr>
            <a:r>
              <a:rPr lang="en-US"/>
              <a:t>Social media play a big part </a:t>
            </a:r>
          </a:p>
          <a:p>
            <a:pPr marL="0" indent="0">
              <a:buNone/>
            </a:pPr>
            <a:endParaRPr lang="en-US"/>
          </a:p>
          <a:p>
            <a:pPr marL="0" indent="0">
              <a:buNone/>
            </a:pPr>
            <a:endParaRPr lang="en-US"/>
          </a:p>
        </p:txBody>
      </p:sp>
    </p:spTree>
    <p:extLst>
      <p:ext uri="{BB962C8B-B14F-4D97-AF65-F5344CB8AC3E}">
        <p14:creationId xmlns:p14="http://schemas.microsoft.com/office/powerpoint/2010/main" val="15884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97459-F135-50A4-DEC1-10DACCDB44AC}"/>
              </a:ext>
            </a:extLst>
          </p:cNvPr>
          <p:cNvSpPr>
            <a:spLocks noGrp="1"/>
          </p:cNvSpPr>
          <p:nvPr>
            <p:ph type="ctrTitle"/>
          </p:nvPr>
        </p:nvSpPr>
        <p:spPr>
          <a:xfrm>
            <a:off x="1154955" y="2099733"/>
            <a:ext cx="10565901" cy="2677648"/>
          </a:xfrm>
        </p:spPr>
        <p:txBody>
          <a:bodyPr/>
          <a:lstStyle/>
          <a:p>
            <a:pPr algn="ctr"/>
            <a:r>
              <a:rPr lang="en-US"/>
              <a:t>Thank you for listening </a:t>
            </a:r>
            <a:br>
              <a:rPr lang="en-US"/>
            </a:br>
            <a:r>
              <a:rPr lang="en-US"/>
              <a:t>Any questions?</a:t>
            </a:r>
          </a:p>
        </p:txBody>
      </p:sp>
      <p:sp>
        <p:nvSpPr>
          <p:cNvPr id="3" name="Subtitle 2">
            <a:extLst>
              <a:ext uri="{FF2B5EF4-FFF2-40B4-BE49-F238E27FC236}">
                <a16:creationId xmlns:a16="http://schemas.microsoft.com/office/drawing/2014/main" id="{A1EF8AEC-A369-8CC9-2A31-BA5E8CFD6268}"/>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040869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 Boardroom</vt:lpstr>
      <vt:lpstr>Sefora Tanase 2433532 AnnaMaria dufficy LCLM 4004 Problem Solving and Decision-Making Green Haven Florist  </vt:lpstr>
      <vt:lpstr>Good afternoon. My name is Sefora Tanase </vt:lpstr>
      <vt:lpstr>Who are they?</vt:lpstr>
      <vt:lpstr>issues</vt:lpstr>
      <vt:lpstr>5w2h</vt:lpstr>
      <vt:lpstr>PESTEL</vt:lpstr>
      <vt:lpstr>Petel applied</vt:lpstr>
      <vt:lpstr>Cause Effect</vt:lpstr>
      <vt:lpstr>fishbone</vt:lpstr>
      <vt:lpstr>Key things </vt:lpstr>
      <vt:lpstr>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46</cp:revision>
  <dcterms:created xsi:type="dcterms:W3CDTF">2025-09-29T13:38:03Z</dcterms:created>
  <dcterms:modified xsi:type="dcterms:W3CDTF">2025-10-12T16:47:58Z</dcterms:modified>
</cp:coreProperties>
</file>