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75"/>
  </p:notesMasterIdLst>
  <p:sldIdLst>
    <p:sldId id="324" r:id="rId5"/>
    <p:sldId id="425" r:id="rId6"/>
    <p:sldId id="326" r:id="rId7"/>
    <p:sldId id="329" r:id="rId8"/>
    <p:sldId id="361" r:id="rId9"/>
    <p:sldId id="362" r:id="rId10"/>
    <p:sldId id="360" r:id="rId11"/>
    <p:sldId id="330" r:id="rId12"/>
    <p:sldId id="358" r:id="rId13"/>
    <p:sldId id="359" r:id="rId14"/>
    <p:sldId id="423" r:id="rId15"/>
    <p:sldId id="340" r:id="rId16"/>
    <p:sldId id="331" r:id="rId17"/>
    <p:sldId id="332" r:id="rId18"/>
    <p:sldId id="424" r:id="rId19"/>
    <p:sldId id="426" r:id="rId20"/>
    <p:sldId id="334" r:id="rId21"/>
    <p:sldId id="335" r:id="rId22"/>
    <p:sldId id="338" r:id="rId23"/>
    <p:sldId id="339" r:id="rId24"/>
    <p:sldId id="341" r:id="rId25"/>
    <p:sldId id="342" r:id="rId26"/>
    <p:sldId id="343" r:id="rId27"/>
    <p:sldId id="344" r:id="rId28"/>
    <p:sldId id="355" r:id="rId29"/>
    <p:sldId id="356" r:id="rId30"/>
    <p:sldId id="346" r:id="rId31"/>
    <p:sldId id="345" r:id="rId32"/>
    <p:sldId id="427" r:id="rId33"/>
    <p:sldId id="428" r:id="rId34"/>
    <p:sldId id="274" r:id="rId35"/>
    <p:sldId id="363" r:id="rId36"/>
    <p:sldId id="364" r:id="rId37"/>
    <p:sldId id="348" r:id="rId38"/>
    <p:sldId id="347" r:id="rId39"/>
    <p:sldId id="350" r:id="rId40"/>
    <p:sldId id="351" r:id="rId41"/>
    <p:sldId id="353" r:id="rId42"/>
    <p:sldId id="354" r:id="rId43"/>
    <p:sldId id="429" r:id="rId44"/>
    <p:sldId id="430" r:id="rId45"/>
    <p:sldId id="443" r:id="rId46"/>
    <p:sldId id="357" r:id="rId47"/>
    <p:sldId id="439" r:id="rId48"/>
    <p:sldId id="286" r:id="rId49"/>
    <p:sldId id="281" r:id="rId50"/>
    <p:sldId id="283" r:id="rId51"/>
    <p:sldId id="407" r:id="rId52"/>
    <p:sldId id="284" r:id="rId53"/>
    <p:sldId id="285" r:id="rId54"/>
    <p:sldId id="287" r:id="rId55"/>
    <p:sldId id="431" r:id="rId56"/>
    <p:sldId id="432" r:id="rId57"/>
    <p:sldId id="405" r:id="rId58"/>
    <p:sldId id="406" r:id="rId59"/>
    <p:sldId id="433" r:id="rId60"/>
    <p:sldId id="434" r:id="rId61"/>
    <p:sldId id="422" r:id="rId62"/>
    <p:sldId id="412" r:id="rId63"/>
    <p:sldId id="436" r:id="rId64"/>
    <p:sldId id="435" r:id="rId65"/>
    <p:sldId id="437" r:id="rId66"/>
    <p:sldId id="438" r:id="rId67"/>
    <p:sldId id="379" r:id="rId68"/>
    <p:sldId id="441" r:id="rId69"/>
    <p:sldId id="440" r:id="rId70"/>
    <p:sldId id="378" r:id="rId71"/>
    <p:sldId id="442" r:id="rId72"/>
    <p:sldId id="411" r:id="rId73"/>
    <p:sldId id="415" r:id="rId7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23C01B-C69B-405A-9638-DCE5CE5529E3}" v="73" dt="2020-01-13T09:13:26.3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59" autoAdjust="0"/>
    <p:restoredTop sz="94660"/>
  </p:normalViewPr>
  <p:slideViewPr>
    <p:cSldViewPr snapToGrid="0">
      <p:cViewPr>
        <p:scale>
          <a:sx n="100" d="100"/>
          <a:sy n="100" d="100"/>
        </p:scale>
        <p:origin x="792" y="-12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D223C01B-C69B-405A-9638-DCE5CE5529E3}"/>
    <pc:docChg chg="undo custSel mod addSld delSld modSld sldOrd">
      <pc:chgData name="Alexander Scott" userId="60900361-c968-457a-be84-5b7d7c948694" providerId="ADAL" clId="{D223C01B-C69B-405A-9638-DCE5CE5529E3}" dt="2020-01-13T09:14:19.816" v="2852" actId="1076"/>
      <pc:docMkLst>
        <pc:docMk/>
      </pc:docMkLst>
      <pc:sldChg chg="del">
        <pc:chgData name="Alexander Scott" userId="60900361-c968-457a-be84-5b7d7c948694" providerId="ADAL" clId="{D223C01B-C69B-405A-9638-DCE5CE5529E3}" dt="2020-01-13T09:08:34.144" v="2807" actId="2696"/>
        <pc:sldMkLst>
          <pc:docMk/>
          <pc:sldMk cId="3392183872" sldId="325"/>
        </pc:sldMkLst>
      </pc:sldChg>
      <pc:sldChg chg="del">
        <pc:chgData name="Alexander Scott" userId="60900361-c968-457a-be84-5b7d7c948694" providerId="ADAL" clId="{D223C01B-C69B-405A-9638-DCE5CE5529E3}" dt="2020-01-13T09:08:24.539" v="2805" actId="47"/>
        <pc:sldMkLst>
          <pc:docMk/>
          <pc:sldMk cId="750444033" sldId="327"/>
        </pc:sldMkLst>
      </pc:sldChg>
      <pc:sldChg chg="del">
        <pc:chgData name="Alexander Scott" userId="60900361-c968-457a-be84-5b7d7c948694" providerId="ADAL" clId="{D223C01B-C69B-405A-9638-DCE5CE5529E3}" dt="2020-01-13T09:08:25.850" v="2806" actId="47"/>
        <pc:sldMkLst>
          <pc:docMk/>
          <pc:sldMk cId="2663386518" sldId="328"/>
        </pc:sldMkLst>
      </pc:sldChg>
      <pc:sldChg chg="modSp">
        <pc:chgData name="Alexander Scott" userId="60900361-c968-457a-be84-5b7d7c948694" providerId="ADAL" clId="{D223C01B-C69B-405A-9638-DCE5CE5529E3}" dt="2020-01-12T18:37:48.578" v="179" actId="20577"/>
        <pc:sldMkLst>
          <pc:docMk/>
          <pc:sldMk cId="3930816065" sldId="330"/>
        </pc:sldMkLst>
        <pc:spChg chg="mod">
          <ac:chgData name="Alexander Scott" userId="60900361-c968-457a-be84-5b7d7c948694" providerId="ADAL" clId="{D223C01B-C69B-405A-9638-DCE5CE5529E3}" dt="2020-01-12T18:37:48.578" v="179" actId="20577"/>
          <ac:spMkLst>
            <pc:docMk/>
            <pc:sldMk cId="3930816065" sldId="330"/>
            <ac:spMk id="2" creationId="{79CC6AAA-1A01-468C-80DC-963155C72309}"/>
          </ac:spMkLst>
        </pc:spChg>
      </pc:sldChg>
      <pc:sldChg chg="modSp ord">
        <pc:chgData name="Alexander Scott" userId="60900361-c968-457a-be84-5b7d7c948694" providerId="ADAL" clId="{D223C01B-C69B-405A-9638-DCE5CE5529E3}" dt="2020-01-12T18:40:40.304" v="258" actId="1076"/>
        <pc:sldMkLst>
          <pc:docMk/>
          <pc:sldMk cId="2498131690" sldId="332"/>
        </pc:sldMkLst>
        <pc:spChg chg="mod">
          <ac:chgData name="Alexander Scott" userId="60900361-c968-457a-be84-5b7d7c948694" providerId="ADAL" clId="{D223C01B-C69B-405A-9638-DCE5CE5529E3}" dt="2020-01-12T18:39:47.488" v="251" actId="20577"/>
          <ac:spMkLst>
            <pc:docMk/>
            <pc:sldMk cId="2498131690" sldId="332"/>
            <ac:spMk id="6" creationId="{9703BE02-0834-4865-9254-183E438D6FFF}"/>
          </ac:spMkLst>
        </pc:spChg>
        <pc:spChg chg="mod">
          <ac:chgData name="Alexander Scott" userId="60900361-c968-457a-be84-5b7d7c948694" providerId="ADAL" clId="{D223C01B-C69B-405A-9638-DCE5CE5529E3}" dt="2020-01-12T18:40:40.304" v="258" actId="1076"/>
          <ac:spMkLst>
            <pc:docMk/>
            <pc:sldMk cId="2498131690" sldId="332"/>
            <ac:spMk id="10" creationId="{1F2A8304-9B18-4670-9DBB-EC39A4779B5A}"/>
          </ac:spMkLst>
        </pc:spChg>
        <pc:picChg chg="mod">
          <ac:chgData name="Alexander Scott" userId="60900361-c968-457a-be84-5b7d7c948694" providerId="ADAL" clId="{D223C01B-C69B-405A-9638-DCE5CE5529E3}" dt="2020-01-12T18:40:37.538" v="257" actId="1076"/>
          <ac:picMkLst>
            <pc:docMk/>
            <pc:sldMk cId="2498131690" sldId="332"/>
            <ac:picMk id="4" creationId="{86A4B4DE-A65F-424F-88C9-5F8DE101C55E}"/>
          </ac:picMkLst>
        </pc:picChg>
        <pc:picChg chg="mod">
          <ac:chgData name="Alexander Scott" userId="60900361-c968-457a-be84-5b7d7c948694" providerId="ADAL" clId="{D223C01B-C69B-405A-9638-DCE5CE5529E3}" dt="2020-01-12T18:39:50.296" v="252" actId="14100"/>
          <ac:picMkLst>
            <pc:docMk/>
            <pc:sldMk cId="2498131690" sldId="332"/>
            <ac:picMk id="9" creationId="{C9FCBD7A-8F00-43A0-8233-0589AB938356}"/>
          </ac:picMkLst>
        </pc:picChg>
      </pc:sldChg>
      <pc:sldChg chg="del">
        <pc:chgData name="Alexander Scott" userId="60900361-c968-457a-be84-5b7d7c948694" providerId="ADAL" clId="{D223C01B-C69B-405A-9638-DCE5CE5529E3}" dt="2020-01-13T09:08:23.226" v="2804" actId="47"/>
        <pc:sldMkLst>
          <pc:docMk/>
          <pc:sldMk cId="4201362797" sldId="333"/>
        </pc:sldMkLst>
      </pc:sldChg>
      <pc:sldChg chg="modSp">
        <pc:chgData name="Alexander Scott" userId="60900361-c968-457a-be84-5b7d7c948694" providerId="ADAL" clId="{D223C01B-C69B-405A-9638-DCE5CE5529E3}" dt="2020-01-12T18:44:47.851" v="393" actId="20577"/>
        <pc:sldMkLst>
          <pc:docMk/>
          <pc:sldMk cId="968568998" sldId="335"/>
        </pc:sldMkLst>
        <pc:spChg chg="mod">
          <ac:chgData name="Alexander Scott" userId="60900361-c968-457a-be84-5b7d7c948694" providerId="ADAL" clId="{D223C01B-C69B-405A-9638-DCE5CE5529E3}" dt="2020-01-12T18:44:47.851" v="393" actId="20577"/>
          <ac:spMkLst>
            <pc:docMk/>
            <pc:sldMk cId="968568998" sldId="335"/>
            <ac:spMk id="3" creationId="{9E03207F-B365-40A7-A9A2-ED5AC7E47612}"/>
          </ac:spMkLst>
        </pc:spChg>
      </pc:sldChg>
      <pc:sldChg chg="del">
        <pc:chgData name="Alexander Scott" userId="60900361-c968-457a-be84-5b7d7c948694" providerId="ADAL" clId="{D223C01B-C69B-405A-9638-DCE5CE5529E3}" dt="2020-01-13T09:08:22.620" v="2803" actId="47"/>
        <pc:sldMkLst>
          <pc:docMk/>
          <pc:sldMk cId="1990588625" sldId="336"/>
        </pc:sldMkLst>
      </pc:sldChg>
      <pc:sldChg chg="del ord">
        <pc:chgData name="Alexander Scott" userId="60900361-c968-457a-be84-5b7d7c948694" providerId="ADAL" clId="{D223C01B-C69B-405A-9638-DCE5CE5529E3}" dt="2020-01-13T09:08:20.984" v="2801" actId="47"/>
        <pc:sldMkLst>
          <pc:docMk/>
          <pc:sldMk cId="206677938" sldId="337"/>
        </pc:sldMkLst>
      </pc:sldChg>
      <pc:sldChg chg="modSp">
        <pc:chgData name="Alexander Scott" userId="60900361-c968-457a-be84-5b7d7c948694" providerId="ADAL" clId="{D223C01B-C69B-405A-9638-DCE5CE5529E3}" dt="2020-01-12T18:41:35.048" v="268" actId="122"/>
        <pc:sldMkLst>
          <pc:docMk/>
          <pc:sldMk cId="3591128756" sldId="338"/>
        </pc:sldMkLst>
        <pc:spChg chg="mod">
          <ac:chgData name="Alexander Scott" userId="60900361-c968-457a-be84-5b7d7c948694" providerId="ADAL" clId="{D223C01B-C69B-405A-9638-DCE5CE5529E3}" dt="2020-01-12T18:41:08.987" v="262" actId="403"/>
          <ac:spMkLst>
            <pc:docMk/>
            <pc:sldMk cId="3591128756" sldId="338"/>
            <ac:spMk id="3" creationId="{9E03207F-B365-40A7-A9A2-ED5AC7E47612}"/>
          </ac:spMkLst>
        </pc:spChg>
        <pc:spChg chg="mod">
          <ac:chgData name="Alexander Scott" userId="60900361-c968-457a-be84-5b7d7c948694" providerId="ADAL" clId="{D223C01B-C69B-405A-9638-DCE5CE5529E3}" dt="2020-01-12T18:41:35.048" v="268" actId="122"/>
          <ac:spMkLst>
            <pc:docMk/>
            <pc:sldMk cId="3591128756" sldId="338"/>
            <ac:spMk id="7" creationId="{0823EABD-3A24-4720-A8DC-6D3DCC455316}"/>
          </ac:spMkLst>
        </pc:spChg>
      </pc:sldChg>
      <pc:sldChg chg="addSp delSp modSp add">
        <pc:chgData name="Alexander Scott" userId="60900361-c968-457a-be84-5b7d7c948694" providerId="ADAL" clId="{D223C01B-C69B-405A-9638-DCE5CE5529E3}" dt="2020-01-12T18:41:29.852" v="267" actId="122"/>
        <pc:sldMkLst>
          <pc:docMk/>
          <pc:sldMk cId="1626628883" sldId="339"/>
        </pc:sldMkLst>
        <pc:spChg chg="del mod">
          <ac:chgData name="Alexander Scott" userId="60900361-c968-457a-be84-5b7d7c948694" providerId="ADAL" clId="{D223C01B-C69B-405A-9638-DCE5CE5529E3}" dt="2020-01-12T18:41:26.141" v="266" actId="478"/>
          <ac:spMkLst>
            <pc:docMk/>
            <pc:sldMk cId="1626628883" sldId="339"/>
            <ac:spMk id="2" creationId="{ABC2BD51-D45F-42A7-8AA9-E4010CE03ED2}"/>
          </ac:spMkLst>
        </pc:spChg>
        <pc:spChg chg="mod">
          <ac:chgData name="Alexander Scott" userId="60900361-c968-457a-be84-5b7d7c948694" providerId="ADAL" clId="{D223C01B-C69B-405A-9638-DCE5CE5529E3}" dt="2020-01-12T18:41:22.423" v="265" actId="1076"/>
          <ac:spMkLst>
            <pc:docMk/>
            <pc:sldMk cId="1626628883" sldId="339"/>
            <ac:spMk id="3" creationId="{A0D124BE-5A66-4602-BFB0-962DAFF8A882}"/>
          </ac:spMkLst>
        </pc:spChg>
        <pc:spChg chg="add mod">
          <ac:chgData name="Alexander Scott" userId="60900361-c968-457a-be84-5b7d7c948694" providerId="ADAL" clId="{D223C01B-C69B-405A-9638-DCE5CE5529E3}" dt="2020-01-12T18:41:29.852" v="267" actId="122"/>
          <ac:spMkLst>
            <pc:docMk/>
            <pc:sldMk cId="1626628883" sldId="339"/>
            <ac:spMk id="4" creationId="{64503DE3-7DF4-4E91-BCDC-A519C3B2E56B}"/>
          </ac:spMkLst>
        </pc:spChg>
      </pc:sldChg>
      <pc:sldChg chg="addSp delSp modSp">
        <pc:chgData name="Alexander Scott" userId="60900361-c968-457a-be84-5b7d7c948694" providerId="ADAL" clId="{D223C01B-C69B-405A-9638-DCE5CE5529E3}" dt="2020-01-12T18:38:42.816" v="235" actId="20577"/>
        <pc:sldMkLst>
          <pc:docMk/>
          <pc:sldMk cId="1169355024" sldId="340"/>
        </pc:sldMkLst>
        <pc:spChg chg="del mod">
          <ac:chgData name="Alexander Scott" userId="60900361-c968-457a-be84-5b7d7c948694" providerId="ADAL" clId="{D223C01B-C69B-405A-9638-DCE5CE5529E3}" dt="2020-01-12T18:37:57.111" v="180" actId="478"/>
          <ac:spMkLst>
            <pc:docMk/>
            <pc:sldMk cId="1169355024" sldId="340"/>
            <ac:spMk id="2" creationId="{79CC6AAA-1A01-468C-80DC-963155C72309}"/>
          </ac:spMkLst>
        </pc:spChg>
        <pc:spChg chg="mod">
          <ac:chgData name="Alexander Scott" userId="60900361-c968-457a-be84-5b7d7c948694" providerId="ADAL" clId="{D223C01B-C69B-405A-9638-DCE5CE5529E3}" dt="2020-01-12T18:38:42.816" v="235" actId="20577"/>
          <ac:spMkLst>
            <pc:docMk/>
            <pc:sldMk cId="1169355024" sldId="340"/>
            <ac:spMk id="3" creationId="{DD8930EF-4177-4315-814F-5D03FC2A3BF4}"/>
          </ac:spMkLst>
        </pc:spChg>
        <pc:spChg chg="add mod">
          <ac:chgData name="Alexander Scott" userId="60900361-c968-457a-be84-5b7d7c948694" providerId="ADAL" clId="{D223C01B-C69B-405A-9638-DCE5CE5529E3}" dt="2020-01-12T18:37:57.111" v="180" actId="478"/>
          <ac:spMkLst>
            <pc:docMk/>
            <pc:sldMk cId="1169355024" sldId="340"/>
            <ac:spMk id="5" creationId="{0589B298-16F0-43E3-A8BE-615C95879EE4}"/>
          </ac:spMkLst>
        </pc:spChg>
        <pc:spChg chg="add">
          <ac:chgData name="Alexander Scott" userId="60900361-c968-457a-be84-5b7d7c948694" providerId="ADAL" clId="{D223C01B-C69B-405A-9638-DCE5CE5529E3}" dt="2020-01-12T18:37:57.517" v="181"/>
          <ac:spMkLst>
            <pc:docMk/>
            <pc:sldMk cId="1169355024" sldId="340"/>
            <ac:spMk id="6" creationId="{854F65A3-4C2A-4FD2-94EE-31749844B9FC}"/>
          </ac:spMkLst>
        </pc:spChg>
      </pc:sldChg>
      <pc:sldChg chg="modSp add">
        <pc:chgData name="Alexander Scott" userId="60900361-c968-457a-be84-5b7d7c948694" providerId="ADAL" clId="{D223C01B-C69B-405A-9638-DCE5CE5529E3}" dt="2020-01-12T18:47:50.030" v="593" actId="20577"/>
        <pc:sldMkLst>
          <pc:docMk/>
          <pc:sldMk cId="3124131470" sldId="341"/>
        </pc:sldMkLst>
        <pc:spChg chg="mod">
          <ac:chgData name="Alexander Scott" userId="60900361-c968-457a-be84-5b7d7c948694" providerId="ADAL" clId="{D223C01B-C69B-405A-9638-DCE5CE5529E3}" dt="2020-01-12T18:47:50.030" v="593" actId="20577"/>
          <ac:spMkLst>
            <pc:docMk/>
            <pc:sldMk cId="3124131470" sldId="341"/>
            <ac:spMk id="3" creationId="{A0D124BE-5A66-4602-BFB0-962DAFF8A882}"/>
          </ac:spMkLst>
        </pc:spChg>
      </pc:sldChg>
      <pc:sldChg chg="modSp add">
        <pc:chgData name="Alexander Scott" userId="60900361-c968-457a-be84-5b7d7c948694" providerId="ADAL" clId="{D223C01B-C69B-405A-9638-DCE5CE5529E3}" dt="2020-01-12T18:48:37.782" v="603" actId="313"/>
        <pc:sldMkLst>
          <pc:docMk/>
          <pc:sldMk cId="3781436923" sldId="342"/>
        </pc:sldMkLst>
        <pc:spChg chg="mod">
          <ac:chgData name="Alexander Scott" userId="60900361-c968-457a-be84-5b7d7c948694" providerId="ADAL" clId="{D223C01B-C69B-405A-9638-DCE5CE5529E3}" dt="2020-01-12T18:48:37.782" v="603" actId="313"/>
          <ac:spMkLst>
            <pc:docMk/>
            <pc:sldMk cId="3781436923" sldId="342"/>
            <ac:spMk id="3" creationId="{A0D124BE-5A66-4602-BFB0-962DAFF8A882}"/>
          </ac:spMkLst>
        </pc:spChg>
      </pc:sldChg>
      <pc:sldChg chg="modSp add">
        <pc:chgData name="Alexander Scott" userId="60900361-c968-457a-be84-5b7d7c948694" providerId="ADAL" clId="{D223C01B-C69B-405A-9638-DCE5CE5529E3}" dt="2020-01-13T07:27:52.517" v="607" actId="313"/>
        <pc:sldMkLst>
          <pc:docMk/>
          <pc:sldMk cId="2922921556" sldId="343"/>
        </pc:sldMkLst>
        <pc:spChg chg="mod">
          <ac:chgData name="Alexander Scott" userId="60900361-c968-457a-be84-5b7d7c948694" providerId="ADAL" clId="{D223C01B-C69B-405A-9638-DCE5CE5529E3}" dt="2020-01-13T07:27:52.517" v="607" actId="313"/>
          <ac:spMkLst>
            <pc:docMk/>
            <pc:sldMk cId="2922921556" sldId="343"/>
            <ac:spMk id="3" creationId="{A0D124BE-5A66-4602-BFB0-962DAFF8A882}"/>
          </ac:spMkLst>
        </pc:spChg>
      </pc:sldChg>
      <pc:sldChg chg="delSp modSp add">
        <pc:chgData name="Alexander Scott" userId="60900361-c968-457a-be84-5b7d7c948694" providerId="ADAL" clId="{D223C01B-C69B-405A-9638-DCE5CE5529E3}" dt="2020-01-13T09:01:44.842" v="2508"/>
        <pc:sldMkLst>
          <pc:docMk/>
          <pc:sldMk cId="2953630641" sldId="344"/>
        </pc:sldMkLst>
        <pc:spChg chg="del">
          <ac:chgData name="Alexander Scott" userId="60900361-c968-457a-be84-5b7d7c948694" providerId="ADAL" clId="{D223C01B-C69B-405A-9638-DCE5CE5529E3}" dt="2020-01-13T09:01:44.842" v="2508"/>
          <ac:spMkLst>
            <pc:docMk/>
            <pc:sldMk cId="2953630641" sldId="344"/>
            <ac:spMk id="2" creationId="{2653A36D-BCC7-4728-B833-B0D96D5E7584}"/>
          </ac:spMkLst>
        </pc:spChg>
        <pc:spChg chg="mod">
          <ac:chgData name="Alexander Scott" userId="60900361-c968-457a-be84-5b7d7c948694" providerId="ADAL" clId="{D223C01B-C69B-405A-9638-DCE5CE5529E3}" dt="2020-01-13T07:30:33.443" v="727" actId="122"/>
          <ac:spMkLst>
            <pc:docMk/>
            <pc:sldMk cId="2953630641" sldId="344"/>
            <ac:spMk id="3" creationId="{A0D124BE-5A66-4602-BFB0-962DAFF8A882}"/>
          </ac:spMkLst>
        </pc:spChg>
      </pc:sldChg>
      <pc:sldChg chg="addSp delSp modSp add mod setBg">
        <pc:chgData name="Alexander Scott" userId="60900361-c968-457a-be84-5b7d7c948694" providerId="ADAL" clId="{D223C01B-C69B-405A-9638-DCE5CE5529E3}" dt="2020-01-13T08:21:07.306" v="1452" actId="113"/>
        <pc:sldMkLst>
          <pc:docMk/>
          <pc:sldMk cId="3626470" sldId="345"/>
        </pc:sldMkLst>
        <pc:spChg chg="mod">
          <ac:chgData name="Alexander Scott" userId="60900361-c968-457a-be84-5b7d7c948694" providerId="ADAL" clId="{D223C01B-C69B-405A-9638-DCE5CE5529E3}" dt="2020-01-13T08:20:59.608" v="1449" actId="14100"/>
          <ac:spMkLst>
            <pc:docMk/>
            <pc:sldMk cId="3626470" sldId="345"/>
            <ac:spMk id="2" creationId="{391B6FFC-8F2C-4ABB-A961-9309F619BDFE}"/>
          </ac:spMkLst>
        </pc:spChg>
        <pc:spChg chg="mod">
          <ac:chgData name="Alexander Scott" userId="60900361-c968-457a-be84-5b7d7c948694" providerId="ADAL" clId="{D223C01B-C69B-405A-9638-DCE5CE5529E3}" dt="2020-01-13T08:21:07.306" v="1452" actId="113"/>
          <ac:spMkLst>
            <pc:docMk/>
            <pc:sldMk cId="3626470" sldId="345"/>
            <ac:spMk id="3" creationId="{3CBD21B3-F281-4151-92F0-D0DCD0CEB255}"/>
          </ac:spMkLst>
        </pc:spChg>
        <pc:picChg chg="add del mod modCrop">
          <ac:chgData name="Alexander Scott" userId="60900361-c968-457a-be84-5b7d7c948694" providerId="ADAL" clId="{D223C01B-C69B-405A-9638-DCE5CE5529E3}" dt="2020-01-13T08:19:15.964" v="1432" actId="21"/>
          <ac:picMkLst>
            <pc:docMk/>
            <pc:sldMk cId="3626470" sldId="345"/>
            <ac:picMk id="4" creationId="{5021A209-BF98-4C9D-A21D-93843ADB7B42}"/>
          </ac:picMkLst>
        </pc:picChg>
        <pc:picChg chg="add mod">
          <ac:chgData name="Alexander Scott" userId="60900361-c968-457a-be84-5b7d7c948694" providerId="ADAL" clId="{D223C01B-C69B-405A-9638-DCE5CE5529E3}" dt="2020-01-13T08:19:40.301" v="1437" actId="27614"/>
          <ac:picMkLst>
            <pc:docMk/>
            <pc:sldMk cId="3626470" sldId="345"/>
            <ac:picMk id="5" creationId="{355FBFFE-594A-4D92-A267-4D888B58415A}"/>
          </ac:picMkLst>
        </pc:picChg>
        <pc:cxnChg chg="add del">
          <ac:chgData name="Alexander Scott" userId="60900361-c968-457a-be84-5b7d7c948694" providerId="ADAL" clId="{D223C01B-C69B-405A-9638-DCE5CE5529E3}" dt="2020-01-13T08:19:33.255" v="1435" actId="26606"/>
          <ac:cxnSpMkLst>
            <pc:docMk/>
            <pc:sldMk cId="3626470" sldId="345"/>
            <ac:cxnSpMk id="10" creationId="{E4A809D5-3600-46D4-A466-67F2349A54FB}"/>
          </ac:cxnSpMkLst>
        </pc:cxnChg>
      </pc:sldChg>
      <pc:sldChg chg="modSp add">
        <pc:chgData name="Alexander Scott" userId="60900361-c968-457a-be84-5b7d7c948694" providerId="ADAL" clId="{D223C01B-C69B-405A-9638-DCE5CE5529E3}" dt="2020-01-13T08:40:49.700" v="1463" actId="313"/>
        <pc:sldMkLst>
          <pc:docMk/>
          <pc:sldMk cId="4084634439" sldId="346"/>
        </pc:sldMkLst>
        <pc:spChg chg="mod">
          <ac:chgData name="Alexander Scott" userId="60900361-c968-457a-be84-5b7d7c948694" providerId="ADAL" clId="{D223C01B-C69B-405A-9638-DCE5CE5529E3}" dt="2020-01-13T08:40:49.700" v="1463" actId="313"/>
          <ac:spMkLst>
            <pc:docMk/>
            <pc:sldMk cId="4084634439" sldId="346"/>
            <ac:spMk id="3" creationId="{A0D124BE-5A66-4602-BFB0-962DAFF8A882}"/>
          </ac:spMkLst>
        </pc:spChg>
        <pc:spChg chg="mod">
          <ac:chgData name="Alexander Scott" userId="60900361-c968-457a-be84-5b7d7c948694" providerId="ADAL" clId="{D223C01B-C69B-405A-9638-DCE5CE5529E3}" dt="2020-01-13T08:11:32.154" v="1090" actId="20577"/>
          <ac:spMkLst>
            <pc:docMk/>
            <pc:sldMk cId="4084634439" sldId="346"/>
            <ac:spMk id="4" creationId="{64503DE3-7DF4-4E91-BCDC-A519C3B2E56B}"/>
          </ac:spMkLst>
        </pc:spChg>
      </pc:sldChg>
      <pc:sldChg chg="modSp ord">
        <pc:chgData name="Alexander Scott" userId="60900361-c968-457a-be84-5b7d7c948694" providerId="ADAL" clId="{D223C01B-C69B-405A-9638-DCE5CE5529E3}" dt="2020-01-13T08:46:16.681" v="1527"/>
        <pc:sldMkLst>
          <pc:docMk/>
          <pc:sldMk cId="3359874013" sldId="347"/>
        </pc:sldMkLst>
        <pc:spChg chg="mod">
          <ac:chgData name="Alexander Scott" userId="60900361-c968-457a-be84-5b7d7c948694" providerId="ADAL" clId="{D223C01B-C69B-405A-9638-DCE5CE5529E3}" dt="2020-01-13T08:45:39.542" v="1525" actId="313"/>
          <ac:spMkLst>
            <pc:docMk/>
            <pc:sldMk cId="3359874013" sldId="347"/>
            <ac:spMk id="3" creationId="{A0D124BE-5A66-4602-BFB0-962DAFF8A882}"/>
          </ac:spMkLst>
        </pc:spChg>
        <pc:spChg chg="mod">
          <ac:chgData name="Alexander Scott" userId="60900361-c968-457a-be84-5b7d7c948694" providerId="ADAL" clId="{D223C01B-C69B-405A-9638-DCE5CE5529E3}" dt="2020-01-13T08:46:16.681" v="1527"/>
          <ac:spMkLst>
            <pc:docMk/>
            <pc:sldMk cId="3359874013" sldId="347"/>
            <ac:spMk id="4" creationId="{64503DE3-7DF4-4E91-BCDC-A519C3B2E56B}"/>
          </ac:spMkLst>
        </pc:spChg>
      </pc:sldChg>
      <pc:sldChg chg="modSp add">
        <pc:chgData name="Alexander Scott" userId="60900361-c968-457a-be84-5b7d7c948694" providerId="ADAL" clId="{D223C01B-C69B-405A-9638-DCE5CE5529E3}" dt="2020-01-13T08:46:12.908" v="1526"/>
        <pc:sldMkLst>
          <pc:docMk/>
          <pc:sldMk cId="2713338674" sldId="348"/>
        </pc:sldMkLst>
        <pc:spChg chg="mod">
          <ac:chgData name="Alexander Scott" userId="60900361-c968-457a-be84-5b7d7c948694" providerId="ADAL" clId="{D223C01B-C69B-405A-9638-DCE5CE5529E3}" dt="2020-01-13T08:44:49.078" v="1495" actId="20577"/>
          <ac:spMkLst>
            <pc:docMk/>
            <pc:sldMk cId="2713338674" sldId="348"/>
            <ac:spMk id="3" creationId="{A0D124BE-5A66-4602-BFB0-962DAFF8A882}"/>
          </ac:spMkLst>
        </pc:spChg>
        <pc:spChg chg="mod">
          <ac:chgData name="Alexander Scott" userId="60900361-c968-457a-be84-5b7d7c948694" providerId="ADAL" clId="{D223C01B-C69B-405A-9638-DCE5CE5529E3}" dt="2020-01-13T08:46:12.908" v="1526"/>
          <ac:spMkLst>
            <pc:docMk/>
            <pc:sldMk cId="2713338674" sldId="348"/>
            <ac:spMk id="4" creationId="{64503DE3-7DF4-4E91-BCDC-A519C3B2E56B}"/>
          </ac:spMkLst>
        </pc:spChg>
      </pc:sldChg>
      <pc:sldChg chg="add del">
        <pc:chgData name="Alexander Scott" userId="60900361-c968-457a-be84-5b7d7c948694" providerId="ADAL" clId="{D223C01B-C69B-405A-9638-DCE5CE5529E3}" dt="2020-01-13T09:08:21.279" v="2802" actId="47"/>
        <pc:sldMkLst>
          <pc:docMk/>
          <pc:sldMk cId="1161040459" sldId="349"/>
        </pc:sldMkLst>
      </pc:sldChg>
      <pc:sldChg chg="modSp">
        <pc:chgData name="Alexander Scott" userId="60900361-c968-457a-be84-5b7d7c948694" providerId="ADAL" clId="{D223C01B-C69B-405A-9638-DCE5CE5529E3}" dt="2020-01-13T08:50:18.014" v="2064" actId="20577"/>
        <pc:sldMkLst>
          <pc:docMk/>
          <pc:sldMk cId="729201452" sldId="350"/>
        </pc:sldMkLst>
        <pc:spChg chg="mod">
          <ac:chgData name="Alexander Scott" userId="60900361-c968-457a-be84-5b7d7c948694" providerId="ADAL" clId="{D223C01B-C69B-405A-9638-DCE5CE5529E3}" dt="2020-01-13T08:50:18.014" v="2064" actId="20577"/>
          <ac:spMkLst>
            <pc:docMk/>
            <pc:sldMk cId="729201452" sldId="350"/>
            <ac:spMk id="3" creationId="{A0D124BE-5A66-4602-BFB0-962DAFF8A882}"/>
          </ac:spMkLst>
        </pc:spChg>
      </pc:sldChg>
      <pc:sldChg chg="addSp delSp modSp add">
        <pc:chgData name="Alexander Scott" userId="60900361-c968-457a-be84-5b7d7c948694" providerId="ADAL" clId="{D223C01B-C69B-405A-9638-DCE5CE5529E3}" dt="2020-01-13T08:54:05.859" v="2166" actId="20577"/>
        <pc:sldMkLst>
          <pc:docMk/>
          <pc:sldMk cId="2519938549" sldId="351"/>
        </pc:sldMkLst>
        <pc:spChg chg="mod">
          <ac:chgData name="Alexander Scott" userId="60900361-c968-457a-be84-5b7d7c948694" providerId="ADAL" clId="{D223C01B-C69B-405A-9638-DCE5CE5529E3}" dt="2020-01-13T08:53:36.183" v="2132" actId="20577"/>
          <ac:spMkLst>
            <pc:docMk/>
            <pc:sldMk cId="2519938549" sldId="351"/>
            <ac:spMk id="2" creationId="{41A21099-DA4B-4D7D-A086-C931F05CA699}"/>
          </ac:spMkLst>
        </pc:spChg>
        <pc:spChg chg="del">
          <ac:chgData name="Alexander Scott" userId="60900361-c968-457a-be84-5b7d7c948694" providerId="ADAL" clId="{D223C01B-C69B-405A-9638-DCE5CE5529E3}" dt="2020-01-13T08:51:42.303" v="2066"/>
          <ac:spMkLst>
            <pc:docMk/>
            <pc:sldMk cId="2519938549" sldId="351"/>
            <ac:spMk id="3" creationId="{45340797-4DA8-421D-8DC6-92B4C3C30106}"/>
          </ac:spMkLst>
        </pc:spChg>
        <pc:spChg chg="add mod">
          <ac:chgData name="Alexander Scott" userId="60900361-c968-457a-be84-5b7d7c948694" providerId="ADAL" clId="{D223C01B-C69B-405A-9638-DCE5CE5529E3}" dt="2020-01-13T08:54:05.859" v="2166" actId="20577"/>
          <ac:spMkLst>
            <pc:docMk/>
            <pc:sldMk cId="2519938549" sldId="351"/>
            <ac:spMk id="5" creationId="{243336E6-EAAC-4250-9465-1E9AA9964B36}"/>
          </ac:spMkLst>
        </pc:spChg>
        <pc:picChg chg="add mod">
          <ac:chgData name="Alexander Scott" userId="60900361-c968-457a-be84-5b7d7c948694" providerId="ADAL" clId="{D223C01B-C69B-405A-9638-DCE5CE5529E3}" dt="2020-01-13T08:51:45.999" v="2068" actId="1076"/>
          <ac:picMkLst>
            <pc:docMk/>
            <pc:sldMk cId="2519938549" sldId="351"/>
            <ac:picMk id="4" creationId="{30201660-C60C-4F84-82A1-DF2B9A98D0BD}"/>
          </ac:picMkLst>
        </pc:picChg>
      </pc:sldChg>
      <pc:sldChg chg="modSp del">
        <pc:chgData name="Alexander Scott" userId="60900361-c968-457a-be84-5b7d7c948694" providerId="ADAL" clId="{D223C01B-C69B-405A-9638-DCE5CE5529E3}" dt="2020-01-13T09:08:20.337" v="2800" actId="47"/>
        <pc:sldMkLst>
          <pc:docMk/>
          <pc:sldMk cId="3455620350" sldId="352"/>
        </pc:sldMkLst>
        <pc:spChg chg="mod">
          <ac:chgData name="Alexander Scott" userId="60900361-c968-457a-be84-5b7d7c948694" providerId="ADAL" clId="{D223C01B-C69B-405A-9638-DCE5CE5529E3}" dt="2020-01-13T08:54:22.284" v="2175" actId="20577"/>
          <ac:spMkLst>
            <pc:docMk/>
            <pc:sldMk cId="3455620350" sldId="352"/>
            <ac:spMk id="3" creationId="{A0D124BE-5A66-4602-BFB0-962DAFF8A882}"/>
          </ac:spMkLst>
        </pc:spChg>
      </pc:sldChg>
      <pc:sldChg chg="add del">
        <pc:chgData name="Alexander Scott" userId="60900361-c968-457a-be84-5b7d7c948694" providerId="ADAL" clId="{D223C01B-C69B-405A-9638-DCE5CE5529E3}" dt="2020-01-13T08:54:41.765" v="2178" actId="2696"/>
        <pc:sldMkLst>
          <pc:docMk/>
          <pc:sldMk cId="4064555094" sldId="353"/>
        </pc:sldMkLst>
      </pc:sldChg>
      <pc:sldChg chg="modSp">
        <pc:chgData name="Alexander Scott" userId="60900361-c968-457a-be84-5b7d7c948694" providerId="ADAL" clId="{D223C01B-C69B-405A-9638-DCE5CE5529E3}" dt="2020-01-13T08:58:22.791" v="2481" actId="255"/>
        <pc:sldMkLst>
          <pc:docMk/>
          <pc:sldMk cId="4066520115" sldId="353"/>
        </pc:sldMkLst>
        <pc:spChg chg="mod">
          <ac:chgData name="Alexander Scott" userId="60900361-c968-457a-be84-5b7d7c948694" providerId="ADAL" clId="{D223C01B-C69B-405A-9638-DCE5CE5529E3}" dt="2020-01-13T08:54:57.534" v="2181" actId="1076"/>
          <ac:spMkLst>
            <pc:docMk/>
            <pc:sldMk cId="4066520115" sldId="353"/>
            <ac:spMk id="2" creationId="{71354436-9EA2-48D6-BD6D-B06876DFEE65}"/>
          </ac:spMkLst>
        </pc:spChg>
        <pc:spChg chg="mod">
          <ac:chgData name="Alexander Scott" userId="60900361-c968-457a-be84-5b7d7c948694" providerId="ADAL" clId="{D223C01B-C69B-405A-9638-DCE5CE5529E3}" dt="2020-01-13T08:58:22.791" v="2481" actId="255"/>
          <ac:spMkLst>
            <pc:docMk/>
            <pc:sldMk cId="4066520115" sldId="353"/>
            <ac:spMk id="3" creationId="{9E03207F-B365-40A7-A9A2-ED5AC7E47612}"/>
          </ac:spMkLst>
        </pc:spChg>
      </pc:sldChg>
      <pc:sldChg chg="modSp">
        <pc:chgData name="Alexander Scott" userId="60900361-c968-457a-be84-5b7d7c948694" providerId="ADAL" clId="{D223C01B-C69B-405A-9638-DCE5CE5529E3}" dt="2020-01-13T09:00:28.571" v="2507" actId="313"/>
        <pc:sldMkLst>
          <pc:docMk/>
          <pc:sldMk cId="2561852262" sldId="354"/>
        </pc:sldMkLst>
        <pc:spChg chg="mod">
          <ac:chgData name="Alexander Scott" userId="60900361-c968-457a-be84-5b7d7c948694" providerId="ADAL" clId="{D223C01B-C69B-405A-9638-DCE5CE5529E3}" dt="2020-01-13T09:00:28.571" v="2507" actId="313"/>
          <ac:spMkLst>
            <pc:docMk/>
            <pc:sldMk cId="2561852262" sldId="354"/>
            <ac:spMk id="3" creationId="{A0D124BE-5A66-4602-BFB0-962DAFF8A882}"/>
          </ac:spMkLst>
        </pc:spChg>
      </pc:sldChg>
      <pc:sldChg chg="modSp add ord">
        <pc:chgData name="Alexander Scott" userId="60900361-c968-457a-be84-5b7d7c948694" providerId="ADAL" clId="{D223C01B-C69B-405A-9638-DCE5CE5529E3}" dt="2020-01-13T09:03:54.769" v="2593" actId="313"/>
        <pc:sldMkLst>
          <pc:docMk/>
          <pc:sldMk cId="3574392381" sldId="355"/>
        </pc:sldMkLst>
        <pc:spChg chg="mod">
          <ac:chgData name="Alexander Scott" userId="60900361-c968-457a-be84-5b7d7c948694" providerId="ADAL" clId="{D223C01B-C69B-405A-9638-DCE5CE5529E3}" dt="2020-01-13T09:03:54.769" v="2593" actId="313"/>
          <ac:spMkLst>
            <pc:docMk/>
            <pc:sldMk cId="3574392381" sldId="355"/>
            <ac:spMk id="3" creationId="{A0D124BE-5A66-4602-BFB0-962DAFF8A882}"/>
          </ac:spMkLst>
        </pc:spChg>
      </pc:sldChg>
      <pc:sldChg chg="addSp modSp add mod setBg">
        <pc:chgData name="Alexander Scott" userId="60900361-c968-457a-be84-5b7d7c948694" providerId="ADAL" clId="{D223C01B-C69B-405A-9638-DCE5CE5529E3}" dt="2020-01-13T09:07:56.064" v="2799" actId="255"/>
        <pc:sldMkLst>
          <pc:docMk/>
          <pc:sldMk cId="3412992997" sldId="356"/>
        </pc:sldMkLst>
        <pc:spChg chg="mod ord">
          <ac:chgData name="Alexander Scott" userId="60900361-c968-457a-be84-5b7d7c948694" providerId="ADAL" clId="{D223C01B-C69B-405A-9638-DCE5CE5529E3}" dt="2020-01-13T09:07:56.064" v="2799" actId="255"/>
          <ac:spMkLst>
            <pc:docMk/>
            <pc:sldMk cId="3412992997" sldId="356"/>
            <ac:spMk id="3" creationId="{A0D124BE-5A66-4602-BFB0-962DAFF8A882}"/>
          </ac:spMkLst>
        </pc:spChg>
        <pc:spChg chg="mod">
          <ac:chgData name="Alexander Scott" userId="60900361-c968-457a-be84-5b7d7c948694" providerId="ADAL" clId="{D223C01B-C69B-405A-9638-DCE5CE5529E3}" dt="2020-01-13T09:07:42.875" v="2798" actId="27636"/>
          <ac:spMkLst>
            <pc:docMk/>
            <pc:sldMk cId="3412992997" sldId="356"/>
            <ac:spMk id="4" creationId="{64503DE3-7DF4-4E91-BCDC-A519C3B2E56B}"/>
          </ac:spMkLst>
        </pc:spChg>
        <pc:picChg chg="add mod">
          <ac:chgData name="Alexander Scott" userId="60900361-c968-457a-be84-5b7d7c948694" providerId="ADAL" clId="{D223C01B-C69B-405A-9638-DCE5CE5529E3}" dt="2020-01-13T09:07:36.207" v="2796" actId="26606"/>
          <ac:picMkLst>
            <pc:docMk/>
            <pc:sldMk cId="3412992997" sldId="356"/>
            <ac:picMk id="2" creationId="{23614AE7-3E31-454D-97ED-B18B192D969E}"/>
          </ac:picMkLst>
        </pc:picChg>
      </pc:sldChg>
      <pc:sldChg chg="addSp delSp modSp add mod setBg">
        <pc:chgData name="Alexander Scott" userId="60900361-c968-457a-be84-5b7d7c948694" providerId="ADAL" clId="{D223C01B-C69B-405A-9638-DCE5CE5529E3}" dt="2020-01-13T09:14:19.816" v="2852" actId="1076"/>
        <pc:sldMkLst>
          <pc:docMk/>
          <pc:sldMk cId="955287615" sldId="357"/>
        </pc:sldMkLst>
        <pc:spChg chg="del mod">
          <ac:chgData name="Alexander Scott" userId="60900361-c968-457a-be84-5b7d7c948694" providerId="ADAL" clId="{D223C01B-C69B-405A-9638-DCE5CE5529E3}" dt="2020-01-13T09:12:41.869" v="2833" actId="478"/>
          <ac:spMkLst>
            <pc:docMk/>
            <pc:sldMk cId="955287615" sldId="357"/>
            <ac:spMk id="2" creationId="{471F328D-911F-4A80-B6E4-19A26A12D5F5}"/>
          </ac:spMkLst>
        </pc:spChg>
        <pc:spChg chg="mod ord">
          <ac:chgData name="Alexander Scott" userId="60900361-c968-457a-be84-5b7d7c948694" providerId="ADAL" clId="{D223C01B-C69B-405A-9638-DCE5CE5529E3}" dt="2020-01-13T09:13:37.981" v="2842" actId="1076"/>
          <ac:spMkLst>
            <pc:docMk/>
            <pc:sldMk cId="955287615" sldId="357"/>
            <ac:spMk id="3" creationId="{315C220F-6514-4E84-9331-4D02E2B0091C}"/>
          </ac:spMkLst>
        </pc:spChg>
        <pc:spChg chg="add">
          <ac:chgData name="Alexander Scott" userId="60900361-c968-457a-be84-5b7d7c948694" providerId="ADAL" clId="{D223C01B-C69B-405A-9638-DCE5CE5529E3}" dt="2020-01-13T09:12:20.854" v="2826" actId="26606"/>
          <ac:spMkLst>
            <pc:docMk/>
            <pc:sldMk cId="955287615" sldId="357"/>
            <ac:spMk id="12" creationId="{71A784BF-09DB-448D-99FC-B49DFC6605D5}"/>
          </ac:spMkLst>
        </pc:spChg>
        <pc:spChg chg="add">
          <ac:chgData name="Alexander Scott" userId="60900361-c968-457a-be84-5b7d7c948694" providerId="ADAL" clId="{D223C01B-C69B-405A-9638-DCE5CE5529E3}" dt="2020-01-13T09:12:20.854" v="2826" actId="26606"/>
          <ac:spMkLst>
            <pc:docMk/>
            <pc:sldMk cId="955287615" sldId="357"/>
            <ac:spMk id="14" creationId="{917859B3-4C91-478D-929D-BB6433F90849}"/>
          </ac:spMkLst>
        </pc:spChg>
        <pc:spChg chg="add">
          <ac:chgData name="Alexander Scott" userId="60900361-c968-457a-be84-5b7d7c948694" providerId="ADAL" clId="{D223C01B-C69B-405A-9638-DCE5CE5529E3}" dt="2020-01-13T09:12:20.854" v="2826" actId="26606"/>
          <ac:spMkLst>
            <pc:docMk/>
            <pc:sldMk cId="955287615" sldId="357"/>
            <ac:spMk id="16" creationId="{6283FBD2-A663-469F-855C-06D86E3C1161}"/>
          </ac:spMkLst>
        </pc:spChg>
        <pc:spChg chg="add">
          <ac:chgData name="Alexander Scott" userId="60900361-c968-457a-be84-5b7d7c948694" providerId="ADAL" clId="{D223C01B-C69B-405A-9638-DCE5CE5529E3}" dt="2020-01-13T09:12:20.854" v="2826" actId="26606"/>
          <ac:spMkLst>
            <pc:docMk/>
            <pc:sldMk cId="955287615" sldId="357"/>
            <ac:spMk id="18" creationId="{8A1279FC-7441-4E55-B082-2774E6316482}"/>
          </ac:spMkLst>
        </pc:spChg>
        <pc:picChg chg="add mod ord">
          <ac:chgData name="Alexander Scott" userId="60900361-c968-457a-be84-5b7d7c948694" providerId="ADAL" clId="{D223C01B-C69B-405A-9638-DCE5CE5529E3}" dt="2020-01-13T09:14:19.816" v="2852" actId="1076"/>
          <ac:picMkLst>
            <pc:docMk/>
            <pc:sldMk cId="955287615" sldId="357"/>
            <ac:picMk id="4" creationId="{3FC641A5-E107-469C-962C-479FFAC7F413}"/>
          </ac:picMkLst>
        </pc:picChg>
        <pc:picChg chg="add del mod modCrop">
          <ac:chgData name="Alexander Scott" userId="60900361-c968-457a-be84-5b7d7c948694" providerId="ADAL" clId="{D223C01B-C69B-405A-9638-DCE5CE5529E3}" dt="2020-01-13T09:10:56.518" v="2823" actId="21"/>
          <ac:picMkLst>
            <pc:docMk/>
            <pc:sldMk cId="955287615" sldId="357"/>
            <ac:picMk id="5" creationId="{275700EF-ED0B-41DA-B4F3-70FE5050FB49}"/>
          </ac:picMkLst>
        </pc:picChg>
        <pc:picChg chg="add mod">
          <ac:chgData name="Alexander Scott" userId="60900361-c968-457a-be84-5b7d7c948694" providerId="ADAL" clId="{D223C01B-C69B-405A-9638-DCE5CE5529E3}" dt="2020-01-13T09:14:12.323" v="2851" actId="14100"/>
          <ac:picMkLst>
            <pc:docMk/>
            <pc:sldMk cId="955287615" sldId="357"/>
            <ac:picMk id="6" creationId="{800B275A-FEF8-4455-9B00-0615EB4ED19B}"/>
          </ac:picMkLst>
        </pc:picChg>
        <pc:picChg chg="add mod">
          <ac:chgData name="Alexander Scott" userId="60900361-c968-457a-be84-5b7d7c948694" providerId="ADAL" clId="{D223C01B-C69B-405A-9638-DCE5CE5529E3}" dt="2020-01-13T09:13:56.033" v="2848" actId="1076"/>
          <ac:picMkLst>
            <pc:docMk/>
            <pc:sldMk cId="955287615" sldId="357"/>
            <ac:picMk id="7" creationId="{82585C2E-F72A-4D5D-A63C-744C981FE3C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AD9787E5-D2BA-4AA4-B803-BCB4CCFBF132}" type="datetimeFigureOut">
              <a:rPr lang="en-GB" smtClean="0"/>
              <a:t>29/11/2021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8FFE1CE9-4BCD-4D68-B5B3-24B65BC87C43}" type="slidenum">
              <a:rPr lang="en-GB" smtClean="0"/>
              <a:t>‹#›</a:t>
            </a:fld>
            <a:endParaRPr lang="en-GB"/>
          </a:p>
        </p:txBody>
      </p:sp>
    </p:spTree>
    <p:extLst>
      <p:ext uri="{BB962C8B-B14F-4D97-AF65-F5344CB8AC3E}">
        <p14:creationId xmlns:p14="http://schemas.microsoft.com/office/powerpoint/2010/main" val="2290929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1303338"/>
            <a:ext cx="4692650" cy="3519487"/>
          </a:xfrm>
        </p:spPr>
      </p:sp>
      <p:sp>
        <p:nvSpPr>
          <p:cNvPr id="3" name="Notes Placeholder 2"/>
          <p:cNvSpPr>
            <a:spLocks noGrp="1"/>
          </p:cNvSpPr>
          <p:nvPr>
            <p:ph type="body" idx="1"/>
          </p:nvPr>
        </p:nvSpPr>
        <p:spPr/>
        <p:txBody>
          <a:bodyPr/>
          <a:lstStyle/>
          <a:p>
            <a:r>
              <a:rPr lang="en-GB" dirty="0"/>
              <a:t>Goals:</a:t>
            </a:r>
          </a:p>
          <a:p>
            <a:pPr marL="171429" indent="-171429">
              <a:buFont typeface="Arial" panose="020B0604020202020204" pitchFamily="34" charset="0"/>
              <a:buChar char="•"/>
            </a:pPr>
            <a:r>
              <a:rPr lang="en-GB" dirty="0"/>
              <a:t>Introduce key themes of the module</a:t>
            </a:r>
          </a:p>
          <a:p>
            <a:pPr marL="171429" indent="-171429">
              <a:buFont typeface="Arial" panose="020B0604020202020204" pitchFamily="34" charset="0"/>
              <a:buChar char="•"/>
            </a:pPr>
            <a:r>
              <a:rPr lang="en-GB" dirty="0"/>
              <a:t>Provide an overview of the syllabus and assessment</a:t>
            </a:r>
          </a:p>
          <a:p>
            <a:pPr marL="171429" indent="-171429">
              <a:buFont typeface="Arial" panose="020B0604020202020204" pitchFamily="34" charset="0"/>
              <a:buChar char="•"/>
            </a:pPr>
            <a:r>
              <a:rPr lang="en-GB" dirty="0"/>
              <a:t>Discuss key concept and text: Paul Gilroy’s </a:t>
            </a:r>
            <a:r>
              <a:rPr lang="en-GB" i="1" dirty="0"/>
              <a:t>The Black Atlantic</a:t>
            </a:r>
          </a:p>
          <a:p>
            <a:endParaRPr lang="en-GB" i="0" dirty="0"/>
          </a:p>
          <a:p>
            <a:r>
              <a:rPr lang="en-GB" i="0" dirty="0"/>
              <a:t>But start with a disclaimer: I shouldn’t be teaching this module</a:t>
            </a:r>
          </a:p>
        </p:txBody>
      </p:sp>
      <p:sp>
        <p:nvSpPr>
          <p:cNvPr id="4" name="Slide Number Placeholder 3"/>
          <p:cNvSpPr>
            <a:spLocks noGrp="1"/>
          </p:cNvSpPr>
          <p:nvPr>
            <p:ph type="sldNum" sz="quarter" idx="5"/>
          </p:nvPr>
        </p:nvSpPr>
        <p:spPr/>
        <p:txBody>
          <a:bodyPr/>
          <a:lstStyle/>
          <a:p>
            <a:pPr defTabSz="914289">
              <a:defRPr/>
            </a:pPr>
            <a:fld id="{C9DF3834-AE5E-4216-B825-DD970B2831FA}" type="slidenum">
              <a:rPr lang="en-GB">
                <a:solidFill>
                  <a:prstClr val="black"/>
                </a:solidFill>
                <a:latin typeface="Calibri" panose="020F0502020204030204"/>
              </a:rPr>
              <a:pPr defTabSz="914289">
                <a:defRPr/>
              </a:pPr>
              <a:t>1</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202696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a:t>
            </a:fld>
            <a:endParaRPr lang="en-GB"/>
          </a:p>
        </p:txBody>
      </p:sp>
    </p:spTree>
    <p:extLst>
      <p:ext uri="{BB962C8B-B14F-4D97-AF65-F5344CB8AC3E}">
        <p14:creationId xmlns:p14="http://schemas.microsoft.com/office/powerpoint/2010/main" val="2579202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a:t>
            </a:fld>
            <a:endParaRPr lang="en-GB"/>
          </a:p>
        </p:txBody>
      </p:sp>
    </p:spTree>
    <p:extLst>
      <p:ext uri="{BB962C8B-B14F-4D97-AF65-F5344CB8AC3E}">
        <p14:creationId xmlns:p14="http://schemas.microsoft.com/office/powerpoint/2010/main" val="3917156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4</a:t>
            </a:fld>
            <a:endParaRPr lang="en-GB"/>
          </a:p>
        </p:txBody>
      </p:sp>
    </p:spTree>
    <p:extLst>
      <p:ext uri="{BB962C8B-B14F-4D97-AF65-F5344CB8AC3E}">
        <p14:creationId xmlns:p14="http://schemas.microsoft.com/office/powerpoint/2010/main" val="3262401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5</a:t>
            </a:fld>
            <a:endParaRPr lang="en-GB"/>
          </a:p>
        </p:txBody>
      </p:sp>
    </p:spTree>
    <p:extLst>
      <p:ext uri="{BB962C8B-B14F-4D97-AF65-F5344CB8AC3E}">
        <p14:creationId xmlns:p14="http://schemas.microsoft.com/office/powerpoint/2010/main" val="3904647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6</a:t>
            </a:fld>
            <a:endParaRPr lang="en-GB"/>
          </a:p>
        </p:txBody>
      </p:sp>
    </p:spTree>
    <p:extLst>
      <p:ext uri="{BB962C8B-B14F-4D97-AF65-F5344CB8AC3E}">
        <p14:creationId xmlns:p14="http://schemas.microsoft.com/office/powerpoint/2010/main" val="2535795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7</a:t>
            </a:fld>
            <a:endParaRPr lang="en-GB"/>
          </a:p>
        </p:txBody>
      </p:sp>
    </p:spTree>
    <p:extLst>
      <p:ext uri="{BB962C8B-B14F-4D97-AF65-F5344CB8AC3E}">
        <p14:creationId xmlns:p14="http://schemas.microsoft.com/office/powerpoint/2010/main" val="1450118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8</a:t>
            </a:fld>
            <a:endParaRPr lang="en-GB"/>
          </a:p>
        </p:txBody>
      </p:sp>
    </p:spTree>
    <p:extLst>
      <p:ext uri="{BB962C8B-B14F-4D97-AF65-F5344CB8AC3E}">
        <p14:creationId xmlns:p14="http://schemas.microsoft.com/office/powerpoint/2010/main" val="1819319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9</a:t>
            </a:fld>
            <a:endParaRPr lang="en-GB"/>
          </a:p>
        </p:txBody>
      </p:sp>
    </p:spTree>
    <p:extLst>
      <p:ext uri="{BB962C8B-B14F-4D97-AF65-F5344CB8AC3E}">
        <p14:creationId xmlns:p14="http://schemas.microsoft.com/office/powerpoint/2010/main" val="4286172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GROWTH</a:t>
            </a:r>
          </a:p>
        </p:txBody>
      </p:sp>
      <p:sp>
        <p:nvSpPr>
          <p:cNvPr id="4" name="Slide Number Placeholder 3"/>
          <p:cNvSpPr>
            <a:spLocks noGrp="1"/>
          </p:cNvSpPr>
          <p:nvPr>
            <p:ph type="sldNum" sz="quarter" idx="10"/>
          </p:nvPr>
        </p:nvSpPr>
        <p:spPr/>
        <p:txBody>
          <a:bodyPr/>
          <a:lstStyle/>
          <a:p>
            <a:fld id="{6C126E80-93F2-4A30-A37F-07FC036028F3}" type="slidenum">
              <a:rPr lang="en-GB" smtClean="0"/>
              <a:t>10</a:t>
            </a:fld>
            <a:endParaRPr lang="en-GB" dirty="0"/>
          </a:p>
        </p:txBody>
      </p:sp>
    </p:spTree>
    <p:extLst>
      <p:ext uri="{BB962C8B-B14F-4D97-AF65-F5344CB8AC3E}">
        <p14:creationId xmlns:p14="http://schemas.microsoft.com/office/powerpoint/2010/main" val="2659927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11</a:t>
            </a:fld>
            <a:endParaRPr lang="en-GB"/>
          </a:p>
        </p:txBody>
      </p:sp>
    </p:spTree>
    <p:extLst>
      <p:ext uri="{BB962C8B-B14F-4D97-AF65-F5344CB8AC3E}">
        <p14:creationId xmlns:p14="http://schemas.microsoft.com/office/powerpoint/2010/main" val="10577608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12</a:t>
            </a:fld>
            <a:endParaRPr lang="en-GB"/>
          </a:p>
        </p:txBody>
      </p:sp>
    </p:spTree>
    <p:extLst>
      <p:ext uri="{BB962C8B-B14F-4D97-AF65-F5344CB8AC3E}">
        <p14:creationId xmlns:p14="http://schemas.microsoft.com/office/powerpoint/2010/main" val="12616730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13</a:t>
            </a:fld>
            <a:endParaRPr lang="en-GB"/>
          </a:p>
        </p:txBody>
      </p:sp>
    </p:spTree>
    <p:extLst>
      <p:ext uri="{BB962C8B-B14F-4D97-AF65-F5344CB8AC3E}">
        <p14:creationId xmlns:p14="http://schemas.microsoft.com/office/powerpoint/2010/main" val="27099144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14</a:t>
            </a:fld>
            <a:endParaRPr lang="en-GB"/>
          </a:p>
        </p:txBody>
      </p:sp>
    </p:spTree>
    <p:extLst>
      <p:ext uri="{BB962C8B-B14F-4D97-AF65-F5344CB8AC3E}">
        <p14:creationId xmlns:p14="http://schemas.microsoft.com/office/powerpoint/2010/main" val="5634477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15</a:t>
            </a:fld>
            <a:endParaRPr lang="en-GB"/>
          </a:p>
        </p:txBody>
      </p:sp>
    </p:spTree>
    <p:extLst>
      <p:ext uri="{BB962C8B-B14F-4D97-AF65-F5344CB8AC3E}">
        <p14:creationId xmlns:p14="http://schemas.microsoft.com/office/powerpoint/2010/main" val="27374738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16</a:t>
            </a:fld>
            <a:endParaRPr lang="en-GB"/>
          </a:p>
        </p:txBody>
      </p:sp>
    </p:spTree>
    <p:extLst>
      <p:ext uri="{BB962C8B-B14F-4D97-AF65-F5344CB8AC3E}">
        <p14:creationId xmlns:p14="http://schemas.microsoft.com/office/powerpoint/2010/main" val="7037245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17</a:t>
            </a:fld>
            <a:endParaRPr lang="en-GB"/>
          </a:p>
        </p:txBody>
      </p:sp>
    </p:spTree>
    <p:extLst>
      <p:ext uri="{BB962C8B-B14F-4D97-AF65-F5344CB8AC3E}">
        <p14:creationId xmlns:p14="http://schemas.microsoft.com/office/powerpoint/2010/main" val="10546124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18</a:t>
            </a:fld>
            <a:endParaRPr lang="en-GB"/>
          </a:p>
        </p:txBody>
      </p:sp>
    </p:spTree>
    <p:extLst>
      <p:ext uri="{BB962C8B-B14F-4D97-AF65-F5344CB8AC3E}">
        <p14:creationId xmlns:p14="http://schemas.microsoft.com/office/powerpoint/2010/main" val="21677286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19</a:t>
            </a:fld>
            <a:endParaRPr lang="en-GB"/>
          </a:p>
        </p:txBody>
      </p:sp>
    </p:spTree>
    <p:extLst>
      <p:ext uri="{BB962C8B-B14F-4D97-AF65-F5344CB8AC3E}">
        <p14:creationId xmlns:p14="http://schemas.microsoft.com/office/powerpoint/2010/main" val="5242559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20</a:t>
            </a:fld>
            <a:endParaRPr lang="en-GB"/>
          </a:p>
        </p:txBody>
      </p:sp>
    </p:spTree>
    <p:extLst>
      <p:ext uri="{BB962C8B-B14F-4D97-AF65-F5344CB8AC3E}">
        <p14:creationId xmlns:p14="http://schemas.microsoft.com/office/powerpoint/2010/main" val="20560116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21</a:t>
            </a:fld>
            <a:endParaRPr lang="en-GB"/>
          </a:p>
        </p:txBody>
      </p:sp>
    </p:spTree>
    <p:extLst>
      <p:ext uri="{BB962C8B-B14F-4D97-AF65-F5344CB8AC3E}">
        <p14:creationId xmlns:p14="http://schemas.microsoft.com/office/powerpoint/2010/main" val="28098735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22</a:t>
            </a:fld>
            <a:endParaRPr lang="en-GB"/>
          </a:p>
        </p:txBody>
      </p:sp>
    </p:spTree>
    <p:extLst>
      <p:ext uri="{BB962C8B-B14F-4D97-AF65-F5344CB8AC3E}">
        <p14:creationId xmlns:p14="http://schemas.microsoft.com/office/powerpoint/2010/main" val="18253179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23</a:t>
            </a:fld>
            <a:endParaRPr lang="en-GB"/>
          </a:p>
        </p:txBody>
      </p:sp>
    </p:spTree>
    <p:extLst>
      <p:ext uri="{BB962C8B-B14F-4D97-AF65-F5344CB8AC3E}">
        <p14:creationId xmlns:p14="http://schemas.microsoft.com/office/powerpoint/2010/main" val="15562012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24</a:t>
            </a:fld>
            <a:endParaRPr lang="en-GB"/>
          </a:p>
        </p:txBody>
      </p:sp>
    </p:spTree>
    <p:extLst>
      <p:ext uri="{BB962C8B-B14F-4D97-AF65-F5344CB8AC3E}">
        <p14:creationId xmlns:p14="http://schemas.microsoft.com/office/powerpoint/2010/main" val="29450241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25</a:t>
            </a:fld>
            <a:endParaRPr lang="en-GB"/>
          </a:p>
        </p:txBody>
      </p:sp>
    </p:spTree>
    <p:extLst>
      <p:ext uri="{BB962C8B-B14F-4D97-AF65-F5344CB8AC3E}">
        <p14:creationId xmlns:p14="http://schemas.microsoft.com/office/powerpoint/2010/main" val="26390878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26</a:t>
            </a:fld>
            <a:endParaRPr lang="en-GB"/>
          </a:p>
        </p:txBody>
      </p:sp>
    </p:spTree>
    <p:extLst>
      <p:ext uri="{BB962C8B-B14F-4D97-AF65-F5344CB8AC3E}">
        <p14:creationId xmlns:p14="http://schemas.microsoft.com/office/powerpoint/2010/main" val="13287583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27</a:t>
            </a:fld>
            <a:endParaRPr lang="en-GB"/>
          </a:p>
        </p:txBody>
      </p:sp>
    </p:spTree>
    <p:extLst>
      <p:ext uri="{BB962C8B-B14F-4D97-AF65-F5344CB8AC3E}">
        <p14:creationId xmlns:p14="http://schemas.microsoft.com/office/powerpoint/2010/main" val="10038049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Beecher opposed to abolition, even though decried </a:t>
            </a:r>
          </a:p>
        </p:txBody>
      </p:sp>
      <p:sp>
        <p:nvSpPr>
          <p:cNvPr id="4" name="Slide Number Placeholder 3"/>
          <p:cNvSpPr>
            <a:spLocks noGrp="1"/>
          </p:cNvSpPr>
          <p:nvPr>
            <p:ph type="sldNum" sz="quarter" idx="5"/>
          </p:nvPr>
        </p:nvSpPr>
        <p:spPr/>
        <p:txBody>
          <a:bodyPr/>
          <a:lstStyle/>
          <a:p>
            <a:fld id="{8FFE1CE9-4BCD-4D68-B5B3-24B65BC87C43}" type="slidenum">
              <a:rPr lang="en-GB" smtClean="0"/>
              <a:t>28</a:t>
            </a:fld>
            <a:endParaRPr lang="en-GB"/>
          </a:p>
        </p:txBody>
      </p:sp>
    </p:spTree>
    <p:extLst>
      <p:ext uri="{BB962C8B-B14F-4D97-AF65-F5344CB8AC3E}">
        <p14:creationId xmlns:p14="http://schemas.microsoft.com/office/powerpoint/2010/main" val="20532227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29</a:t>
            </a:fld>
            <a:endParaRPr lang="en-GB"/>
          </a:p>
        </p:txBody>
      </p:sp>
    </p:spTree>
    <p:extLst>
      <p:ext uri="{BB962C8B-B14F-4D97-AF65-F5344CB8AC3E}">
        <p14:creationId xmlns:p14="http://schemas.microsoft.com/office/powerpoint/2010/main" val="17948201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30</a:t>
            </a:fld>
            <a:endParaRPr lang="en-GB"/>
          </a:p>
        </p:txBody>
      </p:sp>
    </p:spTree>
    <p:extLst>
      <p:ext uri="{BB962C8B-B14F-4D97-AF65-F5344CB8AC3E}">
        <p14:creationId xmlns:p14="http://schemas.microsoft.com/office/powerpoint/2010/main" val="10318646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Beecher sister of HBS</a:t>
            </a:r>
          </a:p>
          <a:p>
            <a:endParaRPr lang="en-US" dirty="0"/>
          </a:p>
          <a:p>
            <a:r>
              <a:rPr lang="en-US" dirty="0"/>
              <a:t>. Serialized in 1851 in a Washington antislavery newspaper and published as a book the following year, Uncle Tom’s Cabin sold more than 1 million copies by 1854, and it also inspired numerous stage versions. </a:t>
            </a:r>
            <a:endParaRPr lang="en-GB" dirty="0"/>
          </a:p>
        </p:txBody>
      </p:sp>
      <p:sp>
        <p:nvSpPr>
          <p:cNvPr id="4" name="Slide Number Placeholder 3"/>
          <p:cNvSpPr>
            <a:spLocks noGrp="1"/>
          </p:cNvSpPr>
          <p:nvPr>
            <p:ph type="sldNum" sz="quarter" idx="5"/>
          </p:nvPr>
        </p:nvSpPr>
        <p:spPr/>
        <p:txBody>
          <a:bodyPr/>
          <a:lstStyle/>
          <a:p>
            <a:fld id="{6E24D6D8-85A7-42D0-AA7D-D7B9AB563DE1}" type="slidenum">
              <a:rPr lang="en-US" smtClean="0"/>
              <a:t>31</a:t>
            </a:fld>
            <a:endParaRPr lang="en-US"/>
          </a:p>
        </p:txBody>
      </p:sp>
    </p:spTree>
    <p:extLst>
      <p:ext uri="{BB962C8B-B14F-4D97-AF65-F5344CB8AC3E}">
        <p14:creationId xmlns:p14="http://schemas.microsoft.com/office/powerpoint/2010/main" val="35773735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32</a:t>
            </a:fld>
            <a:endParaRPr lang="en-GB"/>
          </a:p>
        </p:txBody>
      </p:sp>
    </p:spTree>
    <p:extLst>
      <p:ext uri="{BB962C8B-B14F-4D97-AF65-F5344CB8AC3E}">
        <p14:creationId xmlns:p14="http://schemas.microsoft.com/office/powerpoint/2010/main" val="36065494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33</a:t>
            </a:fld>
            <a:endParaRPr lang="en-GB"/>
          </a:p>
        </p:txBody>
      </p:sp>
    </p:spTree>
    <p:extLst>
      <p:ext uri="{BB962C8B-B14F-4D97-AF65-F5344CB8AC3E}">
        <p14:creationId xmlns:p14="http://schemas.microsoft.com/office/powerpoint/2010/main" val="22366261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34</a:t>
            </a:fld>
            <a:endParaRPr lang="en-GB"/>
          </a:p>
        </p:txBody>
      </p:sp>
    </p:spTree>
    <p:extLst>
      <p:ext uri="{BB962C8B-B14F-4D97-AF65-F5344CB8AC3E}">
        <p14:creationId xmlns:p14="http://schemas.microsoft.com/office/powerpoint/2010/main" val="35478659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35</a:t>
            </a:fld>
            <a:endParaRPr lang="en-GB"/>
          </a:p>
        </p:txBody>
      </p:sp>
    </p:spTree>
    <p:extLst>
      <p:ext uri="{BB962C8B-B14F-4D97-AF65-F5344CB8AC3E}">
        <p14:creationId xmlns:p14="http://schemas.microsoft.com/office/powerpoint/2010/main" val="34056930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36</a:t>
            </a:fld>
            <a:endParaRPr lang="en-GB"/>
          </a:p>
        </p:txBody>
      </p:sp>
    </p:spTree>
    <p:extLst>
      <p:ext uri="{BB962C8B-B14F-4D97-AF65-F5344CB8AC3E}">
        <p14:creationId xmlns:p14="http://schemas.microsoft.com/office/powerpoint/2010/main" val="40258482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37</a:t>
            </a:fld>
            <a:endParaRPr lang="en-GB"/>
          </a:p>
        </p:txBody>
      </p:sp>
    </p:spTree>
    <p:extLst>
      <p:ext uri="{BB962C8B-B14F-4D97-AF65-F5344CB8AC3E}">
        <p14:creationId xmlns:p14="http://schemas.microsoft.com/office/powerpoint/2010/main" val="28274192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38</a:t>
            </a:fld>
            <a:endParaRPr lang="en-GB"/>
          </a:p>
        </p:txBody>
      </p:sp>
    </p:spTree>
    <p:extLst>
      <p:ext uri="{BB962C8B-B14F-4D97-AF65-F5344CB8AC3E}">
        <p14:creationId xmlns:p14="http://schemas.microsoft.com/office/powerpoint/2010/main" val="126167413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39</a:t>
            </a:fld>
            <a:endParaRPr lang="en-GB"/>
          </a:p>
        </p:txBody>
      </p:sp>
    </p:spTree>
    <p:extLst>
      <p:ext uri="{BB962C8B-B14F-4D97-AF65-F5344CB8AC3E}">
        <p14:creationId xmlns:p14="http://schemas.microsoft.com/office/powerpoint/2010/main" val="39113323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40</a:t>
            </a:fld>
            <a:endParaRPr lang="en-GB"/>
          </a:p>
        </p:txBody>
      </p:sp>
    </p:spTree>
    <p:extLst>
      <p:ext uri="{BB962C8B-B14F-4D97-AF65-F5344CB8AC3E}">
        <p14:creationId xmlns:p14="http://schemas.microsoft.com/office/powerpoint/2010/main" val="27823882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41</a:t>
            </a:fld>
            <a:endParaRPr lang="en-GB"/>
          </a:p>
        </p:txBody>
      </p:sp>
    </p:spTree>
    <p:extLst>
      <p:ext uri="{BB962C8B-B14F-4D97-AF65-F5344CB8AC3E}">
        <p14:creationId xmlns:p14="http://schemas.microsoft.com/office/powerpoint/2010/main" val="327807860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43</a:t>
            </a:fld>
            <a:endParaRPr lang="en-GB"/>
          </a:p>
        </p:txBody>
      </p:sp>
    </p:spTree>
    <p:extLst>
      <p:ext uri="{BB962C8B-B14F-4D97-AF65-F5344CB8AC3E}">
        <p14:creationId xmlns:p14="http://schemas.microsoft.com/office/powerpoint/2010/main" val="26397130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1303338"/>
            <a:ext cx="4692650" cy="3519487"/>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14289">
              <a:defRPr/>
            </a:pPr>
            <a:fld id="{C9DF3834-AE5E-4216-B825-DD970B2831FA}" type="slidenum">
              <a:rPr lang="en-GB">
                <a:solidFill>
                  <a:prstClr val="black"/>
                </a:solidFill>
                <a:latin typeface="Calibri" panose="020F0502020204030204"/>
              </a:rPr>
              <a:pPr defTabSz="914289">
                <a:defRPr/>
              </a:pPr>
              <a:t>44</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2456991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an American context, such ideas had extra valency in context of US revolution and declaration of independence</a:t>
            </a:r>
          </a:p>
          <a:p>
            <a:endParaRPr lang="en-US" dirty="0"/>
          </a:p>
          <a:p>
            <a:r>
              <a:rPr lang="en-US" dirty="0"/>
              <a:t>Sometimes thought that this was a universal ‘man’ – but I’m skeptical given earlier instances of misogyny</a:t>
            </a:r>
          </a:p>
        </p:txBody>
      </p:sp>
      <p:sp>
        <p:nvSpPr>
          <p:cNvPr id="4" name="Slide Number Placeholder 3"/>
          <p:cNvSpPr>
            <a:spLocks noGrp="1"/>
          </p:cNvSpPr>
          <p:nvPr>
            <p:ph type="sldNum" sz="quarter" idx="10"/>
          </p:nvPr>
        </p:nvSpPr>
        <p:spPr/>
        <p:txBody>
          <a:bodyPr/>
          <a:lstStyle/>
          <a:p>
            <a:fld id="{6E24D6D8-85A7-42D0-AA7D-D7B9AB563DE1}" type="slidenum">
              <a:rPr lang="en-US" smtClean="0"/>
              <a:t>45</a:t>
            </a:fld>
            <a:endParaRPr lang="en-US"/>
          </a:p>
        </p:txBody>
      </p:sp>
    </p:spTree>
    <p:extLst>
      <p:ext uri="{BB962C8B-B14F-4D97-AF65-F5344CB8AC3E}">
        <p14:creationId xmlns:p14="http://schemas.microsoft.com/office/powerpoint/2010/main" val="291600307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 time when educational opportunities for girls were extremely limited, she taught herself by reading books in the library of her father, a Congregational minister. In 1764, she married John Adams, a young lawyer about to emerge as a leading advocate of resistance to British taxation and, eventually, of American independence. During the War of Independence, with her husband away in Philadelphia and Europe serving the American cause, she stayed behind at their Massachusetts home, raising their four children and managing the family’s farm. T</a:t>
            </a:r>
          </a:p>
        </p:txBody>
      </p:sp>
      <p:sp>
        <p:nvSpPr>
          <p:cNvPr id="4" name="Slide Number Placeholder 3"/>
          <p:cNvSpPr>
            <a:spLocks noGrp="1"/>
          </p:cNvSpPr>
          <p:nvPr>
            <p:ph type="sldNum" sz="quarter" idx="10"/>
          </p:nvPr>
        </p:nvSpPr>
        <p:spPr/>
        <p:txBody>
          <a:bodyPr/>
          <a:lstStyle/>
          <a:p>
            <a:fld id="{6E24D6D8-85A7-42D0-AA7D-D7B9AB563DE1}" type="slidenum">
              <a:rPr lang="en-US" smtClean="0"/>
              <a:t>46</a:t>
            </a:fld>
            <a:endParaRPr lang="en-US" dirty="0"/>
          </a:p>
        </p:txBody>
      </p:sp>
    </p:spTree>
    <p:extLst>
      <p:ext uri="{BB962C8B-B14F-4D97-AF65-F5344CB8AC3E}">
        <p14:creationId xmlns:p14="http://schemas.microsoft.com/office/powerpoint/2010/main" val="406527955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t>47</a:t>
            </a:fld>
            <a:endParaRPr lang="en-US" dirty="0"/>
          </a:p>
        </p:txBody>
      </p:sp>
    </p:spTree>
    <p:extLst>
      <p:ext uri="{BB962C8B-B14F-4D97-AF65-F5344CB8AC3E}">
        <p14:creationId xmlns:p14="http://schemas.microsoft.com/office/powerpoint/2010/main" val="59880072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t>48</a:t>
            </a:fld>
            <a:endParaRPr lang="en-US" dirty="0"/>
          </a:p>
        </p:txBody>
      </p:sp>
    </p:spTree>
    <p:extLst>
      <p:ext uri="{BB962C8B-B14F-4D97-AF65-F5344CB8AC3E}">
        <p14:creationId xmlns:p14="http://schemas.microsoft.com/office/powerpoint/2010/main" val="401627584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t>49</a:t>
            </a:fld>
            <a:endParaRPr lang="en-US" dirty="0"/>
          </a:p>
        </p:txBody>
      </p:sp>
    </p:spTree>
    <p:extLst>
      <p:ext uri="{BB962C8B-B14F-4D97-AF65-F5344CB8AC3E}">
        <p14:creationId xmlns:p14="http://schemas.microsoft.com/office/powerpoint/2010/main" val="57239061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Abigail Adams did not believe in female equality in a modern sense. She accepted the prevailing belief that a woman’s primary responsibility was to her family. But she resented the “absolute power” husbands exercised over their wives. </a:t>
            </a:r>
          </a:p>
          <a:p>
            <a:endParaRPr lang="en-US" dirty="0"/>
          </a:p>
          <a:p>
            <a:pPr defTabSz="914289">
              <a:defRPr/>
            </a:pPr>
            <a:r>
              <a:rPr lang="en-US" dirty="0"/>
              <a:t>Didn’t lead to a revolution, but very much part of a broader intellectual and political current</a:t>
            </a:r>
          </a:p>
          <a:p>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t>50</a:t>
            </a:fld>
            <a:endParaRPr lang="en-US" dirty="0"/>
          </a:p>
        </p:txBody>
      </p:sp>
    </p:spTree>
    <p:extLst>
      <p:ext uri="{BB962C8B-B14F-4D97-AF65-F5344CB8AC3E}">
        <p14:creationId xmlns:p14="http://schemas.microsoft.com/office/powerpoint/2010/main" val="66061848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Moreover, we have examples of alternatives</a:t>
            </a:r>
          </a:p>
        </p:txBody>
      </p:sp>
      <p:sp>
        <p:nvSpPr>
          <p:cNvPr id="4" name="Slide Number Placeholder 3"/>
          <p:cNvSpPr>
            <a:spLocks noGrp="1"/>
          </p:cNvSpPr>
          <p:nvPr>
            <p:ph type="sldNum" sz="quarter" idx="10"/>
          </p:nvPr>
        </p:nvSpPr>
        <p:spPr/>
        <p:txBody>
          <a:bodyPr/>
          <a:lstStyle/>
          <a:p>
            <a:fld id="{6E24D6D8-85A7-42D0-AA7D-D7B9AB563DE1}" type="slidenum">
              <a:rPr lang="en-US" smtClean="0"/>
              <a:t>51</a:t>
            </a:fld>
            <a:endParaRPr lang="en-US"/>
          </a:p>
        </p:txBody>
      </p:sp>
    </p:spTree>
    <p:extLst>
      <p:ext uri="{BB962C8B-B14F-4D97-AF65-F5344CB8AC3E}">
        <p14:creationId xmlns:p14="http://schemas.microsoft.com/office/powerpoint/2010/main" val="332947021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52</a:t>
            </a:fld>
            <a:endParaRPr lang="en-GB"/>
          </a:p>
        </p:txBody>
      </p:sp>
    </p:spTree>
    <p:extLst>
      <p:ext uri="{BB962C8B-B14F-4D97-AF65-F5344CB8AC3E}">
        <p14:creationId xmlns:p14="http://schemas.microsoft.com/office/powerpoint/2010/main" val="394853506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53</a:t>
            </a:fld>
            <a:endParaRPr lang="en-GB"/>
          </a:p>
        </p:txBody>
      </p:sp>
    </p:spTree>
    <p:extLst>
      <p:ext uri="{BB962C8B-B14F-4D97-AF65-F5344CB8AC3E}">
        <p14:creationId xmlns:p14="http://schemas.microsoft.com/office/powerpoint/2010/main" val="328439913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54</a:t>
            </a:fld>
            <a:endParaRPr lang="en-GB"/>
          </a:p>
        </p:txBody>
      </p:sp>
    </p:spTree>
    <p:extLst>
      <p:ext uri="{BB962C8B-B14F-4D97-AF65-F5344CB8AC3E}">
        <p14:creationId xmlns:p14="http://schemas.microsoft.com/office/powerpoint/2010/main" val="295199983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126E80-93F2-4A30-A37F-07FC036028F3}" type="slidenum">
              <a:rPr lang="en-GB" smtClean="0"/>
              <a:t>55</a:t>
            </a:fld>
            <a:endParaRPr lang="en-GB"/>
          </a:p>
        </p:txBody>
      </p:sp>
    </p:spTree>
    <p:extLst>
      <p:ext uri="{BB962C8B-B14F-4D97-AF65-F5344CB8AC3E}">
        <p14:creationId xmlns:p14="http://schemas.microsoft.com/office/powerpoint/2010/main" val="17412645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56</a:t>
            </a:fld>
            <a:endParaRPr lang="en-GB"/>
          </a:p>
        </p:txBody>
      </p:sp>
    </p:spTree>
    <p:extLst>
      <p:ext uri="{BB962C8B-B14F-4D97-AF65-F5344CB8AC3E}">
        <p14:creationId xmlns:p14="http://schemas.microsoft.com/office/powerpoint/2010/main" val="140355518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57</a:t>
            </a:fld>
            <a:endParaRPr lang="en-GB"/>
          </a:p>
        </p:txBody>
      </p:sp>
    </p:spTree>
    <p:extLst>
      <p:ext uri="{BB962C8B-B14F-4D97-AF65-F5344CB8AC3E}">
        <p14:creationId xmlns:p14="http://schemas.microsoft.com/office/powerpoint/2010/main" val="8781348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58</a:t>
            </a:fld>
            <a:endParaRPr lang="en-GB"/>
          </a:p>
        </p:txBody>
      </p:sp>
    </p:spTree>
    <p:extLst>
      <p:ext uri="{BB962C8B-B14F-4D97-AF65-F5344CB8AC3E}">
        <p14:creationId xmlns:p14="http://schemas.microsoft.com/office/powerpoint/2010/main" val="152626036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59</a:t>
            </a:fld>
            <a:endParaRPr lang="en-GB"/>
          </a:p>
        </p:txBody>
      </p:sp>
    </p:spTree>
    <p:extLst>
      <p:ext uri="{BB962C8B-B14F-4D97-AF65-F5344CB8AC3E}">
        <p14:creationId xmlns:p14="http://schemas.microsoft.com/office/powerpoint/2010/main" val="239801600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60</a:t>
            </a:fld>
            <a:endParaRPr lang="en-GB"/>
          </a:p>
        </p:txBody>
      </p:sp>
    </p:spTree>
    <p:extLst>
      <p:ext uri="{BB962C8B-B14F-4D97-AF65-F5344CB8AC3E}">
        <p14:creationId xmlns:p14="http://schemas.microsoft.com/office/powerpoint/2010/main" val="234266220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61</a:t>
            </a:fld>
            <a:endParaRPr lang="en-GB"/>
          </a:p>
        </p:txBody>
      </p:sp>
    </p:spTree>
    <p:extLst>
      <p:ext uri="{BB962C8B-B14F-4D97-AF65-F5344CB8AC3E}">
        <p14:creationId xmlns:p14="http://schemas.microsoft.com/office/powerpoint/2010/main" val="407996643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62</a:t>
            </a:fld>
            <a:endParaRPr lang="en-GB"/>
          </a:p>
        </p:txBody>
      </p:sp>
    </p:spTree>
    <p:extLst>
      <p:ext uri="{BB962C8B-B14F-4D97-AF65-F5344CB8AC3E}">
        <p14:creationId xmlns:p14="http://schemas.microsoft.com/office/powerpoint/2010/main" val="338678127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E1CE9-4BCD-4D68-B5B3-24B65BC87C43}" type="slidenum">
              <a:rPr lang="en-GB" smtClean="0"/>
              <a:t>63</a:t>
            </a:fld>
            <a:endParaRPr lang="en-GB"/>
          </a:p>
        </p:txBody>
      </p:sp>
    </p:spTree>
    <p:extLst>
      <p:ext uri="{BB962C8B-B14F-4D97-AF65-F5344CB8AC3E}">
        <p14:creationId xmlns:p14="http://schemas.microsoft.com/office/powerpoint/2010/main" val="45794807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64</a:t>
            </a:fld>
            <a:endParaRPr lang="en-GB"/>
          </a:p>
        </p:txBody>
      </p:sp>
    </p:spTree>
    <p:extLst>
      <p:ext uri="{BB962C8B-B14F-4D97-AF65-F5344CB8AC3E}">
        <p14:creationId xmlns:p14="http://schemas.microsoft.com/office/powerpoint/2010/main" val="270554208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E1CE9-4BCD-4D68-B5B3-24B65BC87C43}" type="slidenum">
              <a:rPr lang="en-GB" smtClean="0"/>
              <a:t>65</a:t>
            </a:fld>
            <a:endParaRPr lang="en-GB"/>
          </a:p>
        </p:txBody>
      </p:sp>
    </p:spTree>
    <p:extLst>
      <p:ext uri="{BB962C8B-B14F-4D97-AF65-F5344CB8AC3E}">
        <p14:creationId xmlns:p14="http://schemas.microsoft.com/office/powerpoint/2010/main" val="227821414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E1CE9-4BCD-4D68-B5B3-24B65BC87C43}" type="slidenum">
              <a:rPr lang="en-GB" smtClean="0"/>
              <a:t>66</a:t>
            </a:fld>
            <a:endParaRPr lang="en-GB"/>
          </a:p>
        </p:txBody>
      </p:sp>
    </p:spTree>
    <p:extLst>
      <p:ext uri="{BB962C8B-B14F-4D97-AF65-F5344CB8AC3E}">
        <p14:creationId xmlns:p14="http://schemas.microsoft.com/office/powerpoint/2010/main" val="12165067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67</a:t>
            </a:fld>
            <a:endParaRPr lang="en-GB"/>
          </a:p>
        </p:txBody>
      </p:sp>
    </p:spTree>
    <p:extLst>
      <p:ext uri="{BB962C8B-B14F-4D97-AF65-F5344CB8AC3E}">
        <p14:creationId xmlns:p14="http://schemas.microsoft.com/office/powerpoint/2010/main" val="159978632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E1CE9-4BCD-4D68-B5B3-24B65BC87C43}" type="slidenum">
              <a:rPr lang="en-GB" smtClean="0"/>
              <a:t>68</a:t>
            </a:fld>
            <a:endParaRPr lang="en-GB"/>
          </a:p>
        </p:txBody>
      </p:sp>
    </p:spTree>
    <p:extLst>
      <p:ext uri="{BB962C8B-B14F-4D97-AF65-F5344CB8AC3E}">
        <p14:creationId xmlns:p14="http://schemas.microsoft.com/office/powerpoint/2010/main" val="104918282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69</a:t>
            </a:fld>
            <a:endParaRPr lang="en-GB"/>
          </a:p>
        </p:txBody>
      </p:sp>
    </p:spTree>
    <p:extLst>
      <p:ext uri="{BB962C8B-B14F-4D97-AF65-F5344CB8AC3E}">
        <p14:creationId xmlns:p14="http://schemas.microsoft.com/office/powerpoint/2010/main" val="40409925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70</a:t>
            </a:fld>
            <a:endParaRPr lang="en-GB"/>
          </a:p>
        </p:txBody>
      </p:sp>
    </p:spTree>
    <p:extLst>
      <p:ext uri="{BB962C8B-B14F-4D97-AF65-F5344CB8AC3E}">
        <p14:creationId xmlns:p14="http://schemas.microsoft.com/office/powerpoint/2010/main" val="2858715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812372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556556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32511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953297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29/11/2021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478455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29/11/2021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062960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29/11/2021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240967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519031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713519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791071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489303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FB76D0-72E7-461B-9FE8-8305E85F70FF}" type="datetimeFigureOut">
              <a:rPr lang="en-GB" smtClean="0"/>
              <a:t>29/11/2021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CC511B-09EF-4AD8-A133-63D958C6FC9C}" type="slidenum">
              <a:rPr lang="en-GB" smtClean="0"/>
              <a:t>‹#›</a:t>
            </a:fld>
            <a:endParaRPr lang="en-GB"/>
          </a:p>
        </p:txBody>
      </p:sp>
    </p:spTree>
    <p:extLst>
      <p:ext uri="{BB962C8B-B14F-4D97-AF65-F5344CB8AC3E}">
        <p14:creationId xmlns:p14="http://schemas.microsoft.com/office/powerpoint/2010/main" val="2997685045"/>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jpeg"/></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ncgsjournal.com/issue162/feuerstein.html"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4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s://founders.archives.gov/?q=adams%2C%20abigail%20Author%3A%22Adams%2C%20Abigail%22&amp;s=1111211111&amp;r=1&amp;sr=" TargetMode="External"/><Relationship Id="rId2" Type="http://schemas.openxmlformats.org/officeDocument/2006/relationships/notesSlide" Target="../notesSlides/notesSlide45.xml"/><Relationship Id="rId1" Type="http://schemas.openxmlformats.org/officeDocument/2006/relationships/slideLayout" Target="../slideLayouts/slideLayout5.xml"/><Relationship Id="rId4" Type="http://schemas.openxmlformats.org/officeDocument/2006/relationships/image" Target="../media/image29.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5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2.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2.xml"/><Relationship Id="rId1" Type="http://schemas.openxmlformats.org/officeDocument/2006/relationships/video" Target="https://www.youtube.com/embed/5kpbMp2uFpc?feature=oembed" TargetMode="External"/><Relationship Id="rId4" Type="http://schemas.openxmlformats.org/officeDocument/2006/relationships/image" Target="../media/image40.jpeg"/></Relationships>
</file>

<file path=ppt/slides/_rels/slide6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9.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6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hyperlink" Target="https://www.monticello.org/sallyhemings/" TargetMode="Externa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8.xml"/><Relationship Id="rId1" Type="http://schemas.openxmlformats.org/officeDocument/2006/relationships/slideLayout" Target="../slideLayouts/slideLayout7.xml"/><Relationship Id="rId5" Type="http://schemas.openxmlformats.org/officeDocument/2006/relationships/image" Target="../media/image49.png"/><Relationship Id="rId4" Type="http://schemas.openxmlformats.org/officeDocument/2006/relationships/image" Target="../media/image48.png"/></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2.xml"/><Relationship Id="rId1" Type="http://schemas.openxmlformats.org/officeDocument/2006/relationships/video" Target="https://www.youtube.com/embed/hZPwxJpXuy8?feature=oembed" TargetMode="External"/><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64045" y="830178"/>
            <a:ext cx="7215909" cy="4836695"/>
          </a:xfrm>
          <a:solidFill>
            <a:schemeClr val="tx1">
              <a:alpha val="13000"/>
            </a:schemeClr>
          </a:solidFill>
        </p:spPr>
        <p:txBody>
          <a:bodyPr>
            <a:normAutofit/>
          </a:bodyPr>
          <a:lstStyle/>
          <a:p>
            <a:r>
              <a:rPr lang="en-GB" sz="2000" dirty="0">
                <a:solidFill>
                  <a:schemeClr val="bg1"/>
                </a:solidFill>
                <a:latin typeface="Cooper Black"/>
              </a:rPr>
              <a:t>HPHI5006, 6006</a:t>
            </a:r>
            <a:br>
              <a:rPr lang="en-GB" sz="3600" dirty="0"/>
            </a:br>
            <a:r>
              <a:rPr lang="en-GB" sz="3600" dirty="0">
                <a:solidFill>
                  <a:srgbClr val="00B050"/>
                </a:solidFill>
                <a:latin typeface="Cooper Black"/>
              </a:rPr>
              <a:t>Routes &amp; Roots of the Black Atlantic</a:t>
            </a:r>
            <a:br>
              <a:rPr lang="en-GB" sz="4800" dirty="0">
                <a:latin typeface="Cooper Black" panose="0208090404030B020404" pitchFamily="18" charset="0"/>
              </a:rPr>
            </a:br>
            <a:br>
              <a:rPr lang="en-GB" sz="3600" dirty="0">
                <a:latin typeface="Cooper Black" panose="0208090404030B020404" pitchFamily="18" charset="0"/>
              </a:rPr>
            </a:br>
            <a:r>
              <a:rPr lang="en-GB" sz="3600" dirty="0">
                <a:solidFill>
                  <a:srgbClr val="FF0000"/>
                </a:solidFill>
                <a:latin typeface="Cooper Black"/>
              </a:rPr>
              <a:t>Lecture 5: Women and Slavery</a:t>
            </a:r>
            <a:br>
              <a:rPr lang="en-GB" sz="3600" dirty="0">
                <a:latin typeface="Cooper Black" panose="0208090404030B020404" pitchFamily="18" charset="0"/>
              </a:rPr>
            </a:br>
            <a:br>
              <a:rPr lang="en-GB" sz="3600" dirty="0">
                <a:latin typeface="Cooper Black" panose="0208090404030B020404" pitchFamily="18" charset="0"/>
              </a:rPr>
            </a:br>
            <a:r>
              <a:rPr lang="en-GB" sz="3600" dirty="0">
                <a:solidFill>
                  <a:srgbClr val="FFFF00"/>
                </a:solidFill>
                <a:latin typeface="Cooper Black"/>
              </a:rPr>
              <a:t>Part One: Harriet Jacobs and the Gendered Experiences of Slavery</a:t>
            </a:r>
            <a:endParaRPr lang="en-GB" sz="4800"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2931804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4436-9EA2-48D6-BD6D-B06876DFEE65}"/>
              </a:ext>
            </a:extLst>
          </p:cNvPr>
          <p:cNvSpPr>
            <a:spLocks noGrp="1"/>
          </p:cNvSpPr>
          <p:nvPr>
            <p:ph type="title"/>
          </p:nvPr>
        </p:nvSpPr>
        <p:spPr>
          <a:xfrm>
            <a:off x="544720" y="1013730"/>
            <a:ext cx="4939869" cy="1676603"/>
          </a:xfrm>
        </p:spPr>
        <p:txBody>
          <a:bodyPr>
            <a:normAutofit fontScale="90000"/>
          </a:bodyPr>
          <a:lstStyle/>
          <a:p>
            <a:r>
              <a:rPr lang="en-GB" dirty="0">
                <a:latin typeface="Cooper Black" panose="0208090404030B020404" pitchFamily="18" charset="0"/>
              </a:rPr>
              <a:t>Harriet Jacobs (1813–1897)</a:t>
            </a:r>
            <a:br>
              <a:rPr lang="en-GB" dirty="0">
                <a:latin typeface="Cooper Black" panose="0208090404030B020404" pitchFamily="18" charset="0"/>
              </a:rPr>
            </a:br>
            <a:r>
              <a:rPr lang="en-GB" i="1" dirty="0">
                <a:latin typeface="Cooper Black" panose="0208090404030B020404" pitchFamily="18" charset="0"/>
              </a:rPr>
              <a:t>Incidents in the Life of a Slave Girl </a:t>
            </a:r>
            <a:r>
              <a:rPr lang="en-GB" dirty="0">
                <a:latin typeface="Cooper Black" panose="0208090404030B020404" pitchFamily="18" charset="0"/>
              </a:rPr>
              <a:t>(1861)</a:t>
            </a:r>
            <a:br>
              <a:rPr lang="en-GB" dirty="0">
                <a:latin typeface="Cooper Black" panose="0208090404030B020404" pitchFamily="18" charset="0"/>
              </a:rPr>
            </a:br>
            <a:endParaRPr lang="en-GB" dirty="0"/>
          </a:p>
        </p:txBody>
      </p:sp>
      <p:sp>
        <p:nvSpPr>
          <p:cNvPr id="3" name="Content Placeholder 2">
            <a:extLst>
              <a:ext uri="{FF2B5EF4-FFF2-40B4-BE49-F238E27FC236}">
                <a16:creationId xmlns:a16="http://schemas.microsoft.com/office/drawing/2014/main" id="{9E03207F-B365-40A7-A9A2-ED5AC7E47612}"/>
              </a:ext>
            </a:extLst>
          </p:cNvPr>
          <p:cNvSpPr>
            <a:spLocks noGrp="1"/>
          </p:cNvSpPr>
          <p:nvPr>
            <p:ph idx="1"/>
          </p:nvPr>
        </p:nvSpPr>
        <p:spPr>
          <a:xfrm>
            <a:off x="445134" y="3230659"/>
            <a:ext cx="4939867" cy="4333588"/>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86A4B4DE-A65F-424F-88C9-5F8DE101C55E}"/>
              </a:ext>
            </a:extLst>
          </p:cNvPr>
          <p:cNvPicPr>
            <a:picLocks noChangeAspect="1"/>
          </p:cNvPicPr>
          <p:nvPr/>
        </p:nvPicPr>
        <p:blipFill rotWithShape="1">
          <a:blip r:embed="rId3"/>
          <a:srcRect l="16047" r="11010"/>
          <a:stretch/>
        </p:blipFill>
        <p:spPr>
          <a:xfrm>
            <a:off x="5667306" y="10"/>
            <a:ext cx="3476693" cy="6857990"/>
          </a:xfrm>
          <a:prstGeom prst="rect">
            <a:avLst/>
          </a:prstGeom>
          <a:effectLst/>
        </p:spPr>
      </p:pic>
    </p:spTree>
    <p:extLst>
      <p:ext uri="{BB962C8B-B14F-4D97-AF65-F5344CB8AC3E}">
        <p14:creationId xmlns:p14="http://schemas.microsoft.com/office/powerpoint/2010/main" val="454203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C5DED-6ED5-44C3-9C6B-2C8A870CAEF3}"/>
              </a:ext>
            </a:extLst>
          </p:cNvPr>
          <p:cNvSpPr>
            <a:spLocks noGrp="1"/>
          </p:cNvSpPr>
          <p:nvPr>
            <p:ph type="title"/>
          </p:nvPr>
        </p:nvSpPr>
        <p:spPr>
          <a:xfrm>
            <a:off x="0" y="80846"/>
            <a:ext cx="9144000" cy="1676603"/>
          </a:xfrm>
        </p:spPr>
        <p:txBody>
          <a:bodyPr>
            <a:normAutofit/>
          </a:bodyPr>
          <a:lstStyle/>
          <a:p>
            <a:pPr algn="ctr"/>
            <a:r>
              <a:rPr lang="en-GB" dirty="0">
                <a:latin typeface="Cooper Black" panose="0208090404030B020404" pitchFamily="18" charset="0"/>
              </a:rPr>
              <a:t>Gender and  Slavery</a:t>
            </a:r>
          </a:p>
        </p:txBody>
      </p:sp>
      <p:sp>
        <p:nvSpPr>
          <p:cNvPr id="3" name="Content Placeholder 2">
            <a:extLst>
              <a:ext uri="{FF2B5EF4-FFF2-40B4-BE49-F238E27FC236}">
                <a16:creationId xmlns:a16="http://schemas.microsoft.com/office/drawing/2014/main" id="{41B4A4F4-805F-4BE8-B6BC-0C7A1ACBC2D8}"/>
              </a:ext>
            </a:extLst>
          </p:cNvPr>
          <p:cNvSpPr>
            <a:spLocks noGrp="1"/>
          </p:cNvSpPr>
          <p:nvPr>
            <p:ph idx="1"/>
          </p:nvPr>
        </p:nvSpPr>
        <p:spPr>
          <a:xfrm>
            <a:off x="397095" y="1506682"/>
            <a:ext cx="5723149" cy="5631873"/>
          </a:xfrm>
        </p:spPr>
        <p:txBody>
          <a:bodyPr>
            <a:noAutofit/>
          </a:bodyPr>
          <a:lstStyle/>
          <a:p>
            <a:r>
              <a:rPr lang="en-GB" sz="2400" dirty="0"/>
              <a:t>History of slavery and the transatlantic slavery is fundamentally </a:t>
            </a:r>
            <a:r>
              <a:rPr lang="en-GB" sz="2400" i="1" dirty="0"/>
              <a:t>gendered</a:t>
            </a:r>
            <a:r>
              <a:rPr lang="en-GB" sz="2400" dirty="0"/>
              <a:t> </a:t>
            </a:r>
          </a:p>
          <a:p>
            <a:endParaRPr lang="en-GB" sz="2400" dirty="0"/>
          </a:p>
          <a:p>
            <a:r>
              <a:rPr lang="en-GB" sz="2400" dirty="0"/>
              <a:t>Slave narratives like Olaudah Equiano and Frederick Douglass’s were a medium through which a form of (black) masculinity and manhood were expressed and constituted</a:t>
            </a:r>
          </a:p>
          <a:p>
            <a:endParaRPr lang="en-GB" sz="2400" dirty="0"/>
          </a:p>
          <a:p>
            <a:pPr marL="0" indent="0">
              <a:buNone/>
            </a:pPr>
            <a:r>
              <a:rPr lang="en-GB" sz="3200" dirty="0"/>
              <a:t>“You have seen how a man was made a slave; you shall see how a slave was made a man”</a:t>
            </a:r>
          </a:p>
        </p:txBody>
      </p:sp>
      <p:pic>
        <p:nvPicPr>
          <p:cNvPr id="7" name="Picture 2" descr="Image result for frederick douglass masculinity">
            <a:extLst>
              <a:ext uri="{FF2B5EF4-FFF2-40B4-BE49-F238E27FC236}">
                <a16:creationId xmlns:a16="http://schemas.microsoft.com/office/drawing/2014/main" id="{A18B247C-B467-48C3-A2AD-7833DFC206BE}"/>
              </a:ext>
            </a:extLst>
          </p:cNvPr>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r="-2" b="1693"/>
          <a:stretch/>
        </p:blipFill>
        <p:spPr bwMode="auto">
          <a:xfrm>
            <a:off x="6214128" y="2109355"/>
            <a:ext cx="2650993" cy="360980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5478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8A0F5-CFA9-4FB0-8F9F-E7A548B836F4}"/>
              </a:ext>
            </a:extLst>
          </p:cNvPr>
          <p:cNvSpPr>
            <a:spLocks noGrp="1"/>
          </p:cNvSpPr>
          <p:nvPr>
            <p:ph type="title"/>
          </p:nvPr>
        </p:nvSpPr>
        <p:spPr/>
        <p:txBody>
          <a:bodyPr/>
          <a:lstStyle/>
          <a:p>
            <a:pPr algn="ctr"/>
            <a:r>
              <a:rPr lang="en-GB" dirty="0">
                <a:latin typeface="Cooper Black" panose="0208090404030B020404" pitchFamily="18" charset="0"/>
              </a:rPr>
              <a:t>Slavery and Power</a:t>
            </a:r>
          </a:p>
        </p:txBody>
      </p:sp>
      <p:sp>
        <p:nvSpPr>
          <p:cNvPr id="3" name="Content Placeholder 2">
            <a:extLst>
              <a:ext uri="{FF2B5EF4-FFF2-40B4-BE49-F238E27FC236}">
                <a16:creationId xmlns:a16="http://schemas.microsoft.com/office/drawing/2014/main" id="{BAE596B8-E191-45EF-A35D-692E4A88A2A5}"/>
              </a:ext>
            </a:extLst>
          </p:cNvPr>
          <p:cNvSpPr>
            <a:spLocks noGrp="1"/>
          </p:cNvSpPr>
          <p:nvPr>
            <p:ph idx="1"/>
          </p:nvPr>
        </p:nvSpPr>
        <p:spPr/>
        <p:txBody>
          <a:bodyPr>
            <a:normAutofit fontScale="92500" lnSpcReduction="20000"/>
          </a:bodyPr>
          <a:lstStyle/>
          <a:p>
            <a:r>
              <a:rPr lang="en-GB" dirty="0"/>
              <a:t>At its core, slavery is about </a:t>
            </a:r>
            <a:r>
              <a:rPr lang="en-GB" b="1" dirty="0">
                <a:solidFill>
                  <a:srgbClr val="FFFF00"/>
                </a:solidFill>
              </a:rPr>
              <a:t>power </a:t>
            </a:r>
            <a:r>
              <a:rPr lang="en-GB" dirty="0"/>
              <a:t>and the ability to of one individual or group to exercise power over another </a:t>
            </a:r>
          </a:p>
          <a:p>
            <a:endParaRPr lang="en-GB" dirty="0"/>
          </a:p>
          <a:p>
            <a:r>
              <a:rPr lang="en-GB" dirty="0"/>
              <a:t>Slaveholders exerted control over enslaved </a:t>
            </a:r>
            <a:r>
              <a:rPr lang="en-GB" b="1" dirty="0">
                <a:solidFill>
                  <a:srgbClr val="FFFF00"/>
                </a:solidFill>
              </a:rPr>
              <a:t>bodies</a:t>
            </a:r>
          </a:p>
          <a:p>
            <a:endParaRPr lang="en-GB" dirty="0"/>
          </a:p>
          <a:p>
            <a:r>
              <a:rPr lang="en-GB" dirty="0"/>
              <a:t>Slavery involved a magnified version of </a:t>
            </a:r>
            <a:r>
              <a:rPr lang="en-GB" b="1" dirty="0">
                <a:solidFill>
                  <a:srgbClr val="FFFF00"/>
                </a:solidFill>
              </a:rPr>
              <a:t>patriarchal power relations</a:t>
            </a:r>
            <a:r>
              <a:rPr lang="en-GB" b="1" dirty="0"/>
              <a:t> </a:t>
            </a:r>
            <a:r>
              <a:rPr lang="en-GB" dirty="0"/>
              <a:t>and the discrimination, objectification and exploitation of women and girls </a:t>
            </a:r>
          </a:p>
          <a:p>
            <a:endParaRPr lang="en-GB" dirty="0"/>
          </a:p>
          <a:p>
            <a:r>
              <a:rPr lang="en-GB" dirty="0"/>
              <a:t>Sex acts, sexual predation, sexual violence and sexual harassment – and their psychological counterparts –were key instruments of these power relations</a:t>
            </a:r>
          </a:p>
          <a:p>
            <a:endParaRPr lang="en-GB" dirty="0"/>
          </a:p>
          <a:p>
            <a:endParaRPr lang="en-GB" dirty="0"/>
          </a:p>
        </p:txBody>
      </p:sp>
    </p:spTree>
    <p:extLst>
      <p:ext uri="{BB962C8B-B14F-4D97-AF65-F5344CB8AC3E}">
        <p14:creationId xmlns:p14="http://schemas.microsoft.com/office/powerpoint/2010/main" val="2126693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EB239-F2BA-4747-A2C3-CCB1249F7979}"/>
              </a:ext>
            </a:extLst>
          </p:cNvPr>
          <p:cNvSpPr>
            <a:spLocks noGrp="1"/>
          </p:cNvSpPr>
          <p:nvPr>
            <p:ph type="title"/>
          </p:nvPr>
        </p:nvSpPr>
        <p:spPr/>
        <p:txBody>
          <a:bodyPr/>
          <a:lstStyle/>
          <a:p>
            <a:pPr algn="ctr"/>
            <a:r>
              <a:rPr lang="en-GB" dirty="0">
                <a:latin typeface="Cooper Black" panose="0208090404030B020404" pitchFamily="18" charset="0"/>
              </a:rPr>
              <a:t>Slavery and Power in </a:t>
            </a:r>
            <a:r>
              <a:rPr lang="en-GB" i="1" dirty="0">
                <a:latin typeface="Cooper Black" panose="0208090404030B020404" pitchFamily="18" charset="0"/>
              </a:rPr>
              <a:t>The History of Mary Prince</a:t>
            </a:r>
            <a:endParaRPr lang="en-GB" dirty="0"/>
          </a:p>
        </p:txBody>
      </p:sp>
      <p:sp>
        <p:nvSpPr>
          <p:cNvPr id="3" name="Content Placeholder 2">
            <a:extLst>
              <a:ext uri="{FF2B5EF4-FFF2-40B4-BE49-F238E27FC236}">
                <a16:creationId xmlns:a16="http://schemas.microsoft.com/office/drawing/2014/main" id="{D2B3F0C4-ED32-4C8D-8D28-5CD529C602BA}"/>
              </a:ext>
            </a:extLst>
          </p:cNvPr>
          <p:cNvSpPr>
            <a:spLocks noGrp="1"/>
          </p:cNvSpPr>
          <p:nvPr>
            <p:ph idx="1"/>
          </p:nvPr>
        </p:nvSpPr>
        <p:spPr/>
        <p:txBody>
          <a:bodyPr>
            <a:normAutofit lnSpcReduction="10000"/>
          </a:bodyPr>
          <a:lstStyle/>
          <a:p>
            <a:pPr marL="0" indent="0" algn="just">
              <a:buNone/>
            </a:pPr>
            <a:r>
              <a:rPr lang="en-GB" dirty="0"/>
              <a:t>At length the vendue [public auction] master, who was to offer us for sale </a:t>
            </a:r>
            <a:r>
              <a:rPr lang="en-GB" dirty="0">
                <a:solidFill>
                  <a:srgbClr val="FFFF00"/>
                </a:solidFill>
              </a:rPr>
              <a:t>like sheep or cattle</a:t>
            </a:r>
            <a:r>
              <a:rPr lang="en-GB" dirty="0"/>
              <a:t>, arrived … He took me by the hand, and led me out into the middle of the street, and, turning me slowly round, exposed me to the view of those who attended the vendue. I was soon surrounded by strange men, who </a:t>
            </a:r>
            <a:r>
              <a:rPr lang="en-GB" dirty="0">
                <a:solidFill>
                  <a:srgbClr val="FFFF00"/>
                </a:solidFill>
              </a:rPr>
              <a:t>examined and handled me in the same manner that a butcher would a calf or a lamb he was about to purchase,</a:t>
            </a:r>
            <a:r>
              <a:rPr lang="en-GB" dirty="0"/>
              <a:t> and who talked about my shape and size in like words—as if I could no more understand their meaning than the dumb beasts. I was then put up to sale. </a:t>
            </a:r>
          </a:p>
        </p:txBody>
      </p:sp>
    </p:spTree>
    <p:extLst>
      <p:ext uri="{BB962C8B-B14F-4D97-AF65-F5344CB8AC3E}">
        <p14:creationId xmlns:p14="http://schemas.microsoft.com/office/powerpoint/2010/main" val="207839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7B075-5102-463E-AFD7-A2A6577D1EB4}"/>
              </a:ext>
            </a:extLst>
          </p:cNvPr>
          <p:cNvSpPr>
            <a:spLocks noGrp="1"/>
          </p:cNvSpPr>
          <p:nvPr>
            <p:ph type="title"/>
          </p:nvPr>
        </p:nvSpPr>
        <p:spPr/>
        <p:txBody>
          <a:bodyPr/>
          <a:lstStyle/>
          <a:p>
            <a:pPr algn="ctr"/>
            <a:r>
              <a:rPr lang="en-GB" dirty="0">
                <a:latin typeface="Cooper Black" panose="0208090404030B020404" pitchFamily="18" charset="0"/>
              </a:rPr>
              <a:t>Slavery and Power in </a:t>
            </a:r>
            <a:r>
              <a:rPr lang="en-GB" i="1" dirty="0">
                <a:latin typeface="Cooper Black" panose="0208090404030B020404" pitchFamily="18" charset="0"/>
              </a:rPr>
              <a:t>The History of Mary Prince</a:t>
            </a:r>
            <a:endParaRPr lang="en-GB" dirty="0"/>
          </a:p>
        </p:txBody>
      </p:sp>
      <p:sp>
        <p:nvSpPr>
          <p:cNvPr id="3" name="Content Placeholder 2">
            <a:extLst>
              <a:ext uri="{FF2B5EF4-FFF2-40B4-BE49-F238E27FC236}">
                <a16:creationId xmlns:a16="http://schemas.microsoft.com/office/drawing/2014/main" id="{382627C5-CD4B-4B37-B008-121BE916C46C}"/>
              </a:ext>
            </a:extLst>
          </p:cNvPr>
          <p:cNvSpPr>
            <a:spLocks noGrp="1"/>
          </p:cNvSpPr>
          <p:nvPr>
            <p:ph idx="1"/>
          </p:nvPr>
        </p:nvSpPr>
        <p:spPr/>
        <p:txBody>
          <a:bodyPr>
            <a:normAutofit/>
          </a:bodyPr>
          <a:lstStyle/>
          <a:p>
            <a:pPr marL="0" indent="0" algn="just">
              <a:buNone/>
            </a:pPr>
            <a:r>
              <a:rPr lang="en-GB" sz="3600" dirty="0"/>
              <a:t>Is it happiness for a driver in the field to take down his wife or sister or child, and strip them, and whip them in such a disgraceful manner?—women that have had children exposed in the open field to shame! There is </a:t>
            </a:r>
            <a:r>
              <a:rPr lang="en-GB" sz="3600" dirty="0">
                <a:solidFill>
                  <a:srgbClr val="FFFF00"/>
                </a:solidFill>
              </a:rPr>
              <a:t>no modesty or decency shown by the owner to his slaves</a:t>
            </a:r>
            <a:r>
              <a:rPr lang="en-GB" sz="3600" dirty="0"/>
              <a:t>; men, women, and children are </a:t>
            </a:r>
            <a:r>
              <a:rPr lang="en-GB" sz="3600" dirty="0">
                <a:solidFill>
                  <a:srgbClr val="FFFF00"/>
                </a:solidFill>
              </a:rPr>
              <a:t>exposed</a:t>
            </a:r>
            <a:r>
              <a:rPr lang="en-GB" sz="3600" dirty="0"/>
              <a:t> alike. </a:t>
            </a:r>
          </a:p>
        </p:txBody>
      </p:sp>
    </p:spTree>
    <p:extLst>
      <p:ext uri="{BB962C8B-B14F-4D97-AF65-F5344CB8AC3E}">
        <p14:creationId xmlns:p14="http://schemas.microsoft.com/office/powerpoint/2010/main" val="3286610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EC63-1349-4803-9D76-F7153DF7C4A6}"/>
              </a:ext>
            </a:extLst>
          </p:cNvPr>
          <p:cNvSpPr>
            <a:spLocks noGrp="1"/>
          </p:cNvSpPr>
          <p:nvPr>
            <p:ph type="title"/>
          </p:nvPr>
        </p:nvSpPr>
        <p:spPr/>
        <p:txBody>
          <a:bodyPr>
            <a:normAutofit/>
          </a:bodyPr>
          <a:lstStyle/>
          <a:p>
            <a:pPr algn="ctr"/>
            <a:r>
              <a:rPr lang="en-GB" dirty="0">
                <a:latin typeface="Cooper Black" panose="0208090404030B020404" pitchFamily="18" charset="0"/>
              </a:rPr>
              <a:t>Sexual Predation in </a:t>
            </a:r>
            <a:r>
              <a:rPr lang="en-GB" i="1" dirty="0">
                <a:latin typeface="Cooper Black" panose="0208090404030B020404" pitchFamily="18" charset="0"/>
              </a:rPr>
              <a:t>The History of Mary Prince</a:t>
            </a:r>
            <a:endParaRPr lang="en-GB" dirty="0"/>
          </a:p>
        </p:txBody>
      </p:sp>
      <p:sp>
        <p:nvSpPr>
          <p:cNvPr id="3" name="Content Placeholder 2">
            <a:extLst>
              <a:ext uri="{FF2B5EF4-FFF2-40B4-BE49-F238E27FC236}">
                <a16:creationId xmlns:a16="http://schemas.microsoft.com/office/drawing/2014/main" id="{0BFBB890-B445-4205-8A98-854CE2552412}"/>
              </a:ext>
            </a:extLst>
          </p:cNvPr>
          <p:cNvSpPr>
            <a:spLocks noGrp="1"/>
          </p:cNvSpPr>
          <p:nvPr>
            <p:ph idx="1"/>
          </p:nvPr>
        </p:nvSpPr>
        <p:spPr>
          <a:xfrm>
            <a:off x="628650" y="1825625"/>
            <a:ext cx="7886700" cy="4444546"/>
          </a:xfrm>
        </p:spPr>
        <p:txBody>
          <a:bodyPr>
            <a:normAutofit fontScale="92500"/>
          </a:bodyPr>
          <a:lstStyle/>
          <a:p>
            <a:pPr marL="0" indent="0" algn="just">
              <a:buNone/>
            </a:pPr>
            <a:r>
              <a:rPr lang="en-GB" dirty="0"/>
              <a:t>[Mary’s master Mr D.] had an ugly fashion of stripping himself quite naked, and ordering me then to wash him in a tub of water. Sometimes when he called me to wash him I would not come, my eyes were so full of shame. He would then come to beat me. One time I had plates and knives in my hand, and I dropped both plates and knives, and some of the plates were broken. He struck me so severely for this, that at last I defended myself, for I thought it was high time to do so. I then told him I would not live longer with him, for he was a very </a:t>
            </a:r>
            <a:r>
              <a:rPr lang="en-GB" dirty="0">
                <a:solidFill>
                  <a:srgbClr val="FFFF00"/>
                </a:solidFill>
              </a:rPr>
              <a:t>indecent man—very spiteful, and too indecent; with no shame for his servants, no shame for his own flesh</a:t>
            </a:r>
            <a:r>
              <a:rPr lang="en-GB" dirty="0"/>
              <a:t>.</a:t>
            </a:r>
          </a:p>
        </p:txBody>
      </p:sp>
    </p:spTree>
    <p:extLst>
      <p:ext uri="{BB962C8B-B14F-4D97-AF65-F5344CB8AC3E}">
        <p14:creationId xmlns:p14="http://schemas.microsoft.com/office/powerpoint/2010/main" val="3841481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C6AAA-1A01-468C-80DC-963155C72309}"/>
              </a:ext>
            </a:extLst>
          </p:cNvPr>
          <p:cNvSpPr>
            <a:spLocks noGrp="1"/>
          </p:cNvSpPr>
          <p:nvPr>
            <p:ph type="title"/>
          </p:nvPr>
        </p:nvSpPr>
        <p:spPr/>
        <p:txBody>
          <a:bodyPr/>
          <a:lstStyle/>
          <a:p>
            <a:pPr algn="ctr"/>
            <a:r>
              <a:rPr lang="en-GB" dirty="0">
                <a:solidFill>
                  <a:srgbClr val="FFFF00"/>
                </a:solidFill>
                <a:latin typeface="Cooper Black" panose="0208090404030B020404" pitchFamily="18" charset="0"/>
              </a:rPr>
              <a:t>Sexual Exploitation and Slavery</a:t>
            </a:r>
            <a:endParaRPr lang="en-GB" dirty="0">
              <a:solidFill>
                <a:srgbClr val="FFFF00"/>
              </a:solidFill>
            </a:endParaRPr>
          </a:p>
        </p:txBody>
      </p:sp>
      <p:sp>
        <p:nvSpPr>
          <p:cNvPr id="3" name="Content Placeholder 2">
            <a:extLst>
              <a:ext uri="{FF2B5EF4-FFF2-40B4-BE49-F238E27FC236}">
                <a16:creationId xmlns:a16="http://schemas.microsoft.com/office/drawing/2014/main" id="{DD8930EF-4177-4315-814F-5D03FC2A3BF4}"/>
              </a:ext>
            </a:extLst>
          </p:cNvPr>
          <p:cNvSpPr>
            <a:spLocks noGrp="1"/>
          </p:cNvSpPr>
          <p:nvPr>
            <p:ph idx="1"/>
          </p:nvPr>
        </p:nvSpPr>
        <p:spPr>
          <a:xfrm>
            <a:off x="628650" y="1825624"/>
            <a:ext cx="7886700" cy="4679347"/>
          </a:xfrm>
        </p:spPr>
        <p:txBody>
          <a:bodyPr>
            <a:normAutofit/>
          </a:bodyPr>
          <a:lstStyle/>
          <a:p>
            <a:pPr marL="0" indent="0" algn="just">
              <a:buNone/>
            </a:pPr>
            <a:r>
              <a:rPr lang="en-GB" dirty="0"/>
              <a:t>“ … the fact remains, in all its glaring odiousness, that slaveholders have ordained, and by law established, that the children of slave women shall in all cases follow the condition of their mothers; and this is done too obviously to administer to their own </a:t>
            </a:r>
            <a:r>
              <a:rPr lang="en-GB" b="1" dirty="0"/>
              <a:t>lusts</a:t>
            </a:r>
            <a:r>
              <a:rPr lang="en-GB" dirty="0"/>
              <a:t>, and make </a:t>
            </a:r>
            <a:r>
              <a:rPr lang="en-GB" dirty="0">
                <a:solidFill>
                  <a:srgbClr val="FFFF00"/>
                </a:solidFill>
              </a:rPr>
              <a:t>a gratification of their </a:t>
            </a:r>
            <a:r>
              <a:rPr lang="en-GB" b="1" dirty="0">
                <a:solidFill>
                  <a:srgbClr val="FFFF00"/>
                </a:solidFill>
              </a:rPr>
              <a:t>wicked desires </a:t>
            </a:r>
            <a:r>
              <a:rPr lang="en-GB" dirty="0"/>
              <a:t>profitable as well as pleasurable; for by this cunning arrangement, the slaveholder, </a:t>
            </a:r>
            <a:r>
              <a:rPr lang="en-GB" dirty="0">
                <a:solidFill>
                  <a:srgbClr val="FFFF00"/>
                </a:solidFill>
              </a:rPr>
              <a:t>in cases not a few, sustains to his slaves the double relation of master and father</a:t>
            </a:r>
            <a:r>
              <a:rPr lang="en-GB" dirty="0"/>
              <a:t>.”</a:t>
            </a:r>
          </a:p>
          <a:p>
            <a:pPr marL="0" indent="0" algn="r">
              <a:buNone/>
            </a:pPr>
            <a:r>
              <a:rPr lang="en-GB" dirty="0"/>
              <a:t>- Frederick Douglass, </a:t>
            </a:r>
            <a:r>
              <a:rPr lang="en-GB" i="1" dirty="0"/>
              <a:t>Narrative</a:t>
            </a:r>
            <a:r>
              <a:rPr lang="en-GB" dirty="0"/>
              <a:t>, chapter 1</a:t>
            </a:r>
          </a:p>
        </p:txBody>
      </p:sp>
    </p:spTree>
    <p:extLst>
      <p:ext uri="{BB962C8B-B14F-4D97-AF65-F5344CB8AC3E}">
        <p14:creationId xmlns:p14="http://schemas.microsoft.com/office/powerpoint/2010/main" val="3930816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C6AAA-1A01-468C-80DC-963155C72309}"/>
              </a:ext>
            </a:extLst>
          </p:cNvPr>
          <p:cNvSpPr>
            <a:spLocks noGrp="1"/>
          </p:cNvSpPr>
          <p:nvPr>
            <p:ph type="title"/>
          </p:nvPr>
        </p:nvSpPr>
        <p:spPr/>
        <p:txBody>
          <a:bodyPr/>
          <a:lstStyle/>
          <a:p>
            <a:pPr algn="ctr"/>
            <a:r>
              <a:rPr lang="en-GB" dirty="0">
                <a:solidFill>
                  <a:srgbClr val="FFFF00"/>
                </a:solidFill>
                <a:latin typeface="Cooper Black" panose="0208090404030B020404" pitchFamily="18" charset="0"/>
              </a:rPr>
              <a:t>Sexual Exploitation and Slavery</a:t>
            </a:r>
            <a:endParaRPr lang="en-GB" dirty="0">
              <a:solidFill>
                <a:srgbClr val="FFFF00"/>
              </a:solidFill>
            </a:endParaRPr>
          </a:p>
        </p:txBody>
      </p:sp>
      <p:sp>
        <p:nvSpPr>
          <p:cNvPr id="3" name="Content Placeholder 2">
            <a:extLst>
              <a:ext uri="{FF2B5EF4-FFF2-40B4-BE49-F238E27FC236}">
                <a16:creationId xmlns:a16="http://schemas.microsoft.com/office/drawing/2014/main" id="{DD8930EF-4177-4315-814F-5D03FC2A3BF4}"/>
              </a:ext>
            </a:extLst>
          </p:cNvPr>
          <p:cNvSpPr>
            <a:spLocks noGrp="1"/>
          </p:cNvSpPr>
          <p:nvPr>
            <p:ph idx="1"/>
          </p:nvPr>
        </p:nvSpPr>
        <p:spPr>
          <a:xfrm>
            <a:off x="628650" y="1825624"/>
            <a:ext cx="7886700" cy="4679347"/>
          </a:xfrm>
        </p:spPr>
        <p:txBody>
          <a:bodyPr>
            <a:normAutofit fontScale="92500" lnSpcReduction="10000"/>
          </a:bodyPr>
          <a:lstStyle/>
          <a:p>
            <a:pPr marL="0" indent="0" algn="just">
              <a:buNone/>
            </a:pPr>
            <a:r>
              <a:rPr lang="en-GB" dirty="0"/>
              <a:t>“ …Every year brings with it multitudes of this class of slaves … it is plain that </a:t>
            </a:r>
            <a:r>
              <a:rPr lang="en-GB" dirty="0">
                <a:solidFill>
                  <a:srgbClr val="FFFF00"/>
                </a:solidFill>
              </a:rPr>
              <a:t>a very different-looking class of people are springing up at the south from those originally brought to this country from Africa</a:t>
            </a:r>
            <a:r>
              <a:rPr lang="en-GB" dirty="0"/>
              <a:t>; and if their increase do no other good, it will </a:t>
            </a:r>
            <a:r>
              <a:rPr lang="en-GB" dirty="0">
                <a:solidFill>
                  <a:schemeClr val="accent5">
                    <a:lumMod val="40000"/>
                    <a:lumOff val="60000"/>
                  </a:schemeClr>
                </a:solidFill>
              </a:rPr>
              <a:t>do away the force of the argument, that God cursed Ham</a:t>
            </a:r>
            <a:r>
              <a:rPr lang="en-GB" dirty="0"/>
              <a:t>, and therefore American slavery is right. If the lineal descendants of Ham are alone to be scripturally enslaved, it is certain that slavery at the south must soon become unscriptural; for thousands are ushered into the world, annually, who, like myself, owe their existence to white fathers, and those fathers most frequently their own masters</a:t>
            </a:r>
          </a:p>
          <a:p>
            <a:pPr marL="0" indent="0" algn="r">
              <a:buNone/>
            </a:pPr>
            <a:r>
              <a:rPr lang="en-GB" dirty="0"/>
              <a:t>- Douglass, </a:t>
            </a:r>
            <a:r>
              <a:rPr lang="en-GB" i="1" dirty="0"/>
              <a:t>Narrative</a:t>
            </a:r>
            <a:r>
              <a:rPr lang="en-GB" dirty="0"/>
              <a:t>, chapter 1</a:t>
            </a:r>
          </a:p>
        </p:txBody>
      </p:sp>
    </p:spTree>
    <p:extLst>
      <p:ext uri="{BB962C8B-B14F-4D97-AF65-F5344CB8AC3E}">
        <p14:creationId xmlns:p14="http://schemas.microsoft.com/office/powerpoint/2010/main" val="96720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Cooper Black" panose="0208090404030B020404" pitchFamily="18" charset="0"/>
              </a:rPr>
              <a:t>Slave Population</a:t>
            </a:r>
          </a:p>
        </p:txBody>
      </p:sp>
      <p:sp>
        <p:nvSpPr>
          <p:cNvPr id="3" name="Content Placeholder 2"/>
          <p:cNvSpPr>
            <a:spLocks noGrp="1"/>
          </p:cNvSpPr>
          <p:nvPr>
            <p:ph idx="1"/>
          </p:nvPr>
        </p:nvSpPr>
        <p:spPr/>
        <p:txBody>
          <a:bodyPr/>
          <a:lstStyle/>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728345938"/>
              </p:ext>
            </p:extLst>
          </p:nvPr>
        </p:nvGraphicFramePr>
        <p:xfrm>
          <a:off x="628650" y="1690689"/>
          <a:ext cx="8096251" cy="4759557"/>
        </p:xfrm>
        <a:graphic>
          <a:graphicData uri="http://schemas.openxmlformats.org/drawingml/2006/table">
            <a:tbl>
              <a:tblPr firstRow="1" firstCol="1" bandRow="1">
                <a:tableStyleId>{5C22544A-7EE6-4342-B048-85BDC9FD1C3A}</a:tableStyleId>
              </a:tblPr>
              <a:tblGrid>
                <a:gridCol w="3244977">
                  <a:extLst>
                    <a:ext uri="{9D8B030D-6E8A-4147-A177-3AD203B41FA5}">
                      <a16:colId xmlns:a16="http://schemas.microsoft.com/office/drawing/2014/main" val="4221741215"/>
                    </a:ext>
                  </a:extLst>
                </a:gridCol>
                <a:gridCol w="1588485">
                  <a:extLst>
                    <a:ext uri="{9D8B030D-6E8A-4147-A177-3AD203B41FA5}">
                      <a16:colId xmlns:a16="http://schemas.microsoft.com/office/drawing/2014/main" val="3884026949"/>
                    </a:ext>
                  </a:extLst>
                </a:gridCol>
                <a:gridCol w="1471898">
                  <a:extLst>
                    <a:ext uri="{9D8B030D-6E8A-4147-A177-3AD203B41FA5}">
                      <a16:colId xmlns:a16="http://schemas.microsoft.com/office/drawing/2014/main" val="3385472181"/>
                    </a:ext>
                  </a:extLst>
                </a:gridCol>
                <a:gridCol w="1790891">
                  <a:extLst>
                    <a:ext uri="{9D8B030D-6E8A-4147-A177-3AD203B41FA5}">
                      <a16:colId xmlns:a16="http://schemas.microsoft.com/office/drawing/2014/main" val="4287419756"/>
                    </a:ext>
                  </a:extLst>
                </a:gridCol>
              </a:tblGrid>
              <a:tr h="803219">
                <a:tc>
                  <a:txBody>
                    <a:bodyPr/>
                    <a:lstStyle/>
                    <a:p>
                      <a:pPr algn="ctr">
                        <a:lnSpc>
                          <a:spcPct val="107000"/>
                        </a:lnSpc>
                        <a:spcBef>
                          <a:spcPts val="1200"/>
                        </a:spcBef>
                        <a:spcAft>
                          <a:spcPts val="1200"/>
                        </a:spcAft>
                      </a:pPr>
                      <a:r>
                        <a:rPr lang="en-GB" sz="2200" dirty="0">
                          <a:effectLst/>
                          <a:latin typeface="+mn-lt"/>
                        </a:rPr>
                        <a:t>Year</a:t>
                      </a:r>
                      <a:endParaRPr lang="en-GB" sz="2200" dirty="0">
                        <a:effectLst/>
                        <a:latin typeface="+mn-lt"/>
                        <a:ea typeface="Calibri" panose="020F0502020204030204" pitchFamily="34" charset="0"/>
                        <a:cs typeface="Times New Roman" panose="02020603050405020304" pitchFamily="18" charset="0"/>
                      </a:endParaRPr>
                    </a:p>
                  </a:txBody>
                  <a:tcPr marL="19148" marR="62829" marT="9574" marB="9574" anchor="ctr"/>
                </a:tc>
                <a:tc>
                  <a:txBody>
                    <a:bodyPr/>
                    <a:lstStyle/>
                    <a:p>
                      <a:pPr algn="ctr">
                        <a:lnSpc>
                          <a:spcPct val="107000"/>
                        </a:lnSpc>
                        <a:spcBef>
                          <a:spcPts val="1200"/>
                        </a:spcBef>
                        <a:spcAft>
                          <a:spcPts val="1200"/>
                        </a:spcAft>
                      </a:pPr>
                      <a:r>
                        <a:rPr lang="en-GB" sz="2200" b="0" dirty="0">
                          <a:effectLst/>
                          <a:latin typeface="+mn-lt"/>
                        </a:rPr>
                        <a:t>Total population</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ctr">
                        <a:lnSpc>
                          <a:spcPct val="107000"/>
                        </a:lnSpc>
                        <a:spcBef>
                          <a:spcPts val="1200"/>
                        </a:spcBef>
                        <a:spcAft>
                          <a:spcPts val="1200"/>
                        </a:spcAft>
                      </a:pPr>
                      <a:r>
                        <a:rPr lang="en-GB" sz="2200" dirty="0">
                          <a:effectLst/>
                          <a:latin typeface="+mn-lt"/>
                        </a:rPr>
                        <a:t>Slave Population</a:t>
                      </a:r>
                      <a:endParaRPr lang="en-GB" sz="2200" dirty="0">
                        <a:effectLst/>
                        <a:latin typeface="+mn-lt"/>
                        <a:ea typeface="Calibri" panose="020F0502020204030204" pitchFamily="34" charset="0"/>
                        <a:cs typeface="Times New Roman" panose="02020603050405020304" pitchFamily="18" charset="0"/>
                      </a:endParaRPr>
                    </a:p>
                  </a:txBody>
                  <a:tcPr marL="19148" marR="62829" marT="9574" marB="9574" anchor="ctr"/>
                </a:tc>
                <a:tc>
                  <a:txBody>
                    <a:bodyPr/>
                    <a:lstStyle/>
                    <a:p>
                      <a:pPr algn="ctr">
                        <a:lnSpc>
                          <a:spcPct val="107000"/>
                        </a:lnSpc>
                        <a:spcBef>
                          <a:spcPts val="1200"/>
                        </a:spcBef>
                        <a:spcAft>
                          <a:spcPts val="1200"/>
                        </a:spcAft>
                      </a:pPr>
                      <a:r>
                        <a:rPr lang="en-GB" sz="2200" dirty="0">
                          <a:effectLst/>
                          <a:latin typeface="+mn-lt"/>
                        </a:rPr>
                        <a:t>Enslaved % of population</a:t>
                      </a:r>
                      <a:endParaRPr lang="en-GB" sz="2200" dirty="0">
                        <a:effectLst/>
                        <a:latin typeface="+mn-lt"/>
                        <a:ea typeface="Calibri" panose="020F0502020204030204" pitchFamily="34" charset="0"/>
                        <a:cs typeface="Times New Roman" panose="02020603050405020304" pitchFamily="18" charset="0"/>
                      </a:endParaRPr>
                    </a:p>
                  </a:txBody>
                  <a:tcPr marL="19148" marR="62829" marT="9574" marB="9574" anchor="ctr"/>
                </a:tc>
                <a:extLst>
                  <a:ext uri="{0D108BD9-81ED-4DB2-BD59-A6C34878D82A}">
                    <a16:rowId xmlns:a16="http://schemas.microsoft.com/office/drawing/2014/main" val="2511095235"/>
                  </a:ext>
                </a:extLst>
              </a:tr>
              <a:tr h="269363">
                <a:tc>
                  <a:txBody>
                    <a:bodyPr/>
                    <a:lstStyle/>
                    <a:p>
                      <a:pPr algn="ctr">
                        <a:lnSpc>
                          <a:spcPct val="107000"/>
                        </a:lnSpc>
                        <a:spcBef>
                          <a:spcPts val="1200"/>
                        </a:spcBef>
                        <a:spcAft>
                          <a:spcPts val="1200"/>
                        </a:spcAft>
                      </a:pPr>
                      <a:r>
                        <a:rPr lang="en-GB" sz="2200" dirty="0">
                          <a:effectLst/>
                          <a:latin typeface="+mn-lt"/>
                        </a:rPr>
                        <a:t>1790</a:t>
                      </a:r>
                      <a:endParaRPr lang="en-GB" sz="22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r">
                        <a:lnSpc>
                          <a:spcPct val="107000"/>
                        </a:lnSpc>
                        <a:spcBef>
                          <a:spcPts val="1200"/>
                        </a:spcBef>
                        <a:spcAft>
                          <a:spcPts val="1200"/>
                        </a:spcAft>
                      </a:pPr>
                      <a:r>
                        <a:rPr lang="en-GB" sz="2200" b="0" dirty="0">
                          <a:effectLst/>
                          <a:latin typeface="+mn-lt"/>
                        </a:rPr>
                        <a:t>3,893,635</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rPr>
                        <a:t>694,280</a:t>
                      </a:r>
                      <a:endParaRPr lang="en-GB" sz="22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rPr>
                        <a:t>17.8%</a:t>
                      </a:r>
                      <a:endParaRPr lang="en-GB" sz="2200" b="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2585916502"/>
                  </a:ext>
                </a:extLst>
              </a:tr>
              <a:tr h="30047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1800</a:t>
                      </a:r>
                    </a:p>
                  </a:txBody>
                  <a:tcPr marL="60960" marR="60960" marT="30480" marB="30480"/>
                </a:tc>
                <a:tc>
                  <a:txBody>
                    <a:bodyPr/>
                    <a:lstStyle/>
                    <a:p>
                      <a:pPr algn="r">
                        <a:lnSpc>
                          <a:spcPct val="107000"/>
                        </a:lnSpc>
                        <a:spcBef>
                          <a:spcPts val="1200"/>
                        </a:spcBef>
                        <a:spcAft>
                          <a:spcPts val="1200"/>
                        </a:spcAft>
                      </a:pPr>
                      <a:r>
                        <a:rPr lang="en-GB" sz="2200" b="0" i="0" kern="1200" dirty="0">
                          <a:solidFill>
                            <a:schemeClr val="dk1"/>
                          </a:solidFill>
                          <a:effectLst/>
                          <a:latin typeface="+mn-lt"/>
                          <a:ea typeface="+mn-ea"/>
                          <a:cs typeface="+mn-cs"/>
                        </a:rPr>
                        <a:t>5,308,483</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2200" b="1" i="0" kern="1200" dirty="0">
                          <a:solidFill>
                            <a:schemeClr val="dk1"/>
                          </a:solidFill>
                          <a:effectLst/>
                          <a:latin typeface="+mn-lt"/>
                          <a:ea typeface="+mn-ea"/>
                          <a:cs typeface="+mn-cs"/>
                        </a:rPr>
                        <a:t>893,602</a:t>
                      </a:r>
                      <a:endParaRPr lang="en-GB" sz="22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rPr>
                        <a:t>16.8%</a:t>
                      </a:r>
                      <a:endParaRPr lang="en-GB" sz="2200" b="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1798321385"/>
                  </a:ext>
                </a:extLst>
              </a:tr>
              <a:tr h="30047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1810</a:t>
                      </a:r>
                    </a:p>
                  </a:txBody>
                  <a:tcPr marL="60960" marR="60960" marT="30480" marB="30480"/>
                </a:tc>
                <a:tc>
                  <a:txBody>
                    <a:bodyPr/>
                    <a:lstStyle/>
                    <a:p>
                      <a:pPr algn="r">
                        <a:lnSpc>
                          <a:spcPct val="107000"/>
                        </a:lnSpc>
                        <a:spcBef>
                          <a:spcPts val="1200"/>
                        </a:spcBef>
                        <a:spcAft>
                          <a:spcPts val="1200"/>
                        </a:spcAft>
                      </a:pPr>
                      <a:r>
                        <a:rPr lang="en-GB" sz="2200" b="0" i="0" kern="1200" dirty="0">
                          <a:solidFill>
                            <a:schemeClr val="dk1"/>
                          </a:solidFill>
                          <a:effectLst/>
                          <a:latin typeface="+mn-lt"/>
                          <a:ea typeface="+mn-ea"/>
                          <a:cs typeface="+mn-cs"/>
                        </a:rPr>
                        <a:t>7,239,881</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2200" b="1" i="0" kern="1200" dirty="0">
                          <a:solidFill>
                            <a:schemeClr val="dk1"/>
                          </a:solidFill>
                          <a:effectLst/>
                          <a:latin typeface="+mn-lt"/>
                          <a:ea typeface="+mn-ea"/>
                          <a:cs typeface="+mn-cs"/>
                        </a:rPr>
                        <a:t>1,191,362</a:t>
                      </a:r>
                      <a:endParaRPr lang="en-GB" sz="22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rPr>
                        <a:t>16.4%</a:t>
                      </a:r>
                      <a:endParaRPr lang="en-GB" sz="2200" b="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3702884799"/>
                  </a:ext>
                </a:extLst>
              </a:tr>
              <a:tr h="30047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1820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 9,638,453</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1,538,022 </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16.0%</a:t>
                      </a:r>
                    </a:p>
                  </a:txBody>
                  <a:tcPr marL="19148" marR="19148" marT="9574" marB="9574" anchor="ctr"/>
                </a:tc>
                <a:extLst>
                  <a:ext uri="{0D108BD9-81ED-4DB2-BD59-A6C34878D82A}">
                    <a16:rowId xmlns:a16="http://schemas.microsoft.com/office/drawing/2014/main" val="1840102390"/>
                  </a:ext>
                </a:extLst>
              </a:tr>
              <a:tr h="526497">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1830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12,866,020,</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2,009,043</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15.5%</a:t>
                      </a:r>
                    </a:p>
                  </a:txBody>
                  <a:tcPr marL="19148" marR="19148" marT="9574" marB="9574" anchor="ctr"/>
                </a:tc>
                <a:extLst>
                  <a:ext uri="{0D108BD9-81ED-4DB2-BD59-A6C34878D82A}">
                    <a16:rowId xmlns:a16="http://schemas.microsoft.com/office/drawing/2014/main" val="2821698567"/>
                  </a:ext>
                </a:extLst>
              </a:tr>
              <a:tr h="53629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1840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17,069,453</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 2,487,355</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14.5%</a:t>
                      </a:r>
                    </a:p>
                  </a:txBody>
                  <a:tcPr marL="19148" marR="19148" marT="9574" marB="9574" anchor="ctr"/>
                </a:tc>
                <a:extLst>
                  <a:ext uri="{0D108BD9-81ED-4DB2-BD59-A6C34878D82A}">
                    <a16:rowId xmlns:a16="http://schemas.microsoft.com/office/drawing/2014/main" val="1910097679"/>
                  </a:ext>
                </a:extLst>
              </a:tr>
              <a:tr h="526497">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1850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23,191,876</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3,204,313 </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13.8%</a:t>
                      </a:r>
                    </a:p>
                  </a:txBody>
                  <a:tcPr marL="19148" marR="19148" marT="9574" marB="9574" anchor="ctr"/>
                </a:tc>
                <a:extLst>
                  <a:ext uri="{0D108BD9-81ED-4DB2-BD59-A6C34878D82A}">
                    <a16:rowId xmlns:a16="http://schemas.microsoft.com/office/drawing/2014/main" val="3650459681"/>
                  </a:ext>
                </a:extLst>
              </a:tr>
              <a:tr h="793425">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1860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 31,443,322</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3,953,762</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12.55</a:t>
                      </a:r>
                    </a:p>
                  </a:txBody>
                  <a:tcPr marL="19148" marR="19148" marT="9574" marB="9574" anchor="ctr"/>
                </a:tc>
                <a:extLst>
                  <a:ext uri="{0D108BD9-81ED-4DB2-BD59-A6C34878D82A}">
                    <a16:rowId xmlns:a16="http://schemas.microsoft.com/office/drawing/2014/main" val="479421679"/>
                  </a:ext>
                </a:extLst>
              </a:tr>
            </a:tbl>
          </a:graphicData>
        </a:graphic>
      </p:graphicFrame>
    </p:spTree>
    <p:extLst>
      <p:ext uri="{BB962C8B-B14F-4D97-AF65-F5344CB8AC3E}">
        <p14:creationId xmlns:p14="http://schemas.microsoft.com/office/powerpoint/2010/main" val="432240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AF2DC-8D03-41FB-B39F-A35341D781BD}"/>
              </a:ext>
            </a:extLst>
          </p:cNvPr>
          <p:cNvSpPr>
            <a:spLocks noGrp="1"/>
          </p:cNvSpPr>
          <p:nvPr>
            <p:ph type="title"/>
          </p:nvPr>
        </p:nvSpPr>
        <p:spPr/>
        <p:txBody>
          <a:bodyPr/>
          <a:lstStyle/>
          <a:p>
            <a:r>
              <a:rPr lang="en-GB" dirty="0">
                <a:latin typeface="Cooper Black" panose="0208090404030B020404" pitchFamily="18" charset="0"/>
              </a:rPr>
              <a:t>Curse of Ham</a:t>
            </a:r>
          </a:p>
        </p:txBody>
      </p:sp>
      <p:sp>
        <p:nvSpPr>
          <p:cNvPr id="3" name="Content Placeholder 2">
            <a:extLst>
              <a:ext uri="{FF2B5EF4-FFF2-40B4-BE49-F238E27FC236}">
                <a16:creationId xmlns:a16="http://schemas.microsoft.com/office/drawing/2014/main" id="{06BA29F7-23C7-4EE9-B98D-C436A31305DD}"/>
              </a:ext>
            </a:extLst>
          </p:cNvPr>
          <p:cNvSpPr>
            <a:spLocks noGrp="1"/>
          </p:cNvSpPr>
          <p:nvPr>
            <p:ph idx="1"/>
          </p:nvPr>
        </p:nvSpPr>
        <p:spPr>
          <a:xfrm>
            <a:off x="628650" y="1825624"/>
            <a:ext cx="5724024" cy="4667249"/>
          </a:xfrm>
        </p:spPr>
        <p:txBody>
          <a:bodyPr>
            <a:normAutofit fontScale="77500" lnSpcReduction="20000"/>
          </a:bodyPr>
          <a:lstStyle/>
          <a:p>
            <a:pPr marL="0" indent="0">
              <a:buNone/>
            </a:pPr>
            <a:r>
              <a:rPr lang="en-GB" dirty="0"/>
              <a:t>Noah began to be an husbandman, and he planted a vineyard:</a:t>
            </a:r>
          </a:p>
          <a:p>
            <a:pPr marL="0" indent="0">
              <a:buNone/>
            </a:pPr>
            <a:r>
              <a:rPr lang="en-GB" dirty="0"/>
              <a:t>And he drank of the wine, and was drunken; and he was uncovered within his tent.</a:t>
            </a:r>
          </a:p>
          <a:p>
            <a:pPr marL="0" indent="0">
              <a:buNone/>
            </a:pPr>
            <a:r>
              <a:rPr lang="en-GB" dirty="0"/>
              <a:t>And </a:t>
            </a:r>
            <a:r>
              <a:rPr lang="en-GB" dirty="0">
                <a:solidFill>
                  <a:schemeClr val="accent5">
                    <a:lumMod val="40000"/>
                    <a:lumOff val="60000"/>
                  </a:schemeClr>
                </a:solidFill>
              </a:rPr>
              <a:t>Ham, the father of Canaan, saw the nakedness of his father</a:t>
            </a:r>
            <a:r>
              <a:rPr lang="en-GB" dirty="0"/>
              <a:t>, and told his two brethren without.</a:t>
            </a:r>
          </a:p>
          <a:p>
            <a:pPr marL="0" indent="0">
              <a:buNone/>
            </a:pPr>
            <a:r>
              <a:rPr lang="en-GB" dirty="0"/>
              <a:t>…  And Noah awoke from his wine, and knew what his younger son had done unto him.</a:t>
            </a:r>
          </a:p>
          <a:p>
            <a:pPr marL="0" indent="0">
              <a:buNone/>
            </a:pPr>
            <a:r>
              <a:rPr lang="en-GB" dirty="0"/>
              <a:t>And he said, </a:t>
            </a:r>
            <a:r>
              <a:rPr lang="en-GB" dirty="0">
                <a:solidFill>
                  <a:schemeClr val="accent5">
                    <a:lumMod val="40000"/>
                    <a:lumOff val="60000"/>
                  </a:schemeClr>
                </a:solidFill>
              </a:rPr>
              <a:t>Cursed be Canaan; a servant of servants shall he be unto his brethren</a:t>
            </a:r>
          </a:p>
          <a:p>
            <a:pPr algn="r">
              <a:buFontTx/>
              <a:buChar char="-"/>
            </a:pPr>
            <a:r>
              <a:rPr lang="en-GB" dirty="0"/>
              <a:t>Genesis 9:20–27, King James Bible</a:t>
            </a:r>
          </a:p>
          <a:p>
            <a:pPr marL="0" indent="0">
              <a:buNone/>
            </a:pPr>
            <a:endParaRPr lang="en-GB" sz="2300" dirty="0"/>
          </a:p>
          <a:p>
            <a:pPr marL="0" indent="0" algn="r">
              <a:buNone/>
            </a:pPr>
            <a:r>
              <a:rPr lang="en-GB" sz="2300" i="1" dirty="0"/>
              <a:t>Noah damning Ham, C19 painting by Ivan </a:t>
            </a:r>
            <a:r>
              <a:rPr lang="en-GB" sz="2300" i="1" dirty="0" err="1"/>
              <a:t>Stepanovitch</a:t>
            </a:r>
            <a:r>
              <a:rPr lang="en-GB" sz="2300" i="1" dirty="0"/>
              <a:t> </a:t>
            </a:r>
            <a:r>
              <a:rPr lang="en-GB" sz="2300" i="1" dirty="0" err="1"/>
              <a:t>Ksenofontov</a:t>
            </a:r>
            <a:endParaRPr lang="en-GB" sz="2300" i="1" dirty="0"/>
          </a:p>
        </p:txBody>
      </p:sp>
      <p:pic>
        <p:nvPicPr>
          <p:cNvPr id="5" name="Picture 4">
            <a:extLst>
              <a:ext uri="{FF2B5EF4-FFF2-40B4-BE49-F238E27FC236}">
                <a16:creationId xmlns:a16="http://schemas.microsoft.com/office/drawing/2014/main" id="{5D0F79AF-A845-4799-B713-59B3027E366E}"/>
              </a:ext>
            </a:extLst>
          </p:cNvPr>
          <p:cNvPicPr>
            <a:picLocks noChangeAspect="1"/>
          </p:cNvPicPr>
          <p:nvPr/>
        </p:nvPicPr>
        <p:blipFill>
          <a:blip r:embed="rId3"/>
          <a:stretch>
            <a:fillRect/>
          </a:stretch>
        </p:blipFill>
        <p:spPr>
          <a:xfrm>
            <a:off x="6811847" y="172535"/>
            <a:ext cx="2332153" cy="3428518"/>
          </a:xfrm>
          <a:prstGeom prst="rect">
            <a:avLst/>
          </a:prstGeom>
        </p:spPr>
      </p:pic>
      <p:pic>
        <p:nvPicPr>
          <p:cNvPr id="6" name="Picture 5">
            <a:extLst>
              <a:ext uri="{FF2B5EF4-FFF2-40B4-BE49-F238E27FC236}">
                <a16:creationId xmlns:a16="http://schemas.microsoft.com/office/drawing/2014/main" id="{90D39298-61DB-45BD-B353-FA040E94CB3E}"/>
              </a:ext>
            </a:extLst>
          </p:cNvPr>
          <p:cNvPicPr>
            <a:picLocks noChangeAspect="1"/>
          </p:cNvPicPr>
          <p:nvPr/>
        </p:nvPicPr>
        <p:blipFill>
          <a:blip r:embed="rId4"/>
          <a:stretch>
            <a:fillRect/>
          </a:stretch>
        </p:blipFill>
        <p:spPr>
          <a:xfrm>
            <a:off x="6811847" y="3721685"/>
            <a:ext cx="2332153" cy="3068053"/>
          </a:xfrm>
          <a:prstGeom prst="rect">
            <a:avLst/>
          </a:prstGeom>
        </p:spPr>
      </p:pic>
    </p:spTree>
    <p:extLst>
      <p:ext uri="{BB962C8B-B14F-4D97-AF65-F5344CB8AC3E}">
        <p14:creationId xmlns:p14="http://schemas.microsoft.com/office/powerpoint/2010/main" val="3077658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8930EF-4177-4315-814F-5D03FC2A3BF4}"/>
              </a:ext>
            </a:extLst>
          </p:cNvPr>
          <p:cNvSpPr>
            <a:spLocks noGrp="1"/>
          </p:cNvSpPr>
          <p:nvPr>
            <p:ph idx="1"/>
          </p:nvPr>
        </p:nvSpPr>
        <p:spPr>
          <a:xfrm>
            <a:off x="640225" y="1113846"/>
            <a:ext cx="7886700" cy="5744154"/>
          </a:xfrm>
        </p:spPr>
        <p:txBody>
          <a:bodyPr>
            <a:normAutofit lnSpcReduction="10000"/>
          </a:bodyPr>
          <a:lstStyle/>
          <a:p>
            <a:pPr marL="0" indent="0" algn="just">
              <a:buNone/>
            </a:pPr>
            <a:r>
              <a:rPr lang="en-GB" dirty="0"/>
              <a:t>Mr. Covey was a poor man … he was only able to buy one slave; and, shocking as is the fact, he bought her, as he said, for a </a:t>
            </a:r>
            <a:r>
              <a:rPr lang="en-GB" b="1" i="1" dirty="0">
                <a:solidFill>
                  <a:schemeClr val="accent5">
                    <a:lumMod val="40000"/>
                    <a:lumOff val="60000"/>
                  </a:schemeClr>
                </a:solidFill>
              </a:rPr>
              <a:t>breeder</a:t>
            </a:r>
            <a:r>
              <a:rPr lang="en-GB" dirty="0"/>
              <a:t>. This woman was named Caroline. … She was a large, able-bodied woman, about twenty years old. She had already given birth to one child, which proved her to be just what he wanted. After buying her, he hired a married man of Mr. Samuel Harrison, to live with him one year; and him he used to fasten up with her every night! The result was, that, at the end of the year, the miserable woman gave birth to twins. At this result Mr. Covey seemed to be highly pleased, both with the man and the wretched woman. … The children were regarded as being quite an addition to his wealth.</a:t>
            </a:r>
          </a:p>
          <a:p>
            <a:pPr marL="0" indent="0" algn="r">
              <a:buNone/>
            </a:pPr>
            <a:r>
              <a:rPr lang="en-GB" dirty="0"/>
              <a:t>- Douglass, </a:t>
            </a:r>
            <a:r>
              <a:rPr lang="en-GB" i="1" dirty="0"/>
              <a:t>Narrative</a:t>
            </a:r>
            <a:r>
              <a:rPr lang="en-GB" dirty="0"/>
              <a:t>, chapter 10</a:t>
            </a:r>
          </a:p>
        </p:txBody>
      </p:sp>
      <p:sp>
        <p:nvSpPr>
          <p:cNvPr id="6" name="Title 1">
            <a:extLst>
              <a:ext uri="{FF2B5EF4-FFF2-40B4-BE49-F238E27FC236}">
                <a16:creationId xmlns:a16="http://schemas.microsoft.com/office/drawing/2014/main" id="{854F65A3-4C2A-4FD2-94EE-31749844B9FC}"/>
              </a:ext>
            </a:extLst>
          </p:cNvPr>
          <p:cNvSpPr txBox="1">
            <a:spLocks/>
          </p:cNvSpPr>
          <p:nvPr/>
        </p:nvSpPr>
        <p:spPr>
          <a:xfrm>
            <a:off x="781050" y="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dirty="0">
                <a:solidFill>
                  <a:srgbClr val="FFFF00"/>
                </a:solidFill>
                <a:latin typeface="Cooper Black" panose="0208090404030B020404" pitchFamily="18" charset="0"/>
              </a:rPr>
              <a:t>Sexual Exploitation and Slavery</a:t>
            </a:r>
            <a:endParaRPr lang="en-GB" sz="3600" dirty="0">
              <a:solidFill>
                <a:srgbClr val="FFFF00"/>
              </a:solidFill>
            </a:endParaRPr>
          </a:p>
        </p:txBody>
      </p:sp>
    </p:spTree>
    <p:extLst>
      <p:ext uri="{BB962C8B-B14F-4D97-AF65-F5344CB8AC3E}">
        <p14:creationId xmlns:p14="http://schemas.microsoft.com/office/powerpoint/2010/main" val="1169355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4436-9EA2-48D6-BD6D-B06876DFEE65}"/>
              </a:ext>
            </a:extLst>
          </p:cNvPr>
          <p:cNvSpPr>
            <a:spLocks noGrp="1"/>
          </p:cNvSpPr>
          <p:nvPr>
            <p:ph type="title"/>
          </p:nvPr>
        </p:nvSpPr>
        <p:spPr>
          <a:xfrm>
            <a:off x="607066" y="213629"/>
            <a:ext cx="4939869" cy="1676603"/>
          </a:xfrm>
        </p:spPr>
        <p:txBody>
          <a:bodyPr>
            <a:normAutofit/>
          </a:bodyPr>
          <a:lstStyle/>
          <a:p>
            <a:r>
              <a:rPr lang="en-GB" sz="3600" dirty="0">
                <a:latin typeface="Cooper Black" panose="0208090404030B020404" pitchFamily="18" charset="0"/>
              </a:rPr>
              <a:t>Gender and Slavery</a:t>
            </a:r>
            <a:endParaRPr lang="en-GB" sz="3600" dirty="0"/>
          </a:p>
        </p:txBody>
      </p:sp>
      <p:sp>
        <p:nvSpPr>
          <p:cNvPr id="3" name="Content Placeholder 2">
            <a:extLst>
              <a:ext uri="{FF2B5EF4-FFF2-40B4-BE49-F238E27FC236}">
                <a16:creationId xmlns:a16="http://schemas.microsoft.com/office/drawing/2014/main" id="{9E03207F-B365-40A7-A9A2-ED5AC7E47612}"/>
              </a:ext>
            </a:extLst>
          </p:cNvPr>
          <p:cNvSpPr>
            <a:spLocks noGrp="1"/>
          </p:cNvSpPr>
          <p:nvPr>
            <p:ph idx="1"/>
          </p:nvPr>
        </p:nvSpPr>
        <p:spPr>
          <a:xfrm>
            <a:off x="486697" y="1579418"/>
            <a:ext cx="4939867" cy="5278582"/>
          </a:xfrm>
        </p:spPr>
        <p:txBody>
          <a:bodyPr>
            <a:normAutofit fontScale="92500" lnSpcReduction="10000"/>
          </a:bodyPr>
          <a:lstStyle/>
          <a:p>
            <a:pPr marL="0" indent="0" algn="just">
              <a:buNone/>
            </a:pPr>
            <a:r>
              <a:rPr lang="en-GB" sz="3200" dirty="0"/>
              <a:t>“ … When they told me my new-born babe was a girl, my heart was heavier than it had ever been before. </a:t>
            </a:r>
            <a:r>
              <a:rPr lang="en-GB" sz="3200" b="1" dirty="0">
                <a:solidFill>
                  <a:srgbClr val="FFFF00"/>
                </a:solidFill>
              </a:rPr>
              <a:t>Slavery is terrible for men; but it is far more terrible for women</a:t>
            </a:r>
            <a:r>
              <a:rPr lang="en-GB" sz="3200" b="1" dirty="0"/>
              <a:t>. </a:t>
            </a:r>
            <a:r>
              <a:rPr lang="en-GB" sz="3200" dirty="0"/>
              <a:t>Superadded to the burden common to all, </a:t>
            </a:r>
            <a:r>
              <a:rPr lang="en-GB" sz="3200" i="1" dirty="0"/>
              <a:t>they</a:t>
            </a:r>
            <a:r>
              <a:rPr lang="en-GB" sz="3200" dirty="0"/>
              <a:t> have wrongs, and sufferings, and mortifications peculiarly their own.” </a:t>
            </a:r>
          </a:p>
          <a:p>
            <a:pPr marL="0" indent="0" algn="r">
              <a:buNone/>
            </a:pPr>
            <a:r>
              <a:rPr lang="en-GB" sz="2100" dirty="0"/>
              <a:t>- Harriet Jacobs [Linda Brent], </a:t>
            </a:r>
            <a:r>
              <a:rPr lang="en-GB" sz="2100" i="1" dirty="0"/>
              <a:t>Incidents in the Life of a Slave Girl, Written by Herself </a:t>
            </a:r>
            <a:r>
              <a:rPr lang="en-GB" sz="2100" dirty="0"/>
              <a:t>(1861), chapter 11</a:t>
            </a:r>
          </a:p>
          <a:p>
            <a:pPr marL="0" indent="0">
              <a:buNone/>
            </a:pPr>
            <a:endParaRPr lang="en-GB" sz="2100" dirty="0"/>
          </a:p>
        </p:txBody>
      </p:sp>
      <p:pic>
        <p:nvPicPr>
          <p:cNvPr id="4" name="Picture 3">
            <a:extLst>
              <a:ext uri="{FF2B5EF4-FFF2-40B4-BE49-F238E27FC236}">
                <a16:creationId xmlns:a16="http://schemas.microsoft.com/office/drawing/2014/main" id="{86A4B4DE-A65F-424F-88C9-5F8DE101C55E}"/>
              </a:ext>
            </a:extLst>
          </p:cNvPr>
          <p:cNvPicPr>
            <a:picLocks noChangeAspect="1"/>
          </p:cNvPicPr>
          <p:nvPr/>
        </p:nvPicPr>
        <p:blipFill rotWithShape="1">
          <a:blip r:embed="rId3"/>
          <a:srcRect l="16047" r="11010"/>
          <a:stretch/>
        </p:blipFill>
        <p:spPr>
          <a:xfrm>
            <a:off x="5667306" y="10"/>
            <a:ext cx="3476693" cy="6857990"/>
          </a:xfrm>
          <a:prstGeom prst="rect">
            <a:avLst/>
          </a:prstGeom>
          <a:effectLst/>
        </p:spPr>
      </p:pic>
    </p:spTree>
    <p:extLst>
      <p:ext uri="{BB962C8B-B14F-4D97-AF65-F5344CB8AC3E}">
        <p14:creationId xmlns:p14="http://schemas.microsoft.com/office/powerpoint/2010/main" val="455521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A4B4DE-A65F-424F-88C9-5F8DE101C55E}"/>
              </a:ext>
            </a:extLst>
          </p:cNvPr>
          <p:cNvPicPr>
            <a:picLocks noChangeAspect="1"/>
          </p:cNvPicPr>
          <p:nvPr/>
        </p:nvPicPr>
        <p:blipFill rotWithShape="1">
          <a:blip r:embed="rId3"/>
          <a:srcRect l="16047" r="11010"/>
          <a:stretch/>
        </p:blipFill>
        <p:spPr>
          <a:xfrm>
            <a:off x="5662907" y="10"/>
            <a:ext cx="3476693" cy="6857990"/>
          </a:xfrm>
          <a:prstGeom prst="rect">
            <a:avLst/>
          </a:prstGeom>
          <a:effectLst/>
        </p:spPr>
      </p:pic>
      <p:sp>
        <p:nvSpPr>
          <p:cNvPr id="6" name="Title 5">
            <a:extLst>
              <a:ext uri="{FF2B5EF4-FFF2-40B4-BE49-F238E27FC236}">
                <a16:creationId xmlns:a16="http://schemas.microsoft.com/office/drawing/2014/main" id="{9703BE02-0834-4865-9254-183E438D6FFF}"/>
              </a:ext>
            </a:extLst>
          </p:cNvPr>
          <p:cNvSpPr>
            <a:spLocks noGrp="1"/>
          </p:cNvSpPr>
          <p:nvPr>
            <p:ph type="title"/>
          </p:nvPr>
        </p:nvSpPr>
        <p:spPr>
          <a:xfrm>
            <a:off x="628650" y="365126"/>
            <a:ext cx="5034257" cy="1325563"/>
          </a:xfrm>
        </p:spPr>
        <p:txBody>
          <a:bodyPr>
            <a:normAutofit fontScale="90000"/>
          </a:bodyPr>
          <a:lstStyle/>
          <a:p>
            <a:r>
              <a:rPr lang="en-GB" b="1" dirty="0">
                <a:solidFill>
                  <a:srgbClr val="FFFF00"/>
                </a:solidFill>
                <a:latin typeface="Cooper Black" panose="0208090404030B020404" pitchFamily="18" charset="0"/>
              </a:rPr>
              <a:t>The Female Voice and Authorship in Jacobs’ Writing</a:t>
            </a:r>
          </a:p>
        </p:txBody>
      </p:sp>
      <p:pic>
        <p:nvPicPr>
          <p:cNvPr id="9" name="Content Placeholder 8">
            <a:extLst>
              <a:ext uri="{FF2B5EF4-FFF2-40B4-BE49-F238E27FC236}">
                <a16:creationId xmlns:a16="http://schemas.microsoft.com/office/drawing/2014/main" id="{C9FCBD7A-8F00-43A0-8233-0589AB938356}"/>
              </a:ext>
            </a:extLst>
          </p:cNvPr>
          <p:cNvPicPr>
            <a:picLocks noGrp="1" noChangeAspect="1"/>
          </p:cNvPicPr>
          <p:nvPr>
            <p:ph idx="1"/>
          </p:nvPr>
        </p:nvPicPr>
        <p:blipFill>
          <a:blip r:embed="rId4"/>
          <a:stretch>
            <a:fillRect/>
          </a:stretch>
        </p:blipFill>
        <p:spPr>
          <a:xfrm>
            <a:off x="384687" y="2197485"/>
            <a:ext cx="2761092" cy="4569903"/>
          </a:xfrm>
          <a:prstGeom prst="rect">
            <a:avLst/>
          </a:prstGeom>
        </p:spPr>
      </p:pic>
      <p:sp>
        <p:nvSpPr>
          <p:cNvPr id="10" name="Rectangle 9">
            <a:extLst>
              <a:ext uri="{FF2B5EF4-FFF2-40B4-BE49-F238E27FC236}">
                <a16:creationId xmlns:a16="http://schemas.microsoft.com/office/drawing/2014/main" id="{1F2A8304-9B18-4670-9DBB-EC39A4779B5A}"/>
              </a:ext>
            </a:extLst>
          </p:cNvPr>
          <p:cNvSpPr/>
          <p:nvPr/>
        </p:nvSpPr>
        <p:spPr>
          <a:xfrm>
            <a:off x="3281883" y="2245557"/>
            <a:ext cx="2244919" cy="4247317"/>
          </a:xfrm>
          <a:prstGeom prst="rect">
            <a:avLst/>
          </a:prstGeom>
          <a:solidFill>
            <a:schemeClr val="accent2">
              <a:lumMod val="40000"/>
              <a:lumOff val="60000"/>
            </a:schemeClr>
          </a:solidFill>
        </p:spPr>
        <p:txBody>
          <a:bodyPr wrap="square">
            <a:spAutoFit/>
          </a:bodyPr>
          <a:lstStyle/>
          <a:p>
            <a:r>
              <a:rPr lang="en-GB" sz="2800" dirty="0">
                <a:solidFill>
                  <a:schemeClr val="bg1"/>
                </a:solidFill>
              </a:rPr>
              <a:t>"Rise up, ye women that are at ease! Hear my voice, ye careless daughters! Give ear unto my speech."</a:t>
            </a:r>
            <a:endParaRPr lang="en-GB" dirty="0">
              <a:solidFill>
                <a:schemeClr val="bg1"/>
              </a:solidFill>
            </a:endParaRPr>
          </a:p>
          <a:p>
            <a:pPr algn="r"/>
            <a:r>
              <a:rPr lang="en-GB" dirty="0">
                <a:solidFill>
                  <a:schemeClr val="bg1"/>
                </a:solidFill>
              </a:rPr>
              <a:t>Isaiah xxxii. 9.</a:t>
            </a:r>
          </a:p>
        </p:txBody>
      </p:sp>
    </p:spTree>
    <p:extLst>
      <p:ext uri="{BB962C8B-B14F-4D97-AF65-F5344CB8AC3E}">
        <p14:creationId xmlns:p14="http://schemas.microsoft.com/office/powerpoint/2010/main" val="2498131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74814-965F-4D23-AC39-73336610545C}"/>
              </a:ext>
            </a:extLst>
          </p:cNvPr>
          <p:cNvSpPr>
            <a:spLocks noGrp="1"/>
          </p:cNvSpPr>
          <p:nvPr>
            <p:ph type="title"/>
          </p:nvPr>
        </p:nvSpPr>
        <p:spPr>
          <a:xfrm>
            <a:off x="628650" y="18255"/>
            <a:ext cx="7886700" cy="1325563"/>
          </a:xfrm>
        </p:spPr>
        <p:txBody>
          <a:bodyPr/>
          <a:lstStyle/>
          <a:p>
            <a:r>
              <a:rPr lang="en-GB" i="1" dirty="0">
                <a:solidFill>
                  <a:srgbClr val="FFFF00"/>
                </a:solidFill>
                <a:latin typeface="Cooper Black" panose="0208090404030B020404" pitchFamily="18" charset="0"/>
              </a:rPr>
              <a:t>… Written by Herself </a:t>
            </a:r>
          </a:p>
        </p:txBody>
      </p:sp>
      <p:sp>
        <p:nvSpPr>
          <p:cNvPr id="3" name="Content Placeholder 2">
            <a:extLst>
              <a:ext uri="{FF2B5EF4-FFF2-40B4-BE49-F238E27FC236}">
                <a16:creationId xmlns:a16="http://schemas.microsoft.com/office/drawing/2014/main" id="{6A2EAC91-0B32-40DA-B5D3-258CD6D15934}"/>
              </a:ext>
            </a:extLst>
          </p:cNvPr>
          <p:cNvSpPr>
            <a:spLocks noGrp="1"/>
          </p:cNvSpPr>
          <p:nvPr>
            <p:ph idx="1"/>
          </p:nvPr>
        </p:nvSpPr>
        <p:spPr>
          <a:xfrm>
            <a:off x="628650" y="1323276"/>
            <a:ext cx="4725403" cy="4853687"/>
          </a:xfrm>
        </p:spPr>
        <p:txBody>
          <a:bodyPr>
            <a:normAutofit lnSpcReduction="10000"/>
          </a:bodyPr>
          <a:lstStyle/>
          <a:p>
            <a:r>
              <a:rPr lang="en-GB" dirty="0"/>
              <a:t>Used pseudonym Linda Brent</a:t>
            </a:r>
          </a:p>
          <a:p>
            <a:r>
              <a:rPr lang="en-GB" dirty="0"/>
              <a:t>Jacobs started to write her autobiography in 1853, finishing the manuscript in 1858</a:t>
            </a:r>
          </a:p>
          <a:p>
            <a:r>
              <a:rPr lang="en-GB" dirty="0"/>
              <a:t>Encouraged to do so by Amy Post, a women’s rights and antislavery campaigner</a:t>
            </a:r>
          </a:p>
          <a:p>
            <a:r>
              <a:rPr lang="en-GB" dirty="0"/>
              <a:t>Published by Thayer &amp; Eldridge 1861, with Lydia Maria Child (1802—1880) as editor</a:t>
            </a:r>
          </a:p>
          <a:p>
            <a:endParaRPr lang="en-GB" dirty="0"/>
          </a:p>
          <a:p>
            <a:endParaRPr lang="en-GB" dirty="0"/>
          </a:p>
        </p:txBody>
      </p:sp>
      <p:pic>
        <p:nvPicPr>
          <p:cNvPr id="4" name="Picture 3">
            <a:extLst>
              <a:ext uri="{FF2B5EF4-FFF2-40B4-BE49-F238E27FC236}">
                <a16:creationId xmlns:a16="http://schemas.microsoft.com/office/drawing/2014/main" id="{3B85BD14-7C09-48A6-BC3A-180D29BA3E9C}"/>
              </a:ext>
            </a:extLst>
          </p:cNvPr>
          <p:cNvPicPr>
            <a:picLocks noChangeAspect="1"/>
          </p:cNvPicPr>
          <p:nvPr/>
        </p:nvPicPr>
        <p:blipFill>
          <a:blip r:embed="rId3"/>
          <a:stretch>
            <a:fillRect/>
          </a:stretch>
        </p:blipFill>
        <p:spPr>
          <a:xfrm>
            <a:off x="6339900" y="902171"/>
            <a:ext cx="2761727" cy="4572396"/>
          </a:xfrm>
          <a:prstGeom prst="rect">
            <a:avLst/>
          </a:prstGeom>
        </p:spPr>
      </p:pic>
      <p:pic>
        <p:nvPicPr>
          <p:cNvPr id="5" name="Picture 4">
            <a:extLst>
              <a:ext uri="{FF2B5EF4-FFF2-40B4-BE49-F238E27FC236}">
                <a16:creationId xmlns:a16="http://schemas.microsoft.com/office/drawing/2014/main" id="{85672041-CC01-4E3B-B736-1DCD9E197BA1}"/>
              </a:ext>
            </a:extLst>
          </p:cNvPr>
          <p:cNvPicPr>
            <a:picLocks noChangeAspect="1"/>
          </p:cNvPicPr>
          <p:nvPr/>
        </p:nvPicPr>
        <p:blipFill>
          <a:blip r:embed="rId4"/>
          <a:stretch>
            <a:fillRect/>
          </a:stretch>
        </p:blipFill>
        <p:spPr>
          <a:xfrm>
            <a:off x="5670134" y="4744746"/>
            <a:ext cx="2243135" cy="2010778"/>
          </a:xfrm>
          <a:prstGeom prst="rect">
            <a:avLst/>
          </a:prstGeom>
        </p:spPr>
      </p:pic>
    </p:spTree>
    <p:extLst>
      <p:ext uri="{BB962C8B-B14F-4D97-AF65-F5344CB8AC3E}">
        <p14:creationId xmlns:p14="http://schemas.microsoft.com/office/powerpoint/2010/main" val="785277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74814-965F-4D23-AC39-73336610545C}"/>
              </a:ext>
            </a:extLst>
          </p:cNvPr>
          <p:cNvSpPr>
            <a:spLocks noGrp="1"/>
          </p:cNvSpPr>
          <p:nvPr>
            <p:ph type="title"/>
          </p:nvPr>
        </p:nvSpPr>
        <p:spPr>
          <a:xfrm>
            <a:off x="628650" y="18255"/>
            <a:ext cx="7886700" cy="1325563"/>
          </a:xfrm>
        </p:spPr>
        <p:txBody>
          <a:bodyPr/>
          <a:lstStyle/>
          <a:p>
            <a:r>
              <a:rPr lang="en-GB" i="1" dirty="0">
                <a:solidFill>
                  <a:srgbClr val="FFFF00"/>
                </a:solidFill>
                <a:latin typeface="Cooper Black" panose="0208090404030B020404" pitchFamily="18" charset="0"/>
              </a:rPr>
              <a:t>… Written by Herself </a:t>
            </a:r>
          </a:p>
        </p:txBody>
      </p:sp>
      <p:sp>
        <p:nvSpPr>
          <p:cNvPr id="3" name="Content Placeholder 2">
            <a:extLst>
              <a:ext uri="{FF2B5EF4-FFF2-40B4-BE49-F238E27FC236}">
                <a16:creationId xmlns:a16="http://schemas.microsoft.com/office/drawing/2014/main" id="{6A2EAC91-0B32-40DA-B5D3-258CD6D15934}"/>
              </a:ext>
            </a:extLst>
          </p:cNvPr>
          <p:cNvSpPr>
            <a:spLocks noGrp="1"/>
          </p:cNvSpPr>
          <p:nvPr>
            <p:ph idx="1"/>
          </p:nvPr>
        </p:nvSpPr>
        <p:spPr>
          <a:xfrm>
            <a:off x="628651" y="1323276"/>
            <a:ext cx="4484770" cy="4853687"/>
          </a:xfrm>
        </p:spPr>
        <p:txBody>
          <a:bodyPr>
            <a:normAutofit/>
          </a:bodyPr>
          <a:lstStyle/>
          <a:p>
            <a:r>
              <a:rPr lang="en-GB" dirty="0"/>
              <a:t>Well received in C19, but somewhat forgotten in C20</a:t>
            </a:r>
          </a:p>
          <a:p>
            <a:endParaRPr lang="en-GB" dirty="0"/>
          </a:p>
          <a:p>
            <a:r>
              <a:rPr lang="en-GB" dirty="0"/>
              <a:t>Critical perception that it was a fiction, or authored by Lydia Maria Child</a:t>
            </a:r>
          </a:p>
          <a:p>
            <a:endParaRPr lang="en-GB" dirty="0"/>
          </a:p>
          <a:p>
            <a:r>
              <a:rPr lang="en-GB" dirty="0"/>
              <a:t>New critical edition by Jean Fagan Yellin proved Jacobs was the author</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3B85BD14-7C09-48A6-BC3A-180D29BA3E9C}"/>
              </a:ext>
            </a:extLst>
          </p:cNvPr>
          <p:cNvPicPr>
            <a:picLocks noChangeAspect="1"/>
          </p:cNvPicPr>
          <p:nvPr/>
        </p:nvPicPr>
        <p:blipFill>
          <a:blip r:embed="rId3"/>
          <a:stretch>
            <a:fillRect/>
          </a:stretch>
        </p:blipFill>
        <p:spPr>
          <a:xfrm>
            <a:off x="5994494" y="1323276"/>
            <a:ext cx="2761727" cy="4572396"/>
          </a:xfrm>
          <a:prstGeom prst="rect">
            <a:avLst/>
          </a:prstGeom>
        </p:spPr>
      </p:pic>
      <p:pic>
        <p:nvPicPr>
          <p:cNvPr id="5" name="Picture 4">
            <a:extLst>
              <a:ext uri="{FF2B5EF4-FFF2-40B4-BE49-F238E27FC236}">
                <a16:creationId xmlns:a16="http://schemas.microsoft.com/office/drawing/2014/main" id="{AB263A1A-8885-4911-BD60-EF83461BA32F}"/>
              </a:ext>
            </a:extLst>
          </p:cNvPr>
          <p:cNvPicPr>
            <a:picLocks noChangeAspect="1"/>
          </p:cNvPicPr>
          <p:nvPr/>
        </p:nvPicPr>
        <p:blipFill>
          <a:blip r:embed="rId4"/>
          <a:stretch>
            <a:fillRect/>
          </a:stretch>
        </p:blipFill>
        <p:spPr>
          <a:xfrm>
            <a:off x="5113420" y="4238600"/>
            <a:ext cx="1751723" cy="2619399"/>
          </a:xfrm>
          <a:prstGeom prst="rect">
            <a:avLst/>
          </a:prstGeom>
        </p:spPr>
      </p:pic>
    </p:spTree>
    <p:extLst>
      <p:ext uri="{BB962C8B-B14F-4D97-AF65-F5344CB8AC3E}">
        <p14:creationId xmlns:p14="http://schemas.microsoft.com/office/powerpoint/2010/main" val="1958977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4436-9EA2-48D6-BD6D-B06876DFEE65}"/>
              </a:ext>
            </a:extLst>
          </p:cNvPr>
          <p:cNvSpPr>
            <a:spLocks noGrp="1"/>
          </p:cNvSpPr>
          <p:nvPr>
            <p:ph type="title"/>
          </p:nvPr>
        </p:nvSpPr>
        <p:spPr>
          <a:xfrm>
            <a:off x="544720" y="1013730"/>
            <a:ext cx="4939869" cy="1676603"/>
          </a:xfrm>
        </p:spPr>
        <p:txBody>
          <a:bodyPr>
            <a:normAutofit fontScale="90000"/>
          </a:bodyPr>
          <a:lstStyle/>
          <a:p>
            <a:r>
              <a:rPr lang="en-GB" dirty="0">
                <a:latin typeface="Cooper Black" panose="0208090404030B020404" pitchFamily="18" charset="0"/>
              </a:rPr>
              <a:t>Harriet Jacobs (1813–1897)</a:t>
            </a:r>
            <a:br>
              <a:rPr lang="en-GB" dirty="0">
                <a:latin typeface="Cooper Black" panose="0208090404030B020404" pitchFamily="18" charset="0"/>
              </a:rPr>
            </a:br>
            <a:r>
              <a:rPr lang="en-GB" i="1" dirty="0">
                <a:latin typeface="Cooper Black" panose="0208090404030B020404" pitchFamily="18" charset="0"/>
              </a:rPr>
              <a:t>Incidents in the Life of a Slave Girl </a:t>
            </a:r>
            <a:r>
              <a:rPr lang="en-GB" dirty="0">
                <a:latin typeface="Cooper Black" panose="0208090404030B020404" pitchFamily="18" charset="0"/>
              </a:rPr>
              <a:t>(1861)</a:t>
            </a:r>
            <a:br>
              <a:rPr lang="en-GB" dirty="0">
                <a:latin typeface="Cooper Black" panose="0208090404030B020404" pitchFamily="18" charset="0"/>
              </a:rPr>
            </a:br>
            <a:endParaRPr lang="en-GB" dirty="0"/>
          </a:p>
        </p:txBody>
      </p:sp>
      <p:sp>
        <p:nvSpPr>
          <p:cNvPr id="3" name="Content Placeholder 2">
            <a:extLst>
              <a:ext uri="{FF2B5EF4-FFF2-40B4-BE49-F238E27FC236}">
                <a16:creationId xmlns:a16="http://schemas.microsoft.com/office/drawing/2014/main" id="{9E03207F-B365-40A7-A9A2-ED5AC7E47612}"/>
              </a:ext>
            </a:extLst>
          </p:cNvPr>
          <p:cNvSpPr>
            <a:spLocks noGrp="1"/>
          </p:cNvSpPr>
          <p:nvPr>
            <p:ph idx="1"/>
          </p:nvPr>
        </p:nvSpPr>
        <p:spPr>
          <a:xfrm>
            <a:off x="445134" y="3230659"/>
            <a:ext cx="4939867" cy="4333588"/>
          </a:xfrm>
        </p:spPr>
        <p:txBody>
          <a:bodyPr>
            <a:normAutofit/>
          </a:bodyPr>
          <a:lstStyle/>
          <a:p>
            <a:r>
              <a:rPr lang="en-GB" dirty="0"/>
              <a:t>What does chapter one of </a:t>
            </a:r>
            <a:r>
              <a:rPr lang="en-GB" i="1" dirty="0"/>
              <a:t>Incidents in the Life of a Slave Girl </a:t>
            </a:r>
            <a:r>
              <a:rPr lang="en-GB" dirty="0"/>
              <a:t>tell us about Jacobs’ background and upbringing?</a:t>
            </a:r>
          </a:p>
          <a:p>
            <a:endParaRPr lang="en-GB" dirty="0"/>
          </a:p>
          <a:p>
            <a:r>
              <a:rPr lang="en-GB" dirty="0"/>
              <a:t>What does she tell readers about her early childhood?</a:t>
            </a:r>
          </a:p>
        </p:txBody>
      </p:sp>
      <p:pic>
        <p:nvPicPr>
          <p:cNvPr id="4" name="Picture 3">
            <a:extLst>
              <a:ext uri="{FF2B5EF4-FFF2-40B4-BE49-F238E27FC236}">
                <a16:creationId xmlns:a16="http://schemas.microsoft.com/office/drawing/2014/main" id="{86A4B4DE-A65F-424F-88C9-5F8DE101C55E}"/>
              </a:ext>
            </a:extLst>
          </p:cNvPr>
          <p:cNvPicPr>
            <a:picLocks noChangeAspect="1"/>
          </p:cNvPicPr>
          <p:nvPr/>
        </p:nvPicPr>
        <p:blipFill rotWithShape="1">
          <a:blip r:embed="rId3"/>
          <a:srcRect l="16047" r="11010"/>
          <a:stretch/>
        </p:blipFill>
        <p:spPr>
          <a:xfrm>
            <a:off x="5667306" y="10"/>
            <a:ext cx="3476693" cy="6857990"/>
          </a:xfrm>
          <a:prstGeom prst="rect">
            <a:avLst/>
          </a:prstGeom>
          <a:effectLst/>
        </p:spPr>
      </p:pic>
    </p:spTree>
    <p:extLst>
      <p:ext uri="{BB962C8B-B14F-4D97-AF65-F5344CB8AC3E}">
        <p14:creationId xmlns:p14="http://schemas.microsoft.com/office/powerpoint/2010/main" val="926136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4436-9EA2-48D6-BD6D-B06876DFEE65}"/>
              </a:ext>
            </a:extLst>
          </p:cNvPr>
          <p:cNvSpPr>
            <a:spLocks noGrp="1"/>
          </p:cNvSpPr>
          <p:nvPr>
            <p:ph type="title"/>
          </p:nvPr>
        </p:nvSpPr>
        <p:spPr>
          <a:xfrm>
            <a:off x="486697" y="-3666"/>
            <a:ext cx="4939869" cy="1676603"/>
          </a:xfrm>
        </p:spPr>
        <p:txBody>
          <a:bodyPr>
            <a:normAutofit/>
          </a:bodyPr>
          <a:lstStyle/>
          <a:p>
            <a:r>
              <a:rPr lang="en-GB" sz="3200" i="1" dirty="0">
                <a:latin typeface="Cooper Black" panose="0208090404030B020404" pitchFamily="18" charset="0"/>
              </a:rPr>
              <a:t>Incidents in the Life of a Slave Girl</a:t>
            </a:r>
            <a:endParaRPr lang="en-GB" sz="3200" i="1" dirty="0"/>
          </a:p>
        </p:txBody>
      </p:sp>
      <p:sp>
        <p:nvSpPr>
          <p:cNvPr id="3" name="Content Placeholder 2">
            <a:extLst>
              <a:ext uri="{FF2B5EF4-FFF2-40B4-BE49-F238E27FC236}">
                <a16:creationId xmlns:a16="http://schemas.microsoft.com/office/drawing/2014/main" id="{9E03207F-B365-40A7-A9A2-ED5AC7E47612}"/>
              </a:ext>
            </a:extLst>
          </p:cNvPr>
          <p:cNvSpPr>
            <a:spLocks noGrp="1"/>
          </p:cNvSpPr>
          <p:nvPr>
            <p:ph idx="1"/>
          </p:nvPr>
        </p:nvSpPr>
        <p:spPr>
          <a:xfrm>
            <a:off x="324091" y="1458410"/>
            <a:ext cx="5102475" cy="5399590"/>
          </a:xfrm>
        </p:spPr>
        <p:txBody>
          <a:bodyPr>
            <a:normAutofit fontScale="85000" lnSpcReduction="20000"/>
          </a:bodyPr>
          <a:lstStyle/>
          <a:p>
            <a:r>
              <a:rPr lang="en-GB" sz="2600" dirty="0"/>
              <a:t>Edenton, North Carolina</a:t>
            </a:r>
          </a:p>
          <a:p>
            <a:endParaRPr lang="en-GB" sz="1800" dirty="0"/>
          </a:p>
          <a:p>
            <a:r>
              <a:rPr lang="en-GB" sz="2600" dirty="0"/>
              <a:t>Father a carpenter, with degree of economic self-sufficiency</a:t>
            </a:r>
          </a:p>
          <a:p>
            <a:endParaRPr lang="en-GB" sz="1800" dirty="0"/>
          </a:p>
          <a:p>
            <a:r>
              <a:rPr lang="en-GB" sz="2600" i="1" dirty="0"/>
              <a:t>Relatively </a:t>
            </a:r>
            <a:r>
              <a:rPr lang="en-GB" sz="2600" dirty="0"/>
              <a:t>convivial early childhood</a:t>
            </a:r>
          </a:p>
          <a:p>
            <a:endParaRPr lang="en-GB" sz="1800" dirty="0"/>
          </a:p>
          <a:p>
            <a:r>
              <a:rPr lang="en-GB" sz="2600" dirty="0"/>
              <a:t>Separated from mother (who died when Harriet was aged 6) and raised for a time by her grandmother (freewoman)</a:t>
            </a:r>
          </a:p>
          <a:p>
            <a:endParaRPr lang="en-GB" sz="1800" dirty="0"/>
          </a:p>
          <a:p>
            <a:pPr marL="0" indent="0" algn="just">
              <a:buNone/>
            </a:pPr>
            <a:r>
              <a:rPr lang="en-GB" sz="2600" dirty="0"/>
              <a:t>“In complexion my parents were a light shade of brownish yellow, and were termed mulattoes. They lived together in a comfortable home; and, though we were all slaves, I was so fondly shielded that I never dreamed I was a piece of merchandise.”</a:t>
            </a:r>
          </a:p>
          <a:p>
            <a:pPr marL="0" indent="0">
              <a:buNone/>
            </a:pPr>
            <a:endParaRPr lang="en-GB" sz="2100" dirty="0"/>
          </a:p>
        </p:txBody>
      </p:sp>
      <p:pic>
        <p:nvPicPr>
          <p:cNvPr id="4" name="Picture 3">
            <a:extLst>
              <a:ext uri="{FF2B5EF4-FFF2-40B4-BE49-F238E27FC236}">
                <a16:creationId xmlns:a16="http://schemas.microsoft.com/office/drawing/2014/main" id="{86A4B4DE-A65F-424F-88C9-5F8DE101C55E}"/>
              </a:ext>
            </a:extLst>
          </p:cNvPr>
          <p:cNvPicPr>
            <a:picLocks noChangeAspect="1"/>
          </p:cNvPicPr>
          <p:nvPr/>
        </p:nvPicPr>
        <p:blipFill rotWithShape="1">
          <a:blip r:embed="rId3"/>
          <a:srcRect l="16047" r="11010"/>
          <a:stretch/>
        </p:blipFill>
        <p:spPr>
          <a:xfrm>
            <a:off x="5667306" y="10"/>
            <a:ext cx="3476693" cy="6857990"/>
          </a:xfrm>
          <a:prstGeom prst="rect">
            <a:avLst/>
          </a:prstGeom>
          <a:effectLst/>
        </p:spPr>
      </p:pic>
    </p:spTree>
    <p:extLst>
      <p:ext uri="{BB962C8B-B14F-4D97-AF65-F5344CB8AC3E}">
        <p14:creationId xmlns:p14="http://schemas.microsoft.com/office/powerpoint/2010/main" val="9685689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2C1193F-137A-4920-AEA9-74D995B6CB5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E03207F-B365-40A7-A9A2-ED5AC7E47612}"/>
              </a:ext>
            </a:extLst>
          </p:cNvPr>
          <p:cNvSpPr>
            <a:spLocks noGrp="1"/>
          </p:cNvSpPr>
          <p:nvPr>
            <p:ph idx="1"/>
          </p:nvPr>
        </p:nvSpPr>
        <p:spPr>
          <a:xfrm>
            <a:off x="486697" y="1890232"/>
            <a:ext cx="8273642" cy="4333588"/>
          </a:xfrm>
        </p:spPr>
        <p:txBody>
          <a:bodyPr>
            <a:normAutofit/>
          </a:bodyPr>
          <a:lstStyle/>
          <a:p>
            <a:pPr marL="0" indent="0" algn="just">
              <a:buNone/>
            </a:pPr>
            <a:r>
              <a:rPr lang="en-GB" sz="3600" dirty="0"/>
              <a:t>“My mother's mistress was the daughter of my grandmother's mistress. She was the foster sister of my mother; </a:t>
            </a:r>
            <a:r>
              <a:rPr lang="en-GB" sz="3600" dirty="0">
                <a:solidFill>
                  <a:srgbClr val="FFFF00"/>
                </a:solidFill>
              </a:rPr>
              <a:t>they were both nourished at my grandmother's breast. In fact, my mother had been weaned at three months old, that the babe of the mistress might obtain sufficient food</a:t>
            </a:r>
            <a:r>
              <a:rPr lang="en-GB" sz="3600" dirty="0"/>
              <a:t>.”</a:t>
            </a:r>
            <a:endParaRPr lang="en-GB" dirty="0"/>
          </a:p>
        </p:txBody>
      </p:sp>
      <p:sp>
        <p:nvSpPr>
          <p:cNvPr id="7" name="Title 1">
            <a:extLst>
              <a:ext uri="{FF2B5EF4-FFF2-40B4-BE49-F238E27FC236}">
                <a16:creationId xmlns:a16="http://schemas.microsoft.com/office/drawing/2014/main" id="{0823EABD-3A24-4720-A8DC-6D3DCC455316}"/>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i="1" dirty="0">
                <a:latin typeface="Cooper Black" panose="0208090404030B020404" pitchFamily="18" charset="0"/>
              </a:rPr>
              <a:t>Incidents in the Life of a Slave Girl</a:t>
            </a:r>
            <a:endParaRPr lang="en-GB" sz="3200" i="1" dirty="0"/>
          </a:p>
        </p:txBody>
      </p:sp>
    </p:spTree>
    <p:extLst>
      <p:ext uri="{BB962C8B-B14F-4D97-AF65-F5344CB8AC3E}">
        <p14:creationId xmlns:p14="http://schemas.microsoft.com/office/powerpoint/2010/main" val="35911287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marL="0" indent="0" algn="just">
              <a:buNone/>
            </a:pPr>
            <a:r>
              <a:rPr lang="en-GB" dirty="0"/>
              <a:t>“Alas, we all know that the memory of a faithful slave does not avail much to save her children from the auction block.</a:t>
            </a:r>
          </a:p>
          <a:p>
            <a:pPr marL="0" indent="0" algn="just">
              <a:buNone/>
            </a:pPr>
            <a:r>
              <a:rPr lang="en-GB" dirty="0"/>
              <a:t>	“ … The will of my mistress was read, and we learned that she had bequeathed me to her sister's daughter.</a:t>
            </a:r>
          </a:p>
          <a:p>
            <a:pPr marL="0" indent="0" algn="just">
              <a:buNone/>
            </a:pPr>
            <a:r>
              <a:rPr lang="en-GB" dirty="0"/>
              <a:t>	“ … Notwithstanding my grandmother's long and faithful service to her owners, not one of her children escaped the auction block. These </a:t>
            </a:r>
            <a:r>
              <a:rPr lang="en-GB" b="1" dirty="0">
                <a:solidFill>
                  <a:srgbClr val="FFFF00"/>
                </a:solidFill>
              </a:rPr>
              <a:t>God-breathing machines are no more, in the sight of their masters, than the cotton they plant, or the horses they tend</a:t>
            </a:r>
            <a:r>
              <a:rPr lang="en-GB" dirty="0"/>
              <a:t>.”</a:t>
            </a:r>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i="1" dirty="0">
                <a:latin typeface="Cooper Black" panose="0208090404030B020404" pitchFamily="18" charset="0"/>
              </a:rPr>
              <a:t>Incidents in the Life of a Slave Girl</a:t>
            </a:r>
            <a:endParaRPr lang="en-GB" sz="3200" i="1" dirty="0"/>
          </a:p>
        </p:txBody>
      </p:sp>
    </p:spTree>
    <p:extLst>
      <p:ext uri="{BB962C8B-B14F-4D97-AF65-F5344CB8AC3E}">
        <p14:creationId xmlns:p14="http://schemas.microsoft.com/office/powerpoint/2010/main" val="1626628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algn="just"/>
            <a:r>
              <a:rPr lang="en-GB" dirty="0"/>
              <a:t>Linda/Harriet willed to mistress’s young niece Emily Flint (real life Mary Matilda) daughter of Dr Flint (</a:t>
            </a:r>
            <a:r>
              <a:rPr lang="en-GB" dirty="0" err="1"/>
              <a:t>Dr.</a:t>
            </a:r>
            <a:r>
              <a:rPr lang="en-GB" dirty="0"/>
              <a:t> James </a:t>
            </a:r>
            <a:r>
              <a:rPr lang="en-GB" dirty="0" err="1"/>
              <a:t>Norcom</a:t>
            </a:r>
            <a:r>
              <a:rPr lang="en-GB" dirty="0"/>
              <a:t>) who becomes her de facto owner</a:t>
            </a:r>
          </a:p>
          <a:p>
            <a:pPr algn="just"/>
            <a:endParaRPr lang="en-GB" dirty="0"/>
          </a:p>
          <a:p>
            <a:pPr algn="just"/>
            <a:r>
              <a:rPr lang="en-GB" dirty="0"/>
              <a:t>Flint/</a:t>
            </a:r>
            <a:r>
              <a:rPr lang="en-GB" dirty="0" err="1"/>
              <a:t>Norcom</a:t>
            </a:r>
            <a:r>
              <a:rPr lang="en-GB" dirty="0"/>
              <a:t> subjected Harriet to decades-long sexual harassment, to chagrin of his wife Mrs. Flint (Mary </a:t>
            </a:r>
            <a:r>
              <a:rPr lang="en-GB" dirty="0" err="1"/>
              <a:t>Norcom</a:t>
            </a:r>
            <a:r>
              <a:rPr lang="en-GB" dirty="0"/>
              <a:t>)</a:t>
            </a:r>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i="1" dirty="0">
                <a:latin typeface="Cooper Black" panose="0208090404030B020404" pitchFamily="18" charset="0"/>
              </a:rPr>
              <a:t>Incidents in the Life of a Slave Girl</a:t>
            </a:r>
            <a:endParaRPr lang="en-GB" sz="3200" i="1" dirty="0"/>
          </a:p>
        </p:txBody>
      </p:sp>
    </p:spTree>
    <p:extLst>
      <p:ext uri="{BB962C8B-B14F-4D97-AF65-F5344CB8AC3E}">
        <p14:creationId xmlns:p14="http://schemas.microsoft.com/office/powerpoint/2010/main" val="31241314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marL="0" indent="0" algn="just">
              <a:buNone/>
            </a:pPr>
            <a:r>
              <a:rPr lang="en-GB" dirty="0"/>
              <a:t>“I would </a:t>
            </a:r>
            <a:r>
              <a:rPr lang="en-GB" dirty="0">
                <a:solidFill>
                  <a:srgbClr val="FFFF00"/>
                </a:solidFill>
              </a:rPr>
              <a:t>ten thousand times rather that my children should be the half-starved paupers of Ireland than to be the most pampered among the slaves of America</a:t>
            </a:r>
            <a:r>
              <a:rPr lang="en-GB" dirty="0"/>
              <a:t>. </a:t>
            </a:r>
            <a:r>
              <a:rPr lang="en-GB" dirty="0">
                <a:solidFill>
                  <a:srgbClr val="92D050"/>
                </a:solidFill>
              </a:rPr>
              <a:t>I would rather drudge out my life on a cotton plantation, till the grave opened to give me rest, than to live with an unprincipled master and a jealous mistress</a:t>
            </a:r>
            <a:r>
              <a:rPr lang="en-GB" dirty="0"/>
              <a:t>. </a:t>
            </a:r>
            <a:r>
              <a:rPr lang="en-GB" dirty="0">
                <a:solidFill>
                  <a:schemeClr val="accent5">
                    <a:lumMod val="40000"/>
                    <a:lumOff val="60000"/>
                  </a:schemeClr>
                </a:solidFill>
              </a:rPr>
              <a:t>The felon's home in a penitentiary is preferable</a:t>
            </a:r>
            <a:r>
              <a:rPr lang="en-GB" dirty="0"/>
              <a:t>. He may repent, and turn from the error of his ways, and so find peace; but it is not so with a </a:t>
            </a:r>
            <a:r>
              <a:rPr lang="en-GB" b="1" dirty="0" err="1">
                <a:solidFill>
                  <a:srgbClr val="00B0F0"/>
                </a:solidFill>
              </a:rPr>
              <a:t>favorite</a:t>
            </a:r>
            <a:r>
              <a:rPr lang="en-GB" dirty="0"/>
              <a:t> slave. She is not allowed to have any pride of character. It is deemed a crime in her to wish to be virtuous.”</a:t>
            </a:r>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i="1" dirty="0">
                <a:latin typeface="Cooper Black" panose="0208090404030B020404" pitchFamily="18" charset="0"/>
              </a:rPr>
              <a:t>Incidents in the Life of a Slave Girl</a:t>
            </a:r>
            <a:endParaRPr lang="en-GB" sz="3200" i="1" dirty="0"/>
          </a:p>
        </p:txBody>
      </p:sp>
    </p:spTree>
    <p:extLst>
      <p:ext uri="{BB962C8B-B14F-4D97-AF65-F5344CB8AC3E}">
        <p14:creationId xmlns:p14="http://schemas.microsoft.com/office/powerpoint/2010/main" val="3781436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marL="0" indent="0" algn="just">
              <a:buNone/>
            </a:pPr>
            <a:r>
              <a:rPr lang="en-GB" dirty="0"/>
              <a:t>“</a:t>
            </a:r>
            <a:r>
              <a:rPr lang="en-GB" sz="3600" dirty="0"/>
              <a:t>The secrets of slavery are concealed like those of the Inquisition. </a:t>
            </a:r>
            <a:r>
              <a:rPr lang="en-GB" sz="3600" dirty="0">
                <a:solidFill>
                  <a:schemeClr val="accent5">
                    <a:lumMod val="60000"/>
                    <a:lumOff val="40000"/>
                  </a:schemeClr>
                </a:solidFill>
              </a:rPr>
              <a:t>My master was, to my knowledge, the father of eleven slaves</a:t>
            </a:r>
            <a:r>
              <a:rPr lang="en-GB" sz="3600" dirty="0"/>
              <a:t>. But did the mothers dare to tell who was the father of their children? Did the other slaves dare to allude to it, except in whispers among themselves? No, indeed! They knew too well the terrible consequences.”</a:t>
            </a:r>
            <a:endParaRPr lang="en-GB" dirty="0"/>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i="1" dirty="0">
                <a:latin typeface="Cooper Black" panose="0208090404030B020404" pitchFamily="18" charset="0"/>
              </a:rPr>
              <a:t>Incidents in the Life of a Slave Girl</a:t>
            </a:r>
            <a:endParaRPr lang="en-GB" sz="3200" i="1" dirty="0"/>
          </a:p>
        </p:txBody>
      </p:sp>
    </p:spTree>
    <p:extLst>
      <p:ext uri="{BB962C8B-B14F-4D97-AF65-F5344CB8AC3E}">
        <p14:creationId xmlns:p14="http://schemas.microsoft.com/office/powerpoint/2010/main" val="2922921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marL="0" indent="0" algn="ctr">
              <a:buNone/>
            </a:pPr>
            <a:r>
              <a:rPr lang="en-GB" sz="2400" dirty="0"/>
              <a:t>Northern Complicity:</a:t>
            </a:r>
          </a:p>
          <a:p>
            <a:pPr marL="0" indent="0" algn="just">
              <a:buNone/>
            </a:pPr>
            <a:r>
              <a:rPr lang="en-GB" sz="2400" dirty="0"/>
              <a:t>“When victims make their escape from the wild beast of Slavery, </a:t>
            </a:r>
            <a:r>
              <a:rPr lang="en-GB" sz="2400" dirty="0">
                <a:solidFill>
                  <a:schemeClr val="accent5">
                    <a:lumMod val="60000"/>
                    <a:lumOff val="40000"/>
                  </a:schemeClr>
                </a:solidFill>
              </a:rPr>
              <a:t>northerners consent </a:t>
            </a:r>
            <a:r>
              <a:rPr lang="en-GB" sz="2400" dirty="0"/>
              <a:t>to act the part of </a:t>
            </a:r>
            <a:r>
              <a:rPr lang="en-GB" sz="2400" dirty="0">
                <a:solidFill>
                  <a:schemeClr val="accent5">
                    <a:lumMod val="60000"/>
                    <a:lumOff val="40000"/>
                  </a:schemeClr>
                </a:solidFill>
              </a:rPr>
              <a:t>bloodhounds, and hunt the poor fugitive back into his den</a:t>
            </a:r>
            <a:r>
              <a:rPr lang="en-GB" sz="2400" dirty="0"/>
              <a:t> … More, they are not only willing, but </a:t>
            </a:r>
            <a:r>
              <a:rPr lang="en-GB" sz="2400" dirty="0">
                <a:solidFill>
                  <a:srgbClr val="92D050"/>
                </a:solidFill>
              </a:rPr>
              <a:t>proud, to give their daughters in marriage to slaveholders</a:t>
            </a:r>
            <a:r>
              <a:rPr lang="en-GB" sz="2400" dirty="0"/>
              <a:t>. The poor girls have romantic notions of a sunny clime, and of the flowering vines that all the year round shade a happy home. To what disappointments are they destined! </a:t>
            </a:r>
            <a:r>
              <a:rPr lang="en-GB" sz="2400" dirty="0">
                <a:solidFill>
                  <a:srgbClr val="FFFF00"/>
                </a:solidFill>
              </a:rPr>
              <a:t>The young wife soon learns that the husband in whose hands she has placed her happiness pays no regard to his marriage vows</a:t>
            </a:r>
            <a:r>
              <a:rPr lang="en-GB" sz="2400" dirty="0"/>
              <a:t>. </a:t>
            </a:r>
            <a:r>
              <a:rPr lang="en-GB" sz="2400" dirty="0">
                <a:solidFill>
                  <a:srgbClr val="FFFF00"/>
                </a:solidFill>
              </a:rPr>
              <a:t>Children of every shade of complexion play with her own fair babies, and too well she knows that they are born unto him of his own household</a:t>
            </a:r>
            <a:r>
              <a:rPr lang="en-GB" sz="2400" dirty="0"/>
              <a:t>. </a:t>
            </a:r>
            <a:r>
              <a:rPr lang="en-GB" sz="2400" b="1" dirty="0"/>
              <a:t>Jealousy and hatred </a:t>
            </a:r>
            <a:r>
              <a:rPr lang="en-GB" sz="2400" dirty="0"/>
              <a:t>enter the flowery home, and it is ravaged of its loveliness.”</a:t>
            </a:r>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i="1" dirty="0">
                <a:latin typeface="Cooper Black" panose="0208090404030B020404" pitchFamily="18" charset="0"/>
              </a:rPr>
              <a:t>Incidents in the Life of a Slave Girl</a:t>
            </a:r>
            <a:endParaRPr lang="en-GB" sz="3200" i="1" dirty="0"/>
          </a:p>
        </p:txBody>
      </p:sp>
    </p:spTree>
    <p:extLst>
      <p:ext uri="{BB962C8B-B14F-4D97-AF65-F5344CB8AC3E}">
        <p14:creationId xmlns:p14="http://schemas.microsoft.com/office/powerpoint/2010/main" val="2953630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algn="just"/>
            <a:r>
              <a:rPr lang="en-GB" dirty="0"/>
              <a:t>Linda/Harriet learns that Flint/</a:t>
            </a:r>
            <a:r>
              <a:rPr lang="en-GB" dirty="0" err="1"/>
              <a:t>Norcum</a:t>
            </a:r>
            <a:r>
              <a:rPr lang="en-GB" dirty="0"/>
              <a:t> wants to make her his concubine: </a:t>
            </a:r>
          </a:p>
          <a:p>
            <a:pPr marL="0" indent="0" algn="just">
              <a:buNone/>
            </a:pPr>
            <a:endParaRPr lang="en-GB" dirty="0"/>
          </a:p>
          <a:p>
            <a:pPr marL="0" indent="0" algn="just">
              <a:buNone/>
            </a:pPr>
            <a:r>
              <a:rPr lang="en-GB" dirty="0"/>
              <a:t>“</a:t>
            </a:r>
            <a:r>
              <a:rPr lang="en-GB" dirty="0" err="1"/>
              <a:t>Dr.</a:t>
            </a:r>
            <a:r>
              <a:rPr lang="en-GB" dirty="0"/>
              <a:t> Flint contrived a new plan. He seemed to have an idea that my fear of my mistress was his greatest obstacle. In the blandest tones, he told me that he was going to build a small house for me, in a secluded place, four miles away from the town. I shuddered; but I was constrained to listen, while he talked of his intention to give me a home of my own, and to make a lady of me.”</a:t>
            </a:r>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i="1" dirty="0">
                <a:latin typeface="Cooper Black" panose="0208090404030B020404" pitchFamily="18" charset="0"/>
              </a:rPr>
              <a:t>Incidents in the Life of a Slave Girl</a:t>
            </a:r>
            <a:endParaRPr lang="en-GB" sz="3200" i="1" dirty="0"/>
          </a:p>
        </p:txBody>
      </p:sp>
    </p:spTree>
    <p:extLst>
      <p:ext uri="{BB962C8B-B14F-4D97-AF65-F5344CB8AC3E}">
        <p14:creationId xmlns:p14="http://schemas.microsoft.com/office/powerpoint/2010/main" val="35743923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4503DE3-7DF4-4E91-BCDC-A519C3B2E56B}"/>
              </a:ext>
            </a:extLst>
          </p:cNvPr>
          <p:cNvSpPr txBox="1">
            <a:spLocks/>
          </p:cNvSpPr>
          <p:nvPr/>
        </p:nvSpPr>
        <p:spPr>
          <a:xfrm>
            <a:off x="486696" y="629266"/>
            <a:ext cx="4939869" cy="1676603"/>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i="1" dirty="0">
                <a:latin typeface="Cooper Black" panose="0208090404030B020404" pitchFamily="18" charset="0"/>
              </a:rPr>
              <a:t>Incidents in the Life of a Slave Girl</a:t>
            </a:r>
          </a:p>
        </p:txBody>
      </p:sp>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486697" y="2438400"/>
            <a:ext cx="4939867" cy="3785419"/>
          </a:xfrm>
        </p:spPr>
        <p:txBody>
          <a:bodyPr vert="horz" lIns="91440" tIns="45720" rIns="91440" bIns="45720" rtlCol="0">
            <a:normAutofit/>
          </a:bodyPr>
          <a:lstStyle/>
          <a:p>
            <a:r>
              <a:rPr lang="en-US" dirty="0"/>
              <a:t>Linda/Harriet enters a (consensual) relationship with another white man Mr. Sands (Samuel </a:t>
            </a:r>
            <a:r>
              <a:rPr lang="en-US" dirty="0" err="1"/>
              <a:t>Tredwell</a:t>
            </a:r>
            <a:r>
              <a:rPr lang="en-US" dirty="0"/>
              <a:t> Sawyer), with whom she has two children Benny and Ellen (Joseph and Louisa Matilda) </a:t>
            </a:r>
          </a:p>
        </p:txBody>
      </p:sp>
      <p:pic>
        <p:nvPicPr>
          <p:cNvPr id="2" name="Picture 1">
            <a:extLst>
              <a:ext uri="{FF2B5EF4-FFF2-40B4-BE49-F238E27FC236}">
                <a16:creationId xmlns:a16="http://schemas.microsoft.com/office/drawing/2014/main" id="{23614AE7-3E31-454D-97ED-B18B192D969E}"/>
              </a:ext>
            </a:extLst>
          </p:cNvPr>
          <p:cNvPicPr>
            <a:picLocks noChangeAspect="1"/>
          </p:cNvPicPr>
          <p:nvPr/>
        </p:nvPicPr>
        <p:blipFill rotWithShape="1">
          <a:blip r:embed="rId3"/>
          <a:srcRect l="17668" r="14512"/>
          <a:stretch/>
        </p:blipFill>
        <p:spPr>
          <a:xfrm>
            <a:off x="5667306" y="10"/>
            <a:ext cx="3476693" cy="6857990"/>
          </a:xfrm>
          <a:prstGeom prst="rect">
            <a:avLst/>
          </a:prstGeom>
          <a:effectLst/>
        </p:spPr>
      </p:pic>
    </p:spTree>
    <p:extLst>
      <p:ext uri="{BB962C8B-B14F-4D97-AF65-F5344CB8AC3E}">
        <p14:creationId xmlns:p14="http://schemas.microsoft.com/office/powerpoint/2010/main" val="3412992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marL="0" indent="0" algn="just">
              <a:buNone/>
            </a:pPr>
            <a:r>
              <a:rPr lang="en-GB" sz="2400" dirty="0"/>
              <a:t>I will not try to screen myself behind the plea of compulsion from a master; for it was not so. Neither can I plead ignorance or thoughtlessness. </a:t>
            </a:r>
            <a:r>
              <a:rPr lang="en-GB" sz="2400" dirty="0">
                <a:solidFill>
                  <a:srgbClr val="FFC000"/>
                </a:solidFill>
              </a:rPr>
              <a:t>For years, my master had done his utmost to pollute my mind with foul images</a:t>
            </a:r>
            <a:r>
              <a:rPr lang="en-GB" sz="2400" dirty="0"/>
              <a:t>, and to destroy the pure principles inculcated by my grandmother, and the good mistress of my childhood. </a:t>
            </a:r>
            <a:r>
              <a:rPr lang="en-GB" sz="2400" dirty="0">
                <a:solidFill>
                  <a:srgbClr val="FFC000"/>
                </a:solidFill>
              </a:rPr>
              <a:t>The influences of slavery had had the same effect on me that they had on other young girls; they had made me prematurely knowing, concerning the evil ways of the world</a:t>
            </a:r>
            <a:r>
              <a:rPr lang="en-GB" sz="2400" dirty="0"/>
              <a:t>. I knew what I did, and I did it with deliberate calculation.</a:t>
            </a:r>
          </a:p>
          <a:p>
            <a:pPr marL="0" indent="0" algn="just">
              <a:buNone/>
            </a:pPr>
            <a:r>
              <a:rPr lang="en-GB" sz="2400" dirty="0"/>
              <a:t>	</a:t>
            </a:r>
            <a:r>
              <a:rPr lang="en-GB" sz="2400" dirty="0">
                <a:solidFill>
                  <a:srgbClr val="FFFF00"/>
                </a:solidFill>
              </a:rPr>
              <a:t>But, O, ye happy women, whose purity has been sheltered from childhood, who have been free to choose the objects of your affection, whose homes are protected by law, do not judge the poor desolate slave girl too severely!</a:t>
            </a:r>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Cooper Black" panose="0208090404030B020404" pitchFamily="18" charset="0"/>
              </a:rPr>
              <a:t>Jacobs and ‘The Cult of True Womanhood’</a:t>
            </a:r>
            <a:endParaRPr lang="en-GB" sz="3200" i="1" dirty="0"/>
          </a:p>
        </p:txBody>
      </p:sp>
    </p:spTree>
    <p:extLst>
      <p:ext uri="{BB962C8B-B14F-4D97-AF65-F5344CB8AC3E}">
        <p14:creationId xmlns:p14="http://schemas.microsoft.com/office/powerpoint/2010/main" val="40846344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B6FFC-8F2C-4ABB-A961-9309F619BDFE}"/>
              </a:ext>
            </a:extLst>
          </p:cNvPr>
          <p:cNvSpPr>
            <a:spLocks noGrp="1"/>
          </p:cNvSpPr>
          <p:nvPr>
            <p:ph type="title"/>
          </p:nvPr>
        </p:nvSpPr>
        <p:spPr>
          <a:xfrm>
            <a:off x="486697" y="1"/>
            <a:ext cx="4939867" cy="1496290"/>
          </a:xfrm>
        </p:spPr>
        <p:txBody>
          <a:bodyPr>
            <a:normAutofit/>
          </a:bodyPr>
          <a:lstStyle/>
          <a:p>
            <a:r>
              <a:rPr lang="en-GB" sz="3200" dirty="0">
                <a:latin typeface="Cooper Black" panose="0208090404030B020404" pitchFamily="18" charset="0"/>
              </a:rPr>
              <a:t>‘The Cult of True Womanhood’</a:t>
            </a:r>
          </a:p>
        </p:txBody>
      </p:sp>
      <p:sp>
        <p:nvSpPr>
          <p:cNvPr id="3" name="Content Placeholder 2">
            <a:extLst>
              <a:ext uri="{FF2B5EF4-FFF2-40B4-BE49-F238E27FC236}">
                <a16:creationId xmlns:a16="http://schemas.microsoft.com/office/drawing/2014/main" id="{3CBD21B3-F281-4151-92F0-D0DCD0CEB255}"/>
              </a:ext>
            </a:extLst>
          </p:cNvPr>
          <p:cNvSpPr>
            <a:spLocks noGrp="1"/>
          </p:cNvSpPr>
          <p:nvPr>
            <p:ph idx="1"/>
          </p:nvPr>
        </p:nvSpPr>
        <p:spPr>
          <a:xfrm>
            <a:off x="486697" y="1631373"/>
            <a:ext cx="4939867" cy="5070763"/>
          </a:xfrm>
        </p:spPr>
        <p:txBody>
          <a:bodyPr>
            <a:normAutofit/>
          </a:bodyPr>
          <a:lstStyle/>
          <a:p>
            <a:r>
              <a:rPr lang="en-GB" sz="2400" dirty="0"/>
              <a:t>Victorian age saw the emergence of ‘</a:t>
            </a:r>
            <a:r>
              <a:rPr lang="en-GB" sz="2400" b="1" dirty="0"/>
              <a:t>separate spheres</a:t>
            </a:r>
            <a:r>
              <a:rPr lang="en-GB" sz="2400" dirty="0"/>
              <a:t>’ ideology and what Barbara Welter termed a ‘cult of true womanhood’ characterised by:</a:t>
            </a:r>
          </a:p>
          <a:p>
            <a:endParaRPr lang="en-GB" sz="2400" dirty="0"/>
          </a:p>
          <a:p>
            <a:pPr marL="971550" lvl="1" indent="-514350">
              <a:buFont typeface="+mj-lt"/>
              <a:buAutoNum type="arabicPeriod"/>
            </a:pPr>
            <a:r>
              <a:rPr lang="en-GB" dirty="0"/>
              <a:t>Piety</a:t>
            </a:r>
          </a:p>
          <a:p>
            <a:pPr marL="971550" lvl="1" indent="-514350">
              <a:buFont typeface="+mj-lt"/>
              <a:buAutoNum type="arabicPeriod"/>
            </a:pPr>
            <a:r>
              <a:rPr lang="en-GB" dirty="0"/>
              <a:t>Purity </a:t>
            </a:r>
          </a:p>
          <a:p>
            <a:pPr marL="971550" lvl="1" indent="-514350">
              <a:buFont typeface="+mj-lt"/>
              <a:buAutoNum type="arabicPeriod"/>
            </a:pPr>
            <a:r>
              <a:rPr lang="en-GB" dirty="0"/>
              <a:t>Submission</a:t>
            </a:r>
          </a:p>
          <a:p>
            <a:pPr marL="971550" lvl="1" indent="-514350">
              <a:buFont typeface="+mj-lt"/>
              <a:buAutoNum type="arabicPeriod"/>
            </a:pPr>
            <a:r>
              <a:rPr lang="en-GB" dirty="0"/>
              <a:t>Domesticity </a:t>
            </a:r>
          </a:p>
          <a:p>
            <a:pPr marL="971550" lvl="1" indent="-514350">
              <a:buFont typeface="+mj-lt"/>
              <a:buAutoNum type="arabicPeriod"/>
            </a:pPr>
            <a:endParaRPr lang="en-GB" dirty="0"/>
          </a:p>
          <a:p>
            <a:pPr marL="0" indent="0" algn="r">
              <a:buNone/>
            </a:pPr>
            <a:endParaRPr lang="en-GB" sz="2400" dirty="0"/>
          </a:p>
        </p:txBody>
      </p:sp>
      <p:pic>
        <p:nvPicPr>
          <p:cNvPr id="4" name="Picture 3">
            <a:extLst>
              <a:ext uri="{FF2B5EF4-FFF2-40B4-BE49-F238E27FC236}">
                <a16:creationId xmlns:a16="http://schemas.microsoft.com/office/drawing/2014/main" id="{C00BB848-4FEE-4998-BB6C-BCA2291CC82D}"/>
              </a:ext>
            </a:extLst>
          </p:cNvPr>
          <p:cNvPicPr>
            <a:picLocks noChangeAspect="1"/>
          </p:cNvPicPr>
          <p:nvPr/>
        </p:nvPicPr>
        <p:blipFill>
          <a:blip r:embed="rId3"/>
          <a:stretch>
            <a:fillRect/>
          </a:stretch>
        </p:blipFill>
        <p:spPr>
          <a:xfrm>
            <a:off x="5583627" y="0"/>
            <a:ext cx="3560373" cy="6492803"/>
          </a:xfrm>
          <a:prstGeom prst="rect">
            <a:avLst/>
          </a:prstGeom>
        </p:spPr>
      </p:pic>
      <p:pic>
        <p:nvPicPr>
          <p:cNvPr id="6" name="Picture 5">
            <a:extLst>
              <a:ext uri="{FF2B5EF4-FFF2-40B4-BE49-F238E27FC236}">
                <a16:creationId xmlns:a16="http://schemas.microsoft.com/office/drawing/2014/main" id="{73A72BA7-EF8D-42F4-9B6E-46BFC7EDECBB}"/>
              </a:ext>
            </a:extLst>
          </p:cNvPr>
          <p:cNvPicPr>
            <a:picLocks noChangeAspect="1"/>
          </p:cNvPicPr>
          <p:nvPr/>
        </p:nvPicPr>
        <p:blipFill>
          <a:blip r:embed="rId4"/>
          <a:stretch>
            <a:fillRect/>
          </a:stretch>
        </p:blipFill>
        <p:spPr>
          <a:xfrm>
            <a:off x="3755392" y="3746894"/>
            <a:ext cx="1749704" cy="2615411"/>
          </a:xfrm>
          <a:prstGeom prst="rect">
            <a:avLst/>
          </a:prstGeom>
        </p:spPr>
      </p:pic>
    </p:spTree>
    <p:extLst>
      <p:ext uri="{BB962C8B-B14F-4D97-AF65-F5344CB8AC3E}">
        <p14:creationId xmlns:p14="http://schemas.microsoft.com/office/powerpoint/2010/main" val="3626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BE152-365D-4833-A57F-06ACE206963E}"/>
              </a:ext>
            </a:extLst>
          </p:cNvPr>
          <p:cNvSpPr>
            <a:spLocks noGrp="1"/>
          </p:cNvSpPr>
          <p:nvPr>
            <p:ph type="title"/>
          </p:nvPr>
        </p:nvSpPr>
        <p:spPr/>
        <p:txBody>
          <a:bodyPr/>
          <a:lstStyle/>
          <a:p>
            <a:pPr algn="ctr"/>
            <a:r>
              <a:rPr lang="en-GB" sz="4400" dirty="0">
                <a:latin typeface="Cooper Black" panose="0208090404030B020404" pitchFamily="18" charset="0"/>
              </a:rPr>
              <a:t>‘The Cult of True Womanhood’</a:t>
            </a:r>
            <a:endParaRPr lang="en-GB" dirty="0"/>
          </a:p>
        </p:txBody>
      </p:sp>
      <p:pic>
        <p:nvPicPr>
          <p:cNvPr id="5" name="Content Placeholder 4">
            <a:extLst>
              <a:ext uri="{FF2B5EF4-FFF2-40B4-BE49-F238E27FC236}">
                <a16:creationId xmlns:a16="http://schemas.microsoft.com/office/drawing/2014/main" id="{0D0F80FB-9E02-4A34-8662-F1586FE1A795}"/>
              </a:ext>
            </a:extLst>
          </p:cNvPr>
          <p:cNvPicPr>
            <a:picLocks noGrp="1" noChangeAspect="1"/>
          </p:cNvPicPr>
          <p:nvPr>
            <p:ph idx="1"/>
          </p:nvPr>
        </p:nvPicPr>
        <p:blipFill>
          <a:blip r:embed="rId3"/>
          <a:stretch>
            <a:fillRect/>
          </a:stretch>
        </p:blipFill>
        <p:spPr>
          <a:xfrm>
            <a:off x="4941024" y="1690690"/>
            <a:ext cx="2534542" cy="4351338"/>
          </a:xfrm>
          <a:prstGeom prst="rect">
            <a:avLst/>
          </a:prstGeom>
        </p:spPr>
      </p:pic>
      <p:pic>
        <p:nvPicPr>
          <p:cNvPr id="4" name="Picture 3">
            <a:extLst>
              <a:ext uri="{FF2B5EF4-FFF2-40B4-BE49-F238E27FC236}">
                <a16:creationId xmlns:a16="http://schemas.microsoft.com/office/drawing/2014/main" id="{2D79F7A9-4DAE-4802-B85C-D79415FA726B}"/>
              </a:ext>
            </a:extLst>
          </p:cNvPr>
          <p:cNvPicPr>
            <a:picLocks noChangeAspect="1"/>
          </p:cNvPicPr>
          <p:nvPr/>
        </p:nvPicPr>
        <p:blipFill>
          <a:blip r:embed="rId4"/>
          <a:stretch>
            <a:fillRect/>
          </a:stretch>
        </p:blipFill>
        <p:spPr>
          <a:xfrm>
            <a:off x="2065365" y="1690689"/>
            <a:ext cx="2276085" cy="4351339"/>
          </a:xfrm>
          <a:prstGeom prst="rect">
            <a:avLst/>
          </a:prstGeom>
        </p:spPr>
      </p:pic>
    </p:spTree>
    <p:extLst>
      <p:ext uri="{BB962C8B-B14F-4D97-AF65-F5344CB8AC3E}">
        <p14:creationId xmlns:p14="http://schemas.microsoft.com/office/powerpoint/2010/main" val="23485851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00890-A4B9-47E7-B832-A281D47DF793}"/>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B3E18FC5-65B1-4FB9-9D95-34B323C6DDDB}"/>
              </a:ext>
            </a:extLst>
          </p:cNvPr>
          <p:cNvPicPr>
            <a:picLocks noGrp="1" noChangeAspect="1"/>
          </p:cNvPicPr>
          <p:nvPr>
            <p:ph idx="1"/>
          </p:nvPr>
        </p:nvPicPr>
        <p:blipFill>
          <a:blip r:embed="rId3"/>
          <a:stretch>
            <a:fillRect/>
          </a:stretch>
        </p:blipFill>
        <p:spPr>
          <a:xfrm>
            <a:off x="4941736" y="1345909"/>
            <a:ext cx="3824957" cy="5324767"/>
          </a:xfrm>
          <a:prstGeom prst="rect">
            <a:avLst/>
          </a:prstGeom>
        </p:spPr>
      </p:pic>
      <p:pic>
        <p:nvPicPr>
          <p:cNvPr id="1026" name="Picture 2" descr="An Appeal in Favor of That Class of Americans Called Africans&amp;#39; is Published  - African American Registry">
            <a:extLst>
              <a:ext uri="{FF2B5EF4-FFF2-40B4-BE49-F238E27FC236}">
                <a16:creationId xmlns:a16="http://schemas.microsoft.com/office/drawing/2014/main" id="{EB3C01F1-FFB9-4D21-820B-4203B83EE6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9914" y="365126"/>
            <a:ext cx="3333750" cy="630555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1F847194-B434-47AD-AA2C-A68F1EB80C7F}"/>
              </a:ext>
            </a:extLst>
          </p:cNvPr>
          <p:cNvPicPr>
            <a:picLocks noChangeAspect="1"/>
          </p:cNvPicPr>
          <p:nvPr/>
        </p:nvPicPr>
        <p:blipFill>
          <a:blip r:embed="rId5"/>
          <a:stretch>
            <a:fillRect/>
          </a:stretch>
        </p:blipFill>
        <p:spPr>
          <a:xfrm>
            <a:off x="4541916" y="269744"/>
            <a:ext cx="2024047" cy="1963082"/>
          </a:xfrm>
          <a:prstGeom prst="rect">
            <a:avLst/>
          </a:prstGeom>
        </p:spPr>
      </p:pic>
    </p:spTree>
    <p:extLst>
      <p:ext uri="{BB962C8B-B14F-4D97-AF65-F5344CB8AC3E}">
        <p14:creationId xmlns:p14="http://schemas.microsoft.com/office/powerpoint/2010/main" val="6423050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9483" y="2768941"/>
            <a:ext cx="2546699" cy="660059"/>
          </a:xfrm>
        </p:spPr>
        <p:txBody>
          <a:bodyPr>
            <a:noAutofit/>
          </a:bodyPr>
          <a:lstStyle/>
          <a:p>
            <a:pPr algn="ctr"/>
            <a:br>
              <a:rPr lang="en-GB" sz="5400" b="1" dirty="0"/>
            </a:br>
            <a:r>
              <a:rPr lang="en-GB" sz="3600" b="1" dirty="0"/>
              <a:t>Harriet Beecher Stowe </a:t>
            </a:r>
            <a:br>
              <a:rPr lang="en-GB" sz="3600" b="1" dirty="0"/>
            </a:br>
            <a:r>
              <a:rPr lang="en-GB" sz="2800" b="1" dirty="0"/>
              <a:t>(1811–1896)</a:t>
            </a:r>
            <a:br>
              <a:rPr lang="en-GB" sz="3600" b="1" dirty="0"/>
            </a:br>
            <a:r>
              <a:rPr lang="en-GB" sz="3600" b="1" dirty="0"/>
              <a:t> </a:t>
            </a:r>
            <a:r>
              <a:rPr lang="en-GB" sz="2800" dirty="0"/>
              <a:t>“the little woman who wrote the book that started this great war” – sister of Catherine Beecher</a:t>
            </a:r>
          </a:p>
        </p:txBody>
      </p:sp>
      <p:pic>
        <p:nvPicPr>
          <p:cNvPr id="5" name="Content Placeholder 4"/>
          <p:cNvPicPr>
            <a:picLocks noGrp="1" noChangeAspect="1"/>
          </p:cNvPicPr>
          <p:nvPr>
            <p:ph idx="1"/>
          </p:nvPr>
        </p:nvPicPr>
        <p:blipFill>
          <a:blip r:embed="rId3"/>
          <a:stretch>
            <a:fillRect/>
          </a:stretch>
        </p:blipFill>
        <p:spPr>
          <a:xfrm>
            <a:off x="6999779" y="261257"/>
            <a:ext cx="2144221" cy="3722905"/>
          </a:xfrm>
          <a:prstGeom prst="rect">
            <a:avLst/>
          </a:prstGeom>
        </p:spPr>
      </p:pic>
      <p:pic>
        <p:nvPicPr>
          <p:cNvPr id="6" name="Picture 5"/>
          <p:cNvPicPr>
            <a:picLocks noChangeAspect="1"/>
          </p:cNvPicPr>
          <p:nvPr/>
        </p:nvPicPr>
        <p:blipFill>
          <a:blip r:embed="rId4"/>
          <a:stretch>
            <a:fillRect/>
          </a:stretch>
        </p:blipFill>
        <p:spPr>
          <a:xfrm>
            <a:off x="6858000" y="4329267"/>
            <a:ext cx="2286000" cy="1714500"/>
          </a:xfrm>
          <a:prstGeom prst="rect">
            <a:avLst/>
          </a:prstGeom>
        </p:spPr>
      </p:pic>
      <p:pic>
        <p:nvPicPr>
          <p:cNvPr id="7" name="Picture 6"/>
          <p:cNvPicPr>
            <a:picLocks noChangeAspect="1"/>
          </p:cNvPicPr>
          <p:nvPr/>
        </p:nvPicPr>
        <p:blipFill>
          <a:blip r:embed="rId5"/>
          <a:stretch>
            <a:fillRect/>
          </a:stretch>
        </p:blipFill>
        <p:spPr>
          <a:xfrm>
            <a:off x="2407888" y="1218286"/>
            <a:ext cx="1926878" cy="2404840"/>
          </a:xfrm>
          <a:prstGeom prst="rect">
            <a:avLst/>
          </a:prstGeom>
        </p:spPr>
      </p:pic>
      <p:pic>
        <p:nvPicPr>
          <p:cNvPr id="8" name="Picture 7"/>
          <p:cNvPicPr>
            <a:picLocks noChangeAspect="1"/>
          </p:cNvPicPr>
          <p:nvPr/>
        </p:nvPicPr>
        <p:blipFill>
          <a:blip r:embed="rId6"/>
          <a:stretch>
            <a:fillRect/>
          </a:stretch>
        </p:blipFill>
        <p:spPr>
          <a:xfrm>
            <a:off x="81142" y="1205441"/>
            <a:ext cx="2274003" cy="5185023"/>
          </a:xfrm>
          <a:prstGeom prst="rect">
            <a:avLst/>
          </a:prstGeom>
        </p:spPr>
      </p:pic>
      <p:pic>
        <p:nvPicPr>
          <p:cNvPr id="9" name="Picture 8"/>
          <p:cNvPicPr>
            <a:picLocks noChangeAspect="1"/>
          </p:cNvPicPr>
          <p:nvPr/>
        </p:nvPicPr>
        <p:blipFill>
          <a:blip r:embed="rId7"/>
          <a:stretch>
            <a:fillRect/>
          </a:stretch>
        </p:blipFill>
        <p:spPr>
          <a:xfrm>
            <a:off x="2534336" y="3792175"/>
            <a:ext cx="1673982" cy="2394301"/>
          </a:xfrm>
          <a:prstGeom prst="rect">
            <a:avLst/>
          </a:prstGeom>
        </p:spPr>
      </p:pic>
      <p:sp>
        <p:nvSpPr>
          <p:cNvPr id="3" name="TextBox 2">
            <a:extLst>
              <a:ext uri="{FF2B5EF4-FFF2-40B4-BE49-F238E27FC236}">
                <a16:creationId xmlns:a16="http://schemas.microsoft.com/office/drawing/2014/main" id="{E67565C4-DFBE-4EAF-80A8-7CDAFDDAF485}"/>
              </a:ext>
            </a:extLst>
          </p:cNvPr>
          <p:cNvSpPr txBox="1"/>
          <p:nvPr/>
        </p:nvSpPr>
        <p:spPr>
          <a:xfrm>
            <a:off x="270933" y="409914"/>
            <a:ext cx="5836356" cy="523220"/>
          </a:xfrm>
          <a:prstGeom prst="rect">
            <a:avLst/>
          </a:prstGeom>
          <a:noFill/>
        </p:spPr>
        <p:txBody>
          <a:bodyPr wrap="square" rtlCol="0">
            <a:spAutoFit/>
          </a:bodyPr>
          <a:lstStyle/>
          <a:p>
            <a:r>
              <a:rPr lang="en-GB" sz="2800" dirty="0">
                <a:solidFill>
                  <a:srgbClr val="FFFF00"/>
                </a:solidFill>
                <a:latin typeface="Cooper Black" panose="0208090404030B020404" pitchFamily="18" charset="0"/>
              </a:rPr>
              <a:t>Uncle Tom’s Cabin (1852)</a:t>
            </a:r>
          </a:p>
        </p:txBody>
      </p:sp>
    </p:spTree>
    <p:extLst>
      <p:ext uri="{BB962C8B-B14F-4D97-AF65-F5344CB8AC3E}">
        <p14:creationId xmlns:p14="http://schemas.microsoft.com/office/powerpoint/2010/main" val="4219982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BF935-5B88-41FD-9533-1E2AA4BB37CD}"/>
              </a:ext>
            </a:extLst>
          </p:cNvPr>
          <p:cNvSpPr>
            <a:spLocks noGrp="1"/>
          </p:cNvSpPr>
          <p:nvPr>
            <p:ph type="title"/>
          </p:nvPr>
        </p:nvSpPr>
        <p:spPr>
          <a:xfrm>
            <a:off x="628650" y="148558"/>
            <a:ext cx="7886700" cy="1325563"/>
          </a:xfrm>
        </p:spPr>
        <p:txBody>
          <a:bodyPr>
            <a:normAutofit/>
          </a:bodyPr>
          <a:lstStyle/>
          <a:p>
            <a:pPr algn="ctr"/>
            <a:r>
              <a:rPr lang="en-GB" dirty="0">
                <a:solidFill>
                  <a:srgbClr val="FFFF00"/>
                </a:solidFill>
                <a:latin typeface="Cooper Black" panose="0208090404030B020404" pitchFamily="18" charset="0"/>
              </a:rPr>
              <a:t>Patriarchal Moral Censoriousness</a:t>
            </a:r>
          </a:p>
        </p:txBody>
      </p:sp>
      <p:sp>
        <p:nvSpPr>
          <p:cNvPr id="3" name="Content Placeholder 2">
            <a:extLst>
              <a:ext uri="{FF2B5EF4-FFF2-40B4-BE49-F238E27FC236}">
                <a16:creationId xmlns:a16="http://schemas.microsoft.com/office/drawing/2014/main" id="{D333304C-6DB7-4843-9A44-5BC62178D727}"/>
              </a:ext>
            </a:extLst>
          </p:cNvPr>
          <p:cNvSpPr>
            <a:spLocks noGrp="1"/>
          </p:cNvSpPr>
          <p:nvPr>
            <p:ph idx="1"/>
          </p:nvPr>
        </p:nvSpPr>
        <p:spPr/>
        <p:txBody>
          <a:bodyPr>
            <a:normAutofit/>
          </a:bodyPr>
          <a:lstStyle/>
          <a:p>
            <a:pPr marL="0" indent="0" algn="just">
              <a:buNone/>
            </a:pPr>
            <a:r>
              <a:rPr lang="en-GB" sz="3200" dirty="0"/>
              <a:t>“[Mary’s] </a:t>
            </a:r>
            <a:r>
              <a:rPr lang="en-GB" sz="3200" dirty="0">
                <a:solidFill>
                  <a:srgbClr val="FFFF00"/>
                </a:solidFill>
              </a:rPr>
              <a:t>moral character </a:t>
            </a:r>
            <a:r>
              <a:rPr lang="en-GB" sz="3200" dirty="0"/>
              <a:t>is very bad…. In the hopes of inducing her to be steady to her husband, who was a free man, I gave him the house to occupy during our absence; but it appears the attachment was too loose to bind her.”</a:t>
            </a:r>
          </a:p>
          <a:p>
            <a:pPr algn="r">
              <a:buFontTx/>
              <a:buChar char="-"/>
            </a:pPr>
            <a:r>
              <a:rPr lang="en-GB" dirty="0"/>
              <a:t>Thomas Wood letter to Thomas Pringle, reproduced in </a:t>
            </a:r>
            <a:r>
              <a:rPr lang="en-GB" i="1" dirty="0"/>
              <a:t>Supplement to the History of Mary Prince </a:t>
            </a:r>
            <a:r>
              <a:rPr lang="en-GB" dirty="0"/>
              <a:t>(1831)</a:t>
            </a:r>
          </a:p>
          <a:p>
            <a:pPr>
              <a:buFontTx/>
              <a:buChar char="-"/>
            </a:pPr>
            <a:endParaRPr lang="en-GB" dirty="0"/>
          </a:p>
        </p:txBody>
      </p:sp>
    </p:spTree>
    <p:extLst>
      <p:ext uri="{BB962C8B-B14F-4D97-AF65-F5344CB8AC3E}">
        <p14:creationId xmlns:p14="http://schemas.microsoft.com/office/powerpoint/2010/main" val="31756236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28627-3BB5-493D-8359-9C5D97681784}"/>
              </a:ext>
            </a:extLst>
          </p:cNvPr>
          <p:cNvSpPr>
            <a:spLocks noGrp="1"/>
          </p:cNvSpPr>
          <p:nvPr>
            <p:ph type="title"/>
          </p:nvPr>
        </p:nvSpPr>
        <p:spPr>
          <a:xfrm>
            <a:off x="628650" y="116115"/>
            <a:ext cx="7886700" cy="1325563"/>
          </a:xfrm>
        </p:spPr>
        <p:txBody>
          <a:bodyPr/>
          <a:lstStyle/>
          <a:p>
            <a:pPr algn="ctr"/>
            <a:r>
              <a:rPr lang="en-GB" dirty="0">
                <a:solidFill>
                  <a:srgbClr val="FFFF00"/>
                </a:solidFill>
                <a:latin typeface="Cooper Black" panose="0208090404030B020404" pitchFamily="18" charset="0"/>
              </a:rPr>
              <a:t>Patriarchal Moral Censoriousness</a:t>
            </a:r>
            <a:endParaRPr lang="en-GB" dirty="0">
              <a:solidFill>
                <a:srgbClr val="FFFF00"/>
              </a:solidFill>
            </a:endParaRPr>
          </a:p>
        </p:txBody>
      </p:sp>
      <p:sp>
        <p:nvSpPr>
          <p:cNvPr id="3" name="Content Placeholder 2">
            <a:extLst>
              <a:ext uri="{FF2B5EF4-FFF2-40B4-BE49-F238E27FC236}">
                <a16:creationId xmlns:a16="http://schemas.microsoft.com/office/drawing/2014/main" id="{329F99E0-66C8-4FDE-8EAF-73B225DC7A31}"/>
              </a:ext>
            </a:extLst>
          </p:cNvPr>
          <p:cNvSpPr>
            <a:spLocks noGrp="1"/>
          </p:cNvSpPr>
          <p:nvPr>
            <p:ph idx="1"/>
          </p:nvPr>
        </p:nvSpPr>
        <p:spPr>
          <a:xfrm>
            <a:off x="628650" y="1574575"/>
            <a:ext cx="7886700" cy="5167310"/>
          </a:xfrm>
        </p:spPr>
        <p:txBody>
          <a:bodyPr>
            <a:normAutofit fontScale="85000" lnSpcReduction="20000"/>
          </a:bodyPr>
          <a:lstStyle/>
          <a:p>
            <a:pPr marL="0" indent="0" algn="just">
              <a:buNone/>
            </a:pPr>
            <a:r>
              <a:rPr lang="en-GB" dirty="0"/>
              <a:t>[Mary] was married about three years before she came to England. Her husband was a carpenter, a cooper, and a violin-player. The plaintiff gave him leave to live with her. She had lived seven years before with Captain Abbot. She did not live in the house with him, but slept with him sometimes in another hut which she had, in addition to her room in the plaintiff’s yard … </a:t>
            </a:r>
          </a:p>
          <a:p>
            <a:pPr marL="0" indent="0" algn="just">
              <a:buNone/>
            </a:pPr>
            <a:r>
              <a:rPr lang="en-GB" dirty="0"/>
              <a:t>	She knew a free man of the name of Oyskman, who made a fool of her by telling her he would make her free. She lived with him for some time, but afterwards discharged him. That was when she first went to Antigua, and Oyskman was the first man who came to court her. . . . She told all this to Miss Strickland when that lady took down her narrative. </a:t>
            </a:r>
            <a:r>
              <a:rPr lang="en-GB" dirty="0">
                <a:solidFill>
                  <a:srgbClr val="FFFF00"/>
                </a:solidFill>
              </a:rPr>
              <a:t>These statements were not in the narrative published by the defendant</a:t>
            </a:r>
            <a:r>
              <a:rPr lang="en-GB" dirty="0"/>
              <a:t>.</a:t>
            </a:r>
          </a:p>
          <a:p>
            <a:pPr algn="r">
              <a:buFontTx/>
              <a:buChar char="-"/>
            </a:pPr>
            <a:r>
              <a:rPr lang="en-GB" sz="2600" dirty="0"/>
              <a:t>Account of </a:t>
            </a:r>
            <a:r>
              <a:rPr lang="en-GB" sz="2600" i="1" dirty="0"/>
              <a:t>Wood vs. Pringle </a:t>
            </a:r>
            <a:r>
              <a:rPr lang="en-GB" sz="2600" dirty="0"/>
              <a:t>cited by Anna Feuerstein, ‘</a:t>
            </a:r>
            <a:r>
              <a:rPr lang="en-GB" sz="2600" dirty="0">
                <a:hlinkClick r:id="rId3"/>
              </a:rPr>
              <a:t>The History of Mary Prince and the Racial Formation of Rape Culture</a:t>
            </a:r>
            <a:r>
              <a:rPr lang="en-GB" sz="2600" dirty="0"/>
              <a:t>,’ </a:t>
            </a:r>
            <a:r>
              <a:rPr lang="en-GB" sz="2600" i="1" dirty="0"/>
              <a:t>Nineteenth-Century Gender Studies, </a:t>
            </a:r>
            <a:r>
              <a:rPr lang="en-GB" sz="2600" dirty="0"/>
              <a:t>16.2 (Summer 2020)</a:t>
            </a:r>
          </a:p>
        </p:txBody>
      </p:sp>
    </p:spTree>
    <p:extLst>
      <p:ext uri="{BB962C8B-B14F-4D97-AF65-F5344CB8AC3E}">
        <p14:creationId xmlns:p14="http://schemas.microsoft.com/office/powerpoint/2010/main" val="3522965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marL="0" indent="0" algn="just">
              <a:buNone/>
            </a:pPr>
            <a:r>
              <a:rPr lang="en-GB" sz="2400" dirty="0"/>
              <a:t>“ …. To be an object of interest to a man who is not married, and who is not her master, is agreeable to the pride and feelings of a slave, if her miserable situation has left her any pride or sentiment. It seems less degrading to give one's self, than to </a:t>
            </a:r>
            <a:r>
              <a:rPr lang="en-GB" sz="2400" b="1" dirty="0">
                <a:solidFill>
                  <a:srgbClr val="FFFF00"/>
                </a:solidFill>
              </a:rPr>
              <a:t>submit</a:t>
            </a:r>
            <a:r>
              <a:rPr lang="en-GB" sz="2400" dirty="0"/>
              <a:t> to compulsion. </a:t>
            </a:r>
            <a:r>
              <a:rPr lang="en-GB" sz="2400" dirty="0">
                <a:solidFill>
                  <a:srgbClr val="FFFF00"/>
                </a:solidFill>
              </a:rPr>
              <a:t>There is something akin to freedom in having a lover who has no control over you, except that which he gains by kindness and attachment</a:t>
            </a:r>
            <a:r>
              <a:rPr lang="en-GB" sz="2400" dirty="0"/>
              <a:t>. A master may treat you as rudely as he pleases, and you dare not speak; moreover, the wrong does not seem so great with an unmarried man, as with one who has a wife to be made unhappy. There may be sophistry in all this; but the condition of a slave confuses all principles of morality, and, in fact, renders the practice of them impossible …”</a:t>
            </a:r>
          </a:p>
          <a:p>
            <a:pPr marL="0" indent="0" algn="just">
              <a:buNone/>
            </a:pPr>
            <a:r>
              <a:rPr lang="en-GB" sz="2400" dirty="0"/>
              <a:t>	</a:t>
            </a:r>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Cooper Black" panose="0208090404030B020404" pitchFamily="18" charset="0"/>
              </a:rPr>
              <a:t>Jacobs and ‘The Cult of True Womanhood’</a:t>
            </a:r>
            <a:endParaRPr lang="en-GB" sz="3200" i="1" dirty="0"/>
          </a:p>
        </p:txBody>
      </p:sp>
    </p:spTree>
    <p:extLst>
      <p:ext uri="{BB962C8B-B14F-4D97-AF65-F5344CB8AC3E}">
        <p14:creationId xmlns:p14="http://schemas.microsoft.com/office/powerpoint/2010/main" val="27133386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marL="0" indent="0" algn="just">
              <a:buNone/>
            </a:pPr>
            <a:r>
              <a:rPr lang="en-GB" dirty="0"/>
              <a:t>“I know I did wrong. No one can feel it more sensibly than I do. The painful and humiliating memory will haunt me to my dying day. Still, in looking back, calmly, on the events of my life, </a:t>
            </a:r>
            <a:r>
              <a:rPr lang="en-GB" dirty="0">
                <a:solidFill>
                  <a:srgbClr val="FFFF00"/>
                </a:solidFill>
              </a:rPr>
              <a:t>I feel that the slave woman ought not to be judged by the same standard as others</a:t>
            </a:r>
            <a:r>
              <a:rPr lang="en-GB" dirty="0"/>
              <a:t>.”</a:t>
            </a:r>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Cooper Black" panose="0208090404030B020404" pitchFamily="18" charset="0"/>
              </a:rPr>
              <a:t>Jacobs and ‘The Cult of True Womanhood’</a:t>
            </a:r>
            <a:endParaRPr lang="en-GB" sz="3200" i="1" dirty="0"/>
          </a:p>
          <a:p>
            <a:pPr algn="ctr"/>
            <a:endParaRPr lang="en-GB" sz="3200" i="1" dirty="0"/>
          </a:p>
        </p:txBody>
      </p:sp>
    </p:spTree>
    <p:extLst>
      <p:ext uri="{BB962C8B-B14F-4D97-AF65-F5344CB8AC3E}">
        <p14:creationId xmlns:p14="http://schemas.microsoft.com/office/powerpoint/2010/main" val="33598740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algn="just"/>
            <a:r>
              <a:rPr lang="en-GB" dirty="0"/>
              <a:t>Linda dismissed from Flint household to work on a plantation, with her children living with her grandmother</a:t>
            </a:r>
          </a:p>
          <a:p>
            <a:pPr algn="just"/>
            <a:endParaRPr lang="en-GB" dirty="0"/>
          </a:p>
          <a:p>
            <a:pPr algn="just"/>
            <a:r>
              <a:rPr lang="en-GB" dirty="0"/>
              <a:t>Linda runs away on learning Flint was going to remove children from her grandmother’s care</a:t>
            </a:r>
          </a:p>
          <a:p>
            <a:pPr algn="just"/>
            <a:endParaRPr lang="en-GB" dirty="0"/>
          </a:p>
          <a:p>
            <a:pPr algn="just"/>
            <a:r>
              <a:rPr lang="en-GB" dirty="0"/>
              <a:t>Linda goes into hiding in the attic of her grandmother’s house for </a:t>
            </a:r>
            <a:r>
              <a:rPr lang="en-GB" b="1" dirty="0">
                <a:solidFill>
                  <a:srgbClr val="FFFF00"/>
                </a:solidFill>
              </a:rPr>
              <a:t>seven years</a:t>
            </a:r>
            <a:r>
              <a:rPr lang="en-GB" dirty="0">
                <a:solidFill>
                  <a:srgbClr val="FFFF00"/>
                </a:solidFill>
              </a:rPr>
              <a:t> </a:t>
            </a:r>
            <a:r>
              <a:rPr lang="en-GB" dirty="0"/>
              <a:t>– with Flint led to believe she escaped northwards</a:t>
            </a:r>
          </a:p>
          <a:p>
            <a:pPr algn="just"/>
            <a:endParaRPr lang="en-GB" sz="2400" dirty="0"/>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0" i="1" u="none" strike="noStrike" kern="1200" cap="none" spc="0" normalizeH="0" baseline="0" noProof="0" dirty="0">
                <a:ln>
                  <a:noFill/>
                </a:ln>
                <a:solidFill>
                  <a:srgbClr val="FFFF00"/>
                </a:solidFill>
                <a:effectLst/>
                <a:uLnTx/>
                <a:uFillTx/>
                <a:latin typeface="Cooper Black" panose="0208090404030B020404" pitchFamily="18" charset="0"/>
                <a:ea typeface="+mj-ea"/>
                <a:cs typeface="+mj-cs"/>
              </a:rPr>
              <a:t>Incidents in the Life of a Slave Girl</a:t>
            </a:r>
            <a:endParaRPr kumimoji="0" lang="en-GB" sz="3200" b="0" i="1" u="none" strike="noStrike" kern="1200" cap="none" spc="0" normalizeH="0" baseline="0" noProof="0" dirty="0">
              <a:ln>
                <a:noFill/>
              </a:ln>
              <a:solidFill>
                <a:srgbClr val="FFFF00"/>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7292014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21099-DA4B-4D7D-A086-C931F05CA699}"/>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30201660-C60C-4F84-82A1-DF2B9A98D0BD}"/>
              </a:ext>
            </a:extLst>
          </p:cNvPr>
          <p:cNvPicPr>
            <a:picLocks noGrp="1" noChangeAspect="1"/>
          </p:cNvPicPr>
          <p:nvPr>
            <p:ph idx="1"/>
          </p:nvPr>
        </p:nvPicPr>
        <p:blipFill>
          <a:blip r:embed="rId3"/>
          <a:stretch>
            <a:fillRect/>
          </a:stretch>
        </p:blipFill>
        <p:spPr>
          <a:xfrm>
            <a:off x="2815936" y="797745"/>
            <a:ext cx="3667142" cy="5410391"/>
          </a:xfrm>
          <a:prstGeom prst="rect">
            <a:avLst/>
          </a:prstGeom>
        </p:spPr>
      </p:pic>
      <p:sp>
        <p:nvSpPr>
          <p:cNvPr id="5" name="Rectangle 4">
            <a:extLst>
              <a:ext uri="{FF2B5EF4-FFF2-40B4-BE49-F238E27FC236}">
                <a16:creationId xmlns:a16="http://schemas.microsoft.com/office/drawing/2014/main" id="{243336E6-EAAC-4250-9465-1E9AA9964B36}"/>
              </a:ext>
            </a:extLst>
          </p:cNvPr>
          <p:cNvSpPr/>
          <p:nvPr/>
        </p:nvSpPr>
        <p:spPr>
          <a:xfrm flipH="1">
            <a:off x="446809" y="3105835"/>
            <a:ext cx="1839191" cy="1477328"/>
          </a:xfrm>
          <a:prstGeom prst="rect">
            <a:avLst/>
          </a:prstGeom>
        </p:spPr>
        <p:txBody>
          <a:bodyPr wrap="square">
            <a:spAutoFit/>
          </a:bodyPr>
          <a:lstStyle/>
          <a:p>
            <a:r>
              <a:rPr lang="en-GB" dirty="0"/>
              <a:t>Advertisement from </a:t>
            </a:r>
            <a:r>
              <a:rPr lang="en-GB" i="1" dirty="0"/>
              <a:t>American Beacon  </a:t>
            </a:r>
            <a:r>
              <a:rPr lang="en-GB" dirty="0"/>
              <a:t>(Norfolk, Virginia), 4 July 1835.</a:t>
            </a:r>
          </a:p>
        </p:txBody>
      </p:sp>
    </p:spTree>
    <p:extLst>
      <p:ext uri="{BB962C8B-B14F-4D97-AF65-F5344CB8AC3E}">
        <p14:creationId xmlns:p14="http://schemas.microsoft.com/office/powerpoint/2010/main" val="25199385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4436-9EA2-48D6-BD6D-B06876DFEE65}"/>
              </a:ext>
            </a:extLst>
          </p:cNvPr>
          <p:cNvSpPr>
            <a:spLocks noGrp="1"/>
          </p:cNvSpPr>
          <p:nvPr>
            <p:ph type="title"/>
          </p:nvPr>
        </p:nvSpPr>
        <p:spPr>
          <a:xfrm>
            <a:off x="586284" y="120112"/>
            <a:ext cx="4939869" cy="1676603"/>
          </a:xfrm>
        </p:spPr>
        <p:txBody>
          <a:bodyPr>
            <a:normAutofit/>
          </a:bodyPr>
          <a:lstStyle/>
          <a:p>
            <a:r>
              <a:rPr lang="en-GB" dirty="0">
                <a:latin typeface="Cooper Black" panose="0208090404030B020404" pitchFamily="18" charset="0"/>
              </a:rPr>
              <a:t>Jacobs’ Emancipation</a:t>
            </a:r>
            <a:endParaRPr lang="en-GB" dirty="0"/>
          </a:p>
        </p:txBody>
      </p:sp>
      <p:sp>
        <p:nvSpPr>
          <p:cNvPr id="3" name="Content Placeholder 2">
            <a:extLst>
              <a:ext uri="{FF2B5EF4-FFF2-40B4-BE49-F238E27FC236}">
                <a16:creationId xmlns:a16="http://schemas.microsoft.com/office/drawing/2014/main" id="{9E03207F-B365-40A7-A9A2-ED5AC7E47612}"/>
              </a:ext>
            </a:extLst>
          </p:cNvPr>
          <p:cNvSpPr>
            <a:spLocks noGrp="1"/>
          </p:cNvSpPr>
          <p:nvPr>
            <p:ph idx="1"/>
          </p:nvPr>
        </p:nvSpPr>
        <p:spPr>
          <a:xfrm>
            <a:off x="445134" y="1652155"/>
            <a:ext cx="4939867" cy="5912092"/>
          </a:xfrm>
        </p:spPr>
        <p:txBody>
          <a:bodyPr>
            <a:normAutofit/>
          </a:bodyPr>
          <a:lstStyle/>
          <a:p>
            <a:r>
              <a:rPr lang="en-GB" sz="2400" dirty="0"/>
              <a:t>Children’s freedom purchased by Sawyer </a:t>
            </a:r>
            <a:r>
              <a:rPr lang="en-GB" sz="1800" dirty="0"/>
              <a:t>(who went onto be a US Congressman and served in Confederate army) </a:t>
            </a:r>
          </a:p>
          <a:p>
            <a:endParaRPr lang="en-GB" sz="1600" dirty="0"/>
          </a:p>
          <a:p>
            <a:r>
              <a:rPr lang="en-GB" sz="2400" dirty="0"/>
              <a:t>Harriet escapes (disguised as a </a:t>
            </a:r>
            <a:r>
              <a:rPr lang="en-GB" sz="2400"/>
              <a:t>sailor!) in </a:t>
            </a:r>
            <a:r>
              <a:rPr lang="en-GB" sz="2400" dirty="0"/>
              <a:t>1842 and is reunited with her daughter in New York</a:t>
            </a:r>
          </a:p>
          <a:p>
            <a:endParaRPr lang="en-GB" sz="1600" dirty="0"/>
          </a:p>
          <a:p>
            <a:r>
              <a:rPr lang="en-GB" sz="2400" dirty="0"/>
              <a:t>Norcum’s inheritors follow her trying to capture her</a:t>
            </a:r>
          </a:p>
          <a:p>
            <a:endParaRPr lang="en-GB" sz="1600" dirty="0"/>
          </a:p>
          <a:p>
            <a:r>
              <a:rPr lang="en-GB" sz="2400" dirty="0"/>
              <a:t>New York abolitionist Nathaniel Parker Willis purchases her freedom</a:t>
            </a:r>
          </a:p>
        </p:txBody>
      </p:sp>
      <p:pic>
        <p:nvPicPr>
          <p:cNvPr id="4" name="Picture 3">
            <a:extLst>
              <a:ext uri="{FF2B5EF4-FFF2-40B4-BE49-F238E27FC236}">
                <a16:creationId xmlns:a16="http://schemas.microsoft.com/office/drawing/2014/main" id="{86A4B4DE-A65F-424F-88C9-5F8DE101C55E}"/>
              </a:ext>
            </a:extLst>
          </p:cNvPr>
          <p:cNvPicPr>
            <a:picLocks noChangeAspect="1"/>
          </p:cNvPicPr>
          <p:nvPr/>
        </p:nvPicPr>
        <p:blipFill rotWithShape="1">
          <a:blip r:embed="rId3"/>
          <a:srcRect l="16047" r="11010"/>
          <a:stretch/>
        </p:blipFill>
        <p:spPr>
          <a:xfrm>
            <a:off x="5667306" y="10"/>
            <a:ext cx="3476693" cy="6857990"/>
          </a:xfrm>
          <a:prstGeom prst="rect">
            <a:avLst/>
          </a:prstGeom>
          <a:effectLst/>
        </p:spPr>
      </p:pic>
    </p:spTree>
    <p:extLst>
      <p:ext uri="{BB962C8B-B14F-4D97-AF65-F5344CB8AC3E}">
        <p14:creationId xmlns:p14="http://schemas.microsoft.com/office/powerpoint/2010/main" val="4066520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124BE-5A66-4602-BFB0-962DAFF8A882}"/>
              </a:ext>
            </a:extLst>
          </p:cNvPr>
          <p:cNvSpPr>
            <a:spLocks noGrp="1"/>
          </p:cNvSpPr>
          <p:nvPr>
            <p:ph idx="1"/>
          </p:nvPr>
        </p:nvSpPr>
        <p:spPr>
          <a:xfrm>
            <a:off x="628650" y="1475508"/>
            <a:ext cx="7886700" cy="6047509"/>
          </a:xfrm>
        </p:spPr>
        <p:txBody>
          <a:bodyPr>
            <a:normAutofit/>
          </a:bodyPr>
          <a:lstStyle/>
          <a:p>
            <a:pPr marL="0" indent="0" algn="just">
              <a:buNone/>
            </a:pPr>
            <a:r>
              <a:rPr lang="en-GB" sz="2400" dirty="0"/>
              <a:t>“‘</a:t>
            </a:r>
            <a:r>
              <a:rPr lang="en-GB" dirty="0"/>
              <a:t>The bill of sale!’ Those words struck me like a blow. So I was </a:t>
            </a:r>
            <a:r>
              <a:rPr lang="en-GB" i="1" dirty="0"/>
              <a:t>sold</a:t>
            </a:r>
            <a:r>
              <a:rPr lang="en-GB" dirty="0"/>
              <a:t> at last! A human being </a:t>
            </a:r>
            <a:r>
              <a:rPr lang="en-GB" i="1" dirty="0"/>
              <a:t>sold</a:t>
            </a:r>
            <a:r>
              <a:rPr lang="en-GB" dirty="0"/>
              <a:t> in the free city of New York! The bill of sale is on record, and future generations will learn from it that women were articles of traffic in New York, late in the nineteenth century of the Christian religion. It may hereafter prove a useful document to antiquaries, who are seeking to measure the progress of civilization in the United States. I well know the value of that bit of paper; but much as I love freedom, I do not like to look upon it.”</a:t>
            </a:r>
            <a:endParaRPr lang="en-GB" sz="2400" dirty="0"/>
          </a:p>
        </p:txBody>
      </p:sp>
      <p:sp>
        <p:nvSpPr>
          <p:cNvPr id="4" name="Title 1">
            <a:extLst>
              <a:ext uri="{FF2B5EF4-FFF2-40B4-BE49-F238E27FC236}">
                <a16:creationId xmlns:a16="http://schemas.microsoft.com/office/drawing/2014/main" id="{64503DE3-7DF4-4E91-BCDC-A519C3B2E56B}"/>
              </a:ext>
            </a:extLst>
          </p:cNvPr>
          <p:cNvSpPr txBox="1">
            <a:spLocks/>
          </p:cNvSpPr>
          <p:nvPr/>
        </p:nvSpPr>
        <p:spPr>
          <a:xfrm>
            <a:off x="628650" y="113857"/>
            <a:ext cx="8131689" cy="16766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0" i="1" u="none" strike="noStrike" kern="1200" cap="none" spc="0" normalizeH="0" baseline="0" noProof="0" dirty="0">
                <a:ln>
                  <a:noFill/>
                </a:ln>
                <a:solidFill>
                  <a:srgbClr val="FFFF00"/>
                </a:solidFill>
                <a:effectLst/>
                <a:uLnTx/>
                <a:uFillTx/>
                <a:latin typeface="Cooper Black" panose="0208090404030B020404" pitchFamily="18" charset="0"/>
                <a:ea typeface="+mj-ea"/>
                <a:cs typeface="+mj-cs"/>
              </a:rPr>
              <a:t>Incidents in the Life of a Slave Girl</a:t>
            </a:r>
            <a:endParaRPr kumimoji="0" lang="en-GB" sz="3200" b="0" i="1" u="none" strike="noStrike" kern="1200" cap="none" spc="0" normalizeH="0" baseline="0" noProof="0" dirty="0">
              <a:ln>
                <a:noFill/>
              </a:ln>
              <a:solidFill>
                <a:srgbClr val="FFFF00"/>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5618522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4436-9EA2-48D6-BD6D-B06876DFEE65}"/>
              </a:ext>
            </a:extLst>
          </p:cNvPr>
          <p:cNvSpPr>
            <a:spLocks noGrp="1"/>
          </p:cNvSpPr>
          <p:nvPr>
            <p:ph type="title"/>
          </p:nvPr>
        </p:nvSpPr>
        <p:spPr>
          <a:xfrm>
            <a:off x="586284" y="25286"/>
            <a:ext cx="8112582" cy="1676603"/>
          </a:xfrm>
        </p:spPr>
        <p:txBody>
          <a:bodyPr>
            <a:normAutofit/>
          </a:bodyPr>
          <a:lstStyle/>
          <a:p>
            <a:r>
              <a:rPr lang="en-GB" dirty="0">
                <a:latin typeface="Cooper Black" panose="0208090404030B020404" pitchFamily="18" charset="0"/>
              </a:rPr>
              <a:t>Jacobs After Emancipation</a:t>
            </a:r>
            <a:endParaRPr lang="en-GB" dirty="0"/>
          </a:p>
        </p:txBody>
      </p:sp>
      <p:sp>
        <p:nvSpPr>
          <p:cNvPr id="3" name="Content Placeholder 2">
            <a:extLst>
              <a:ext uri="{FF2B5EF4-FFF2-40B4-BE49-F238E27FC236}">
                <a16:creationId xmlns:a16="http://schemas.microsoft.com/office/drawing/2014/main" id="{9E03207F-B365-40A7-A9A2-ED5AC7E47612}"/>
              </a:ext>
            </a:extLst>
          </p:cNvPr>
          <p:cNvSpPr>
            <a:spLocks noGrp="1"/>
          </p:cNvSpPr>
          <p:nvPr>
            <p:ph idx="1"/>
          </p:nvPr>
        </p:nvSpPr>
        <p:spPr>
          <a:xfrm>
            <a:off x="445134" y="1407461"/>
            <a:ext cx="4656255" cy="5912092"/>
          </a:xfrm>
        </p:spPr>
        <p:txBody>
          <a:bodyPr>
            <a:normAutofit/>
          </a:bodyPr>
          <a:lstStyle/>
          <a:p>
            <a:r>
              <a:rPr lang="en-GB" sz="2400" dirty="0"/>
              <a:t>Worked to help escaped enslaved people during Civil War</a:t>
            </a:r>
          </a:p>
          <a:p>
            <a:pPr>
              <a:buFontTx/>
              <a:buChar char="-"/>
            </a:pPr>
            <a:r>
              <a:rPr lang="en-GB" sz="2400" dirty="0"/>
              <a:t>e.g. ‘Life Among the Contrabands,’ </a:t>
            </a:r>
            <a:r>
              <a:rPr lang="en-GB" sz="2400" i="1" dirty="0"/>
              <a:t>The Liberator</a:t>
            </a:r>
            <a:r>
              <a:rPr lang="en-GB" sz="2400" dirty="0"/>
              <a:t>, 5 September 1862, p 3.</a:t>
            </a:r>
          </a:p>
          <a:p>
            <a:pPr>
              <a:buFontTx/>
              <a:buChar char="-"/>
            </a:pPr>
            <a:endParaRPr lang="en-GB" sz="2400" dirty="0"/>
          </a:p>
          <a:p>
            <a:r>
              <a:rPr lang="en-GB" sz="2400" dirty="0"/>
              <a:t>With daughter Louisa Matilda Jacobs (1833—1917), est. Jacobs Free School, Alexandria, Virginia in 1864</a:t>
            </a:r>
          </a:p>
          <a:p>
            <a:endParaRPr lang="en-GB" sz="2400" dirty="0"/>
          </a:p>
          <a:p>
            <a:r>
              <a:rPr lang="en-GB" sz="2400" dirty="0"/>
              <a:t>Relief work with Union Army</a:t>
            </a:r>
          </a:p>
          <a:p>
            <a:endParaRPr lang="en-GB" sz="2400" dirty="0"/>
          </a:p>
        </p:txBody>
      </p:sp>
      <p:pic>
        <p:nvPicPr>
          <p:cNvPr id="5" name="Picture 4">
            <a:extLst>
              <a:ext uri="{FF2B5EF4-FFF2-40B4-BE49-F238E27FC236}">
                <a16:creationId xmlns:a16="http://schemas.microsoft.com/office/drawing/2014/main" id="{759CD9FF-D62F-4F85-B946-C3EE607B74EA}"/>
              </a:ext>
            </a:extLst>
          </p:cNvPr>
          <p:cNvPicPr>
            <a:picLocks noChangeAspect="1"/>
          </p:cNvPicPr>
          <p:nvPr/>
        </p:nvPicPr>
        <p:blipFill>
          <a:blip r:embed="rId3"/>
          <a:stretch>
            <a:fillRect/>
          </a:stretch>
        </p:blipFill>
        <p:spPr>
          <a:xfrm>
            <a:off x="5242538" y="1407461"/>
            <a:ext cx="3901461" cy="2909221"/>
          </a:xfrm>
          <a:prstGeom prst="rect">
            <a:avLst/>
          </a:prstGeom>
        </p:spPr>
      </p:pic>
      <p:pic>
        <p:nvPicPr>
          <p:cNvPr id="6" name="Picture 5">
            <a:extLst>
              <a:ext uri="{FF2B5EF4-FFF2-40B4-BE49-F238E27FC236}">
                <a16:creationId xmlns:a16="http://schemas.microsoft.com/office/drawing/2014/main" id="{DD4C01CE-3669-4688-8AED-5D03B7DB23AA}"/>
              </a:ext>
            </a:extLst>
          </p:cNvPr>
          <p:cNvPicPr>
            <a:picLocks noChangeAspect="1"/>
          </p:cNvPicPr>
          <p:nvPr/>
        </p:nvPicPr>
        <p:blipFill>
          <a:blip r:embed="rId4"/>
          <a:stretch>
            <a:fillRect/>
          </a:stretch>
        </p:blipFill>
        <p:spPr>
          <a:xfrm>
            <a:off x="7230979" y="4282852"/>
            <a:ext cx="1787749" cy="2384411"/>
          </a:xfrm>
          <a:prstGeom prst="rect">
            <a:avLst/>
          </a:prstGeom>
        </p:spPr>
      </p:pic>
      <p:sp>
        <p:nvSpPr>
          <p:cNvPr id="8" name="TextBox 7">
            <a:extLst>
              <a:ext uri="{FF2B5EF4-FFF2-40B4-BE49-F238E27FC236}">
                <a16:creationId xmlns:a16="http://schemas.microsoft.com/office/drawing/2014/main" id="{32E70F2D-9763-44A4-AED5-8D3349527F03}"/>
              </a:ext>
            </a:extLst>
          </p:cNvPr>
          <p:cNvSpPr txBox="1"/>
          <p:nvPr/>
        </p:nvSpPr>
        <p:spPr>
          <a:xfrm>
            <a:off x="5242538" y="4363507"/>
            <a:ext cx="4572000" cy="369332"/>
          </a:xfrm>
          <a:prstGeom prst="rect">
            <a:avLst/>
          </a:prstGeom>
          <a:noFill/>
        </p:spPr>
        <p:txBody>
          <a:bodyPr wrap="square">
            <a:spAutoFit/>
          </a:bodyPr>
          <a:lstStyle/>
          <a:p>
            <a:r>
              <a:rPr lang="en-GB" dirty="0"/>
              <a:t>Jacobs Free School</a:t>
            </a:r>
          </a:p>
        </p:txBody>
      </p:sp>
      <p:sp>
        <p:nvSpPr>
          <p:cNvPr id="10" name="TextBox 9">
            <a:extLst>
              <a:ext uri="{FF2B5EF4-FFF2-40B4-BE49-F238E27FC236}">
                <a16:creationId xmlns:a16="http://schemas.microsoft.com/office/drawing/2014/main" id="{02319FD9-51DA-4CB4-9632-2658ACA165EF}"/>
              </a:ext>
            </a:extLst>
          </p:cNvPr>
          <p:cNvSpPr txBox="1"/>
          <p:nvPr/>
        </p:nvSpPr>
        <p:spPr>
          <a:xfrm>
            <a:off x="5242538" y="4779664"/>
            <a:ext cx="1847292" cy="1477328"/>
          </a:xfrm>
          <a:prstGeom prst="rect">
            <a:avLst/>
          </a:prstGeom>
          <a:noFill/>
        </p:spPr>
        <p:txBody>
          <a:bodyPr wrap="square">
            <a:spAutoFit/>
          </a:bodyPr>
          <a:lstStyle/>
          <a:p>
            <a:r>
              <a:rPr lang="en-GB" dirty="0"/>
              <a:t>Grave of Harriet Jacobs at Mount Auburn Cemetery in Cambridge, Massachusetts</a:t>
            </a:r>
          </a:p>
        </p:txBody>
      </p:sp>
    </p:spTree>
    <p:extLst>
      <p:ext uri="{BB962C8B-B14F-4D97-AF65-F5344CB8AC3E}">
        <p14:creationId xmlns:p14="http://schemas.microsoft.com/office/powerpoint/2010/main" val="39952433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D732-8AE2-4BE4-8982-560973A53E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65EA5C-142A-43E8-84DA-991D7C4CC7D0}"/>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7F4B83B-DD10-4AF8-AE6C-FFEF87A913B6}"/>
              </a:ext>
            </a:extLst>
          </p:cNvPr>
          <p:cNvPicPr>
            <a:picLocks noChangeAspect="1"/>
          </p:cNvPicPr>
          <p:nvPr/>
        </p:nvPicPr>
        <p:blipFill>
          <a:blip r:embed="rId3"/>
          <a:stretch>
            <a:fillRect/>
          </a:stretch>
        </p:blipFill>
        <p:spPr>
          <a:xfrm>
            <a:off x="-1" y="0"/>
            <a:ext cx="9197039" cy="6858000"/>
          </a:xfrm>
          <a:prstGeom prst="rect">
            <a:avLst/>
          </a:prstGeom>
        </p:spPr>
      </p:pic>
      <p:pic>
        <p:nvPicPr>
          <p:cNvPr id="6" name="Picture 5">
            <a:extLst>
              <a:ext uri="{FF2B5EF4-FFF2-40B4-BE49-F238E27FC236}">
                <a16:creationId xmlns:a16="http://schemas.microsoft.com/office/drawing/2014/main" id="{7F4692CD-769A-4333-AC7F-7ED38277B9FE}"/>
              </a:ext>
            </a:extLst>
          </p:cNvPr>
          <p:cNvPicPr>
            <a:picLocks noChangeAspect="1"/>
          </p:cNvPicPr>
          <p:nvPr/>
        </p:nvPicPr>
        <p:blipFill rotWithShape="1">
          <a:blip r:embed="rId4"/>
          <a:srcRect l="58026" t="26426" r="18421" b="8138"/>
          <a:stretch/>
        </p:blipFill>
        <p:spPr>
          <a:xfrm>
            <a:off x="409073" y="427915"/>
            <a:ext cx="2658980" cy="4411826"/>
          </a:xfrm>
          <a:prstGeom prst="rect">
            <a:avLst/>
          </a:prstGeom>
        </p:spPr>
      </p:pic>
    </p:spTree>
    <p:extLst>
      <p:ext uri="{BB962C8B-B14F-4D97-AF65-F5344CB8AC3E}">
        <p14:creationId xmlns:p14="http://schemas.microsoft.com/office/powerpoint/2010/main" val="19682784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A07CCA-B30A-44F8-8864-37A674857FFF}"/>
              </a:ext>
            </a:extLst>
          </p:cNvPr>
          <p:cNvSpPr>
            <a:spLocks noGrp="1"/>
          </p:cNvSpPr>
          <p:nvPr>
            <p:ph idx="1"/>
          </p:nvPr>
        </p:nvSpPr>
        <p:spPr>
          <a:xfrm>
            <a:off x="628650" y="365126"/>
            <a:ext cx="7886700" cy="5811837"/>
          </a:xfrm>
        </p:spPr>
        <p:txBody>
          <a:bodyPr>
            <a:normAutofit fontScale="92500" lnSpcReduction="20000"/>
          </a:bodyPr>
          <a:lstStyle/>
          <a:p>
            <a:pPr marL="0" indent="0">
              <a:buNone/>
            </a:pPr>
            <a:r>
              <a:rPr lang="en-GB" dirty="0"/>
              <a:t>Reader, my story ends with freedom; not in the usual way, with marriage. I and my children are now free! We are as free from the power of slaveholders as are the white people of the north; and though that, according to my ideas, is not saying a great deal, it is a vast improvement in my condition. The dream of my life is not yet realized. I do not sit with my children in a home of my own, I still long for a hearthstone of my own, however humble. I wish it for my children’s sake far more than for my own. But God so orders circumstances as to keep me with my friend Mrs. Bruce. Love, duty, gratitude, also bind me to her side. It is a privilege to serve her who pities my oppressed people, and who has bestowed the inestimable boon of freedom on me and my children.</a:t>
            </a:r>
          </a:p>
          <a:p>
            <a:pPr marL="0" indent="0">
              <a:buNone/>
            </a:pPr>
            <a:r>
              <a:rPr lang="en-GB" dirty="0"/>
              <a:t>It has been painful to me, in many ways, to recall the dreary years I passed in bondage. I would gladly forget them if I could. Yet the retrospection is not altogether without solace; for with those gloomy recollections come tender memories of my good old grandmother, like light, fleecy clouds floating over a dark and troubled sea.</a:t>
            </a:r>
          </a:p>
        </p:txBody>
      </p:sp>
      <p:sp>
        <p:nvSpPr>
          <p:cNvPr id="5" name="Title 4">
            <a:extLst>
              <a:ext uri="{FF2B5EF4-FFF2-40B4-BE49-F238E27FC236}">
                <a16:creationId xmlns:a16="http://schemas.microsoft.com/office/drawing/2014/main" id="{FE2D2441-C2CB-449D-B78D-0A28DFB336C0}"/>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6718596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00B275A-FEF8-4455-9B00-0615EB4ED19B}"/>
              </a:ext>
            </a:extLst>
          </p:cNvPr>
          <p:cNvPicPr>
            <a:picLocks noChangeAspect="1"/>
          </p:cNvPicPr>
          <p:nvPr/>
        </p:nvPicPr>
        <p:blipFill rotWithShape="1">
          <a:blip r:embed="rId3"/>
          <a:srcRect l="12295" r="14078" b="3"/>
          <a:stretch/>
        </p:blipFill>
        <p:spPr>
          <a:xfrm>
            <a:off x="32148" y="-12191"/>
            <a:ext cx="2923551" cy="3970617"/>
          </a:xfrm>
          <a:prstGeom prst="rect">
            <a:avLst/>
          </a:prstGeom>
        </p:spPr>
      </p:pic>
      <p:sp>
        <p:nvSpPr>
          <p:cNvPr id="3" name="Content Placeholder 2">
            <a:extLst>
              <a:ext uri="{FF2B5EF4-FFF2-40B4-BE49-F238E27FC236}">
                <a16:creationId xmlns:a16="http://schemas.microsoft.com/office/drawing/2014/main" id="{315C220F-6514-4E84-9331-4D02E2B0091C}"/>
              </a:ext>
            </a:extLst>
          </p:cNvPr>
          <p:cNvSpPr>
            <a:spLocks noGrp="1"/>
          </p:cNvSpPr>
          <p:nvPr>
            <p:ph idx="1"/>
          </p:nvPr>
        </p:nvSpPr>
        <p:spPr>
          <a:xfrm>
            <a:off x="632036" y="4463222"/>
            <a:ext cx="7943135" cy="1645920"/>
          </a:xfrm>
          <a:noFill/>
        </p:spPr>
        <p:txBody>
          <a:bodyPr anchor="ctr">
            <a:normAutofit fontScale="92500" lnSpcReduction="20000"/>
          </a:bodyPr>
          <a:lstStyle/>
          <a:p>
            <a:pPr marL="0" indent="0">
              <a:buNone/>
            </a:pPr>
            <a:r>
              <a:rPr lang="en-GB" sz="2600" u="sng" dirty="0"/>
              <a:t>Lecture 14 </a:t>
            </a:r>
          </a:p>
          <a:p>
            <a:pPr marL="0" indent="0">
              <a:buNone/>
            </a:pPr>
            <a:r>
              <a:rPr lang="en-GB" sz="2600" b="1" u="sng" dirty="0"/>
              <a:t>Cultures of the Civil Rights Movement</a:t>
            </a:r>
            <a:endParaRPr lang="en-GB" sz="2600" dirty="0"/>
          </a:p>
          <a:p>
            <a:pPr marL="0" indent="0">
              <a:buNone/>
            </a:pPr>
            <a:r>
              <a:rPr lang="en-GB" sz="2600" dirty="0"/>
              <a:t>Part Two: Black Feminism</a:t>
            </a:r>
          </a:p>
          <a:p>
            <a:pPr marL="0" indent="0">
              <a:buNone/>
            </a:pPr>
            <a:r>
              <a:rPr lang="en-GB" sz="2600" dirty="0"/>
              <a:t>-          Sojourner Truth, ‘Ain’t I A Woman?’ (1851/1863</a:t>
            </a:r>
            <a:r>
              <a:rPr lang="en-GB" dirty="0"/>
              <a:t>)</a:t>
            </a:r>
            <a:endParaRPr lang="en-GB" sz="1600" dirty="0"/>
          </a:p>
          <a:p>
            <a:pPr marL="0" indent="0">
              <a:buNone/>
            </a:pPr>
            <a:endParaRPr lang="en-GB" sz="1600" dirty="0"/>
          </a:p>
        </p:txBody>
      </p:sp>
      <p:pic>
        <p:nvPicPr>
          <p:cNvPr id="2" name="Picture 1"/>
          <p:cNvPicPr>
            <a:picLocks noChangeAspect="1"/>
          </p:cNvPicPr>
          <p:nvPr/>
        </p:nvPicPr>
        <p:blipFill>
          <a:blip r:embed="rId4"/>
          <a:stretch>
            <a:fillRect/>
          </a:stretch>
        </p:blipFill>
        <p:spPr>
          <a:xfrm>
            <a:off x="3326521" y="5035"/>
            <a:ext cx="2423421" cy="4107493"/>
          </a:xfrm>
          <a:prstGeom prst="rect">
            <a:avLst/>
          </a:prstGeom>
        </p:spPr>
      </p:pic>
      <p:pic>
        <p:nvPicPr>
          <p:cNvPr id="5" name="Picture 4"/>
          <p:cNvPicPr>
            <a:picLocks noChangeAspect="1"/>
          </p:cNvPicPr>
          <p:nvPr/>
        </p:nvPicPr>
        <p:blipFill>
          <a:blip r:embed="rId5"/>
          <a:stretch>
            <a:fillRect/>
          </a:stretch>
        </p:blipFill>
        <p:spPr>
          <a:xfrm>
            <a:off x="6481823" y="1"/>
            <a:ext cx="2662176" cy="4084020"/>
          </a:xfrm>
          <a:prstGeom prst="rect">
            <a:avLst/>
          </a:prstGeom>
        </p:spPr>
      </p:pic>
    </p:spTree>
    <p:extLst>
      <p:ext uri="{BB962C8B-B14F-4D97-AF65-F5344CB8AC3E}">
        <p14:creationId xmlns:p14="http://schemas.microsoft.com/office/powerpoint/2010/main" val="9552876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64045" y="830178"/>
            <a:ext cx="7215909" cy="5305927"/>
          </a:xfrm>
          <a:solidFill>
            <a:schemeClr val="tx1">
              <a:alpha val="13000"/>
            </a:schemeClr>
          </a:solidFill>
        </p:spPr>
        <p:txBody>
          <a:bodyPr>
            <a:normAutofit/>
          </a:bodyPr>
          <a:lstStyle/>
          <a:p>
            <a:r>
              <a:rPr lang="en-GB" sz="2000" dirty="0">
                <a:solidFill>
                  <a:schemeClr val="bg1"/>
                </a:solidFill>
                <a:latin typeface="Cooper Black"/>
              </a:rPr>
              <a:t>HPHI5006, 6006</a:t>
            </a:r>
            <a:br>
              <a:rPr lang="en-GB" sz="3600" dirty="0"/>
            </a:br>
            <a:r>
              <a:rPr lang="en-GB" sz="3600" dirty="0">
                <a:solidFill>
                  <a:srgbClr val="00B050"/>
                </a:solidFill>
                <a:latin typeface="Cooper Black"/>
              </a:rPr>
              <a:t>Routes &amp; Roots of the Black Atlantic</a:t>
            </a:r>
            <a:br>
              <a:rPr lang="en-GB" sz="4800" dirty="0">
                <a:latin typeface="Cooper Black" panose="0208090404030B020404" pitchFamily="18" charset="0"/>
              </a:rPr>
            </a:br>
            <a:br>
              <a:rPr lang="en-GB" sz="3600" dirty="0">
                <a:latin typeface="Cooper Black" panose="0208090404030B020404" pitchFamily="18" charset="0"/>
              </a:rPr>
            </a:br>
            <a:r>
              <a:rPr lang="en-GB" sz="3600" dirty="0">
                <a:solidFill>
                  <a:srgbClr val="FF0000"/>
                </a:solidFill>
                <a:latin typeface="Cooper Black"/>
              </a:rPr>
              <a:t>Lecture 5: Women and Slavery</a:t>
            </a:r>
            <a:br>
              <a:rPr lang="en-GB" sz="3600" dirty="0">
                <a:latin typeface="Cooper Black" panose="0208090404030B020404" pitchFamily="18" charset="0"/>
              </a:rPr>
            </a:br>
            <a:br>
              <a:rPr lang="en-GB" sz="3600" dirty="0">
                <a:latin typeface="Cooper Black" panose="0208090404030B020404" pitchFamily="18" charset="0"/>
              </a:rPr>
            </a:br>
            <a:r>
              <a:rPr lang="en-GB" sz="3600" dirty="0">
                <a:solidFill>
                  <a:srgbClr val="FFFF00"/>
                </a:solidFill>
                <a:latin typeface="Cooper Black"/>
              </a:rPr>
              <a:t>Part Two: The </a:t>
            </a:r>
            <a:r>
              <a:rPr lang="en-GB" sz="3600" dirty="0" err="1">
                <a:solidFill>
                  <a:srgbClr val="FFFF00"/>
                </a:solidFill>
                <a:latin typeface="Cooper Black"/>
              </a:rPr>
              <a:t>Hemingses</a:t>
            </a:r>
            <a:r>
              <a:rPr lang="en-GB" sz="3600" dirty="0">
                <a:solidFill>
                  <a:srgbClr val="FFFF00"/>
                </a:solidFill>
                <a:latin typeface="Cooper Black"/>
              </a:rPr>
              <a:t> of Monticello, the Founding Fathers and Slavery in the Early Republic</a:t>
            </a:r>
            <a:endParaRPr lang="en-GB" sz="4800"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35555840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0454" y="254367"/>
            <a:ext cx="8741228" cy="1267690"/>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800" b="1" kern="0" dirty="0">
                <a:solidFill>
                  <a:srgbClr val="FFFF00"/>
                </a:solidFill>
                <a:latin typeface="Cooper Black" panose="0208090404030B020404" pitchFamily="18" charset="0"/>
              </a:rPr>
              <a:t> </a:t>
            </a:r>
            <a:r>
              <a:rPr lang="en-US" sz="3600" b="1" kern="0" dirty="0">
                <a:solidFill>
                  <a:srgbClr val="FFFF00"/>
                </a:solidFill>
                <a:latin typeface="Cooper Black" panose="0208090404030B020404" pitchFamily="18" charset="0"/>
              </a:rPr>
              <a:t>Women and the Revolutionary Era: </a:t>
            </a:r>
          </a:p>
          <a:p>
            <a:pPr marL="0" lvl="1"/>
            <a:r>
              <a:rPr lang="en-GB" sz="3600" b="1" kern="0" dirty="0">
                <a:solidFill>
                  <a:srgbClr val="FFFF00"/>
                </a:solidFill>
                <a:latin typeface="Cooper Black" panose="0208090404030B020404" pitchFamily="18" charset="0"/>
              </a:rPr>
              <a:t>All </a:t>
            </a:r>
            <a:r>
              <a:rPr lang="en-GB" sz="3600" b="1" i="1" kern="0" dirty="0">
                <a:solidFill>
                  <a:srgbClr val="FFFF00"/>
                </a:solidFill>
                <a:latin typeface="Cooper Black" panose="0208090404030B020404" pitchFamily="18" charset="0"/>
              </a:rPr>
              <a:t>MEN </a:t>
            </a:r>
            <a:r>
              <a:rPr lang="en-GB" sz="3600" b="1" kern="0" dirty="0">
                <a:solidFill>
                  <a:srgbClr val="FFFF00"/>
                </a:solidFill>
                <a:latin typeface="Cooper Black" panose="0208090404030B020404" pitchFamily="18" charset="0"/>
              </a:rPr>
              <a:t>Are Created Equal</a:t>
            </a:r>
            <a:endParaRPr lang="en-GB" sz="2800" b="1" kern="0" dirty="0">
              <a:solidFill>
                <a:srgbClr val="FFFF00"/>
              </a:solidFill>
              <a:latin typeface="Cooper Black" panose="0208090404030B020404" pitchFamily="18" charset="0"/>
            </a:endParaRPr>
          </a:p>
          <a:p>
            <a:pPr marL="0" lvl="1"/>
            <a:endParaRPr lang="en-US" sz="3300" kern="0" dirty="0"/>
          </a:p>
        </p:txBody>
      </p:sp>
      <p:sp>
        <p:nvSpPr>
          <p:cNvPr id="3" name="Rectangle 2"/>
          <p:cNvSpPr/>
          <p:nvPr/>
        </p:nvSpPr>
        <p:spPr>
          <a:xfrm>
            <a:off x="385010" y="1522057"/>
            <a:ext cx="8373979" cy="5047536"/>
          </a:xfrm>
          <a:prstGeom prst="rect">
            <a:avLst/>
          </a:prstGeom>
        </p:spPr>
        <p:txBody>
          <a:bodyPr wrap="square">
            <a:spAutoFit/>
          </a:bodyPr>
          <a:lstStyle/>
          <a:p>
            <a:pPr algn="just"/>
            <a:r>
              <a:rPr lang="en-GB" sz="2800" dirty="0"/>
              <a:t>“</a:t>
            </a:r>
            <a:r>
              <a:rPr lang="en-US" sz="2800" dirty="0"/>
              <a:t>When in the Course of human events, it becomes necessary for one people to dissolve the political bands which have connected them with another, and to …. the separate and equal station to which the Laws of Nature and of Nature's God entitle them, a decent respect to the opinions of mankind requires that they should declare the causes which impel them to the separation.</a:t>
            </a:r>
            <a:endParaRPr lang="en-GB" sz="2800" dirty="0"/>
          </a:p>
          <a:p>
            <a:pPr algn="just"/>
            <a:r>
              <a:rPr lang="en-GB" sz="2800" dirty="0"/>
              <a:t>	“We hold these truths to be self-evident, that </a:t>
            </a:r>
            <a:r>
              <a:rPr lang="en-GB" sz="2800" b="1" dirty="0"/>
              <a:t>all </a:t>
            </a:r>
            <a:r>
              <a:rPr lang="en-GB" sz="2800" b="1" i="1" dirty="0"/>
              <a:t>men</a:t>
            </a:r>
            <a:r>
              <a:rPr lang="en-GB" sz="2800" b="1" dirty="0"/>
              <a:t> are created equal</a:t>
            </a:r>
            <a:r>
              <a:rPr lang="en-GB" sz="2800" dirty="0"/>
              <a:t>, that they are endowed by their Creator with certain unalienable Rights, that among these are Life, Liberty and the pursuit of Happiness.” </a:t>
            </a:r>
          </a:p>
          <a:p>
            <a:pPr marL="214313" indent="-214313" algn="r">
              <a:buFontTx/>
              <a:buChar char="-"/>
            </a:pPr>
            <a:r>
              <a:rPr lang="en-GB" sz="1600" dirty="0"/>
              <a:t>Declaration of Independence, July 4 1776 </a:t>
            </a:r>
          </a:p>
        </p:txBody>
      </p:sp>
    </p:spTree>
    <p:extLst>
      <p:ext uri="{BB962C8B-B14F-4D97-AF65-F5344CB8AC3E}">
        <p14:creationId xmlns:p14="http://schemas.microsoft.com/office/powerpoint/2010/main" val="31309656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49744" y="1947543"/>
            <a:ext cx="6214370" cy="3889922"/>
          </a:xfrm>
        </p:spPr>
        <p:txBody>
          <a:bodyPr>
            <a:normAutofit/>
          </a:bodyPr>
          <a:lstStyle/>
          <a:p>
            <a:pPr marL="0" indent="0">
              <a:buNone/>
            </a:pPr>
            <a:r>
              <a:rPr lang="en-US" sz="2400" dirty="0"/>
              <a:t>“I hope in time to have the Reputation of being as good a Farmeress as my partner has of being a good Statesmen”</a:t>
            </a:r>
          </a:p>
          <a:p>
            <a:pPr marL="0" indent="0">
              <a:buNone/>
            </a:pPr>
            <a:endParaRPr lang="en-GB" sz="2400" dirty="0"/>
          </a:p>
          <a:p>
            <a:pPr marL="0" indent="0">
              <a:buNone/>
            </a:pPr>
            <a:r>
              <a:rPr lang="en-GB" sz="2400" dirty="0"/>
              <a:t>Shifts from referring to the Adams farm as “yours” to “ours”</a:t>
            </a:r>
          </a:p>
          <a:p>
            <a:pPr marL="0" indent="0">
              <a:buNone/>
            </a:pPr>
            <a:endParaRPr lang="en-GB" sz="2100" dirty="0"/>
          </a:p>
          <a:p>
            <a:pPr marL="0" indent="0">
              <a:buNone/>
            </a:pPr>
            <a:r>
              <a:rPr lang="en-GB" sz="1350" dirty="0"/>
              <a:t>See:  </a:t>
            </a:r>
            <a:r>
              <a:rPr lang="en-GB" sz="1350" dirty="0">
                <a:hlinkClick r:id="rId3"/>
              </a:rPr>
              <a:t>https://founders.archives.gov/?q=adams%2C%20abigail%20Author%3A%22Adams%2C%20Abigail%22&amp;s=1111211111&amp;r=1&amp;sr=</a:t>
            </a:r>
            <a:endParaRPr lang="en-GB" sz="1350" dirty="0"/>
          </a:p>
          <a:p>
            <a:pPr marL="0" indent="0">
              <a:buNone/>
            </a:pPr>
            <a:endParaRPr lang="en-US" sz="2100" dirty="0"/>
          </a:p>
        </p:txBody>
      </p:sp>
      <p:pic>
        <p:nvPicPr>
          <p:cNvPr id="8" name="Content Placeholder 7"/>
          <p:cNvPicPr>
            <a:picLocks noGrp="1" noChangeAspect="1"/>
          </p:cNvPicPr>
          <p:nvPr>
            <p:ph sz="quarter" idx="4"/>
          </p:nvPr>
        </p:nvPicPr>
        <p:blipFill>
          <a:blip r:embed="rId4"/>
          <a:stretch>
            <a:fillRect/>
          </a:stretch>
        </p:blipFill>
        <p:spPr>
          <a:xfrm>
            <a:off x="6917914" y="1947543"/>
            <a:ext cx="2030144" cy="2962913"/>
          </a:xfrm>
          <a:prstGeom prst="rect">
            <a:avLst/>
          </a:prstGeom>
        </p:spPr>
      </p:pic>
      <p:sp>
        <p:nvSpPr>
          <p:cNvPr id="5" name="Title 1">
            <a:extLst>
              <a:ext uri="{FF2B5EF4-FFF2-40B4-BE49-F238E27FC236}">
                <a16:creationId xmlns:a16="http://schemas.microsoft.com/office/drawing/2014/main" id="{66D23100-068B-4ECE-8012-E8937016C84C}"/>
              </a:ext>
            </a:extLst>
          </p:cNvPr>
          <p:cNvSpPr txBox="1">
            <a:spLocks/>
          </p:cNvSpPr>
          <p:nvPr/>
        </p:nvSpPr>
        <p:spPr>
          <a:xfrm>
            <a:off x="60454" y="254367"/>
            <a:ext cx="8741228" cy="1267690"/>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800" b="1" kern="0" dirty="0">
                <a:solidFill>
                  <a:srgbClr val="FFFF00"/>
                </a:solidFill>
                <a:latin typeface="Cooper Black" panose="0208090404030B020404" pitchFamily="18" charset="0"/>
              </a:rPr>
              <a:t> </a:t>
            </a:r>
            <a:r>
              <a:rPr lang="en-US" sz="3600" b="1" kern="0" dirty="0">
                <a:solidFill>
                  <a:srgbClr val="FFFF00"/>
                </a:solidFill>
                <a:latin typeface="Cooper Black" panose="0208090404030B020404" pitchFamily="18" charset="0"/>
              </a:rPr>
              <a:t>Women and the Revolutionary Era: </a:t>
            </a:r>
          </a:p>
          <a:p>
            <a:pPr marL="0" lvl="1"/>
            <a:r>
              <a:rPr lang="en-GB" sz="3600" b="1" kern="0" dirty="0">
                <a:solidFill>
                  <a:srgbClr val="FFFF00"/>
                </a:solidFill>
                <a:latin typeface="Cooper Black" panose="0208090404030B020404" pitchFamily="18" charset="0"/>
              </a:rPr>
              <a:t>Abigail Adams–John Adams letters</a:t>
            </a:r>
            <a:endParaRPr lang="en-US" sz="3300" kern="0" dirty="0"/>
          </a:p>
        </p:txBody>
      </p:sp>
      <p:sp>
        <p:nvSpPr>
          <p:cNvPr id="6" name="Title 5">
            <a:extLst>
              <a:ext uri="{FF2B5EF4-FFF2-40B4-BE49-F238E27FC236}">
                <a16:creationId xmlns:a16="http://schemas.microsoft.com/office/drawing/2014/main" id="{D0D42E5B-55A9-48ED-B6C5-CE9A91F2FE0E}"/>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32501064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95943" y="1553935"/>
            <a:ext cx="8828315" cy="5207812"/>
          </a:xfrm>
          <a:prstGeom prst="rect">
            <a:avLst/>
          </a:prstGeom>
        </p:spPr>
        <p:txBody>
          <a:bodyPr wrap="square" lIns="405000" tIns="270000" rIns="405000" bIns="270000">
            <a:normAutofit fontScale="92500" lnSpcReduction="10000"/>
          </a:bodyPr>
          <a:lstStyle/>
          <a:p>
            <a:pPr algn="just"/>
            <a:r>
              <a:rPr lang="en-GB" sz="3000" dirty="0"/>
              <a:t>“… I long to hear that you have declared an independency – and by the way in the new Code of Laws it will be necessary for you to make I desire you would </a:t>
            </a:r>
            <a:r>
              <a:rPr lang="en-GB" sz="3000" b="1" dirty="0">
                <a:solidFill>
                  <a:srgbClr val="FFC000"/>
                </a:solidFill>
              </a:rPr>
              <a:t>Remember the Ladies, and be more generous and favourable to them than your ancestors</a:t>
            </a:r>
            <a:r>
              <a:rPr lang="en-GB" sz="3000" dirty="0">
                <a:solidFill>
                  <a:srgbClr val="FFC000"/>
                </a:solidFill>
              </a:rPr>
              <a:t>. </a:t>
            </a:r>
            <a:r>
              <a:rPr lang="en-GB" sz="3000" b="1" dirty="0">
                <a:solidFill>
                  <a:srgbClr val="FFC000"/>
                </a:solidFill>
              </a:rPr>
              <a:t>Do not put unlimited power into the hands of the Husbands</a:t>
            </a:r>
            <a:r>
              <a:rPr lang="en-GB" sz="3000" dirty="0"/>
              <a:t>. Remember all Men would be tyrants if they could. </a:t>
            </a:r>
            <a:r>
              <a:rPr lang="en-GB" sz="3000" b="1" dirty="0">
                <a:solidFill>
                  <a:srgbClr val="FFFF00"/>
                </a:solidFill>
              </a:rPr>
              <a:t>If particular care and attention is not paid to the Ladies we are determined to foment a Rebellion, and will not hold ourselves bound by any Laws in which we have no voice, or Representation</a:t>
            </a:r>
            <a:r>
              <a:rPr lang="en-GB" sz="3000" dirty="0">
                <a:solidFill>
                  <a:srgbClr val="FFFF00"/>
                </a:solidFill>
              </a:rPr>
              <a:t>.</a:t>
            </a:r>
          </a:p>
          <a:p>
            <a:pPr algn="r"/>
            <a:r>
              <a:rPr lang="en-GB" sz="3000" dirty="0"/>
              <a:t>- Abigail Adams to John Adams, March 31 1776</a:t>
            </a:r>
          </a:p>
          <a:p>
            <a:pPr algn="just"/>
            <a:endParaRPr lang="en-GB" sz="3000" b="1" u="sng" dirty="0">
              <a:solidFill>
                <a:prstClr val="black"/>
              </a:solidFill>
            </a:endParaRPr>
          </a:p>
        </p:txBody>
      </p:sp>
      <p:sp>
        <p:nvSpPr>
          <p:cNvPr id="3" name="Title 2">
            <a:extLst>
              <a:ext uri="{FF2B5EF4-FFF2-40B4-BE49-F238E27FC236}">
                <a16:creationId xmlns:a16="http://schemas.microsoft.com/office/drawing/2014/main" id="{D0465DCF-7554-4E06-802E-D4CE647C30A0}"/>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A866ABE9-07C7-4114-B799-AA6199C0A1A0}"/>
              </a:ext>
            </a:extLst>
          </p:cNvPr>
          <p:cNvSpPr txBox="1">
            <a:spLocks/>
          </p:cNvSpPr>
          <p:nvPr/>
        </p:nvSpPr>
        <p:spPr>
          <a:xfrm>
            <a:off x="60454" y="254367"/>
            <a:ext cx="8741228" cy="1267690"/>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800" b="1" kern="0" dirty="0">
                <a:solidFill>
                  <a:srgbClr val="FFFF00"/>
                </a:solidFill>
                <a:latin typeface="Cooper Black" panose="0208090404030B020404" pitchFamily="18" charset="0"/>
              </a:rPr>
              <a:t> </a:t>
            </a:r>
            <a:r>
              <a:rPr lang="en-US" sz="3600" b="1" kern="0" dirty="0">
                <a:solidFill>
                  <a:srgbClr val="FFFF00"/>
                </a:solidFill>
                <a:latin typeface="Cooper Black" panose="0208090404030B020404" pitchFamily="18" charset="0"/>
              </a:rPr>
              <a:t>Women and the Revolutionary Era: </a:t>
            </a:r>
          </a:p>
          <a:p>
            <a:pPr marL="0" lvl="1"/>
            <a:r>
              <a:rPr lang="en-GB" sz="3600" b="1" kern="0" dirty="0">
                <a:solidFill>
                  <a:srgbClr val="FFFF00"/>
                </a:solidFill>
                <a:latin typeface="Cooper Black" panose="0208090404030B020404" pitchFamily="18" charset="0"/>
              </a:rPr>
              <a:t>Abigail Adams–John Adams letters</a:t>
            </a:r>
            <a:endParaRPr lang="en-US" sz="3300" kern="0" dirty="0"/>
          </a:p>
        </p:txBody>
      </p:sp>
    </p:spTree>
    <p:extLst>
      <p:ext uri="{BB962C8B-B14F-4D97-AF65-F5344CB8AC3E}">
        <p14:creationId xmlns:p14="http://schemas.microsoft.com/office/powerpoint/2010/main" val="34354322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95943" y="1553935"/>
            <a:ext cx="8828315" cy="4834833"/>
          </a:xfrm>
          <a:prstGeom prst="rect">
            <a:avLst/>
          </a:prstGeom>
        </p:spPr>
        <p:txBody>
          <a:bodyPr wrap="square" lIns="405000" tIns="270000" rIns="405000" bIns="270000">
            <a:normAutofit fontScale="85000" lnSpcReduction="10000"/>
          </a:bodyPr>
          <a:lstStyle/>
          <a:p>
            <a:pPr algn="just"/>
            <a:r>
              <a:rPr lang="en-GB" sz="3000" dirty="0"/>
              <a:t>“… That your Sex are Naturally Tyrannical is a Truth so thoroughly established as to admit no dispute, but such of you as wish to be happy willingly </a:t>
            </a:r>
            <a:r>
              <a:rPr lang="en-GB" sz="3000" b="1" dirty="0">
                <a:solidFill>
                  <a:srgbClr val="FFC000"/>
                </a:solidFill>
              </a:rPr>
              <a:t>give up the harsh title of Master</a:t>
            </a:r>
            <a:r>
              <a:rPr lang="en-GB" sz="3000" dirty="0">
                <a:solidFill>
                  <a:srgbClr val="FFC000"/>
                </a:solidFill>
              </a:rPr>
              <a:t> </a:t>
            </a:r>
            <a:r>
              <a:rPr lang="en-GB" sz="3000" dirty="0"/>
              <a:t>for the more tender and endearing one of </a:t>
            </a:r>
            <a:r>
              <a:rPr lang="en-GB" sz="3000" dirty="0">
                <a:solidFill>
                  <a:srgbClr val="FFFF00"/>
                </a:solidFill>
              </a:rPr>
              <a:t>Friend</a:t>
            </a:r>
            <a:r>
              <a:rPr lang="en-GB" sz="3000" dirty="0"/>
              <a:t>. Why then, not put it out of the power of the vicious and the Lawless to use us with cruelty and indignity with impunity. Men of Sense in all Ages abhor those customs which treat us only as the </a:t>
            </a:r>
            <a:r>
              <a:rPr lang="en-GB" sz="3000" b="1" dirty="0">
                <a:solidFill>
                  <a:srgbClr val="FFC000"/>
                </a:solidFill>
              </a:rPr>
              <a:t>vassals</a:t>
            </a:r>
            <a:r>
              <a:rPr lang="en-GB" sz="3000" b="1" dirty="0">
                <a:solidFill>
                  <a:srgbClr val="FF0000"/>
                </a:solidFill>
              </a:rPr>
              <a:t> </a:t>
            </a:r>
            <a:r>
              <a:rPr lang="en-GB" sz="3000" dirty="0"/>
              <a:t>of your Sex. Regard us then as Beings placed by providence under your protection and in imitation of the</a:t>
            </a:r>
            <a:r>
              <a:rPr lang="en-GB" sz="3000" b="1" dirty="0"/>
              <a:t> Supreme Being </a:t>
            </a:r>
            <a:r>
              <a:rPr lang="en-GB" sz="3000" dirty="0"/>
              <a:t>make use of that power only for our </a:t>
            </a:r>
            <a:r>
              <a:rPr lang="en-GB" sz="3000" b="1" dirty="0"/>
              <a:t>happiness.”</a:t>
            </a:r>
          </a:p>
          <a:p>
            <a:pPr algn="r"/>
            <a:r>
              <a:rPr lang="en-GB" sz="3000" dirty="0"/>
              <a:t>- Abigail Adams to John Adams, March 31 1776</a:t>
            </a:r>
          </a:p>
          <a:p>
            <a:pPr algn="just"/>
            <a:endParaRPr lang="en-GB" sz="3000" b="1" u="sng" dirty="0">
              <a:solidFill>
                <a:prstClr val="black"/>
              </a:solidFill>
            </a:endParaRPr>
          </a:p>
        </p:txBody>
      </p:sp>
      <p:sp>
        <p:nvSpPr>
          <p:cNvPr id="3" name="Title 2">
            <a:extLst>
              <a:ext uri="{FF2B5EF4-FFF2-40B4-BE49-F238E27FC236}">
                <a16:creationId xmlns:a16="http://schemas.microsoft.com/office/drawing/2014/main" id="{43C0C51A-6BF3-4B30-AE3E-BE08B49C57AC}"/>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6548801A-297D-40FF-B67D-9005587E7DAD}"/>
              </a:ext>
            </a:extLst>
          </p:cNvPr>
          <p:cNvSpPr txBox="1">
            <a:spLocks/>
          </p:cNvSpPr>
          <p:nvPr/>
        </p:nvSpPr>
        <p:spPr>
          <a:xfrm>
            <a:off x="60454" y="254367"/>
            <a:ext cx="8741228" cy="1267690"/>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800" b="1" kern="0" dirty="0">
                <a:solidFill>
                  <a:srgbClr val="FFFF00"/>
                </a:solidFill>
                <a:latin typeface="Cooper Black" panose="0208090404030B020404" pitchFamily="18" charset="0"/>
              </a:rPr>
              <a:t> </a:t>
            </a:r>
            <a:r>
              <a:rPr lang="en-US" sz="3600" b="1" kern="0" dirty="0">
                <a:solidFill>
                  <a:srgbClr val="FFFF00"/>
                </a:solidFill>
                <a:latin typeface="Cooper Black" panose="0208090404030B020404" pitchFamily="18" charset="0"/>
              </a:rPr>
              <a:t>Women and the Revolutionary Era: </a:t>
            </a:r>
          </a:p>
          <a:p>
            <a:pPr marL="0" lvl="1"/>
            <a:r>
              <a:rPr lang="en-GB" sz="3600" b="1" kern="0" dirty="0">
                <a:solidFill>
                  <a:srgbClr val="FFFF00"/>
                </a:solidFill>
                <a:latin typeface="Cooper Black" panose="0208090404030B020404" pitchFamily="18" charset="0"/>
              </a:rPr>
              <a:t>Abigail Adams–John Adams letters</a:t>
            </a:r>
            <a:endParaRPr lang="en-US" sz="3300" kern="0" dirty="0"/>
          </a:p>
        </p:txBody>
      </p:sp>
    </p:spTree>
    <p:extLst>
      <p:ext uri="{BB962C8B-B14F-4D97-AF65-F5344CB8AC3E}">
        <p14:creationId xmlns:p14="http://schemas.microsoft.com/office/powerpoint/2010/main" val="1643405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95943" y="1347537"/>
            <a:ext cx="8828315" cy="5763126"/>
          </a:xfrm>
          <a:prstGeom prst="rect">
            <a:avLst/>
          </a:prstGeom>
        </p:spPr>
        <p:txBody>
          <a:bodyPr wrap="square" lIns="405000" tIns="270000" rIns="405000" bIns="270000">
            <a:normAutofit fontScale="85000" lnSpcReduction="10000"/>
          </a:bodyPr>
          <a:lstStyle/>
          <a:p>
            <a:pPr algn="just"/>
            <a:r>
              <a:rPr lang="en-US" sz="2400" dirty="0"/>
              <a:t>“… As to your extraordinary code of laws, I cannot but laugh.</a:t>
            </a:r>
          </a:p>
          <a:p>
            <a:pPr algn="just"/>
            <a:r>
              <a:rPr lang="en-US" sz="2400" dirty="0"/>
              <a:t>	“</a:t>
            </a:r>
            <a:r>
              <a:rPr lang="en-US" sz="2400" b="1" dirty="0">
                <a:solidFill>
                  <a:srgbClr val="FFC000"/>
                </a:solidFill>
              </a:rPr>
              <a:t>We have been told that our struggle has loosened the bonds of government everywhere; that children and apprentices were disobedient; that schools and colleges were grown turbulent; that Indians slighted their guardians, and negroes grew insolent to their masters</a:t>
            </a:r>
            <a:r>
              <a:rPr lang="en-US" sz="2400" b="1" dirty="0"/>
              <a:t>.</a:t>
            </a:r>
          </a:p>
          <a:p>
            <a:pPr algn="just"/>
            <a:r>
              <a:rPr lang="en-US" sz="2400" dirty="0"/>
              <a:t>	“But your letter was the first intimation that another tribe, more numerous and powerful than all the rest, were grown discontented. This is rather too coarse a compliment, but you are so saucy, I won't blot it out.</a:t>
            </a:r>
          </a:p>
          <a:p>
            <a:pPr algn="just"/>
            <a:r>
              <a:rPr lang="en-GB" sz="2400" dirty="0"/>
              <a:t>	“</a:t>
            </a:r>
            <a:r>
              <a:rPr lang="en-US" sz="2400" dirty="0"/>
              <a:t>Depend upon it, </a:t>
            </a:r>
            <a:r>
              <a:rPr lang="en-US" sz="2400" b="1" dirty="0">
                <a:solidFill>
                  <a:srgbClr val="FF0000"/>
                </a:solidFill>
              </a:rPr>
              <a:t>we know better than to repeal our masculine systems</a:t>
            </a:r>
            <a:r>
              <a:rPr lang="en-US" sz="2400" dirty="0"/>
              <a:t>. Although they are in full force, you know they are little more than theory. We dare not exert our power in its full latitude. We are obliged to go fair and softly, and, in practice, you know we are the subjects.</a:t>
            </a:r>
          </a:p>
          <a:p>
            <a:pPr algn="just"/>
            <a:r>
              <a:rPr lang="en-GB" sz="2400" dirty="0"/>
              <a:t>	“</a:t>
            </a:r>
            <a:r>
              <a:rPr lang="en-US" sz="2400" b="1" dirty="0"/>
              <a:t>We have only the </a:t>
            </a:r>
            <a:r>
              <a:rPr lang="en-US" sz="2400" b="1" i="1" dirty="0">
                <a:solidFill>
                  <a:srgbClr val="FFFF00"/>
                </a:solidFill>
              </a:rPr>
              <a:t>name of masters</a:t>
            </a:r>
            <a:r>
              <a:rPr lang="en-US" sz="2400" b="1" dirty="0"/>
              <a:t>, and rather than give up this, which would completely subject us to the </a:t>
            </a:r>
            <a:r>
              <a:rPr lang="en-US" sz="2400" b="1" dirty="0">
                <a:solidFill>
                  <a:schemeClr val="accent5">
                    <a:lumMod val="40000"/>
                    <a:lumOff val="60000"/>
                  </a:schemeClr>
                </a:solidFill>
              </a:rPr>
              <a:t>despotism of the petticoat</a:t>
            </a:r>
            <a:r>
              <a:rPr lang="en-US" sz="2400" b="1" dirty="0"/>
              <a:t>, I hope General Washington and all our brave heroes would fight</a:t>
            </a:r>
            <a:r>
              <a:rPr lang="en-US" sz="2400" dirty="0"/>
              <a:t>.”</a:t>
            </a:r>
          </a:p>
          <a:p>
            <a:pPr marL="457200" indent="-457200" algn="r">
              <a:buFontTx/>
              <a:buChar char="-"/>
            </a:pPr>
            <a:r>
              <a:rPr lang="en-GB" sz="2400" dirty="0"/>
              <a:t>John Adams to Abigail Adams, April 1776</a:t>
            </a:r>
            <a:endParaRPr lang="en-GB" sz="1400" dirty="0"/>
          </a:p>
        </p:txBody>
      </p:sp>
      <p:sp>
        <p:nvSpPr>
          <p:cNvPr id="3" name="Title 2">
            <a:extLst>
              <a:ext uri="{FF2B5EF4-FFF2-40B4-BE49-F238E27FC236}">
                <a16:creationId xmlns:a16="http://schemas.microsoft.com/office/drawing/2014/main" id="{4A34FC62-AB18-4B75-9260-24E51D13DA08}"/>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4F8A1CF8-53A7-4F46-BFB3-745E77A1A6B0}"/>
              </a:ext>
            </a:extLst>
          </p:cNvPr>
          <p:cNvSpPr txBox="1">
            <a:spLocks/>
          </p:cNvSpPr>
          <p:nvPr/>
        </p:nvSpPr>
        <p:spPr>
          <a:xfrm>
            <a:off x="60454" y="254367"/>
            <a:ext cx="8741228" cy="1267690"/>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800" b="1" kern="0" dirty="0">
                <a:solidFill>
                  <a:srgbClr val="FFFF00"/>
                </a:solidFill>
                <a:latin typeface="Cooper Black" panose="0208090404030B020404" pitchFamily="18" charset="0"/>
              </a:rPr>
              <a:t> </a:t>
            </a:r>
            <a:r>
              <a:rPr lang="en-US" sz="3600" b="1" kern="0" dirty="0">
                <a:solidFill>
                  <a:srgbClr val="FFFF00"/>
                </a:solidFill>
                <a:latin typeface="Cooper Black" panose="0208090404030B020404" pitchFamily="18" charset="0"/>
              </a:rPr>
              <a:t>Women and the Revolutionary Era: </a:t>
            </a:r>
          </a:p>
          <a:p>
            <a:pPr marL="0" lvl="1"/>
            <a:r>
              <a:rPr lang="en-GB" sz="3600" b="1" kern="0" dirty="0">
                <a:solidFill>
                  <a:srgbClr val="FFFF00"/>
                </a:solidFill>
                <a:latin typeface="Cooper Black" panose="0208090404030B020404" pitchFamily="18" charset="0"/>
              </a:rPr>
              <a:t>Abigail Adams–John Adams letters</a:t>
            </a:r>
            <a:endParaRPr lang="en-US" sz="3300" kern="0" dirty="0"/>
          </a:p>
        </p:txBody>
      </p:sp>
    </p:spTree>
    <p:extLst>
      <p:ext uri="{BB962C8B-B14F-4D97-AF65-F5344CB8AC3E}">
        <p14:creationId xmlns:p14="http://schemas.microsoft.com/office/powerpoint/2010/main" val="27722593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95943" y="1553935"/>
            <a:ext cx="8828315" cy="5049698"/>
          </a:xfrm>
          <a:prstGeom prst="rect">
            <a:avLst/>
          </a:prstGeom>
        </p:spPr>
        <p:txBody>
          <a:bodyPr wrap="square" lIns="405000" tIns="270000" rIns="405000" bIns="270000">
            <a:normAutofit fontScale="92500" lnSpcReduction="20000"/>
          </a:bodyPr>
          <a:lstStyle/>
          <a:p>
            <a:pPr algn="just"/>
            <a:r>
              <a:rPr lang="en-GB" sz="3000" dirty="0"/>
              <a:t>“</a:t>
            </a:r>
            <a:r>
              <a:rPr lang="en-US" sz="3000" dirty="0"/>
              <a:t> … I cannot say that I think you are very generous to the ladies; for, whilst you are proclaiming peace and good-will to men, emancipating all nations, </a:t>
            </a:r>
            <a:r>
              <a:rPr lang="en-US" sz="3000" b="1" dirty="0">
                <a:solidFill>
                  <a:srgbClr val="00B050"/>
                </a:solidFill>
              </a:rPr>
              <a:t>you insist upon retaining an absolute power over wives</a:t>
            </a:r>
            <a:r>
              <a:rPr lang="en-US" sz="3000" dirty="0">
                <a:solidFill>
                  <a:srgbClr val="7030A0"/>
                </a:solidFill>
              </a:rPr>
              <a:t>.</a:t>
            </a:r>
            <a:r>
              <a:rPr lang="en-US" sz="3000" dirty="0"/>
              <a:t> </a:t>
            </a:r>
          </a:p>
          <a:p>
            <a:pPr algn="just"/>
            <a:r>
              <a:rPr lang="en-US" sz="3000" dirty="0"/>
              <a:t>	“</a:t>
            </a:r>
            <a:r>
              <a:rPr lang="en-US" sz="3000" b="1" dirty="0">
                <a:solidFill>
                  <a:srgbClr val="FFFF00"/>
                </a:solidFill>
              </a:rPr>
              <a:t>But you must remember that arbitrary power is like most other things which are very hard, very liable to be broken; and, notwithstanding all your wise laws and maxims, we have it in our power, not only to free ourselves, but to subdue our masters, and without violence, throw both your natural and legal authority at our feet</a:t>
            </a:r>
            <a:r>
              <a:rPr lang="en-US" sz="3000" dirty="0">
                <a:solidFill>
                  <a:srgbClr val="FFFF00"/>
                </a:solidFill>
              </a:rPr>
              <a:t>.</a:t>
            </a:r>
            <a:r>
              <a:rPr lang="en-US" sz="3000" dirty="0"/>
              <a:t>”</a:t>
            </a:r>
          </a:p>
          <a:p>
            <a:pPr algn="r"/>
            <a:r>
              <a:rPr lang="en-GB" sz="3000" dirty="0"/>
              <a:t>- </a:t>
            </a:r>
            <a:r>
              <a:rPr lang="en-GB" sz="2475" dirty="0"/>
              <a:t>Abigail Adams to John Adams, April 1776</a:t>
            </a:r>
          </a:p>
          <a:p>
            <a:pPr algn="just"/>
            <a:endParaRPr lang="en-GB" sz="3000" b="1" u="sng" dirty="0">
              <a:solidFill>
                <a:prstClr val="black"/>
              </a:solidFill>
            </a:endParaRPr>
          </a:p>
        </p:txBody>
      </p:sp>
      <p:sp>
        <p:nvSpPr>
          <p:cNvPr id="3" name="Title 2">
            <a:extLst>
              <a:ext uri="{FF2B5EF4-FFF2-40B4-BE49-F238E27FC236}">
                <a16:creationId xmlns:a16="http://schemas.microsoft.com/office/drawing/2014/main" id="{04135F38-AA8A-4568-9949-43E1A4BB4343}"/>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76A12227-D41D-40D2-B0F0-002FACDF197E}"/>
              </a:ext>
            </a:extLst>
          </p:cNvPr>
          <p:cNvSpPr txBox="1">
            <a:spLocks/>
          </p:cNvSpPr>
          <p:nvPr/>
        </p:nvSpPr>
        <p:spPr>
          <a:xfrm>
            <a:off x="60454" y="254367"/>
            <a:ext cx="8741228" cy="1267690"/>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800" b="1" kern="0" dirty="0">
                <a:solidFill>
                  <a:srgbClr val="FFFF00"/>
                </a:solidFill>
                <a:latin typeface="Cooper Black" panose="0208090404030B020404" pitchFamily="18" charset="0"/>
              </a:rPr>
              <a:t> </a:t>
            </a:r>
            <a:r>
              <a:rPr lang="en-US" sz="3600" b="1" kern="0" dirty="0">
                <a:solidFill>
                  <a:srgbClr val="FFFF00"/>
                </a:solidFill>
                <a:latin typeface="Cooper Black" panose="0208090404030B020404" pitchFamily="18" charset="0"/>
              </a:rPr>
              <a:t>Women and the Revolutionary Era: </a:t>
            </a:r>
          </a:p>
          <a:p>
            <a:pPr marL="0" lvl="1"/>
            <a:r>
              <a:rPr lang="en-GB" sz="3600" b="1" kern="0" dirty="0">
                <a:solidFill>
                  <a:srgbClr val="FFFF00"/>
                </a:solidFill>
                <a:latin typeface="Cooper Black" panose="0208090404030B020404" pitchFamily="18" charset="0"/>
              </a:rPr>
              <a:t>Abigail Adams–John Adams letters</a:t>
            </a:r>
            <a:endParaRPr lang="en-US" sz="3300" kern="0" dirty="0"/>
          </a:p>
        </p:txBody>
      </p:sp>
    </p:spTree>
    <p:extLst>
      <p:ext uri="{BB962C8B-B14F-4D97-AF65-F5344CB8AC3E}">
        <p14:creationId xmlns:p14="http://schemas.microsoft.com/office/powerpoint/2010/main" val="18811194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098795"/>
            <a:ext cx="9144000" cy="5504838"/>
          </a:xfrm>
          <a:prstGeom prst="rect">
            <a:avLst/>
          </a:prstGeom>
        </p:spPr>
        <p:txBody>
          <a:bodyPr wrap="square" lIns="405000" tIns="135000" rIns="405000" bIns="135000">
            <a:spAutoFit/>
          </a:bodyPr>
          <a:lstStyle/>
          <a:p>
            <a:pPr algn="just"/>
            <a:r>
              <a:rPr lang="en-GB" sz="2000" dirty="0"/>
              <a:t>“That </a:t>
            </a:r>
            <a:r>
              <a:rPr lang="en-GB" sz="2000" b="1" dirty="0">
                <a:solidFill>
                  <a:srgbClr val="FF0000"/>
                </a:solidFill>
              </a:rPr>
              <a:t>all inhabitants</a:t>
            </a:r>
            <a:r>
              <a:rPr lang="en-GB" sz="2000" dirty="0"/>
              <a:t>, </a:t>
            </a:r>
            <a:r>
              <a:rPr lang="en-GB" sz="2000" i="1" dirty="0"/>
              <a:t>of full age, who are worth fifty pounds proclamation money, clear estate in the same</a:t>
            </a:r>
            <a:r>
              <a:rPr lang="en-GB" sz="2000" dirty="0"/>
              <a:t>, and have resided within the county in which they claim a vote for 12 months immediately preceding the election, shall be entitled to vote.”</a:t>
            </a:r>
          </a:p>
          <a:p>
            <a:pPr marL="342900" indent="-342900" algn="r">
              <a:buFontTx/>
              <a:buChar char="-"/>
            </a:pPr>
            <a:r>
              <a:rPr lang="en-GB" sz="2000" dirty="0"/>
              <a:t>New Jersey Constitution, 1776</a:t>
            </a:r>
          </a:p>
          <a:p>
            <a:pPr marL="342900" indent="-342900" algn="just">
              <a:buFontTx/>
              <a:buChar char="-"/>
            </a:pPr>
            <a:endParaRPr lang="en-GB" sz="2000" dirty="0"/>
          </a:p>
          <a:p>
            <a:pPr algn="just"/>
            <a:r>
              <a:rPr lang="en-GB" sz="2000" dirty="0"/>
              <a:t>“… Every voter shall openly, and in full view deliver </a:t>
            </a:r>
            <a:r>
              <a:rPr lang="en-GB" sz="2000" b="1" dirty="0">
                <a:solidFill>
                  <a:srgbClr val="FF0000"/>
                </a:solidFill>
              </a:rPr>
              <a:t>his or her </a:t>
            </a:r>
            <a:r>
              <a:rPr lang="en-GB" sz="2000" dirty="0"/>
              <a:t>ballot (which shall be a single written ticket containing the names of the person for whom </a:t>
            </a:r>
            <a:r>
              <a:rPr lang="en-GB" sz="2000" b="1" dirty="0">
                <a:solidFill>
                  <a:srgbClr val="FF0000"/>
                </a:solidFill>
              </a:rPr>
              <a:t>he or she </a:t>
            </a:r>
            <a:r>
              <a:rPr lang="en-GB" sz="2000" dirty="0"/>
              <a:t>votes) to the said judge, or either of the inspectors, who, on receipt thereof, shall, with an audible voice, pronounce the name of such voter, and if no objection is made to the voter, put the ballot immediately into the election box …”</a:t>
            </a:r>
          </a:p>
          <a:p>
            <a:pPr marL="342900" indent="-342900" algn="r">
              <a:buFontTx/>
              <a:buChar char="-"/>
            </a:pPr>
            <a:r>
              <a:rPr lang="en-GB" sz="2000" dirty="0"/>
              <a:t>Act in New Jersey Assembly, 1797</a:t>
            </a:r>
          </a:p>
          <a:p>
            <a:pPr algn="just"/>
            <a:endParaRPr lang="en-GB" sz="2000" dirty="0"/>
          </a:p>
          <a:p>
            <a:pPr marL="428625" indent="-428625" algn="just">
              <a:buFont typeface="Arial" panose="020B0604020202020204" pitchFamily="34" charset="0"/>
              <a:buChar char="•"/>
            </a:pPr>
            <a:r>
              <a:rPr lang="en-GB" sz="2000" dirty="0"/>
              <a:t>In 1807 the state's legislature ignored the constitution and restricted suffrage to white male citizens who paid taxes; right to vote rescinded thereafter</a:t>
            </a:r>
          </a:p>
        </p:txBody>
      </p:sp>
      <p:sp>
        <p:nvSpPr>
          <p:cNvPr id="4" name="Title 1">
            <a:extLst>
              <a:ext uri="{FF2B5EF4-FFF2-40B4-BE49-F238E27FC236}">
                <a16:creationId xmlns:a16="http://schemas.microsoft.com/office/drawing/2014/main" id="{BF10862C-7DB1-4379-BC5A-A884DE3F49D1}"/>
              </a:ext>
            </a:extLst>
          </p:cNvPr>
          <p:cNvSpPr txBox="1">
            <a:spLocks/>
          </p:cNvSpPr>
          <p:nvPr/>
        </p:nvSpPr>
        <p:spPr>
          <a:xfrm>
            <a:off x="60454" y="254367"/>
            <a:ext cx="8741228" cy="1267690"/>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800" b="1" kern="0" dirty="0">
                <a:solidFill>
                  <a:srgbClr val="FFFF00"/>
                </a:solidFill>
                <a:latin typeface="Cooper Black" panose="0208090404030B020404" pitchFamily="18" charset="0"/>
              </a:rPr>
              <a:t> </a:t>
            </a:r>
            <a:r>
              <a:rPr lang="en-US" sz="3600" b="1" kern="0" dirty="0">
                <a:solidFill>
                  <a:srgbClr val="FFFF00"/>
                </a:solidFill>
                <a:latin typeface="Cooper Black" panose="0208090404030B020404" pitchFamily="18" charset="0"/>
              </a:rPr>
              <a:t>Women and the Revolutionary Era</a:t>
            </a:r>
          </a:p>
        </p:txBody>
      </p:sp>
    </p:spTree>
    <p:extLst>
      <p:ext uri="{BB962C8B-B14F-4D97-AF65-F5344CB8AC3E}">
        <p14:creationId xmlns:p14="http://schemas.microsoft.com/office/powerpoint/2010/main" val="34651302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6C0DF7B-509B-4DB5-8146-53B6C88C8941}"/>
              </a:ext>
            </a:extLst>
          </p:cNvPr>
          <p:cNvPicPr>
            <a:picLocks noChangeAspect="1"/>
          </p:cNvPicPr>
          <p:nvPr/>
        </p:nvPicPr>
        <p:blipFill rotWithShape="1">
          <a:blip r:embed="rId3"/>
          <a:srcRect l="11228" t="20702" r="12719" b="43860"/>
          <a:stretch/>
        </p:blipFill>
        <p:spPr>
          <a:xfrm>
            <a:off x="300790" y="2069432"/>
            <a:ext cx="4890658" cy="3874169"/>
          </a:xfrm>
          <a:prstGeom prst="rect">
            <a:avLst/>
          </a:prstGeom>
        </p:spPr>
      </p:pic>
      <p:sp>
        <p:nvSpPr>
          <p:cNvPr id="3" name="Title 1">
            <a:extLst>
              <a:ext uri="{FF2B5EF4-FFF2-40B4-BE49-F238E27FC236}">
                <a16:creationId xmlns:a16="http://schemas.microsoft.com/office/drawing/2014/main" id="{3EA8AC8B-FF97-40DE-B3AF-020F3C8AAEEF}"/>
              </a:ext>
            </a:extLst>
          </p:cNvPr>
          <p:cNvSpPr txBox="1">
            <a:spLocks/>
          </p:cNvSpPr>
          <p:nvPr/>
        </p:nvSpPr>
        <p:spPr>
          <a:xfrm>
            <a:off x="60454" y="254367"/>
            <a:ext cx="8741228" cy="1267690"/>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800" b="1" kern="0" dirty="0">
                <a:solidFill>
                  <a:srgbClr val="FFFF00"/>
                </a:solidFill>
                <a:latin typeface="Cooper Black" panose="0208090404030B020404" pitchFamily="18" charset="0"/>
              </a:rPr>
              <a:t> </a:t>
            </a:r>
            <a:r>
              <a:rPr lang="en-US" sz="3600" b="1" kern="0" dirty="0">
                <a:solidFill>
                  <a:srgbClr val="FFFF00"/>
                </a:solidFill>
                <a:latin typeface="Cooper Black" panose="0208090404030B020404" pitchFamily="18" charset="0"/>
              </a:rPr>
              <a:t>Seneca Falls Declaration of Sentiments, 1848</a:t>
            </a:r>
          </a:p>
        </p:txBody>
      </p:sp>
      <p:pic>
        <p:nvPicPr>
          <p:cNvPr id="4" name="Picture 2" descr="Document image has the title: Our Roll of Honor, Woman's Rights Convention">
            <a:extLst>
              <a:ext uri="{FF2B5EF4-FFF2-40B4-BE49-F238E27FC236}">
                <a16:creationId xmlns:a16="http://schemas.microsoft.com/office/drawing/2014/main" id="{AB0FFA08-219A-4AF9-8DB9-699AC762E9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67135" y="1474646"/>
            <a:ext cx="3616411" cy="5128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15896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4B8922F-47EF-41EB-847D-7B7E4A04D648}"/>
              </a:ext>
            </a:extLst>
          </p:cNvPr>
          <p:cNvPicPr>
            <a:picLocks noChangeAspect="1"/>
          </p:cNvPicPr>
          <p:nvPr/>
        </p:nvPicPr>
        <p:blipFill rotWithShape="1">
          <a:blip r:embed="rId3"/>
          <a:srcRect l="12794" t="3596" r="14491" b="52667"/>
          <a:stretch/>
        </p:blipFill>
        <p:spPr>
          <a:xfrm>
            <a:off x="259492" y="105976"/>
            <a:ext cx="8884508" cy="1417373"/>
          </a:xfrm>
          <a:prstGeom prst="rect">
            <a:avLst/>
          </a:prstGeom>
        </p:spPr>
      </p:pic>
      <p:sp>
        <p:nvSpPr>
          <p:cNvPr id="4" name="TextBox 3">
            <a:extLst>
              <a:ext uri="{FF2B5EF4-FFF2-40B4-BE49-F238E27FC236}">
                <a16:creationId xmlns:a16="http://schemas.microsoft.com/office/drawing/2014/main" id="{D3EAEDCC-2314-4549-9E69-2E53327361AB}"/>
              </a:ext>
            </a:extLst>
          </p:cNvPr>
          <p:cNvSpPr txBox="1"/>
          <p:nvPr/>
        </p:nvSpPr>
        <p:spPr>
          <a:xfrm>
            <a:off x="370703" y="2117295"/>
            <a:ext cx="4572000" cy="1477328"/>
          </a:xfrm>
          <a:prstGeom prst="rect">
            <a:avLst/>
          </a:prstGeom>
          <a:noFill/>
        </p:spPr>
        <p:txBody>
          <a:bodyPr wrap="square">
            <a:spAutoFit/>
          </a:bodyPr>
          <a:lstStyle/>
          <a:p>
            <a:r>
              <a:rPr lang="en-GB" sz="2400" dirty="0"/>
              <a:t>RIGHT IS OF NO SEX; TRUTH IS OF NO COLOR, GOD IS THE FATHER OF US ALL, AND ALL ARE BRETHREN</a:t>
            </a:r>
          </a:p>
          <a:p>
            <a:endParaRPr lang="en-GB" dirty="0"/>
          </a:p>
        </p:txBody>
      </p:sp>
      <p:pic>
        <p:nvPicPr>
          <p:cNvPr id="5" name="Picture 4">
            <a:extLst>
              <a:ext uri="{FF2B5EF4-FFF2-40B4-BE49-F238E27FC236}">
                <a16:creationId xmlns:a16="http://schemas.microsoft.com/office/drawing/2014/main" id="{725B6E5F-C959-440E-BC4E-6D7D9E262D5E}"/>
              </a:ext>
            </a:extLst>
          </p:cNvPr>
          <p:cNvPicPr>
            <a:picLocks noChangeAspect="1"/>
          </p:cNvPicPr>
          <p:nvPr/>
        </p:nvPicPr>
        <p:blipFill>
          <a:blip r:embed="rId4"/>
          <a:stretch>
            <a:fillRect/>
          </a:stretch>
        </p:blipFill>
        <p:spPr>
          <a:xfrm>
            <a:off x="4567237" y="3424237"/>
            <a:ext cx="9525" cy="9525"/>
          </a:xfrm>
          <a:prstGeom prst="rect">
            <a:avLst/>
          </a:prstGeom>
        </p:spPr>
      </p:pic>
      <p:pic>
        <p:nvPicPr>
          <p:cNvPr id="6" name="Picture 5">
            <a:extLst>
              <a:ext uri="{FF2B5EF4-FFF2-40B4-BE49-F238E27FC236}">
                <a16:creationId xmlns:a16="http://schemas.microsoft.com/office/drawing/2014/main" id="{E09CFD01-A200-4B34-BBDA-C00DAC611EF6}"/>
              </a:ext>
            </a:extLst>
          </p:cNvPr>
          <p:cNvPicPr>
            <a:picLocks noChangeAspect="1"/>
          </p:cNvPicPr>
          <p:nvPr/>
        </p:nvPicPr>
        <p:blipFill>
          <a:blip r:embed="rId5"/>
          <a:stretch>
            <a:fillRect/>
          </a:stretch>
        </p:blipFill>
        <p:spPr>
          <a:xfrm>
            <a:off x="4115825" y="3454254"/>
            <a:ext cx="4657471" cy="3111045"/>
          </a:xfrm>
          <a:prstGeom prst="rect">
            <a:avLst/>
          </a:prstGeom>
        </p:spPr>
      </p:pic>
      <p:sp>
        <p:nvSpPr>
          <p:cNvPr id="8" name="TextBox 7">
            <a:extLst>
              <a:ext uri="{FF2B5EF4-FFF2-40B4-BE49-F238E27FC236}">
                <a16:creationId xmlns:a16="http://schemas.microsoft.com/office/drawing/2014/main" id="{00E84F69-BD73-409C-B383-DDC6734A10F3}"/>
              </a:ext>
            </a:extLst>
          </p:cNvPr>
          <p:cNvSpPr txBox="1"/>
          <p:nvPr/>
        </p:nvSpPr>
        <p:spPr>
          <a:xfrm>
            <a:off x="1109019" y="5063863"/>
            <a:ext cx="3095368" cy="923330"/>
          </a:xfrm>
          <a:prstGeom prst="rect">
            <a:avLst/>
          </a:prstGeom>
          <a:noFill/>
        </p:spPr>
        <p:txBody>
          <a:bodyPr wrap="square">
            <a:spAutoFit/>
          </a:bodyPr>
          <a:lstStyle/>
          <a:p>
            <a:r>
              <a:rPr lang="en-GB" dirty="0"/>
              <a:t>Women’s Rights National Historical Park, Seneca Falls, New York</a:t>
            </a:r>
          </a:p>
        </p:txBody>
      </p:sp>
    </p:spTree>
    <p:extLst>
      <p:ext uri="{BB962C8B-B14F-4D97-AF65-F5344CB8AC3E}">
        <p14:creationId xmlns:p14="http://schemas.microsoft.com/office/powerpoint/2010/main" val="1803783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5B8AA-DD85-4E9B-A1EB-395676A4A279}"/>
              </a:ext>
            </a:extLst>
          </p:cNvPr>
          <p:cNvSpPr>
            <a:spLocks noGrp="1"/>
          </p:cNvSpPr>
          <p:nvPr>
            <p:ph type="title"/>
          </p:nvPr>
        </p:nvSpPr>
        <p:spPr/>
        <p:txBody>
          <a:bodyPr/>
          <a:lstStyle/>
          <a:p>
            <a:r>
              <a:rPr lang="en-US" dirty="0">
                <a:solidFill>
                  <a:srgbClr val="FFFF00"/>
                </a:solidFill>
                <a:latin typeface="Cooper Black" panose="0208090404030B020404" pitchFamily="18" charset="0"/>
              </a:rPr>
              <a:t>Slaveholding Founding Fathers</a:t>
            </a:r>
            <a:endParaRPr lang="en-GB" dirty="0">
              <a:solidFill>
                <a:srgbClr val="FFFF00"/>
              </a:solidFill>
              <a:latin typeface="Cooper Black" panose="0208090404030B020404" pitchFamily="18" charset="0"/>
            </a:endParaRPr>
          </a:p>
        </p:txBody>
      </p:sp>
      <p:pic>
        <p:nvPicPr>
          <p:cNvPr id="5" name="Content Placeholder 4">
            <a:extLst>
              <a:ext uri="{FF2B5EF4-FFF2-40B4-BE49-F238E27FC236}">
                <a16:creationId xmlns:a16="http://schemas.microsoft.com/office/drawing/2014/main" id="{88AD83F1-51E4-44FE-B958-E1BD9C6C145F}"/>
              </a:ext>
            </a:extLst>
          </p:cNvPr>
          <p:cNvPicPr>
            <a:picLocks noGrp="1" noChangeAspect="1"/>
          </p:cNvPicPr>
          <p:nvPr>
            <p:ph idx="1"/>
          </p:nvPr>
        </p:nvPicPr>
        <p:blipFill>
          <a:blip r:embed="rId3"/>
          <a:stretch>
            <a:fillRect/>
          </a:stretch>
        </p:blipFill>
        <p:spPr>
          <a:xfrm>
            <a:off x="1283635" y="1825625"/>
            <a:ext cx="6576730" cy="4351338"/>
          </a:xfrm>
        </p:spPr>
      </p:pic>
    </p:spTree>
    <p:extLst>
      <p:ext uri="{BB962C8B-B14F-4D97-AF65-F5344CB8AC3E}">
        <p14:creationId xmlns:p14="http://schemas.microsoft.com/office/powerpoint/2010/main" val="35679376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FBD770-D63C-4834-8C7D-2DA862888FFB}"/>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2FA8D8CF-A621-4761-B5AC-70EBCB47A4B2}"/>
              </a:ext>
            </a:extLst>
          </p:cNvPr>
          <p:cNvSpPr>
            <a:spLocks noGrp="1"/>
          </p:cNvSpPr>
          <p:nvPr>
            <p:ph idx="1"/>
          </p:nvPr>
        </p:nvSpPr>
        <p:spPr>
          <a:xfrm>
            <a:off x="628650" y="365126"/>
            <a:ext cx="7886700" cy="6127748"/>
          </a:xfrm>
        </p:spPr>
        <p:txBody>
          <a:bodyPr numCol="5" spcCol="360000">
            <a:normAutofit fontScale="25000" lnSpcReduction="20000"/>
          </a:bodyPr>
          <a:lstStyle/>
          <a:p>
            <a:pPr marL="0" indent="0">
              <a:lnSpc>
                <a:spcPct val="120000"/>
              </a:lnSpc>
              <a:spcBef>
                <a:spcPts val="0"/>
              </a:spcBef>
              <a:buNone/>
            </a:pPr>
            <a:r>
              <a:rPr lang="en-GB" sz="6000" b="1" dirty="0"/>
              <a:t>Connecticut:</a:t>
            </a:r>
          </a:p>
          <a:p>
            <a:pPr>
              <a:lnSpc>
                <a:spcPct val="120000"/>
              </a:lnSpc>
              <a:spcBef>
                <a:spcPts val="0"/>
              </a:spcBef>
            </a:pPr>
            <a:r>
              <a:rPr lang="en-GB" sz="6000" dirty="0">
                <a:solidFill>
                  <a:srgbClr val="FF0000"/>
                </a:solidFill>
              </a:rPr>
              <a:t>Oliver Wolcott </a:t>
            </a:r>
          </a:p>
          <a:p>
            <a:pPr>
              <a:lnSpc>
                <a:spcPct val="120000"/>
              </a:lnSpc>
              <a:spcBef>
                <a:spcPts val="0"/>
              </a:spcBef>
            </a:pPr>
            <a:r>
              <a:rPr lang="en-GB" sz="6000" dirty="0"/>
              <a:t>Roger Sherman</a:t>
            </a:r>
          </a:p>
          <a:p>
            <a:pPr>
              <a:lnSpc>
                <a:spcPct val="120000"/>
              </a:lnSpc>
              <a:spcBef>
                <a:spcPts val="0"/>
              </a:spcBef>
            </a:pPr>
            <a:r>
              <a:rPr lang="en-GB" sz="6000" dirty="0"/>
              <a:t>Samuel Huntington</a:t>
            </a:r>
          </a:p>
          <a:p>
            <a:pPr>
              <a:lnSpc>
                <a:spcPct val="120000"/>
              </a:lnSpc>
              <a:spcBef>
                <a:spcPts val="0"/>
              </a:spcBef>
            </a:pPr>
            <a:r>
              <a:rPr lang="en-GB" sz="6000" dirty="0"/>
              <a:t>William Williams</a:t>
            </a:r>
          </a:p>
          <a:p>
            <a:pPr>
              <a:lnSpc>
                <a:spcPct val="120000"/>
              </a:lnSpc>
              <a:spcBef>
                <a:spcPts val="0"/>
              </a:spcBef>
            </a:pPr>
            <a:endParaRPr lang="en-GB" sz="6000" dirty="0"/>
          </a:p>
          <a:p>
            <a:pPr marL="0" indent="0">
              <a:lnSpc>
                <a:spcPct val="120000"/>
              </a:lnSpc>
              <a:spcBef>
                <a:spcPts val="0"/>
              </a:spcBef>
              <a:buNone/>
            </a:pPr>
            <a:r>
              <a:rPr lang="en-GB" sz="6000" b="1" dirty="0"/>
              <a:t>Delaware:</a:t>
            </a:r>
          </a:p>
          <a:p>
            <a:pPr>
              <a:lnSpc>
                <a:spcPct val="120000"/>
              </a:lnSpc>
              <a:spcBef>
                <a:spcPts val="0"/>
              </a:spcBef>
            </a:pPr>
            <a:r>
              <a:rPr lang="en-GB" sz="6000" dirty="0">
                <a:solidFill>
                  <a:srgbClr val="FF0000"/>
                </a:solidFill>
              </a:rPr>
              <a:t>Caesar Rodney </a:t>
            </a:r>
          </a:p>
          <a:p>
            <a:pPr>
              <a:lnSpc>
                <a:spcPct val="120000"/>
              </a:lnSpc>
              <a:spcBef>
                <a:spcPts val="0"/>
              </a:spcBef>
            </a:pPr>
            <a:r>
              <a:rPr lang="en-GB" sz="6000" dirty="0">
                <a:solidFill>
                  <a:srgbClr val="FF0000"/>
                </a:solidFill>
              </a:rPr>
              <a:t>George Read </a:t>
            </a:r>
          </a:p>
          <a:p>
            <a:pPr>
              <a:lnSpc>
                <a:spcPct val="120000"/>
              </a:lnSpc>
              <a:spcBef>
                <a:spcPts val="0"/>
              </a:spcBef>
            </a:pPr>
            <a:r>
              <a:rPr lang="en-GB" sz="6000" dirty="0"/>
              <a:t>Thomas McKean</a:t>
            </a:r>
          </a:p>
          <a:p>
            <a:pPr>
              <a:lnSpc>
                <a:spcPct val="120000"/>
              </a:lnSpc>
              <a:spcBef>
                <a:spcPts val="0"/>
              </a:spcBef>
            </a:pPr>
            <a:endParaRPr lang="en-GB" sz="6000" dirty="0"/>
          </a:p>
          <a:p>
            <a:pPr marL="0" indent="0">
              <a:lnSpc>
                <a:spcPct val="120000"/>
              </a:lnSpc>
              <a:spcBef>
                <a:spcPts val="0"/>
              </a:spcBef>
              <a:buNone/>
            </a:pPr>
            <a:r>
              <a:rPr lang="en-GB" sz="6000" b="1" dirty="0"/>
              <a:t>Georgia:</a:t>
            </a:r>
          </a:p>
          <a:p>
            <a:pPr>
              <a:lnSpc>
                <a:spcPct val="120000"/>
              </a:lnSpc>
              <a:spcBef>
                <a:spcPts val="0"/>
              </a:spcBef>
            </a:pPr>
            <a:r>
              <a:rPr lang="en-GB" sz="6000" dirty="0">
                <a:solidFill>
                  <a:srgbClr val="FF0000"/>
                </a:solidFill>
              </a:rPr>
              <a:t>Button </a:t>
            </a:r>
            <a:r>
              <a:rPr lang="en-GB" sz="6000" dirty="0" err="1">
                <a:solidFill>
                  <a:srgbClr val="FF0000"/>
                </a:solidFill>
              </a:rPr>
              <a:t>Gwinnett</a:t>
            </a:r>
            <a:r>
              <a:rPr lang="en-GB" sz="6000" dirty="0">
                <a:solidFill>
                  <a:srgbClr val="FF0000"/>
                </a:solidFill>
              </a:rPr>
              <a:t> </a:t>
            </a:r>
          </a:p>
          <a:p>
            <a:pPr>
              <a:lnSpc>
                <a:spcPct val="120000"/>
              </a:lnSpc>
              <a:spcBef>
                <a:spcPts val="0"/>
              </a:spcBef>
            </a:pPr>
            <a:r>
              <a:rPr lang="en-GB" sz="6000" dirty="0">
                <a:solidFill>
                  <a:srgbClr val="FF0000"/>
                </a:solidFill>
              </a:rPr>
              <a:t>Lyman Hall </a:t>
            </a:r>
          </a:p>
          <a:p>
            <a:pPr>
              <a:lnSpc>
                <a:spcPct val="120000"/>
              </a:lnSpc>
              <a:spcBef>
                <a:spcPts val="0"/>
              </a:spcBef>
            </a:pPr>
            <a:r>
              <a:rPr lang="en-GB" sz="6000" dirty="0"/>
              <a:t>George Walton</a:t>
            </a:r>
          </a:p>
          <a:p>
            <a:pPr>
              <a:lnSpc>
                <a:spcPct val="120000"/>
              </a:lnSpc>
              <a:spcBef>
                <a:spcPts val="0"/>
              </a:spcBef>
            </a:pPr>
            <a:endParaRPr lang="en-GB" sz="6000" dirty="0"/>
          </a:p>
          <a:p>
            <a:pPr marL="0" indent="0">
              <a:lnSpc>
                <a:spcPct val="120000"/>
              </a:lnSpc>
              <a:spcBef>
                <a:spcPts val="0"/>
              </a:spcBef>
              <a:buNone/>
            </a:pPr>
            <a:r>
              <a:rPr lang="en-GB" sz="6000" b="1" dirty="0"/>
              <a:t>Maryland:</a:t>
            </a:r>
          </a:p>
          <a:p>
            <a:pPr>
              <a:lnSpc>
                <a:spcPct val="120000"/>
              </a:lnSpc>
              <a:spcBef>
                <a:spcPts val="0"/>
              </a:spcBef>
            </a:pPr>
            <a:r>
              <a:rPr lang="en-GB" sz="6000" dirty="0">
                <a:solidFill>
                  <a:srgbClr val="FF0000"/>
                </a:solidFill>
              </a:rPr>
              <a:t>Samuel Chase </a:t>
            </a:r>
          </a:p>
          <a:p>
            <a:pPr>
              <a:lnSpc>
                <a:spcPct val="120000"/>
              </a:lnSpc>
              <a:spcBef>
                <a:spcPts val="0"/>
              </a:spcBef>
            </a:pPr>
            <a:r>
              <a:rPr lang="en-GB" sz="6000" dirty="0">
                <a:solidFill>
                  <a:srgbClr val="FF0000"/>
                </a:solidFill>
              </a:rPr>
              <a:t>William </a:t>
            </a:r>
            <a:r>
              <a:rPr lang="en-GB" sz="6000" dirty="0" err="1">
                <a:solidFill>
                  <a:srgbClr val="FF0000"/>
                </a:solidFill>
              </a:rPr>
              <a:t>Paca</a:t>
            </a:r>
            <a:r>
              <a:rPr lang="en-GB" sz="6000" dirty="0">
                <a:solidFill>
                  <a:srgbClr val="FF0000"/>
                </a:solidFill>
              </a:rPr>
              <a:t> </a:t>
            </a:r>
          </a:p>
          <a:p>
            <a:pPr>
              <a:lnSpc>
                <a:spcPct val="120000"/>
              </a:lnSpc>
              <a:spcBef>
                <a:spcPts val="0"/>
              </a:spcBef>
            </a:pPr>
            <a:r>
              <a:rPr lang="en-GB" sz="6000" dirty="0">
                <a:solidFill>
                  <a:srgbClr val="FF0000"/>
                </a:solidFill>
              </a:rPr>
              <a:t>Thomas Stone </a:t>
            </a:r>
          </a:p>
          <a:p>
            <a:pPr>
              <a:lnSpc>
                <a:spcPct val="120000"/>
              </a:lnSpc>
              <a:spcBef>
                <a:spcPts val="0"/>
              </a:spcBef>
            </a:pPr>
            <a:r>
              <a:rPr lang="en-GB" sz="6000" dirty="0">
                <a:solidFill>
                  <a:srgbClr val="FF0000"/>
                </a:solidFill>
              </a:rPr>
              <a:t>Charles Carroll </a:t>
            </a:r>
          </a:p>
          <a:p>
            <a:pPr>
              <a:lnSpc>
                <a:spcPct val="120000"/>
              </a:lnSpc>
              <a:spcBef>
                <a:spcPts val="0"/>
              </a:spcBef>
            </a:pPr>
            <a:endParaRPr lang="en-GB" sz="6000" dirty="0"/>
          </a:p>
          <a:p>
            <a:pPr marL="0" indent="0">
              <a:lnSpc>
                <a:spcPct val="120000"/>
              </a:lnSpc>
              <a:spcBef>
                <a:spcPts val="0"/>
              </a:spcBef>
              <a:buNone/>
            </a:pPr>
            <a:r>
              <a:rPr lang="en-GB" sz="6000" b="1" dirty="0"/>
              <a:t>Massachusetts:</a:t>
            </a:r>
          </a:p>
          <a:p>
            <a:pPr>
              <a:lnSpc>
                <a:spcPct val="120000"/>
              </a:lnSpc>
              <a:spcBef>
                <a:spcPts val="0"/>
              </a:spcBef>
            </a:pPr>
            <a:r>
              <a:rPr lang="en-GB" sz="6000" dirty="0">
                <a:solidFill>
                  <a:srgbClr val="FF0000"/>
                </a:solidFill>
              </a:rPr>
              <a:t>John Hancock </a:t>
            </a:r>
          </a:p>
          <a:p>
            <a:pPr>
              <a:lnSpc>
                <a:spcPct val="120000"/>
              </a:lnSpc>
              <a:spcBef>
                <a:spcPts val="0"/>
              </a:spcBef>
            </a:pPr>
            <a:r>
              <a:rPr lang="en-GB" sz="6000" dirty="0"/>
              <a:t>Samuel Adams</a:t>
            </a:r>
          </a:p>
          <a:p>
            <a:pPr>
              <a:lnSpc>
                <a:spcPct val="120000"/>
              </a:lnSpc>
              <a:spcBef>
                <a:spcPts val="0"/>
              </a:spcBef>
            </a:pPr>
            <a:r>
              <a:rPr lang="en-GB" sz="6000" dirty="0"/>
              <a:t>John Adams</a:t>
            </a:r>
          </a:p>
          <a:p>
            <a:pPr>
              <a:lnSpc>
                <a:spcPct val="120000"/>
              </a:lnSpc>
              <a:spcBef>
                <a:spcPts val="0"/>
              </a:spcBef>
            </a:pPr>
            <a:r>
              <a:rPr lang="en-GB" sz="6000" dirty="0"/>
              <a:t>Robert Treat Paine</a:t>
            </a:r>
          </a:p>
          <a:p>
            <a:pPr>
              <a:lnSpc>
                <a:spcPct val="120000"/>
              </a:lnSpc>
              <a:spcBef>
                <a:spcPts val="0"/>
              </a:spcBef>
            </a:pPr>
            <a:r>
              <a:rPr lang="en-GB" sz="6000" dirty="0"/>
              <a:t>Elbridge Gerry</a:t>
            </a:r>
          </a:p>
          <a:p>
            <a:pPr>
              <a:lnSpc>
                <a:spcPct val="120000"/>
              </a:lnSpc>
              <a:spcBef>
                <a:spcPts val="0"/>
              </a:spcBef>
            </a:pPr>
            <a:endParaRPr lang="en-GB" sz="6000" dirty="0"/>
          </a:p>
          <a:p>
            <a:pPr marL="0" indent="0">
              <a:lnSpc>
                <a:spcPct val="120000"/>
              </a:lnSpc>
              <a:spcBef>
                <a:spcPts val="0"/>
              </a:spcBef>
              <a:buNone/>
            </a:pPr>
            <a:r>
              <a:rPr lang="en-GB" sz="6000" b="1" dirty="0"/>
              <a:t>New Hampshire:</a:t>
            </a:r>
          </a:p>
          <a:p>
            <a:pPr>
              <a:lnSpc>
                <a:spcPct val="120000"/>
              </a:lnSpc>
              <a:spcBef>
                <a:spcPts val="0"/>
              </a:spcBef>
            </a:pPr>
            <a:r>
              <a:rPr lang="en-GB" sz="6000" dirty="0">
                <a:solidFill>
                  <a:srgbClr val="FF0000"/>
                </a:solidFill>
              </a:rPr>
              <a:t>Josiah Bartlett </a:t>
            </a:r>
          </a:p>
          <a:p>
            <a:pPr>
              <a:lnSpc>
                <a:spcPct val="120000"/>
              </a:lnSpc>
              <a:spcBef>
                <a:spcPts val="0"/>
              </a:spcBef>
            </a:pPr>
            <a:r>
              <a:rPr lang="en-GB" sz="6000" dirty="0">
                <a:solidFill>
                  <a:srgbClr val="FF0000"/>
                </a:solidFill>
              </a:rPr>
              <a:t>William Whipple </a:t>
            </a:r>
          </a:p>
          <a:p>
            <a:pPr>
              <a:lnSpc>
                <a:spcPct val="120000"/>
              </a:lnSpc>
              <a:spcBef>
                <a:spcPts val="0"/>
              </a:spcBef>
            </a:pPr>
            <a:r>
              <a:rPr lang="en-GB" sz="6000" dirty="0"/>
              <a:t>Matthew Thornton</a:t>
            </a:r>
          </a:p>
          <a:p>
            <a:pPr marL="0" indent="0">
              <a:lnSpc>
                <a:spcPct val="120000"/>
              </a:lnSpc>
              <a:spcBef>
                <a:spcPts val="0"/>
              </a:spcBef>
              <a:buNone/>
            </a:pPr>
            <a:r>
              <a:rPr lang="en-GB" sz="6000" b="1" dirty="0"/>
              <a:t>New Jersey:</a:t>
            </a:r>
          </a:p>
          <a:p>
            <a:pPr>
              <a:lnSpc>
                <a:spcPct val="120000"/>
              </a:lnSpc>
              <a:spcBef>
                <a:spcPts val="0"/>
              </a:spcBef>
            </a:pPr>
            <a:r>
              <a:rPr lang="en-GB" sz="6000" dirty="0">
                <a:solidFill>
                  <a:srgbClr val="FF0000"/>
                </a:solidFill>
              </a:rPr>
              <a:t>Richard Stockton </a:t>
            </a:r>
          </a:p>
          <a:p>
            <a:pPr>
              <a:lnSpc>
                <a:spcPct val="120000"/>
              </a:lnSpc>
              <a:spcBef>
                <a:spcPts val="0"/>
              </a:spcBef>
            </a:pPr>
            <a:r>
              <a:rPr lang="en-GB" sz="6000" dirty="0">
                <a:solidFill>
                  <a:srgbClr val="FF0000"/>
                </a:solidFill>
              </a:rPr>
              <a:t>John Witherspoon </a:t>
            </a:r>
          </a:p>
          <a:p>
            <a:pPr>
              <a:lnSpc>
                <a:spcPct val="120000"/>
              </a:lnSpc>
              <a:spcBef>
                <a:spcPts val="0"/>
              </a:spcBef>
            </a:pPr>
            <a:r>
              <a:rPr lang="en-GB" sz="6000" dirty="0">
                <a:solidFill>
                  <a:srgbClr val="FF0000"/>
                </a:solidFill>
              </a:rPr>
              <a:t>Francis Hopkinson </a:t>
            </a:r>
          </a:p>
          <a:p>
            <a:pPr>
              <a:lnSpc>
                <a:spcPct val="120000"/>
              </a:lnSpc>
              <a:spcBef>
                <a:spcPts val="0"/>
              </a:spcBef>
            </a:pPr>
            <a:r>
              <a:rPr lang="en-GB" sz="6000" dirty="0">
                <a:solidFill>
                  <a:srgbClr val="FF0000"/>
                </a:solidFill>
              </a:rPr>
              <a:t>John Hart </a:t>
            </a:r>
          </a:p>
          <a:p>
            <a:pPr>
              <a:lnSpc>
                <a:spcPct val="120000"/>
              </a:lnSpc>
              <a:spcBef>
                <a:spcPts val="0"/>
              </a:spcBef>
            </a:pPr>
            <a:r>
              <a:rPr lang="en-GB" sz="6000" dirty="0">
                <a:solidFill>
                  <a:srgbClr val="FF0000"/>
                </a:solidFill>
              </a:rPr>
              <a:t>Abraham Clark </a:t>
            </a:r>
          </a:p>
          <a:p>
            <a:pPr>
              <a:lnSpc>
                <a:spcPct val="120000"/>
              </a:lnSpc>
              <a:spcBef>
                <a:spcPts val="0"/>
              </a:spcBef>
            </a:pPr>
            <a:endParaRPr lang="en-GB" sz="6000" dirty="0"/>
          </a:p>
          <a:p>
            <a:pPr marL="0" indent="0">
              <a:lnSpc>
                <a:spcPct val="120000"/>
              </a:lnSpc>
              <a:spcBef>
                <a:spcPts val="0"/>
              </a:spcBef>
              <a:buNone/>
            </a:pPr>
            <a:r>
              <a:rPr lang="en-GB" sz="6000" b="1" dirty="0"/>
              <a:t>New York:</a:t>
            </a:r>
          </a:p>
          <a:p>
            <a:pPr>
              <a:lnSpc>
                <a:spcPct val="120000"/>
              </a:lnSpc>
              <a:spcBef>
                <a:spcPts val="0"/>
              </a:spcBef>
            </a:pPr>
            <a:r>
              <a:rPr lang="en-GB" sz="6000" dirty="0">
                <a:solidFill>
                  <a:srgbClr val="FF0000"/>
                </a:solidFill>
              </a:rPr>
              <a:t>William Floyd </a:t>
            </a:r>
          </a:p>
          <a:p>
            <a:pPr>
              <a:lnSpc>
                <a:spcPct val="120000"/>
              </a:lnSpc>
              <a:spcBef>
                <a:spcPts val="0"/>
              </a:spcBef>
            </a:pPr>
            <a:r>
              <a:rPr lang="en-GB" sz="6000" dirty="0">
                <a:solidFill>
                  <a:srgbClr val="FF0000"/>
                </a:solidFill>
              </a:rPr>
              <a:t>Philip Livingston </a:t>
            </a:r>
          </a:p>
          <a:p>
            <a:pPr>
              <a:lnSpc>
                <a:spcPct val="120000"/>
              </a:lnSpc>
              <a:spcBef>
                <a:spcPts val="0"/>
              </a:spcBef>
            </a:pPr>
            <a:r>
              <a:rPr lang="en-GB" sz="6000" dirty="0">
                <a:solidFill>
                  <a:srgbClr val="FF0000"/>
                </a:solidFill>
              </a:rPr>
              <a:t>Francis Lewis </a:t>
            </a:r>
          </a:p>
          <a:p>
            <a:pPr>
              <a:lnSpc>
                <a:spcPct val="120000"/>
              </a:lnSpc>
              <a:spcBef>
                <a:spcPts val="0"/>
              </a:spcBef>
            </a:pPr>
            <a:r>
              <a:rPr lang="en-GB" sz="6000" dirty="0">
                <a:solidFill>
                  <a:srgbClr val="FF0000"/>
                </a:solidFill>
              </a:rPr>
              <a:t>Lewis Morris </a:t>
            </a:r>
          </a:p>
          <a:p>
            <a:pPr>
              <a:lnSpc>
                <a:spcPct val="120000"/>
              </a:lnSpc>
              <a:spcBef>
                <a:spcPts val="0"/>
              </a:spcBef>
            </a:pPr>
            <a:endParaRPr lang="en-GB" sz="6000" dirty="0"/>
          </a:p>
          <a:p>
            <a:pPr marL="0" indent="0">
              <a:lnSpc>
                <a:spcPct val="120000"/>
              </a:lnSpc>
              <a:spcBef>
                <a:spcPts val="0"/>
              </a:spcBef>
              <a:buNone/>
            </a:pPr>
            <a:r>
              <a:rPr lang="en-GB" sz="6000" b="1" dirty="0"/>
              <a:t>North Carolina:</a:t>
            </a:r>
          </a:p>
          <a:p>
            <a:pPr>
              <a:lnSpc>
                <a:spcPct val="120000"/>
              </a:lnSpc>
              <a:spcBef>
                <a:spcPts val="0"/>
              </a:spcBef>
            </a:pPr>
            <a:r>
              <a:rPr lang="en-GB" sz="6000" dirty="0">
                <a:solidFill>
                  <a:srgbClr val="FF0000"/>
                </a:solidFill>
              </a:rPr>
              <a:t>William Hooper </a:t>
            </a:r>
          </a:p>
          <a:p>
            <a:pPr>
              <a:lnSpc>
                <a:spcPct val="120000"/>
              </a:lnSpc>
              <a:spcBef>
                <a:spcPts val="0"/>
              </a:spcBef>
            </a:pPr>
            <a:r>
              <a:rPr lang="en-GB" sz="6000" dirty="0">
                <a:solidFill>
                  <a:srgbClr val="FF0000"/>
                </a:solidFill>
              </a:rPr>
              <a:t>Joseph Hewes </a:t>
            </a:r>
          </a:p>
          <a:p>
            <a:pPr>
              <a:lnSpc>
                <a:spcPct val="120000"/>
              </a:lnSpc>
              <a:spcBef>
                <a:spcPts val="0"/>
              </a:spcBef>
            </a:pPr>
            <a:r>
              <a:rPr lang="en-GB" sz="6000" dirty="0">
                <a:solidFill>
                  <a:srgbClr val="FF0000"/>
                </a:solidFill>
              </a:rPr>
              <a:t>John Penn </a:t>
            </a:r>
          </a:p>
          <a:p>
            <a:pPr>
              <a:lnSpc>
                <a:spcPct val="120000"/>
              </a:lnSpc>
              <a:spcBef>
                <a:spcPts val="0"/>
              </a:spcBef>
            </a:pPr>
            <a:endParaRPr lang="en-GB" sz="6000" dirty="0"/>
          </a:p>
          <a:p>
            <a:pPr marL="0" indent="0">
              <a:lnSpc>
                <a:spcPct val="120000"/>
              </a:lnSpc>
              <a:spcBef>
                <a:spcPts val="0"/>
              </a:spcBef>
              <a:buNone/>
            </a:pPr>
            <a:r>
              <a:rPr lang="en-GB" sz="6000" b="1" dirty="0"/>
              <a:t>Pennsylvania:</a:t>
            </a:r>
          </a:p>
          <a:p>
            <a:pPr>
              <a:lnSpc>
                <a:spcPct val="120000"/>
              </a:lnSpc>
              <a:spcBef>
                <a:spcPts val="0"/>
              </a:spcBef>
            </a:pPr>
            <a:r>
              <a:rPr lang="en-GB" sz="6000" dirty="0">
                <a:solidFill>
                  <a:srgbClr val="FF0000"/>
                </a:solidFill>
              </a:rPr>
              <a:t>Robert Morris </a:t>
            </a:r>
          </a:p>
          <a:p>
            <a:pPr>
              <a:lnSpc>
                <a:spcPct val="120000"/>
              </a:lnSpc>
              <a:spcBef>
                <a:spcPts val="0"/>
              </a:spcBef>
            </a:pPr>
            <a:r>
              <a:rPr lang="en-GB" sz="6000" dirty="0">
                <a:solidFill>
                  <a:srgbClr val="FF0000"/>
                </a:solidFill>
              </a:rPr>
              <a:t>Benjamin Rush </a:t>
            </a:r>
          </a:p>
          <a:p>
            <a:pPr>
              <a:lnSpc>
                <a:spcPct val="120000"/>
              </a:lnSpc>
              <a:spcBef>
                <a:spcPts val="0"/>
              </a:spcBef>
            </a:pPr>
            <a:r>
              <a:rPr lang="en-GB" sz="6000" dirty="0">
                <a:solidFill>
                  <a:srgbClr val="FF0000"/>
                </a:solidFill>
              </a:rPr>
              <a:t>Benjamin Franklin </a:t>
            </a:r>
          </a:p>
          <a:p>
            <a:pPr>
              <a:lnSpc>
                <a:spcPct val="120000"/>
              </a:lnSpc>
              <a:spcBef>
                <a:spcPts val="0"/>
              </a:spcBef>
            </a:pPr>
            <a:r>
              <a:rPr lang="en-GB" sz="6000" dirty="0">
                <a:solidFill>
                  <a:srgbClr val="FF0000"/>
                </a:solidFill>
              </a:rPr>
              <a:t>George Taylor </a:t>
            </a:r>
          </a:p>
          <a:p>
            <a:pPr>
              <a:lnSpc>
                <a:spcPct val="120000"/>
              </a:lnSpc>
              <a:spcBef>
                <a:spcPts val="0"/>
              </a:spcBef>
            </a:pPr>
            <a:r>
              <a:rPr lang="en-GB" sz="6000" dirty="0"/>
              <a:t>John Morton</a:t>
            </a:r>
          </a:p>
          <a:p>
            <a:pPr>
              <a:lnSpc>
                <a:spcPct val="120000"/>
              </a:lnSpc>
              <a:spcBef>
                <a:spcPts val="0"/>
              </a:spcBef>
            </a:pPr>
            <a:r>
              <a:rPr lang="en-GB" sz="6000" dirty="0"/>
              <a:t>George Clymer</a:t>
            </a:r>
          </a:p>
          <a:p>
            <a:pPr>
              <a:lnSpc>
                <a:spcPct val="120000"/>
              </a:lnSpc>
              <a:spcBef>
                <a:spcPts val="0"/>
              </a:spcBef>
            </a:pPr>
            <a:r>
              <a:rPr lang="en-GB" sz="6000" dirty="0"/>
              <a:t>James Smith</a:t>
            </a:r>
          </a:p>
          <a:p>
            <a:pPr>
              <a:lnSpc>
                <a:spcPct val="120000"/>
              </a:lnSpc>
              <a:spcBef>
                <a:spcPts val="0"/>
              </a:spcBef>
            </a:pPr>
            <a:r>
              <a:rPr lang="en-GB" sz="6000" dirty="0"/>
              <a:t>James Wilson</a:t>
            </a:r>
          </a:p>
          <a:p>
            <a:pPr>
              <a:lnSpc>
                <a:spcPct val="120000"/>
              </a:lnSpc>
              <a:spcBef>
                <a:spcPts val="0"/>
              </a:spcBef>
            </a:pPr>
            <a:r>
              <a:rPr lang="en-GB" sz="6000" dirty="0"/>
              <a:t>George Ross</a:t>
            </a:r>
          </a:p>
          <a:p>
            <a:pPr>
              <a:lnSpc>
                <a:spcPct val="120000"/>
              </a:lnSpc>
              <a:spcBef>
                <a:spcPts val="0"/>
              </a:spcBef>
            </a:pPr>
            <a:endParaRPr lang="en-GB" sz="6000" b="1" dirty="0"/>
          </a:p>
          <a:p>
            <a:pPr marL="0" indent="0">
              <a:lnSpc>
                <a:spcPct val="120000"/>
              </a:lnSpc>
              <a:spcBef>
                <a:spcPts val="0"/>
              </a:spcBef>
              <a:buNone/>
            </a:pPr>
            <a:r>
              <a:rPr lang="en-GB" sz="6000" b="1" dirty="0"/>
              <a:t>Rhode Island:</a:t>
            </a:r>
          </a:p>
          <a:p>
            <a:pPr>
              <a:lnSpc>
                <a:spcPct val="120000"/>
              </a:lnSpc>
              <a:spcBef>
                <a:spcPts val="0"/>
              </a:spcBef>
            </a:pPr>
            <a:r>
              <a:rPr lang="en-GB" sz="6000" dirty="0">
                <a:solidFill>
                  <a:srgbClr val="FF0000"/>
                </a:solidFill>
              </a:rPr>
              <a:t>Stephen Hopkins </a:t>
            </a:r>
          </a:p>
          <a:p>
            <a:pPr>
              <a:lnSpc>
                <a:spcPct val="120000"/>
              </a:lnSpc>
              <a:spcBef>
                <a:spcPts val="0"/>
              </a:spcBef>
            </a:pPr>
            <a:r>
              <a:rPr lang="en-GB" sz="6000" dirty="0"/>
              <a:t>William Ellery</a:t>
            </a:r>
          </a:p>
          <a:p>
            <a:pPr marL="0" indent="0">
              <a:lnSpc>
                <a:spcPct val="120000"/>
              </a:lnSpc>
              <a:spcBef>
                <a:spcPts val="0"/>
              </a:spcBef>
              <a:buNone/>
            </a:pPr>
            <a:endParaRPr lang="en-GB" sz="6000" dirty="0"/>
          </a:p>
          <a:p>
            <a:pPr marL="0" indent="0">
              <a:lnSpc>
                <a:spcPct val="120000"/>
              </a:lnSpc>
              <a:spcBef>
                <a:spcPts val="0"/>
              </a:spcBef>
              <a:buNone/>
            </a:pPr>
            <a:r>
              <a:rPr lang="en-GB" sz="6000" b="1" dirty="0"/>
              <a:t>South Carolina:</a:t>
            </a:r>
          </a:p>
          <a:p>
            <a:pPr>
              <a:lnSpc>
                <a:spcPct val="120000"/>
              </a:lnSpc>
              <a:spcBef>
                <a:spcPts val="0"/>
              </a:spcBef>
            </a:pPr>
            <a:r>
              <a:rPr lang="en-GB" sz="6000" dirty="0">
                <a:solidFill>
                  <a:srgbClr val="FF0000"/>
                </a:solidFill>
              </a:rPr>
              <a:t>Edward Rutledge </a:t>
            </a:r>
          </a:p>
          <a:p>
            <a:pPr>
              <a:lnSpc>
                <a:spcPct val="120000"/>
              </a:lnSpc>
              <a:spcBef>
                <a:spcPts val="0"/>
              </a:spcBef>
            </a:pPr>
            <a:r>
              <a:rPr lang="en-GB" sz="6000" dirty="0">
                <a:solidFill>
                  <a:srgbClr val="FF0000"/>
                </a:solidFill>
              </a:rPr>
              <a:t>Thomas Heyward </a:t>
            </a:r>
          </a:p>
          <a:p>
            <a:pPr>
              <a:lnSpc>
                <a:spcPct val="120000"/>
              </a:lnSpc>
              <a:spcBef>
                <a:spcPts val="0"/>
              </a:spcBef>
            </a:pPr>
            <a:r>
              <a:rPr lang="en-GB" sz="6000" dirty="0">
                <a:solidFill>
                  <a:srgbClr val="FF0000"/>
                </a:solidFill>
              </a:rPr>
              <a:t>Thomas Lynch, Jr </a:t>
            </a:r>
          </a:p>
          <a:p>
            <a:pPr>
              <a:lnSpc>
                <a:spcPct val="120000"/>
              </a:lnSpc>
              <a:spcBef>
                <a:spcPts val="0"/>
              </a:spcBef>
            </a:pPr>
            <a:r>
              <a:rPr lang="en-GB" sz="6000" dirty="0">
                <a:solidFill>
                  <a:srgbClr val="FF0000"/>
                </a:solidFill>
              </a:rPr>
              <a:t>Arthur Middleton </a:t>
            </a:r>
          </a:p>
          <a:p>
            <a:pPr>
              <a:lnSpc>
                <a:spcPct val="120000"/>
              </a:lnSpc>
              <a:spcBef>
                <a:spcPts val="0"/>
              </a:spcBef>
            </a:pPr>
            <a:endParaRPr lang="en-GB" sz="6000" dirty="0"/>
          </a:p>
          <a:p>
            <a:pPr marL="0" indent="0">
              <a:lnSpc>
                <a:spcPct val="120000"/>
              </a:lnSpc>
              <a:spcBef>
                <a:spcPts val="0"/>
              </a:spcBef>
              <a:buNone/>
            </a:pPr>
            <a:r>
              <a:rPr lang="en-GB" sz="6000" b="1" dirty="0"/>
              <a:t>Virginia:</a:t>
            </a:r>
          </a:p>
          <a:p>
            <a:pPr>
              <a:lnSpc>
                <a:spcPct val="120000"/>
              </a:lnSpc>
              <a:spcBef>
                <a:spcPts val="0"/>
              </a:spcBef>
            </a:pPr>
            <a:r>
              <a:rPr lang="en-GB" sz="6000" dirty="0">
                <a:solidFill>
                  <a:srgbClr val="FF0000"/>
                </a:solidFill>
              </a:rPr>
              <a:t>George </a:t>
            </a:r>
            <a:r>
              <a:rPr lang="en-GB" sz="6000" dirty="0" err="1">
                <a:solidFill>
                  <a:srgbClr val="FF0000"/>
                </a:solidFill>
              </a:rPr>
              <a:t>Wythe</a:t>
            </a:r>
            <a:r>
              <a:rPr lang="en-GB" sz="6000" dirty="0">
                <a:solidFill>
                  <a:srgbClr val="FF0000"/>
                </a:solidFill>
              </a:rPr>
              <a:t> </a:t>
            </a:r>
          </a:p>
          <a:p>
            <a:pPr>
              <a:lnSpc>
                <a:spcPct val="120000"/>
              </a:lnSpc>
              <a:spcBef>
                <a:spcPts val="0"/>
              </a:spcBef>
            </a:pPr>
            <a:r>
              <a:rPr lang="en-GB" sz="6000" dirty="0">
                <a:solidFill>
                  <a:srgbClr val="FF0000"/>
                </a:solidFill>
              </a:rPr>
              <a:t>Richard Henry Lee </a:t>
            </a:r>
          </a:p>
          <a:p>
            <a:pPr>
              <a:lnSpc>
                <a:spcPct val="120000"/>
              </a:lnSpc>
              <a:spcBef>
                <a:spcPts val="0"/>
              </a:spcBef>
            </a:pPr>
            <a:r>
              <a:rPr lang="en-GB" sz="6000" dirty="0">
                <a:solidFill>
                  <a:srgbClr val="FF0000"/>
                </a:solidFill>
              </a:rPr>
              <a:t>Thomas Jefferson </a:t>
            </a:r>
          </a:p>
          <a:p>
            <a:pPr>
              <a:lnSpc>
                <a:spcPct val="120000"/>
              </a:lnSpc>
              <a:spcBef>
                <a:spcPts val="0"/>
              </a:spcBef>
            </a:pPr>
            <a:r>
              <a:rPr lang="en-GB" sz="6000" dirty="0">
                <a:solidFill>
                  <a:srgbClr val="FF0000"/>
                </a:solidFill>
              </a:rPr>
              <a:t>Benjamin Harrison </a:t>
            </a:r>
          </a:p>
          <a:p>
            <a:pPr>
              <a:lnSpc>
                <a:spcPct val="120000"/>
              </a:lnSpc>
              <a:spcBef>
                <a:spcPts val="0"/>
              </a:spcBef>
            </a:pPr>
            <a:r>
              <a:rPr lang="en-GB" sz="6000" dirty="0">
                <a:solidFill>
                  <a:srgbClr val="FF0000"/>
                </a:solidFill>
              </a:rPr>
              <a:t>Thomas Nelson, Jr. </a:t>
            </a:r>
          </a:p>
          <a:p>
            <a:pPr>
              <a:lnSpc>
                <a:spcPct val="120000"/>
              </a:lnSpc>
              <a:spcBef>
                <a:spcPts val="0"/>
              </a:spcBef>
            </a:pPr>
            <a:r>
              <a:rPr lang="en-GB" sz="6000" dirty="0">
                <a:solidFill>
                  <a:srgbClr val="FF0000"/>
                </a:solidFill>
              </a:rPr>
              <a:t>Francis Lightfoot Lee </a:t>
            </a:r>
          </a:p>
          <a:p>
            <a:pPr>
              <a:lnSpc>
                <a:spcPct val="120000"/>
              </a:lnSpc>
              <a:spcBef>
                <a:spcPts val="0"/>
              </a:spcBef>
            </a:pPr>
            <a:r>
              <a:rPr lang="en-GB" sz="6000" dirty="0">
                <a:solidFill>
                  <a:srgbClr val="FF0000"/>
                </a:solidFill>
              </a:rPr>
              <a:t>Carter Braxton </a:t>
            </a:r>
          </a:p>
          <a:p>
            <a:pPr>
              <a:lnSpc>
                <a:spcPct val="120000"/>
              </a:lnSpc>
              <a:spcBef>
                <a:spcPts val="0"/>
              </a:spcBef>
            </a:pPr>
            <a:endParaRPr lang="en-GB" sz="6000" dirty="0">
              <a:solidFill>
                <a:srgbClr val="FF0000"/>
              </a:solidFill>
            </a:endParaRPr>
          </a:p>
          <a:p>
            <a:pPr marL="0" indent="0" algn="r">
              <a:lnSpc>
                <a:spcPct val="120000"/>
              </a:lnSpc>
              <a:spcBef>
                <a:spcPts val="0"/>
              </a:spcBef>
              <a:buNone/>
            </a:pPr>
            <a:r>
              <a:rPr lang="en-GB" sz="6000" dirty="0">
                <a:solidFill>
                  <a:srgbClr val="FF0000"/>
                </a:solidFill>
              </a:rPr>
              <a:t>Red = slaveowner</a:t>
            </a:r>
          </a:p>
        </p:txBody>
      </p:sp>
    </p:spTree>
    <p:extLst>
      <p:ext uri="{BB962C8B-B14F-4D97-AF65-F5344CB8AC3E}">
        <p14:creationId xmlns:p14="http://schemas.microsoft.com/office/powerpoint/2010/main" val="33402214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9B94D-06B7-4D9C-B55C-822C64B63A58}"/>
              </a:ext>
            </a:extLst>
          </p:cNvPr>
          <p:cNvSpPr>
            <a:spLocks noGrp="1"/>
          </p:cNvSpPr>
          <p:nvPr>
            <p:ph type="title"/>
          </p:nvPr>
        </p:nvSpPr>
        <p:spPr>
          <a:xfrm>
            <a:off x="628650" y="18256"/>
            <a:ext cx="7886700" cy="1325563"/>
          </a:xfrm>
        </p:spPr>
        <p:txBody>
          <a:bodyPr/>
          <a:lstStyle/>
          <a:p>
            <a:pPr algn="ctr"/>
            <a:r>
              <a:rPr lang="en-GB" dirty="0">
                <a:solidFill>
                  <a:srgbClr val="FFFF00"/>
                </a:solidFill>
                <a:latin typeface="Cooper Black" panose="0208090404030B020404" pitchFamily="18" charset="0"/>
              </a:rPr>
              <a:t>Washington’s Enslaved </a:t>
            </a:r>
          </a:p>
        </p:txBody>
      </p:sp>
      <p:sp>
        <p:nvSpPr>
          <p:cNvPr id="3" name="Content Placeholder 2">
            <a:extLst>
              <a:ext uri="{FF2B5EF4-FFF2-40B4-BE49-F238E27FC236}">
                <a16:creationId xmlns:a16="http://schemas.microsoft.com/office/drawing/2014/main" id="{CACE587E-0566-4FE3-B665-D29C24B6D013}"/>
              </a:ext>
            </a:extLst>
          </p:cNvPr>
          <p:cNvSpPr>
            <a:spLocks noGrp="1"/>
          </p:cNvSpPr>
          <p:nvPr>
            <p:ph idx="1"/>
          </p:nvPr>
        </p:nvSpPr>
        <p:spPr>
          <a:xfrm>
            <a:off x="4307305" y="1343819"/>
            <a:ext cx="4511843" cy="4833143"/>
          </a:xfrm>
        </p:spPr>
        <p:txBody>
          <a:bodyPr>
            <a:noAutofit/>
          </a:bodyPr>
          <a:lstStyle/>
          <a:p>
            <a:r>
              <a:rPr lang="en-GB" sz="2400" dirty="0">
                <a:solidFill>
                  <a:srgbClr val="FFFF00"/>
                </a:solidFill>
              </a:rPr>
              <a:t>Harry Washington </a:t>
            </a:r>
            <a:r>
              <a:rPr lang="en-GB" sz="1600" dirty="0"/>
              <a:t>(c. 1740–after 1800</a:t>
            </a:r>
            <a:r>
              <a:rPr lang="en-GB" sz="1400" dirty="0"/>
              <a:t>)</a:t>
            </a:r>
          </a:p>
          <a:p>
            <a:pPr lvl="1">
              <a:buFontTx/>
              <a:buChar char="-"/>
            </a:pPr>
            <a:r>
              <a:rPr lang="en-GB" sz="2000" dirty="0"/>
              <a:t>b. Gambia – purchased by Washington 1763</a:t>
            </a:r>
          </a:p>
          <a:p>
            <a:pPr lvl="1">
              <a:buFontTx/>
              <a:buChar char="-"/>
            </a:pPr>
            <a:r>
              <a:rPr lang="en-GB" sz="2000" dirty="0"/>
              <a:t>Black Loyalist in Revolutionary War</a:t>
            </a:r>
          </a:p>
          <a:p>
            <a:pPr lvl="1">
              <a:buFontTx/>
              <a:buChar char="-"/>
            </a:pPr>
            <a:r>
              <a:rPr lang="en-GB" sz="2000" dirty="0"/>
              <a:t>Refugee in Nova Scotia and then Sierra Leone</a:t>
            </a:r>
          </a:p>
          <a:p>
            <a:pPr lvl="1">
              <a:buFontTx/>
              <a:buChar char="-"/>
            </a:pPr>
            <a:r>
              <a:rPr lang="en-GB" sz="2000" dirty="0"/>
              <a:t>1800 involved in rebellion against British rule in Sierra Leone</a:t>
            </a:r>
          </a:p>
          <a:p>
            <a:pPr marL="0" indent="0">
              <a:buNone/>
            </a:pPr>
            <a:endParaRPr lang="en-GB" sz="2000" dirty="0"/>
          </a:p>
          <a:p>
            <a:r>
              <a:rPr lang="en-GB" sz="2400" dirty="0">
                <a:solidFill>
                  <a:srgbClr val="FFFF00"/>
                </a:solidFill>
              </a:rPr>
              <a:t>Ona ‘</a:t>
            </a:r>
            <a:r>
              <a:rPr lang="en-GB" sz="2400" dirty="0" err="1">
                <a:solidFill>
                  <a:srgbClr val="FFFF00"/>
                </a:solidFill>
              </a:rPr>
              <a:t>Oney</a:t>
            </a:r>
            <a:r>
              <a:rPr lang="en-GB" sz="2400" dirty="0">
                <a:solidFill>
                  <a:srgbClr val="FFFF00"/>
                </a:solidFill>
              </a:rPr>
              <a:t>’ Judge Staines </a:t>
            </a:r>
            <a:r>
              <a:rPr lang="en-GB" sz="1600" dirty="0"/>
              <a:t>(c. 1773 –1848)</a:t>
            </a:r>
          </a:p>
          <a:p>
            <a:pPr lvl="1">
              <a:buFontTx/>
              <a:buChar char="-"/>
            </a:pPr>
            <a:r>
              <a:rPr lang="en-GB" sz="2000" dirty="0"/>
              <a:t>escaped from George Washington’s residence in Philadelphia, 1796</a:t>
            </a:r>
          </a:p>
          <a:p>
            <a:pPr lvl="1">
              <a:buFontTx/>
              <a:buChar char="-"/>
            </a:pPr>
            <a:r>
              <a:rPr lang="en-GB" sz="2000" dirty="0"/>
              <a:t>lived rest of life in New Hampshire</a:t>
            </a:r>
          </a:p>
        </p:txBody>
      </p:sp>
      <p:pic>
        <p:nvPicPr>
          <p:cNvPr id="4" name="Picture 3">
            <a:extLst>
              <a:ext uri="{FF2B5EF4-FFF2-40B4-BE49-F238E27FC236}">
                <a16:creationId xmlns:a16="http://schemas.microsoft.com/office/drawing/2014/main" id="{BF9CEA94-7411-4D73-AFFE-FC76B4F21DD8}"/>
              </a:ext>
            </a:extLst>
          </p:cNvPr>
          <p:cNvPicPr>
            <a:picLocks noChangeAspect="1"/>
          </p:cNvPicPr>
          <p:nvPr/>
        </p:nvPicPr>
        <p:blipFill>
          <a:blip r:embed="rId3"/>
          <a:stretch>
            <a:fillRect/>
          </a:stretch>
        </p:blipFill>
        <p:spPr>
          <a:xfrm>
            <a:off x="324852" y="1389119"/>
            <a:ext cx="3635751" cy="4117807"/>
          </a:xfrm>
          <a:prstGeom prst="rect">
            <a:avLst/>
          </a:prstGeom>
        </p:spPr>
      </p:pic>
      <p:sp>
        <p:nvSpPr>
          <p:cNvPr id="7" name="TextBox 6">
            <a:extLst>
              <a:ext uri="{FF2B5EF4-FFF2-40B4-BE49-F238E27FC236}">
                <a16:creationId xmlns:a16="http://schemas.microsoft.com/office/drawing/2014/main" id="{D56CF4CA-0B3C-487F-8AD6-D2DDD78D1A3D}"/>
              </a:ext>
            </a:extLst>
          </p:cNvPr>
          <p:cNvSpPr txBox="1"/>
          <p:nvPr/>
        </p:nvSpPr>
        <p:spPr>
          <a:xfrm>
            <a:off x="324852" y="6040032"/>
            <a:ext cx="4572000" cy="369332"/>
          </a:xfrm>
          <a:prstGeom prst="rect">
            <a:avLst/>
          </a:prstGeom>
          <a:noFill/>
        </p:spPr>
        <p:txBody>
          <a:bodyPr wrap="square">
            <a:spAutoFit/>
          </a:bodyPr>
          <a:lstStyle/>
          <a:p>
            <a:r>
              <a:rPr lang="en-GB" i="1" dirty="0"/>
              <a:t>Pennsylvania Gazette, </a:t>
            </a:r>
            <a:r>
              <a:rPr lang="en-GB" dirty="0"/>
              <a:t>24 May 1796</a:t>
            </a:r>
          </a:p>
        </p:txBody>
      </p:sp>
    </p:spTree>
    <p:extLst>
      <p:ext uri="{BB962C8B-B14F-4D97-AF65-F5344CB8AC3E}">
        <p14:creationId xmlns:p14="http://schemas.microsoft.com/office/powerpoint/2010/main" val="155547468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A1A78-B4F0-478C-94EA-12E686C915EF}"/>
              </a:ext>
            </a:extLst>
          </p:cNvPr>
          <p:cNvSpPr>
            <a:spLocks noGrp="1"/>
          </p:cNvSpPr>
          <p:nvPr>
            <p:ph type="title"/>
          </p:nvPr>
        </p:nvSpPr>
        <p:spPr/>
        <p:txBody>
          <a:bodyPr/>
          <a:lstStyle/>
          <a:p>
            <a:pPr algn="ctr"/>
            <a:r>
              <a:rPr lang="en-GB" dirty="0">
                <a:solidFill>
                  <a:srgbClr val="FFFF00"/>
                </a:solidFill>
                <a:latin typeface="Cooper Black" panose="0208090404030B020404" pitchFamily="18" charset="0"/>
              </a:rPr>
              <a:t>Jefferson’s Enslaved </a:t>
            </a:r>
            <a:endParaRPr lang="en-GB" dirty="0"/>
          </a:p>
        </p:txBody>
      </p:sp>
      <p:pic>
        <p:nvPicPr>
          <p:cNvPr id="4" name="Content Placeholder 3">
            <a:extLst>
              <a:ext uri="{FF2B5EF4-FFF2-40B4-BE49-F238E27FC236}">
                <a16:creationId xmlns:a16="http://schemas.microsoft.com/office/drawing/2014/main" id="{11F37E38-71F5-4A2F-856A-026E56586908}"/>
              </a:ext>
            </a:extLst>
          </p:cNvPr>
          <p:cNvPicPr>
            <a:picLocks noGrp="1" noChangeAspect="1"/>
          </p:cNvPicPr>
          <p:nvPr>
            <p:ph idx="1"/>
          </p:nvPr>
        </p:nvPicPr>
        <p:blipFill>
          <a:blip r:embed="rId3"/>
          <a:stretch>
            <a:fillRect/>
          </a:stretch>
        </p:blipFill>
        <p:spPr>
          <a:xfrm>
            <a:off x="1395663" y="1690689"/>
            <a:ext cx="5943600" cy="4133125"/>
          </a:xfrm>
          <a:prstGeom prst="rect">
            <a:avLst/>
          </a:prstGeom>
        </p:spPr>
      </p:pic>
      <p:sp>
        <p:nvSpPr>
          <p:cNvPr id="6" name="TextBox 5">
            <a:extLst>
              <a:ext uri="{FF2B5EF4-FFF2-40B4-BE49-F238E27FC236}">
                <a16:creationId xmlns:a16="http://schemas.microsoft.com/office/drawing/2014/main" id="{CA92F9DD-0F6E-4BC2-AA79-44620EC82297}"/>
              </a:ext>
            </a:extLst>
          </p:cNvPr>
          <p:cNvSpPr txBox="1"/>
          <p:nvPr/>
        </p:nvSpPr>
        <p:spPr>
          <a:xfrm>
            <a:off x="2286000" y="5807061"/>
            <a:ext cx="4572000" cy="369332"/>
          </a:xfrm>
          <a:prstGeom prst="rect">
            <a:avLst/>
          </a:prstGeom>
          <a:noFill/>
        </p:spPr>
        <p:txBody>
          <a:bodyPr wrap="square">
            <a:spAutoFit/>
          </a:bodyPr>
          <a:lstStyle/>
          <a:p>
            <a:pPr algn="ctr"/>
            <a:r>
              <a:rPr lang="en-GB" i="1" dirty="0"/>
              <a:t>Virginia </a:t>
            </a:r>
            <a:r>
              <a:rPr lang="en-GB" dirty="0"/>
              <a:t>Gazette, 14 September  1769</a:t>
            </a:r>
          </a:p>
        </p:txBody>
      </p:sp>
    </p:spTree>
    <p:extLst>
      <p:ext uri="{BB962C8B-B14F-4D97-AF65-F5344CB8AC3E}">
        <p14:creationId xmlns:p14="http://schemas.microsoft.com/office/powerpoint/2010/main" val="40351614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DA71-D013-4E8A-962C-E103FE6AF663}"/>
              </a:ext>
            </a:extLst>
          </p:cNvPr>
          <p:cNvSpPr>
            <a:spLocks noGrp="1"/>
          </p:cNvSpPr>
          <p:nvPr>
            <p:ph type="title"/>
          </p:nvPr>
        </p:nvSpPr>
        <p:spPr/>
        <p:txBody>
          <a:bodyPr/>
          <a:lstStyle/>
          <a:p>
            <a:pPr algn="ctr"/>
            <a:r>
              <a:rPr lang="en-US" dirty="0">
                <a:solidFill>
                  <a:srgbClr val="FFFF00"/>
                </a:solidFill>
                <a:latin typeface="Cooper Black" panose="0208090404030B020404" pitchFamily="18" charset="0"/>
              </a:rPr>
              <a:t>Jefferson’s Monticello</a:t>
            </a:r>
            <a:endParaRPr lang="en-GB" dirty="0">
              <a:solidFill>
                <a:srgbClr val="FFFF00"/>
              </a:solidFill>
              <a:latin typeface="Cooper Black" panose="0208090404030B020404" pitchFamily="18" charset="0"/>
            </a:endParaRPr>
          </a:p>
        </p:txBody>
      </p:sp>
      <p:pic>
        <p:nvPicPr>
          <p:cNvPr id="5" name="Content Placeholder 4">
            <a:extLst>
              <a:ext uri="{FF2B5EF4-FFF2-40B4-BE49-F238E27FC236}">
                <a16:creationId xmlns:a16="http://schemas.microsoft.com/office/drawing/2014/main" id="{5735DA06-C181-4A8F-99F3-1E327908F586}"/>
              </a:ext>
            </a:extLst>
          </p:cNvPr>
          <p:cNvPicPr>
            <a:picLocks noGrp="1" noChangeAspect="1"/>
          </p:cNvPicPr>
          <p:nvPr>
            <p:ph idx="1"/>
          </p:nvPr>
        </p:nvPicPr>
        <p:blipFill>
          <a:blip r:embed="rId3"/>
          <a:stretch>
            <a:fillRect/>
          </a:stretch>
        </p:blipFill>
        <p:spPr>
          <a:xfrm>
            <a:off x="3590108" y="1466807"/>
            <a:ext cx="5172529" cy="4525963"/>
          </a:xfrm>
        </p:spPr>
      </p:pic>
      <p:pic>
        <p:nvPicPr>
          <p:cNvPr id="7" name="Picture 6">
            <a:extLst>
              <a:ext uri="{FF2B5EF4-FFF2-40B4-BE49-F238E27FC236}">
                <a16:creationId xmlns:a16="http://schemas.microsoft.com/office/drawing/2014/main" id="{530372A6-E83B-40B6-90D3-3862346F0D96}"/>
              </a:ext>
            </a:extLst>
          </p:cNvPr>
          <p:cNvPicPr>
            <a:picLocks noChangeAspect="1"/>
          </p:cNvPicPr>
          <p:nvPr/>
        </p:nvPicPr>
        <p:blipFill>
          <a:blip r:embed="rId4"/>
          <a:stretch>
            <a:fillRect/>
          </a:stretch>
        </p:blipFill>
        <p:spPr>
          <a:xfrm>
            <a:off x="251520" y="4041325"/>
            <a:ext cx="4106682" cy="2542036"/>
          </a:xfrm>
          <a:prstGeom prst="rect">
            <a:avLst/>
          </a:prstGeom>
        </p:spPr>
      </p:pic>
    </p:spTree>
    <p:extLst>
      <p:ext uri="{BB962C8B-B14F-4D97-AF65-F5344CB8AC3E}">
        <p14:creationId xmlns:p14="http://schemas.microsoft.com/office/powerpoint/2010/main" val="116356328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6AEB-FF39-44BF-B181-EA166F4DCF5D}"/>
              </a:ext>
            </a:extLst>
          </p:cNvPr>
          <p:cNvSpPr>
            <a:spLocks noGrp="1"/>
          </p:cNvSpPr>
          <p:nvPr>
            <p:ph type="title"/>
          </p:nvPr>
        </p:nvSpPr>
        <p:spPr/>
        <p:txBody>
          <a:bodyPr/>
          <a:lstStyle/>
          <a:p>
            <a:r>
              <a:rPr lang="en-GB" dirty="0"/>
              <a:t>Ta-Nehisi Coates on Monticello</a:t>
            </a:r>
          </a:p>
        </p:txBody>
      </p:sp>
      <p:pic>
        <p:nvPicPr>
          <p:cNvPr id="4" name="Online Media 3" title="Why It's Important for Black People to Visit Thomas Jefferson's Monticello | Oprah's Book Club | OWN">
            <a:hlinkClick r:id="" action="ppaction://media"/>
            <a:extLst>
              <a:ext uri="{FF2B5EF4-FFF2-40B4-BE49-F238E27FC236}">
                <a16:creationId xmlns:a16="http://schemas.microsoft.com/office/drawing/2014/main" id="{916673E8-1D1B-43ED-9ADF-75432779C6D6}"/>
              </a:ext>
            </a:extLst>
          </p:cNvPr>
          <p:cNvPicPr>
            <a:picLocks noGrp="1" noRot="1" noChangeAspect="1"/>
          </p:cNvPicPr>
          <p:nvPr>
            <p:ph idx="1"/>
            <a:videoFile r:link="rId1"/>
          </p:nvPr>
        </p:nvPicPr>
        <p:blipFill>
          <a:blip r:embed="rId4"/>
          <a:stretch>
            <a:fillRect/>
          </a:stretch>
        </p:blipFill>
        <p:spPr>
          <a:xfrm>
            <a:off x="721519" y="1796596"/>
            <a:ext cx="7700962" cy="4351338"/>
          </a:xfrm>
          <a:prstGeom prst="rect">
            <a:avLst/>
          </a:prstGeom>
        </p:spPr>
      </p:pic>
    </p:spTree>
    <p:extLst>
      <p:ext uri="{BB962C8B-B14F-4D97-AF65-F5344CB8AC3E}">
        <p14:creationId xmlns:p14="http://schemas.microsoft.com/office/powerpoint/2010/main" val="222086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90A7-FB2C-457E-81B6-B456663B3C9D}"/>
              </a:ext>
            </a:extLst>
          </p:cNvPr>
          <p:cNvSpPr>
            <a:spLocks noGrp="1"/>
          </p:cNvSpPr>
          <p:nvPr>
            <p:ph type="title"/>
          </p:nvPr>
        </p:nvSpPr>
        <p:spPr/>
        <p:txBody>
          <a:bodyPr/>
          <a:lstStyle/>
          <a:p>
            <a:pPr algn="ctr"/>
            <a:r>
              <a:rPr lang="en-GB" dirty="0" err="1">
                <a:latin typeface="Cooper Black" panose="0208090404030B020404" pitchFamily="18" charset="0"/>
              </a:rPr>
              <a:t>Hemingses</a:t>
            </a:r>
            <a:r>
              <a:rPr lang="en-GB" dirty="0">
                <a:latin typeface="Cooper Black" panose="0208090404030B020404" pitchFamily="18" charset="0"/>
              </a:rPr>
              <a:t> of Monticello</a:t>
            </a:r>
          </a:p>
        </p:txBody>
      </p:sp>
      <p:pic>
        <p:nvPicPr>
          <p:cNvPr id="5" name="Content Placeholder 4">
            <a:extLst>
              <a:ext uri="{FF2B5EF4-FFF2-40B4-BE49-F238E27FC236}">
                <a16:creationId xmlns:a16="http://schemas.microsoft.com/office/drawing/2014/main" id="{EF005006-6E15-40AA-9319-DA841EC74F68}"/>
              </a:ext>
            </a:extLst>
          </p:cNvPr>
          <p:cNvPicPr>
            <a:picLocks noGrp="1" noChangeAspect="1"/>
          </p:cNvPicPr>
          <p:nvPr>
            <p:ph idx="1"/>
          </p:nvPr>
        </p:nvPicPr>
        <p:blipFill>
          <a:blip r:embed="rId3"/>
          <a:stretch>
            <a:fillRect/>
          </a:stretch>
        </p:blipFill>
        <p:spPr>
          <a:xfrm>
            <a:off x="2868829" y="1690689"/>
            <a:ext cx="6275171" cy="4180972"/>
          </a:xfrm>
          <a:prstGeom prst="rect">
            <a:avLst/>
          </a:prstGeom>
        </p:spPr>
      </p:pic>
      <p:pic>
        <p:nvPicPr>
          <p:cNvPr id="4" name="Picture 3">
            <a:extLst>
              <a:ext uri="{FF2B5EF4-FFF2-40B4-BE49-F238E27FC236}">
                <a16:creationId xmlns:a16="http://schemas.microsoft.com/office/drawing/2014/main" id="{825778C1-FAD6-4BEC-962B-97E1AFBD3B81}"/>
              </a:ext>
            </a:extLst>
          </p:cNvPr>
          <p:cNvPicPr>
            <a:picLocks noChangeAspect="1"/>
          </p:cNvPicPr>
          <p:nvPr/>
        </p:nvPicPr>
        <p:blipFill>
          <a:blip r:embed="rId4"/>
          <a:stretch>
            <a:fillRect/>
          </a:stretch>
        </p:blipFill>
        <p:spPr>
          <a:xfrm>
            <a:off x="94418" y="1690688"/>
            <a:ext cx="2774411" cy="4180973"/>
          </a:xfrm>
          <a:prstGeom prst="rect">
            <a:avLst/>
          </a:prstGeom>
        </p:spPr>
      </p:pic>
    </p:spTree>
    <p:extLst>
      <p:ext uri="{BB962C8B-B14F-4D97-AF65-F5344CB8AC3E}">
        <p14:creationId xmlns:p14="http://schemas.microsoft.com/office/powerpoint/2010/main" val="28387099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863EA-CD89-4C53-8983-E7FE930E6232}"/>
              </a:ext>
            </a:extLst>
          </p:cNvPr>
          <p:cNvSpPr>
            <a:spLocks noGrp="1"/>
          </p:cNvSpPr>
          <p:nvPr>
            <p:ph type="title"/>
          </p:nvPr>
        </p:nvSpPr>
        <p:spPr/>
        <p:txBody>
          <a:bodyPr/>
          <a:lstStyle/>
          <a:p>
            <a:endParaRPr lang="en-GB" dirty="0"/>
          </a:p>
        </p:txBody>
      </p:sp>
      <p:pic>
        <p:nvPicPr>
          <p:cNvPr id="7" name="Content Placeholder 6">
            <a:extLst>
              <a:ext uri="{FF2B5EF4-FFF2-40B4-BE49-F238E27FC236}">
                <a16:creationId xmlns:a16="http://schemas.microsoft.com/office/drawing/2014/main" id="{48DC21B1-4C47-43DA-AAF0-D595723E6832}"/>
              </a:ext>
            </a:extLst>
          </p:cNvPr>
          <p:cNvPicPr>
            <a:picLocks noGrp="1" noChangeAspect="1"/>
          </p:cNvPicPr>
          <p:nvPr>
            <p:ph idx="1"/>
          </p:nvPr>
        </p:nvPicPr>
        <p:blipFill>
          <a:blip r:embed="rId3"/>
          <a:stretch>
            <a:fillRect/>
          </a:stretch>
        </p:blipFill>
        <p:spPr>
          <a:xfrm>
            <a:off x="1345462" y="365126"/>
            <a:ext cx="6667570" cy="6254611"/>
          </a:xfrm>
          <a:prstGeom prst="rect">
            <a:avLst/>
          </a:prstGeom>
        </p:spPr>
      </p:pic>
    </p:spTree>
    <p:extLst>
      <p:ext uri="{BB962C8B-B14F-4D97-AF65-F5344CB8AC3E}">
        <p14:creationId xmlns:p14="http://schemas.microsoft.com/office/powerpoint/2010/main" val="85375990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3875D-3B6B-407B-A0C6-769515CB75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B5DE3C-46BD-4459-B722-D92E00DD7F13}"/>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47D25AC-AA4E-4F6D-B439-3022E858081F}"/>
              </a:ext>
            </a:extLst>
          </p:cNvPr>
          <p:cNvPicPr>
            <a:picLocks noChangeAspect="1"/>
          </p:cNvPicPr>
          <p:nvPr/>
        </p:nvPicPr>
        <p:blipFill>
          <a:blip r:embed="rId3"/>
          <a:stretch>
            <a:fillRect/>
          </a:stretch>
        </p:blipFill>
        <p:spPr>
          <a:xfrm>
            <a:off x="0" y="430074"/>
            <a:ext cx="9144000" cy="5997851"/>
          </a:xfrm>
          <a:prstGeom prst="rect">
            <a:avLst/>
          </a:prstGeom>
        </p:spPr>
      </p:pic>
      <p:sp>
        <p:nvSpPr>
          <p:cNvPr id="6" name="TextBox 5">
            <a:extLst>
              <a:ext uri="{FF2B5EF4-FFF2-40B4-BE49-F238E27FC236}">
                <a16:creationId xmlns:a16="http://schemas.microsoft.com/office/drawing/2014/main" id="{B72B3FE4-9DB6-458C-B7B9-8E45FD24035D}"/>
              </a:ext>
            </a:extLst>
          </p:cNvPr>
          <p:cNvSpPr txBox="1"/>
          <p:nvPr/>
        </p:nvSpPr>
        <p:spPr>
          <a:xfrm>
            <a:off x="3170322" y="5626587"/>
            <a:ext cx="4656220" cy="646331"/>
          </a:xfrm>
          <a:prstGeom prst="rect">
            <a:avLst/>
          </a:prstGeom>
          <a:noFill/>
        </p:spPr>
        <p:txBody>
          <a:bodyPr wrap="square">
            <a:spAutoFit/>
          </a:bodyPr>
          <a:lstStyle/>
          <a:p>
            <a:r>
              <a:rPr lang="en-GB" dirty="0">
                <a:hlinkClick r:id="rId4"/>
              </a:rPr>
              <a:t>https://www.monticello.org/sallyhemings/</a:t>
            </a:r>
            <a:endParaRPr lang="en-GB" dirty="0"/>
          </a:p>
          <a:p>
            <a:endParaRPr lang="en-GB" dirty="0"/>
          </a:p>
        </p:txBody>
      </p:sp>
    </p:spTree>
    <p:extLst>
      <p:ext uri="{BB962C8B-B14F-4D97-AF65-F5344CB8AC3E}">
        <p14:creationId xmlns:p14="http://schemas.microsoft.com/office/powerpoint/2010/main" val="103945245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D9A6-AEB6-43DD-81C3-6918C17E9460}"/>
              </a:ext>
            </a:extLst>
          </p:cNvPr>
          <p:cNvSpPr>
            <a:spLocks noGrp="1"/>
          </p:cNvSpPr>
          <p:nvPr>
            <p:ph type="title"/>
          </p:nvPr>
        </p:nvSpPr>
        <p:spPr>
          <a:xfrm>
            <a:off x="628650" y="18255"/>
            <a:ext cx="7886700" cy="1325563"/>
          </a:xfrm>
        </p:spPr>
        <p:txBody>
          <a:bodyPr>
            <a:normAutofit/>
          </a:bodyPr>
          <a:lstStyle/>
          <a:p>
            <a:pPr algn="ctr"/>
            <a:r>
              <a:rPr lang="en-GB" sz="2800" dirty="0">
                <a:solidFill>
                  <a:srgbClr val="FFFF00"/>
                </a:solidFill>
                <a:latin typeface="Cooper Black" panose="0208090404030B020404" pitchFamily="18" charset="0"/>
              </a:rPr>
              <a:t>Sarah ‘Sally’ Hemings (c. 1773 – 1835)</a:t>
            </a:r>
          </a:p>
        </p:txBody>
      </p:sp>
      <p:sp>
        <p:nvSpPr>
          <p:cNvPr id="6" name="Content Placeholder 5">
            <a:extLst>
              <a:ext uri="{FF2B5EF4-FFF2-40B4-BE49-F238E27FC236}">
                <a16:creationId xmlns:a16="http://schemas.microsoft.com/office/drawing/2014/main" id="{2BAEFFA7-C29C-4AEA-A6EA-3CC7FDF14D68}"/>
              </a:ext>
            </a:extLst>
          </p:cNvPr>
          <p:cNvSpPr>
            <a:spLocks noGrp="1"/>
          </p:cNvSpPr>
          <p:nvPr>
            <p:ph idx="1"/>
          </p:nvPr>
        </p:nvSpPr>
        <p:spPr>
          <a:xfrm>
            <a:off x="372979" y="1076658"/>
            <a:ext cx="8398042" cy="5901658"/>
          </a:xfrm>
        </p:spPr>
        <p:txBody>
          <a:bodyPr>
            <a:normAutofit/>
          </a:bodyPr>
          <a:lstStyle/>
          <a:p>
            <a:pPr marL="0" indent="-457200">
              <a:buNone/>
            </a:pPr>
            <a:r>
              <a:rPr lang="en-GB" sz="2400" dirty="0"/>
              <a:t>1743 	Thomas Jefferson born (April 13)</a:t>
            </a:r>
          </a:p>
          <a:p>
            <a:pPr marL="0" indent="-457200">
              <a:buNone/>
            </a:pPr>
            <a:r>
              <a:rPr lang="en-GB" sz="2400" dirty="0"/>
              <a:t>1772 	Jefferson marries Martha </a:t>
            </a:r>
            <a:r>
              <a:rPr lang="en-GB" sz="2400" dirty="0" err="1"/>
              <a:t>Wayles</a:t>
            </a:r>
            <a:r>
              <a:rPr lang="en-GB" sz="2400" dirty="0"/>
              <a:t> Skelton, daughter of John  	</a:t>
            </a:r>
            <a:r>
              <a:rPr lang="en-GB" sz="2400" dirty="0" err="1"/>
              <a:t>Wayles</a:t>
            </a:r>
            <a:r>
              <a:rPr lang="en-GB" sz="2400" dirty="0"/>
              <a:t> </a:t>
            </a:r>
          </a:p>
          <a:p>
            <a:pPr marL="0" indent="-457200">
              <a:buNone/>
            </a:pPr>
            <a:r>
              <a:rPr lang="en-GB" sz="2400" dirty="0"/>
              <a:t>1773 	Sally Hemings is born on Forest Plantation owned by John  	</a:t>
            </a:r>
            <a:r>
              <a:rPr lang="en-GB" sz="2400" dirty="0" err="1"/>
              <a:t>Wayles</a:t>
            </a:r>
            <a:r>
              <a:rPr lang="en-GB" sz="2400" dirty="0"/>
              <a:t>. Her mother, 	Elizabeth "Betty" Heming is 	an 	enslaved woman; father is John </a:t>
            </a:r>
            <a:r>
              <a:rPr lang="en-GB" sz="2400" dirty="0" err="1"/>
              <a:t>Wayles</a:t>
            </a:r>
            <a:r>
              <a:rPr lang="en-GB" sz="2400" dirty="0"/>
              <a:t>, Jefferson's father-	in-law.</a:t>
            </a:r>
          </a:p>
          <a:p>
            <a:pPr marL="0" indent="-457200">
              <a:buNone/>
            </a:pPr>
            <a:r>
              <a:rPr lang="en-GB" sz="2400" dirty="0"/>
              <a:t>1776	Sally Hemings arrives at Monticello as part of his 	inheritance from the  </a:t>
            </a:r>
            <a:r>
              <a:rPr lang="en-GB" sz="2400" dirty="0" err="1"/>
              <a:t>Wayles</a:t>
            </a:r>
            <a:r>
              <a:rPr lang="en-GB" sz="2400" dirty="0"/>
              <a:t>' estate.</a:t>
            </a:r>
          </a:p>
          <a:p>
            <a:pPr marL="0" indent="-457200">
              <a:buNone/>
            </a:pPr>
            <a:r>
              <a:rPr lang="en-GB" sz="2400" dirty="0"/>
              <a:t>1785	Jefferson  Ambassador to France; takes eldest  daughter, 	Martha and James Hemings, 	with him</a:t>
            </a:r>
          </a:p>
          <a:p>
            <a:pPr marL="0" indent="-457200">
              <a:buNone/>
            </a:pPr>
            <a:r>
              <a:rPr lang="en-GB" sz="2400" dirty="0"/>
              <a:t>1787	Polly Jefferson arrives at Thomas Jefferson's residence, 	Hotel de </a:t>
            </a:r>
            <a:r>
              <a:rPr lang="en-GB" sz="2400" dirty="0" err="1"/>
              <a:t>Langeac</a:t>
            </a:r>
            <a:r>
              <a:rPr lang="en-GB" sz="2400" dirty="0"/>
              <a:t> in Paris, accompanied by Sally 	Hemings.</a:t>
            </a:r>
          </a:p>
        </p:txBody>
      </p:sp>
    </p:spTree>
    <p:extLst>
      <p:ext uri="{BB962C8B-B14F-4D97-AF65-F5344CB8AC3E}">
        <p14:creationId xmlns:p14="http://schemas.microsoft.com/office/powerpoint/2010/main" val="32890056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26E755-8C17-4F80-87EB-1FB9919EC73F}"/>
              </a:ext>
            </a:extLst>
          </p:cNvPr>
          <p:cNvPicPr>
            <a:picLocks noChangeAspect="1"/>
          </p:cNvPicPr>
          <p:nvPr/>
        </p:nvPicPr>
        <p:blipFill>
          <a:blip r:embed="rId3"/>
          <a:stretch>
            <a:fillRect/>
          </a:stretch>
        </p:blipFill>
        <p:spPr>
          <a:xfrm>
            <a:off x="2087217" y="1441174"/>
            <a:ext cx="5416826" cy="5416826"/>
          </a:xfrm>
          <a:prstGeom prst="rect">
            <a:avLst/>
          </a:prstGeom>
        </p:spPr>
      </p:pic>
      <p:sp>
        <p:nvSpPr>
          <p:cNvPr id="4" name="Title 3">
            <a:extLst>
              <a:ext uri="{FF2B5EF4-FFF2-40B4-BE49-F238E27FC236}">
                <a16:creationId xmlns:a16="http://schemas.microsoft.com/office/drawing/2014/main" id="{F0EAE886-A912-432B-A745-E04607366958}"/>
              </a:ext>
            </a:extLst>
          </p:cNvPr>
          <p:cNvSpPr>
            <a:spLocks noGrp="1"/>
          </p:cNvSpPr>
          <p:nvPr>
            <p:ph type="title"/>
          </p:nvPr>
        </p:nvSpPr>
        <p:spPr/>
        <p:txBody>
          <a:bodyPr>
            <a:normAutofit/>
          </a:bodyPr>
          <a:lstStyle/>
          <a:p>
            <a:pPr algn="ctr"/>
            <a:r>
              <a:rPr lang="en-GB" sz="4000" dirty="0">
                <a:latin typeface="Cooper Black" panose="0208090404030B020404" pitchFamily="18" charset="0"/>
              </a:rPr>
              <a:t>James Hemings (1765—1801) </a:t>
            </a:r>
          </a:p>
        </p:txBody>
      </p:sp>
      <p:sp>
        <p:nvSpPr>
          <p:cNvPr id="5" name="Content Placeholder 4">
            <a:extLst>
              <a:ext uri="{FF2B5EF4-FFF2-40B4-BE49-F238E27FC236}">
                <a16:creationId xmlns:a16="http://schemas.microsoft.com/office/drawing/2014/main" id="{E1BD9E51-29C2-48CA-88E5-7726D3CC0B5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15491574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D9A6-AEB6-43DD-81C3-6918C17E9460}"/>
              </a:ext>
            </a:extLst>
          </p:cNvPr>
          <p:cNvSpPr>
            <a:spLocks noGrp="1"/>
          </p:cNvSpPr>
          <p:nvPr>
            <p:ph type="title"/>
          </p:nvPr>
        </p:nvSpPr>
        <p:spPr>
          <a:xfrm>
            <a:off x="628650" y="18255"/>
            <a:ext cx="7886700" cy="1325563"/>
          </a:xfrm>
        </p:spPr>
        <p:txBody>
          <a:bodyPr>
            <a:normAutofit/>
          </a:bodyPr>
          <a:lstStyle/>
          <a:p>
            <a:pPr algn="ctr"/>
            <a:r>
              <a:rPr lang="en-GB" sz="2800" dirty="0">
                <a:solidFill>
                  <a:srgbClr val="FFFF00"/>
                </a:solidFill>
                <a:latin typeface="Cooper Black" panose="0208090404030B020404" pitchFamily="18" charset="0"/>
              </a:rPr>
              <a:t>Sarah ‘Sally’ Hemings (c. 1773 – 1835)</a:t>
            </a:r>
          </a:p>
        </p:txBody>
      </p:sp>
      <p:sp>
        <p:nvSpPr>
          <p:cNvPr id="6" name="Content Placeholder 5">
            <a:extLst>
              <a:ext uri="{FF2B5EF4-FFF2-40B4-BE49-F238E27FC236}">
                <a16:creationId xmlns:a16="http://schemas.microsoft.com/office/drawing/2014/main" id="{2BAEFFA7-C29C-4AEA-A6EA-3CC7FDF14D68}"/>
              </a:ext>
            </a:extLst>
          </p:cNvPr>
          <p:cNvSpPr>
            <a:spLocks noGrp="1"/>
          </p:cNvSpPr>
          <p:nvPr>
            <p:ph idx="1"/>
          </p:nvPr>
        </p:nvSpPr>
        <p:spPr>
          <a:xfrm>
            <a:off x="264695" y="1343818"/>
            <a:ext cx="8398042" cy="5901658"/>
          </a:xfrm>
        </p:spPr>
        <p:txBody>
          <a:bodyPr>
            <a:normAutofit/>
          </a:bodyPr>
          <a:lstStyle/>
          <a:p>
            <a:pPr marL="0" indent="0">
              <a:buNone/>
            </a:pPr>
            <a:r>
              <a:rPr lang="en-GB" sz="2400" dirty="0"/>
              <a:t>1789	Sally Hemings becomes pregnant with her first child. 	Thomas  Jefferson, his two daughters, Martha and Polly, 	and Sally and  James Hemings return to Monticello.</a:t>
            </a:r>
          </a:p>
          <a:p>
            <a:pPr marL="0" indent="0">
              <a:buNone/>
            </a:pPr>
            <a:r>
              <a:rPr lang="en-GB" sz="2400" dirty="0"/>
              <a:t>1790	Tom Hemings, Sally's first child, is born in January.</a:t>
            </a:r>
          </a:p>
          <a:p>
            <a:pPr marL="0" indent="0">
              <a:buNone/>
            </a:pPr>
            <a:r>
              <a:rPr lang="en-GB" sz="2400" dirty="0"/>
              <a:t>1794	Jefferson returns to Monticello, where he remains until </a:t>
            </a:r>
          </a:p>
          <a:p>
            <a:pPr marL="0" indent="0">
              <a:buNone/>
            </a:pPr>
            <a:r>
              <a:rPr lang="en-GB" sz="2400" dirty="0"/>
              <a:t>1795	Harriet Hemings, Sally's second child, is born</a:t>
            </a:r>
          </a:p>
          <a:p>
            <a:pPr marL="0" indent="0">
              <a:buNone/>
            </a:pPr>
            <a:r>
              <a:rPr lang="en-GB" sz="2400" dirty="0"/>
              <a:t>1796	Edy Hemings, Sally's third child, is born and dies in infancy.</a:t>
            </a:r>
          </a:p>
          <a:p>
            <a:pPr marL="0" indent="0">
              <a:buNone/>
            </a:pPr>
            <a:r>
              <a:rPr lang="en-GB" sz="2400" dirty="0"/>
              <a:t>1797	Thomas Jefferson is inaugurated as vice president, and 	leaves for Philadelphia </a:t>
            </a:r>
          </a:p>
          <a:p>
            <a:pPr marL="0" indent="0">
              <a:buNone/>
            </a:pPr>
            <a:r>
              <a:rPr lang="en-GB" sz="2400" dirty="0"/>
              <a:t>1798	Beverly Hemings, Sally's fourth child, is born (April 1); 	Harriet Hemings, dies.</a:t>
            </a:r>
          </a:p>
        </p:txBody>
      </p:sp>
    </p:spTree>
    <p:extLst>
      <p:ext uri="{BB962C8B-B14F-4D97-AF65-F5344CB8AC3E}">
        <p14:creationId xmlns:p14="http://schemas.microsoft.com/office/powerpoint/2010/main" val="427214088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BAEFFA7-C29C-4AEA-A6EA-3CC7FDF14D68}"/>
              </a:ext>
            </a:extLst>
          </p:cNvPr>
          <p:cNvSpPr>
            <a:spLocks noGrp="1"/>
          </p:cNvSpPr>
          <p:nvPr>
            <p:ph idx="1"/>
          </p:nvPr>
        </p:nvSpPr>
        <p:spPr>
          <a:xfrm>
            <a:off x="628650" y="1227221"/>
            <a:ext cx="7886700" cy="4949742"/>
          </a:xfrm>
        </p:spPr>
        <p:txBody>
          <a:bodyPr>
            <a:normAutofit fontScale="92500" lnSpcReduction="20000"/>
          </a:bodyPr>
          <a:lstStyle/>
          <a:p>
            <a:pPr marL="0" indent="0">
              <a:buNone/>
            </a:pPr>
            <a:r>
              <a:rPr lang="en-GB" dirty="0"/>
              <a:t>1800	Jefferson elected president; Washington, DC. 	becomes the new capital city with 2,462 free  	inhabitants and 623 slaves.</a:t>
            </a:r>
          </a:p>
          <a:p>
            <a:pPr marL="0" indent="0">
              <a:buNone/>
            </a:pPr>
            <a:r>
              <a:rPr lang="en-GB" dirty="0"/>
              <a:t>	James </a:t>
            </a:r>
            <a:r>
              <a:rPr lang="en-GB" dirty="0" err="1"/>
              <a:t>Callendar</a:t>
            </a:r>
            <a:r>
              <a:rPr lang="en-GB" dirty="0"/>
              <a:t> threatens to expose Jefferson’s 	relationship  with Sally Hemings if he is not 	appointed postmaster of  Richmond. Jefferson 	ignores him.</a:t>
            </a:r>
          </a:p>
          <a:p>
            <a:pPr marL="0" indent="0">
              <a:buNone/>
            </a:pPr>
            <a:r>
              <a:rPr lang="en-GB" dirty="0"/>
              <a:t>1801	Jefferson begins his first term as president; Harriet 	Hemings (Sally's fifth child who is named for her 	second child) is born in May.</a:t>
            </a:r>
          </a:p>
          <a:p>
            <a:pPr marL="0" indent="0">
              <a:buNone/>
            </a:pPr>
            <a:r>
              <a:rPr lang="en-GB" dirty="0"/>
              <a:t>1802	James </a:t>
            </a:r>
            <a:r>
              <a:rPr lang="en-GB" dirty="0" err="1"/>
              <a:t>Callender</a:t>
            </a:r>
            <a:r>
              <a:rPr lang="en-GB" dirty="0"/>
              <a:t> prints his first story accusing 	Jefferson 	of  having a relationship with his 	slave, Sally Hemings, 	in the  </a:t>
            </a:r>
            <a:r>
              <a:rPr lang="en-GB" i="1" dirty="0"/>
              <a:t>Richmond 	Recorder </a:t>
            </a:r>
            <a:r>
              <a:rPr lang="en-GB" dirty="0"/>
              <a:t>	newspapers across the country run 	the story. Jefferson refuses  to answer the charges 	publicly.</a:t>
            </a:r>
          </a:p>
        </p:txBody>
      </p:sp>
      <p:sp>
        <p:nvSpPr>
          <p:cNvPr id="4" name="Title 3">
            <a:extLst>
              <a:ext uri="{FF2B5EF4-FFF2-40B4-BE49-F238E27FC236}">
                <a16:creationId xmlns:a16="http://schemas.microsoft.com/office/drawing/2014/main" id="{407576F1-5383-4272-83D7-A455C37F54BD}"/>
              </a:ext>
            </a:extLst>
          </p:cNvPr>
          <p:cNvSpPr>
            <a:spLocks noGrp="1"/>
          </p:cNvSpPr>
          <p:nvPr>
            <p:ph type="title"/>
          </p:nvPr>
        </p:nvSpPr>
        <p:spPr/>
        <p:txBody>
          <a:bodyPr/>
          <a:lstStyle/>
          <a:p>
            <a:endParaRPr lang="en-GB" dirty="0"/>
          </a:p>
        </p:txBody>
      </p:sp>
      <p:sp>
        <p:nvSpPr>
          <p:cNvPr id="7" name="Title 1">
            <a:extLst>
              <a:ext uri="{FF2B5EF4-FFF2-40B4-BE49-F238E27FC236}">
                <a16:creationId xmlns:a16="http://schemas.microsoft.com/office/drawing/2014/main" id="{F723B71D-10F3-4E34-9C8C-6A6A8D25971E}"/>
              </a:ext>
            </a:extLst>
          </p:cNvPr>
          <p:cNvSpPr txBox="1">
            <a:spLocks/>
          </p:cNvSpPr>
          <p:nvPr/>
        </p:nvSpPr>
        <p:spPr>
          <a:xfrm>
            <a:off x="628650" y="18255"/>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a:solidFill>
                  <a:srgbClr val="FFFF00"/>
                </a:solidFill>
                <a:latin typeface="Cooper Black" panose="0208090404030B020404" pitchFamily="18" charset="0"/>
              </a:rPr>
              <a:t>Sarah ‘Sally’ Hemings (c. 1773 – 1835)</a:t>
            </a:r>
            <a:endParaRPr lang="en-GB" sz="2800" dirty="0">
              <a:solidFill>
                <a:srgbClr val="FFFF00"/>
              </a:solidFill>
              <a:latin typeface="Cooper Black" panose="0208090404030B020404" pitchFamily="18" charset="0"/>
            </a:endParaRPr>
          </a:p>
        </p:txBody>
      </p:sp>
    </p:spTree>
    <p:extLst>
      <p:ext uri="{BB962C8B-B14F-4D97-AF65-F5344CB8AC3E}">
        <p14:creationId xmlns:p14="http://schemas.microsoft.com/office/powerpoint/2010/main" val="11304385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95A566-C1F1-4089-A442-77FE32B5A2BA}"/>
              </a:ext>
            </a:extLst>
          </p:cNvPr>
          <p:cNvPicPr>
            <a:picLocks noChangeAspect="1"/>
          </p:cNvPicPr>
          <p:nvPr/>
        </p:nvPicPr>
        <p:blipFill>
          <a:blip r:embed="rId3"/>
          <a:stretch>
            <a:fillRect/>
          </a:stretch>
        </p:blipFill>
        <p:spPr>
          <a:xfrm>
            <a:off x="2292627" y="-1"/>
            <a:ext cx="6851374" cy="6885803"/>
          </a:xfrm>
          <a:prstGeom prst="rect">
            <a:avLst/>
          </a:prstGeom>
        </p:spPr>
      </p:pic>
      <p:sp>
        <p:nvSpPr>
          <p:cNvPr id="5" name="TextBox 4">
            <a:extLst>
              <a:ext uri="{FF2B5EF4-FFF2-40B4-BE49-F238E27FC236}">
                <a16:creationId xmlns:a16="http://schemas.microsoft.com/office/drawing/2014/main" id="{6868902C-6A72-408E-94A7-6191210310D4}"/>
              </a:ext>
            </a:extLst>
          </p:cNvPr>
          <p:cNvSpPr txBox="1"/>
          <p:nvPr/>
        </p:nvSpPr>
        <p:spPr>
          <a:xfrm>
            <a:off x="245166" y="146639"/>
            <a:ext cx="2047461" cy="1477328"/>
          </a:xfrm>
          <a:prstGeom prst="rect">
            <a:avLst/>
          </a:prstGeom>
          <a:noFill/>
        </p:spPr>
        <p:txBody>
          <a:bodyPr wrap="square">
            <a:spAutoFit/>
          </a:bodyPr>
          <a:lstStyle/>
          <a:p>
            <a:r>
              <a:rPr lang="en-GB" dirty="0"/>
              <a:t>James T. </a:t>
            </a:r>
            <a:r>
              <a:rPr lang="en-GB" dirty="0" err="1"/>
              <a:t>Callender</a:t>
            </a:r>
            <a:r>
              <a:rPr lang="en-GB" dirty="0"/>
              <a:t>, ‘The President, </a:t>
            </a:r>
            <a:r>
              <a:rPr lang="en-GB" i="1" dirty="0"/>
              <a:t>Again</a:t>
            </a:r>
            <a:r>
              <a:rPr lang="en-GB" dirty="0"/>
              <a:t>,’ </a:t>
            </a:r>
            <a:r>
              <a:rPr lang="en-GB" i="1" dirty="0"/>
              <a:t>Richmond Reader</a:t>
            </a:r>
            <a:r>
              <a:rPr lang="en-GB" dirty="0"/>
              <a:t>, 1 September 1802</a:t>
            </a:r>
          </a:p>
        </p:txBody>
      </p:sp>
    </p:spTree>
    <p:extLst>
      <p:ext uri="{BB962C8B-B14F-4D97-AF65-F5344CB8AC3E}">
        <p14:creationId xmlns:p14="http://schemas.microsoft.com/office/powerpoint/2010/main" val="165025067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BAEFFA7-C29C-4AEA-A6EA-3CC7FDF14D68}"/>
              </a:ext>
            </a:extLst>
          </p:cNvPr>
          <p:cNvSpPr>
            <a:spLocks noGrp="1"/>
          </p:cNvSpPr>
          <p:nvPr>
            <p:ph idx="1"/>
          </p:nvPr>
        </p:nvSpPr>
        <p:spPr>
          <a:xfrm>
            <a:off x="628650" y="1227220"/>
            <a:ext cx="7886700" cy="5364079"/>
          </a:xfrm>
        </p:spPr>
        <p:txBody>
          <a:bodyPr>
            <a:normAutofit fontScale="77500" lnSpcReduction="20000"/>
          </a:bodyPr>
          <a:lstStyle/>
          <a:p>
            <a:pPr marL="0" indent="0">
              <a:buNone/>
            </a:pPr>
            <a:r>
              <a:rPr lang="en-GB" dirty="0"/>
              <a:t>1803	James </a:t>
            </a:r>
            <a:r>
              <a:rPr lang="en-GB" dirty="0" err="1"/>
              <a:t>Callender</a:t>
            </a:r>
            <a:r>
              <a:rPr lang="en-GB" dirty="0"/>
              <a:t> is found drowned in three feet of water (July 17)</a:t>
            </a:r>
          </a:p>
          <a:p>
            <a:pPr marL="0" indent="0">
              <a:buNone/>
            </a:pPr>
            <a:r>
              <a:rPr lang="en-GB" dirty="0"/>
              <a:t>1804	Maria (Polly) Jefferson dies on April 17. Jefferson returns to 	Monticello 	and remains on his plantation for a month, 	during  which time Sally 	Hemings again becomes pregnant.</a:t>
            </a:r>
          </a:p>
          <a:p>
            <a:pPr marL="0" indent="0">
              <a:buNone/>
            </a:pPr>
            <a:r>
              <a:rPr lang="en-GB" dirty="0"/>
              <a:t>1805	Jefferson begins his second term as president</a:t>
            </a:r>
          </a:p>
          <a:p>
            <a:pPr marL="0" indent="0">
              <a:buNone/>
            </a:pPr>
            <a:r>
              <a:rPr lang="en-GB" dirty="0"/>
              <a:t>	Sally's sixth child, Madison, is born </a:t>
            </a:r>
          </a:p>
          <a:p>
            <a:pPr marL="0" indent="0">
              <a:buNone/>
            </a:pPr>
            <a:r>
              <a:rPr lang="en-GB" dirty="0"/>
              <a:t>1807	Jefferson signs law forbidding import of new slaves</a:t>
            </a:r>
          </a:p>
          <a:p>
            <a:pPr marL="0" indent="0">
              <a:buNone/>
            </a:pPr>
            <a:r>
              <a:rPr lang="en-GB" dirty="0"/>
              <a:t>1808	Sally's seventh and last child, </a:t>
            </a:r>
            <a:r>
              <a:rPr lang="en-GB" dirty="0" err="1"/>
              <a:t>Eston</a:t>
            </a:r>
            <a:r>
              <a:rPr lang="en-GB" dirty="0"/>
              <a:t>, is born on May 21. </a:t>
            </a:r>
          </a:p>
          <a:p>
            <a:pPr marL="0" indent="0">
              <a:buNone/>
            </a:pPr>
            <a:r>
              <a:rPr lang="en-GB" dirty="0"/>
              <a:t>1809	Thomas Jefferson retires to Monticello.</a:t>
            </a:r>
          </a:p>
          <a:p>
            <a:pPr marL="0" indent="0">
              <a:buNone/>
            </a:pPr>
            <a:r>
              <a:rPr lang="en-GB" dirty="0"/>
              <a:t>	James Madison becomes fourth president of the US</a:t>
            </a:r>
          </a:p>
          <a:p>
            <a:pPr marL="0" indent="0">
              <a:buNone/>
            </a:pPr>
            <a:r>
              <a:rPr lang="en-GB" dirty="0"/>
              <a:t>1822	Harriet and Beverly Hemings run away</a:t>
            </a:r>
          </a:p>
          <a:p>
            <a:pPr marL="0" indent="0">
              <a:buNone/>
            </a:pPr>
            <a:r>
              <a:rPr lang="en-GB" dirty="0"/>
              <a:t>1826	Thomas Jefferson dies at Monticello; Sally’s youngest two 	children, Madison and </a:t>
            </a:r>
            <a:r>
              <a:rPr lang="en-GB" dirty="0" err="1"/>
              <a:t>Eston</a:t>
            </a:r>
            <a:r>
              <a:rPr lang="en-GB" dirty="0"/>
              <a:t>, are freed in  Jefferson's will. </a:t>
            </a:r>
          </a:p>
          <a:p>
            <a:pPr marL="0" indent="0">
              <a:buNone/>
            </a:pPr>
            <a:r>
              <a:rPr lang="en-GB" dirty="0"/>
              <a:t>1835	Sally Hemings dies.</a:t>
            </a:r>
          </a:p>
        </p:txBody>
      </p:sp>
      <p:sp>
        <p:nvSpPr>
          <p:cNvPr id="4" name="Title 3">
            <a:extLst>
              <a:ext uri="{FF2B5EF4-FFF2-40B4-BE49-F238E27FC236}">
                <a16:creationId xmlns:a16="http://schemas.microsoft.com/office/drawing/2014/main" id="{407576F1-5383-4272-83D7-A455C37F54BD}"/>
              </a:ext>
            </a:extLst>
          </p:cNvPr>
          <p:cNvSpPr>
            <a:spLocks noGrp="1"/>
          </p:cNvSpPr>
          <p:nvPr>
            <p:ph type="title"/>
          </p:nvPr>
        </p:nvSpPr>
        <p:spPr/>
        <p:txBody>
          <a:bodyPr/>
          <a:lstStyle/>
          <a:p>
            <a:endParaRPr lang="en-GB"/>
          </a:p>
        </p:txBody>
      </p:sp>
      <p:sp>
        <p:nvSpPr>
          <p:cNvPr id="7" name="Title 1">
            <a:extLst>
              <a:ext uri="{FF2B5EF4-FFF2-40B4-BE49-F238E27FC236}">
                <a16:creationId xmlns:a16="http://schemas.microsoft.com/office/drawing/2014/main" id="{F723B71D-10F3-4E34-9C8C-6A6A8D25971E}"/>
              </a:ext>
            </a:extLst>
          </p:cNvPr>
          <p:cNvSpPr txBox="1">
            <a:spLocks/>
          </p:cNvSpPr>
          <p:nvPr/>
        </p:nvSpPr>
        <p:spPr>
          <a:xfrm>
            <a:off x="628650" y="18255"/>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a:solidFill>
                  <a:srgbClr val="FFFF00"/>
                </a:solidFill>
                <a:latin typeface="Cooper Black" panose="0208090404030B020404" pitchFamily="18" charset="0"/>
              </a:rPr>
              <a:t>Sarah ‘Sally’ Hemings (c. 1773 – 1835)</a:t>
            </a:r>
            <a:endParaRPr lang="en-GB" sz="2800" dirty="0">
              <a:solidFill>
                <a:srgbClr val="FFFF00"/>
              </a:solidFill>
              <a:latin typeface="Cooper Black" panose="0208090404030B020404" pitchFamily="18" charset="0"/>
            </a:endParaRPr>
          </a:p>
        </p:txBody>
      </p:sp>
    </p:spTree>
    <p:extLst>
      <p:ext uri="{BB962C8B-B14F-4D97-AF65-F5344CB8AC3E}">
        <p14:creationId xmlns:p14="http://schemas.microsoft.com/office/powerpoint/2010/main" val="66853779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277CFC-E014-4805-81C9-6F5C044C9509}"/>
              </a:ext>
            </a:extLst>
          </p:cNvPr>
          <p:cNvPicPr>
            <a:picLocks noChangeAspect="1"/>
          </p:cNvPicPr>
          <p:nvPr/>
        </p:nvPicPr>
        <p:blipFill>
          <a:blip r:embed="rId3"/>
          <a:stretch>
            <a:fillRect/>
          </a:stretch>
        </p:blipFill>
        <p:spPr>
          <a:xfrm>
            <a:off x="413883" y="571500"/>
            <a:ext cx="3381375" cy="5715000"/>
          </a:xfrm>
          <a:prstGeom prst="rect">
            <a:avLst/>
          </a:prstGeom>
        </p:spPr>
      </p:pic>
      <p:pic>
        <p:nvPicPr>
          <p:cNvPr id="3" name="Picture 2">
            <a:extLst>
              <a:ext uri="{FF2B5EF4-FFF2-40B4-BE49-F238E27FC236}">
                <a16:creationId xmlns:a16="http://schemas.microsoft.com/office/drawing/2014/main" id="{CBDA67CD-7DB9-4F2B-8B5C-59A0403D2DAE}"/>
              </a:ext>
            </a:extLst>
          </p:cNvPr>
          <p:cNvPicPr>
            <a:picLocks noChangeAspect="1"/>
          </p:cNvPicPr>
          <p:nvPr/>
        </p:nvPicPr>
        <p:blipFill>
          <a:blip r:embed="rId4"/>
          <a:stretch>
            <a:fillRect/>
          </a:stretch>
        </p:blipFill>
        <p:spPr>
          <a:xfrm>
            <a:off x="4139604" y="571500"/>
            <a:ext cx="5004396" cy="3382281"/>
          </a:xfrm>
          <a:prstGeom prst="rect">
            <a:avLst/>
          </a:prstGeom>
        </p:spPr>
      </p:pic>
      <p:pic>
        <p:nvPicPr>
          <p:cNvPr id="4" name="Picture 3">
            <a:extLst>
              <a:ext uri="{FF2B5EF4-FFF2-40B4-BE49-F238E27FC236}">
                <a16:creationId xmlns:a16="http://schemas.microsoft.com/office/drawing/2014/main" id="{70E3F44E-C61D-4172-B59B-675790C72009}"/>
              </a:ext>
            </a:extLst>
          </p:cNvPr>
          <p:cNvPicPr>
            <a:picLocks noChangeAspect="1"/>
          </p:cNvPicPr>
          <p:nvPr/>
        </p:nvPicPr>
        <p:blipFill>
          <a:blip r:embed="rId5"/>
          <a:stretch>
            <a:fillRect/>
          </a:stretch>
        </p:blipFill>
        <p:spPr>
          <a:xfrm>
            <a:off x="5663067" y="3092116"/>
            <a:ext cx="2255683" cy="3194384"/>
          </a:xfrm>
          <a:prstGeom prst="rect">
            <a:avLst/>
          </a:prstGeom>
        </p:spPr>
      </p:pic>
    </p:spTree>
    <p:extLst>
      <p:ext uri="{BB962C8B-B14F-4D97-AF65-F5344CB8AC3E}">
        <p14:creationId xmlns:p14="http://schemas.microsoft.com/office/powerpoint/2010/main" val="389061606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611FB-7B20-4720-B630-03C0806EC1B5}"/>
              </a:ext>
            </a:extLst>
          </p:cNvPr>
          <p:cNvSpPr>
            <a:spLocks noGrp="1"/>
          </p:cNvSpPr>
          <p:nvPr>
            <p:ph type="title"/>
          </p:nvPr>
        </p:nvSpPr>
        <p:spPr/>
        <p:txBody>
          <a:bodyPr/>
          <a:lstStyle/>
          <a:p>
            <a:endParaRPr lang="en-GB"/>
          </a:p>
        </p:txBody>
      </p:sp>
      <p:pic>
        <p:nvPicPr>
          <p:cNvPr id="4" name="Online Media 3" title="Thomas Jefferson's descendants come together despite troubled past">
            <a:hlinkClick r:id="" action="ppaction://media"/>
            <a:extLst>
              <a:ext uri="{FF2B5EF4-FFF2-40B4-BE49-F238E27FC236}">
                <a16:creationId xmlns:a16="http://schemas.microsoft.com/office/drawing/2014/main" id="{2107AEF6-4CDB-4738-B136-F3C8D13DBE3B}"/>
              </a:ext>
            </a:extLst>
          </p:cNvPr>
          <p:cNvPicPr>
            <a:picLocks noGrp="1" noRot="1" noChangeAspect="1"/>
          </p:cNvPicPr>
          <p:nvPr>
            <p:ph idx="1"/>
            <a:videoFile r:link="rId1"/>
          </p:nvPr>
        </p:nvPicPr>
        <p:blipFill>
          <a:blip r:embed="rId4"/>
          <a:stretch>
            <a:fillRect/>
          </a:stretch>
        </p:blipFill>
        <p:spPr>
          <a:xfrm>
            <a:off x="0" y="730750"/>
            <a:ext cx="9140486" cy="5164724"/>
          </a:xfrm>
          <a:prstGeom prst="rect">
            <a:avLst/>
          </a:prstGeom>
        </p:spPr>
      </p:pic>
    </p:spTree>
    <p:extLst>
      <p:ext uri="{BB962C8B-B14F-4D97-AF65-F5344CB8AC3E}">
        <p14:creationId xmlns:p14="http://schemas.microsoft.com/office/powerpoint/2010/main" val="87395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1" ma:contentTypeDescription="Create a new document." ma:contentTypeScope="" ma:versionID="b18a7c179df10ee0397108f221772351">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7c6adca4d6bc8bd2d26e3f60277432cd"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7F61717-3B49-495D-AEF3-9E17E38EF107}">
  <ds:schemaRefs>
    <ds:schemaRef ds:uri="http://schemas.microsoft.com/sharepoint/v3/contenttype/forms"/>
  </ds:schemaRefs>
</ds:datastoreItem>
</file>

<file path=customXml/itemProps2.xml><?xml version="1.0" encoding="utf-8"?>
<ds:datastoreItem xmlns:ds="http://schemas.openxmlformats.org/officeDocument/2006/customXml" ds:itemID="{A9AD30EA-C898-4AE9-B05A-04B74F461C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EC323D7-F7B7-493B-AC40-3C9D62623868}">
  <ds:schemaRefs>
    <ds:schemaRef ds:uri="http://schemas.microsoft.com/office/2006/documentManagement/types"/>
    <ds:schemaRef ds:uri="http://purl.org/dc/dcmitype/"/>
    <ds:schemaRef ds:uri="http://www.w3.org/XML/1998/namespace"/>
    <ds:schemaRef ds:uri="53eb33a0-f383-4069-9f53-0e79fd56955c"/>
    <ds:schemaRef ds:uri="http://schemas.openxmlformats.org/package/2006/metadata/core-properties"/>
    <ds:schemaRef ds:uri="http://schemas.microsoft.com/office/infopath/2007/PartnerControls"/>
    <ds:schemaRef ds:uri="http://purl.org/dc/terms/"/>
    <ds:schemaRef ds:uri="18e00798-69c8-4d73-a841-5247a1895ee0"/>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558</TotalTime>
  <Words>6000</Words>
  <Application>Microsoft Office PowerPoint</Application>
  <PresentationFormat>On-screen Show (4:3)</PresentationFormat>
  <Paragraphs>456</Paragraphs>
  <Slides>70</Slides>
  <Notes>69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70</vt:i4>
      </vt:variant>
    </vt:vector>
  </HeadingPairs>
  <TitlesOfParts>
    <vt:vector size="75" baseType="lpstr">
      <vt:lpstr>Arial</vt:lpstr>
      <vt:lpstr>Calibri</vt:lpstr>
      <vt:lpstr>Calibri Light</vt:lpstr>
      <vt:lpstr>Cooper Black</vt:lpstr>
      <vt:lpstr>1_Office Theme</vt:lpstr>
      <vt:lpstr>HPHI5006, 6006 Routes &amp; Roots of the Black Atlantic  Lecture 5: Women and Slavery  Part One: Harriet Jacobs and the Gendered Experiences of Slavery</vt:lpstr>
      <vt:lpstr>Harriet Jacobs (1813–1897) Incidents in the Life of a Slave Girl (1861) </vt:lpstr>
      <vt:lpstr>Gender and  Slavery</vt:lpstr>
      <vt:lpstr>Slavery and Power</vt:lpstr>
      <vt:lpstr>Slavery and Power in The History of Mary Prince</vt:lpstr>
      <vt:lpstr>Slavery and Power in The History of Mary Prince</vt:lpstr>
      <vt:lpstr>Sexual Predation in The History of Mary Prince</vt:lpstr>
      <vt:lpstr>Sexual Exploitation and Slavery</vt:lpstr>
      <vt:lpstr>Sexual Exploitation and Slavery</vt:lpstr>
      <vt:lpstr>Slave Population</vt:lpstr>
      <vt:lpstr>Curse of Ham</vt:lpstr>
      <vt:lpstr>PowerPoint Presentation</vt:lpstr>
      <vt:lpstr>Gender and Slavery</vt:lpstr>
      <vt:lpstr>The Female Voice and Authorship in Jacobs’ Writing</vt:lpstr>
      <vt:lpstr>… Written by Herself </vt:lpstr>
      <vt:lpstr>… Written by Herself </vt:lpstr>
      <vt:lpstr>Harriet Jacobs (1813–1897) Incidents in the Life of a Slave Girl (1861) </vt:lpstr>
      <vt:lpstr>Incidents in the Life of a Slave Girl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Cult of True Womanhood’</vt:lpstr>
      <vt:lpstr>‘The Cult of True Womanhood’</vt:lpstr>
      <vt:lpstr>PowerPoint Presentation</vt:lpstr>
      <vt:lpstr> Harriet Beecher Stowe  (1811–1896)  “the little woman who wrote the book that started this great war” – sister of Catherine Beecher</vt:lpstr>
      <vt:lpstr>Patriarchal Moral Censoriousness</vt:lpstr>
      <vt:lpstr>Patriarchal Moral Censoriousness</vt:lpstr>
      <vt:lpstr>PowerPoint Presentation</vt:lpstr>
      <vt:lpstr>PowerPoint Presentation</vt:lpstr>
      <vt:lpstr>PowerPoint Presentation</vt:lpstr>
      <vt:lpstr>PowerPoint Presentation</vt:lpstr>
      <vt:lpstr>Jacobs’ Emancipation</vt:lpstr>
      <vt:lpstr>PowerPoint Presentation</vt:lpstr>
      <vt:lpstr>Jacobs After Emancipation</vt:lpstr>
      <vt:lpstr>PowerPoint Presentation</vt:lpstr>
      <vt:lpstr>PowerPoint Presentation</vt:lpstr>
      <vt:lpstr>PowerPoint Presentation</vt:lpstr>
      <vt:lpstr>HPHI5006, 6006 Routes &amp; Roots of the Black Atlantic  Lecture 5: Women and Slavery  Part Two: The Hemingses of Monticello, the Founding Fathers and Slavery in the Early Republic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Slaveholding Founding Fathers</vt:lpstr>
      <vt:lpstr>PowerPoint Presentation</vt:lpstr>
      <vt:lpstr>Washington’s Enslaved </vt:lpstr>
      <vt:lpstr>Jefferson’s Enslaved </vt:lpstr>
      <vt:lpstr>Jefferson’s Monticello</vt:lpstr>
      <vt:lpstr>Ta-Nehisi Coates on Monticello</vt:lpstr>
      <vt:lpstr>Hemingses of Monticello</vt:lpstr>
      <vt:lpstr>PowerPoint Presentation</vt:lpstr>
      <vt:lpstr>PowerPoint Presentation</vt:lpstr>
      <vt:lpstr>Sarah ‘Sally’ Hemings (c. 1773 – 1835)</vt:lpstr>
      <vt:lpstr>James Hemings (1765—1801) </vt:lpstr>
      <vt:lpstr>Sarah ‘Sally’ Hemings (c. 1773 – 1835)</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HPHI5006, 6006 Routes &amp; Roots of the Black Atlantic  Lecture 5: Differential Experiences of Race, Slavery and Abolition  Part Two: Women, Slavery and Sexual Violence</dc:title>
  <dc:creator>Alexander Scott</dc:creator>
  <cp:lastModifiedBy>Alexander Scott</cp:lastModifiedBy>
  <cp:revision>10</cp:revision>
  <cp:lastPrinted>2021-11-29T09:39:51Z</cp:lastPrinted>
  <dcterms:created xsi:type="dcterms:W3CDTF">2020-01-13T09:12:20Z</dcterms:created>
  <dcterms:modified xsi:type="dcterms:W3CDTF">2021-11-29T09:53:03Z</dcterms:modified>
</cp:coreProperties>
</file>