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2" r:id="rId4"/>
    <p:sldId id="263" r:id="rId5"/>
    <p:sldId id="264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0440" autoAdjust="0"/>
  </p:normalViewPr>
  <p:slideViewPr>
    <p:cSldViewPr>
      <p:cViewPr varScale="1">
        <p:scale>
          <a:sx n="64" d="100"/>
          <a:sy n="64" d="100"/>
        </p:scale>
        <p:origin x="-134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83EF5-A965-4F9A-997D-FF140A09189D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164DEE-1C52-4834-94A7-034DA1CB98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5101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9164DEE-1C52-4834-94A7-034DA1CB984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6496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6118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4723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6F0279F-9DB8-4DA9-9A4B-D2F2BF7779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74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268761"/>
            <a:ext cx="7772400" cy="1656184"/>
          </a:xfrm>
        </p:spPr>
        <p:txBody>
          <a:bodyPr/>
          <a:lstStyle/>
          <a:p>
            <a:r>
              <a:rPr lang="en-GB" b="1" dirty="0" smtClean="0"/>
              <a:t>EAEE6001/C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564904"/>
            <a:ext cx="6400800" cy="2932311"/>
          </a:xfrm>
        </p:spPr>
        <p:txBody>
          <a:bodyPr>
            <a:normAutofit/>
          </a:bodyPr>
          <a:lstStyle/>
          <a:p>
            <a:r>
              <a:rPr lang="en-GB" b="1" dirty="0" err="1" smtClean="0">
                <a:solidFill>
                  <a:schemeClr val="bg1"/>
                </a:solidFill>
              </a:rPr>
              <a:t>Darlith</a:t>
            </a:r>
            <a:r>
              <a:rPr lang="en-GB" b="1" dirty="0" smtClean="0">
                <a:solidFill>
                  <a:schemeClr val="bg1"/>
                </a:solidFill>
              </a:rPr>
              <a:t> 6 </a:t>
            </a:r>
            <a:r>
              <a:rPr lang="en-GB" b="1" dirty="0">
                <a:solidFill>
                  <a:schemeClr val="bg1"/>
                </a:solidFill>
              </a:rPr>
              <a:t>– Lecture </a:t>
            </a:r>
            <a:r>
              <a:rPr lang="en-GB" b="1" dirty="0" smtClean="0">
                <a:solidFill>
                  <a:schemeClr val="bg1"/>
                </a:solidFill>
              </a:rPr>
              <a:t>6</a:t>
            </a:r>
          </a:p>
          <a:p>
            <a:r>
              <a:rPr lang="en-GB" b="1" dirty="0" err="1" smtClean="0">
                <a:solidFill>
                  <a:schemeClr val="bg1"/>
                </a:solidFill>
              </a:rPr>
              <a:t>Arweinyddiaeth</a:t>
            </a:r>
            <a:r>
              <a:rPr lang="en-GB" b="1" dirty="0" smtClean="0">
                <a:solidFill>
                  <a:schemeClr val="bg1"/>
                </a:solidFill>
              </a:rPr>
              <a:t> o </a:t>
            </a:r>
            <a:r>
              <a:rPr lang="en-GB" b="1" dirty="0" err="1" smtClean="0">
                <a:solidFill>
                  <a:schemeClr val="bg1"/>
                </a:solidFill>
              </a:rPr>
              <a:t>dan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cyfnodau</a:t>
            </a:r>
            <a:r>
              <a:rPr lang="en-GB" b="1" dirty="0" smtClean="0">
                <a:solidFill>
                  <a:schemeClr val="bg1"/>
                </a:solidFill>
              </a:rPr>
              <a:t> o </a:t>
            </a:r>
            <a:r>
              <a:rPr lang="en-GB" b="1" dirty="0" err="1" smtClean="0">
                <a:solidFill>
                  <a:schemeClr val="bg1"/>
                </a:solidFill>
              </a:rPr>
              <a:t>newid</a:t>
            </a:r>
            <a:endParaRPr lang="en-GB" b="1" smtClean="0">
              <a:solidFill>
                <a:schemeClr val="bg1"/>
              </a:solidFill>
            </a:endParaRPr>
          </a:p>
          <a:p>
            <a:r>
              <a:rPr lang="en-GB" b="1" smtClean="0">
                <a:solidFill>
                  <a:schemeClr val="bg1"/>
                </a:solidFill>
              </a:rPr>
              <a:t>Leadership </a:t>
            </a:r>
            <a:r>
              <a:rPr lang="en-GB" b="1" dirty="0" smtClean="0">
                <a:solidFill>
                  <a:schemeClr val="bg1"/>
                </a:solidFill>
              </a:rPr>
              <a:t>in times of change </a:t>
            </a:r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Leadership in times of change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Y broses o </a:t>
            </a:r>
            <a:r>
              <a:rPr lang="en-GB" dirty="0" err="1" smtClean="0"/>
              <a:t>newid</a:t>
            </a:r>
            <a:endParaRPr lang="en-GB" dirty="0" smtClean="0"/>
          </a:p>
          <a:p>
            <a:r>
              <a:rPr lang="en-GB" dirty="0" smtClean="0"/>
              <a:t>Pam?</a:t>
            </a:r>
          </a:p>
          <a:p>
            <a:r>
              <a:rPr lang="en-GB" dirty="0" err="1" smtClean="0"/>
              <a:t>Ffactorau</a:t>
            </a:r>
            <a:r>
              <a:rPr lang="en-GB" dirty="0" smtClean="0"/>
              <a:t> </a:t>
            </a:r>
            <a:r>
              <a:rPr lang="en-GB" dirty="0" err="1" smtClean="0"/>
              <a:t>allanol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Awydd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 process of change</a:t>
            </a:r>
          </a:p>
          <a:p>
            <a:r>
              <a:rPr lang="en-GB" dirty="0" smtClean="0"/>
              <a:t>Why?</a:t>
            </a:r>
          </a:p>
          <a:p>
            <a:r>
              <a:rPr lang="en-GB" dirty="0" smtClean="0"/>
              <a:t>External factors?</a:t>
            </a:r>
          </a:p>
          <a:p>
            <a:r>
              <a:rPr lang="en-GB" dirty="0" smtClean="0"/>
              <a:t>Personal drive?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1979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200" dirty="0" err="1" smtClean="0">
                <a:latin typeface="Calibri" pitchFamily="34" charset="0"/>
              </a:rPr>
              <a:t>Defnyddio</a:t>
            </a:r>
            <a:r>
              <a:rPr lang="en-GB" altLang="en-US" sz="3200" dirty="0" smtClean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dadansoddiad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b="1" dirty="0">
                <a:latin typeface="Calibri" pitchFamily="34" charset="0"/>
              </a:rPr>
              <a:t>SWOT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i</a:t>
            </a:r>
            <a:r>
              <a:rPr lang="en-GB" altLang="en-US" sz="3200" dirty="0">
                <a:latin typeface="Calibri" pitchFamily="34" charset="0"/>
              </a:rPr>
              <a:t> </a:t>
            </a:r>
            <a:r>
              <a:rPr lang="en-GB" altLang="en-US" sz="3200" dirty="0" err="1">
                <a:latin typeface="Calibri" pitchFamily="34" charset="0"/>
              </a:rPr>
              <a:t>adolygu</a:t>
            </a:r>
            <a:r>
              <a:rPr lang="en-GB" altLang="en-US" sz="3200" dirty="0">
                <a:latin typeface="Calibri" pitchFamily="34" charset="0"/>
              </a:rPr>
              <a:t> </a:t>
            </a:r>
            <a:br>
              <a:rPr lang="en-GB" altLang="en-US" sz="3200" dirty="0">
                <a:latin typeface="Calibri" pitchFamily="34" charset="0"/>
              </a:rPr>
            </a:br>
            <a:r>
              <a:rPr lang="en-GB" altLang="en-US" sz="3200" dirty="0" smtClean="0">
                <a:latin typeface="Calibri" pitchFamily="34" charset="0"/>
              </a:rPr>
              <a:t>Using </a:t>
            </a:r>
            <a:r>
              <a:rPr lang="en-GB" altLang="en-US" sz="3200" dirty="0">
                <a:latin typeface="Calibri" pitchFamily="34" charset="0"/>
              </a:rPr>
              <a:t>the </a:t>
            </a:r>
            <a:r>
              <a:rPr lang="en-GB" altLang="en-US" sz="3200" b="1" dirty="0">
                <a:latin typeface="Calibri" pitchFamily="34" charset="0"/>
              </a:rPr>
              <a:t>SWOT</a:t>
            </a:r>
            <a:r>
              <a:rPr lang="en-GB" altLang="en-US" sz="3200" dirty="0">
                <a:latin typeface="Calibri" pitchFamily="34" charset="0"/>
              </a:rPr>
              <a:t> analysis to monitor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b="1" dirty="0" err="1">
                <a:latin typeface="Calibri" pitchFamily="34" charset="0"/>
              </a:rPr>
              <a:t>Cryfderau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staff </a:t>
            </a:r>
            <a:r>
              <a:rPr lang="en-GB" dirty="0" err="1">
                <a:latin typeface="Calibri" pitchFamily="34" charset="0"/>
              </a:rPr>
              <a:t>wedi’u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hyfforddi’n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dda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lleoliad</a:t>
            </a:r>
            <a:endParaRPr lang="en-GB" dirty="0">
              <a:latin typeface="Calibri" pitchFamily="34" charset="0"/>
            </a:endParaRPr>
          </a:p>
          <a:p>
            <a:pPr>
              <a:defRPr/>
            </a:pPr>
            <a:r>
              <a:rPr lang="en-GB" b="1" dirty="0" err="1">
                <a:latin typeface="Calibri" pitchFamily="34" charset="0"/>
              </a:rPr>
              <a:t>Gwendidau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salwch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tymor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hir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gan</a:t>
            </a:r>
            <a:r>
              <a:rPr lang="en-GB" dirty="0">
                <a:latin typeface="Calibri" pitchFamily="34" charset="0"/>
              </a:rPr>
              <a:t> staff</a:t>
            </a:r>
          </a:p>
          <a:p>
            <a:pPr>
              <a:defRPr/>
            </a:pPr>
            <a:r>
              <a:rPr lang="en-GB" b="1" dirty="0" err="1">
                <a:latin typeface="Calibri" pitchFamily="34" charset="0"/>
              </a:rPr>
              <a:t>Cyfleoedd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cyflogwr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newydd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yn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dod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i’r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ardal</a:t>
            </a:r>
            <a:endParaRPr lang="en-GB" dirty="0">
              <a:latin typeface="Calibri" pitchFamily="34" charset="0"/>
            </a:endParaRPr>
          </a:p>
          <a:p>
            <a:pPr>
              <a:defRPr/>
            </a:pPr>
            <a:r>
              <a:rPr lang="en-GB" b="1" dirty="0" err="1">
                <a:latin typeface="Calibri" pitchFamily="34" charset="0"/>
              </a:rPr>
              <a:t>Bygythion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ysbyty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lleol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yn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agor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meithrinfa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yn</a:t>
            </a:r>
            <a:r>
              <a:rPr lang="en-GB" dirty="0">
                <a:latin typeface="Calibri" pitchFamily="34" charset="0"/>
              </a:rPr>
              <a:t> y </a:t>
            </a:r>
            <a:r>
              <a:rPr lang="en-GB" dirty="0" err="1">
                <a:latin typeface="Calibri" pitchFamily="34" charset="0"/>
              </a:rPr>
              <a:t>gweithle</a:t>
            </a: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b="1" dirty="0">
                <a:latin typeface="Calibri" pitchFamily="34" charset="0"/>
              </a:rPr>
              <a:t>Strengths</a:t>
            </a:r>
            <a:r>
              <a:rPr lang="en-GB" dirty="0">
                <a:latin typeface="Calibri" pitchFamily="34" charset="0"/>
              </a:rPr>
              <a:t> e.g. well trained staff, location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Weaknesses</a:t>
            </a:r>
            <a:r>
              <a:rPr lang="en-GB" dirty="0">
                <a:latin typeface="Calibri" pitchFamily="34" charset="0"/>
              </a:rPr>
              <a:t> e.g. long term staff illness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Opportunities</a:t>
            </a:r>
            <a:r>
              <a:rPr lang="en-GB" dirty="0">
                <a:latin typeface="Calibri" pitchFamily="34" charset="0"/>
              </a:rPr>
              <a:t> e.g. new employer coming to area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Threats</a:t>
            </a:r>
            <a:r>
              <a:rPr lang="en-GB" dirty="0">
                <a:latin typeface="Calibri" pitchFamily="34" charset="0"/>
              </a:rPr>
              <a:t> e.g. local hospital opening workplace nursery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752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 smtClean="0">
                <a:latin typeface="Calibri" pitchFamily="34" charset="0"/>
              </a:rPr>
              <a:t>PEST/PESTLE</a:t>
            </a:r>
            <a:r>
              <a:rPr lang="en-GB" altLang="en-US" dirty="0" smtClean="0">
                <a:latin typeface="Calibri" pitchFamily="34" charset="0"/>
              </a:rPr>
              <a:t>  </a:t>
            </a:r>
            <a:br>
              <a:rPr lang="en-GB" altLang="en-US" dirty="0" smtClean="0">
                <a:latin typeface="Calibri" pitchFamily="34" charset="0"/>
              </a:rPr>
            </a:b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b="1" dirty="0" smtClean="0">
                <a:latin typeface="Calibri" pitchFamily="34" charset="0"/>
              </a:rPr>
              <a:t>PEST/PESTLE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419100" indent="-419100"/>
            <a:r>
              <a:rPr lang="en-GB" altLang="en-US" dirty="0" err="1">
                <a:latin typeface="Calibri" pitchFamily="34" charset="0"/>
              </a:rPr>
              <a:t>Tra</a:t>
            </a:r>
            <a:r>
              <a:rPr lang="en-GB" altLang="en-US" dirty="0">
                <a:latin typeface="Calibri" pitchFamily="34" charset="0"/>
              </a:rPr>
              <a:t> bod </a:t>
            </a:r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SWOT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mesur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syniad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neu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cynnig</a:t>
            </a:r>
            <a:r>
              <a:rPr lang="en-GB" altLang="en-US" dirty="0" smtClean="0">
                <a:latin typeface="Calibri" pitchFamily="34" charset="0"/>
              </a:rPr>
              <a:t> (all </a:t>
            </a:r>
            <a:r>
              <a:rPr lang="en-GB" altLang="en-US" dirty="0" err="1">
                <a:latin typeface="Calibri" pitchFamily="34" charset="0"/>
              </a:rPr>
              <a:t>fod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ddylanwadau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rhannol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fewnol</a:t>
            </a:r>
            <a:r>
              <a:rPr lang="en-GB" altLang="en-US" dirty="0">
                <a:latin typeface="Calibri" pitchFamily="34" charset="0"/>
              </a:rPr>
              <a:t>, </a:t>
            </a:r>
            <a:r>
              <a:rPr lang="en-GB" altLang="en-US" dirty="0" err="1" smtClean="0">
                <a:latin typeface="Calibri" pitchFamily="34" charset="0"/>
              </a:rPr>
              <a:t>rhannol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 err="1" smtClean="0">
                <a:latin typeface="Calibri" pitchFamily="34" charset="0"/>
              </a:rPr>
              <a:t>allanol</a:t>
            </a:r>
            <a:r>
              <a:rPr lang="en-GB" altLang="en-US" dirty="0">
                <a:latin typeface="Calibri" pitchFamily="34" charset="0"/>
              </a:rPr>
              <a:t>), </a:t>
            </a:r>
            <a:r>
              <a:rPr lang="en-GB" altLang="en-US" dirty="0" err="1">
                <a:latin typeface="Calibri" pitchFamily="34" charset="0"/>
              </a:rPr>
              <a:t>mae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smtClean="0">
                <a:latin typeface="Calibri" pitchFamily="34" charset="0"/>
              </a:rPr>
              <a:t>PEST/PESTLE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mesur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marchnad</a:t>
            </a:r>
            <a:r>
              <a:rPr lang="en-GB" altLang="en-US" dirty="0">
                <a:latin typeface="Calibri" pitchFamily="34" charset="0"/>
              </a:rPr>
              <a:t> (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seiliedig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bron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yn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gyfan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gwbl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ar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ddylanwadau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dirty="0" err="1">
                <a:latin typeface="Calibri" pitchFamily="34" charset="0"/>
              </a:rPr>
              <a:t>allanol</a:t>
            </a:r>
            <a:r>
              <a:rPr lang="en-GB" altLang="en-US" dirty="0">
                <a:latin typeface="Calibri" pitchFamily="34" charset="0"/>
              </a:rPr>
              <a:t>)</a:t>
            </a:r>
          </a:p>
          <a:p>
            <a:pPr marL="419100" indent="-419100">
              <a:lnSpc>
                <a:spcPct val="80000"/>
              </a:lnSpc>
            </a:pPr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19100" indent="-419100"/>
            <a:r>
              <a:rPr lang="en-GB" altLang="en-US" dirty="0">
                <a:latin typeface="Calibri" pitchFamily="34" charset="0"/>
              </a:rPr>
              <a:t>While a SWOT analysis measures an idea or proposition (could be half internal, half external influences), </a:t>
            </a:r>
            <a:r>
              <a:rPr lang="en-GB" altLang="en-US" dirty="0" smtClean="0">
                <a:latin typeface="Calibri" pitchFamily="34" charset="0"/>
              </a:rPr>
              <a:t>PEST/PESTLE; </a:t>
            </a:r>
            <a:r>
              <a:rPr lang="en-GB" altLang="en-US" dirty="0">
                <a:latin typeface="Calibri" pitchFamily="34" charset="0"/>
              </a:rPr>
              <a:t>analysis measures a market (it is almost entirely based on external influences)</a:t>
            </a:r>
          </a:p>
          <a:p>
            <a:pPr marL="419100" indent="-419100"/>
            <a:endParaRPr lang="en-GB" altLang="en-US" dirty="0">
              <a:latin typeface="Calibri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327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err="1">
                <a:latin typeface="Calibri" pitchFamily="34" charset="0"/>
              </a:rPr>
              <a:t>Dadansoddiad</a:t>
            </a:r>
            <a:r>
              <a:rPr lang="en-GB" altLang="en-US" dirty="0">
                <a:latin typeface="Calibri" pitchFamily="34" charset="0"/>
              </a:rPr>
              <a:t> </a:t>
            </a:r>
            <a:r>
              <a:rPr lang="en-GB" altLang="en-US" b="1" dirty="0" smtClean="0">
                <a:latin typeface="Calibri" pitchFamily="34" charset="0"/>
              </a:rPr>
              <a:t>PEST/PESTLE 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/>
            </a:r>
            <a:br>
              <a:rPr lang="en-GB" altLang="en-US" dirty="0">
                <a:latin typeface="Calibri" pitchFamily="34" charset="0"/>
              </a:rPr>
            </a:br>
            <a:r>
              <a:rPr lang="en-GB" altLang="en-US" dirty="0">
                <a:latin typeface="Calibri" pitchFamily="34" charset="0"/>
              </a:rPr>
              <a:t>        </a:t>
            </a:r>
            <a:r>
              <a:rPr lang="en-GB" altLang="en-US" b="1" dirty="0" smtClean="0">
                <a:latin typeface="Calibri" pitchFamily="34" charset="0"/>
              </a:rPr>
              <a:t>PEST/PESTLE</a:t>
            </a:r>
            <a:r>
              <a:rPr lang="en-GB" altLang="en-US" dirty="0" smtClean="0">
                <a:latin typeface="Calibri" pitchFamily="34" charset="0"/>
              </a:rPr>
              <a:t> </a:t>
            </a:r>
            <a:r>
              <a:rPr lang="en-GB" altLang="en-US" dirty="0">
                <a:latin typeface="Calibri" pitchFamily="34" charset="0"/>
              </a:rPr>
              <a:t>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en-GB" b="1" dirty="0">
                <a:latin typeface="Calibri" pitchFamily="34" charset="0"/>
              </a:rPr>
              <a:t>P </a:t>
            </a:r>
            <a:r>
              <a:rPr lang="en-GB" dirty="0">
                <a:latin typeface="Calibri" pitchFamily="34" charset="0"/>
              </a:rPr>
              <a:t>–  </a:t>
            </a:r>
            <a:r>
              <a:rPr lang="en-GB" dirty="0" err="1">
                <a:latin typeface="Calibri" pitchFamily="34" charset="0"/>
              </a:rPr>
              <a:t>gwleidyddol</a:t>
            </a:r>
            <a:r>
              <a:rPr lang="en-GB" dirty="0">
                <a:latin typeface="Calibri" pitchFamily="34" charset="0"/>
              </a:rPr>
              <a:t>/</a:t>
            </a:r>
            <a:r>
              <a:rPr lang="en-GB" dirty="0" err="1">
                <a:latin typeface="Calibri" pitchFamily="34" charset="0"/>
              </a:rPr>
              <a:t>cyfreithiol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cyfraith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trethu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rheoleiddio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cyflogi</a:t>
            </a:r>
            <a:r>
              <a:rPr lang="en-GB" dirty="0">
                <a:latin typeface="Calibri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E </a:t>
            </a:r>
            <a:r>
              <a:rPr lang="en-GB" dirty="0">
                <a:latin typeface="Calibri" pitchFamily="34" charset="0"/>
              </a:rPr>
              <a:t>–  </a:t>
            </a:r>
            <a:r>
              <a:rPr lang="en-GB" dirty="0" err="1">
                <a:latin typeface="Calibri" pitchFamily="34" charset="0"/>
              </a:rPr>
              <a:t>economaidd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cyfraddau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llog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isafswm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cyflog</a:t>
            </a:r>
            <a:r>
              <a:rPr lang="en-GB" dirty="0">
                <a:latin typeface="Calibri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S</a:t>
            </a:r>
            <a:r>
              <a:rPr lang="en-GB" dirty="0">
                <a:latin typeface="Calibri" pitchFamily="34" charset="0"/>
              </a:rPr>
              <a:t> –  </a:t>
            </a:r>
            <a:r>
              <a:rPr lang="en-GB" dirty="0" err="1">
                <a:latin typeface="Calibri" pitchFamily="34" charset="0"/>
              </a:rPr>
              <a:t>cymdeithasol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maint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teulu</a:t>
            </a:r>
            <a:r>
              <a:rPr lang="en-GB" dirty="0">
                <a:latin typeface="Calibri" pitchFamily="34" charset="0"/>
              </a:rPr>
              <a:t>, </a:t>
            </a:r>
            <a:r>
              <a:rPr lang="en-GB" dirty="0" err="1">
                <a:latin typeface="Calibri" pitchFamily="34" charset="0"/>
              </a:rPr>
              <a:t>newid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mewn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ffordd</a:t>
            </a:r>
            <a:r>
              <a:rPr lang="en-GB" dirty="0">
                <a:latin typeface="Calibri" pitchFamily="34" charset="0"/>
              </a:rPr>
              <a:t> o </a:t>
            </a:r>
            <a:r>
              <a:rPr lang="en-GB" dirty="0" err="1">
                <a:latin typeface="Calibri" pitchFamily="34" charset="0"/>
              </a:rPr>
              <a:t>fyw</a:t>
            </a:r>
            <a:r>
              <a:rPr lang="en-GB" dirty="0">
                <a:latin typeface="Calibri" pitchFamily="34" charset="0"/>
              </a:rPr>
              <a:t>)</a:t>
            </a:r>
          </a:p>
          <a:p>
            <a:pPr>
              <a:defRPr/>
            </a:pPr>
            <a:r>
              <a:rPr lang="en-GB" b="1" dirty="0">
                <a:latin typeface="Calibri" pitchFamily="34" charset="0"/>
              </a:rPr>
              <a:t>T</a:t>
            </a:r>
            <a:r>
              <a:rPr lang="en-GB" dirty="0">
                <a:latin typeface="Calibri" pitchFamily="34" charset="0"/>
              </a:rPr>
              <a:t> – </a:t>
            </a:r>
            <a:r>
              <a:rPr lang="en-GB" dirty="0" err="1">
                <a:latin typeface="Calibri" pitchFamily="34" charset="0"/>
              </a:rPr>
              <a:t>technolegol</a:t>
            </a:r>
            <a:r>
              <a:rPr lang="en-GB" dirty="0">
                <a:latin typeface="Calibri" pitchFamily="34" charset="0"/>
              </a:rPr>
              <a:t> (</a:t>
            </a:r>
            <a:r>
              <a:rPr lang="en-GB" dirty="0" err="1">
                <a:latin typeface="Calibri" pitchFamily="34" charset="0"/>
              </a:rPr>
              <a:t>e.e</a:t>
            </a:r>
            <a:r>
              <a:rPr lang="en-GB" dirty="0">
                <a:latin typeface="Calibri" pitchFamily="34" charset="0"/>
              </a:rPr>
              <a:t>. </a:t>
            </a:r>
            <a:r>
              <a:rPr lang="en-GB" dirty="0" err="1">
                <a:latin typeface="Calibri" pitchFamily="34" charset="0"/>
              </a:rPr>
              <a:t>newidiadau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mewn</a:t>
            </a:r>
            <a:r>
              <a:rPr lang="en-GB" dirty="0">
                <a:latin typeface="Calibri" pitchFamily="34" charset="0"/>
              </a:rPr>
              <a:t> TG, </a:t>
            </a:r>
            <a:r>
              <a:rPr lang="en-GB" dirty="0" err="1">
                <a:latin typeface="Calibri" pitchFamily="34" charset="0"/>
              </a:rPr>
              <a:t>defnydd</a:t>
            </a:r>
            <a:r>
              <a:rPr lang="en-GB" dirty="0">
                <a:latin typeface="Calibri" pitchFamily="34" charset="0"/>
              </a:rPr>
              <a:t> o </a:t>
            </a:r>
            <a:r>
              <a:rPr lang="en-GB" dirty="0" err="1">
                <a:latin typeface="Calibri" pitchFamily="34" charset="0"/>
              </a:rPr>
              <a:t>ynni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>
                <a:latin typeface="Calibri" pitchFamily="34" charset="0"/>
              </a:rPr>
              <a:t>a’i</a:t>
            </a:r>
            <a:r>
              <a:rPr lang="en-GB" dirty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gost</a:t>
            </a:r>
            <a:endParaRPr lang="en-GB" dirty="0" smtClean="0">
              <a:latin typeface="Calibri" pitchFamily="34" charset="0"/>
            </a:endParaRPr>
          </a:p>
          <a:p>
            <a:pPr>
              <a:defRPr/>
            </a:pPr>
            <a:r>
              <a:rPr lang="en-GB" b="1" dirty="0" smtClean="0">
                <a:latin typeface="Calibri" pitchFamily="34" charset="0"/>
              </a:rPr>
              <a:t>L</a:t>
            </a:r>
            <a:r>
              <a:rPr lang="en-GB" dirty="0" smtClean="0">
                <a:latin typeface="Calibri" pitchFamily="34" charset="0"/>
              </a:rPr>
              <a:t> – </a:t>
            </a:r>
            <a:r>
              <a:rPr lang="en-GB" dirty="0" err="1" smtClean="0">
                <a:latin typeface="Calibri" pitchFamily="34" charset="0"/>
              </a:rPr>
              <a:t>Cyfreithiol</a:t>
            </a:r>
            <a:r>
              <a:rPr lang="en-GB" dirty="0" smtClean="0">
                <a:latin typeface="Calibri" pitchFamily="34" charset="0"/>
              </a:rPr>
              <a:t> – </a:t>
            </a:r>
            <a:r>
              <a:rPr lang="en-GB" dirty="0" err="1" smtClean="0">
                <a:latin typeface="Calibri" pitchFamily="34" charset="0"/>
              </a:rPr>
              <a:t>deddfwriaeth</a:t>
            </a:r>
            <a:r>
              <a:rPr lang="en-GB" dirty="0" smtClean="0">
                <a:latin typeface="Calibri" pitchFamily="34" charset="0"/>
              </a:rPr>
              <a:t>/</a:t>
            </a:r>
            <a:r>
              <a:rPr lang="en-GB" dirty="0" err="1" smtClean="0">
                <a:latin typeface="Calibri" pitchFamily="34" charset="0"/>
              </a:rPr>
              <a:t>rheoliadau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newydd</a:t>
            </a:r>
            <a:endParaRPr lang="en-GB" dirty="0" smtClean="0">
              <a:latin typeface="Calibri" pitchFamily="34" charset="0"/>
            </a:endParaRPr>
          </a:p>
          <a:p>
            <a:pPr>
              <a:defRPr/>
            </a:pPr>
            <a:r>
              <a:rPr lang="en-GB" b="1" dirty="0" smtClean="0">
                <a:latin typeface="Calibri" pitchFamily="34" charset="0"/>
              </a:rPr>
              <a:t>E -</a:t>
            </a:r>
            <a:r>
              <a:rPr lang="en-GB" dirty="0" smtClean="0">
                <a:latin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</a:rPr>
              <a:t>Amgylcheddol</a:t>
            </a:r>
            <a:endParaRPr lang="en-GB" dirty="0">
              <a:latin typeface="Calibri" pitchFamily="34" charset="0"/>
            </a:endParaRPr>
          </a:p>
          <a:p>
            <a:pPr>
              <a:defRPr/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altLang="en-US" b="1" dirty="0">
                <a:latin typeface="Calibri" pitchFamily="34" charset="0"/>
              </a:rPr>
              <a:t>P- p</a:t>
            </a:r>
            <a:r>
              <a:rPr lang="en-GB" altLang="en-US" dirty="0">
                <a:latin typeface="Calibri" pitchFamily="34" charset="0"/>
              </a:rPr>
              <a:t>olitical/legal (e.g. taxation, regulation, employment law)</a:t>
            </a:r>
          </a:p>
          <a:p>
            <a:r>
              <a:rPr lang="en-GB" altLang="en-US" b="1" dirty="0">
                <a:latin typeface="Calibri" pitchFamily="34" charset="0"/>
              </a:rPr>
              <a:t>E- e</a:t>
            </a:r>
            <a:r>
              <a:rPr lang="en-GB" altLang="en-US" dirty="0">
                <a:latin typeface="Calibri" pitchFamily="34" charset="0"/>
              </a:rPr>
              <a:t>conomic (e.g. interest rates, minimum wage)</a:t>
            </a:r>
          </a:p>
          <a:p>
            <a:r>
              <a:rPr lang="en-GB" altLang="en-US" b="1" dirty="0">
                <a:latin typeface="Calibri" pitchFamily="34" charset="0"/>
              </a:rPr>
              <a:t>S- s</a:t>
            </a:r>
            <a:r>
              <a:rPr lang="en-GB" altLang="en-US" dirty="0">
                <a:latin typeface="Calibri" pitchFamily="34" charset="0"/>
              </a:rPr>
              <a:t>ocial (e.g. family size, lifestyle changes)</a:t>
            </a:r>
          </a:p>
          <a:p>
            <a:r>
              <a:rPr lang="en-GB" altLang="en-US" b="1" dirty="0">
                <a:latin typeface="Calibri" pitchFamily="34" charset="0"/>
              </a:rPr>
              <a:t>T- t</a:t>
            </a:r>
            <a:r>
              <a:rPr lang="en-GB" altLang="en-US" dirty="0">
                <a:latin typeface="Calibri" pitchFamily="34" charset="0"/>
              </a:rPr>
              <a:t>echnological (e.g. changes in IT, energy use and cost</a:t>
            </a:r>
            <a:r>
              <a:rPr lang="en-GB" altLang="en-US" dirty="0" smtClean="0">
                <a:latin typeface="Calibri" pitchFamily="34" charset="0"/>
              </a:rPr>
              <a:t>)</a:t>
            </a:r>
          </a:p>
          <a:p>
            <a:r>
              <a:rPr lang="en-GB" altLang="en-US" b="1" dirty="0" smtClean="0">
                <a:latin typeface="Calibri" pitchFamily="34" charset="0"/>
              </a:rPr>
              <a:t>L</a:t>
            </a:r>
            <a:r>
              <a:rPr lang="en-GB" altLang="en-US" dirty="0" smtClean="0">
                <a:latin typeface="Calibri" pitchFamily="34" charset="0"/>
              </a:rPr>
              <a:t> – Legal – Legislation/new </a:t>
            </a:r>
            <a:r>
              <a:rPr lang="en-GB" altLang="en-US" dirty="0" err="1" smtClean="0">
                <a:latin typeface="Calibri" pitchFamily="34" charset="0"/>
              </a:rPr>
              <a:t>regualtions</a:t>
            </a:r>
            <a:endParaRPr lang="en-GB" altLang="en-US" dirty="0" smtClean="0">
              <a:latin typeface="Calibri" pitchFamily="34" charset="0"/>
            </a:endParaRPr>
          </a:p>
          <a:p>
            <a:r>
              <a:rPr lang="en-GB" altLang="en-US" b="1" dirty="0" smtClean="0">
                <a:latin typeface="Calibri" pitchFamily="34" charset="0"/>
              </a:rPr>
              <a:t>E </a:t>
            </a:r>
            <a:r>
              <a:rPr lang="en-GB" altLang="en-US" dirty="0" smtClean="0">
                <a:latin typeface="Calibri" pitchFamily="34" charset="0"/>
              </a:rPr>
              <a:t>- Environmental</a:t>
            </a:r>
            <a:endParaRPr lang="en-GB" alt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7666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Tri math o </a:t>
            </a:r>
            <a:r>
              <a:rPr lang="en-GB" dirty="0" err="1" smtClean="0"/>
              <a:t>newid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Pob</a:t>
            </a:r>
            <a:r>
              <a:rPr lang="en-GB" dirty="0" smtClean="0"/>
              <a:t> </a:t>
            </a:r>
            <a:r>
              <a:rPr lang="en-GB" dirty="0" err="1" smtClean="0"/>
              <a:t>dydd</a:t>
            </a:r>
            <a:endParaRPr lang="en-GB" dirty="0" smtClean="0"/>
          </a:p>
          <a:p>
            <a:r>
              <a:rPr lang="en-GB" dirty="0" err="1" smtClean="0"/>
              <a:t>Ychwanegiad</a:t>
            </a:r>
            <a:endParaRPr lang="en-GB" dirty="0" smtClean="0"/>
          </a:p>
          <a:p>
            <a:r>
              <a:rPr lang="en-GB" dirty="0" smtClean="0"/>
              <a:t>Radical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Trafodwch</a:t>
            </a:r>
            <a:r>
              <a:rPr lang="en-GB" dirty="0" smtClean="0"/>
              <a:t>…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Three types of change:</a:t>
            </a:r>
          </a:p>
          <a:p>
            <a:r>
              <a:rPr lang="en-GB" dirty="0" smtClean="0"/>
              <a:t>Everyday</a:t>
            </a:r>
          </a:p>
          <a:p>
            <a:r>
              <a:rPr lang="en-GB" dirty="0" smtClean="0"/>
              <a:t>Enhancement</a:t>
            </a:r>
          </a:p>
          <a:p>
            <a:r>
              <a:rPr lang="en-GB" dirty="0" smtClean="0"/>
              <a:t>Radical</a:t>
            </a:r>
          </a:p>
          <a:p>
            <a:pPr marL="0" indent="0" algn="r">
              <a:buNone/>
            </a:pPr>
            <a:r>
              <a:rPr lang="en-GB" dirty="0" smtClean="0"/>
              <a:t>Lindon et al.2016</a:t>
            </a:r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Discuss…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3818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leadership styles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gofyn</a:t>
            </a:r>
            <a:r>
              <a:rPr lang="en-GB" dirty="0"/>
              <a:t> am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ardull</a:t>
            </a:r>
            <a:r>
              <a:rPr lang="en-GB" dirty="0"/>
              <a:t> </a:t>
            </a:r>
            <a:r>
              <a:rPr lang="en-GB" dirty="0" err="1"/>
              <a:t>arweinyddiaeth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Sut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/>
              <a:t>Pam?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Trafodwch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Does change require a change in leadership style?</a:t>
            </a:r>
          </a:p>
          <a:p>
            <a:pPr marL="0" indent="0">
              <a:buNone/>
            </a:pPr>
            <a:r>
              <a:rPr lang="en-GB" dirty="0"/>
              <a:t>How?</a:t>
            </a:r>
          </a:p>
          <a:p>
            <a:pPr marL="0" indent="0">
              <a:buNone/>
            </a:pPr>
            <a:r>
              <a:rPr lang="en-GB" dirty="0"/>
              <a:t>Why?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Discuss…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7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Change and the team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tim</a:t>
            </a:r>
            <a:r>
              <a:rPr lang="en-GB" dirty="0" smtClean="0"/>
              <a:t>…</a:t>
            </a:r>
            <a:r>
              <a:rPr lang="en-GB" dirty="0" err="1" smtClean="0"/>
              <a:t>sut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gyflwyno</a:t>
            </a:r>
            <a:r>
              <a:rPr lang="en-GB" dirty="0" smtClean="0"/>
              <a:t>?</a:t>
            </a:r>
          </a:p>
          <a:p>
            <a:endParaRPr lang="en-GB" dirty="0"/>
          </a:p>
          <a:p>
            <a:r>
              <a:rPr lang="en-GB" dirty="0" err="1" smtClean="0"/>
              <a:t>Trafod</a:t>
            </a:r>
            <a:r>
              <a:rPr lang="en-GB" dirty="0" smtClean="0"/>
              <a:t> a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agored</a:t>
            </a: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Amhariad</a:t>
            </a:r>
            <a:endParaRPr lang="en-GB" dirty="0" smtClean="0"/>
          </a:p>
          <a:p>
            <a:r>
              <a:rPr lang="en-GB" dirty="0" smtClean="0"/>
              <a:t>Charles Handy</a:t>
            </a:r>
          </a:p>
          <a:p>
            <a:r>
              <a:rPr lang="en-GB" dirty="0" err="1" smtClean="0"/>
              <a:t>Cysylltu’r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r>
              <a:rPr lang="en-GB" dirty="0" smtClean="0"/>
              <a:t> </a:t>
            </a:r>
            <a:r>
              <a:rPr lang="en-GB" dirty="0" err="1" smtClean="0"/>
              <a:t>i’r</a:t>
            </a:r>
            <a:r>
              <a:rPr lang="en-GB" dirty="0" smtClean="0"/>
              <a:t> </a:t>
            </a:r>
            <a:r>
              <a:rPr lang="en-GB" dirty="0" err="1" smtClean="0"/>
              <a:t>tasgiau</a:t>
            </a:r>
            <a:r>
              <a:rPr lang="en-GB" dirty="0" smtClean="0"/>
              <a:t> </a:t>
            </a:r>
            <a:r>
              <a:rPr lang="en-GB" dirty="0" err="1" smtClean="0"/>
              <a:t>cywir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The team…how the change is implemented?</a:t>
            </a:r>
          </a:p>
          <a:p>
            <a:endParaRPr lang="en-GB" dirty="0"/>
          </a:p>
          <a:p>
            <a:r>
              <a:rPr lang="en-GB" dirty="0" smtClean="0"/>
              <a:t>Open discussion and understanding </a:t>
            </a:r>
          </a:p>
          <a:p>
            <a:endParaRPr lang="en-GB" dirty="0"/>
          </a:p>
          <a:p>
            <a:r>
              <a:rPr lang="en-GB" dirty="0" smtClean="0"/>
              <a:t>Disruption</a:t>
            </a:r>
          </a:p>
          <a:p>
            <a:r>
              <a:rPr lang="en-GB" dirty="0" smtClean="0"/>
              <a:t>Charles Handy</a:t>
            </a:r>
          </a:p>
          <a:p>
            <a:r>
              <a:rPr lang="en-GB" dirty="0" smtClean="0"/>
              <a:t>Fitting the right people to the right jobs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2790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can lead change?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awdurdod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hynny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Y </a:t>
            </a:r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wneud</a:t>
            </a:r>
            <a:r>
              <a:rPr lang="en-GB" dirty="0" smtClean="0"/>
              <a:t> </a:t>
            </a:r>
            <a:r>
              <a:rPr lang="en-GB" dirty="0" err="1" smtClean="0"/>
              <a:t>hynny</a:t>
            </a:r>
            <a:r>
              <a:rPr lang="en-GB" dirty="0" smtClean="0"/>
              <a:t>…</a:t>
            </a:r>
          </a:p>
          <a:p>
            <a:r>
              <a:rPr lang="en-GB" dirty="0" err="1" smtClean="0"/>
              <a:t>Ymarferwyr</a:t>
            </a:r>
            <a:r>
              <a:rPr lang="en-GB" dirty="0" smtClean="0"/>
              <a:t> a </a:t>
            </a:r>
            <a:r>
              <a:rPr lang="en-GB" dirty="0" err="1" smtClean="0"/>
              <a:t>chymhwysterau</a:t>
            </a:r>
            <a:r>
              <a:rPr lang="en-GB" dirty="0" smtClean="0"/>
              <a:t> ‘change agents’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Those with the authority to do so…</a:t>
            </a:r>
          </a:p>
          <a:p>
            <a:r>
              <a:rPr lang="en-GB" dirty="0" smtClean="0"/>
              <a:t>Those with the skills to do so…</a:t>
            </a:r>
          </a:p>
          <a:p>
            <a:r>
              <a:rPr lang="en-GB" dirty="0" smtClean="0"/>
              <a:t>Qualified practitioners  ‘change agents’ </a:t>
            </a:r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(Lindon et al. 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44785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411</TotalTime>
  <Words>488</Words>
  <Application>Microsoft Office PowerPoint</Application>
  <PresentationFormat>On-screen Show (4:3)</PresentationFormat>
  <Paragraphs>94</Paragraphs>
  <Slides>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20140311PresentationUWTSDTemplate</vt:lpstr>
      <vt:lpstr>EAEE6001/C</vt:lpstr>
      <vt:lpstr>Leadership in times of change</vt:lpstr>
      <vt:lpstr>Defnyddio dadansoddiad SWOT i adolygu  Using the SWOT analysis to monitor</vt:lpstr>
      <vt:lpstr>Dadansoddiad PEST/PESTLE    PEST/PESTLE Analysis</vt:lpstr>
      <vt:lpstr>Dadansoddiad PEST/PESTLE           PEST/PESTLE Analysis</vt:lpstr>
      <vt:lpstr>Types of change</vt:lpstr>
      <vt:lpstr>Change and leadership styles</vt:lpstr>
      <vt:lpstr>Change and the team</vt:lpstr>
      <vt:lpstr>Who can lead change?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Administrator</cp:lastModifiedBy>
  <cp:revision>62</cp:revision>
  <dcterms:created xsi:type="dcterms:W3CDTF">2015-04-14T15:21:28Z</dcterms:created>
  <dcterms:modified xsi:type="dcterms:W3CDTF">2018-10-08T10:57:39Z</dcterms:modified>
</cp:coreProperties>
</file>