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.jpg"/>
  <Default Extension="png" ContentType="image/png"/>
  <Default Extension="rels" ContentType="application/vnd.openxmlformats-package.relationship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"/>
  </p:notesMasterIdLst>
  <p:handoutMasterIdLst>
    <p:handoutMasterId r:id="rId20"/>
  </p:handoutMasterIdLst>
  <p:sldIdLst>
    <p:sldId id="256" r:id="rId3"/>
    <p:sldId id="304" r:id="rId4"/>
    <p:sldId id="374" r:id="rId5"/>
    <p:sldId id="447" r:id="rId7"/>
    <p:sldId id="435" r:id="rId8"/>
    <p:sldId id="434" r:id="rId9"/>
    <p:sldId id="433" r:id="rId10"/>
    <p:sldId id="437" r:id="rId11"/>
    <p:sldId id="438" r:id="rId12"/>
    <p:sldId id="439" r:id="rId13"/>
    <p:sldId id="440" r:id="rId14"/>
    <p:sldId id="441" r:id="rId15"/>
    <p:sldId id="436" r:id="rId16"/>
    <p:sldId id="432" r:id="rId17"/>
    <p:sldId id="275" r:id="rId18"/>
    <p:sldId id="29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B98B7"/>
    <a:srgbClr val="44A9C4"/>
    <a:srgbClr val="5E53B3"/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0581" autoAdjust="0"/>
  </p:normalViewPr>
  <p:slideViewPr>
    <p:cSldViewPr showGuides="1">
      <p:cViewPr varScale="1">
        <p:scale>
          <a:sx n="65" d="100"/>
          <a:sy n="65" d="100"/>
        </p:scale>
        <p:origin x="1954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6" Type="http://schemas.openxmlformats.org/officeDocument/2006/relationships/customXml" Target="../customXml/item3.xml"/><Relationship Id="rId25" Type="http://schemas.openxmlformats.org/officeDocument/2006/relationships/customXml" Target="../customXml/item2.xml"/><Relationship Id="rId24" Type="http://schemas.openxmlformats.org/officeDocument/2006/relationships/customXml" Target="../customXml/item1.xml"/><Relationship Id="rId23" Type="http://schemas.openxmlformats.org/officeDocument/2006/relationships/tableStyles" Target="tableStyles.xml"/><Relationship Id="rId22" Type="http://schemas.openxmlformats.org/officeDocument/2006/relationships/viewProps" Target="viewProps.xml"/><Relationship Id="rId21" Type="http://schemas.openxmlformats.org/officeDocument/2006/relationships/presProps" Target="presProps.xml"/><Relationship Id="rId20" Type="http://schemas.openxmlformats.org/officeDocument/2006/relationships/handoutMaster" Target="handoutMasters/handoutMaster1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hyperlink" Target="https://www.prospects.ac.uk/applying-for-university/university-life/4-routes-to-take-after-graduation" TargetMode="Externa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eur01.safelinks.protection.outlook.com/?url=https%3A%2F%2Fforms.office.com%2Fe%2F6ChJLLyewZ&amp;data=05%7C01%7Colubukola.adegbite%40uwtsd.ac.uk%7Ca65b574ed9474f8982d508dbe04b9022%7C4e0f11f9046e45059cb8db2152311e21%7C0%7C0%7C638350387391307606%7CUnknown%7CTWFpbGZsb3d8eyJWIjoiMC4wLjAwMDAiLCJQIjoiV2luMzIiLCJBTiI6Ik1haWwiLCJXVCI6Mn0%3D%7C3000%7C%7C%7C&amp;sdata=j2Nkwxd64n0mPVAm4oI1C3%2F0l%2BTqanyqOLT3opZYtFI%3D&amp;reserved=0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/>
              <a:t> </a:t>
            </a:r>
            <a:r>
              <a:rPr lang="en-GB" sz="31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Employability and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Career Development</a:t>
            </a:r>
            <a:br>
              <a:rPr lang="en-GB" sz="40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(</a:t>
            </a:r>
            <a:r>
              <a:rPr lang="en-GB" sz="31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LCLM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4005)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17 &amp; 18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Alternatives after graduation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anchor="t">
            <a:normAutofit/>
          </a:bodyPr>
          <a:lstStyle/>
          <a:p>
            <a:r>
              <a:rPr lang="en-GB" sz="3200" dirty="0"/>
              <a:t>Previously…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426811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We have;</a:t>
            </a:r>
            <a:endParaRPr lang="en-GB" dirty="0"/>
          </a:p>
          <a:p>
            <a:r>
              <a:rPr lang="en-GB" dirty="0"/>
              <a:t>Overviewed the module and tested existing knowledge</a:t>
            </a:r>
            <a:endParaRPr lang="en-GB" dirty="0"/>
          </a:p>
          <a:p>
            <a:r>
              <a:rPr lang="en-GB" dirty="0"/>
              <a:t>Discussed points to consider when exploring employment</a:t>
            </a:r>
            <a:endParaRPr lang="en-GB" dirty="0"/>
          </a:p>
          <a:p>
            <a:r>
              <a:rPr lang="en-GB" dirty="0"/>
              <a:t>Identified trends in future employment</a:t>
            </a:r>
            <a:endParaRPr lang="en-GB" dirty="0"/>
          </a:p>
          <a:p>
            <a:r>
              <a:rPr lang="en-GB" dirty="0"/>
              <a:t>Discussed the recruitment and selection process</a:t>
            </a:r>
            <a:endParaRPr lang="en-GB" dirty="0"/>
          </a:p>
          <a:p>
            <a:r>
              <a:rPr lang="en-GB" dirty="0"/>
              <a:t>Examined the process of creating a successful application</a:t>
            </a:r>
            <a:endParaRPr lang="en-GB" dirty="0"/>
          </a:p>
          <a:p>
            <a:r>
              <a:rPr lang="en-GB" dirty="0"/>
              <a:t>Identified how to build confidence in facing interviews</a:t>
            </a:r>
            <a:endParaRPr lang="en-GB" dirty="0"/>
          </a:p>
          <a:p>
            <a:r>
              <a:rPr lang="en-GB" dirty="0"/>
              <a:t>Conducted mock interviews</a:t>
            </a:r>
            <a:endParaRPr lang="en-GB" dirty="0"/>
          </a:p>
          <a:p>
            <a:r>
              <a:rPr lang="en-GB" dirty="0"/>
              <a:t>Discussed about career development</a:t>
            </a:r>
            <a:endParaRPr lang="en-GB" dirty="0"/>
          </a:p>
          <a:p>
            <a:r>
              <a:rPr lang="en-GB" dirty="0"/>
              <a:t>Explored the legal aspects related to employment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/>
              <a:t>In this session….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endParaRPr lang="en-GB" altLang="en-US" dirty="0"/>
          </a:p>
          <a:p>
            <a:r>
              <a:rPr lang="en-GB" altLang="en-US" dirty="0"/>
              <a:t>We will explore the alternatives available for you after graduation.</a:t>
            </a:r>
            <a:endParaRPr lang="en-GB" altLang="en-US" dirty="0"/>
          </a:p>
          <a:p>
            <a:endParaRPr lang="en-GB" altLang="en-US" dirty="0"/>
          </a:p>
          <a:p>
            <a:r>
              <a:rPr lang="en-GB" dirty="0">
                <a:sym typeface="+mn-ea"/>
              </a:rPr>
              <a:t>Discuss your Academic &amp; InfoSkills  Homework</a:t>
            </a:r>
            <a:endParaRPr lang="en-GB" dirty="0"/>
          </a:p>
          <a:p>
            <a:pPr marL="0" indent="0">
              <a:buNone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" y="12700"/>
            <a:ext cx="9131300" cy="1405255"/>
          </a:xfrm>
          <a:solidFill>
            <a:srgbClr val="2B98B7"/>
          </a:solidFill>
        </p:spPr>
        <p:txBody>
          <a:bodyPr anchor="t">
            <a:normAutofit/>
          </a:bodyPr>
          <a:lstStyle/>
          <a:p>
            <a:r>
              <a:rPr lang="en-GB" sz="3200" dirty="0">
                <a:sym typeface="+mn-ea"/>
              </a:rPr>
              <a:t>Discuss your Academic &amp; InfoSkills  Homework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>
            <a:normAutofit fontScale="90000" lnSpcReduction="10000"/>
          </a:bodyPr>
          <a:lstStyle/>
          <a:p>
            <a:endParaRPr lang="en-GB" altLang="en-US" dirty="0"/>
          </a:p>
          <a:p>
            <a:pPr marL="0" indent="0">
              <a:buNone/>
            </a:pPr>
            <a:r>
              <a:rPr lang="en-GB" altLang="en-US">
                <a:sym typeface="+mn-ea"/>
              </a:rPr>
              <a:t>Each student should take time to discuss their completed infoskills unit 4 homework with their lecturer.</a:t>
            </a:r>
            <a:endParaRPr lang="en-GB" altLang="en-US"/>
          </a:p>
          <a:p>
            <a:pPr marL="0" indent="0">
              <a:buNone/>
            </a:pPr>
            <a:r>
              <a:rPr lang="en-GB" altLang="en-US">
                <a:sym typeface="+mn-ea"/>
              </a:rPr>
              <a:t>What was your experience completing it?</a:t>
            </a:r>
            <a:endParaRPr lang="en-GB" altLang="en-US"/>
          </a:p>
          <a:p>
            <a:pPr marL="0" indent="0">
              <a:buNone/>
            </a:pPr>
            <a:r>
              <a:rPr lang="en-GB" altLang="en-US">
                <a:sym typeface="+mn-ea"/>
              </a:rPr>
              <a:t>Are there any challenges you faced?</a:t>
            </a:r>
            <a:endParaRPr lang="en-GB" altLang="en-US"/>
          </a:p>
          <a:p>
            <a:pPr marL="0" indent="0">
              <a:buNone/>
            </a:pPr>
            <a:r>
              <a:rPr lang="en-GB" altLang="en-US">
                <a:sym typeface="+mn-ea"/>
              </a:rPr>
              <a:t>How did you overcome them?</a:t>
            </a:r>
            <a:endParaRPr lang="en-GB" altLang="en-US"/>
          </a:p>
          <a:p>
            <a:pPr marL="0" indent="0">
              <a:buNone/>
            </a:pPr>
            <a:r>
              <a:rPr lang="en-GB" altLang="en-US">
                <a:sym typeface="+mn-ea"/>
              </a:rPr>
              <a:t>Is/there any aspect you found very exciting?</a:t>
            </a:r>
            <a:endParaRPr lang="en-GB" dirty="0"/>
          </a:p>
          <a:p>
            <a:pPr marL="0" indent="0">
              <a:buNone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cross roads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8" y="0"/>
            <a:ext cx="9123464" cy="684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would </a:t>
            </a:r>
            <a:r>
              <a:rPr lang="en-GB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you</a:t>
            </a:r>
            <a:r>
              <a:rPr lang="en-GB" dirty="0"/>
              <a:t> do when you get here?</a:t>
            </a:r>
            <a:endParaRPr lang="en-GB" dirty="0"/>
          </a:p>
        </p:txBody>
      </p:sp>
      <p:sp>
        <p:nvSpPr>
          <p:cNvPr id="5" name="Bent Arrow 4"/>
          <p:cNvSpPr/>
          <p:nvPr/>
        </p:nvSpPr>
        <p:spPr>
          <a:xfrm>
            <a:off x="5580112" y="3170556"/>
            <a:ext cx="1872208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Employment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6" name="Up Arrow 5"/>
          <p:cNvSpPr/>
          <p:nvPr/>
        </p:nvSpPr>
        <p:spPr>
          <a:xfrm>
            <a:off x="3583044" y="2558488"/>
            <a:ext cx="1723576" cy="1224136"/>
          </a:xfrm>
          <a:prstGeom prst="upArrow">
            <a:avLst>
              <a:gd name="adj1" fmla="val 60730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Further Study</a:t>
            </a:r>
            <a:endParaRPr lang="en-GB" dirty="0"/>
          </a:p>
        </p:txBody>
      </p:sp>
      <p:sp>
        <p:nvSpPr>
          <p:cNvPr id="7" name="Bent Arrow 6"/>
          <p:cNvSpPr/>
          <p:nvPr/>
        </p:nvSpPr>
        <p:spPr>
          <a:xfrm flipH="1">
            <a:off x="1437552" y="3170764"/>
            <a:ext cx="1872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Self Employment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762" y="0"/>
            <a:ext cx="9135238" cy="57332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more information on..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1"/>
              </a:rPr>
              <a:t>https://www.prospects.ac.uk/applying-for-university/university-life/4-routes-to-take-after-graduation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3088853"/>
            <a:ext cx="7753350" cy="252412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6779096" cy="1143000"/>
          </a:xfrm>
        </p:spPr>
        <p:txBody>
          <a:bodyPr>
            <a:normAutofit/>
          </a:bodyPr>
          <a:lstStyle/>
          <a:p>
            <a:r>
              <a:rPr lang="en-GB" dirty="0"/>
              <a:t>Path 1 – Further education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Options and points to consider – </a:t>
            </a:r>
            <a:endParaRPr lang="en-GB" dirty="0"/>
          </a:p>
          <a:p>
            <a:r>
              <a:rPr lang="en-GB" dirty="0">
                <a:solidFill>
                  <a:srgbClr val="00B0F0"/>
                </a:solidFill>
              </a:rPr>
              <a:t>Postgraduate study</a:t>
            </a:r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Vocational qualifications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92D050"/>
                </a:solidFill>
              </a:rPr>
              <a:t>Professional qualifications </a:t>
            </a:r>
            <a:endParaRPr lang="en-GB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en-GB" dirty="0"/>
              <a:t>Budget time and family commitments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9132" y="3464990"/>
            <a:ext cx="1792199" cy="3886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6531" y="3464989"/>
            <a:ext cx="942032" cy="38868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2862130"/>
            <a:ext cx="1548805" cy="456315"/>
          </a:xfrm>
          <a:prstGeom prst="rect">
            <a:avLst/>
          </a:prstGeom>
        </p:spPr>
      </p:pic>
      <p:sp>
        <p:nvSpPr>
          <p:cNvPr id="9" name="Up Arrow 8"/>
          <p:cNvSpPr/>
          <p:nvPr/>
        </p:nvSpPr>
        <p:spPr>
          <a:xfrm>
            <a:off x="184128" y="234070"/>
            <a:ext cx="1723576" cy="1224136"/>
          </a:xfrm>
          <a:prstGeom prst="upArrow">
            <a:avLst>
              <a:gd name="adj1" fmla="val 60730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Further Study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3688" y="274638"/>
            <a:ext cx="6923112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Path 2 – Finding employment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Finding a good Job </a:t>
            </a:r>
            <a:r>
              <a:rPr lang="en-GB" dirty="0">
                <a:solidFill>
                  <a:srgbClr val="FF0000"/>
                </a:solidFill>
              </a:rPr>
              <a:t>Vs</a:t>
            </a:r>
            <a:r>
              <a:rPr lang="en-GB" dirty="0"/>
              <a:t> reducing gap on the CV</a:t>
            </a:r>
            <a:endParaRPr lang="en-GB" dirty="0"/>
          </a:p>
          <a:p>
            <a:r>
              <a:rPr lang="en-GB" dirty="0"/>
              <a:t>Graduate jobs</a:t>
            </a:r>
            <a:endParaRPr lang="en-GB" dirty="0"/>
          </a:p>
          <a:p>
            <a:r>
              <a:rPr lang="en-GB" dirty="0"/>
              <a:t>Internships</a:t>
            </a:r>
            <a:endParaRPr lang="en-GB" dirty="0"/>
          </a:p>
          <a:p>
            <a:r>
              <a:rPr lang="en-GB" dirty="0"/>
              <a:t>Volunteering</a:t>
            </a:r>
            <a:endParaRPr lang="en-GB" dirty="0"/>
          </a:p>
          <a:p>
            <a:endParaRPr lang="en-GB" dirty="0"/>
          </a:p>
        </p:txBody>
      </p:sp>
      <p:sp>
        <p:nvSpPr>
          <p:cNvPr id="4" name="Bent Arrow 3"/>
          <p:cNvSpPr/>
          <p:nvPr/>
        </p:nvSpPr>
        <p:spPr>
          <a:xfrm>
            <a:off x="107504" y="0"/>
            <a:ext cx="1872208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Employment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504" y="274638"/>
            <a:ext cx="670729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Path 3 – Become self-employed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What are the advantages and disadvantages for you?</a:t>
            </a:r>
            <a:endParaRPr lang="en-GB" dirty="0"/>
          </a:p>
          <a:p>
            <a:r>
              <a:rPr lang="en-GB" dirty="0"/>
              <a:t>Can you juggle all the responsibilities?</a:t>
            </a:r>
            <a:endParaRPr lang="en-GB" dirty="0"/>
          </a:p>
          <a:p>
            <a:r>
              <a:rPr lang="en-GB" dirty="0"/>
              <a:t>Can you handle the </a:t>
            </a:r>
            <a:r>
              <a:rPr lang="en-GB" dirty="0" err="1"/>
              <a:t>uncertainities</a:t>
            </a:r>
            <a:r>
              <a:rPr lang="en-GB" dirty="0"/>
              <a:t>?</a:t>
            </a:r>
            <a:endParaRPr lang="en-GB" dirty="0"/>
          </a:p>
        </p:txBody>
      </p:sp>
      <p:sp>
        <p:nvSpPr>
          <p:cNvPr id="4" name="Bent Arrow 3"/>
          <p:cNvSpPr/>
          <p:nvPr/>
        </p:nvSpPr>
        <p:spPr>
          <a:xfrm flipH="1">
            <a:off x="107504" y="116632"/>
            <a:ext cx="1872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Self Employment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6635080" cy="1143000"/>
          </a:xfrm>
        </p:spPr>
        <p:txBody>
          <a:bodyPr/>
          <a:lstStyle/>
          <a:p>
            <a:r>
              <a:rPr lang="en-GB" dirty="0"/>
              <a:t>Take a gap-year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3507"/>
            <a:ext cx="8229600" cy="3733726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/>
              <a:t>If you want to see more of the world, learn languages, experience different cultures and meet new people before settling down to a work routine you could take a gap year. </a:t>
            </a:r>
            <a:endParaRPr lang="en-GB" dirty="0"/>
          </a:p>
          <a:p>
            <a:pPr algn="just"/>
            <a:r>
              <a:rPr lang="en-GB" dirty="0"/>
              <a:t>Back-packing makes you a much more interesting job candidate and can make you more employable in the long run. </a:t>
            </a:r>
            <a:endParaRPr lang="en-GB" dirty="0"/>
          </a:p>
          <a:p>
            <a:pPr algn="just"/>
            <a:r>
              <a:rPr lang="en-GB" dirty="0"/>
              <a:t>Taking time out to travel demonstrates </a:t>
            </a:r>
            <a:r>
              <a:rPr lang="en-GB" dirty="0">
                <a:solidFill>
                  <a:srgbClr val="00B050"/>
                </a:solidFill>
              </a:rPr>
              <a:t>maturity</a:t>
            </a:r>
            <a:r>
              <a:rPr lang="en-GB" dirty="0"/>
              <a:t>, </a:t>
            </a:r>
            <a:r>
              <a:rPr lang="en-GB" dirty="0">
                <a:solidFill>
                  <a:srgbClr val="00B0F0"/>
                </a:solidFill>
              </a:rPr>
              <a:t>good organisation </a:t>
            </a:r>
            <a:r>
              <a:rPr lang="en-GB" dirty="0"/>
              <a:t>and </a:t>
            </a:r>
            <a:r>
              <a:rPr lang="en-GB" dirty="0">
                <a:solidFill>
                  <a:srgbClr val="FFC000"/>
                </a:solidFill>
              </a:rPr>
              <a:t>planning skills </a:t>
            </a:r>
            <a:r>
              <a:rPr lang="en-GB" dirty="0"/>
              <a:t>and </a:t>
            </a:r>
            <a:r>
              <a:rPr lang="en-GB" dirty="0">
                <a:solidFill>
                  <a:srgbClr val="7030A0"/>
                </a:solidFill>
              </a:rPr>
              <a:t>self-sufficiency</a:t>
            </a:r>
            <a:r>
              <a:rPr lang="en-GB" dirty="0"/>
              <a:t>.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512" y="116632"/>
            <a:ext cx="1733550" cy="16668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715200" cy="1012974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FEEDBACK SURVEY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3507"/>
            <a:ext cx="8229600" cy="37337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/>
              <a:t>Click the link below to fill the module evaluation form  (10min)</a:t>
            </a:r>
            <a:endParaRPr lang="en-GB" altLang="en-US" dirty="0"/>
          </a:p>
          <a:p>
            <a:pPr marL="0" indent="0">
              <a:buNone/>
            </a:pPr>
            <a:endParaRPr lang="en-GB" sz="1800" b="1" dirty="0">
              <a:solidFill>
                <a:srgbClr val="242424"/>
              </a:solidFill>
              <a:latin typeface="inherit"/>
            </a:endParaRPr>
          </a:p>
          <a:p>
            <a:pPr marL="0" indent="0">
              <a:buNone/>
            </a:pPr>
            <a:endParaRPr lang="en-GB" sz="1800" b="1" dirty="0">
              <a:solidFill>
                <a:srgbClr val="242424"/>
              </a:solidFill>
              <a:latin typeface="inherit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42424"/>
                </a:solidFill>
                <a:latin typeface="inherit"/>
              </a:rPr>
              <a:t> </a:t>
            </a:r>
            <a:r>
              <a:rPr lang="en-GB" u="sng" dirty="0">
                <a:solidFill>
                  <a:srgbClr val="0563C1"/>
                </a:solidFill>
                <a:latin typeface="inherit"/>
                <a:hlinkClick r:id="rId1" tooltip="Original URL: https://forms.office.com/e/6ChJLLyewZ. Click or tap if you trust this link."/>
              </a:rPr>
              <a:t>https://forms.office.com/e/6ChJLLyewZ</a:t>
            </a:r>
            <a:endParaRPr lang="en-GB" dirty="0">
              <a:solidFill>
                <a:srgbClr val="242424"/>
              </a:solidFill>
              <a:latin typeface="Calibri" panose="020F0502020204030204" pitchFamily="34" charset="0"/>
            </a:endParaRPr>
          </a:p>
          <a:p>
            <a:pPr algn="just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061047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dirty="0"/>
              <a:t>Explore the pros and cons of each of the following routes;</a:t>
            </a:r>
            <a:endParaRPr lang="en-GB" dirty="0"/>
          </a:p>
          <a:p>
            <a:pPr marL="857250" lvl="1" indent="-457200"/>
            <a:r>
              <a:rPr lang="en-GB" dirty="0"/>
              <a:t>Taking up employment</a:t>
            </a:r>
            <a:endParaRPr lang="en-GB" dirty="0"/>
          </a:p>
          <a:p>
            <a:pPr marL="857250" lvl="1" indent="-457200"/>
            <a:r>
              <a:rPr lang="en-GB" dirty="0"/>
              <a:t>Being self employed</a:t>
            </a:r>
            <a:endParaRPr lang="en-GB" dirty="0"/>
          </a:p>
          <a:p>
            <a:pPr marL="857250" lvl="1" indent="-457200"/>
            <a:r>
              <a:rPr lang="en-GB" dirty="0"/>
              <a:t>Continuing education</a:t>
            </a:r>
            <a:endParaRPr lang="en-GB" dirty="0"/>
          </a:p>
          <a:p>
            <a:pPr marL="857250" lvl="1" indent="-457200"/>
            <a:r>
              <a:rPr lang="en-GB" dirty="0"/>
              <a:t>Taking a gap year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Present your finding to the class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9952" y="798266"/>
            <a:ext cx="4901530" cy="4901530"/>
          </a:xfrm>
          <a:prstGeom prst="rect">
            <a:avLst/>
          </a:prstGeom>
        </p:spPr>
      </p:pic>
      <p:sp>
        <p:nvSpPr>
          <p:cNvPr id="788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Session Outcome</a:t>
            </a:r>
            <a:endParaRPr lang="en-GB" altLang="en-US"/>
          </a:p>
        </p:txBody>
      </p:sp>
      <p:sp>
        <p:nvSpPr>
          <p:cNvPr id="78851" name="Rectangle 3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3898776" cy="391703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Can you explain the routes available for you after graduation?</a:t>
            </a:r>
            <a:endParaRPr lang="en-GB" alt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F58012-2B0C-4B86-8E07-854AAF78CCC3}" type="datetime1">
              <a:rPr lang="en-GB"/>
            </a:fld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anchor="t">
            <a:normAutofit/>
          </a:bodyPr>
          <a:lstStyle/>
          <a:p>
            <a:r>
              <a:rPr lang="en-GB" sz="3200" dirty="0"/>
              <a:t>Summary</a:t>
            </a:r>
            <a:endParaRPr lang="en-GB" sz="3200" dirty="0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1835696" y="98860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Next Session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348880"/>
            <a:ext cx="9144000" cy="1390714"/>
          </a:xfr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</a:t>
            </a:r>
            <a:endParaRPr lang="en-GB" sz="54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��
</file>

<file path=customXml/item2.xml>��
</file>

<file path=customXml/item3.xml>��
</file>

<file path=customXml/itemProps1.xml><?xml version="1.0" encoding="utf-8"?>
<ds:datastoreItem xmlns:ds="http://schemas.openxmlformats.org/officeDocument/2006/customXml" ds:itemID="{D081439C-114A-4151-B03A-0408F1ADA968}">
  <ds:schemaRefs/>
</ds:datastoreItem>
</file>

<file path=customXml/itemProps2.xml><?xml version="1.0" encoding="utf-8"?>
<ds:datastoreItem xmlns:ds="http://schemas.openxmlformats.org/officeDocument/2006/customXml" ds:itemID="{65FC5585-51CA-4C4C-9028-AEC8FAD67B8B}">
  <ds:schemaRefs/>
</ds:datastoreItem>
</file>

<file path=customXml/itemProps3.xml><?xml version="1.0" encoding="utf-8"?>
<ds:datastoreItem xmlns:ds="http://schemas.openxmlformats.org/officeDocument/2006/customXml" ds:itemID="{F5B0EF21-CA5D-4A60-A3B8-014B63530527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2484</Words>
  <Application>WPS Presentation</Application>
  <PresentationFormat>On-screen Show (4:3)</PresentationFormat>
  <Paragraphs>106</Paragraphs>
  <Slides>16</Slides>
  <Notes>3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6" baseType="lpstr">
      <vt:lpstr>Arial</vt:lpstr>
      <vt:lpstr>SimSun</vt:lpstr>
      <vt:lpstr>Wingdings</vt:lpstr>
      <vt:lpstr>inherit</vt:lpstr>
      <vt:lpstr>Tiresias PCfont</vt:lpstr>
      <vt:lpstr>Calibri</vt:lpstr>
      <vt:lpstr>Myriad Pro</vt:lpstr>
      <vt:lpstr>Microsoft YaHei</vt:lpstr>
      <vt:lpstr>Arial Unicode MS</vt:lpstr>
      <vt:lpstr>20140311PresentationUWTSDTemplate</vt:lpstr>
      <vt:lpstr>Certificate of Higher Education in Skills for the Workplace   Employability and Career Development (LCLM 4005) Session 17 &amp; 18 Alternatives after graduation</vt:lpstr>
      <vt:lpstr>Previously…</vt:lpstr>
      <vt:lpstr>In this session….</vt:lpstr>
      <vt:lpstr>In this session….</vt:lpstr>
      <vt:lpstr>What would you do when you get here?</vt:lpstr>
      <vt:lpstr>PowerPoint 演示文稿</vt:lpstr>
      <vt:lpstr>Find more information on..</vt:lpstr>
      <vt:lpstr>Path 1 – Further education</vt:lpstr>
      <vt:lpstr>Path 2 – Finding employment </vt:lpstr>
      <vt:lpstr>Path 3 – Become self-employed</vt:lpstr>
      <vt:lpstr>Take a gap-year</vt:lpstr>
      <vt:lpstr>FEEDBACK SURVEY</vt:lpstr>
      <vt:lpstr>Group Activity</vt:lpstr>
      <vt:lpstr>Session Outcome</vt:lpstr>
      <vt:lpstr>Summary</vt:lpstr>
      <vt:lpstr>Next Session…..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olubukola.adegbite</cp:lastModifiedBy>
  <cp:revision>259</cp:revision>
  <dcterms:created xsi:type="dcterms:W3CDTF">2015-04-14T15:21:00Z</dcterms:created>
  <dcterms:modified xsi:type="dcterms:W3CDTF">2024-09-07T13:11:49Z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ICV">
    <vt:lpwstr>A8409B3395D4450E81440BCE04FD4611_12</vt:lpwstr>
  </property>
  <property fmtid="{D5CDD505-2E9C-101B-9397-08002B2CF9AE}" pid="4" name="KSOProductBuildVer">
    <vt:lpwstr>2057-12.2.0.17562</vt:lpwstr>
  </property>
</Properties>
</file>