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7" r:id="rId4"/>
    <p:sldId id="394"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88889" autoAdjust="0"/>
  </p:normalViewPr>
  <p:slideViewPr>
    <p:cSldViewPr snapToGrid="0" showGuides="1">
      <p:cViewPr varScale="1">
        <p:scale>
          <a:sx n="77" d="100"/>
          <a:sy n="77" d="100"/>
        </p:scale>
        <p:origin x="883" y="28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4977D3-7CDC-4160-BDFE-05DAB457326A}" type="datetimeFigureOut">
              <a:rPr lang="en-US" smtClean="0"/>
              <a:t>3/12/2026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52B2F3-D8E4-4A3D-A373-F953012A2DBD}" type="slidenum">
              <a:rPr lang="en-US" smtClean="0"/>
              <a:t>‹#›</a:t>
            </a:fld>
            <a:endParaRPr lang="en-US"/>
          </a:p>
        </p:txBody>
      </p:sp>
    </p:spTree>
    <p:extLst>
      <p:ext uri="{BB962C8B-B14F-4D97-AF65-F5344CB8AC3E}">
        <p14:creationId xmlns:p14="http://schemas.microsoft.com/office/powerpoint/2010/main" val="2690741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Today I will present communication as a key professional skill within health and social care. Communication is not simply about speaking clearly; it is a structured and ethical process that ensures safe, coordinated and person-</a:t>
            </a:r>
            <a:r>
              <a:rPr lang="en-US" dirty="0" err="1"/>
              <a:t>centred</a:t>
            </a:r>
            <a:r>
              <a:rPr lang="en-US" dirty="0"/>
              <a:t> care. In this presentation, I will define communication as a professional competency, explain its importance in clinical practice, introduce the SBAR communication framework, provide a practical clinical example, and conclude by reflecting on how this skill supports my future professional development.</a:t>
            </a:r>
          </a:p>
        </p:txBody>
      </p:sp>
      <p:sp>
        <p:nvSpPr>
          <p:cNvPr id="4" name="Slide Number Placeholder 3"/>
          <p:cNvSpPr>
            <a:spLocks noGrp="1"/>
          </p:cNvSpPr>
          <p:nvPr>
            <p:ph type="sldNum" sz="quarter" idx="5"/>
          </p:nvPr>
        </p:nvSpPr>
        <p:spPr/>
        <p:txBody>
          <a:bodyPr/>
          <a:lstStyle/>
          <a:p>
            <a:fld id="{6152B2F3-D8E4-4A3D-A373-F953012A2DBD}" type="slidenum">
              <a:rPr lang="en-US" smtClean="0"/>
              <a:t>3</a:t>
            </a:fld>
            <a:endParaRPr lang="en-US"/>
          </a:p>
        </p:txBody>
      </p:sp>
    </p:spTree>
    <p:extLst>
      <p:ext uri="{BB962C8B-B14F-4D97-AF65-F5344CB8AC3E}">
        <p14:creationId xmlns:p14="http://schemas.microsoft.com/office/powerpoint/2010/main" val="23977576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in health and social care refers to the purposeful exchange of information, meaning and emotion between professionals, patients and multidisciplinary teams. It includes verbal interactions, non-verbal cues such as tone and body language, and written documentation including care notes and electronic records. Therapeutic communication strengthens trust and rapport, allowing patients to feel heard and respected. Additionally, accurate documentation ensures legal accountability and continuity of care. Therefore, communication functions not only as an interpersonal skill but also as a professional and regulatory requirement.</a:t>
            </a:r>
          </a:p>
        </p:txBody>
      </p:sp>
      <p:sp>
        <p:nvSpPr>
          <p:cNvPr id="4" name="Slide Number Placeholder 3"/>
          <p:cNvSpPr>
            <a:spLocks noGrp="1"/>
          </p:cNvSpPr>
          <p:nvPr>
            <p:ph type="sldNum" sz="quarter" idx="5"/>
          </p:nvPr>
        </p:nvSpPr>
        <p:spPr/>
        <p:txBody>
          <a:bodyPr/>
          <a:lstStyle/>
          <a:p>
            <a:fld id="{6152B2F3-D8E4-4A3D-A373-F953012A2DBD}" type="slidenum">
              <a:rPr lang="en-US" smtClean="0"/>
              <a:t>4</a:t>
            </a:fld>
            <a:endParaRPr lang="en-US"/>
          </a:p>
        </p:txBody>
      </p:sp>
    </p:spTree>
    <p:extLst>
      <p:ext uri="{BB962C8B-B14F-4D97-AF65-F5344CB8AC3E}">
        <p14:creationId xmlns:p14="http://schemas.microsoft.com/office/powerpoint/2010/main" val="35858641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is directly linked to patient safety. Evidence shows that failures in communication contribute significantly to adverse events and preventable harm. Effective communication improves interdisciplinary collaboration, reduces duplication of tasks, and prevents delays in treatment. From a patient perspective, clear explanations improve understanding, engagement and satisfaction with care. Furthermore, structured escalation processes enable early recognition of deterioration. Without effective communication, even highly competent clinical practice can become unsafe. Therefore, communication underpins both quality improvement and risk reduction within healthcare systems.</a:t>
            </a:r>
          </a:p>
        </p:txBody>
      </p:sp>
      <p:sp>
        <p:nvSpPr>
          <p:cNvPr id="4" name="Slide Number Placeholder 3"/>
          <p:cNvSpPr>
            <a:spLocks noGrp="1"/>
          </p:cNvSpPr>
          <p:nvPr>
            <p:ph type="sldNum" sz="quarter" idx="5"/>
          </p:nvPr>
        </p:nvSpPr>
        <p:spPr/>
        <p:txBody>
          <a:bodyPr/>
          <a:lstStyle/>
          <a:p>
            <a:fld id="{6152B2F3-D8E4-4A3D-A373-F953012A2DBD}" type="slidenum">
              <a:rPr lang="en-US" smtClean="0"/>
              <a:t>5</a:t>
            </a:fld>
            <a:endParaRPr lang="en-US"/>
          </a:p>
        </p:txBody>
      </p:sp>
    </p:spTree>
    <p:extLst>
      <p:ext uri="{BB962C8B-B14F-4D97-AF65-F5344CB8AC3E}">
        <p14:creationId xmlns:p14="http://schemas.microsoft.com/office/powerpoint/2010/main" val="3807870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widely </a:t>
            </a:r>
            <a:r>
              <a:rPr lang="en-US" dirty="0" err="1"/>
              <a:t>recognised</a:t>
            </a:r>
            <a:r>
              <a:rPr lang="en-US" dirty="0"/>
              <a:t> communication model used in healthcare is SBAR, which stands for Situation, Background, Assessment and Recommendation. SBAR provides a structured method for transferring critical information, particularly during handovers or escalation of concerns. The “Situation” outlines the immediate issue. “Background” provides relevant clinical context. “Assessment” presents professional judgement supported by observations. “Recommendation” identifies what action is required. By </a:t>
            </a:r>
            <a:r>
              <a:rPr lang="en-US" dirty="0" err="1"/>
              <a:t>standardising</a:t>
            </a:r>
            <a:r>
              <a:rPr lang="en-US" dirty="0"/>
              <a:t> communication, SBAR reduces omissions, improves clarity and enhances confidence when raising concerns, especially in high-pressure environments.</a:t>
            </a:r>
          </a:p>
        </p:txBody>
      </p:sp>
      <p:sp>
        <p:nvSpPr>
          <p:cNvPr id="4" name="Slide Number Placeholder 3"/>
          <p:cNvSpPr>
            <a:spLocks noGrp="1"/>
          </p:cNvSpPr>
          <p:nvPr>
            <p:ph type="sldNum" sz="quarter" idx="5"/>
          </p:nvPr>
        </p:nvSpPr>
        <p:spPr/>
        <p:txBody>
          <a:bodyPr/>
          <a:lstStyle/>
          <a:p>
            <a:fld id="{6152B2F3-D8E4-4A3D-A373-F953012A2DBD}" type="slidenum">
              <a:rPr lang="en-US" smtClean="0"/>
              <a:t>6</a:t>
            </a:fld>
            <a:endParaRPr lang="en-US"/>
          </a:p>
        </p:txBody>
      </p:sp>
    </p:spTree>
    <p:extLst>
      <p:ext uri="{BB962C8B-B14F-4D97-AF65-F5344CB8AC3E}">
        <p14:creationId xmlns:p14="http://schemas.microsoft.com/office/powerpoint/2010/main" val="4247069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illustrate, consider a scenario where a patient on a medical ward suddenly becomes breathless and confused. In this situation, rapid and structured communication is essential. I would first gather key observations such as oxygen saturation and respiratory rate. Using SBAR, I would clearly escalate the concern to the registered nurse or doctor. I would confirm understanding using closed-loop communication to prevent misinterpretation. Simultaneously, I would reassure the patient using calm and compassionate language. This approach supports timely intervention, reduces anxiety and improves overall patient safety.</a:t>
            </a:r>
          </a:p>
        </p:txBody>
      </p:sp>
      <p:sp>
        <p:nvSpPr>
          <p:cNvPr id="4" name="Slide Number Placeholder 3"/>
          <p:cNvSpPr>
            <a:spLocks noGrp="1"/>
          </p:cNvSpPr>
          <p:nvPr>
            <p:ph type="sldNum" sz="quarter" idx="5"/>
          </p:nvPr>
        </p:nvSpPr>
        <p:spPr/>
        <p:txBody>
          <a:bodyPr/>
          <a:lstStyle/>
          <a:p>
            <a:fld id="{6152B2F3-D8E4-4A3D-A373-F953012A2DBD}" type="slidenum">
              <a:rPr lang="en-US" smtClean="0"/>
              <a:t>7</a:t>
            </a:fld>
            <a:endParaRPr lang="en-US"/>
          </a:p>
        </p:txBody>
      </p:sp>
    </p:spTree>
    <p:extLst>
      <p:ext uri="{BB962C8B-B14F-4D97-AF65-F5344CB8AC3E}">
        <p14:creationId xmlns:p14="http://schemas.microsoft.com/office/powerpoint/2010/main" val="7337970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competence is essential for employability in health and social care. Professional codes </a:t>
            </a:r>
            <a:r>
              <a:rPr lang="en-US" dirty="0" err="1"/>
              <a:t>emphasise</a:t>
            </a:r>
            <a:r>
              <a:rPr lang="en-US" dirty="0"/>
              <a:t> accountability, clarity and respect in all forms of communication. As a future practitioner, I will need to collaborate within multidisciplinary teams, participate in safeguarding discussions, and engage in difficult conversations with patients and families. I consider rapport-building a current strength; however, I aim to further develop structured escalation and assertiveness skills. I plan to use reflective practice, simulation training and supervisor feedback to strengthen my communication in complex clinical situations.</a:t>
            </a:r>
          </a:p>
        </p:txBody>
      </p:sp>
      <p:sp>
        <p:nvSpPr>
          <p:cNvPr id="4" name="Slide Number Placeholder 3"/>
          <p:cNvSpPr>
            <a:spLocks noGrp="1"/>
          </p:cNvSpPr>
          <p:nvPr>
            <p:ph type="sldNum" sz="quarter" idx="5"/>
          </p:nvPr>
        </p:nvSpPr>
        <p:spPr/>
        <p:txBody>
          <a:bodyPr/>
          <a:lstStyle/>
          <a:p>
            <a:fld id="{6152B2F3-D8E4-4A3D-A373-F953012A2DBD}" type="slidenum">
              <a:rPr lang="en-US" smtClean="0"/>
              <a:t>8</a:t>
            </a:fld>
            <a:endParaRPr lang="en-US"/>
          </a:p>
        </p:txBody>
      </p:sp>
    </p:spTree>
    <p:extLst>
      <p:ext uri="{BB962C8B-B14F-4D97-AF65-F5344CB8AC3E}">
        <p14:creationId xmlns:p14="http://schemas.microsoft.com/office/powerpoint/2010/main" val="1619504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communication is a foundational professional skill that directly influences patient safety, care quality and teamwork. Structured frameworks such as SBAR enhance clarity and reduce risk during handovers and escalation. Therapeutic communication strengthens trust and promotes person-</a:t>
            </a:r>
            <a:r>
              <a:rPr lang="en-US" dirty="0" err="1"/>
              <a:t>centred</a:t>
            </a:r>
            <a:r>
              <a:rPr lang="en-US" dirty="0"/>
              <a:t> care. Ongoing reflection and deliberate practice are necessary to continuously improve this skill. Ultimately, effective communication is not optional in healthcare; it is central to safe, ethical and competent professional practice.</a:t>
            </a:r>
          </a:p>
        </p:txBody>
      </p:sp>
      <p:sp>
        <p:nvSpPr>
          <p:cNvPr id="4" name="Slide Number Placeholder 3"/>
          <p:cNvSpPr>
            <a:spLocks noGrp="1"/>
          </p:cNvSpPr>
          <p:nvPr>
            <p:ph type="sldNum" sz="quarter" idx="5"/>
          </p:nvPr>
        </p:nvSpPr>
        <p:spPr/>
        <p:txBody>
          <a:bodyPr/>
          <a:lstStyle/>
          <a:p>
            <a:fld id="{6152B2F3-D8E4-4A3D-A373-F953012A2DBD}" type="slidenum">
              <a:rPr lang="en-US" smtClean="0"/>
              <a:t>9</a:t>
            </a:fld>
            <a:endParaRPr lang="en-US"/>
          </a:p>
        </p:txBody>
      </p:sp>
    </p:spTree>
    <p:extLst>
      <p:ext uri="{BB962C8B-B14F-4D97-AF65-F5344CB8AC3E}">
        <p14:creationId xmlns:p14="http://schemas.microsoft.com/office/powerpoint/2010/main" val="11706431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12/03/2026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12/03/2026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12/03/2026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12/03/2026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12/03/2026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12/03/2026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12/03/2026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12/03/2026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12/03/2026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12/03/2026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12/03/2026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12/03/2026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england.nhs.uk/long-read/patient-safety-incident-response-standards/" TargetMode="External"/><Relationship Id="rId2" Type="http://schemas.openxmlformats.org/officeDocument/2006/relationships/hyperlink" Target="https://www.who.int/publications/i/item/9789240032705" TargetMode="External"/><Relationship Id="rId1" Type="http://schemas.openxmlformats.org/officeDocument/2006/relationships/slideLayout" Target="../slideLayouts/slideLayout2.xml"/><Relationship Id="rId5" Type="http://schemas.openxmlformats.org/officeDocument/2006/relationships/hyperlink" Target="https://www.nmc.org.uk/standards/code/" TargetMode="External"/><Relationship Id="rId4" Type="http://schemas.openxmlformats.org/officeDocument/2006/relationships/hyperlink" Target="https://www.jointcommission.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12/03/2026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Andres Carlos </a:t>
            </a:r>
            <a:r>
              <a:rPr lang="en-GB" altLang="en-US" b="1" i="1" dirty="0" err="1"/>
              <a:t>michel</a:t>
            </a:r>
            <a:r>
              <a:rPr lang="en-GB" altLang="en-US" b="1" i="1" dirty="0"/>
              <a:t> pina</a:t>
            </a:r>
          </a:p>
          <a:p>
            <a:r>
              <a:rPr lang="en-GB" altLang="en-US" u="sng" dirty="0"/>
              <a:t>Student ID: </a:t>
            </a:r>
            <a:r>
              <a:rPr lang="en-GB" altLang="en-US" b="1" i="1" dirty="0"/>
              <a:t>2442079</a:t>
            </a:r>
          </a:p>
          <a:p>
            <a:r>
              <a:rPr lang="en-GB" altLang="en-US" u="sng" dirty="0"/>
              <a:t>Lecturer’s Name</a:t>
            </a:r>
            <a:r>
              <a:rPr lang="en-GB" altLang="en-US" b="1" i="1" dirty="0"/>
              <a:t>: Odette jack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US" dirty="0"/>
              <a:t>I confirm that I have not used any artificial intelligence tools or AI-generated sources in the preparation of this presentation. All content has been researched, developed and written independently using academic and professional sources only.</a:t>
            </a: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12/03/2026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12/03/2026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7" name="Rectangle 3">
            <a:extLst>
              <a:ext uri="{FF2B5EF4-FFF2-40B4-BE49-F238E27FC236}">
                <a16:creationId xmlns:a16="http://schemas.microsoft.com/office/drawing/2014/main" id="{9F727647-B80F-56FF-9C63-B4B1578F6D9B}"/>
              </a:ext>
            </a:extLst>
          </p:cNvPr>
          <p:cNvSpPr>
            <a:spLocks noChangeArrowheads="1"/>
          </p:cNvSpPr>
          <p:nvPr/>
        </p:nvSpPr>
        <p:spPr bwMode="auto">
          <a:xfrm rot="10800000" flipV="1">
            <a:off x="547793" y="1474179"/>
            <a:ext cx="9663007"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Communication underpins safe, coordinated and person-</a:t>
            </a:r>
            <a:r>
              <a:rPr kumimoji="0" lang="en-US" altLang="en-US" sz="1800" b="0" i="0" u="none" strike="noStrike" cap="none" normalizeH="0" baseline="0" dirty="0" err="1">
                <a:ln>
                  <a:noFill/>
                </a:ln>
                <a:solidFill>
                  <a:schemeClr val="tx1"/>
                </a:solidFill>
                <a:effectLst/>
                <a:latin typeface="Arial" panose="020B0604020202020204" pitchFamily="34" charset="0"/>
              </a:rPr>
              <a:t>centred</a:t>
            </a:r>
            <a:r>
              <a:rPr kumimoji="0" lang="en-US" altLang="en-US" sz="1800" b="0" i="0" u="none" strike="noStrike" cap="none" normalizeH="0" baseline="0" dirty="0">
                <a:ln>
                  <a:noFill/>
                </a:ln>
                <a:solidFill>
                  <a:schemeClr val="tx1"/>
                </a:solidFill>
                <a:effectLst/>
                <a:latin typeface="Arial" panose="020B0604020202020204" pitchFamily="34" charset="0"/>
              </a:rPr>
              <a:t> healthcare delivery.</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Ineffective communication significantly contributes to preventable patient harm (World Health Organization, 2021).</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Professional standards require clear, respectful and accurate information exchange (Nursing and Midwifery Council, 2023).</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Communication integrates verbal, non-verbal and written clinical interactions.</a:t>
            </a:r>
          </a:p>
          <a:p>
            <a:pPr marL="285750" marR="0" lvl="0" indent="-28575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Structured communication strengthens teamwork, accountability and clinical effectiveness.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54435" y="487767"/>
            <a:ext cx="8412497" cy="1068480"/>
          </a:xfrm>
        </p:spPr>
        <p:txBody>
          <a:bodyPr/>
          <a:lstStyle/>
          <a:p>
            <a:r>
              <a:rPr lang="en-GB" sz="2800" b="1" dirty="0"/>
              <a:t>What is your chosen skill?</a:t>
            </a:r>
            <a:br>
              <a:rPr lang="en-GB" sz="2800" b="1" dirty="0"/>
            </a:br>
            <a:r>
              <a:rPr lang="en-US" sz="2800" b="1" dirty="0"/>
              <a:t>Defining Communication as a Professional Skill</a:t>
            </a:r>
            <a:br>
              <a:rPr lang="en-US" sz="2800" b="1" dirty="0"/>
            </a:br>
            <a:r>
              <a:rPr lang="en-GB" sz="2800" b="1" dirty="0"/>
              <a:t>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12/03/2026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334433" y="1690315"/>
            <a:ext cx="11342915" cy="3631763"/>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t>Communication involves purposeful exchange of clinical information and meaning.</a:t>
            </a:r>
          </a:p>
          <a:p>
            <a:pPr marL="342900" indent="-342900">
              <a:lnSpc>
                <a:spcPct val="150000"/>
              </a:lnSpc>
              <a:buFont typeface="Arial" panose="020B0604020202020204" pitchFamily="34" charset="0"/>
              <a:buChar char="•"/>
            </a:pPr>
            <a:r>
              <a:rPr lang="en-US" sz="2000" dirty="0"/>
              <a:t>Therapeutic communication enhances trust and professional-patient relationships (Mersha et al., 2023).</a:t>
            </a:r>
          </a:p>
          <a:p>
            <a:pPr marL="342900" indent="-342900">
              <a:lnSpc>
                <a:spcPct val="150000"/>
              </a:lnSpc>
              <a:buFont typeface="Arial" panose="020B0604020202020204" pitchFamily="34" charset="0"/>
              <a:buChar char="•"/>
            </a:pPr>
            <a:r>
              <a:rPr lang="en-US" sz="2000" dirty="0"/>
              <a:t>Active listening improves assessment accuracy and patient engagement.</a:t>
            </a:r>
          </a:p>
          <a:p>
            <a:pPr marL="342900" indent="-342900">
              <a:lnSpc>
                <a:spcPct val="150000"/>
              </a:lnSpc>
              <a:buFont typeface="Arial" panose="020B0604020202020204" pitchFamily="34" charset="0"/>
              <a:buChar char="•"/>
            </a:pPr>
            <a:r>
              <a:rPr lang="en-US" sz="2000" dirty="0"/>
              <a:t>Documentation ensures continuity and legal accountability in care practice.</a:t>
            </a:r>
          </a:p>
          <a:p>
            <a:pPr marL="342900" indent="-342900">
              <a:lnSpc>
                <a:spcPct val="150000"/>
              </a:lnSpc>
              <a:buFont typeface="Arial" panose="020B0604020202020204" pitchFamily="34" charset="0"/>
              <a:buChar char="•"/>
            </a:pPr>
            <a:r>
              <a:rPr lang="en-US" sz="2000" dirty="0"/>
              <a:t>Clear interdisciplinary dialogue improves teamwork and patient safety outcomes (O’Daniel and Rosenstein, 2021).</a:t>
            </a:r>
          </a:p>
          <a:p>
            <a:endParaRPr lang="en-GB" sz="2000"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12/03/2026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US" sz="2800" b="1" dirty="0"/>
              <a:t>Importance of Communication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4093428"/>
          </a:xfrm>
          <a:prstGeom prst="rect">
            <a:avLst/>
          </a:prstGeom>
          <a:noFill/>
        </p:spPr>
        <p:txBody>
          <a:bodyPr wrap="square">
            <a:spAutoFit/>
          </a:bodyPr>
          <a:lstStyle/>
          <a:p>
            <a:pPr marL="342900" indent="-342900">
              <a:lnSpc>
                <a:spcPct val="150000"/>
              </a:lnSpc>
              <a:buFont typeface="Arial" panose="020B0604020202020204" pitchFamily="34" charset="0"/>
              <a:buChar char="•"/>
            </a:pPr>
            <a:r>
              <a:rPr lang="en-US" sz="2000" dirty="0"/>
              <a:t>Communication failures remain a leading contributor to sentinel events (The Joint Commission, 2021).</a:t>
            </a:r>
          </a:p>
          <a:p>
            <a:pPr marL="342900" indent="-342900">
              <a:lnSpc>
                <a:spcPct val="150000"/>
              </a:lnSpc>
              <a:buFont typeface="Arial" panose="020B0604020202020204" pitchFamily="34" charset="0"/>
              <a:buChar char="•"/>
            </a:pPr>
            <a:r>
              <a:rPr lang="en-US" sz="2000" dirty="0"/>
              <a:t>Effective communication reduces avoidable harm and improves safety culture (World Health Organization, 2021).</a:t>
            </a:r>
          </a:p>
          <a:p>
            <a:pPr marL="342900" indent="-342900">
              <a:lnSpc>
                <a:spcPct val="150000"/>
              </a:lnSpc>
              <a:buFont typeface="Arial" panose="020B0604020202020204" pitchFamily="34" charset="0"/>
              <a:buChar char="•"/>
            </a:pPr>
            <a:r>
              <a:rPr lang="en-US" sz="2000" dirty="0"/>
              <a:t>Patient-</a:t>
            </a:r>
            <a:r>
              <a:rPr lang="en-US" sz="2000" dirty="0" err="1"/>
              <a:t>centred</a:t>
            </a:r>
            <a:r>
              <a:rPr lang="en-US" sz="2000" dirty="0"/>
              <a:t> communication improves satisfaction and clinical outcomes (</a:t>
            </a:r>
            <a:r>
              <a:rPr lang="en-US" sz="2000" dirty="0" err="1"/>
              <a:t>Sharkiya</a:t>
            </a:r>
            <a:r>
              <a:rPr lang="en-US" sz="2000" dirty="0"/>
              <a:t>, 2023).</a:t>
            </a:r>
          </a:p>
          <a:p>
            <a:pPr marL="342900" indent="-342900">
              <a:lnSpc>
                <a:spcPct val="150000"/>
              </a:lnSpc>
              <a:buFont typeface="Arial" panose="020B0604020202020204" pitchFamily="34" charset="0"/>
              <a:buChar char="•"/>
            </a:pPr>
            <a:r>
              <a:rPr lang="en-US" sz="2000" dirty="0"/>
              <a:t>Accurate information exchange reduces duplication and delays in treatment.</a:t>
            </a:r>
          </a:p>
          <a:p>
            <a:pPr marL="342900" indent="-342900">
              <a:lnSpc>
                <a:spcPct val="150000"/>
              </a:lnSpc>
              <a:buFont typeface="Arial" panose="020B0604020202020204" pitchFamily="34" charset="0"/>
              <a:buChar char="•"/>
            </a:pPr>
            <a:r>
              <a:rPr lang="en-US" sz="2000" dirty="0"/>
              <a:t>Clear escalation processes prevent deterioration and enhance rapid response systems.</a:t>
            </a:r>
          </a:p>
          <a:p>
            <a:endParaRPr lang="en-GB" sz="2000" i="1"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US" sz="2800" b="1" dirty="0"/>
              <a:t>Communication Framework – SBAR Model</a:t>
            </a:r>
            <a:endParaRPr lang="en-GB" sz="2800" b="1"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12/03/2026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7" name="Rectangle 2">
            <a:extLst>
              <a:ext uri="{FF2B5EF4-FFF2-40B4-BE49-F238E27FC236}">
                <a16:creationId xmlns:a16="http://schemas.microsoft.com/office/drawing/2014/main" id="{14A403F2-6149-F980-BCF6-FCF37B810DED}"/>
              </a:ext>
            </a:extLst>
          </p:cNvPr>
          <p:cNvSpPr>
            <a:spLocks noGrp="1" noChangeArrowheads="1"/>
          </p:cNvSpPr>
          <p:nvPr>
            <p:ph idx="1"/>
          </p:nvPr>
        </p:nvSpPr>
        <p:spPr bwMode="auto">
          <a:xfrm>
            <a:off x="582613" y="1475925"/>
            <a:ext cx="9821227" cy="2949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spcBef>
                <a:spcPct val="0"/>
              </a:spcBef>
            </a:pPr>
            <a:r>
              <a:rPr kumimoji="0" lang="en-US" altLang="en-US" sz="1800" b="0" i="0" u="none" strike="noStrike" cap="none" normalizeH="0" baseline="0" dirty="0">
                <a:ln>
                  <a:noFill/>
                </a:ln>
                <a:solidFill>
                  <a:schemeClr val="tx1"/>
                </a:solidFill>
                <a:effectLst/>
                <a:latin typeface="Arial" panose="020B0604020202020204" pitchFamily="34" charset="0"/>
              </a:rPr>
              <a:t>SBAR structures critical information during handover and escalation.</a:t>
            </a:r>
          </a:p>
          <a:p>
            <a:pPr>
              <a:lnSpc>
                <a:spcPct val="150000"/>
              </a:lnSpc>
              <a:spcBef>
                <a:spcPct val="0"/>
              </a:spcBef>
            </a:pPr>
            <a:r>
              <a:rPr kumimoji="0" lang="en-US" altLang="en-US" sz="1800" b="0" i="0" u="none" strike="noStrike" cap="none" normalizeH="0" baseline="0" dirty="0">
                <a:ln>
                  <a:noFill/>
                </a:ln>
                <a:solidFill>
                  <a:schemeClr val="tx1"/>
                </a:solidFill>
                <a:effectLst/>
                <a:latin typeface="Arial" panose="020B0604020202020204" pitchFamily="34" charset="0"/>
              </a:rPr>
              <a:t>SBAR improves clarity and reduces omission during clinical transitions (Hidalgo Tapia et al., 2025).</a:t>
            </a:r>
          </a:p>
          <a:p>
            <a:pPr>
              <a:lnSpc>
                <a:spcPct val="150000"/>
              </a:lnSpc>
              <a:spcBef>
                <a:spcPct val="0"/>
              </a:spcBef>
            </a:pPr>
            <a:r>
              <a:rPr kumimoji="0" lang="en-US" altLang="en-US" sz="1800" b="0" i="0" u="none" strike="noStrike" cap="none" normalizeH="0" baseline="0" dirty="0">
                <a:ln>
                  <a:noFill/>
                </a:ln>
                <a:solidFill>
                  <a:schemeClr val="tx1"/>
                </a:solidFill>
                <a:effectLst/>
                <a:latin typeface="Arial" panose="020B0604020202020204" pitchFamily="34" charset="0"/>
              </a:rPr>
              <a:t>Situation identifies the immediate clinical issue concisely.</a:t>
            </a:r>
          </a:p>
          <a:p>
            <a:pPr>
              <a:lnSpc>
                <a:spcPct val="150000"/>
              </a:lnSpc>
              <a:spcBef>
                <a:spcPct val="0"/>
              </a:spcBef>
            </a:pPr>
            <a:r>
              <a:rPr kumimoji="0" lang="en-US" altLang="en-US" sz="1800" b="0" i="0" u="none" strike="noStrike" cap="none" normalizeH="0" baseline="0" dirty="0">
                <a:ln>
                  <a:noFill/>
                </a:ln>
                <a:solidFill>
                  <a:schemeClr val="tx1"/>
                </a:solidFill>
                <a:effectLst/>
                <a:latin typeface="Arial" panose="020B0604020202020204" pitchFamily="34" charset="0"/>
              </a:rPr>
              <a:t>Assessment supports evidence-based decision-making in urgent situations.</a:t>
            </a:r>
          </a:p>
          <a:p>
            <a:pPr>
              <a:lnSpc>
                <a:spcPct val="150000"/>
              </a:lnSpc>
              <a:spcBef>
                <a:spcPct val="0"/>
              </a:spcBef>
            </a:pPr>
            <a:r>
              <a:rPr kumimoji="0" lang="en-US" altLang="en-US" sz="1800" b="0" i="0" u="none" strike="noStrike" cap="none" normalizeH="0" baseline="0" dirty="0">
                <a:ln>
                  <a:noFill/>
                </a:ln>
                <a:solidFill>
                  <a:schemeClr val="tx1"/>
                </a:solidFill>
                <a:effectLst/>
                <a:latin typeface="Arial" panose="020B0604020202020204" pitchFamily="34" charset="0"/>
              </a:rPr>
              <a:t>Bundled SBAR interventions enhance communication efficiency in acute settings (Pascarella, 2023).</a:t>
            </a:r>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US" sz="2800" b="1" dirty="0"/>
              <a:t>Applying Communication in Clinical Practice</a:t>
            </a: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12/03/2026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Rectangle 1">
            <a:extLst>
              <a:ext uri="{FF2B5EF4-FFF2-40B4-BE49-F238E27FC236}">
                <a16:creationId xmlns:a16="http://schemas.microsoft.com/office/drawing/2014/main" id="{DED68640-0A81-94B6-1D04-464A6FD4F855}"/>
              </a:ext>
            </a:extLst>
          </p:cNvPr>
          <p:cNvSpPr>
            <a:spLocks noGrp="1" noChangeArrowheads="1"/>
          </p:cNvSpPr>
          <p:nvPr>
            <p:ph idx="1"/>
          </p:nvPr>
        </p:nvSpPr>
        <p:spPr bwMode="auto">
          <a:xfrm>
            <a:off x="575945" y="1449999"/>
            <a:ext cx="8833908"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Acute deterioration requires rapid, structured and assertive communication.</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SBAR enables concise escalation during telemetry patient management (Pascarella, 2023).</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Closed-loop communication confirms understanding and prevents misinterpretation.</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Compassionate explanations reduce patient anxiety during emergencies (Sharkiya, 2023).</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Effective teamwork communication improves intensive care monitoring safety (Massari et al., 2021).</a:t>
            </a:r>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US" sz="2800" b="1" dirty="0"/>
              <a:t>Communication and Future Professional Development</a:t>
            </a:r>
            <a:endParaRPr lang="en-GB" altLang="en-US" sz="2800" b="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
        <p:nvSpPr>
          <p:cNvPr id="2" name="Content Placeholder 1">
            <a:extLst>
              <a:ext uri="{FF2B5EF4-FFF2-40B4-BE49-F238E27FC236}">
                <a16:creationId xmlns:a16="http://schemas.microsoft.com/office/drawing/2014/main" id="{3AB5449F-6C0A-21A1-C076-DBF7A43FDBF6}"/>
              </a:ext>
            </a:extLst>
          </p:cNvPr>
          <p:cNvSpPr>
            <a:spLocks noGrp="1" noChangeArrowheads="1"/>
          </p:cNvSpPr>
          <p:nvPr>
            <p:ph idx="1"/>
          </p:nvPr>
        </p:nvSpPr>
        <p:spPr bwMode="auto">
          <a:xfrm>
            <a:off x="522288" y="1538741"/>
            <a:ext cx="9922192" cy="37805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Communication competence strengthens employability within multidisciplinary healthcare teams.</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Professional codes mandate accountability in all communication practices (Nursing and Midwifery Council, 2023).</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Incident response standards emphasise transparency and learning culture (NHS England, 2026).</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Reflective practice enhances confidence during difficult clinical conversations.</a:t>
            </a:r>
          </a:p>
          <a:p>
            <a:pPr>
              <a:lnSpc>
                <a:spcPct val="150000"/>
              </a:lnSpc>
              <a:spcBef>
                <a:spcPct val="0"/>
              </a:spcBef>
            </a:pPr>
            <a:r>
              <a:rPr kumimoji="0" lang="en-US" altLang="en-US" sz="1800" b="0" i="0" u="none" strike="noStrike" cap="none" normalizeH="0" baseline="0">
                <a:ln>
                  <a:noFill/>
                </a:ln>
                <a:solidFill>
                  <a:schemeClr val="tx1"/>
                </a:solidFill>
                <a:effectLst/>
                <a:latin typeface="Arial" panose="020B0604020202020204" pitchFamily="34" charset="0"/>
              </a:rPr>
              <a:t>Continuous communication training improves quality improvement and patient safety systems.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24638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41630" y="1927860"/>
            <a:ext cx="11508740" cy="2325370"/>
          </a:xfrm>
        </p:spPr>
        <p:txBody>
          <a:bodyPr/>
          <a:lstStyle/>
          <a:p>
            <a:pPr marL="0" indent="0" algn="ctr">
              <a:lnSpc>
                <a:spcPct val="150000"/>
              </a:lnSpc>
              <a:buNone/>
            </a:pPr>
            <a:r>
              <a:rPr lang="en-US" sz="1600" dirty="0"/>
              <a:t>Communication is a fundamental professional competency that underpins patient safety, quality of care and effective multidisciplinary collaboration. Clear, structured and compassionate communication reduces the risk of misunderstandings, supports accurate decision-making and enhances continuity of care across clinical settings. It enables service users to participate actively in their care, promotes trust, and strengthens professional accountability. In high-pressure environments, structured communication frameworks improve clarity during handovers and escalation, </a:t>
            </a:r>
            <a:r>
              <a:rPr lang="en-US" sz="1600" dirty="0" err="1"/>
              <a:t>minimising</a:t>
            </a:r>
            <a:r>
              <a:rPr lang="en-US" sz="1600" dirty="0"/>
              <a:t> errors and delays. Furthermore, strong communication skills enhance employability, teamwork and leadership potential within health and social care </a:t>
            </a:r>
            <a:r>
              <a:rPr lang="en-US" sz="1600" dirty="0" err="1"/>
              <a:t>organisations</a:t>
            </a:r>
            <a:r>
              <a:rPr lang="en-US" sz="1600" dirty="0"/>
              <a:t>. Ongoing reflection, feedback and practical application are essential to continually develop this skill. Ultimately, effective communication is not simply an interpersonal ability but a critical determinant of safe, ethical and person-</a:t>
            </a:r>
            <a:r>
              <a:rPr lang="en-US" sz="1600" dirty="0" err="1"/>
              <a:t>centred</a:t>
            </a:r>
            <a:r>
              <a:rPr lang="en-US" sz="1600" dirty="0"/>
              <a:t> professional practice.</a:t>
            </a:r>
            <a:endParaRPr lang="en-GB" altLang="en-US" sz="16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12/03/2026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34432" y="1508762"/>
            <a:ext cx="10972799" cy="1416925"/>
          </a:xfrm>
        </p:spPr>
        <p:txBody>
          <a:bodyPr/>
          <a:lstStyle/>
          <a:p>
            <a:r>
              <a:rPr lang="en-US" sz="1100" dirty="0"/>
              <a:t>World Health Organization (2021) </a:t>
            </a:r>
            <a:r>
              <a:rPr lang="en-US" sz="1100" i="1" dirty="0"/>
              <a:t>Global patient safety action plan 2021–2030: towards eliminating avoidable harm in health care</a:t>
            </a:r>
            <a:r>
              <a:rPr lang="en-US" sz="1100" dirty="0"/>
              <a:t>. Geneva: WHO. Available at: </a:t>
            </a:r>
            <a:r>
              <a:rPr lang="en-US" sz="1100" u="sng" dirty="0">
                <a:hlinkClick r:id="rId2"/>
              </a:rPr>
              <a:t>https://www.who.int/publications/i/item/9789240032705</a:t>
            </a:r>
            <a:r>
              <a:rPr lang="en-US" sz="1100" dirty="0"/>
              <a:t> </a:t>
            </a:r>
          </a:p>
          <a:p>
            <a:r>
              <a:rPr lang="en-GB" sz="1100" dirty="0"/>
              <a:t>Tapia, E.C.H., Yosa, J.L., García, M.H.O., Morocho, N.J.C., Calle, Y.A.S., Garcia, M.H.O. and Calle, Y.A.S., 2025. Effectiveness of Nursing Documentation Frameworks (SBAR, SOAP, and PIE) in Enhancing Clinical Handoffs and Patient Safety. </a:t>
            </a:r>
            <a:r>
              <a:rPr lang="en-GB" sz="1100" i="1" dirty="0" err="1"/>
              <a:t>Cureus</a:t>
            </a:r>
            <a:r>
              <a:rPr lang="en-GB" sz="1100" dirty="0"/>
              <a:t>, </a:t>
            </a:r>
            <a:r>
              <a:rPr lang="en-GB" sz="1100" i="1" dirty="0"/>
              <a:t>17</a:t>
            </a:r>
            <a:r>
              <a:rPr lang="en-GB" sz="1100" dirty="0"/>
              <a:t>(8).</a:t>
            </a:r>
            <a:endParaRPr lang="en-US" sz="1100" dirty="0"/>
          </a:p>
          <a:p>
            <a:r>
              <a:rPr lang="en-GB" sz="1100" dirty="0" err="1"/>
              <a:t>Sharkiya</a:t>
            </a:r>
            <a:r>
              <a:rPr lang="en-GB" sz="1100" dirty="0"/>
              <a:t>, S.H., 2023. Quality communication can improve patient-centred health outcomes among older patients: a rapid review. </a:t>
            </a:r>
            <a:r>
              <a:rPr lang="en-GB" sz="1100" i="1" dirty="0"/>
              <a:t>BMC health services research</a:t>
            </a:r>
            <a:r>
              <a:rPr lang="en-GB" sz="1100" dirty="0"/>
              <a:t>, </a:t>
            </a:r>
            <a:r>
              <a:rPr lang="en-GB" sz="1100" i="1" dirty="0"/>
              <a:t>23</a:t>
            </a:r>
            <a:r>
              <a:rPr lang="en-GB" sz="1100" dirty="0"/>
              <a:t>(1), p.886.</a:t>
            </a:r>
            <a:endParaRPr lang="en-US" sz="1100" dirty="0"/>
          </a:p>
          <a:p>
            <a:r>
              <a:rPr lang="en-GB" sz="1100" dirty="0"/>
              <a:t>Mersha, A., Abera, A., Tesfaye, T., Abera, T., Belay, A., Melaku, T., Shiferaw, M., </a:t>
            </a:r>
            <a:r>
              <a:rPr lang="en-GB" sz="1100" dirty="0" err="1"/>
              <a:t>Shibiru</a:t>
            </a:r>
            <a:r>
              <a:rPr lang="en-GB" sz="1100" dirty="0"/>
              <a:t>, S., Estifanos, W. and Wake, S.K., 2023. Therapeutic communication and its associated factors among nurses working in public hospitals of Gamo zone, southern Ethiopia: application of Hildegard Peplau’s nursing theory of interpersonal relations. </a:t>
            </a:r>
            <a:r>
              <a:rPr lang="en-GB" sz="1100" i="1" dirty="0"/>
              <a:t>BMC nursing</a:t>
            </a:r>
            <a:r>
              <a:rPr lang="en-GB" sz="1100" dirty="0"/>
              <a:t>, </a:t>
            </a:r>
            <a:r>
              <a:rPr lang="en-GB" sz="1100" i="1" dirty="0"/>
              <a:t>22</a:t>
            </a:r>
            <a:r>
              <a:rPr lang="en-GB" sz="1100" dirty="0"/>
              <a:t>(1), p.381.</a:t>
            </a:r>
            <a:endParaRPr lang="en-US" sz="1100" dirty="0"/>
          </a:p>
          <a:p>
            <a:r>
              <a:rPr lang="en-US" sz="1100" dirty="0"/>
              <a:t>NHS England (2026) </a:t>
            </a:r>
            <a:r>
              <a:rPr lang="en-US" sz="1100" i="1" dirty="0"/>
              <a:t>Patient safety incident response standards</a:t>
            </a:r>
            <a:r>
              <a:rPr lang="en-US" sz="1100" dirty="0"/>
              <a:t>. Available at: </a:t>
            </a:r>
            <a:r>
              <a:rPr lang="en-US" sz="1100" u="sng" dirty="0">
                <a:hlinkClick r:id="rId3"/>
              </a:rPr>
              <a:t>https://www.england.nhs.uk/long-read/patient-safety-incident-response-standards/</a:t>
            </a:r>
            <a:r>
              <a:rPr lang="en-US" sz="1100" dirty="0"/>
              <a:t> </a:t>
            </a:r>
          </a:p>
          <a:p>
            <a:r>
              <a:rPr lang="en-US" sz="1100" dirty="0"/>
              <a:t>The Joint Commission (2021) </a:t>
            </a:r>
            <a:r>
              <a:rPr lang="en-US" sz="1100" i="1" dirty="0"/>
              <a:t>Sentinel event data summary 2011–2020</a:t>
            </a:r>
            <a:r>
              <a:rPr lang="en-US" sz="1100" dirty="0"/>
              <a:t>. Oakbrook Terrace, IL: The Joint Commission. Available at: </a:t>
            </a:r>
            <a:r>
              <a:rPr lang="en-US" sz="1100" u="sng" dirty="0">
                <a:hlinkClick r:id="rId4"/>
              </a:rPr>
              <a:t>https://www.jointcommission.org</a:t>
            </a:r>
            <a:r>
              <a:rPr lang="en-GB" sz="1100" dirty="0"/>
              <a:t> </a:t>
            </a:r>
            <a:endParaRPr lang="en-US" sz="1100" dirty="0"/>
          </a:p>
          <a:p>
            <a:r>
              <a:rPr lang="en-GB" sz="1100" dirty="0"/>
              <a:t>Pascarella, V., 2023. </a:t>
            </a:r>
            <a:r>
              <a:rPr lang="en-GB" sz="1100" i="1" dirty="0"/>
              <a:t>Bundled interventions of bridge orders and SBAR to improve emergency department throughput and communication in telemetry boarding patients</a:t>
            </a:r>
            <a:r>
              <a:rPr lang="en-GB" sz="1100" dirty="0"/>
              <a:t> (Doctoral dissertation, Rutgers University The State University of New Jersey, RBHS School of Nursing).</a:t>
            </a:r>
            <a:endParaRPr lang="en-US" sz="1100" dirty="0"/>
          </a:p>
          <a:p>
            <a:r>
              <a:rPr lang="en-US" sz="1100" dirty="0"/>
              <a:t>O’Daniel, M. and Rosenstein, A.H. (2021) ‘Professional communication and team collaboration’, in Hughes, R.G. (ed.) </a:t>
            </a:r>
            <a:r>
              <a:rPr lang="en-US" sz="1100" i="1" dirty="0"/>
              <a:t>Patient safety and quality: an evidence-based handbook for nurses</a:t>
            </a:r>
            <a:r>
              <a:rPr lang="en-US" sz="1100" dirty="0"/>
              <a:t>. Updated </a:t>
            </a:r>
            <a:r>
              <a:rPr lang="en-US" sz="1100" dirty="0" err="1"/>
              <a:t>edn</a:t>
            </a:r>
            <a:r>
              <a:rPr lang="en-US" sz="1100" dirty="0"/>
              <a:t>. Rockville, MD: Agency for Healthcare Research and Quality (AHRQ).</a:t>
            </a:r>
          </a:p>
          <a:p>
            <a:r>
              <a:rPr lang="en-US" sz="1100" dirty="0"/>
              <a:t>Nursing and Midwifery Council (2023) </a:t>
            </a:r>
            <a:r>
              <a:rPr lang="en-US" sz="1100" i="1" dirty="0"/>
              <a:t>The Code: professional standards of practice and </a:t>
            </a:r>
            <a:r>
              <a:rPr lang="en-US" sz="1100" i="1" dirty="0" err="1"/>
              <a:t>behaviour</a:t>
            </a:r>
            <a:r>
              <a:rPr lang="en-US" sz="1100" i="1" dirty="0"/>
              <a:t> for nurses, midwives and nursing associates</a:t>
            </a:r>
            <a:r>
              <a:rPr lang="en-US" sz="1100" dirty="0"/>
              <a:t>. London: NMC. Available at: </a:t>
            </a:r>
            <a:r>
              <a:rPr lang="en-US" sz="1100" u="sng" dirty="0">
                <a:hlinkClick r:id="rId5"/>
              </a:rPr>
              <a:t>https://www.nmc.org.uk/standards/code/</a:t>
            </a:r>
            <a:endParaRPr lang="en-US" sz="1100" dirty="0"/>
          </a:p>
          <a:p>
            <a:r>
              <a:rPr lang="en-GB" sz="1100" dirty="0"/>
              <a:t>Massari, D., de Keijzer, I.N. and </a:t>
            </a:r>
            <a:r>
              <a:rPr lang="en-GB" sz="1100" dirty="0" err="1"/>
              <a:t>Scheeren</a:t>
            </a:r>
            <a:r>
              <a:rPr lang="en-GB" sz="1100" dirty="0"/>
              <a:t>, T.W., 2021. Cerebral monitoring in surgical ICU patients. </a:t>
            </a:r>
            <a:r>
              <a:rPr lang="en-GB" sz="1100" i="1" dirty="0"/>
              <a:t>Current opinion in critical care</a:t>
            </a:r>
            <a:r>
              <a:rPr lang="en-GB" sz="1100" dirty="0"/>
              <a:t>, </a:t>
            </a:r>
            <a:r>
              <a:rPr lang="en-GB" sz="1100" i="1" dirty="0"/>
              <a:t>27</a:t>
            </a:r>
            <a:r>
              <a:rPr lang="en-GB" sz="1100" dirty="0"/>
              <a:t>(6), pp.701-708.</a:t>
            </a:r>
            <a:endParaRPr lang="en-US" sz="11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12/03/2026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203</TotalTime>
  <Words>1780</Words>
  <Application>Microsoft Office PowerPoint</Application>
  <PresentationFormat>Widescreen</PresentationFormat>
  <Paragraphs>91</Paragraphs>
  <Slides>10</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PowerPoint Presentation</vt:lpstr>
      <vt:lpstr>Acknowledge use of AI</vt:lpstr>
      <vt:lpstr>Introduction</vt:lpstr>
      <vt:lpstr>What is your chosen skill? Defining Communication as a Professional Skill  </vt:lpstr>
      <vt:lpstr>Importance of Communication in Professional Practice</vt:lpstr>
      <vt:lpstr>Communication Framework – SBAR Model</vt:lpstr>
      <vt:lpstr>Applying Communication in Clinical Practice</vt:lpstr>
      <vt:lpstr>Communication and Future Professional Development</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michelpina2025@outlook.com</cp:lastModifiedBy>
  <cp:revision>29</cp:revision>
  <dcterms:created xsi:type="dcterms:W3CDTF">2025-02-21T18:28:54Z</dcterms:created>
  <dcterms:modified xsi:type="dcterms:W3CDTF">2026-03-12T12:18:59Z</dcterms:modified>
</cp:coreProperties>
</file>