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0" r:id="rId1"/>
    <p:sldMasterId id="2147483664" r:id="rId2"/>
  </p:sldMasterIdLst>
  <p:sldIdLst>
    <p:sldId id="294" r:id="rId3"/>
    <p:sldId id="320" r:id="rId4"/>
    <p:sldId id="331" r:id="rId5"/>
    <p:sldId id="293" r:id="rId6"/>
    <p:sldId id="343" r:id="rId7"/>
    <p:sldId id="325" r:id="rId8"/>
    <p:sldId id="342" r:id="rId9"/>
    <p:sldId id="370" r:id="rId10"/>
    <p:sldId id="371" r:id="rId11"/>
    <p:sldId id="258" r:id="rId12"/>
    <p:sldId id="299" r:id="rId13"/>
    <p:sldId id="259" r:id="rId14"/>
    <p:sldId id="326" r:id="rId15"/>
    <p:sldId id="328" r:id="rId16"/>
    <p:sldId id="345" r:id="rId17"/>
    <p:sldId id="350" r:id="rId18"/>
    <p:sldId id="344" r:id="rId19"/>
    <p:sldId id="339" r:id="rId20"/>
    <p:sldId id="329" r:id="rId21"/>
    <p:sldId id="337" r:id="rId22"/>
    <p:sldId id="324" r:id="rId23"/>
    <p:sldId id="330" r:id="rId24"/>
    <p:sldId id="332" r:id="rId25"/>
    <p:sldId id="338" r:id="rId26"/>
    <p:sldId id="282" r:id="rId27"/>
    <p:sldId id="291" r:id="rId28"/>
    <p:sldId id="333" r:id="rId29"/>
    <p:sldId id="373" r:id="rId30"/>
    <p:sldId id="374" r:id="rId31"/>
    <p:sldId id="372" r:id="rId32"/>
    <p:sldId id="375" r:id="rId33"/>
    <p:sldId id="376" r:id="rId34"/>
    <p:sldId id="381" r:id="rId35"/>
    <p:sldId id="377" r:id="rId36"/>
    <p:sldId id="378" r:id="rId37"/>
    <p:sldId id="379" r:id="rId38"/>
    <p:sldId id="382" r:id="rId39"/>
    <p:sldId id="380" r:id="rId40"/>
    <p:sldId id="383" r:id="rId41"/>
    <p:sldId id="384" r:id="rId42"/>
    <p:sldId id="385" r:id="rId43"/>
    <p:sldId id="386" r:id="rId44"/>
    <p:sldId id="387" r:id="rId45"/>
    <p:sldId id="388" r:id="rId46"/>
    <p:sldId id="389" r:id="rId47"/>
    <p:sldId id="390" r:id="rId48"/>
    <p:sldId id="391" r:id="rId4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CEAE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ECF0D94-93D0-41C6-A06E-C65EBE8DC5BA}" v="1" dt="2025-07-07T09:29:11.46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8" d="100"/>
          <a:sy n="88" d="100"/>
        </p:scale>
        <p:origin x="72" y="9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presProps" Target="pres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tableStyles" Target="tableStyles.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8" Type="http://schemas.openxmlformats.org/officeDocument/2006/relationships/slide" Target="slides/slide6.xml"/><Relationship Id="rId51" Type="http://schemas.openxmlformats.org/officeDocument/2006/relationships/viewProps" Target="viewProp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7C9CD23-F145-4460-86EA-DFB5C23312C2}"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EA95F281-F3F5-4DC6-B0FB-0CFC86B879F4}">
      <dgm:prSet/>
      <dgm:spPr/>
      <dgm:t>
        <a:bodyPr/>
        <a:lstStyle/>
        <a:p>
          <a:r>
            <a:rPr lang="en-GB" dirty="0"/>
            <a:t>How many hours required for level 5 placement?</a:t>
          </a:r>
          <a:endParaRPr lang="en-US" dirty="0"/>
        </a:p>
      </dgm:t>
    </dgm:pt>
    <dgm:pt modelId="{06882991-AA3D-4994-AAED-E97D8C57C4A9}" type="parTrans" cxnId="{2909D84A-836F-48C7-B882-604E6F7B5105}">
      <dgm:prSet/>
      <dgm:spPr/>
      <dgm:t>
        <a:bodyPr/>
        <a:lstStyle/>
        <a:p>
          <a:endParaRPr lang="en-US"/>
        </a:p>
      </dgm:t>
    </dgm:pt>
    <dgm:pt modelId="{D6E66247-9A47-48A9-95E8-7DC8981D4093}" type="sibTrans" cxnId="{2909D84A-836F-48C7-B882-604E6F7B5105}">
      <dgm:prSet/>
      <dgm:spPr/>
      <dgm:t>
        <a:bodyPr/>
        <a:lstStyle/>
        <a:p>
          <a:endParaRPr lang="en-US"/>
        </a:p>
      </dgm:t>
    </dgm:pt>
    <dgm:pt modelId="{8969AA81-35D1-45E3-B68E-2A633E6632F5}">
      <dgm:prSet/>
      <dgm:spPr/>
      <dgm:t>
        <a:bodyPr/>
        <a:lstStyle/>
        <a:p>
          <a:r>
            <a:rPr lang="en-GB" dirty="0"/>
            <a:t>How many face to face? </a:t>
          </a:r>
          <a:endParaRPr lang="en-US" dirty="0"/>
        </a:p>
      </dgm:t>
    </dgm:pt>
    <dgm:pt modelId="{9CDCD977-8887-4CEB-B91A-4D368512AD31}" type="parTrans" cxnId="{A0CEC2DE-E709-480F-94DB-5591FF55EF20}">
      <dgm:prSet/>
      <dgm:spPr/>
      <dgm:t>
        <a:bodyPr/>
        <a:lstStyle/>
        <a:p>
          <a:endParaRPr lang="en-US"/>
        </a:p>
      </dgm:t>
    </dgm:pt>
    <dgm:pt modelId="{54075D4F-7D8E-43FD-88F2-5AA93F1108D2}" type="sibTrans" cxnId="{A0CEC2DE-E709-480F-94DB-5591FF55EF20}">
      <dgm:prSet/>
      <dgm:spPr/>
      <dgm:t>
        <a:bodyPr/>
        <a:lstStyle/>
        <a:p>
          <a:endParaRPr lang="en-US"/>
        </a:p>
      </dgm:t>
    </dgm:pt>
    <dgm:pt modelId="{3DD64092-72A9-4E8F-A4B9-102E02E7123D}">
      <dgm:prSet/>
      <dgm:spPr/>
      <dgm:t>
        <a:bodyPr/>
        <a:lstStyle/>
        <a:p>
          <a:r>
            <a:rPr lang="en-GB"/>
            <a:t>How many assessment components?</a:t>
          </a:r>
          <a:endParaRPr lang="en-US"/>
        </a:p>
      </dgm:t>
    </dgm:pt>
    <dgm:pt modelId="{B00B2F49-B19E-45F4-BE1B-758816F12EF1}" type="parTrans" cxnId="{13CB8126-275C-4D44-89B9-35203B213C20}">
      <dgm:prSet/>
      <dgm:spPr/>
      <dgm:t>
        <a:bodyPr/>
        <a:lstStyle/>
        <a:p>
          <a:endParaRPr lang="en-US"/>
        </a:p>
      </dgm:t>
    </dgm:pt>
    <dgm:pt modelId="{4482CE93-0305-4F61-BE3F-2D9327FB2D29}" type="sibTrans" cxnId="{13CB8126-275C-4D44-89B9-35203B213C20}">
      <dgm:prSet/>
      <dgm:spPr/>
      <dgm:t>
        <a:bodyPr/>
        <a:lstStyle/>
        <a:p>
          <a:endParaRPr lang="en-US"/>
        </a:p>
      </dgm:t>
    </dgm:pt>
    <dgm:pt modelId="{6883D0EF-EC6F-4EBA-97D1-83FA545BC511}">
      <dgm:prSet/>
      <dgm:spPr/>
      <dgm:t>
        <a:bodyPr/>
        <a:lstStyle/>
        <a:p>
          <a:r>
            <a:rPr lang="en-GB" dirty="0"/>
            <a:t>What are these?</a:t>
          </a:r>
          <a:endParaRPr lang="en-US" dirty="0"/>
        </a:p>
      </dgm:t>
    </dgm:pt>
    <dgm:pt modelId="{8136C09A-7511-47C7-A7F6-2185B5D39675}" type="parTrans" cxnId="{71CD12F7-6874-494F-8D65-2E29B3055D9D}">
      <dgm:prSet/>
      <dgm:spPr/>
      <dgm:t>
        <a:bodyPr/>
        <a:lstStyle/>
        <a:p>
          <a:endParaRPr lang="en-US"/>
        </a:p>
      </dgm:t>
    </dgm:pt>
    <dgm:pt modelId="{0B43E7BC-6D98-47C2-93CD-5752F282494A}" type="sibTrans" cxnId="{71CD12F7-6874-494F-8D65-2E29B3055D9D}">
      <dgm:prSet/>
      <dgm:spPr/>
      <dgm:t>
        <a:bodyPr/>
        <a:lstStyle/>
        <a:p>
          <a:endParaRPr lang="en-US"/>
        </a:p>
      </dgm:t>
    </dgm:pt>
    <dgm:pt modelId="{46088803-EBF1-4E67-B2D4-7005EC4D5BF1}">
      <dgm:prSet/>
      <dgm:spPr/>
      <dgm:t>
        <a:bodyPr/>
        <a:lstStyle/>
        <a:p>
          <a:r>
            <a:rPr lang="en-GB" dirty="0"/>
            <a:t>What is the total word count?</a:t>
          </a:r>
          <a:endParaRPr lang="en-US" dirty="0"/>
        </a:p>
      </dgm:t>
    </dgm:pt>
    <dgm:pt modelId="{7C47C123-BC78-4146-9A16-D5CCCF149A40}" type="parTrans" cxnId="{4AE497A8-FF6F-4317-9102-351EE8EDBCA2}">
      <dgm:prSet/>
      <dgm:spPr/>
      <dgm:t>
        <a:bodyPr/>
        <a:lstStyle/>
        <a:p>
          <a:endParaRPr lang="en-US"/>
        </a:p>
      </dgm:t>
    </dgm:pt>
    <dgm:pt modelId="{4155D8A9-30E1-4E87-897B-40A5FF8F94A8}" type="sibTrans" cxnId="{4AE497A8-FF6F-4317-9102-351EE8EDBCA2}">
      <dgm:prSet/>
      <dgm:spPr/>
      <dgm:t>
        <a:bodyPr/>
        <a:lstStyle/>
        <a:p>
          <a:endParaRPr lang="en-US"/>
        </a:p>
      </dgm:t>
    </dgm:pt>
    <dgm:pt modelId="{D09ECD38-867C-4FA7-802C-40157B08E2D9}">
      <dgm:prSet/>
      <dgm:spPr/>
      <dgm:t>
        <a:bodyPr/>
        <a:lstStyle/>
        <a:p>
          <a:r>
            <a:rPr lang="en-GB"/>
            <a:t>How many reports?</a:t>
          </a:r>
          <a:endParaRPr lang="en-US"/>
        </a:p>
      </dgm:t>
    </dgm:pt>
    <dgm:pt modelId="{2A103E2E-3DDF-4222-BB51-2DF7C395AA5D}" type="parTrans" cxnId="{204DAB2F-24AD-44EF-A679-93760AD7C28C}">
      <dgm:prSet/>
      <dgm:spPr/>
      <dgm:t>
        <a:bodyPr/>
        <a:lstStyle/>
        <a:p>
          <a:endParaRPr lang="en-US"/>
        </a:p>
      </dgm:t>
    </dgm:pt>
    <dgm:pt modelId="{77D92C75-F851-4EBE-B934-529F1AA43734}" type="sibTrans" cxnId="{204DAB2F-24AD-44EF-A679-93760AD7C28C}">
      <dgm:prSet/>
      <dgm:spPr/>
      <dgm:t>
        <a:bodyPr/>
        <a:lstStyle/>
        <a:p>
          <a:endParaRPr lang="en-US"/>
        </a:p>
      </dgm:t>
    </dgm:pt>
    <dgm:pt modelId="{831F18AE-1D5A-4FD0-AD83-C6F9E9787388}">
      <dgm:prSet/>
      <dgm:spPr/>
      <dgm:t>
        <a:bodyPr/>
        <a:lstStyle/>
        <a:p>
          <a:r>
            <a:rPr lang="en-GB" dirty="0"/>
            <a:t>By whom?</a:t>
          </a:r>
          <a:endParaRPr lang="en-US" dirty="0"/>
        </a:p>
      </dgm:t>
    </dgm:pt>
    <dgm:pt modelId="{6ADCACBB-C82A-404A-80D1-A9A75DB2D664}" type="parTrans" cxnId="{5FF2684D-38FA-43E2-A2C6-C6B3EEAFAB9D}">
      <dgm:prSet/>
      <dgm:spPr/>
      <dgm:t>
        <a:bodyPr/>
        <a:lstStyle/>
        <a:p>
          <a:endParaRPr lang="en-US"/>
        </a:p>
      </dgm:t>
    </dgm:pt>
    <dgm:pt modelId="{83B19F35-C809-40A3-AE98-9B639CFEB180}" type="sibTrans" cxnId="{5FF2684D-38FA-43E2-A2C6-C6B3EEAFAB9D}">
      <dgm:prSet/>
      <dgm:spPr/>
      <dgm:t>
        <a:bodyPr/>
        <a:lstStyle/>
        <a:p>
          <a:endParaRPr lang="en-US"/>
        </a:p>
      </dgm:t>
    </dgm:pt>
    <dgm:pt modelId="{750769F0-7ECB-4B47-AEE6-1A835FD89A20}">
      <dgm:prSet/>
      <dgm:spPr/>
      <dgm:t>
        <a:bodyPr/>
        <a:lstStyle/>
        <a:p>
          <a:r>
            <a:rPr lang="en-GB"/>
            <a:t>Where can I locate the report templates?</a:t>
          </a:r>
          <a:endParaRPr lang="en-US"/>
        </a:p>
      </dgm:t>
    </dgm:pt>
    <dgm:pt modelId="{D216C130-1AE7-447C-9BE1-66895B6DAD5B}" type="parTrans" cxnId="{6F58983B-6A21-4D90-B098-E7A5D20FFC0D}">
      <dgm:prSet/>
      <dgm:spPr/>
      <dgm:t>
        <a:bodyPr/>
        <a:lstStyle/>
        <a:p>
          <a:endParaRPr lang="en-US"/>
        </a:p>
      </dgm:t>
    </dgm:pt>
    <dgm:pt modelId="{239A9FD5-C9CC-4E19-9071-E6024A494742}" type="sibTrans" cxnId="{6F58983B-6A21-4D90-B098-E7A5D20FFC0D}">
      <dgm:prSet/>
      <dgm:spPr/>
      <dgm:t>
        <a:bodyPr/>
        <a:lstStyle/>
        <a:p>
          <a:endParaRPr lang="en-US"/>
        </a:p>
      </dgm:t>
    </dgm:pt>
    <dgm:pt modelId="{FA59EF29-BA58-4B49-A060-6BE64C298384}">
      <dgm:prSet/>
      <dgm:spPr/>
      <dgm:t>
        <a:bodyPr/>
        <a:lstStyle/>
        <a:p>
          <a:r>
            <a:rPr lang="en-GB"/>
            <a:t>Who sends these to the LM and Supervisor?</a:t>
          </a:r>
          <a:endParaRPr lang="en-US"/>
        </a:p>
      </dgm:t>
    </dgm:pt>
    <dgm:pt modelId="{2314CC79-04D8-45F7-8C82-D81CC56FB6EA}" type="parTrans" cxnId="{EBFDF6C4-0B34-41EE-91EC-F5A762B972B5}">
      <dgm:prSet/>
      <dgm:spPr/>
      <dgm:t>
        <a:bodyPr/>
        <a:lstStyle/>
        <a:p>
          <a:endParaRPr lang="en-US"/>
        </a:p>
      </dgm:t>
    </dgm:pt>
    <dgm:pt modelId="{1EC1E36A-C940-4CCB-B019-C5199760637F}" type="sibTrans" cxnId="{EBFDF6C4-0B34-41EE-91EC-F5A762B972B5}">
      <dgm:prSet/>
      <dgm:spPr/>
      <dgm:t>
        <a:bodyPr/>
        <a:lstStyle/>
        <a:p>
          <a:endParaRPr lang="en-US"/>
        </a:p>
      </dgm:t>
    </dgm:pt>
    <dgm:pt modelId="{2642FBEA-B06A-4031-A495-1A5ED5D1348F}">
      <dgm:prSet/>
      <dgm:spPr/>
      <dgm:t>
        <a:bodyPr/>
        <a:lstStyle/>
        <a:p>
          <a:r>
            <a:rPr lang="en-GB"/>
            <a:t>How many supervision sessions?</a:t>
          </a:r>
          <a:endParaRPr lang="en-US"/>
        </a:p>
      </dgm:t>
    </dgm:pt>
    <dgm:pt modelId="{93AE3440-2DC3-4A23-B963-D6F640672B9E}" type="parTrans" cxnId="{647B8730-7AB8-4908-809A-919361037D17}">
      <dgm:prSet/>
      <dgm:spPr/>
      <dgm:t>
        <a:bodyPr/>
        <a:lstStyle/>
        <a:p>
          <a:endParaRPr lang="en-US"/>
        </a:p>
      </dgm:t>
    </dgm:pt>
    <dgm:pt modelId="{50875D6C-BCD7-4641-A0E0-FB3C70BC2E75}" type="sibTrans" cxnId="{647B8730-7AB8-4908-809A-919361037D17}">
      <dgm:prSet/>
      <dgm:spPr/>
      <dgm:t>
        <a:bodyPr/>
        <a:lstStyle/>
        <a:p>
          <a:endParaRPr lang="en-US"/>
        </a:p>
      </dgm:t>
    </dgm:pt>
    <dgm:pt modelId="{7BB7A219-930C-4D33-9692-616756BF3135}">
      <dgm:prSet/>
      <dgm:spPr/>
      <dgm:t>
        <a:bodyPr/>
        <a:lstStyle/>
        <a:p>
          <a:r>
            <a:rPr lang="en-GB"/>
            <a:t>Who is responsible for organising the supervision sessions? </a:t>
          </a:r>
          <a:endParaRPr lang="en-US"/>
        </a:p>
      </dgm:t>
    </dgm:pt>
    <dgm:pt modelId="{12348DDB-C2D6-484B-993F-BBC51AEE0458}" type="parTrans" cxnId="{4C3A6D6A-4B14-4DF3-A423-489F470B8094}">
      <dgm:prSet/>
      <dgm:spPr/>
      <dgm:t>
        <a:bodyPr/>
        <a:lstStyle/>
        <a:p>
          <a:endParaRPr lang="en-US"/>
        </a:p>
      </dgm:t>
    </dgm:pt>
    <dgm:pt modelId="{33E88C5B-4AEB-4DBE-8D0E-6EFD424E38D5}" type="sibTrans" cxnId="{4C3A6D6A-4B14-4DF3-A423-489F470B8094}">
      <dgm:prSet/>
      <dgm:spPr/>
      <dgm:t>
        <a:bodyPr/>
        <a:lstStyle/>
        <a:p>
          <a:endParaRPr lang="en-US"/>
        </a:p>
      </dgm:t>
    </dgm:pt>
    <dgm:pt modelId="{D740C494-A868-4FDB-83D5-18D16585FA38}">
      <dgm:prSet/>
      <dgm:spPr/>
      <dgm:t>
        <a:bodyPr/>
        <a:lstStyle/>
        <a:p>
          <a:r>
            <a:rPr lang="en-GB" dirty="0"/>
            <a:t>How many non-face to face?</a:t>
          </a:r>
          <a:endParaRPr lang="en-US" dirty="0"/>
        </a:p>
      </dgm:t>
    </dgm:pt>
    <dgm:pt modelId="{7AC5FEB2-98DD-48B8-8238-DB8164B7E716}" type="parTrans" cxnId="{661C9BA0-05E4-48EA-A278-9C2AF453911F}">
      <dgm:prSet/>
      <dgm:spPr/>
      <dgm:t>
        <a:bodyPr/>
        <a:lstStyle/>
        <a:p>
          <a:endParaRPr lang="en-GB"/>
        </a:p>
      </dgm:t>
    </dgm:pt>
    <dgm:pt modelId="{85673FA6-F8DE-4EFA-926D-3248BB9CE276}" type="sibTrans" cxnId="{661C9BA0-05E4-48EA-A278-9C2AF453911F}">
      <dgm:prSet/>
      <dgm:spPr/>
      <dgm:t>
        <a:bodyPr/>
        <a:lstStyle/>
        <a:p>
          <a:endParaRPr lang="en-GB"/>
        </a:p>
      </dgm:t>
    </dgm:pt>
    <dgm:pt modelId="{185C5872-C28B-4171-944E-C23FAC4F0587}">
      <dgm:prSet/>
      <dgm:spPr/>
      <dgm:t>
        <a:bodyPr/>
        <a:lstStyle/>
        <a:p>
          <a:r>
            <a:rPr lang="en-US" dirty="0"/>
            <a:t>How will I record these?</a:t>
          </a:r>
        </a:p>
      </dgm:t>
    </dgm:pt>
    <dgm:pt modelId="{9F2CB8DA-A981-4AC0-A3B3-977758655489}" type="parTrans" cxnId="{AD51636E-BFBD-41CA-8027-073E3ECB0806}">
      <dgm:prSet/>
      <dgm:spPr/>
      <dgm:t>
        <a:bodyPr/>
        <a:lstStyle/>
        <a:p>
          <a:endParaRPr lang="en-GB"/>
        </a:p>
      </dgm:t>
    </dgm:pt>
    <dgm:pt modelId="{FE1AA6C7-F7E2-480C-BA37-D04AE94FB7D8}" type="sibTrans" cxnId="{AD51636E-BFBD-41CA-8027-073E3ECB0806}">
      <dgm:prSet/>
      <dgm:spPr/>
      <dgm:t>
        <a:bodyPr/>
        <a:lstStyle/>
        <a:p>
          <a:endParaRPr lang="en-GB"/>
        </a:p>
      </dgm:t>
    </dgm:pt>
    <dgm:pt modelId="{2933C2E0-5508-4D8C-8216-C6002B78FA34}">
      <dgm:prSet/>
      <dgm:spPr/>
      <dgm:t>
        <a:bodyPr/>
        <a:lstStyle/>
        <a:p>
          <a:r>
            <a:rPr lang="en-US" dirty="0"/>
            <a:t>How many sections are required for the Portfolio?</a:t>
          </a:r>
        </a:p>
      </dgm:t>
    </dgm:pt>
    <dgm:pt modelId="{1165FB13-85D1-4CC9-B1CD-E4FD6AC0CEC4}" type="parTrans" cxnId="{F3E0FBC5-A041-4989-A7AA-80E707C2EFF7}">
      <dgm:prSet/>
      <dgm:spPr/>
      <dgm:t>
        <a:bodyPr/>
        <a:lstStyle/>
        <a:p>
          <a:endParaRPr lang="en-GB"/>
        </a:p>
      </dgm:t>
    </dgm:pt>
    <dgm:pt modelId="{E13B09B5-2C64-4163-9004-B8B1073572C7}" type="sibTrans" cxnId="{F3E0FBC5-A041-4989-A7AA-80E707C2EFF7}">
      <dgm:prSet/>
      <dgm:spPr/>
      <dgm:t>
        <a:bodyPr/>
        <a:lstStyle/>
        <a:p>
          <a:endParaRPr lang="en-GB"/>
        </a:p>
      </dgm:t>
    </dgm:pt>
    <dgm:pt modelId="{8CA5BAE2-AC9B-4BB1-BC87-1C134934EBA6}">
      <dgm:prSet/>
      <dgm:spPr/>
      <dgm:t>
        <a:bodyPr/>
        <a:lstStyle/>
        <a:p>
          <a:r>
            <a:rPr lang="en-US" dirty="0"/>
            <a:t>What about overnight/residential placements?</a:t>
          </a:r>
        </a:p>
      </dgm:t>
    </dgm:pt>
    <dgm:pt modelId="{FAE1E3B4-617F-407A-89BF-27A3B578D331}" type="parTrans" cxnId="{1DE41A95-3FB1-49CE-877A-EC4CBB1826E1}">
      <dgm:prSet/>
      <dgm:spPr/>
      <dgm:t>
        <a:bodyPr/>
        <a:lstStyle/>
        <a:p>
          <a:endParaRPr lang="en-GB"/>
        </a:p>
      </dgm:t>
    </dgm:pt>
    <dgm:pt modelId="{A51C1891-BF7F-4DF1-8CB8-5AFB78C182D2}" type="sibTrans" cxnId="{1DE41A95-3FB1-49CE-877A-EC4CBB1826E1}">
      <dgm:prSet/>
      <dgm:spPr/>
      <dgm:t>
        <a:bodyPr/>
        <a:lstStyle/>
        <a:p>
          <a:endParaRPr lang="en-GB"/>
        </a:p>
      </dgm:t>
    </dgm:pt>
    <dgm:pt modelId="{8876CC94-57F4-4FBB-921E-86B9050922C5}" type="pres">
      <dgm:prSet presAssocID="{77C9CD23-F145-4460-86EA-DFB5C23312C2}" presName="Name0" presStyleCnt="0">
        <dgm:presLayoutVars>
          <dgm:dir/>
          <dgm:animLvl val="lvl"/>
          <dgm:resizeHandles val="exact"/>
        </dgm:presLayoutVars>
      </dgm:prSet>
      <dgm:spPr/>
    </dgm:pt>
    <dgm:pt modelId="{B79C9CC9-7685-41C1-98DB-7DC1F3DE676E}" type="pres">
      <dgm:prSet presAssocID="{EA95F281-F3F5-4DC6-B0FB-0CFC86B879F4}" presName="composite" presStyleCnt="0"/>
      <dgm:spPr/>
    </dgm:pt>
    <dgm:pt modelId="{0C57BD49-5068-40CF-A380-A405703D6CC5}" type="pres">
      <dgm:prSet presAssocID="{EA95F281-F3F5-4DC6-B0FB-0CFC86B879F4}" presName="parTx" presStyleLbl="alignNode1" presStyleIdx="0" presStyleCnt="4">
        <dgm:presLayoutVars>
          <dgm:chMax val="0"/>
          <dgm:chPref val="0"/>
          <dgm:bulletEnabled val="1"/>
        </dgm:presLayoutVars>
      </dgm:prSet>
      <dgm:spPr/>
    </dgm:pt>
    <dgm:pt modelId="{519E7204-6ED0-47A5-8C22-832CFFE4174F}" type="pres">
      <dgm:prSet presAssocID="{EA95F281-F3F5-4DC6-B0FB-0CFC86B879F4}" presName="desTx" presStyleLbl="alignAccFollowNode1" presStyleIdx="0" presStyleCnt="4">
        <dgm:presLayoutVars>
          <dgm:bulletEnabled val="1"/>
        </dgm:presLayoutVars>
      </dgm:prSet>
      <dgm:spPr/>
    </dgm:pt>
    <dgm:pt modelId="{516F6672-B4BF-49DB-9023-C8F8D561B934}" type="pres">
      <dgm:prSet presAssocID="{D6E66247-9A47-48A9-95E8-7DC8981D4093}" presName="space" presStyleCnt="0"/>
      <dgm:spPr/>
    </dgm:pt>
    <dgm:pt modelId="{2A689913-42C9-4F6A-9056-A993197B97E8}" type="pres">
      <dgm:prSet presAssocID="{3DD64092-72A9-4E8F-A4B9-102E02E7123D}" presName="composite" presStyleCnt="0"/>
      <dgm:spPr/>
    </dgm:pt>
    <dgm:pt modelId="{F3890225-A0B2-4A16-9BA5-79BFC8518FFF}" type="pres">
      <dgm:prSet presAssocID="{3DD64092-72A9-4E8F-A4B9-102E02E7123D}" presName="parTx" presStyleLbl="alignNode1" presStyleIdx="1" presStyleCnt="4">
        <dgm:presLayoutVars>
          <dgm:chMax val="0"/>
          <dgm:chPref val="0"/>
          <dgm:bulletEnabled val="1"/>
        </dgm:presLayoutVars>
      </dgm:prSet>
      <dgm:spPr/>
    </dgm:pt>
    <dgm:pt modelId="{05D08026-11B9-4523-A57F-B9D98D26FA3E}" type="pres">
      <dgm:prSet presAssocID="{3DD64092-72A9-4E8F-A4B9-102E02E7123D}" presName="desTx" presStyleLbl="alignAccFollowNode1" presStyleIdx="1" presStyleCnt="4">
        <dgm:presLayoutVars>
          <dgm:bulletEnabled val="1"/>
        </dgm:presLayoutVars>
      </dgm:prSet>
      <dgm:spPr/>
    </dgm:pt>
    <dgm:pt modelId="{864A2344-C918-414A-AFF3-EA306E75A72E}" type="pres">
      <dgm:prSet presAssocID="{4482CE93-0305-4F61-BE3F-2D9327FB2D29}" presName="space" presStyleCnt="0"/>
      <dgm:spPr/>
    </dgm:pt>
    <dgm:pt modelId="{F023B220-ACA4-4A91-A385-43873073FBDF}" type="pres">
      <dgm:prSet presAssocID="{D09ECD38-867C-4FA7-802C-40157B08E2D9}" presName="composite" presStyleCnt="0"/>
      <dgm:spPr/>
    </dgm:pt>
    <dgm:pt modelId="{29CECC60-2A8E-4D46-BAEB-35EB2BBBD0CE}" type="pres">
      <dgm:prSet presAssocID="{D09ECD38-867C-4FA7-802C-40157B08E2D9}" presName="parTx" presStyleLbl="alignNode1" presStyleIdx="2" presStyleCnt="4">
        <dgm:presLayoutVars>
          <dgm:chMax val="0"/>
          <dgm:chPref val="0"/>
          <dgm:bulletEnabled val="1"/>
        </dgm:presLayoutVars>
      </dgm:prSet>
      <dgm:spPr/>
    </dgm:pt>
    <dgm:pt modelId="{F4BB18B3-3A39-4999-92CC-48AC9A83C6B2}" type="pres">
      <dgm:prSet presAssocID="{D09ECD38-867C-4FA7-802C-40157B08E2D9}" presName="desTx" presStyleLbl="alignAccFollowNode1" presStyleIdx="2" presStyleCnt="4">
        <dgm:presLayoutVars>
          <dgm:bulletEnabled val="1"/>
        </dgm:presLayoutVars>
      </dgm:prSet>
      <dgm:spPr/>
    </dgm:pt>
    <dgm:pt modelId="{97BFC806-813A-4649-9D7C-B53B72136EAE}" type="pres">
      <dgm:prSet presAssocID="{77D92C75-F851-4EBE-B934-529F1AA43734}" presName="space" presStyleCnt="0"/>
      <dgm:spPr/>
    </dgm:pt>
    <dgm:pt modelId="{8A890D9B-E0CF-4EAB-A7E6-6A51D44F9138}" type="pres">
      <dgm:prSet presAssocID="{2642FBEA-B06A-4031-A495-1A5ED5D1348F}" presName="composite" presStyleCnt="0"/>
      <dgm:spPr/>
    </dgm:pt>
    <dgm:pt modelId="{66B8F4A8-1C0E-4496-8C26-00F858C8395F}" type="pres">
      <dgm:prSet presAssocID="{2642FBEA-B06A-4031-A495-1A5ED5D1348F}" presName="parTx" presStyleLbl="alignNode1" presStyleIdx="3" presStyleCnt="4">
        <dgm:presLayoutVars>
          <dgm:chMax val="0"/>
          <dgm:chPref val="0"/>
          <dgm:bulletEnabled val="1"/>
        </dgm:presLayoutVars>
      </dgm:prSet>
      <dgm:spPr/>
    </dgm:pt>
    <dgm:pt modelId="{E581F958-0366-4BF8-AAE3-134526ED1E10}" type="pres">
      <dgm:prSet presAssocID="{2642FBEA-B06A-4031-A495-1A5ED5D1348F}" presName="desTx" presStyleLbl="alignAccFollowNode1" presStyleIdx="3" presStyleCnt="4">
        <dgm:presLayoutVars>
          <dgm:bulletEnabled val="1"/>
        </dgm:presLayoutVars>
      </dgm:prSet>
      <dgm:spPr/>
    </dgm:pt>
  </dgm:ptLst>
  <dgm:cxnLst>
    <dgm:cxn modelId="{E4874D07-6C45-4B96-BD1B-B5DACE72902A}" type="presOf" srcId="{831F18AE-1D5A-4FD0-AD83-C6F9E9787388}" destId="{F4BB18B3-3A39-4999-92CC-48AC9A83C6B2}" srcOrd="0" destOrd="0" presId="urn:microsoft.com/office/officeart/2005/8/layout/hList1"/>
    <dgm:cxn modelId="{13CB8126-275C-4D44-89B9-35203B213C20}" srcId="{77C9CD23-F145-4460-86EA-DFB5C23312C2}" destId="{3DD64092-72A9-4E8F-A4B9-102E02E7123D}" srcOrd="1" destOrd="0" parTransId="{B00B2F49-B19E-45F4-BE1B-758816F12EF1}" sibTransId="{4482CE93-0305-4F61-BE3F-2D9327FB2D29}"/>
    <dgm:cxn modelId="{204DAB2F-24AD-44EF-A679-93760AD7C28C}" srcId="{77C9CD23-F145-4460-86EA-DFB5C23312C2}" destId="{D09ECD38-867C-4FA7-802C-40157B08E2D9}" srcOrd="2" destOrd="0" parTransId="{2A103E2E-3DDF-4222-BB51-2DF7C395AA5D}" sibTransId="{77D92C75-F851-4EBE-B934-529F1AA43734}"/>
    <dgm:cxn modelId="{647B8730-7AB8-4908-809A-919361037D17}" srcId="{77C9CD23-F145-4460-86EA-DFB5C23312C2}" destId="{2642FBEA-B06A-4031-A495-1A5ED5D1348F}" srcOrd="3" destOrd="0" parTransId="{93AE3440-2DC3-4A23-B963-D6F640672B9E}" sibTransId="{50875D6C-BCD7-4641-A0E0-FB3C70BC2E75}"/>
    <dgm:cxn modelId="{6CE3C733-293B-421F-A9AA-8624735489F3}" type="presOf" srcId="{8969AA81-35D1-45E3-B68E-2A633E6632F5}" destId="{519E7204-6ED0-47A5-8C22-832CFFE4174F}" srcOrd="0" destOrd="0" presId="urn:microsoft.com/office/officeart/2005/8/layout/hList1"/>
    <dgm:cxn modelId="{EF8C7937-F63C-4382-9584-B346A66D3844}" type="presOf" srcId="{3DD64092-72A9-4E8F-A4B9-102E02E7123D}" destId="{F3890225-A0B2-4A16-9BA5-79BFC8518FFF}" srcOrd="0" destOrd="0" presId="urn:microsoft.com/office/officeart/2005/8/layout/hList1"/>
    <dgm:cxn modelId="{6F58983B-6A21-4D90-B098-E7A5D20FFC0D}" srcId="{D09ECD38-867C-4FA7-802C-40157B08E2D9}" destId="{750769F0-7ECB-4B47-AEE6-1A835FD89A20}" srcOrd="1" destOrd="0" parTransId="{D216C130-1AE7-447C-9BE1-66895B6DAD5B}" sibTransId="{239A9FD5-C9CC-4E19-9071-E6024A494742}"/>
    <dgm:cxn modelId="{4C3A6D6A-4B14-4DF3-A423-489F470B8094}" srcId="{2642FBEA-B06A-4031-A495-1A5ED5D1348F}" destId="{7BB7A219-930C-4D33-9692-616756BF3135}" srcOrd="0" destOrd="0" parTransId="{12348DDB-C2D6-484B-993F-BBC51AEE0458}" sibTransId="{33E88C5B-4AEB-4DBE-8D0E-6EFD424E38D5}"/>
    <dgm:cxn modelId="{2909D84A-836F-48C7-B882-604E6F7B5105}" srcId="{77C9CD23-F145-4460-86EA-DFB5C23312C2}" destId="{EA95F281-F3F5-4DC6-B0FB-0CFC86B879F4}" srcOrd="0" destOrd="0" parTransId="{06882991-AA3D-4994-AAED-E97D8C57C4A9}" sibTransId="{D6E66247-9A47-48A9-95E8-7DC8981D4093}"/>
    <dgm:cxn modelId="{5FF2684D-38FA-43E2-A2C6-C6B3EEAFAB9D}" srcId="{D09ECD38-867C-4FA7-802C-40157B08E2D9}" destId="{831F18AE-1D5A-4FD0-AD83-C6F9E9787388}" srcOrd="0" destOrd="0" parTransId="{6ADCACBB-C82A-404A-80D1-A9A75DB2D664}" sibTransId="{83B19F35-C809-40A3-AE98-9B639CFEB180}"/>
    <dgm:cxn modelId="{348FCB6D-7A64-4104-9C9C-FADA115BAE5F}" type="presOf" srcId="{EA95F281-F3F5-4DC6-B0FB-0CFC86B879F4}" destId="{0C57BD49-5068-40CF-A380-A405703D6CC5}" srcOrd="0" destOrd="0" presId="urn:microsoft.com/office/officeart/2005/8/layout/hList1"/>
    <dgm:cxn modelId="{AD51636E-BFBD-41CA-8027-073E3ECB0806}" srcId="{EA95F281-F3F5-4DC6-B0FB-0CFC86B879F4}" destId="{185C5872-C28B-4171-944E-C23FAC4F0587}" srcOrd="2" destOrd="0" parTransId="{9F2CB8DA-A981-4AC0-A3B3-977758655489}" sibTransId="{FE1AA6C7-F7E2-480C-BA37-D04AE94FB7D8}"/>
    <dgm:cxn modelId="{19ACB26E-FC74-47CF-AA53-A45835833177}" type="presOf" srcId="{8CA5BAE2-AC9B-4BB1-BC87-1C134934EBA6}" destId="{519E7204-6ED0-47A5-8C22-832CFFE4174F}" srcOrd="0" destOrd="3" presId="urn:microsoft.com/office/officeart/2005/8/layout/hList1"/>
    <dgm:cxn modelId="{DFE5E377-8016-4896-8BCD-83D353D4C76B}" type="presOf" srcId="{46088803-EBF1-4E67-B2D4-7005EC4D5BF1}" destId="{05D08026-11B9-4523-A57F-B9D98D26FA3E}" srcOrd="0" destOrd="2" presId="urn:microsoft.com/office/officeart/2005/8/layout/hList1"/>
    <dgm:cxn modelId="{017F187B-7039-4539-A127-F2D40558530B}" type="presOf" srcId="{6883D0EF-EC6F-4EBA-97D1-83FA545BC511}" destId="{05D08026-11B9-4523-A57F-B9D98D26FA3E}" srcOrd="0" destOrd="0" presId="urn:microsoft.com/office/officeart/2005/8/layout/hList1"/>
    <dgm:cxn modelId="{03CEA08C-BD49-4B57-BB2F-BCD7F6245540}" type="presOf" srcId="{2642FBEA-B06A-4031-A495-1A5ED5D1348F}" destId="{66B8F4A8-1C0E-4496-8C26-00F858C8395F}" srcOrd="0" destOrd="0" presId="urn:microsoft.com/office/officeart/2005/8/layout/hList1"/>
    <dgm:cxn modelId="{2C7AFC8E-8F64-4BDB-9C4A-30FA4BE1A970}" type="presOf" srcId="{185C5872-C28B-4171-944E-C23FAC4F0587}" destId="{519E7204-6ED0-47A5-8C22-832CFFE4174F}" srcOrd="0" destOrd="2" presId="urn:microsoft.com/office/officeart/2005/8/layout/hList1"/>
    <dgm:cxn modelId="{1DE41A95-3FB1-49CE-877A-EC4CBB1826E1}" srcId="{EA95F281-F3F5-4DC6-B0FB-0CFC86B879F4}" destId="{8CA5BAE2-AC9B-4BB1-BC87-1C134934EBA6}" srcOrd="3" destOrd="0" parTransId="{FAE1E3B4-617F-407A-89BF-27A3B578D331}" sibTransId="{A51C1891-BF7F-4DF1-8CB8-5AFB78C182D2}"/>
    <dgm:cxn modelId="{C77AAE9B-4B07-4D9A-A6FA-8FFF068DDE68}" type="presOf" srcId="{750769F0-7ECB-4B47-AEE6-1A835FD89A20}" destId="{F4BB18B3-3A39-4999-92CC-48AC9A83C6B2}" srcOrd="0" destOrd="1" presId="urn:microsoft.com/office/officeart/2005/8/layout/hList1"/>
    <dgm:cxn modelId="{661C9BA0-05E4-48EA-A278-9C2AF453911F}" srcId="{EA95F281-F3F5-4DC6-B0FB-0CFC86B879F4}" destId="{D740C494-A868-4FDB-83D5-18D16585FA38}" srcOrd="1" destOrd="0" parTransId="{7AC5FEB2-98DD-48B8-8238-DB8164B7E716}" sibTransId="{85673FA6-F8DE-4EFA-926D-3248BB9CE276}"/>
    <dgm:cxn modelId="{2E809FA0-DDC9-4409-AD81-E40C2B506250}" type="presOf" srcId="{77C9CD23-F145-4460-86EA-DFB5C23312C2}" destId="{8876CC94-57F4-4FBB-921E-86B9050922C5}" srcOrd="0" destOrd="0" presId="urn:microsoft.com/office/officeart/2005/8/layout/hList1"/>
    <dgm:cxn modelId="{4AE497A8-FF6F-4317-9102-351EE8EDBCA2}" srcId="{3DD64092-72A9-4E8F-A4B9-102E02E7123D}" destId="{46088803-EBF1-4E67-B2D4-7005EC4D5BF1}" srcOrd="2" destOrd="0" parTransId="{7C47C123-BC78-4146-9A16-D5CCCF149A40}" sibTransId="{4155D8A9-30E1-4E87-897B-40A5FF8F94A8}"/>
    <dgm:cxn modelId="{D1FB43BC-F063-4EBD-8966-5A7921787C59}" type="presOf" srcId="{7BB7A219-930C-4D33-9692-616756BF3135}" destId="{E581F958-0366-4BF8-AAE3-134526ED1E10}" srcOrd="0" destOrd="0" presId="urn:microsoft.com/office/officeart/2005/8/layout/hList1"/>
    <dgm:cxn modelId="{911BE2C3-9864-4275-8289-AFF6C15AB0E9}" type="presOf" srcId="{D09ECD38-867C-4FA7-802C-40157B08E2D9}" destId="{29CECC60-2A8E-4D46-BAEB-35EB2BBBD0CE}" srcOrd="0" destOrd="0" presId="urn:microsoft.com/office/officeart/2005/8/layout/hList1"/>
    <dgm:cxn modelId="{EBFDF6C4-0B34-41EE-91EC-F5A762B972B5}" srcId="{D09ECD38-867C-4FA7-802C-40157B08E2D9}" destId="{FA59EF29-BA58-4B49-A060-6BE64C298384}" srcOrd="2" destOrd="0" parTransId="{2314CC79-04D8-45F7-8C82-D81CC56FB6EA}" sibTransId="{1EC1E36A-C940-4CCB-B019-C5199760637F}"/>
    <dgm:cxn modelId="{F3E0FBC5-A041-4989-A7AA-80E707C2EFF7}" srcId="{3DD64092-72A9-4E8F-A4B9-102E02E7123D}" destId="{2933C2E0-5508-4D8C-8216-C6002B78FA34}" srcOrd="1" destOrd="0" parTransId="{1165FB13-85D1-4CC9-B1CD-E4FD6AC0CEC4}" sibTransId="{E13B09B5-2C64-4163-9004-B8B1073572C7}"/>
    <dgm:cxn modelId="{0520A4DA-87A4-46C3-A585-549DA94E8365}" type="presOf" srcId="{2933C2E0-5508-4D8C-8216-C6002B78FA34}" destId="{05D08026-11B9-4523-A57F-B9D98D26FA3E}" srcOrd="0" destOrd="1" presId="urn:microsoft.com/office/officeart/2005/8/layout/hList1"/>
    <dgm:cxn modelId="{A0CEC2DE-E709-480F-94DB-5591FF55EF20}" srcId="{EA95F281-F3F5-4DC6-B0FB-0CFC86B879F4}" destId="{8969AA81-35D1-45E3-B68E-2A633E6632F5}" srcOrd="0" destOrd="0" parTransId="{9CDCD977-8887-4CEB-B91A-4D368512AD31}" sibTransId="{54075D4F-7D8E-43FD-88F2-5AA93F1108D2}"/>
    <dgm:cxn modelId="{DCAEA3EA-EB29-4E07-9A68-2B56EE58FE5A}" type="presOf" srcId="{D740C494-A868-4FDB-83D5-18D16585FA38}" destId="{519E7204-6ED0-47A5-8C22-832CFFE4174F}" srcOrd="0" destOrd="1" presId="urn:microsoft.com/office/officeart/2005/8/layout/hList1"/>
    <dgm:cxn modelId="{3A9BFCEE-EDC9-484E-9B81-F04C5000E4AD}" type="presOf" srcId="{FA59EF29-BA58-4B49-A060-6BE64C298384}" destId="{F4BB18B3-3A39-4999-92CC-48AC9A83C6B2}" srcOrd="0" destOrd="2" presId="urn:microsoft.com/office/officeart/2005/8/layout/hList1"/>
    <dgm:cxn modelId="{71CD12F7-6874-494F-8D65-2E29B3055D9D}" srcId="{3DD64092-72A9-4E8F-A4B9-102E02E7123D}" destId="{6883D0EF-EC6F-4EBA-97D1-83FA545BC511}" srcOrd="0" destOrd="0" parTransId="{8136C09A-7511-47C7-A7F6-2185B5D39675}" sibTransId="{0B43E7BC-6D98-47C2-93CD-5752F282494A}"/>
    <dgm:cxn modelId="{14C0A592-6134-4C6C-8429-CD24C20F4BEF}" type="presParOf" srcId="{8876CC94-57F4-4FBB-921E-86B9050922C5}" destId="{B79C9CC9-7685-41C1-98DB-7DC1F3DE676E}" srcOrd="0" destOrd="0" presId="urn:microsoft.com/office/officeart/2005/8/layout/hList1"/>
    <dgm:cxn modelId="{24E28237-34D2-4F13-90CF-1107E47ABB2E}" type="presParOf" srcId="{B79C9CC9-7685-41C1-98DB-7DC1F3DE676E}" destId="{0C57BD49-5068-40CF-A380-A405703D6CC5}" srcOrd="0" destOrd="0" presId="urn:microsoft.com/office/officeart/2005/8/layout/hList1"/>
    <dgm:cxn modelId="{CB33E08B-8048-4734-8DE4-6E57DB2559D4}" type="presParOf" srcId="{B79C9CC9-7685-41C1-98DB-7DC1F3DE676E}" destId="{519E7204-6ED0-47A5-8C22-832CFFE4174F}" srcOrd="1" destOrd="0" presId="urn:microsoft.com/office/officeart/2005/8/layout/hList1"/>
    <dgm:cxn modelId="{15E4A090-DFC7-4827-A205-3DA5831A3075}" type="presParOf" srcId="{8876CC94-57F4-4FBB-921E-86B9050922C5}" destId="{516F6672-B4BF-49DB-9023-C8F8D561B934}" srcOrd="1" destOrd="0" presId="urn:microsoft.com/office/officeart/2005/8/layout/hList1"/>
    <dgm:cxn modelId="{5CB51C4E-3529-4A11-9B4F-005D2694AA61}" type="presParOf" srcId="{8876CC94-57F4-4FBB-921E-86B9050922C5}" destId="{2A689913-42C9-4F6A-9056-A993197B97E8}" srcOrd="2" destOrd="0" presId="urn:microsoft.com/office/officeart/2005/8/layout/hList1"/>
    <dgm:cxn modelId="{BA3D948F-932B-47E8-9512-5AACF5AAF92B}" type="presParOf" srcId="{2A689913-42C9-4F6A-9056-A993197B97E8}" destId="{F3890225-A0B2-4A16-9BA5-79BFC8518FFF}" srcOrd="0" destOrd="0" presId="urn:microsoft.com/office/officeart/2005/8/layout/hList1"/>
    <dgm:cxn modelId="{96ECE575-EDBF-43E8-A715-CB8D98290A14}" type="presParOf" srcId="{2A689913-42C9-4F6A-9056-A993197B97E8}" destId="{05D08026-11B9-4523-A57F-B9D98D26FA3E}" srcOrd="1" destOrd="0" presId="urn:microsoft.com/office/officeart/2005/8/layout/hList1"/>
    <dgm:cxn modelId="{00EE1A0E-1BCA-465C-B0F8-98949C68DEF9}" type="presParOf" srcId="{8876CC94-57F4-4FBB-921E-86B9050922C5}" destId="{864A2344-C918-414A-AFF3-EA306E75A72E}" srcOrd="3" destOrd="0" presId="urn:microsoft.com/office/officeart/2005/8/layout/hList1"/>
    <dgm:cxn modelId="{0BE61F69-3020-4A4A-A39E-9275A68F7DA0}" type="presParOf" srcId="{8876CC94-57F4-4FBB-921E-86B9050922C5}" destId="{F023B220-ACA4-4A91-A385-43873073FBDF}" srcOrd="4" destOrd="0" presId="urn:microsoft.com/office/officeart/2005/8/layout/hList1"/>
    <dgm:cxn modelId="{BD2DFE3C-7821-4C16-9734-D7D474CCCBFF}" type="presParOf" srcId="{F023B220-ACA4-4A91-A385-43873073FBDF}" destId="{29CECC60-2A8E-4D46-BAEB-35EB2BBBD0CE}" srcOrd="0" destOrd="0" presId="urn:microsoft.com/office/officeart/2005/8/layout/hList1"/>
    <dgm:cxn modelId="{878D3AD3-FC86-4BC7-BB75-B0650D9A8721}" type="presParOf" srcId="{F023B220-ACA4-4A91-A385-43873073FBDF}" destId="{F4BB18B3-3A39-4999-92CC-48AC9A83C6B2}" srcOrd="1" destOrd="0" presId="urn:microsoft.com/office/officeart/2005/8/layout/hList1"/>
    <dgm:cxn modelId="{18B2CD25-5B6B-4C15-8834-CA56E3FCD3F1}" type="presParOf" srcId="{8876CC94-57F4-4FBB-921E-86B9050922C5}" destId="{97BFC806-813A-4649-9D7C-B53B72136EAE}" srcOrd="5" destOrd="0" presId="urn:microsoft.com/office/officeart/2005/8/layout/hList1"/>
    <dgm:cxn modelId="{8358244C-1D4E-4BE1-B94D-B6FC114CD2D6}" type="presParOf" srcId="{8876CC94-57F4-4FBB-921E-86B9050922C5}" destId="{8A890D9B-E0CF-4EAB-A7E6-6A51D44F9138}" srcOrd="6" destOrd="0" presId="urn:microsoft.com/office/officeart/2005/8/layout/hList1"/>
    <dgm:cxn modelId="{FEBDE0EE-4FD8-461C-B416-AF933FA1652C}" type="presParOf" srcId="{8A890D9B-E0CF-4EAB-A7E6-6A51D44F9138}" destId="{66B8F4A8-1C0E-4496-8C26-00F858C8395F}" srcOrd="0" destOrd="0" presId="urn:microsoft.com/office/officeart/2005/8/layout/hList1"/>
    <dgm:cxn modelId="{68CBA9B0-6809-42E6-A662-3B8811C44026}" type="presParOf" srcId="{8A890D9B-E0CF-4EAB-A7E6-6A51D44F9138}" destId="{E581F958-0366-4BF8-AAE3-134526ED1E10}"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7C9CD23-F145-4460-86EA-DFB5C23312C2}"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EA95F281-F3F5-4DC6-B0FB-0CFC86B879F4}">
      <dgm:prSet/>
      <dgm:spPr/>
      <dgm:t>
        <a:bodyPr/>
        <a:lstStyle/>
        <a:p>
          <a:r>
            <a:rPr lang="en-US" dirty="0"/>
            <a:t>What is the three-way meeting?</a:t>
          </a:r>
        </a:p>
      </dgm:t>
    </dgm:pt>
    <dgm:pt modelId="{06882991-AA3D-4994-AAED-E97D8C57C4A9}" type="parTrans" cxnId="{2909D84A-836F-48C7-B882-604E6F7B5105}">
      <dgm:prSet/>
      <dgm:spPr/>
      <dgm:t>
        <a:bodyPr/>
        <a:lstStyle/>
        <a:p>
          <a:endParaRPr lang="en-US"/>
        </a:p>
      </dgm:t>
    </dgm:pt>
    <dgm:pt modelId="{D6E66247-9A47-48A9-95E8-7DC8981D4093}" type="sibTrans" cxnId="{2909D84A-836F-48C7-B882-604E6F7B5105}">
      <dgm:prSet/>
      <dgm:spPr/>
      <dgm:t>
        <a:bodyPr/>
        <a:lstStyle/>
        <a:p>
          <a:endParaRPr lang="en-US"/>
        </a:p>
      </dgm:t>
    </dgm:pt>
    <dgm:pt modelId="{8969AA81-35D1-45E3-B68E-2A633E6632F5}">
      <dgm:prSet/>
      <dgm:spPr/>
      <dgm:t>
        <a:bodyPr/>
        <a:lstStyle/>
        <a:p>
          <a:r>
            <a:rPr lang="en-GB" dirty="0"/>
            <a:t>Who organises this meeting? </a:t>
          </a:r>
          <a:endParaRPr lang="en-US" dirty="0"/>
        </a:p>
      </dgm:t>
    </dgm:pt>
    <dgm:pt modelId="{9CDCD977-8887-4CEB-B91A-4D368512AD31}" type="parTrans" cxnId="{A0CEC2DE-E709-480F-94DB-5591FF55EF20}">
      <dgm:prSet/>
      <dgm:spPr/>
      <dgm:t>
        <a:bodyPr/>
        <a:lstStyle/>
        <a:p>
          <a:endParaRPr lang="en-US"/>
        </a:p>
      </dgm:t>
    </dgm:pt>
    <dgm:pt modelId="{54075D4F-7D8E-43FD-88F2-5AA93F1108D2}" type="sibTrans" cxnId="{A0CEC2DE-E709-480F-94DB-5591FF55EF20}">
      <dgm:prSet/>
      <dgm:spPr/>
      <dgm:t>
        <a:bodyPr/>
        <a:lstStyle/>
        <a:p>
          <a:endParaRPr lang="en-US"/>
        </a:p>
      </dgm:t>
    </dgm:pt>
    <dgm:pt modelId="{3DD64092-72A9-4E8F-A4B9-102E02E7123D}">
      <dgm:prSet/>
      <dgm:spPr/>
      <dgm:t>
        <a:bodyPr/>
        <a:lstStyle/>
        <a:p>
          <a:r>
            <a:rPr lang="en-US" dirty="0"/>
            <a:t>Who will be my Line Manager/Learning Mentor?</a:t>
          </a:r>
        </a:p>
      </dgm:t>
    </dgm:pt>
    <dgm:pt modelId="{B00B2F49-B19E-45F4-BE1B-758816F12EF1}" type="parTrans" cxnId="{13CB8126-275C-4D44-89B9-35203B213C20}">
      <dgm:prSet/>
      <dgm:spPr/>
      <dgm:t>
        <a:bodyPr/>
        <a:lstStyle/>
        <a:p>
          <a:endParaRPr lang="en-US"/>
        </a:p>
      </dgm:t>
    </dgm:pt>
    <dgm:pt modelId="{4482CE93-0305-4F61-BE3F-2D9327FB2D29}" type="sibTrans" cxnId="{13CB8126-275C-4D44-89B9-35203B213C20}">
      <dgm:prSet/>
      <dgm:spPr/>
      <dgm:t>
        <a:bodyPr/>
        <a:lstStyle/>
        <a:p>
          <a:endParaRPr lang="en-US"/>
        </a:p>
      </dgm:t>
    </dgm:pt>
    <dgm:pt modelId="{6883D0EF-EC6F-4EBA-97D1-83FA545BC511}">
      <dgm:prSet/>
      <dgm:spPr/>
      <dgm:t>
        <a:bodyPr/>
        <a:lstStyle/>
        <a:p>
          <a:r>
            <a:rPr lang="en-US" dirty="0"/>
            <a:t>What is their role?</a:t>
          </a:r>
        </a:p>
      </dgm:t>
    </dgm:pt>
    <dgm:pt modelId="{8136C09A-7511-47C7-A7F6-2185B5D39675}" type="parTrans" cxnId="{71CD12F7-6874-494F-8D65-2E29B3055D9D}">
      <dgm:prSet/>
      <dgm:spPr/>
      <dgm:t>
        <a:bodyPr/>
        <a:lstStyle/>
        <a:p>
          <a:endParaRPr lang="en-US"/>
        </a:p>
      </dgm:t>
    </dgm:pt>
    <dgm:pt modelId="{0B43E7BC-6D98-47C2-93CD-5752F282494A}" type="sibTrans" cxnId="{71CD12F7-6874-494F-8D65-2E29B3055D9D}">
      <dgm:prSet/>
      <dgm:spPr/>
      <dgm:t>
        <a:bodyPr/>
        <a:lstStyle/>
        <a:p>
          <a:endParaRPr lang="en-US"/>
        </a:p>
      </dgm:t>
    </dgm:pt>
    <dgm:pt modelId="{D09ECD38-867C-4FA7-802C-40157B08E2D9}">
      <dgm:prSet/>
      <dgm:spPr/>
      <dgm:t>
        <a:bodyPr/>
        <a:lstStyle/>
        <a:p>
          <a:r>
            <a:rPr lang="en-US" dirty="0"/>
            <a:t>Who will be my Supervisor?</a:t>
          </a:r>
        </a:p>
      </dgm:t>
    </dgm:pt>
    <dgm:pt modelId="{2A103E2E-3DDF-4222-BB51-2DF7C395AA5D}" type="parTrans" cxnId="{204DAB2F-24AD-44EF-A679-93760AD7C28C}">
      <dgm:prSet/>
      <dgm:spPr/>
      <dgm:t>
        <a:bodyPr/>
        <a:lstStyle/>
        <a:p>
          <a:endParaRPr lang="en-US"/>
        </a:p>
      </dgm:t>
    </dgm:pt>
    <dgm:pt modelId="{77D92C75-F851-4EBE-B934-529F1AA43734}" type="sibTrans" cxnId="{204DAB2F-24AD-44EF-A679-93760AD7C28C}">
      <dgm:prSet/>
      <dgm:spPr/>
      <dgm:t>
        <a:bodyPr/>
        <a:lstStyle/>
        <a:p>
          <a:endParaRPr lang="en-US"/>
        </a:p>
      </dgm:t>
    </dgm:pt>
    <dgm:pt modelId="{831F18AE-1D5A-4FD0-AD83-C6F9E9787388}">
      <dgm:prSet/>
      <dgm:spPr/>
      <dgm:t>
        <a:bodyPr/>
        <a:lstStyle/>
        <a:p>
          <a:r>
            <a:rPr lang="en-US" dirty="0"/>
            <a:t>What is their role?</a:t>
          </a:r>
        </a:p>
      </dgm:t>
    </dgm:pt>
    <dgm:pt modelId="{6ADCACBB-C82A-404A-80D1-A9A75DB2D664}" type="parTrans" cxnId="{5FF2684D-38FA-43E2-A2C6-C6B3EEAFAB9D}">
      <dgm:prSet/>
      <dgm:spPr/>
      <dgm:t>
        <a:bodyPr/>
        <a:lstStyle/>
        <a:p>
          <a:endParaRPr lang="en-US"/>
        </a:p>
      </dgm:t>
    </dgm:pt>
    <dgm:pt modelId="{83B19F35-C809-40A3-AE98-9B639CFEB180}" type="sibTrans" cxnId="{5FF2684D-38FA-43E2-A2C6-C6B3EEAFAB9D}">
      <dgm:prSet/>
      <dgm:spPr/>
      <dgm:t>
        <a:bodyPr/>
        <a:lstStyle/>
        <a:p>
          <a:endParaRPr lang="en-US"/>
        </a:p>
      </dgm:t>
    </dgm:pt>
    <dgm:pt modelId="{2642FBEA-B06A-4031-A495-1A5ED5D1348F}">
      <dgm:prSet/>
      <dgm:spPr/>
      <dgm:t>
        <a:bodyPr/>
        <a:lstStyle/>
        <a:p>
          <a:r>
            <a:rPr lang="en-US" dirty="0"/>
            <a:t>Who will be my Visiting Tutor?</a:t>
          </a:r>
        </a:p>
      </dgm:t>
    </dgm:pt>
    <dgm:pt modelId="{93AE3440-2DC3-4A23-B963-D6F640672B9E}" type="parTrans" cxnId="{647B8730-7AB8-4908-809A-919361037D17}">
      <dgm:prSet/>
      <dgm:spPr/>
      <dgm:t>
        <a:bodyPr/>
        <a:lstStyle/>
        <a:p>
          <a:endParaRPr lang="en-US"/>
        </a:p>
      </dgm:t>
    </dgm:pt>
    <dgm:pt modelId="{50875D6C-BCD7-4641-A0E0-FB3C70BC2E75}" type="sibTrans" cxnId="{647B8730-7AB8-4908-809A-919361037D17}">
      <dgm:prSet/>
      <dgm:spPr/>
      <dgm:t>
        <a:bodyPr/>
        <a:lstStyle/>
        <a:p>
          <a:endParaRPr lang="en-US"/>
        </a:p>
      </dgm:t>
    </dgm:pt>
    <dgm:pt modelId="{7BB7A219-930C-4D33-9692-616756BF3135}">
      <dgm:prSet/>
      <dgm:spPr/>
      <dgm:t>
        <a:bodyPr/>
        <a:lstStyle/>
        <a:p>
          <a:r>
            <a:rPr lang="en-GB" dirty="0"/>
            <a:t>What do they do? </a:t>
          </a:r>
          <a:endParaRPr lang="en-US" dirty="0"/>
        </a:p>
      </dgm:t>
    </dgm:pt>
    <dgm:pt modelId="{12348DDB-C2D6-484B-993F-BBC51AEE0458}" type="parTrans" cxnId="{4C3A6D6A-4B14-4DF3-A423-489F470B8094}">
      <dgm:prSet/>
      <dgm:spPr/>
      <dgm:t>
        <a:bodyPr/>
        <a:lstStyle/>
        <a:p>
          <a:endParaRPr lang="en-US"/>
        </a:p>
      </dgm:t>
    </dgm:pt>
    <dgm:pt modelId="{33E88C5B-4AEB-4DBE-8D0E-6EFD424E38D5}" type="sibTrans" cxnId="{4C3A6D6A-4B14-4DF3-A423-489F470B8094}">
      <dgm:prSet/>
      <dgm:spPr/>
      <dgm:t>
        <a:bodyPr/>
        <a:lstStyle/>
        <a:p>
          <a:endParaRPr lang="en-US"/>
        </a:p>
      </dgm:t>
    </dgm:pt>
    <dgm:pt modelId="{D740C494-A868-4FDB-83D5-18D16585FA38}">
      <dgm:prSet/>
      <dgm:spPr/>
      <dgm:t>
        <a:bodyPr/>
        <a:lstStyle/>
        <a:p>
          <a:r>
            <a:rPr lang="en-GB" dirty="0"/>
            <a:t>Who needs to be present?</a:t>
          </a:r>
          <a:endParaRPr lang="en-US" dirty="0"/>
        </a:p>
      </dgm:t>
    </dgm:pt>
    <dgm:pt modelId="{7AC5FEB2-98DD-48B8-8238-DB8164B7E716}" type="parTrans" cxnId="{661C9BA0-05E4-48EA-A278-9C2AF453911F}">
      <dgm:prSet/>
      <dgm:spPr/>
      <dgm:t>
        <a:bodyPr/>
        <a:lstStyle/>
        <a:p>
          <a:endParaRPr lang="en-GB"/>
        </a:p>
      </dgm:t>
    </dgm:pt>
    <dgm:pt modelId="{85673FA6-F8DE-4EFA-926D-3248BB9CE276}" type="sibTrans" cxnId="{661C9BA0-05E4-48EA-A278-9C2AF453911F}">
      <dgm:prSet/>
      <dgm:spPr/>
      <dgm:t>
        <a:bodyPr/>
        <a:lstStyle/>
        <a:p>
          <a:endParaRPr lang="en-GB"/>
        </a:p>
      </dgm:t>
    </dgm:pt>
    <dgm:pt modelId="{185C5872-C28B-4171-944E-C23FAC4F0587}">
      <dgm:prSet/>
      <dgm:spPr/>
      <dgm:t>
        <a:bodyPr/>
        <a:lstStyle/>
        <a:p>
          <a:r>
            <a:rPr lang="en-US" dirty="0"/>
            <a:t>What is the purpose of this meeting?</a:t>
          </a:r>
        </a:p>
      </dgm:t>
    </dgm:pt>
    <dgm:pt modelId="{9F2CB8DA-A981-4AC0-A3B3-977758655489}" type="parTrans" cxnId="{AD51636E-BFBD-41CA-8027-073E3ECB0806}">
      <dgm:prSet/>
      <dgm:spPr/>
      <dgm:t>
        <a:bodyPr/>
        <a:lstStyle/>
        <a:p>
          <a:endParaRPr lang="en-GB"/>
        </a:p>
      </dgm:t>
    </dgm:pt>
    <dgm:pt modelId="{FE1AA6C7-F7E2-480C-BA37-D04AE94FB7D8}" type="sibTrans" cxnId="{AD51636E-BFBD-41CA-8027-073E3ECB0806}">
      <dgm:prSet/>
      <dgm:spPr/>
      <dgm:t>
        <a:bodyPr/>
        <a:lstStyle/>
        <a:p>
          <a:endParaRPr lang="en-GB"/>
        </a:p>
      </dgm:t>
    </dgm:pt>
    <dgm:pt modelId="{5A9E97A8-55E4-4D23-90A0-7C2CBC5AEED0}">
      <dgm:prSet/>
      <dgm:spPr/>
      <dgm:t>
        <a:bodyPr/>
        <a:lstStyle/>
        <a:p>
          <a:r>
            <a:rPr lang="en-US" dirty="0"/>
            <a:t>How can I manage this process well?</a:t>
          </a:r>
        </a:p>
      </dgm:t>
    </dgm:pt>
    <dgm:pt modelId="{438B6DBF-7499-4BA5-83BF-E7116D9A68EF}" type="parTrans" cxnId="{30CCC811-67F9-4857-BCC6-90AD6D62229C}">
      <dgm:prSet/>
      <dgm:spPr/>
      <dgm:t>
        <a:bodyPr/>
        <a:lstStyle/>
        <a:p>
          <a:endParaRPr lang="en-GB"/>
        </a:p>
      </dgm:t>
    </dgm:pt>
    <dgm:pt modelId="{A52F72A6-A871-48BE-BAF4-9A7468577AAD}" type="sibTrans" cxnId="{30CCC811-67F9-4857-BCC6-90AD6D62229C}">
      <dgm:prSet/>
      <dgm:spPr/>
      <dgm:t>
        <a:bodyPr/>
        <a:lstStyle/>
        <a:p>
          <a:endParaRPr lang="en-GB"/>
        </a:p>
      </dgm:t>
    </dgm:pt>
    <dgm:pt modelId="{A43E7EF4-0F25-4E71-9B97-28ABA110CE92}">
      <dgm:prSet/>
      <dgm:spPr/>
      <dgm:t>
        <a:bodyPr/>
        <a:lstStyle/>
        <a:p>
          <a:r>
            <a:rPr lang="en-US" dirty="0"/>
            <a:t>Their responsibility?</a:t>
          </a:r>
        </a:p>
      </dgm:t>
    </dgm:pt>
    <dgm:pt modelId="{2E193BAD-5B1C-42AB-9AFB-9527213FB764}" type="parTrans" cxnId="{0EAE82A4-71D6-4CB8-901B-5F424D9ED0A8}">
      <dgm:prSet/>
      <dgm:spPr/>
      <dgm:t>
        <a:bodyPr/>
        <a:lstStyle/>
        <a:p>
          <a:endParaRPr lang="en-GB"/>
        </a:p>
      </dgm:t>
    </dgm:pt>
    <dgm:pt modelId="{8708892E-5707-42F4-B045-E88A9A971B30}" type="sibTrans" cxnId="{0EAE82A4-71D6-4CB8-901B-5F424D9ED0A8}">
      <dgm:prSet/>
      <dgm:spPr/>
      <dgm:t>
        <a:bodyPr/>
        <a:lstStyle/>
        <a:p>
          <a:endParaRPr lang="en-GB"/>
        </a:p>
      </dgm:t>
    </dgm:pt>
    <dgm:pt modelId="{638C7F94-6DD7-4CB4-BD9D-6F8FF90C3296}">
      <dgm:prSet/>
      <dgm:spPr/>
      <dgm:t>
        <a:bodyPr/>
        <a:lstStyle/>
        <a:p>
          <a:r>
            <a:rPr lang="en-US" dirty="0"/>
            <a:t>My responsibility?</a:t>
          </a:r>
        </a:p>
      </dgm:t>
    </dgm:pt>
    <dgm:pt modelId="{05B72E30-6D44-4476-BF76-0841D47E3E36}" type="parTrans" cxnId="{0F620F9D-1E5C-49C6-9DF9-4112D5D67164}">
      <dgm:prSet/>
      <dgm:spPr/>
      <dgm:t>
        <a:bodyPr/>
        <a:lstStyle/>
        <a:p>
          <a:endParaRPr lang="en-GB"/>
        </a:p>
      </dgm:t>
    </dgm:pt>
    <dgm:pt modelId="{DDE03C2B-7723-4AE4-81FB-6FBD3538EBA7}" type="sibTrans" cxnId="{0F620F9D-1E5C-49C6-9DF9-4112D5D67164}">
      <dgm:prSet/>
      <dgm:spPr/>
      <dgm:t>
        <a:bodyPr/>
        <a:lstStyle/>
        <a:p>
          <a:endParaRPr lang="en-GB"/>
        </a:p>
      </dgm:t>
    </dgm:pt>
    <dgm:pt modelId="{FCB2EE22-6744-42A2-BD13-9E06E8E3A6A9}">
      <dgm:prSet/>
      <dgm:spPr/>
      <dgm:t>
        <a:bodyPr/>
        <a:lstStyle/>
        <a:p>
          <a:r>
            <a:rPr lang="en-US" dirty="0"/>
            <a:t>Who is this?</a:t>
          </a:r>
        </a:p>
      </dgm:t>
    </dgm:pt>
    <dgm:pt modelId="{B9034357-E094-429B-8AAE-9EC7FBA62D65}" type="parTrans" cxnId="{9DBAD613-4F39-44F5-B4FF-99A928B51AC1}">
      <dgm:prSet/>
      <dgm:spPr/>
      <dgm:t>
        <a:bodyPr/>
        <a:lstStyle/>
        <a:p>
          <a:endParaRPr lang="en-GB"/>
        </a:p>
      </dgm:t>
    </dgm:pt>
    <dgm:pt modelId="{A849057B-0231-4738-8873-7852BD092E7B}" type="sibTrans" cxnId="{9DBAD613-4F39-44F5-B4FF-99A928B51AC1}">
      <dgm:prSet/>
      <dgm:spPr/>
      <dgm:t>
        <a:bodyPr/>
        <a:lstStyle/>
        <a:p>
          <a:endParaRPr lang="en-GB"/>
        </a:p>
      </dgm:t>
    </dgm:pt>
    <dgm:pt modelId="{8876CC94-57F4-4FBB-921E-86B9050922C5}" type="pres">
      <dgm:prSet presAssocID="{77C9CD23-F145-4460-86EA-DFB5C23312C2}" presName="Name0" presStyleCnt="0">
        <dgm:presLayoutVars>
          <dgm:dir/>
          <dgm:animLvl val="lvl"/>
          <dgm:resizeHandles val="exact"/>
        </dgm:presLayoutVars>
      </dgm:prSet>
      <dgm:spPr/>
    </dgm:pt>
    <dgm:pt modelId="{B79C9CC9-7685-41C1-98DB-7DC1F3DE676E}" type="pres">
      <dgm:prSet presAssocID="{EA95F281-F3F5-4DC6-B0FB-0CFC86B879F4}" presName="composite" presStyleCnt="0"/>
      <dgm:spPr/>
    </dgm:pt>
    <dgm:pt modelId="{0C57BD49-5068-40CF-A380-A405703D6CC5}" type="pres">
      <dgm:prSet presAssocID="{EA95F281-F3F5-4DC6-B0FB-0CFC86B879F4}" presName="parTx" presStyleLbl="alignNode1" presStyleIdx="0" presStyleCnt="4">
        <dgm:presLayoutVars>
          <dgm:chMax val="0"/>
          <dgm:chPref val="0"/>
          <dgm:bulletEnabled val="1"/>
        </dgm:presLayoutVars>
      </dgm:prSet>
      <dgm:spPr/>
    </dgm:pt>
    <dgm:pt modelId="{519E7204-6ED0-47A5-8C22-832CFFE4174F}" type="pres">
      <dgm:prSet presAssocID="{EA95F281-F3F5-4DC6-B0FB-0CFC86B879F4}" presName="desTx" presStyleLbl="alignAccFollowNode1" presStyleIdx="0" presStyleCnt="4">
        <dgm:presLayoutVars>
          <dgm:bulletEnabled val="1"/>
        </dgm:presLayoutVars>
      </dgm:prSet>
      <dgm:spPr/>
    </dgm:pt>
    <dgm:pt modelId="{516F6672-B4BF-49DB-9023-C8F8D561B934}" type="pres">
      <dgm:prSet presAssocID="{D6E66247-9A47-48A9-95E8-7DC8981D4093}" presName="space" presStyleCnt="0"/>
      <dgm:spPr/>
    </dgm:pt>
    <dgm:pt modelId="{2A689913-42C9-4F6A-9056-A993197B97E8}" type="pres">
      <dgm:prSet presAssocID="{3DD64092-72A9-4E8F-A4B9-102E02E7123D}" presName="composite" presStyleCnt="0"/>
      <dgm:spPr/>
    </dgm:pt>
    <dgm:pt modelId="{F3890225-A0B2-4A16-9BA5-79BFC8518FFF}" type="pres">
      <dgm:prSet presAssocID="{3DD64092-72A9-4E8F-A4B9-102E02E7123D}" presName="parTx" presStyleLbl="alignNode1" presStyleIdx="1" presStyleCnt="4">
        <dgm:presLayoutVars>
          <dgm:chMax val="0"/>
          <dgm:chPref val="0"/>
          <dgm:bulletEnabled val="1"/>
        </dgm:presLayoutVars>
      </dgm:prSet>
      <dgm:spPr/>
    </dgm:pt>
    <dgm:pt modelId="{05D08026-11B9-4523-A57F-B9D98D26FA3E}" type="pres">
      <dgm:prSet presAssocID="{3DD64092-72A9-4E8F-A4B9-102E02E7123D}" presName="desTx" presStyleLbl="alignAccFollowNode1" presStyleIdx="1" presStyleCnt="4">
        <dgm:presLayoutVars>
          <dgm:bulletEnabled val="1"/>
        </dgm:presLayoutVars>
      </dgm:prSet>
      <dgm:spPr/>
    </dgm:pt>
    <dgm:pt modelId="{864A2344-C918-414A-AFF3-EA306E75A72E}" type="pres">
      <dgm:prSet presAssocID="{4482CE93-0305-4F61-BE3F-2D9327FB2D29}" presName="space" presStyleCnt="0"/>
      <dgm:spPr/>
    </dgm:pt>
    <dgm:pt modelId="{F023B220-ACA4-4A91-A385-43873073FBDF}" type="pres">
      <dgm:prSet presAssocID="{D09ECD38-867C-4FA7-802C-40157B08E2D9}" presName="composite" presStyleCnt="0"/>
      <dgm:spPr/>
    </dgm:pt>
    <dgm:pt modelId="{29CECC60-2A8E-4D46-BAEB-35EB2BBBD0CE}" type="pres">
      <dgm:prSet presAssocID="{D09ECD38-867C-4FA7-802C-40157B08E2D9}" presName="parTx" presStyleLbl="alignNode1" presStyleIdx="2" presStyleCnt="4">
        <dgm:presLayoutVars>
          <dgm:chMax val="0"/>
          <dgm:chPref val="0"/>
          <dgm:bulletEnabled val="1"/>
        </dgm:presLayoutVars>
      </dgm:prSet>
      <dgm:spPr/>
    </dgm:pt>
    <dgm:pt modelId="{F4BB18B3-3A39-4999-92CC-48AC9A83C6B2}" type="pres">
      <dgm:prSet presAssocID="{D09ECD38-867C-4FA7-802C-40157B08E2D9}" presName="desTx" presStyleLbl="alignAccFollowNode1" presStyleIdx="2" presStyleCnt="4">
        <dgm:presLayoutVars>
          <dgm:bulletEnabled val="1"/>
        </dgm:presLayoutVars>
      </dgm:prSet>
      <dgm:spPr/>
    </dgm:pt>
    <dgm:pt modelId="{97BFC806-813A-4649-9D7C-B53B72136EAE}" type="pres">
      <dgm:prSet presAssocID="{77D92C75-F851-4EBE-B934-529F1AA43734}" presName="space" presStyleCnt="0"/>
      <dgm:spPr/>
    </dgm:pt>
    <dgm:pt modelId="{8A890D9B-E0CF-4EAB-A7E6-6A51D44F9138}" type="pres">
      <dgm:prSet presAssocID="{2642FBEA-B06A-4031-A495-1A5ED5D1348F}" presName="composite" presStyleCnt="0"/>
      <dgm:spPr/>
    </dgm:pt>
    <dgm:pt modelId="{66B8F4A8-1C0E-4496-8C26-00F858C8395F}" type="pres">
      <dgm:prSet presAssocID="{2642FBEA-B06A-4031-A495-1A5ED5D1348F}" presName="parTx" presStyleLbl="alignNode1" presStyleIdx="3" presStyleCnt="4">
        <dgm:presLayoutVars>
          <dgm:chMax val="0"/>
          <dgm:chPref val="0"/>
          <dgm:bulletEnabled val="1"/>
        </dgm:presLayoutVars>
      </dgm:prSet>
      <dgm:spPr/>
    </dgm:pt>
    <dgm:pt modelId="{E581F958-0366-4BF8-AAE3-134526ED1E10}" type="pres">
      <dgm:prSet presAssocID="{2642FBEA-B06A-4031-A495-1A5ED5D1348F}" presName="desTx" presStyleLbl="alignAccFollowNode1" presStyleIdx="3" presStyleCnt="4">
        <dgm:presLayoutVars>
          <dgm:bulletEnabled val="1"/>
        </dgm:presLayoutVars>
      </dgm:prSet>
      <dgm:spPr/>
    </dgm:pt>
  </dgm:ptLst>
  <dgm:cxnLst>
    <dgm:cxn modelId="{E4874D07-6C45-4B96-BD1B-B5DACE72902A}" type="presOf" srcId="{831F18AE-1D5A-4FD0-AD83-C6F9E9787388}" destId="{F4BB18B3-3A39-4999-92CC-48AC9A83C6B2}" srcOrd="0" destOrd="0" presId="urn:microsoft.com/office/officeart/2005/8/layout/hList1"/>
    <dgm:cxn modelId="{30CCC811-67F9-4857-BCC6-90AD6D62229C}" srcId="{3DD64092-72A9-4E8F-A4B9-102E02E7123D}" destId="{5A9E97A8-55E4-4D23-90A0-7C2CBC5AEED0}" srcOrd="1" destOrd="0" parTransId="{438B6DBF-7499-4BA5-83BF-E7116D9A68EF}" sibTransId="{A52F72A6-A871-48BE-BAF4-9A7468577AAD}"/>
    <dgm:cxn modelId="{9DBAD613-4F39-44F5-B4FF-99A928B51AC1}" srcId="{2642FBEA-B06A-4031-A495-1A5ED5D1348F}" destId="{FCB2EE22-6744-42A2-BD13-9E06E8E3A6A9}" srcOrd="1" destOrd="0" parTransId="{B9034357-E094-429B-8AAE-9EC7FBA62D65}" sibTransId="{A849057B-0231-4738-8873-7852BD092E7B}"/>
    <dgm:cxn modelId="{13CB8126-275C-4D44-89B9-35203B213C20}" srcId="{77C9CD23-F145-4460-86EA-DFB5C23312C2}" destId="{3DD64092-72A9-4E8F-A4B9-102E02E7123D}" srcOrd="1" destOrd="0" parTransId="{B00B2F49-B19E-45F4-BE1B-758816F12EF1}" sibTransId="{4482CE93-0305-4F61-BE3F-2D9327FB2D29}"/>
    <dgm:cxn modelId="{6590CB2B-80C1-4381-AA96-1556B611A476}" type="presOf" srcId="{A43E7EF4-0F25-4E71-9B97-28ABA110CE92}" destId="{F4BB18B3-3A39-4999-92CC-48AC9A83C6B2}" srcOrd="0" destOrd="1" presId="urn:microsoft.com/office/officeart/2005/8/layout/hList1"/>
    <dgm:cxn modelId="{204DAB2F-24AD-44EF-A679-93760AD7C28C}" srcId="{77C9CD23-F145-4460-86EA-DFB5C23312C2}" destId="{D09ECD38-867C-4FA7-802C-40157B08E2D9}" srcOrd="2" destOrd="0" parTransId="{2A103E2E-3DDF-4222-BB51-2DF7C395AA5D}" sibTransId="{77D92C75-F851-4EBE-B934-529F1AA43734}"/>
    <dgm:cxn modelId="{647B8730-7AB8-4908-809A-919361037D17}" srcId="{77C9CD23-F145-4460-86EA-DFB5C23312C2}" destId="{2642FBEA-B06A-4031-A495-1A5ED5D1348F}" srcOrd="3" destOrd="0" parTransId="{93AE3440-2DC3-4A23-B963-D6F640672B9E}" sibTransId="{50875D6C-BCD7-4641-A0E0-FB3C70BC2E75}"/>
    <dgm:cxn modelId="{6CE3C733-293B-421F-A9AA-8624735489F3}" type="presOf" srcId="{8969AA81-35D1-45E3-B68E-2A633E6632F5}" destId="{519E7204-6ED0-47A5-8C22-832CFFE4174F}" srcOrd="0" destOrd="0" presId="urn:microsoft.com/office/officeart/2005/8/layout/hList1"/>
    <dgm:cxn modelId="{3516D534-CD03-4396-8DC8-5A91D0678006}" type="presOf" srcId="{FCB2EE22-6744-42A2-BD13-9E06E8E3A6A9}" destId="{E581F958-0366-4BF8-AAE3-134526ED1E10}" srcOrd="0" destOrd="1" presId="urn:microsoft.com/office/officeart/2005/8/layout/hList1"/>
    <dgm:cxn modelId="{EF8C7937-F63C-4382-9584-B346A66D3844}" type="presOf" srcId="{3DD64092-72A9-4E8F-A4B9-102E02E7123D}" destId="{F3890225-A0B2-4A16-9BA5-79BFC8518FFF}" srcOrd="0" destOrd="0" presId="urn:microsoft.com/office/officeart/2005/8/layout/hList1"/>
    <dgm:cxn modelId="{4C3A6D6A-4B14-4DF3-A423-489F470B8094}" srcId="{2642FBEA-B06A-4031-A495-1A5ED5D1348F}" destId="{7BB7A219-930C-4D33-9692-616756BF3135}" srcOrd="0" destOrd="0" parTransId="{12348DDB-C2D6-484B-993F-BBC51AEE0458}" sibTransId="{33E88C5B-4AEB-4DBE-8D0E-6EFD424E38D5}"/>
    <dgm:cxn modelId="{2909D84A-836F-48C7-B882-604E6F7B5105}" srcId="{77C9CD23-F145-4460-86EA-DFB5C23312C2}" destId="{EA95F281-F3F5-4DC6-B0FB-0CFC86B879F4}" srcOrd="0" destOrd="0" parTransId="{06882991-AA3D-4994-AAED-E97D8C57C4A9}" sibTransId="{D6E66247-9A47-48A9-95E8-7DC8981D4093}"/>
    <dgm:cxn modelId="{5FF2684D-38FA-43E2-A2C6-C6B3EEAFAB9D}" srcId="{D09ECD38-867C-4FA7-802C-40157B08E2D9}" destId="{831F18AE-1D5A-4FD0-AD83-C6F9E9787388}" srcOrd="0" destOrd="0" parTransId="{6ADCACBB-C82A-404A-80D1-A9A75DB2D664}" sibTransId="{83B19F35-C809-40A3-AE98-9B639CFEB180}"/>
    <dgm:cxn modelId="{348FCB6D-7A64-4104-9C9C-FADA115BAE5F}" type="presOf" srcId="{EA95F281-F3F5-4DC6-B0FB-0CFC86B879F4}" destId="{0C57BD49-5068-40CF-A380-A405703D6CC5}" srcOrd="0" destOrd="0" presId="urn:microsoft.com/office/officeart/2005/8/layout/hList1"/>
    <dgm:cxn modelId="{AD51636E-BFBD-41CA-8027-073E3ECB0806}" srcId="{EA95F281-F3F5-4DC6-B0FB-0CFC86B879F4}" destId="{185C5872-C28B-4171-944E-C23FAC4F0587}" srcOrd="2" destOrd="0" parTransId="{9F2CB8DA-A981-4AC0-A3B3-977758655489}" sibTransId="{FE1AA6C7-F7E2-480C-BA37-D04AE94FB7D8}"/>
    <dgm:cxn modelId="{017F187B-7039-4539-A127-F2D40558530B}" type="presOf" srcId="{6883D0EF-EC6F-4EBA-97D1-83FA545BC511}" destId="{05D08026-11B9-4523-A57F-B9D98D26FA3E}" srcOrd="0" destOrd="0" presId="urn:microsoft.com/office/officeart/2005/8/layout/hList1"/>
    <dgm:cxn modelId="{03CEA08C-BD49-4B57-BB2F-BCD7F6245540}" type="presOf" srcId="{2642FBEA-B06A-4031-A495-1A5ED5D1348F}" destId="{66B8F4A8-1C0E-4496-8C26-00F858C8395F}" srcOrd="0" destOrd="0" presId="urn:microsoft.com/office/officeart/2005/8/layout/hList1"/>
    <dgm:cxn modelId="{2C7AFC8E-8F64-4BDB-9C4A-30FA4BE1A970}" type="presOf" srcId="{185C5872-C28B-4171-944E-C23FAC4F0587}" destId="{519E7204-6ED0-47A5-8C22-832CFFE4174F}" srcOrd="0" destOrd="2" presId="urn:microsoft.com/office/officeart/2005/8/layout/hList1"/>
    <dgm:cxn modelId="{6C81A09B-B9BC-4B01-BC9E-80F24C854350}" type="presOf" srcId="{5A9E97A8-55E4-4D23-90A0-7C2CBC5AEED0}" destId="{05D08026-11B9-4523-A57F-B9D98D26FA3E}" srcOrd="0" destOrd="1" presId="urn:microsoft.com/office/officeart/2005/8/layout/hList1"/>
    <dgm:cxn modelId="{0F620F9D-1E5C-49C6-9DF9-4112D5D67164}" srcId="{D09ECD38-867C-4FA7-802C-40157B08E2D9}" destId="{638C7F94-6DD7-4CB4-BD9D-6F8FF90C3296}" srcOrd="2" destOrd="0" parTransId="{05B72E30-6D44-4476-BF76-0841D47E3E36}" sibTransId="{DDE03C2B-7723-4AE4-81FB-6FBD3538EBA7}"/>
    <dgm:cxn modelId="{661C9BA0-05E4-48EA-A278-9C2AF453911F}" srcId="{EA95F281-F3F5-4DC6-B0FB-0CFC86B879F4}" destId="{D740C494-A868-4FDB-83D5-18D16585FA38}" srcOrd="1" destOrd="0" parTransId="{7AC5FEB2-98DD-48B8-8238-DB8164B7E716}" sibTransId="{85673FA6-F8DE-4EFA-926D-3248BB9CE276}"/>
    <dgm:cxn modelId="{2E809FA0-DDC9-4409-AD81-E40C2B506250}" type="presOf" srcId="{77C9CD23-F145-4460-86EA-DFB5C23312C2}" destId="{8876CC94-57F4-4FBB-921E-86B9050922C5}" srcOrd="0" destOrd="0" presId="urn:microsoft.com/office/officeart/2005/8/layout/hList1"/>
    <dgm:cxn modelId="{0EAE82A4-71D6-4CB8-901B-5F424D9ED0A8}" srcId="{D09ECD38-867C-4FA7-802C-40157B08E2D9}" destId="{A43E7EF4-0F25-4E71-9B97-28ABA110CE92}" srcOrd="1" destOrd="0" parTransId="{2E193BAD-5B1C-42AB-9AFB-9527213FB764}" sibTransId="{8708892E-5707-42F4-B045-E88A9A971B30}"/>
    <dgm:cxn modelId="{D1FB43BC-F063-4EBD-8966-5A7921787C59}" type="presOf" srcId="{7BB7A219-930C-4D33-9692-616756BF3135}" destId="{E581F958-0366-4BF8-AAE3-134526ED1E10}" srcOrd="0" destOrd="0" presId="urn:microsoft.com/office/officeart/2005/8/layout/hList1"/>
    <dgm:cxn modelId="{911BE2C3-9864-4275-8289-AFF6C15AB0E9}" type="presOf" srcId="{D09ECD38-867C-4FA7-802C-40157B08E2D9}" destId="{29CECC60-2A8E-4D46-BAEB-35EB2BBBD0CE}" srcOrd="0" destOrd="0" presId="urn:microsoft.com/office/officeart/2005/8/layout/hList1"/>
    <dgm:cxn modelId="{5A0D0FD9-65CB-4430-8F82-ECC7FCEC674C}" type="presOf" srcId="{638C7F94-6DD7-4CB4-BD9D-6F8FF90C3296}" destId="{F4BB18B3-3A39-4999-92CC-48AC9A83C6B2}" srcOrd="0" destOrd="2" presId="urn:microsoft.com/office/officeart/2005/8/layout/hList1"/>
    <dgm:cxn modelId="{A0CEC2DE-E709-480F-94DB-5591FF55EF20}" srcId="{EA95F281-F3F5-4DC6-B0FB-0CFC86B879F4}" destId="{8969AA81-35D1-45E3-B68E-2A633E6632F5}" srcOrd="0" destOrd="0" parTransId="{9CDCD977-8887-4CEB-B91A-4D368512AD31}" sibTransId="{54075D4F-7D8E-43FD-88F2-5AA93F1108D2}"/>
    <dgm:cxn modelId="{DCAEA3EA-EB29-4E07-9A68-2B56EE58FE5A}" type="presOf" srcId="{D740C494-A868-4FDB-83D5-18D16585FA38}" destId="{519E7204-6ED0-47A5-8C22-832CFFE4174F}" srcOrd="0" destOrd="1" presId="urn:microsoft.com/office/officeart/2005/8/layout/hList1"/>
    <dgm:cxn modelId="{71CD12F7-6874-494F-8D65-2E29B3055D9D}" srcId="{3DD64092-72A9-4E8F-A4B9-102E02E7123D}" destId="{6883D0EF-EC6F-4EBA-97D1-83FA545BC511}" srcOrd="0" destOrd="0" parTransId="{8136C09A-7511-47C7-A7F6-2185B5D39675}" sibTransId="{0B43E7BC-6D98-47C2-93CD-5752F282494A}"/>
    <dgm:cxn modelId="{14C0A592-6134-4C6C-8429-CD24C20F4BEF}" type="presParOf" srcId="{8876CC94-57F4-4FBB-921E-86B9050922C5}" destId="{B79C9CC9-7685-41C1-98DB-7DC1F3DE676E}" srcOrd="0" destOrd="0" presId="urn:microsoft.com/office/officeart/2005/8/layout/hList1"/>
    <dgm:cxn modelId="{24E28237-34D2-4F13-90CF-1107E47ABB2E}" type="presParOf" srcId="{B79C9CC9-7685-41C1-98DB-7DC1F3DE676E}" destId="{0C57BD49-5068-40CF-A380-A405703D6CC5}" srcOrd="0" destOrd="0" presId="urn:microsoft.com/office/officeart/2005/8/layout/hList1"/>
    <dgm:cxn modelId="{CB33E08B-8048-4734-8DE4-6E57DB2559D4}" type="presParOf" srcId="{B79C9CC9-7685-41C1-98DB-7DC1F3DE676E}" destId="{519E7204-6ED0-47A5-8C22-832CFFE4174F}" srcOrd="1" destOrd="0" presId="urn:microsoft.com/office/officeart/2005/8/layout/hList1"/>
    <dgm:cxn modelId="{15E4A090-DFC7-4827-A205-3DA5831A3075}" type="presParOf" srcId="{8876CC94-57F4-4FBB-921E-86B9050922C5}" destId="{516F6672-B4BF-49DB-9023-C8F8D561B934}" srcOrd="1" destOrd="0" presId="urn:microsoft.com/office/officeart/2005/8/layout/hList1"/>
    <dgm:cxn modelId="{5CB51C4E-3529-4A11-9B4F-005D2694AA61}" type="presParOf" srcId="{8876CC94-57F4-4FBB-921E-86B9050922C5}" destId="{2A689913-42C9-4F6A-9056-A993197B97E8}" srcOrd="2" destOrd="0" presId="urn:microsoft.com/office/officeart/2005/8/layout/hList1"/>
    <dgm:cxn modelId="{BA3D948F-932B-47E8-9512-5AACF5AAF92B}" type="presParOf" srcId="{2A689913-42C9-4F6A-9056-A993197B97E8}" destId="{F3890225-A0B2-4A16-9BA5-79BFC8518FFF}" srcOrd="0" destOrd="0" presId="urn:microsoft.com/office/officeart/2005/8/layout/hList1"/>
    <dgm:cxn modelId="{96ECE575-EDBF-43E8-A715-CB8D98290A14}" type="presParOf" srcId="{2A689913-42C9-4F6A-9056-A993197B97E8}" destId="{05D08026-11B9-4523-A57F-B9D98D26FA3E}" srcOrd="1" destOrd="0" presId="urn:microsoft.com/office/officeart/2005/8/layout/hList1"/>
    <dgm:cxn modelId="{00EE1A0E-1BCA-465C-B0F8-98949C68DEF9}" type="presParOf" srcId="{8876CC94-57F4-4FBB-921E-86B9050922C5}" destId="{864A2344-C918-414A-AFF3-EA306E75A72E}" srcOrd="3" destOrd="0" presId="urn:microsoft.com/office/officeart/2005/8/layout/hList1"/>
    <dgm:cxn modelId="{0BE61F69-3020-4A4A-A39E-9275A68F7DA0}" type="presParOf" srcId="{8876CC94-57F4-4FBB-921E-86B9050922C5}" destId="{F023B220-ACA4-4A91-A385-43873073FBDF}" srcOrd="4" destOrd="0" presId="urn:microsoft.com/office/officeart/2005/8/layout/hList1"/>
    <dgm:cxn modelId="{BD2DFE3C-7821-4C16-9734-D7D474CCCBFF}" type="presParOf" srcId="{F023B220-ACA4-4A91-A385-43873073FBDF}" destId="{29CECC60-2A8E-4D46-BAEB-35EB2BBBD0CE}" srcOrd="0" destOrd="0" presId="urn:microsoft.com/office/officeart/2005/8/layout/hList1"/>
    <dgm:cxn modelId="{878D3AD3-FC86-4BC7-BB75-B0650D9A8721}" type="presParOf" srcId="{F023B220-ACA4-4A91-A385-43873073FBDF}" destId="{F4BB18B3-3A39-4999-92CC-48AC9A83C6B2}" srcOrd="1" destOrd="0" presId="urn:microsoft.com/office/officeart/2005/8/layout/hList1"/>
    <dgm:cxn modelId="{18B2CD25-5B6B-4C15-8834-CA56E3FCD3F1}" type="presParOf" srcId="{8876CC94-57F4-4FBB-921E-86B9050922C5}" destId="{97BFC806-813A-4649-9D7C-B53B72136EAE}" srcOrd="5" destOrd="0" presId="urn:microsoft.com/office/officeart/2005/8/layout/hList1"/>
    <dgm:cxn modelId="{8358244C-1D4E-4BE1-B94D-B6FC114CD2D6}" type="presParOf" srcId="{8876CC94-57F4-4FBB-921E-86B9050922C5}" destId="{8A890D9B-E0CF-4EAB-A7E6-6A51D44F9138}" srcOrd="6" destOrd="0" presId="urn:microsoft.com/office/officeart/2005/8/layout/hList1"/>
    <dgm:cxn modelId="{FEBDE0EE-4FD8-461C-B416-AF933FA1652C}" type="presParOf" srcId="{8A890D9B-E0CF-4EAB-A7E6-6A51D44F9138}" destId="{66B8F4A8-1C0E-4496-8C26-00F858C8395F}" srcOrd="0" destOrd="0" presId="urn:microsoft.com/office/officeart/2005/8/layout/hList1"/>
    <dgm:cxn modelId="{68CBA9B0-6809-42E6-A662-3B8811C44026}" type="presParOf" srcId="{8A890D9B-E0CF-4EAB-A7E6-6A51D44F9138}" destId="{E581F958-0366-4BF8-AAE3-134526ED1E10}"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EFA47D8-03A8-4128-9BA5-75D8176EB3E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3FBC1029-6843-4BD8-B23E-E9C100DACB77}">
      <dgm:prSet/>
      <dgm:spPr/>
      <dgm:t>
        <a:bodyPr/>
        <a:lstStyle/>
        <a:p>
          <a:r>
            <a:rPr lang="fr-FR" b="0" i="0" baseline="0"/>
            <a:t>Frances Chester </a:t>
          </a:r>
          <a:endParaRPr lang="en-US"/>
        </a:p>
      </dgm:t>
    </dgm:pt>
    <dgm:pt modelId="{1C08B7E6-8E4D-4F3A-96B5-857B7B6D7195}" type="parTrans" cxnId="{18BB791F-155A-4EFF-A683-F9E566B787C7}">
      <dgm:prSet/>
      <dgm:spPr/>
      <dgm:t>
        <a:bodyPr/>
        <a:lstStyle/>
        <a:p>
          <a:endParaRPr lang="en-US"/>
        </a:p>
      </dgm:t>
    </dgm:pt>
    <dgm:pt modelId="{3C69C9DC-3171-4ED4-B725-8BABF6FC95CE}" type="sibTrans" cxnId="{18BB791F-155A-4EFF-A683-F9E566B787C7}">
      <dgm:prSet/>
      <dgm:spPr/>
      <dgm:t>
        <a:bodyPr/>
        <a:lstStyle/>
        <a:p>
          <a:endParaRPr lang="en-US"/>
        </a:p>
      </dgm:t>
    </dgm:pt>
    <dgm:pt modelId="{0B215AFA-9E54-4D12-BA31-1B2A6E57C590}">
      <dgm:prSet/>
      <dgm:spPr/>
      <dgm:t>
        <a:bodyPr/>
        <a:lstStyle/>
        <a:p>
          <a:r>
            <a:rPr lang="fr-FR" b="0" i="0" baseline="0"/>
            <a:t>Fieldwork Coordinator and Visiting Tutor</a:t>
          </a:r>
          <a:endParaRPr lang="en-US"/>
        </a:p>
      </dgm:t>
    </dgm:pt>
    <dgm:pt modelId="{96617A76-2696-4682-94C1-10F9AC4062F8}" type="parTrans" cxnId="{4AC19444-B803-473C-BE92-B2FE159B8ACC}">
      <dgm:prSet/>
      <dgm:spPr/>
      <dgm:t>
        <a:bodyPr/>
        <a:lstStyle/>
        <a:p>
          <a:endParaRPr lang="en-US"/>
        </a:p>
      </dgm:t>
    </dgm:pt>
    <dgm:pt modelId="{C30C88CB-78FE-48F3-97C0-1A35A80C5A5B}" type="sibTrans" cxnId="{4AC19444-B803-473C-BE92-B2FE159B8ACC}">
      <dgm:prSet/>
      <dgm:spPr/>
      <dgm:t>
        <a:bodyPr/>
        <a:lstStyle/>
        <a:p>
          <a:endParaRPr lang="en-US"/>
        </a:p>
      </dgm:t>
    </dgm:pt>
    <dgm:pt modelId="{529406DF-144D-47DD-8E4F-24A406DDEC3B}">
      <dgm:prSet/>
      <dgm:spPr/>
      <dgm:t>
        <a:bodyPr/>
        <a:lstStyle/>
        <a:p>
          <a:r>
            <a:rPr lang="fr-FR" b="0" i="0" baseline="0"/>
            <a:t>f.chester@uwtsd.ac.uk</a:t>
          </a:r>
          <a:endParaRPr lang="en-US"/>
        </a:p>
      </dgm:t>
    </dgm:pt>
    <dgm:pt modelId="{28B5D487-7392-41EA-8CC7-3051B20BBE66}" type="parTrans" cxnId="{3FB252D9-EA1B-41C1-B8C3-E62B34B1BD21}">
      <dgm:prSet/>
      <dgm:spPr/>
      <dgm:t>
        <a:bodyPr/>
        <a:lstStyle/>
        <a:p>
          <a:endParaRPr lang="en-US"/>
        </a:p>
      </dgm:t>
    </dgm:pt>
    <dgm:pt modelId="{8BAD995B-38D6-4320-8FAB-3A702B037EF5}" type="sibTrans" cxnId="{3FB252D9-EA1B-41C1-B8C3-E62B34B1BD21}">
      <dgm:prSet/>
      <dgm:spPr/>
      <dgm:t>
        <a:bodyPr/>
        <a:lstStyle/>
        <a:p>
          <a:endParaRPr lang="en-US"/>
        </a:p>
      </dgm:t>
    </dgm:pt>
    <dgm:pt modelId="{17466035-3C55-4837-9106-680BA84C4785}" type="pres">
      <dgm:prSet presAssocID="{9EFA47D8-03A8-4128-9BA5-75D8176EB3E9}" presName="linear" presStyleCnt="0">
        <dgm:presLayoutVars>
          <dgm:animLvl val="lvl"/>
          <dgm:resizeHandles val="exact"/>
        </dgm:presLayoutVars>
      </dgm:prSet>
      <dgm:spPr/>
    </dgm:pt>
    <dgm:pt modelId="{0CFCBD0E-4632-4C47-A7B9-B650025AC7D0}" type="pres">
      <dgm:prSet presAssocID="{3FBC1029-6843-4BD8-B23E-E9C100DACB77}" presName="parentText" presStyleLbl="node1" presStyleIdx="0" presStyleCnt="3" custLinFactY="100000" custLinFactNeighborX="680" custLinFactNeighborY="106070">
        <dgm:presLayoutVars>
          <dgm:chMax val="0"/>
          <dgm:bulletEnabled val="1"/>
        </dgm:presLayoutVars>
      </dgm:prSet>
      <dgm:spPr/>
    </dgm:pt>
    <dgm:pt modelId="{A4048D01-1D7F-4CA4-8A39-9C17B55E3FCC}" type="pres">
      <dgm:prSet presAssocID="{3C69C9DC-3171-4ED4-B725-8BABF6FC95CE}" presName="spacer" presStyleCnt="0"/>
      <dgm:spPr/>
    </dgm:pt>
    <dgm:pt modelId="{5305D68D-B2A5-41AD-B201-BC8A34791E51}" type="pres">
      <dgm:prSet presAssocID="{0B215AFA-9E54-4D12-BA31-1B2A6E57C590}" presName="parentText" presStyleLbl="node1" presStyleIdx="1" presStyleCnt="3" custLinFactY="-144252" custLinFactNeighborX="3127" custLinFactNeighborY="-200000">
        <dgm:presLayoutVars>
          <dgm:chMax val="0"/>
          <dgm:bulletEnabled val="1"/>
        </dgm:presLayoutVars>
      </dgm:prSet>
      <dgm:spPr/>
    </dgm:pt>
    <dgm:pt modelId="{91D6A886-D837-4B35-9EBB-A52B13149D6A}" type="pres">
      <dgm:prSet presAssocID="{C30C88CB-78FE-48F3-97C0-1A35A80C5A5B}" presName="spacer" presStyleCnt="0"/>
      <dgm:spPr/>
    </dgm:pt>
    <dgm:pt modelId="{DB7FFC15-37AE-4D48-830F-83D0E10D8411}" type="pres">
      <dgm:prSet presAssocID="{529406DF-144D-47DD-8E4F-24A406DDEC3B}" presName="parentText" presStyleLbl="node1" presStyleIdx="2" presStyleCnt="3">
        <dgm:presLayoutVars>
          <dgm:chMax val="0"/>
          <dgm:bulletEnabled val="1"/>
        </dgm:presLayoutVars>
      </dgm:prSet>
      <dgm:spPr/>
    </dgm:pt>
  </dgm:ptLst>
  <dgm:cxnLst>
    <dgm:cxn modelId="{6F998C01-346F-4EC2-844D-44B5A2DC95F1}" type="presOf" srcId="{9EFA47D8-03A8-4128-9BA5-75D8176EB3E9}" destId="{17466035-3C55-4837-9106-680BA84C4785}" srcOrd="0" destOrd="0" presId="urn:microsoft.com/office/officeart/2005/8/layout/vList2"/>
    <dgm:cxn modelId="{18BB791F-155A-4EFF-A683-F9E566B787C7}" srcId="{9EFA47D8-03A8-4128-9BA5-75D8176EB3E9}" destId="{3FBC1029-6843-4BD8-B23E-E9C100DACB77}" srcOrd="0" destOrd="0" parTransId="{1C08B7E6-8E4D-4F3A-96B5-857B7B6D7195}" sibTransId="{3C69C9DC-3171-4ED4-B725-8BABF6FC95CE}"/>
    <dgm:cxn modelId="{CBCE183C-01EB-45E1-ACDA-696083D75D33}" type="presOf" srcId="{0B215AFA-9E54-4D12-BA31-1B2A6E57C590}" destId="{5305D68D-B2A5-41AD-B201-BC8A34791E51}" srcOrd="0" destOrd="0" presId="urn:microsoft.com/office/officeart/2005/8/layout/vList2"/>
    <dgm:cxn modelId="{4AC19444-B803-473C-BE92-B2FE159B8ACC}" srcId="{9EFA47D8-03A8-4128-9BA5-75D8176EB3E9}" destId="{0B215AFA-9E54-4D12-BA31-1B2A6E57C590}" srcOrd="1" destOrd="0" parTransId="{96617A76-2696-4682-94C1-10F9AC4062F8}" sibTransId="{C30C88CB-78FE-48F3-97C0-1A35A80C5A5B}"/>
    <dgm:cxn modelId="{755D629D-2A68-4116-BAE1-30850FCF95E3}" type="presOf" srcId="{3FBC1029-6843-4BD8-B23E-E9C100DACB77}" destId="{0CFCBD0E-4632-4C47-A7B9-B650025AC7D0}" srcOrd="0" destOrd="0" presId="urn:microsoft.com/office/officeart/2005/8/layout/vList2"/>
    <dgm:cxn modelId="{3FB252D9-EA1B-41C1-B8C3-E62B34B1BD21}" srcId="{9EFA47D8-03A8-4128-9BA5-75D8176EB3E9}" destId="{529406DF-144D-47DD-8E4F-24A406DDEC3B}" srcOrd="2" destOrd="0" parTransId="{28B5D487-7392-41EA-8CC7-3051B20BBE66}" sibTransId="{8BAD995B-38D6-4320-8FAB-3A702B037EF5}"/>
    <dgm:cxn modelId="{0CA8E0EB-267D-4AAE-814C-E91C7B2A55BD}" type="presOf" srcId="{529406DF-144D-47DD-8E4F-24A406DDEC3B}" destId="{DB7FFC15-37AE-4D48-830F-83D0E10D8411}" srcOrd="0" destOrd="0" presId="urn:microsoft.com/office/officeart/2005/8/layout/vList2"/>
    <dgm:cxn modelId="{0425DB80-A1E4-4EC9-B78A-C0228138CABD}" type="presParOf" srcId="{17466035-3C55-4837-9106-680BA84C4785}" destId="{0CFCBD0E-4632-4C47-A7B9-B650025AC7D0}" srcOrd="0" destOrd="0" presId="urn:microsoft.com/office/officeart/2005/8/layout/vList2"/>
    <dgm:cxn modelId="{BECA34A1-BE77-45F6-9D9E-189DA7525F39}" type="presParOf" srcId="{17466035-3C55-4837-9106-680BA84C4785}" destId="{A4048D01-1D7F-4CA4-8A39-9C17B55E3FCC}" srcOrd="1" destOrd="0" presId="urn:microsoft.com/office/officeart/2005/8/layout/vList2"/>
    <dgm:cxn modelId="{370833DE-8CAD-47BF-9B78-708E38E30445}" type="presParOf" srcId="{17466035-3C55-4837-9106-680BA84C4785}" destId="{5305D68D-B2A5-41AD-B201-BC8A34791E51}" srcOrd="2" destOrd="0" presId="urn:microsoft.com/office/officeart/2005/8/layout/vList2"/>
    <dgm:cxn modelId="{7587AD43-2D74-4525-AABD-7D3092BFD7E4}" type="presParOf" srcId="{17466035-3C55-4837-9106-680BA84C4785}" destId="{91D6A886-D837-4B35-9EBB-A52B13149D6A}" srcOrd="3" destOrd="0" presId="urn:microsoft.com/office/officeart/2005/8/layout/vList2"/>
    <dgm:cxn modelId="{485F195B-D6DB-41D5-8318-DE75CAAC2E60}" type="presParOf" srcId="{17466035-3C55-4837-9106-680BA84C4785}" destId="{DB7FFC15-37AE-4D48-830F-83D0E10D841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57BD49-5068-40CF-A380-A405703D6CC5}">
      <dsp:nvSpPr>
        <dsp:cNvPr id="0" name=""/>
        <dsp:cNvSpPr/>
      </dsp:nvSpPr>
      <dsp:spPr>
        <a:xfrm>
          <a:off x="4171" y="292571"/>
          <a:ext cx="2508435" cy="85887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GB" sz="1700" kern="1200" dirty="0"/>
            <a:t>How many hours required for level 5 placement?</a:t>
          </a:r>
          <a:endParaRPr lang="en-US" sz="1700" kern="1200" dirty="0"/>
        </a:p>
      </dsp:txBody>
      <dsp:txXfrm>
        <a:off x="4171" y="292571"/>
        <a:ext cx="2508435" cy="858875"/>
      </dsp:txXfrm>
    </dsp:sp>
    <dsp:sp modelId="{519E7204-6ED0-47A5-8C22-832CFFE4174F}">
      <dsp:nvSpPr>
        <dsp:cNvPr id="0" name=""/>
        <dsp:cNvSpPr/>
      </dsp:nvSpPr>
      <dsp:spPr>
        <a:xfrm>
          <a:off x="4171" y="1151446"/>
          <a:ext cx="2508435" cy="200659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GB" sz="1700" kern="1200" dirty="0"/>
            <a:t>How many face to face? </a:t>
          </a:r>
          <a:endParaRPr lang="en-US" sz="1700" kern="1200" dirty="0"/>
        </a:p>
        <a:p>
          <a:pPr marL="171450" lvl="1" indent="-171450" algn="l" defTabSz="755650">
            <a:lnSpc>
              <a:spcPct val="90000"/>
            </a:lnSpc>
            <a:spcBef>
              <a:spcPct val="0"/>
            </a:spcBef>
            <a:spcAft>
              <a:spcPct val="15000"/>
            </a:spcAft>
            <a:buChar char="•"/>
          </a:pPr>
          <a:r>
            <a:rPr lang="en-GB" sz="1700" kern="1200" dirty="0"/>
            <a:t>How many non-face to face?</a:t>
          </a:r>
          <a:endParaRPr lang="en-US" sz="1700" kern="1200" dirty="0"/>
        </a:p>
        <a:p>
          <a:pPr marL="171450" lvl="1" indent="-171450" algn="l" defTabSz="755650">
            <a:lnSpc>
              <a:spcPct val="90000"/>
            </a:lnSpc>
            <a:spcBef>
              <a:spcPct val="0"/>
            </a:spcBef>
            <a:spcAft>
              <a:spcPct val="15000"/>
            </a:spcAft>
            <a:buChar char="•"/>
          </a:pPr>
          <a:r>
            <a:rPr lang="en-US" sz="1700" kern="1200" dirty="0"/>
            <a:t>How will I record these?</a:t>
          </a:r>
        </a:p>
        <a:p>
          <a:pPr marL="171450" lvl="1" indent="-171450" algn="l" defTabSz="755650">
            <a:lnSpc>
              <a:spcPct val="90000"/>
            </a:lnSpc>
            <a:spcBef>
              <a:spcPct val="0"/>
            </a:spcBef>
            <a:spcAft>
              <a:spcPct val="15000"/>
            </a:spcAft>
            <a:buChar char="•"/>
          </a:pPr>
          <a:r>
            <a:rPr lang="en-US" sz="1700" kern="1200" dirty="0"/>
            <a:t>What about overnight/residential placements?</a:t>
          </a:r>
        </a:p>
      </dsp:txBody>
      <dsp:txXfrm>
        <a:off x="4171" y="1151446"/>
        <a:ext cx="2508435" cy="2006595"/>
      </dsp:txXfrm>
    </dsp:sp>
    <dsp:sp modelId="{F3890225-A0B2-4A16-9BA5-79BFC8518FFF}">
      <dsp:nvSpPr>
        <dsp:cNvPr id="0" name=""/>
        <dsp:cNvSpPr/>
      </dsp:nvSpPr>
      <dsp:spPr>
        <a:xfrm>
          <a:off x="2863788" y="292571"/>
          <a:ext cx="2508435" cy="85887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GB" sz="1700" kern="1200"/>
            <a:t>How many assessment components?</a:t>
          </a:r>
          <a:endParaRPr lang="en-US" sz="1700" kern="1200"/>
        </a:p>
      </dsp:txBody>
      <dsp:txXfrm>
        <a:off x="2863788" y="292571"/>
        <a:ext cx="2508435" cy="858875"/>
      </dsp:txXfrm>
    </dsp:sp>
    <dsp:sp modelId="{05D08026-11B9-4523-A57F-B9D98D26FA3E}">
      <dsp:nvSpPr>
        <dsp:cNvPr id="0" name=""/>
        <dsp:cNvSpPr/>
      </dsp:nvSpPr>
      <dsp:spPr>
        <a:xfrm>
          <a:off x="2863788" y="1151446"/>
          <a:ext cx="2508435" cy="200659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GB" sz="1700" kern="1200" dirty="0"/>
            <a:t>What are these?</a:t>
          </a:r>
          <a:endParaRPr lang="en-US" sz="1700" kern="1200" dirty="0"/>
        </a:p>
        <a:p>
          <a:pPr marL="171450" lvl="1" indent="-171450" algn="l" defTabSz="755650">
            <a:lnSpc>
              <a:spcPct val="90000"/>
            </a:lnSpc>
            <a:spcBef>
              <a:spcPct val="0"/>
            </a:spcBef>
            <a:spcAft>
              <a:spcPct val="15000"/>
            </a:spcAft>
            <a:buChar char="•"/>
          </a:pPr>
          <a:r>
            <a:rPr lang="en-US" sz="1700" kern="1200" dirty="0"/>
            <a:t>How many sections are required for the Portfolio?</a:t>
          </a:r>
        </a:p>
        <a:p>
          <a:pPr marL="171450" lvl="1" indent="-171450" algn="l" defTabSz="755650">
            <a:lnSpc>
              <a:spcPct val="90000"/>
            </a:lnSpc>
            <a:spcBef>
              <a:spcPct val="0"/>
            </a:spcBef>
            <a:spcAft>
              <a:spcPct val="15000"/>
            </a:spcAft>
            <a:buChar char="•"/>
          </a:pPr>
          <a:r>
            <a:rPr lang="en-GB" sz="1700" kern="1200" dirty="0"/>
            <a:t>What is the total word count?</a:t>
          </a:r>
          <a:endParaRPr lang="en-US" sz="1700" kern="1200" dirty="0"/>
        </a:p>
      </dsp:txBody>
      <dsp:txXfrm>
        <a:off x="2863788" y="1151446"/>
        <a:ext cx="2508435" cy="2006595"/>
      </dsp:txXfrm>
    </dsp:sp>
    <dsp:sp modelId="{29CECC60-2A8E-4D46-BAEB-35EB2BBBD0CE}">
      <dsp:nvSpPr>
        <dsp:cNvPr id="0" name=""/>
        <dsp:cNvSpPr/>
      </dsp:nvSpPr>
      <dsp:spPr>
        <a:xfrm>
          <a:off x="5723405" y="292571"/>
          <a:ext cx="2508435" cy="85887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GB" sz="1700" kern="1200"/>
            <a:t>How many reports?</a:t>
          </a:r>
          <a:endParaRPr lang="en-US" sz="1700" kern="1200"/>
        </a:p>
      </dsp:txBody>
      <dsp:txXfrm>
        <a:off x="5723405" y="292571"/>
        <a:ext cx="2508435" cy="858875"/>
      </dsp:txXfrm>
    </dsp:sp>
    <dsp:sp modelId="{F4BB18B3-3A39-4999-92CC-48AC9A83C6B2}">
      <dsp:nvSpPr>
        <dsp:cNvPr id="0" name=""/>
        <dsp:cNvSpPr/>
      </dsp:nvSpPr>
      <dsp:spPr>
        <a:xfrm>
          <a:off x="5723405" y="1151446"/>
          <a:ext cx="2508435" cy="200659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GB" sz="1700" kern="1200" dirty="0"/>
            <a:t>By whom?</a:t>
          </a:r>
          <a:endParaRPr lang="en-US" sz="1700" kern="1200" dirty="0"/>
        </a:p>
        <a:p>
          <a:pPr marL="171450" lvl="1" indent="-171450" algn="l" defTabSz="755650">
            <a:lnSpc>
              <a:spcPct val="90000"/>
            </a:lnSpc>
            <a:spcBef>
              <a:spcPct val="0"/>
            </a:spcBef>
            <a:spcAft>
              <a:spcPct val="15000"/>
            </a:spcAft>
            <a:buChar char="•"/>
          </a:pPr>
          <a:r>
            <a:rPr lang="en-GB" sz="1700" kern="1200"/>
            <a:t>Where can I locate the report templates?</a:t>
          </a:r>
          <a:endParaRPr lang="en-US" sz="1700" kern="1200"/>
        </a:p>
        <a:p>
          <a:pPr marL="171450" lvl="1" indent="-171450" algn="l" defTabSz="755650">
            <a:lnSpc>
              <a:spcPct val="90000"/>
            </a:lnSpc>
            <a:spcBef>
              <a:spcPct val="0"/>
            </a:spcBef>
            <a:spcAft>
              <a:spcPct val="15000"/>
            </a:spcAft>
            <a:buChar char="•"/>
          </a:pPr>
          <a:r>
            <a:rPr lang="en-GB" sz="1700" kern="1200"/>
            <a:t>Who sends these to the LM and Supervisor?</a:t>
          </a:r>
          <a:endParaRPr lang="en-US" sz="1700" kern="1200"/>
        </a:p>
      </dsp:txBody>
      <dsp:txXfrm>
        <a:off x="5723405" y="1151446"/>
        <a:ext cx="2508435" cy="2006595"/>
      </dsp:txXfrm>
    </dsp:sp>
    <dsp:sp modelId="{66B8F4A8-1C0E-4496-8C26-00F858C8395F}">
      <dsp:nvSpPr>
        <dsp:cNvPr id="0" name=""/>
        <dsp:cNvSpPr/>
      </dsp:nvSpPr>
      <dsp:spPr>
        <a:xfrm>
          <a:off x="8583022" y="292571"/>
          <a:ext cx="2508435" cy="85887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GB" sz="1700" kern="1200"/>
            <a:t>How many supervision sessions?</a:t>
          </a:r>
          <a:endParaRPr lang="en-US" sz="1700" kern="1200"/>
        </a:p>
      </dsp:txBody>
      <dsp:txXfrm>
        <a:off x="8583022" y="292571"/>
        <a:ext cx="2508435" cy="858875"/>
      </dsp:txXfrm>
    </dsp:sp>
    <dsp:sp modelId="{E581F958-0366-4BF8-AAE3-134526ED1E10}">
      <dsp:nvSpPr>
        <dsp:cNvPr id="0" name=""/>
        <dsp:cNvSpPr/>
      </dsp:nvSpPr>
      <dsp:spPr>
        <a:xfrm>
          <a:off x="8583022" y="1151446"/>
          <a:ext cx="2508435" cy="200659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GB" sz="1700" kern="1200"/>
            <a:t>Who is responsible for organising the supervision sessions? </a:t>
          </a:r>
          <a:endParaRPr lang="en-US" sz="1700" kern="1200"/>
        </a:p>
      </dsp:txBody>
      <dsp:txXfrm>
        <a:off x="8583022" y="1151446"/>
        <a:ext cx="2508435" cy="20065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57BD49-5068-40CF-A380-A405703D6CC5}">
      <dsp:nvSpPr>
        <dsp:cNvPr id="0" name=""/>
        <dsp:cNvSpPr/>
      </dsp:nvSpPr>
      <dsp:spPr>
        <a:xfrm>
          <a:off x="4171" y="43269"/>
          <a:ext cx="2508435" cy="100337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kern="1200" dirty="0"/>
            <a:t>What is the three-way meeting?</a:t>
          </a:r>
        </a:p>
      </dsp:txBody>
      <dsp:txXfrm>
        <a:off x="4171" y="43269"/>
        <a:ext cx="2508435" cy="1003374"/>
      </dsp:txXfrm>
    </dsp:sp>
    <dsp:sp modelId="{519E7204-6ED0-47A5-8C22-832CFFE4174F}">
      <dsp:nvSpPr>
        <dsp:cNvPr id="0" name=""/>
        <dsp:cNvSpPr/>
      </dsp:nvSpPr>
      <dsp:spPr>
        <a:xfrm>
          <a:off x="4171" y="1046643"/>
          <a:ext cx="2508435" cy="236069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Who organises this meeting? </a:t>
          </a:r>
          <a:endParaRPr lang="en-US" sz="2000" kern="1200" dirty="0"/>
        </a:p>
        <a:p>
          <a:pPr marL="228600" lvl="1" indent="-228600" algn="l" defTabSz="889000">
            <a:lnSpc>
              <a:spcPct val="90000"/>
            </a:lnSpc>
            <a:spcBef>
              <a:spcPct val="0"/>
            </a:spcBef>
            <a:spcAft>
              <a:spcPct val="15000"/>
            </a:spcAft>
            <a:buChar char="•"/>
          </a:pPr>
          <a:r>
            <a:rPr lang="en-GB" sz="2000" kern="1200" dirty="0"/>
            <a:t>Who needs to be present?</a:t>
          </a:r>
          <a:endParaRPr lang="en-US" sz="2000" kern="1200" dirty="0"/>
        </a:p>
        <a:p>
          <a:pPr marL="228600" lvl="1" indent="-228600" algn="l" defTabSz="889000">
            <a:lnSpc>
              <a:spcPct val="90000"/>
            </a:lnSpc>
            <a:spcBef>
              <a:spcPct val="0"/>
            </a:spcBef>
            <a:spcAft>
              <a:spcPct val="15000"/>
            </a:spcAft>
            <a:buChar char="•"/>
          </a:pPr>
          <a:r>
            <a:rPr lang="en-US" sz="2000" kern="1200" dirty="0"/>
            <a:t>What is the purpose of this meeting?</a:t>
          </a:r>
        </a:p>
      </dsp:txBody>
      <dsp:txXfrm>
        <a:off x="4171" y="1046643"/>
        <a:ext cx="2508435" cy="2360699"/>
      </dsp:txXfrm>
    </dsp:sp>
    <dsp:sp modelId="{F3890225-A0B2-4A16-9BA5-79BFC8518FFF}">
      <dsp:nvSpPr>
        <dsp:cNvPr id="0" name=""/>
        <dsp:cNvSpPr/>
      </dsp:nvSpPr>
      <dsp:spPr>
        <a:xfrm>
          <a:off x="2863788" y="43269"/>
          <a:ext cx="2508435" cy="100337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kern="1200" dirty="0"/>
            <a:t>Who will be my Line Manager/Learning Mentor?</a:t>
          </a:r>
        </a:p>
      </dsp:txBody>
      <dsp:txXfrm>
        <a:off x="2863788" y="43269"/>
        <a:ext cx="2508435" cy="1003374"/>
      </dsp:txXfrm>
    </dsp:sp>
    <dsp:sp modelId="{05D08026-11B9-4523-A57F-B9D98D26FA3E}">
      <dsp:nvSpPr>
        <dsp:cNvPr id="0" name=""/>
        <dsp:cNvSpPr/>
      </dsp:nvSpPr>
      <dsp:spPr>
        <a:xfrm>
          <a:off x="2863788" y="1046643"/>
          <a:ext cx="2508435" cy="236069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US" sz="2000" kern="1200" dirty="0"/>
            <a:t>What is their role?</a:t>
          </a:r>
        </a:p>
        <a:p>
          <a:pPr marL="228600" lvl="1" indent="-228600" algn="l" defTabSz="889000">
            <a:lnSpc>
              <a:spcPct val="90000"/>
            </a:lnSpc>
            <a:spcBef>
              <a:spcPct val="0"/>
            </a:spcBef>
            <a:spcAft>
              <a:spcPct val="15000"/>
            </a:spcAft>
            <a:buChar char="•"/>
          </a:pPr>
          <a:r>
            <a:rPr lang="en-US" sz="2000" kern="1200" dirty="0"/>
            <a:t>How can I manage this process well?</a:t>
          </a:r>
        </a:p>
      </dsp:txBody>
      <dsp:txXfrm>
        <a:off x="2863788" y="1046643"/>
        <a:ext cx="2508435" cy="2360699"/>
      </dsp:txXfrm>
    </dsp:sp>
    <dsp:sp modelId="{29CECC60-2A8E-4D46-BAEB-35EB2BBBD0CE}">
      <dsp:nvSpPr>
        <dsp:cNvPr id="0" name=""/>
        <dsp:cNvSpPr/>
      </dsp:nvSpPr>
      <dsp:spPr>
        <a:xfrm>
          <a:off x="5723405" y="43269"/>
          <a:ext cx="2508435" cy="100337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kern="1200" dirty="0"/>
            <a:t>Who will be my Supervisor?</a:t>
          </a:r>
        </a:p>
      </dsp:txBody>
      <dsp:txXfrm>
        <a:off x="5723405" y="43269"/>
        <a:ext cx="2508435" cy="1003374"/>
      </dsp:txXfrm>
    </dsp:sp>
    <dsp:sp modelId="{F4BB18B3-3A39-4999-92CC-48AC9A83C6B2}">
      <dsp:nvSpPr>
        <dsp:cNvPr id="0" name=""/>
        <dsp:cNvSpPr/>
      </dsp:nvSpPr>
      <dsp:spPr>
        <a:xfrm>
          <a:off x="5723405" y="1046643"/>
          <a:ext cx="2508435" cy="236069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US" sz="2000" kern="1200" dirty="0"/>
            <a:t>What is their role?</a:t>
          </a:r>
        </a:p>
        <a:p>
          <a:pPr marL="228600" lvl="1" indent="-228600" algn="l" defTabSz="889000">
            <a:lnSpc>
              <a:spcPct val="90000"/>
            </a:lnSpc>
            <a:spcBef>
              <a:spcPct val="0"/>
            </a:spcBef>
            <a:spcAft>
              <a:spcPct val="15000"/>
            </a:spcAft>
            <a:buChar char="•"/>
          </a:pPr>
          <a:r>
            <a:rPr lang="en-US" sz="2000" kern="1200" dirty="0"/>
            <a:t>Their responsibility?</a:t>
          </a:r>
        </a:p>
        <a:p>
          <a:pPr marL="228600" lvl="1" indent="-228600" algn="l" defTabSz="889000">
            <a:lnSpc>
              <a:spcPct val="90000"/>
            </a:lnSpc>
            <a:spcBef>
              <a:spcPct val="0"/>
            </a:spcBef>
            <a:spcAft>
              <a:spcPct val="15000"/>
            </a:spcAft>
            <a:buChar char="•"/>
          </a:pPr>
          <a:r>
            <a:rPr lang="en-US" sz="2000" kern="1200" dirty="0"/>
            <a:t>My responsibility?</a:t>
          </a:r>
        </a:p>
      </dsp:txBody>
      <dsp:txXfrm>
        <a:off x="5723405" y="1046643"/>
        <a:ext cx="2508435" cy="2360699"/>
      </dsp:txXfrm>
    </dsp:sp>
    <dsp:sp modelId="{66B8F4A8-1C0E-4496-8C26-00F858C8395F}">
      <dsp:nvSpPr>
        <dsp:cNvPr id="0" name=""/>
        <dsp:cNvSpPr/>
      </dsp:nvSpPr>
      <dsp:spPr>
        <a:xfrm>
          <a:off x="8583022" y="43269"/>
          <a:ext cx="2508435" cy="100337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kern="1200" dirty="0"/>
            <a:t>Who will be my Visiting Tutor?</a:t>
          </a:r>
        </a:p>
      </dsp:txBody>
      <dsp:txXfrm>
        <a:off x="8583022" y="43269"/>
        <a:ext cx="2508435" cy="1003374"/>
      </dsp:txXfrm>
    </dsp:sp>
    <dsp:sp modelId="{E581F958-0366-4BF8-AAE3-134526ED1E10}">
      <dsp:nvSpPr>
        <dsp:cNvPr id="0" name=""/>
        <dsp:cNvSpPr/>
      </dsp:nvSpPr>
      <dsp:spPr>
        <a:xfrm>
          <a:off x="8583022" y="1046643"/>
          <a:ext cx="2508435" cy="236069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What do they do? </a:t>
          </a:r>
          <a:endParaRPr lang="en-US" sz="2000" kern="1200" dirty="0"/>
        </a:p>
        <a:p>
          <a:pPr marL="228600" lvl="1" indent="-228600" algn="l" defTabSz="889000">
            <a:lnSpc>
              <a:spcPct val="90000"/>
            </a:lnSpc>
            <a:spcBef>
              <a:spcPct val="0"/>
            </a:spcBef>
            <a:spcAft>
              <a:spcPct val="15000"/>
            </a:spcAft>
            <a:buChar char="•"/>
          </a:pPr>
          <a:r>
            <a:rPr lang="en-US" sz="2000" kern="1200" dirty="0"/>
            <a:t>Who is this?</a:t>
          </a:r>
        </a:p>
      </dsp:txBody>
      <dsp:txXfrm>
        <a:off x="8583022" y="1046643"/>
        <a:ext cx="2508435" cy="236069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FCBD0E-4632-4C47-A7B9-B650025AC7D0}">
      <dsp:nvSpPr>
        <dsp:cNvPr id="0" name=""/>
        <dsp:cNvSpPr/>
      </dsp:nvSpPr>
      <dsp:spPr>
        <a:xfrm>
          <a:off x="0" y="1276455"/>
          <a:ext cx="10515600" cy="110331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fr-FR" sz="4600" b="0" i="0" kern="1200" baseline="0"/>
            <a:t>Frances Chester </a:t>
          </a:r>
          <a:endParaRPr lang="en-US" sz="4600" kern="1200"/>
        </a:p>
      </dsp:txBody>
      <dsp:txXfrm>
        <a:off x="53859" y="1330314"/>
        <a:ext cx="10407882" cy="995592"/>
      </dsp:txXfrm>
    </dsp:sp>
    <dsp:sp modelId="{5305D68D-B2A5-41AD-B201-BC8A34791E51}">
      <dsp:nvSpPr>
        <dsp:cNvPr id="0" name=""/>
        <dsp:cNvSpPr/>
      </dsp:nvSpPr>
      <dsp:spPr>
        <a:xfrm>
          <a:off x="0" y="0"/>
          <a:ext cx="10515600" cy="110331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fr-FR" sz="4600" b="0" i="0" kern="1200" baseline="0"/>
            <a:t>Fieldwork Coordinator and Visiting Tutor</a:t>
          </a:r>
          <a:endParaRPr lang="en-US" sz="4600" kern="1200"/>
        </a:p>
      </dsp:txBody>
      <dsp:txXfrm>
        <a:off x="53859" y="53859"/>
        <a:ext cx="10407882" cy="995592"/>
      </dsp:txXfrm>
    </dsp:sp>
    <dsp:sp modelId="{DB7FFC15-37AE-4D48-830F-83D0E10D8411}">
      <dsp:nvSpPr>
        <dsp:cNvPr id="0" name=""/>
        <dsp:cNvSpPr/>
      </dsp:nvSpPr>
      <dsp:spPr>
        <a:xfrm>
          <a:off x="0" y="2504204"/>
          <a:ext cx="10515600" cy="110331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fr-FR" sz="4600" b="0" i="0" kern="1200" baseline="0"/>
            <a:t>f.chester@uwtsd.ac.uk</a:t>
          </a:r>
          <a:endParaRPr lang="en-US" sz="4600" kern="1200"/>
        </a:p>
      </dsp:txBody>
      <dsp:txXfrm>
        <a:off x="53859" y="2558063"/>
        <a:ext cx="10407882" cy="995592"/>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9939140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9/29/2025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736418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9/29/2025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9295762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0398951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466490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371601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710034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2710921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0615234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9/29/2025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32590840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6.xml"/><Relationship Id="rId7" Type="http://schemas.openxmlformats.org/officeDocument/2006/relationships/slideLayout" Target="../slideLayouts/slideLayout10.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 Id="rId9"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36091818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9/29/2025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934611782"/>
      </p:ext>
    </p:extLst>
  </p:cSld>
  <p:clrMap bg1="lt1" tx1="dk1" bg2="lt2" tx2="dk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 id="2147483669" r:id="rId5"/>
    <p:sldLayoutId id="2147483670" r:id="rId6"/>
    <p:sldLayoutId id="2147483671"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5.xml"/><Relationship Id="rId4" Type="http://schemas.openxmlformats.org/officeDocument/2006/relationships/image" Target="../media/image11.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5.xml"/><Relationship Id="rId4" Type="http://schemas.openxmlformats.org/officeDocument/2006/relationships/image" Target="../media/image14.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image" Target="../media/image20.emf"/><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5.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128FA-F2CA-8BF4-8447-7B3D79E6D52A}"/>
              </a:ext>
            </a:extLst>
          </p:cNvPr>
          <p:cNvSpPr>
            <a:spLocks noGrp="1"/>
          </p:cNvSpPr>
          <p:nvPr>
            <p:ph type="title"/>
          </p:nvPr>
        </p:nvSpPr>
        <p:spPr>
          <a:xfrm>
            <a:off x="1557071" y="1584552"/>
            <a:ext cx="9099255" cy="2537251"/>
          </a:xfrm>
        </p:spPr>
        <p:txBody>
          <a:bodyPr vert="horz" lIns="91440" tIns="45720" rIns="91440" bIns="0" rtlCol="0" anchor="ctr">
            <a:normAutofit/>
          </a:bodyPr>
          <a:lstStyle/>
          <a:p>
            <a:pPr algn="ctr"/>
            <a:br>
              <a:rPr lang="en-US" sz="5600" dirty="0">
                <a:solidFill>
                  <a:srgbClr val="454545"/>
                </a:solidFill>
              </a:rPr>
            </a:br>
            <a:r>
              <a:rPr lang="en-US" sz="5600" dirty="0">
                <a:solidFill>
                  <a:srgbClr val="454545"/>
                </a:solidFill>
              </a:rPr>
              <a:t>Lecture 3 Recap and THE NEXT STEPS…</a:t>
            </a:r>
          </a:p>
        </p:txBody>
      </p:sp>
    </p:spTree>
    <p:extLst>
      <p:ext uri="{BB962C8B-B14F-4D97-AF65-F5344CB8AC3E}">
        <p14:creationId xmlns:p14="http://schemas.microsoft.com/office/powerpoint/2010/main" val="2480911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40A90-4D59-48AC-77D2-487E724864B0}"/>
              </a:ext>
            </a:extLst>
          </p:cNvPr>
          <p:cNvSpPr>
            <a:spLocks noGrp="1"/>
          </p:cNvSpPr>
          <p:nvPr>
            <p:ph type="title"/>
          </p:nvPr>
        </p:nvSpPr>
        <p:spPr/>
        <p:txBody>
          <a:bodyPr/>
          <a:lstStyle/>
          <a:p>
            <a:r>
              <a:rPr lang="en-GB" dirty="0"/>
              <a:t>Pause Point – checking in</a:t>
            </a:r>
          </a:p>
        </p:txBody>
      </p:sp>
      <p:graphicFrame>
        <p:nvGraphicFramePr>
          <p:cNvPr id="5" name="Content Placeholder 2">
            <a:extLst>
              <a:ext uri="{FF2B5EF4-FFF2-40B4-BE49-F238E27FC236}">
                <a16:creationId xmlns:a16="http://schemas.microsoft.com/office/drawing/2014/main" id="{C4401950-4F2F-F479-B18C-8E933CD769FE}"/>
              </a:ext>
            </a:extLst>
          </p:cNvPr>
          <p:cNvGraphicFramePr>
            <a:graphicFrameLocks noGrp="1"/>
          </p:cNvGraphicFramePr>
          <p:nvPr>
            <p:ph idx="1"/>
            <p:extLst>
              <p:ext uri="{D42A27DB-BD31-4B8C-83A1-F6EECF244321}">
                <p14:modId xmlns:p14="http://schemas.microsoft.com/office/powerpoint/2010/main" val="1715651623"/>
              </p:ext>
            </p:extLst>
          </p:nvPr>
        </p:nvGraphicFramePr>
        <p:xfrm>
          <a:off x="600501" y="2015732"/>
          <a:ext cx="11095630" cy="3450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263582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40A90-4D59-48AC-77D2-487E724864B0}"/>
              </a:ext>
            </a:extLst>
          </p:cNvPr>
          <p:cNvSpPr>
            <a:spLocks noGrp="1"/>
          </p:cNvSpPr>
          <p:nvPr>
            <p:ph type="title"/>
          </p:nvPr>
        </p:nvSpPr>
        <p:spPr/>
        <p:txBody>
          <a:bodyPr/>
          <a:lstStyle/>
          <a:p>
            <a:r>
              <a:rPr lang="en-GB" dirty="0"/>
              <a:t>Pause Point – checking in</a:t>
            </a:r>
          </a:p>
        </p:txBody>
      </p:sp>
      <p:graphicFrame>
        <p:nvGraphicFramePr>
          <p:cNvPr id="5" name="Content Placeholder 2">
            <a:extLst>
              <a:ext uri="{FF2B5EF4-FFF2-40B4-BE49-F238E27FC236}">
                <a16:creationId xmlns:a16="http://schemas.microsoft.com/office/drawing/2014/main" id="{C4401950-4F2F-F479-B18C-8E933CD769FE}"/>
              </a:ext>
            </a:extLst>
          </p:cNvPr>
          <p:cNvGraphicFramePr>
            <a:graphicFrameLocks noGrp="1"/>
          </p:cNvGraphicFramePr>
          <p:nvPr>
            <p:ph idx="1"/>
            <p:extLst>
              <p:ext uri="{D42A27DB-BD31-4B8C-83A1-F6EECF244321}">
                <p14:modId xmlns:p14="http://schemas.microsoft.com/office/powerpoint/2010/main" val="566243967"/>
              </p:ext>
            </p:extLst>
          </p:nvPr>
        </p:nvGraphicFramePr>
        <p:xfrm>
          <a:off x="600501" y="2015732"/>
          <a:ext cx="11095630" cy="3450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74350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22376" y="648910"/>
            <a:ext cx="6980830" cy="4127545"/>
          </a:xfrm>
        </p:spPr>
        <p:txBody>
          <a:bodyPr vert="horz" lIns="91440" tIns="45720" rIns="91440" bIns="0" rtlCol="0" anchor="ctr">
            <a:normAutofit/>
          </a:bodyPr>
          <a:lstStyle/>
          <a:p>
            <a:r>
              <a:rPr lang="en-US" sz="4800" dirty="0"/>
              <a:t>Final Submission Deadline</a:t>
            </a:r>
            <a:br>
              <a:rPr lang="en-US" sz="4800" dirty="0"/>
            </a:br>
            <a:endParaRPr lang="en-US" sz="4800" dirty="0"/>
          </a:p>
        </p:txBody>
      </p:sp>
      <p:sp>
        <p:nvSpPr>
          <p:cNvPr id="3" name="Content Placeholder 2"/>
          <p:cNvSpPr>
            <a:spLocks noGrp="1"/>
          </p:cNvSpPr>
          <p:nvPr>
            <p:ph idx="1"/>
          </p:nvPr>
        </p:nvSpPr>
        <p:spPr>
          <a:xfrm>
            <a:off x="4969329" y="5118231"/>
            <a:ext cx="6667499" cy="1380538"/>
          </a:xfrm>
        </p:spPr>
        <p:txBody>
          <a:bodyPr vert="horz" lIns="91440" tIns="91440" rIns="91440" bIns="91440" rtlCol="0">
            <a:noAutofit/>
          </a:bodyPr>
          <a:lstStyle/>
          <a:p>
            <a:pPr marL="0" indent="0">
              <a:buNone/>
            </a:pPr>
            <a:r>
              <a:rPr lang="en-US" sz="2800" cap="all" dirty="0"/>
              <a:t>Friday the 26th of </a:t>
            </a:r>
            <a:r>
              <a:rPr lang="en-US" cap="all" dirty="0"/>
              <a:t>March</a:t>
            </a:r>
            <a:r>
              <a:rPr lang="en-US" sz="2800" cap="all" dirty="0"/>
              <a:t> 2026 by 3pm.</a:t>
            </a:r>
          </a:p>
          <a:p>
            <a:pPr marL="0" indent="0">
              <a:buNone/>
            </a:pPr>
            <a:endParaRPr lang="en-US" sz="2800" cap="all" dirty="0">
              <a:solidFill>
                <a:srgbClr val="FFFFFF"/>
              </a:solidFill>
            </a:endParaRPr>
          </a:p>
        </p:txBody>
      </p:sp>
      <p:pic>
        <p:nvPicPr>
          <p:cNvPr id="5" name="Picture 4" descr="Calendar">
            <a:extLst>
              <a:ext uri="{FF2B5EF4-FFF2-40B4-BE49-F238E27FC236}">
                <a16:creationId xmlns:a16="http://schemas.microsoft.com/office/drawing/2014/main" id="{BE023106-BC41-1055-510F-258BE3348DFC}"/>
              </a:ext>
            </a:extLst>
          </p:cNvPr>
          <p:cNvPicPr>
            <a:picLocks noChangeAspect="1"/>
          </p:cNvPicPr>
          <p:nvPr/>
        </p:nvPicPr>
        <p:blipFill rotWithShape="1">
          <a:blip r:embed="rId2"/>
          <a:srcRect l="29335" r="25394" b="-2"/>
          <a:stretch/>
        </p:blipFill>
        <p:spPr>
          <a:xfrm>
            <a:off x="3179" y="-2"/>
            <a:ext cx="4651117" cy="5981702"/>
          </a:xfrm>
          <a:prstGeom prst="rect">
            <a:avLst/>
          </a:prstGeom>
        </p:spPr>
      </p:pic>
    </p:spTree>
    <p:extLst>
      <p:ext uri="{BB962C8B-B14F-4D97-AF65-F5344CB8AC3E}">
        <p14:creationId xmlns:p14="http://schemas.microsoft.com/office/powerpoint/2010/main" val="21697305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F582E-D605-33BD-D2AF-C7B4C9D1686C}"/>
              </a:ext>
            </a:extLst>
          </p:cNvPr>
          <p:cNvSpPr>
            <a:spLocks noGrp="1"/>
          </p:cNvSpPr>
          <p:nvPr>
            <p:ph type="title"/>
          </p:nvPr>
        </p:nvSpPr>
        <p:spPr/>
        <p:txBody>
          <a:bodyPr>
            <a:normAutofit/>
          </a:bodyPr>
          <a:lstStyle/>
          <a:p>
            <a:r>
              <a:rPr lang="en-GB" sz="2700"/>
              <a:t>Submission Deadlines for Individual Components</a:t>
            </a:r>
            <a:br>
              <a:rPr lang="en-GB" sz="2700"/>
            </a:br>
            <a:endParaRPr lang="en-GB" sz="2700"/>
          </a:p>
        </p:txBody>
      </p:sp>
      <p:sp>
        <p:nvSpPr>
          <p:cNvPr id="3" name="Content Placeholder 2">
            <a:extLst>
              <a:ext uri="{FF2B5EF4-FFF2-40B4-BE49-F238E27FC236}">
                <a16:creationId xmlns:a16="http://schemas.microsoft.com/office/drawing/2014/main" id="{02A2C902-DB8B-EDCE-7DC4-317DED080ECA}"/>
              </a:ext>
            </a:extLst>
          </p:cNvPr>
          <p:cNvSpPr>
            <a:spLocks noGrp="1"/>
          </p:cNvSpPr>
          <p:nvPr>
            <p:ph idx="1"/>
          </p:nvPr>
        </p:nvSpPr>
        <p:spPr>
          <a:xfrm>
            <a:off x="547028" y="2015734"/>
            <a:ext cx="6398299" cy="3975633"/>
          </a:xfrm>
        </p:spPr>
        <p:txBody>
          <a:bodyPr>
            <a:normAutofit/>
          </a:bodyPr>
          <a:lstStyle/>
          <a:p>
            <a:pPr>
              <a:lnSpc>
                <a:spcPct val="110000"/>
              </a:lnSpc>
            </a:pPr>
            <a:r>
              <a:rPr lang="en-GB" sz="2800" dirty="0"/>
              <a:t>Completed Final Portfolio 3</a:t>
            </a:r>
            <a:r>
              <a:rPr lang="en-GB" sz="2800" baseline="30000" dirty="0"/>
              <a:t>rd</a:t>
            </a:r>
            <a:r>
              <a:rPr lang="en-GB" sz="2800" dirty="0"/>
              <a:t> April 2024</a:t>
            </a:r>
          </a:p>
          <a:p>
            <a:pPr lvl="1">
              <a:lnSpc>
                <a:spcPct val="110000"/>
              </a:lnSpc>
            </a:pPr>
            <a:r>
              <a:rPr lang="en-GB" sz="2800" dirty="0"/>
              <a:t>Community Profile – </a:t>
            </a:r>
            <a:r>
              <a:rPr lang="en-GB" sz="2800" b="1" dirty="0"/>
              <a:t>8/01/26</a:t>
            </a:r>
          </a:p>
          <a:p>
            <a:pPr lvl="1">
              <a:lnSpc>
                <a:spcPct val="110000"/>
              </a:lnSpc>
            </a:pPr>
            <a:r>
              <a:rPr lang="en-GB" sz="2800" dirty="0"/>
              <a:t>In Depth Analysis – </a:t>
            </a:r>
            <a:r>
              <a:rPr lang="en-GB" sz="2800" b="1" dirty="0"/>
              <a:t>26/2/26</a:t>
            </a:r>
          </a:p>
          <a:p>
            <a:pPr lvl="1">
              <a:lnSpc>
                <a:spcPct val="110000"/>
              </a:lnSpc>
            </a:pPr>
            <a:r>
              <a:rPr lang="en-GB" sz="2800" dirty="0"/>
              <a:t>A Summary of Learning – </a:t>
            </a:r>
            <a:r>
              <a:rPr lang="en-GB" sz="2800" b="1" dirty="0"/>
              <a:t>26/3/26</a:t>
            </a:r>
          </a:p>
          <a:p>
            <a:pPr marL="457200" lvl="1" indent="0">
              <a:lnSpc>
                <a:spcPct val="110000"/>
              </a:lnSpc>
              <a:buNone/>
            </a:pPr>
            <a:endParaRPr lang="en-GB" sz="2400" dirty="0"/>
          </a:p>
          <a:p>
            <a:pPr marL="457200" lvl="1" indent="0">
              <a:lnSpc>
                <a:spcPct val="110000"/>
              </a:lnSpc>
              <a:buNone/>
            </a:pPr>
            <a:r>
              <a:rPr lang="en-GB" sz="2400" dirty="0"/>
              <a:t>See previous slides for full description of assessment components the above is a brief description of them. </a:t>
            </a:r>
          </a:p>
        </p:txBody>
      </p:sp>
      <p:pic>
        <p:nvPicPr>
          <p:cNvPr id="7" name="Graphic 6" descr="Daily Calendar">
            <a:extLst>
              <a:ext uri="{FF2B5EF4-FFF2-40B4-BE49-F238E27FC236}">
                <a16:creationId xmlns:a16="http://schemas.microsoft.com/office/drawing/2014/main" id="{5993B24A-A42C-EE4E-B1C6-6DB43D0D726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500414" y="2015734"/>
            <a:ext cx="3450613" cy="3450613"/>
          </a:xfrm>
          <a:prstGeom prst="rect">
            <a:avLst/>
          </a:prstGeom>
        </p:spPr>
      </p:pic>
    </p:spTree>
    <p:extLst>
      <p:ext uri="{BB962C8B-B14F-4D97-AF65-F5344CB8AC3E}">
        <p14:creationId xmlns:p14="http://schemas.microsoft.com/office/powerpoint/2010/main" val="2428297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FB827-5EE5-0303-8245-760A1C5C2EA4}"/>
              </a:ext>
            </a:extLst>
          </p:cNvPr>
          <p:cNvSpPr>
            <a:spLocks noGrp="1"/>
          </p:cNvSpPr>
          <p:nvPr>
            <p:ph type="title"/>
          </p:nvPr>
        </p:nvSpPr>
        <p:spPr/>
        <p:txBody>
          <a:bodyPr/>
          <a:lstStyle/>
          <a:p>
            <a:r>
              <a:rPr lang="en-GB" dirty="0"/>
              <a:t>Additional ‘Behind the Scenes’ work required for the portfolio. </a:t>
            </a:r>
          </a:p>
        </p:txBody>
      </p:sp>
      <p:sp>
        <p:nvSpPr>
          <p:cNvPr id="3" name="Content Placeholder 2">
            <a:extLst>
              <a:ext uri="{FF2B5EF4-FFF2-40B4-BE49-F238E27FC236}">
                <a16:creationId xmlns:a16="http://schemas.microsoft.com/office/drawing/2014/main" id="{73AE10B6-26DE-D631-1A6F-F31AAE47E956}"/>
              </a:ext>
            </a:extLst>
          </p:cNvPr>
          <p:cNvSpPr>
            <a:spLocks noGrp="1"/>
          </p:cNvSpPr>
          <p:nvPr>
            <p:ph idx="1"/>
          </p:nvPr>
        </p:nvSpPr>
        <p:spPr>
          <a:xfrm>
            <a:off x="680357" y="2015732"/>
            <a:ext cx="10983686" cy="3889768"/>
          </a:xfrm>
        </p:spPr>
        <p:txBody>
          <a:bodyPr>
            <a:normAutofit fontScale="85000" lnSpcReduction="20000"/>
          </a:bodyPr>
          <a:lstStyle/>
          <a:p>
            <a:r>
              <a:rPr lang="en-GB" dirty="0"/>
              <a:t>The fieldwork module spans two semesters, which means it starts now and ends at the end of the academic year. Student need to be mindful that they cannot put this to one side or ‘park’ this module to focus on the other modules. </a:t>
            </a:r>
          </a:p>
          <a:p>
            <a:r>
              <a:rPr lang="en-GB" dirty="0"/>
              <a:t>Student need to learn to manage the portfolio alongside the other modules being taught and to ‘chip away’ at the work required throughout the academic year.  This is why there is a suggested deadline schedule as part of this module.</a:t>
            </a:r>
          </a:p>
          <a:p>
            <a:r>
              <a:rPr lang="en-GB" dirty="0"/>
              <a:t>In addition to the portfolio sections that require engagement in reading and writing, the student also needs to manage the supervisor process, which involves writing reflective accounts, and providing any other further evidence that the line manager asks to see. For example, risk assessments and session plans.</a:t>
            </a:r>
          </a:p>
          <a:p>
            <a:r>
              <a:rPr lang="en-GB" dirty="0"/>
              <a:t>The student also needs to manage the supervision process which needs to span the entire duration of the placement – so from now until you complete your hours and other placement requirements.    </a:t>
            </a:r>
          </a:p>
        </p:txBody>
      </p:sp>
    </p:spTree>
    <p:extLst>
      <p:ext uri="{BB962C8B-B14F-4D97-AF65-F5344CB8AC3E}">
        <p14:creationId xmlns:p14="http://schemas.microsoft.com/office/powerpoint/2010/main" val="41465932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BF8C3E-7AEF-91D4-972C-A9E1A8C81710}"/>
              </a:ext>
            </a:extLst>
          </p:cNvPr>
          <p:cNvSpPr>
            <a:spLocks noGrp="1"/>
          </p:cNvSpPr>
          <p:nvPr>
            <p:ph type="title"/>
          </p:nvPr>
        </p:nvSpPr>
        <p:spPr>
          <a:xfrm>
            <a:off x="1452617" y="976508"/>
            <a:ext cx="5525305" cy="2367221"/>
          </a:xfrm>
        </p:spPr>
        <p:txBody>
          <a:bodyPr vert="horz" lIns="91440" tIns="45720" rIns="91440" bIns="0" rtlCol="0" anchor="b">
            <a:normAutofit/>
          </a:bodyPr>
          <a:lstStyle/>
          <a:p>
            <a:r>
              <a:rPr lang="en-US" sz="5400" dirty="0"/>
              <a:t>RECAP and Moving on…..</a:t>
            </a:r>
          </a:p>
        </p:txBody>
      </p:sp>
      <p:pic>
        <p:nvPicPr>
          <p:cNvPr id="45" name="Graphic 44" descr="Chevron Arrows">
            <a:extLst>
              <a:ext uri="{FF2B5EF4-FFF2-40B4-BE49-F238E27FC236}">
                <a16:creationId xmlns:a16="http://schemas.microsoft.com/office/drawing/2014/main" id="{38E95CA7-C6FF-8FE6-6A55-9F1B1685AF1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16373" y="1649879"/>
            <a:ext cx="2799103" cy="2799103"/>
          </a:xfrm>
          <a:prstGeom prst="rect">
            <a:avLst/>
          </a:prstGeom>
        </p:spPr>
      </p:pic>
    </p:spTree>
    <p:extLst>
      <p:ext uri="{BB962C8B-B14F-4D97-AF65-F5344CB8AC3E}">
        <p14:creationId xmlns:p14="http://schemas.microsoft.com/office/powerpoint/2010/main" val="13035747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23908-25AB-C8C9-BBAB-79E73D1CE35B}"/>
              </a:ext>
            </a:extLst>
          </p:cNvPr>
          <p:cNvSpPr>
            <a:spLocks noGrp="1"/>
          </p:cNvSpPr>
          <p:nvPr>
            <p:ph type="title"/>
          </p:nvPr>
        </p:nvSpPr>
        <p:spPr>
          <a:xfrm>
            <a:off x="403907" y="392687"/>
            <a:ext cx="10949893" cy="1432940"/>
          </a:xfrm>
        </p:spPr>
        <p:txBody>
          <a:bodyPr>
            <a:normAutofit fontScale="90000"/>
          </a:bodyPr>
          <a:lstStyle/>
          <a:p>
            <a:pPr marL="0" marR="0" lvl="0" indent="0" defTabSz="914400" rtl="0" eaLnBrk="1" fontAlgn="auto" latinLnBrk="0" hangingPunct="1">
              <a:lnSpc>
                <a:spcPct val="110000"/>
              </a:lnSpc>
              <a:spcBef>
                <a:spcPts val="1000"/>
              </a:spcBef>
              <a:spcAft>
                <a:spcPts val="0"/>
              </a:spcAft>
              <a:tabLst/>
              <a:defRPr/>
            </a:pPr>
            <a:r>
              <a:rPr kumimoji="0" lang="en-GB" sz="36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Helvetica" panose="020B0604020202020204" pitchFamily="34" charset="0"/>
              </a:rPr>
              <a:t>Coursework: 80%</a:t>
            </a:r>
            <a:br>
              <a:rPr kumimoji="0" lang="en-GB" sz="36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Helvetica" panose="020B0604020202020204" pitchFamily="34" charset="0"/>
              </a:rPr>
            </a:br>
            <a:r>
              <a:rPr kumimoji="0" lang="en-GB" sz="36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Helvetica" panose="020B0604020202020204" pitchFamily="34" charset="0"/>
              </a:rPr>
              <a:t> A Professional Journal (3500 words). Your Professional Journal has three elements as outlined below.  </a:t>
            </a:r>
            <a:br>
              <a:rPr kumimoji="0" lang="en-GB" sz="26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Helvetica" panose="020B0604020202020204" pitchFamily="34" charset="0"/>
              </a:rPr>
            </a:br>
            <a:endParaRPr lang="en-GB" dirty="0"/>
          </a:p>
        </p:txBody>
      </p:sp>
      <p:sp>
        <p:nvSpPr>
          <p:cNvPr id="3" name="Content Placeholder 2">
            <a:extLst>
              <a:ext uri="{FF2B5EF4-FFF2-40B4-BE49-F238E27FC236}">
                <a16:creationId xmlns:a16="http://schemas.microsoft.com/office/drawing/2014/main" id="{60E6F11F-4C80-8B54-50EC-69007FCE76D9}"/>
              </a:ext>
            </a:extLst>
          </p:cNvPr>
          <p:cNvSpPr>
            <a:spLocks noGrp="1"/>
          </p:cNvSpPr>
          <p:nvPr>
            <p:ph idx="1"/>
          </p:nvPr>
        </p:nvSpPr>
        <p:spPr>
          <a:xfrm>
            <a:off x="838200" y="2137340"/>
            <a:ext cx="10515600" cy="3329183"/>
          </a:xfrm>
        </p:spPr>
        <p:txBody>
          <a:bodyPr>
            <a:normAutofit lnSpcReduction="10000"/>
          </a:bodyPr>
          <a:lstStyle/>
          <a:p>
            <a:r>
              <a:rPr lang="en-GB" dirty="0"/>
              <a:t>A community profile based on the geographical location of your placement, informed by the voices of young people at your placement.  Your community profile should conclude with recommendations for practice to improve the community for young people and others (1500 words) </a:t>
            </a:r>
          </a:p>
          <a:p>
            <a:r>
              <a:rPr lang="en-GB" dirty="0"/>
              <a:t>An in-depth analysis of student-developed practice, linked to theory and policy, that reflects the module's themes.  This could include a series of sessions or workshops or a bigger piece of practice (1000 words) </a:t>
            </a:r>
          </a:p>
        </p:txBody>
      </p:sp>
    </p:spTree>
    <p:extLst>
      <p:ext uri="{BB962C8B-B14F-4D97-AF65-F5344CB8AC3E}">
        <p14:creationId xmlns:p14="http://schemas.microsoft.com/office/powerpoint/2010/main" val="19783457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968BF-0F06-5B39-E9D8-45451F304373}"/>
              </a:ext>
            </a:extLst>
          </p:cNvPr>
          <p:cNvSpPr>
            <a:spLocks noGrp="1"/>
          </p:cNvSpPr>
          <p:nvPr>
            <p:ph type="title"/>
          </p:nvPr>
        </p:nvSpPr>
        <p:spPr>
          <a:xfrm>
            <a:off x="328246" y="93786"/>
            <a:ext cx="11025554" cy="1596904"/>
          </a:xfrm>
        </p:spPr>
        <p:txBody>
          <a:bodyPr/>
          <a:lstStyle/>
          <a:p>
            <a:r>
              <a:rPr kumimoji="0" lang="en-GB" sz="2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Helvetica" panose="020B0604020202020204" pitchFamily="34" charset="0"/>
              </a:rPr>
              <a:t>Coursework: 80%</a:t>
            </a:r>
            <a:br>
              <a:rPr kumimoji="0" lang="en-GB" sz="2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Helvetica" panose="020B0604020202020204" pitchFamily="34" charset="0"/>
              </a:rPr>
            </a:br>
            <a:r>
              <a:rPr kumimoji="0" lang="en-GB" sz="2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Helvetica" panose="020B0604020202020204" pitchFamily="34" charset="0"/>
              </a:rPr>
              <a:t> A Professional Journal (3500 words). Your Professional Journal has three elements as outlined below.</a:t>
            </a:r>
            <a:endParaRPr lang="en-GB" dirty="0"/>
          </a:p>
        </p:txBody>
      </p:sp>
      <p:sp>
        <p:nvSpPr>
          <p:cNvPr id="3" name="Content Placeholder 2">
            <a:extLst>
              <a:ext uri="{FF2B5EF4-FFF2-40B4-BE49-F238E27FC236}">
                <a16:creationId xmlns:a16="http://schemas.microsoft.com/office/drawing/2014/main" id="{2B22292C-9D19-8B1D-ED81-3957EE17C2AA}"/>
              </a:ext>
            </a:extLst>
          </p:cNvPr>
          <p:cNvSpPr>
            <a:spLocks noGrp="1"/>
          </p:cNvSpPr>
          <p:nvPr>
            <p:ph idx="1"/>
          </p:nvPr>
        </p:nvSpPr>
        <p:spPr/>
        <p:txBody>
          <a:bodyPr/>
          <a:lstStyle/>
          <a:p>
            <a:r>
              <a:rPr lang="en-GB" dirty="0"/>
              <a:t>A summary of your own learning and development based on the successful completion of 400 hours on placement, identifying ways in which your learning can be applied to your future placement practice. Your summary should be linked to your professional development plan and underpinned with reference to examples from your practice and appropriate literature such as the Youth Work National Occupational Standards (1000 words)  </a:t>
            </a:r>
          </a:p>
        </p:txBody>
      </p:sp>
    </p:spTree>
    <p:extLst>
      <p:ext uri="{BB962C8B-B14F-4D97-AF65-F5344CB8AC3E}">
        <p14:creationId xmlns:p14="http://schemas.microsoft.com/office/powerpoint/2010/main" val="32606809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5687" y="1230086"/>
            <a:ext cx="3261810" cy="4594517"/>
          </a:xfrm>
        </p:spPr>
        <p:txBody>
          <a:bodyPr>
            <a:normAutofit/>
          </a:bodyPr>
          <a:lstStyle/>
          <a:p>
            <a:r>
              <a:rPr lang="en-GB" sz="2700" b="1" dirty="0">
                <a:latin typeface="Helvetica-Bold"/>
                <a:ea typeface="Calibri" panose="020F0502020204030204" pitchFamily="34" charset="0"/>
                <a:cs typeface="Helvetica-Bold"/>
              </a:rPr>
              <a:t>Level 5</a:t>
            </a:r>
            <a:br>
              <a:rPr lang="en-GB" sz="2700" b="1" dirty="0">
                <a:latin typeface="Helvetica-Bold"/>
                <a:ea typeface="Calibri" panose="020F0502020204030204" pitchFamily="34" charset="0"/>
                <a:cs typeface="Helvetica-Bold"/>
              </a:rPr>
            </a:br>
            <a:r>
              <a:rPr lang="en-GB" sz="2700" b="1" dirty="0">
                <a:latin typeface="Helvetica-Bold"/>
                <a:ea typeface="Calibri" panose="020F0502020204030204" pitchFamily="34" charset="0"/>
                <a:cs typeface="Helvetica-Bold"/>
              </a:rPr>
              <a:t>Assessment Component 1 – 80%</a:t>
            </a:r>
            <a:br>
              <a:rPr lang="en-GB" sz="2700" dirty="0">
                <a:solidFill>
                  <a:srgbClr val="FFFFFF"/>
                </a:solidFill>
                <a:latin typeface="Calibri" panose="020F0502020204030204" pitchFamily="34" charset="0"/>
                <a:ea typeface="Calibri" panose="020F0502020204030204" pitchFamily="34" charset="0"/>
              </a:rPr>
            </a:br>
            <a:endParaRPr lang="en-GB" sz="2700" dirty="0">
              <a:solidFill>
                <a:srgbClr val="FFFFFF"/>
              </a:solidFill>
            </a:endParaRPr>
          </a:p>
        </p:txBody>
      </p:sp>
      <p:sp>
        <p:nvSpPr>
          <p:cNvPr id="3" name="Content Placeholder 2"/>
          <p:cNvSpPr>
            <a:spLocks noGrp="1"/>
          </p:cNvSpPr>
          <p:nvPr>
            <p:ph idx="1"/>
          </p:nvPr>
        </p:nvSpPr>
        <p:spPr>
          <a:xfrm>
            <a:off x="3354670" y="239486"/>
            <a:ext cx="8450888" cy="5499356"/>
          </a:xfrm>
        </p:spPr>
        <p:txBody>
          <a:bodyPr anchor="t">
            <a:normAutofit fontScale="92500" lnSpcReduction="10000"/>
          </a:bodyPr>
          <a:lstStyle/>
          <a:p>
            <a:pPr marL="0" indent="0">
              <a:lnSpc>
                <a:spcPct val="110000"/>
              </a:lnSpc>
              <a:spcAft>
                <a:spcPts val="0"/>
              </a:spcAft>
              <a:buNone/>
            </a:pPr>
            <a:r>
              <a:rPr lang="en-GB" dirty="0">
                <a:latin typeface="Calibri" panose="020F0502020204030204" pitchFamily="34" charset="0"/>
                <a:ea typeface="Calibri" panose="020F0502020204030204" pitchFamily="34" charset="0"/>
                <a:cs typeface="Helvetica" panose="020B0604020202020204" pitchFamily="34" charset="0"/>
              </a:rPr>
              <a:t>Coursework: A Professional Journal (3500 words).  The Journal will Your Professional Journal has three elements as outlined below.  </a:t>
            </a:r>
          </a:p>
          <a:p>
            <a:pPr marL="0" indent="0">
              <a:lnSpc>
                <a:spcPct val="110000"/>
              </a:lnSpc>
              <a:spcAft>
                <a:spcPts val="0"/>
              </a:spcAft>
              <a:buNone/>
            </a:pPr>
            <a:endParaRPr lang="en-GB" dirty="0">
              <a:latin typeface="Calibri" panose="020F0502020204030204" pitchFamily="34" charset="0"/>
              <a:ea typeface="Calibri" panose="020F0502020204030204" pitchFamily="34" charset="0"/>
              <a:cs typeface="Helvetica" panose="020B0604020202020204" pitchFamily="34" charset="0"/>
            </a:endParaRPr>
          </a:p>
          <a:p>
            <a:pPr marL="0" indent="0">
              <a:lnSpc>
                <a:spcPct val="110000"/>
              </a:lnSpc>
              <a:spcAft>
                <a:spcPts val="0"/>
              </a:spcAft>
              <a:buNone/>
            </a:pPr>
            <a:r>
              <a:rPr lang="en-GB" dirty="0">
                <a:latin typeface="Calibri" panose="020F0502020204030204" pitchFamily="34" charset="0"/>
                <a:ea typeface="Calibri" panose="020F0502020204030204" pitchFamily="34" charset="0"/>
                <a:cs typeface="Helvetica" panose="020B0604020202020204" pitchFamily="34" charset="0"/>
              </a:rPr>
              <a:t>You are required, through your placement, to work in accordance with Youth Work’s values and principles as outlined in the Code of Occupational Ethics for the Youth Service in Wales (ETS Wales &amp; YMCA Wales Community College, 2012), the Code of Professional Conduct and Practice (EWC, 2024), the Youth Work National Occupational Standards (CLD Standards Council Scotland, 2019) and the Ethical Guidelines for Educational Research (BERA, 2024). </a:t>
            </a:r>
            <a:endParaRPr lang="en-GB" sz="1200" b="1" dirty="0"/>
          </a:p>
          <a:p>
            <a:pPr>
              <a:lnSpc>
                <a:spcPct val="110000"/>
              </a:lnSpc>
            </a:pPr>
            <a:endParaRPr lang="en-GB" sz="1100" dirty="0"/>
          </a:p>
        </p:txBody>
      </p:sp>
    </p:spTree>
    <p:extLst>
      <p:ext uri="{BB962C8B-B14F-4D97-AF65-F5344CB8AC3E}">
        <p14:creationId xmlns:p14="http://schemas.microsoft.com/office/powerpoint/2010/main" val="25258350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246" y="1240077"/>
            <a:ext cx="2698322" cy="3892906"/>
          </a:xfrm>
        </p:spPr>
        <p:txBody>
          <a:bodyPr>
            <a:normAutofit/>
          </a:bodyPr>
          <a:lstStyle/>
          <a:p>
            <a:r>
              <a:rPr lang="en-GB" sz="2700" b="1" dirty="0">
                <a:latin typeface="Helvetica-Bold"/>
                <a:ea typeface="Calibri" panose="020F0502020204030204" pitchFamily="34" charset="0"/>
                <a:cs typeface="Helvetica-Bold"/>
              </a:rPr>
              <a:t>Assessment Component 1 – 80%</a:t>
            </a:r>
            <a:br>
              <a:rPr lang="en-GB" sz="2700" dirty="0">
                <a:solidFill>
                  <a:srgbClr val="FFFFFF"/>
                </a:solidFill>
                <a:latin typeface="Calibri" panose="020F0502020204030204" pitchFamily="34" charset="0"/>
                <a:ea typeface="Calibri" panose="020F0502020204030204" pitchFamily="34" charset="0"/>
              </a:rPr>
            </a:br>
            <a:endParaRPr lang="en-GB" sz="2700" dirty="0">
              <a:solidFill>
                <a:srgbClr val="FFFFFF"/>
              </a:solidFill>
            </a:endParaRPr>
          </a:p>
        </p:txBody>
      </p:sp>
      <p:sp>
        <p:nvSpPr>
          <p:cNvPr id="3" name="Content Placeholder 2"/>
          <p:cNvSpPr>
            <a:spLocks noGrp="1"/>
          </p:cNvSpPr>
          <p:nvPr>
            <p:ph idx="1"/>
          </p:nvPr>
        </p:nvSpPr>
        <p:spPr>
          <a:xfrm>
            <a:off x="3853944" y="443552"/>
            <a:ext cx="7978665" cy="5059887"/>
          </a:xfrm>
        </p:spPr>
        <p:txBody>
          <a:bodyPr anchor="t">
            <a:normAutofit fontScale="92500" lnSpcReduction="10000"/>
          </a:bodyPr>
          <a:lstStyle/>
          <a:p>
            <a:pPr marL="0" indent="0">
              <a:lnSpc>
                <a:spcPct val="110000"/>
              </a:lnSpc>
              <a:spcAft>
                <a:spcPts val="0"/>
              </a:spcAft>
              <a:buNone/>
            </a:pPr>
            <a:r>
              <a:rPr lang="en-GB" sz="2400" dirty="0">
                <a:latin typeface="Calibri" panose="020F0502020204030204" pitchFamily="34" charset="0"/>
                <a:ea typeface="Calibri" panose="020F0502020204030204" pitchFamily="34" charset="0"/>
                <a:cs typeface="Helvetica" panose="020B0604020202020204" pitchFamily="34" charset="0"/>
              </a:rPr>
              <a:t>Coursework: A Professional Journal (3500 words).  The Journal will include the following:</a:t>
            </a:r>
            <a:endParaRPr lang="en-GB" sz="2400" dirty="0">
              <a:latin typeface="Calibri" panose="020F0502020204030204" pitchFamily="34" charset="0"/>
              <a:ea typeface="Calibri" panose="020F0502020204030204" pitchFamily="34" charset="0"/>
            </a:endParaRPr>
          </a:p>
          <a:p>
            <a:pPr fontAlgn="base" hangingPunct="0">
              <a:lnSpc>
                <a:spcPct val="110000"/>
              </a:lnSpc>
            </a:pPr>
            <a:r>
              <a:rPr lang="en-GB" sz="2400" dirty="0"/>
              <a:t>Detailed appendices to include 10 reflective journals, an original risk assessment of the work setting, and all relevant supporting evidence, for example minutes of meetings, session plans, posters created by students.</a:t>
            </a:r>
            <a:r>
              <a:rPr kumimoji="0" lang="en-US" sz="2400" i="0" u="none" strike="noStrike" kern="1200" cap="none" spc="0" normalizeH="0" baseline="0" noProof="0" dirty="0">
                <a:ln>
                  <a:noFill/>
                </a:ln>
                <a:effectLst/>
                <a:uLnTx/>
                <a:uFillTx/>
                <a:latin typeface="Gill Sans MT"/>
                <a:ea typeface="+mn-ea"/>
                <a:cs typeface="+mn-cs"/>
              </a:rPr>
              <a:t> </a:t>
            </a:r>
          </a:p>
          <a:p>
            <a:pPr fontAlgn="base" hangingPunct="0">
              <a:lnSpc>
                <a:spcPct val="110000"/>
              </a:lnSpc>
            </a:pPr>
            <a:r>
              <a:rPr kumimoji="0" lang="en-US" sz="2400" b="1" i="0" u="none" strike="noStrike" kern="1200" cap="none" spc="0" normalizeH="0" baseline="0" noProof="0" dirty="0">
                <a:ln>
                  <a:noFill/>
                </a:ln>
                <a:effectLst/>
                <a:uLnTx/>
                <a:uFillTx/>
                <a:latin typeface="Gill Sans MT"/>
                <a:ea typeface="+mn-ea"/>
                <a:cs typeface="+mn-cs"/>
              </a:rPr>
              <a:t>You will not be required to submit this section to Turnitin – however it is a requirement for the Supervisor to see your reflective recordings and the supervisor does provide a grade that reflects your writing, and your engagement in the process. You may also want to show any of the above examples to your LM – this could support/improve the grade from them.</a:t>
            </a:r>
          </a:p>
          <a:p>
            <a:pPr lvl="0" fontAlgn="base" hangingPunct="0">
              <a:lnSpc>
                <a:spcPct val="110000"/>
              </a:lnSpc>
            </a:pPr>
            <a:endParaRPr lang="en-GB" sz="1900" b="1" dirty="0"/>
          </a:p>
          <a:p>
            <a:pPr>
              <a:lnSpc>
                <a:spcPct val="110000"/>
              </a:lnSpc>
            </a:pPr>
            <a:endParaRPr lang="en-GB" sz="1900" dirty="0"/>
          </a:p>
        </p:txBody>
      </p:sp>
    </p:spTree>
    <p:extLst>
      <p:ext uri="{BB962C8B-B14F-4D97-AF65-F5344CB8AC3E}">
        <p14:creationId xmlns:p14="http://schemas.microsoft.com/office/powerpoint/2010/main" val="1911697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141" y="589032"/>
            <a:ext cx="3312358" cy="3500524"/>
          </a:xfrm>
        </p:spPr>
        <p:txBody>
          <a:bodyPr>
            <a:normAutofit/>
          </a:bodyPr>
          <a:lstStyle/>
          <a:p>
            <a:r>
              <a:rPr lang="en-GB" sz="2800" b="1" dirty="0"/>
              <a:t>Assessment Components 2 and 3</a:t>
            </a:r>
            <a:endParaRPr lang="en-GB" sz="2800" dirty="0"/>
          </a:p>
        </p:txBody>
      </p:sp>
      <p:sp>
        <p:nvSpPr>
          <p:cNvPr id="3" name="Content Placeholder 2"/>
          <p:cNvSpPr>
            <a:spLocks noGrp="1"/>
          </p:cNvSpPr>
          <p:nvPr>
            <p:ph idx="1"/>
          </p:nvPr>
        </p:nvSpPr>
        <p:spPr>
          <a:xfrm>
            <a:off x="3657601" y="525439"/>
            <a:ext cx="8235209" cy="5314379"/>
          </a:xfrm>
        </p:spPr>
        <p:txBody>
          <a:bodyPr anchor="t">
            <a:normAutofit/>
          </a:bodyPr>
          <a:lstStyle/>
          <a:p>
            <a:r>
              <a:rPr lang="en-GB" b="1" dirty="0"/>
              <a:t>Assessment Component 2 – 10% </a:t>
            </a:r>
          </a:p>
          <a:p>
            <a:pPr lvl="1"/>
            <a:r>
              <a:rPr lang="en-GB" sz="2800" dirty="0"/>
              <a:t>A Learning Mentor Report making clear reference to examples from the student’s practice and conduct while on placement.  The report will include the requirement for the Learning Mentor to observe and comment upon a specific piece of the student’s practice.</a:t>
            </a:r>
          </a:p>
          <a:p>
            <a:r>
              <a:rPr lang="en-GB" b="1" dirty="0"/>
              <a:t>Assessment Component 3 – 10%</a:t>
            </a:r>
          </a:p>
          <a:p>
            <a:pPr lvl="1"/>
            <a:r>
              <a:rPr lang="en-GB" sz="3200" dirty="0"/>
              <a:t>A report from the Fieldwork Supervisor reflecting on the student’s engagement with group supervision and reflective practice.</a:t>
            </a:r>
          </a:p>
        </p:txBody>
      </p:sp>
    </p:spTree>
    <p:extLst>
      <p:ext uri="{BB962C8B-B14F-4D97-AF65-F5344CB8AC3E}">
        <p14:creationId xmlns:p14="http://schemas.microsoft.com/office/powerpoint/2010/main" val="22265200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86865-E2AD-D5ED-D1D6-F8D3B8570374}"/>
              </a:ext>
            </a:extLst>
          </p:cNvPr>
          <p:cNvSpPr>
            <a:spLocks noGrp="1"/>
          </p:cNvSpPr>
          <p:nvPr>
            <p:ph type="title"/>
          </p:nvPr>
        </p:nvSpPr>
        <p:spPr>
          <a:xfrm>
            <a:off x="849683" y="723900"/>
            <a:ext cx="2727813" cy="5100703"/>
          </a:xfrm>
        </p:spPr>
        <p:txBody>
          <a:bodyPr>
            <a:normAutofit fontScale="90000"/>
          </a:bodyPr>
          <a:lstStyle/>
          <a:p>
            <a:r>
              <a:rPr lang="en-GB" dirty="0"/>
              <a:t>What will Be included in the Portfolio</a:t>
            </a:r>
            <a:br>
              <a:rPr lang="en-GB" dirty="0"/>
            </a:br>
            <a:br>
              <a:rPr lang="en-GB" dirty="0"/>
            </a:br>
            <a:br>
              <a:rPr lang="en-GB" dirty="0"/>
            </a:br>
            <a:br>
              <a:rPr lang="en-GB" dirty="0"/>
            </a:br>
            <a:r>
              <a:rPr lang="en-GB" dirty="0"/>
              <a:t>What will I submit?</a:t>
            </a:r>
          </a:p>
        </p:txBody>
      </p:sp>
      <p:sp>
        <p:nvSpPr>
          <p:cNvPr id="3" name="Content Placeholder 2">
            <a:extLst>
              <a:ext uri="{FF2B5EF4-FFF2-40B4-BE49-F238E27FC236}">
                <a16:creationId xmlns:a16="http://schemas.microsoft.com/office/drawing/2014/main" id="{01D0985A-CD4F-3F09-03F5-571669576FF4}"/>
              </a:ext>
            </a:extLst>
          </p:cNvPr>
          <p:cNvSpPr>
            <a:spLocks noGrp="1"/>
          </p:cNvSpPr>
          <p:nvPr>
            <p:ph idx="1"/>
          </p:nvPr>
        </p:nvSpPr>
        <p:spPr>
          <a:xfrm>
            <a:off x="4426876" y="450377"/>
            <a:ext cx="7262431" cy="5895832"/>
          </a:xfrm>
        </p:spPr>
        <p:txBody>
          <a:bodyPr anchor="t">
            <a:normAutofit/>
          </a:bodyPr>
          <a:lstStyle/>
          <a:p>
            <a:pPr marL="0" indent="0">
              <a:lnSpc>
                <a:spcPct val="110000"/>
              </a:lnSpc>
              <a:buNone/>
            </a:pPr>
            <a:r>
              <a:rPr lang="en-GB" sz="5400" b="0" i="0" dirty="0">
                <a:effectLst/>
              </a:rPr>
              <a:t>A community profile. </a:t>
            </a:r>
          </a:p>
          <a:p>
            <a:pPr marL="0" indent="0">
              <a:lnSpc>
                <a:spcPct val="110000"/>
              </a:lnSpc>
              <a:buNone/>
            </a:pPr>
            <a:endParaRPr lang="en-GB" sz="1900" dirty="0"/>
          </a:p>
        </p:txBody>
      </p:sp>
      <p:pic>
        <p:nvPicPr>
          <p:cNvPr id="5" name="Picture 6" descr="Image result for Community Planning">
            <a:extLst>
              <a:ext uri="{FF2B5EF4-FFF2-40B4-BE49-F238E27FC236}">
                <a16:creationId xmlns:a16="http://schemas.microsoft.com/office/drawing/2014/main" id="{33942C08-CBE8-50BE-5B09-B611789C187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95903" y="2461260"/>
            <a:ext cx="4524375" cy="3009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412072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9A9F1-C43F-B510-2A10-783423322194}"/>
              </a:ext>
            </a:extLst>
          </p:cNvPr>
          <p:cNvSpPr>
            <a:spLocks noGrp="1"/>
          </p:cNvSpPr>
          <p:nvPr>
            <p:ph type="title"/>
          </p:nvPr>
        </p:nvSpPr>
        <p:spPr>
          <a:xfrm>
            <a:off x="656623" y="195944"/>
            <a:ext cx="2830940" cy="1001485"/>
          </a:xfrm>
        </p:spPr>
        <p:txBody>
          <a:bodyPr vert="horz" lIns="91440" tIns="45720" rIns="91440" bIns="0" rtlCol="0">
            <a:normAutofit/>
          </a:bodyPr>
          <a:lstStyle/>
          <a:p>
            <a:r>
              <a:rPr lang="en-US" dirty="0"/>
              <a:t>Examples</a:t>
            </a:r>
          </a:p>
        </p:txBody>
      </p:sp>
      <p:sp>
        <p:nvSpPr>
          <p:cNvPr id="6199" name="Content Placeholder 6198">
            <a:extLst>
              <a:ext uri="{FF2B5EF4-FFF2-40B4-BE49-F238E27FC236}">
                <a16:creationId xmlns:a16="http://schemas.microsoft.com/office/drawing/2014/main" id="{76663C3F-61CC-EC2E-A7E6-FFBE5D0EB679}"/>
              </a:ext>
            </a:extLst>
          </p:cNvPr>
          <p:cNvSpPr>
            <a:spLocks noGrp="1"/>
          </p:cNvSpPr>
          <p:nvPr>
            <p:ph idx="1"/>
          </p:nvPr>
        </p:nvSpPr>
        <p:spPr>
          <a:xfrm>
            <a:off x="348343" y="1853755"/>
            <a:ext cx="3668486" cy="3904787"/>
          </a:xfrm>
        </p:spPr>
        <p:txBody>
          <a:bodyPr>
            <a:normAutofit fontScale="77500" lnSpcReduction="20000"/>
          </a:bodyPr>
          <a:lstStyle/>
          <a:p>
            <a:r>
              <a:rPr lang="en-GB" sz="3200" dirty="0"/>
              <a:t>A community profile based on the geographical location of your placement, informed by the voices of young people at your placement.  Your community profile should conclude with recommendations for practice to improve the community for young people and others (1500 words) </a:t>
            </a:r>
          </a:p>
          <a:p>
            <a:endParaRPr lang="en-US" sz="3200" dirty="0"/>
          </a:p>
        </p:txBody>
      </p:sp>
      <p:pic>
        <p:nvPicPr>
          <p:cNvPr id="4" name="Picture 2">
            <a:extLst>
              <a:ext uri="{FF2B5EF4-FFF2-40B4-BE49-F238E27FC236}">
                <a16:creationId xmlns:a16="http://schemas.microsoft.com/office/drawing/2014/main" id="{AFA0ED52-5221-D09B-27ED-32F52A5256D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902" r="19667" b="-1"/>
          <a:stretch/>
        </p:blipFill>
        <p:spPr bwMode="auto">
          <a:xfrm>
            <a:off x="4408855" y="635373"/>
            <a:ext cx="3880765" cy="5223200"/>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a:extLst>
              <a:ext uri="{FF2B5EF4-FFF2-40B4-BE49-F238E27FC236}">
                <a16:creationId xmlns:a16="http://schemas.microsoft.com/office/drawing/2014/main" id="{333D766D-EAE7-5457-9EED-528CCE75FFA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514" r="20278" b="-6"/>
          <a:stretch/>
        </p:blipFill>
        <p:spPr bwMode="auto">
          <a:xfrm>
            <a:off x="8723784" y="635373"/>
            <a:ext cx="2738918" cy="2695656"/>
          </a:xfrm>
          <a:prstGeom prst="rect">
            <a:avLst/>
          </a:prstGeom>
          <a:noFill/>
          <a:extLst>
            <a:ext uri="{909E8E84-426E-40DD-AFC4-6F175D3DCCD1}">
              <a14:hiddenFill xmlns:a14="http://schemas.microsoft.com/office/drawing/2010/main">
                <a:solidFill>
                  <a:srgbClr val="FFFFFF"/>
                </a:solidFill>
              </a14:hiddenFill>
            </a:ext>
          </a:extLst>
        </p:spPr>
      </p:pic>
      <p:pic>
        <p:nvPicPr>
          <p:cNvPr id="6146" name="Picture 2">
            <a:extLst>
              <a:ext uri="{FF2B5EF4-FFF2-40B4-BE49-F238E27FC236}">
                <a16:creationId xmlns:a16="http://schemas.microsoft.com/office/drawing/2014/main" id="{C7914A62-2112-EA5B-5BA3-6A4B0396CD3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2735" r="-5" b="-5"/>
          <a:stretch/>
        </p:blipFill>
        <p:spPr bwMode="auto">
          <a:xfrm>
            <a:off x="8698774" y="3733800"/>
            <a:ext cx="2886962" cy="21247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7351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86865-E2AD-D5ED-D1D6-F8D3B8570374}"/>
              </a:ext>
            </a:extLst>
          </p:cNvPr>
          <p:cNvSpPr>
            <a:spLocks noGrp="1"/>
          </p:cNvSpPr>
          <p:nvPr>
            <p:ph type="title"/>
          </p:nvPr>
        </p:nvSpPr>
        <p:spPr>
          <a:xfrm>
            <a:off x="849683" y="0"/>
            <a:ext cx="2727813" cy="5878286"/>
          </a:xfrm>
        </p:spPr>
        <p:txBody>
          <a:bodyPr>
            <a:normAutofit fontScale="90000"/>
          </a:bodyPr>
          <a:lstStyle/>
          <a:p>
            <a:r>
              <a:rPr lang="en-GB" dirty="0"/>
              <a:t>What will Be included in the Portfolio</a:t>
            </a:r>
            <a:br>
              <a:rPr lang="en-GB" dirty="0"/>
            </a:br>
            <a:br>
              <a:rPr lang="en-GB" dirty="0"/>
            </a:br>
            <a:br>
              <a:rPr lang="en-GB" dirty="0"/>
            </a:br>
            <a:br>
              <a:rPr lang="en-GB" dirty="0"/>
            </a:br>
            <a:r>
              <a:rPr lang="en-GB" dirty="0"/>
              <a:t>What will I actually submit?</a:t>
            </a:r>
          </a:p>
        </p:txBody>
      </p:sp>
      <p:sp>
        <p:nvSpPr>
          <p:cNvPr id="3" name="Content Placeholder 2">
            <a:extLst>
              <a:ext uri="{FF2B5EF4-FFF2-40B4-BE49-F238E27FC236}">
                <a16:creationId xmlns:a16="http://schemas.microsoft.com/office/drawing/2014/main" id="{01D0985A-CD4F-3F09-03F5-571669576FF4}"/>
              </a:ext>
            </a:extLst>
          </p:cNvPr>
          <p:cNvSpPr>
            <a:spLocks noGrp="1"/>
          </p:cNvSpPr>
          <p:nvPr>
            <p:ph idx="1"/>
          </p:nvPr>
        </p:nvSpPr>
        <p:spPr>
          <a:xfrm>
            <a:off x="4426876" y="1246414"/>
            <a:ext cx="7262431" cy="3407229"/>
          </a:xfrm>
        </p:spPr>
        <p:txBody>
          <a:bodyPr anchor="t">
            <a:norm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rPr>
              <a:t>An in-depth analysis of student-developed practice, linked to theory and policy, that reflects the module's themes.  This could include a series of sessions or workshops or a bigger piece of practice (1000 words) </a:t>
            </a:r>
          </a:p>
          <a:p>
            <a:pPr marL="0" indent="0">
              <a:lnSpc>
                <a:spcPct val="110000"/>
              </a:lnSpc>
              <a:buNone/>
            </a:pPr>
            <a:endParaRPr lang="en-GB" sz="1900" dirty="0"/>
          </a:p>
        </p:txBody>
      </p:sp>
    </p:spTree>
    <p:extLst>
      <p:ext uri="{BB962C8B-B14F-4D97-AF65-F5344CB8AC3E}">
        <p14:creationId xmlns:p14="http://schemas.microsoft.com/office/powerpoint/2010/main" val="27796598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5128" name="Picture 8">
            <a:extLst>
              <a:ext uri="{FF2B5EF4-FFF2-40B4-BE49-F238E27FC236}">
                <a16:creationId xmlns:a16="http://schemas.microsoft.com/office/drawing/2014/main" id="{4F8B5B48-9612-D138-405C-104EC7E7B3B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7949" r="33152" b="1"/>
          <a:stretch/>
        </p:blipFill>
        <p:spPr bwMode="auto">
          <a:xfrm>
            <a:off x="7712529" y="419100"/>
            <a:ext cx="2648223" cy="5323669"/>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a:extLst>
              <a:ext uri="{FF2B5EF4-FFF2-40B4-BE49-F238E27FC236}">
                <a16:creationId xmlns:a16="http://schemas.microsoft.com/office/drawing/2014/main" id="{4C914CC6-B517-1CCB-5167-96BC7B76D3D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799" r="28892" b="3"/>
          <a:stretch/>
        </p:blipFill>
        <p:spPr bwMode="auto">
          <a:xfrm>
            <a:off x="4044043" y="464513"/>
            <a:ext cx="2804995" cy="5278256"/>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a:extLst>
              <a:ext uri="{FF2B5EF4-FFF2-40B4-BE49-F238E27FC236}">
                <a16:creationId xmlns:a16="http://schemas.microsoft.com/office/drawing/2014/main" id="{8493F979-923A-D237-1A3D-2FC12C5763E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9951" r="30380" b="1"/>
          <a:stretch/>
        </p:blipFill>
        <p:spPr bwMode="auto">
          <a:xfrm>
            <a:off x="538843" y="464513"/>
            <a:ext cx="2709738" cy="52782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20959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86865-E2AD-D5ED-D1D6-F8D3B8570374}"/>
              </a:ext>
            </a:extLst>
          </p:cNvPr>
          <p:cNvSpPr>
            <a:spLocks noGrp="1"/>
          </p:cNvSpPr>
          <p:nvPr>
            <p:ph type="title"/>
          </p:nvPr>
        </p:nvSpPr>
        <p:spPr>
          <a:xfrm>
            <a:off x="849683" y="168730"/>
            <a:ext cx="2727813" cy="5666014"/>
          </a:xfrm>
        </p:spPr>
        <p:txBody>
          <a:bodyPr>
            <a:normAutofit fontScale="90000"/>
          </a:bodyPr>
          <a:lstStyle/>
          <a:p>
            <a:r>
              <a:rPr lang="en-GB" dirty="0"/>
              <a:t>What will Be included in the Portfolio</a:t>
            </a:r>
            <a:br>
              <a:rPr lang="en-GB" dirty="0"/>
            </a:br>
            <a:br>
              <a:rPr lang="en-GB" dirty="0"/>
            </a:br>
            <a:br>
              <a:rPr lang="en-GB" dirty="0"/>
            </a:br>
            <a:br>
              <a:rPr lang="en-GB" dirty="0"/>
            </a:br>
            <a:r>
              <a:rPr lang="en-GB" dirty="0"/>
              <a:t>What will I actually submit?</a:t>
            </a:r>
          </a:p>
        </p:txBody>
      </p:sp>
      <p:sp>
        <p:nvSpPr>
          <p:cNvPr id="3" name="Content Placeholder 2">
            <a:extLst>
              <a:ext uri="{FF2B5EF4-FFF2-40B4-BE49-F238E27FC236}">
                <a16:creationId xmlns:a16="http://schemas.microsoft.com/office/drawing/2014/main" id="{01D0985A-CD4F-3F09-03F5-571669576FF4}"/>
              </a:ext>
            </a:extLst>
          </p:cNvPr>
          <p:cNvSpPr>
            <a:spLocks noGrp="1"/>
          </p:cNvSpPr>
          <p:nvPr>
            <p:ph idx="1"/>
          </p:nvPr>
        </p:nvSpPr>
        <p:spPr>
          <a:xfrm>
            <a:off x="4426876" y="1001486"/>
            <a:ext cx="7262431" cy="4147457"/>
          </a:xfrm>
        </p:spPr>
        <p:txBody>
          <a:bodyPr anchor="t">
            <a:norm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A summary of your own learning and development based on the successful completion of 400 hours on placement, identifying ways in which your learning can be applied to your future placement practice. Your summary should be linked to your professional development plan and underpinned with reference to examples from your practice and appropriate literature such as the Youth Work National Occupational Standards (1000 words)  </a:t>
            </a:r>
          </a:p>
          <a:p>
            <a:pPr>
              <a:lnSpc>
                <a:spcPct val="110000"/>
              </a:lnSpc>
            </a:pPr>
            <a:endParaRPr lang="en-GB" sz="1900" dirty="0"/>
          </a:p>
        </p:txBody>
      </p:sp>
    </p:spTree>
    <p:extLst>
      <p:ext uri="{BB962C8B-B14F-4D97-AF65-F5344CB8AC3E}">
        <p14:creationId xmlns:p14="http://schemas.microsoft.com/office/powerpoint/2010/main" val="40948252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7FE4F-813E-E6C9-84E2-205821B8B57F}"/>
              </a:ext>
            </a:extLst>
          </p:cNvPr>
          <p:cNvSpPr>
            <a:spLocks noGrp="1"/>
          </p:cNvSpPr>
          <p:nvPr>
            <p:ph type="title"/>
          </p:nvPr>
        </p:nvSpPr>
        <p:spPr>
          <a:xfrm>
            <a:off x="1451580" y="804519"/>
            <a:ext cx="3525184" cy="1049235"/>
          </a:xfrm>
        </p:spPr>
        <p:txBody>
          <a:bodyPr>
            <a:normAutofit/>
          </a:bodyPr>
          <a:lstStyle/>
          <a:p>
            <a:r>
              <a:rPr lang="en-GB" dirty="0"/>
              <a:t>Essay Format</a:t>
            </a:r>
          </a:p>
        </p:txBody>
      </p:sp>
      <p:sp>
        <p:nvSpPr>
          <p:cNvPr id="8202" name="Content Placeholder 8201">
            <a:extLst>
              <a:ext uri="{FF2B5EF4-FFF2-40B4-BE49-F238E27FC236}">
                <a16:creationId xmlns:a16="http://schemas.microsoft.com/office/drawing/2014/main" id="{D39E059A-D4D8-40C3-7D6B-70A4CDB53963}"/>
              </a:ext>
            </a:extLst>
          </p:cNvPr>
          <p:cNvSpPr>
            <a:spLocks noGrp="1"/>
          </p:cNvSpPr>
          <p:nvPr>
            <p:ph idx="1"/>
          </p:nvPr>
        </p:nvSpPr>
        <p:spPr>
          <a:xfrm>
            <a:off x="1451580" y="2015732"/>
            <a:ext cx="3525184" cy="3450613"/>
          </a:xfrm>
        </p:spPr>
        <p:txBody>
          <a:bodyPr>
            <a:normAutofit/>
          </a:bodyPr>
          <a:lstStyle/>
          <a:p>
            <a:pPr marL="0" indent="0">
              <a:buNone/>
            </a:pPr>
            <a:endParaRPr lang="en-US" dirty="0"/>
          </a:p>
        </p:txBody>
      </p:sp>
      <p:pic>
        <p:nvPicPr>
          <p:cNvPr id="8198" name="Picture 6" descr="Image result for essay">
            <a:extLst>
              <a:ext uri="{FF2B5EF4-FFF2-40B4-BE49-F238E27FC236}">
                <a16:creationId xmlns:a16="http://schemas.microsoft.com/office/drawing/2014/main" id="{3175AA77-9E3C-E2A2-9D3E-8CECDCE44D3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641" r="9983" b="2"/>
          <a:stretch/>
        </p:blipFill>
        <p:spPr bwMode="auto">
          <a:xfrm>
            <a:off x="5045529" y="1116346"/>
            <a:ext cx="3377551" cy="3865108"/>
          </a:xfrm>
          <a:prstGeom prst="rect">
            <a:avLst/>
          </a:prstGeom>
          <a:noFill/>
          <a:extLst>
            <a:ext uri="{909E8E84-426E-40DD-AFC4-6F175D3DCCD1}">
              <a14:hiddenFill xmlns:a14="http://schemas.microsoft.com/office/drawing/2010/main">
                <a:solidFill>
                  <a:srgbClr val="FFFFFF"/>
                </a:solidFill>
              </a14:hiddenFill>
            </a:ext>
          </a:extLst>
        </p:spPr>
      </p:pic>
      <p:pic>
        <p:nvPicPr>
          <p:cNvPr id="8194" name="Picture 2" descr="Image result for essay">
            <a:extLst>
              <a:ext uri="{FF2B5EF4-FFF2-40B4-BE49-F238E27FC236}">
                <a16:creationId xmlns:a16="http://schemas.microsoft.com/office/drawing/2014/main" id="{9D26DBD2-E735-1B25-15DD-75B590D7670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090" r="7755" b="2"/>
          <a:stretch/>
        </p:blipFill>
        <p:spPr bwMode="auto">
          <a:xfrm>
            <a:off x="8586805" y="1116345"/>
            <a:ext cx="3458237" cy="38651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0685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9A9F1-C43F-B510-2A10-783423322194}"/>
              </a:ext>
            </a:extLst>
          </p:cNvPr>
          <p:cNvSpPr>
            <a:spLocks noGrp="1"/>
          </p:cNvSpPr>
          <p:nvPr>
            <p:ph type="title"/>
          </p:nvPr>
        </p:nvSpPr>
        <p:spPr>
          <a:xfrm>
            <a:off x="659301" y="1474969"/>
            <a:ext cx="2823919" cy="1868760"/>
          </a:xfrm>
        </p:spPr>
        <p:txBody>
          <a:bodyPr vert="horz" lIns="91440" tIns="45720" rIns="91440" bIns="0" rtlCol="0" anchor="b">
            <a:normAutofit/>
          </a:bodyPr>
          <a:lstStyle/>
          <a:p>
            <a:r>
              <a:rPr lang="en-US" sz="3600" dirty="0"/>
              <a:t>PDP Examples</a:t>
            </a:r>
          </a:p>
        </p:txBody>
      </p:sp>
      <p:pic>
        <p:nvPicPr>
          <p:cNvPr id="7" name="Content Placeholder 6">
            <a:extLst>
              <a:ext uri="{FF2B5EF4-FFF2-40B4-BE49-F238E27FC236}">
                <a16:creationId xmlns:a16="http://schemas.microsoft.com/office/drawing/2014/main" id="{E98E3F92-B015-4EAE-014F-EBF92CDCB818}"/>
              </a:ext>
            </a:extLst>
          </p:cNvPr>
          <p:cNvPicPr>
            <a:picLocks noGrp="1" noChangeAspect="1"/>
          </p:cNvPicPr>
          <p:nvPr>
            <p:ph idx="1"/>
          </p:nvPr>
        </p:nvPicPr>
        <p:blipFill>
          <a:blip r:embed="rId2"/>
          <a:stretch>
            <a:fillRect/>
          </a:stretch>
        </p:blipFill>
        <p:spPr>
          <a:xfrm>
            <a:off x="3365896" y="1066800"/>
            <a:ext cx="8314475" cy="4398963"/>
          </a:xfrm>
          <a:prstGeom prst="rect">
            <a:avLst/>
          </a:prstGeom>
        </p:spPr>
      </p:pic>
    </p:spTree>
    <p:extLst>
      <p:ext uri="{BB962C8B-B14F-4D97-AF65-F5344CB8AC3E}">
        <p14:creationId xmlns:p14="http://schemas.microsoft.com/office/powerpoint/2010/main" val="3651862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ACA7B-C379-3C7A-7E18-1C726C9104A4}"/>
              </a:ext>
            </a:extLst>
          </p:cNvPr>
          <p:cNvSpPr>
            <a:spLocks noGrp="1"/>
          </p:cNvSpPr>
          <p:nvPr>
            <p:ph type="title"/>
          </p:nvPr>
        </p:nvSpPr>
        <p:spPr/>
        <p:txBody>
          <a:bodyPr/>
          <a:lstStyle/>
          <a:p>
            <a:r>
              <a:rPr lang="en-GB" dirty="0"/>
              <a:t>NOS Evidence Matrix Example</a:t>
            </a:r>
          </a:p>
        </p:txBody>
      </p:sp>
      <p:pic>
        <p:nvPicPr>
          <p:cNvPr id="5" name="Content Placeholder 4">
            <a:extLst>
              <a:ext uri="{FF2B5EF4-FFF2-40B4-BE49-F238E27FC236}">
                <a16:creationId xmlns:a16="http://schemas.microsoft.com/office/drawing/2014/main" id="{60ED172C-2E34-4F10-6250-278C0B5C8373}"/>
              </a:ext>
            </a:extLst>
          </p:cNvPr>
          <p:cNvPicPr>
            <a:picLocks noGrp="1" noChangeAspect="1"/>
          </p:cNvPicPr>
          <p:nvPr>
            <p:ph idx="1"/>
          </p:nvPr>
        </p:nvPicPr>
        <p:blipFill>
          <a:blip r:embed="rId2"/>
          <a:stretch>
            <a:fillRect/>
          </a:stretch>
        </p:blipFill>
        <p:spPr>
          <a:xfrm>
            <a:off x="1643743" y="1556656"/>
            <a:ext cx="9029699" cy="4245429"/>
          </a:xfrm>
        </p:spPr>
      </p:pic>
    </p:spTree>
    <p:extLst>
      <p:ext uri="{BB962C8B-B14F-4D97-AF65-F5344CB8AC3E}">
        <p14:creationId xmlns:p14="http://schemas.microsoft.com/office/powerpoint/2010/main" val="25964957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86865-E2AD-D5ED-D1D6-F8D3B8570374}"/>
              </a:ext>
            </a:extLst>
          </p:cNvPr>
          <p:cNvSpPr>
            <a:spLocks noGrp="1"/>
          </p:cNvSpPr>
          <p:nvPr>
            <p:ph type="title"/>
          </p:nvPr>
        </p:nvSpPr>
        <p:spPr>
          <a:xfrm>
            <a:off x="849683" y="1240076"/>
            <a:ext cx="2727813" cy="4584527"/>
          </a:xfrm>
        </p:spPr>
        <p:txBody>
          <a:bodyPr>
            <a:normAutofit/>
          </a:bodyPr>
          <a:lstStyle/>
          <a:p>
            <a:r>
              <a:rPr lang="en-GB" dirty="0"/>
              <a:t>How to Present the Portfolio</a:t>
            </a:r>
          </a:p>
        </p:txBody>
      </p:sp>
      <p:sp>
        <p:nvSpPr>
          <p:cNvPr id="3" name="Content Placeholder 2">
            <a:extLst>
              <a:ext uri="{FF2B5EF4-FFF2-40B4-BE49-F238E27FC236}">
                <a16:creationId xmlns:a16="http://schemas.microsoft.com/office/drawing/2014/main" id="{01D0985A-CD4F-3F09-03F5-571669576FF4}"/>
              </a:ext>
            </a:extLst>
          </p:cNvPr>
          <p:cNvSpPr>
            <a:spLocks noGrp="1"/>
          </p:cNvSpPr>
          <p:nvPr>
            <p:ph idx="1"/>
          </p:nvPr>
        </p:nvSpPr>
        <p:spPr>
          <a:xfrm>
            <a:off x="4426876" y="223157"/>
            <a:ext cx="7262431" cy="5649686"/>
          </a:xfrm>
        </p:spPr>
        <p:txBody>
          <a:bodyPr anchor="t">
            <a:normAutofit lnSpcReduction="10000"/>
          </a:bodyPr>
          <a:lstStyle/>
          <a:p>
            <a:pPr>
              <a:lnSpc>
                <a:spcPct val="110000"/>
              </a:lnSpc>
            </a:pPr>
            <a:r>
              <a:rPr lang="en-GB" b="0" i="0" dirty="0">
                <a:effectLst/>
              </a:rPr>
              <a:t>Brand your Portfolio</a:t>
            </a:r>
          </a:p>
          <a:p>
            <a:pPr>
              <a:lnSpc>
                <a:spcPct val="110000"/>
              </a:lnSpc>
            </a:pPr>
            <a:r>
              <a:rPr lang="en-GB" dirty="0"/>
              <a:t>Provide a contents page</a:t>
            </a:r>
            <a:endParaRPr lang="en-GB" b="0" i="0" dirty="0">
              <a:effectLst/>
            </a:endParaRPr>
          </a:p>
          <a:p>
            <a:pPr>
              <a:lnSpc>
                <a:spcPct val="110000"/>
              </a:lnSpc>
            </a:pPr>
            <a:r>
              <a:rPr lang="en-GB" dirty="0"/>
              <a:t>Provide an Introduction, what can the reader expect </a:t>
            </a:r>
          </a:p>
          <a:p>
            <a:pPr lvl="0" fontAlgn="base" hangingPunct="0">
              <a:lnSpc>
                <a:spcPct val="110000"/>
              </a:lnSpc>
            </a:pPr>
            <a:r>
              <a:rPr lang="en-GB" sz="2000" dirty="0"/>
              <a:t>A community profile.</a:t>
            </a:r>
          </a:p>
          <a:p>
            <a:pPr lvl="0" fontAlgn="base" hangingPunct="0">
              <a:lnSpc>
                <a:spcPct val="110000"/>
              </a:lnSpc>
            </a:pPr>
            <a:r>
              <a:rPr lang="en-GB" sz="2000" dirty="0"/>
              <a:t>An in-depth analysis </a:t>
            </a:r>
          </a:p>
          <a:p>
            <a:pPr lvl="0" fontAlgn="base" hangingPunct="0">
              <a:lnSpc>
                <a:spcPct val="110000"/>
              </a:lnSpc>
            </a:pPr>
            <a:r>
              <a:rPr lang="en-GB" sz="2000" dirty="0"/>
              <a:t>A summary of your own learning and development</a:t>
            </a:r>
          </a:p>
          <a:p>
            <a:pPr marL="0" lvl="0" indent="0" fontAlgn="base" hangingPunct="0">
              <a:lnSpc>
                <a:spcPct val="110000"/>
              </a:lnSpc>
              <a:buNone/>
            </a:pPr>
            <a:endParaRPr lang="en-GB" sz="2000" dirty="0"/>
          </a:p>
          <a:p>
            <a:pPr lvl="1">
              <a:lnSpc>
                <a:spcPct val="110000"/>
              </a:lnSpc>
            </a:pPr>
            <a:r>
              <a:rPr lang="en-GB" sz="2000" u="sng" dirty="0"/>
              <a:t>This section should include your PDP</a:t>
            </a:r>
          </a:p>
          <a:p>
            <a:pPr lvl="1">
              <a:lnSpc>
                <a:spcPct val="110000"/>
              </a:lnSpc>
            </a:pPr>
            <a:r>
              <a:rPr lang="en-GB" sz="2000" u="sng" dirty="0"/>
              <a:t>Record of hours </a:t>
            </a:r>
          </a:p>
          <a:p>
            <a:pPr lvl="1">
              <a:lnSpc>
                <a:spcPct val="110000"/>
              </a:lnSpc>
            </a:pPr>
            <a:r>
              <a:rPr lang="en-GB" sz="2000" b="0" i="0" u="sng" dirty="0">
                <a:effectLst/>
              </a:rPr>
              <a:t>NOS Evidence Matrix</a:t>
            </a:r>
          </a:p>
          <a:p>
            <a:pPr lvl="1">
              <a:lnSpc>
                <a:spcPct val="110000"/>
              </a:lnSpc>
            </a:pPr>
            <a:r>
              <a:rPr lang="en-GB" sz="2000" b="0" i="0" u="sng" dirty="0">
                <a:effectLst/>
              </a:rPr>
              <a:t>Completed Reports</a:t>
            </a:r>
          </a:p>
          <a:p>
            <a:pPr lvl="1">
              <a:lnSpc>
                <a:spcPct val="110000"/>
              </a:lnSpc>
            </a:pPr>
            <a:r>
              <a:rPr lang="en-GB" sz="2000" b="0" i="0" dirty="0">
                <a:effectLst/>
              </a:rPr>
              <a:t>(</a:t>
            </a:r>
            <a:r>
              <a:rPr lang="en-GB" sz="2000" b="0" i="0" u="sng" dirty="0">
                <a:effectLst/>
              </a:rPr>
              <a:t>These sections are not included in the word count</a:t>
            </a:r>
            <a:r>
              <a:rPr lang="en-GB" sz="2000" b="0" i="0" dirty="0">
                <a:effectLst/>
              </a:rPr>
              <a:t>).</a:t>
            </a:r>
          </a:p>
          <a:p>
            <a:pPr lvl="1">
              <a:lnSpc>
                <a:spcPct val="110000"/>
              </a:lnSpc>
            </a:pPr>
            <a:endParaRPr lang="en-GB" sz="2000" b="0" i="0" dirty="0">
              <a:effectLst/>
            </a:endParaRPr>
          </a:p>
          <a:p>
            <a:pPr>
              <a:lnSpc>
                <a:spcPct val="110000"/>
              </a:lnSpc>
            </a:pPr>
            <a:endParaRPr lang="en-GB" sz="1900" dirty="0"/>
          </a:p>
        </p:txBody>
      </p:sp>
    </p:spTree>
    <p:extLst>
      <p:ext uri="{BB962C8B-B14F-4D97-AF65-F5344CB8AC3E}">
        <p14:creationId xmlns:p14="http://schemas.microsoft.com/office/powerpoint/2010/main" val="11716185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Person writing on a notepad">
            <a:extLst>
              <a:ext uri="{FF2B5EF4-FFF2-40B4-BE49-F238E27FC236}">
                <a16:creationId xmlns:a16="http://schemas.microsoft.com/office/drawing/2014/main" id="{0FBA2C49-CB16-8957-9EA9-C79A8A3FC86A}"/>
              </a:ext>
            </a:extLst>
          </p:cNvPr>
          <p:cNvPicPr>
            <a:picLocks noChangeAspect="1"/>
          </p:cNvPicPr>
          <p:nvPr/>
        </p:nvPicPr>
        <p:blipFill rotWithShape="1">
          <a:blip r:embed="rId2"/>
          <a:srcRect t="13176" r="-1" b="15844"/>
          <a:stretch/>
        </p:blipFill>
        <p:spPr>
          <a:xfrm>
            <a:off x="20" y="5986"/>
            <a:ext cx="12191675" cy="6857990"/>
          </a:xfrm>
          <a:prstGeom prst="rect">
            <a:avLst/>
          </a:prstGeom>
        </p:spPr>
      </p:pic>
      <p:sp>
        <p:nvSpPr>
          <p:cNvPr id="2" name="Title 1">
            <a:extLst>
              <a:ext uri="{FF2B5EF4-FFF2-40B4-BE49-F238E27FC236}">
                <a16:creationId xmlns:a16="http://schemas.microsoft.com/office/drawing/2014/main" id="{F939A9F1-C43F-B510-2A10-783423322194}"/>
              </a:ext>
            </a:extLst>
          </p:cNvPr>
          <p:cNvSpPr>
            <a:spLocks noGrp="1"/>
          </p:cNvSpPr>
          <p:nvPr>
            <p:ph type="title"/>
          </p:nvPr>
        </p:nvSpPr>
        <p:spPr>
          <a:xfrm>
            <a:off x="6094412" y="5239131"/>
            <a:ext cx="5279490" cy="960087"/>
          </a:xfrm>
        </p:spPr>
        <p:txBody>
          <a:bodyPr vert="horz" lIns="91440" tIns="45720" rIns="91440" bIns="45720" rtlCol="0" anchor="t">
            <a:normAutofit fontScale="90000"/>
          </a:bodyPr>
          <a:lstStyle/>
          <a:p>
            <a:r>
              <a:rPr lang="en-US" dirty="0">
                <a:solidFill>
                  <a:srgbClr val="FFFFFE"/>
                </a:solidFill>
              </a:rPr>
              <a:t>What is meant by Branding?</a:t>
            </a:r>
          </a:p>
        </p:txBody>
      </p:sp>
    </p:spTree>
    <p:extLst>
      <p:ext uri="{BB962C8B-B14F-4D97-AF65-F5344CB8AC3E}">
        <p14:creationId xmlns:p14="http://schemas.microsoft.com/office/powerpoint/2010/main" val="19553366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7D0B805-2C91-39B1-83EA-D533170DB7CF}"/>
              </a:ext>
            </a:extLst>
          </p:cNvPr>
          <p:cNvSpPr>
            <a:spLocks noGrp="1"/>
          </p:cNvSpPr>
          <p:nvPr>
            <p:ph type="title"/>
          </p:nvPr>
        </p:nvSpPr>
        <p:spPr>
          <a:xfrm>
            <a:off x="1452617" y="963699"/>
            <a:ext cx="4960388" cy="2380031"/>
          </a:xfrm>
        </p:spPr>
        <p:txBody>
          <a:bodyPr vert="horz" lIns="91440" tIns="45720" rIns="91440" bIns="0" rtlCol="0" anchor="b">
            <a:normAutofit/>
          </a:bodyPr>
          <a:lstStyle/>
          <a:p>
            <a:r>
              <a:rPr lang="en-US" sz="5400" dirty="0"/>
              <a:t>Portfolio</a:t>
            </a:r>
            <a:br>
              <a:rPr lang="en-US" sz="5400" dirty="0"/>
            </a:br>
            <a:r>
              <a:rPr lang="en-US" sz="5400" dirty="0"/>
              <a:t>Check list</a:t>
            </a:r>
          </a:p>
        </p:txBody>
      </p:sp>
      <p:pic>
        <p:nvPicPr>
          <p:cNvPr id="2" name="Picture 1">
            <a:extLst>
              <a:ext uri="{FF2B5EF4-FFF2-40B4-BE49-F238E27FC236}">
                <a16:creationId xmlns:a16="http://schemas.microsoft.com/office/drawing/2014/main" id="{00146954-65D3-652D-1297-7122EF63A51D}"/>
              </a:ext>
            </a:extLst>
          </p:cNvPr>
          <p:cNvPicPr>
            <a:picLocks noChangeAspect="1"/>
          </p:cNvPicPr>
          <p:nvPr/>
        </p:nvPicPr>
        <p:blipFill>
          <a:blip r:embed="rId2"/>
          <a:stretch>
            <a:fillRect/>
          </a:stretch>
        </p:blipFill>
        <p:spPr>
          <a:xfrm>
            <a:off x="5159830" y="304800"/>
            <a:ext cx="6357256" cy="5486401"/>
          </a:xfrm>
          <a:prstGeom prst="rect">
            <a:avLst/>
          </a:prstGeom>
        </p:spPr>
      </p:pic>
    </p:spTree>
    <p:extLst>
      <p:ext uri="{BB962C8B-B14F-4D97-AF65-F5344CB8AC3E}">
        <p14:creationId xmlns:p14="http://schemas.microsoft.com/office/powerpoint/2010/main" val="34034162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3A8A3-FDAC-4D15-03DA-DD0C87F473F3}"/>
              </a:ext>
            </a:extLst>
          </p:cNvPr>
          <p:cNvSpPr>
            <a:spLocks noGrp="1"/>
          </p:cNvSpPr>
          <p:nvPr>
            <p:ph type="title"/>
          </p:nvPr>
        </p:nvSpPr>
        <p:spPr>
          <a:xfrm>
            <a:off x="1451580" y="804520"/>
            <a:ext cx="4176511" cy="1049235"/>
          </a:xfrm>
        </p:spPr>
        <p:txBody>
          <a:bodyPr>
            <a:normAutofit/>
          </a:bodyPr>
          <a:lstStyle/>
          <a:p>
            <a:r>
              <a:rPr lang="en-GB" dirty="0"/>
              <a:t>On Moodle</a:t>
            </a:r>
          </a:p>
        </p:txBody>
      </p:sp>
      <p:sp>
        <p:nvSpPr>
          <p:cNvPr id="3" name="Content Placeholder 2">
            <a:extLst>
              <a:ext uri="{FF2B5EF4-FFF2-40B4-BE49-F238E27FC236}">
                <a16:creationId xmlns:a16="http://schemas.microsoft.com/office/drawing/2014/main" id="{8CCA9819-09F4-1C02-2823-B3EFF451CA05}"/>
              </a:ext>
            </a:extLst>
          </p:cNvPr>
          <p:cNvSpPr>
            <a:spLocks noGrp="1"/>
          </p:cNvSpPr>
          <p:nvPr>
            <p:ph idx="1"/>
          </p:nvPr>
        </p:nvSpPr>
        <p:spPr>
          <a:xfrm>
            <a:off x="1451581" y="2015732"/>
            <a:ext cx="4172212" cy="4037748"/>
          </a:xfrm>
        </p:spPr>
        <p:txBody>
          <a:bodyPr>
            <a:normAutofit fontScale="92500" lnSpcReduction="10000"/>
          </a:bodyPr>
          <a:lstStyle/>
          <a:p>
            <a:r>
              <a:rPr lang="en-GB" dirty="0"/>
              <a:t>PDP</a:t>
            </a:r>
          </a:p>
          <a:p>
            <a:r>
              <a:rPr lang="en-GB" dirty="0"/>
              <a:t>NOS</a:t>
            </a:r>
          </a:p>
          <a:p>
            <a:r>
              <a:rPr lang="en-GB" dirty="0"/>
              <a:t>NOS Evidence Matrix</a:t>
            </a:r>
          </a:p>
          <a:p>
            <a:r>
              <a:rPr lang="en-GB" dirty="0"/>
              <a:t>Level 5 Fieldwork Guidelines</a:t>
            </a:r>
          </a:p>
          <a:p>
            <a:r>
              <a:rPr lang="en-GB" dirty="0"/>
              <a:t>GA36 FORM</a:t>
            </a:r>
          </a:p>
          <a:p>
            <a:r>
              <a:rPr lang="en-GB" dirty="0"/>
              <a:t>Portfolio Checklist</a:t>
            </a:r>
          </a:p>
          <a:p>
            <a:r>
              <a:rPr lang="en-GB" dirty="0"/>
              <a:t>Suggested Word Count</a:t>
            </a:r>
          </a:p>
          <a:p>
            <a:r>
              <a:rPr lang="en-GB" dirty="0"/>
              <a:t>PPTS</a:t>
            </a:r>
          </a:p>
          <a:p>
            <a:endParaRPr lang="en-GB" dirty="0"/>
          </a:p>
        </p:txBody>
      </p:sp>
      <p:pic>
        <p:nvPicPr>
          <p:cNvPr id="7" name="Graphic 6" descr="Checkmark">
            <a:extLst>
              <a:ext uri="{FF2B5EF4-FFF2-40B4-BE49-F238E27FC236}">
                <a16:creationId xmlns:a16="http://schemas.microsoft.com/office/drawing/2014/main" id="{BD3F1131-1442-E02B-AD0A-6B7F00697E3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44251" y="805583"/>
            <a:ext cx="4660762" cy="4660762"/>
          </a:xfrm>
          <a:prstGeom prst="rect">
            <a:avLst/>
          </a:prstGeom>
        </p:spPr>
      </p:pic>
    </p:spTree>
    <p:extLst>
      <p:ext uri="{BB962C8B-B14F-4D97-AF65-F5344CB8AC3E}">
        <p14:creationId xmlns:p14="http://schemas.microsoft.com/office/powerpoint/2010/main" val="33995802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2617" y="976508"/>
            <a:ext cx="5525305" cy="2367221"/>
          </a:xfrm>
        </p:spPr>
        <p:txBody>
          <a:bodyPr vert="horz" lIns="91440" tIns="45720" rIns="91440" bIns="0" rtlCol="0" anchor="b">
            <a:normAutofit/>
          </a:bodyPr>
          <a:lstStyle/>
          <a:p>
            <a:r>
              <a:rPr lang="en-US" sz="5400"/>
              <a:t>Any Question????</a:t>
            </a:r>
          </a:p>
        </p:txBody>
      </p:sp>
      <p:pic>
        <p:nvPicPr>
          <p:cNvPr id="7" name="Graphic 6" descr="Help">
            <a:extLst>
              <a:ext uri="{FF2B5EF4-FFF2-40B4-BE49-F238E27FC236}">
                <a16:creationId xmlns:a16="http://schemas.microsoft.com/office/drawing/2014/main" id="{8A58A7F2-B091-F347-BF16-CA60B442B02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16373" y="1649879"/>
            <a:ext cx="2799103" cy="2799103"/>
          </a:xfrm>
          <a:prstGeom prst="rect">
            <a:avLst/>
          </a:prstGeom>
        </p:spPr>
      </p:pic>
    </p:spTree>
    <p:extLst>
      <p:ext uri="{BB962C8B-B14F-4D97-AF65-F5344CB8AC3E}">
        <p14:creationId xmlns:p14="http://schemas.microsoft.com/office/powerpoint/2010/main" val="31104275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Any Questions?</a:t>
            </a:r>
          </a:p>
        </p:txBody>
      </p:sp>
      <p:sp>
        <p:nvSpPr>
          <p:cNvPr id="3" name="Content Placeholder 2"/>
          <p:cNvSpPr>
            <a:spLocks noGrp="1"/>
          </p:cNvSpPr>
          <p:nvPr>
            <p:ph idx="1"/>
          </p:nvPr>
        </p:nvSpPr>
        <p:spPr/>
        <p:txBody>
          <a:bodyPr>
            <a:normAutofit/>
          </a:bodyPr>
          <a:lstStyle/>
          <a:p>
            <a:pPr marL="0" indent="0">
              <a:buNone/>
            </a:pPr>
            <a:r>
              <a:rPr lang="fr-FR" sz="4000" dirty="0"/>
              <a:t>Frances Chester </a:t>
            </a:r>
          </a:p>
          <a:p>
            <a:pPr marL="0" indent="0">
              <a:buNone/>
            </a:pPr>
            <a:r>
              <a:rPr lang="fr-FR" sz="4000" dirty="0"/>
              <a:t>Fieldwork Coordinator and Visiting Tutor</a:t>
            </a:r>
          </a:p>
          <a:p>
            <a:pPr marL="0" indent="0">
              <a:buNone/>
            </a:pPr>
            <a:r>
              <a:rPr lang="fr-FR" sz="4000" dirty="0"/>
              <a:t>f.chester@uwtsd.ac.uk</a:t>
            </a:r>
            <a:endParaRPr lang="en-GB" sz="4000" dirty="0"/>
          </a:p>
        </p:txBody>
      </p:sp>
    </p:spTree>
    <p:extLst>
      <p:ext uri="{BB962C8B-B14F-4D97-AF65-F5344CB8AC3E}">
        <p14:creationId xmlns:p14="http://schemas.microsoft.com/office/powerpoint/2010/main" val="38515021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B401E-05CC-8CF2-54DC-4F0504C72C77}"/>
              </a:ext>
            </a:extLst>
          </p:cNvPr>
          <p:cNvSpPr>
            <a:spLocks noGrp="1"/>
          </p:cNvSpPr>
          <p:nvPr>
            <p:ph type="title"/>
          </p:nvPr>
        </p:nvSpPr>
        <p:spPr/>
        <p:txBody>
          <a:bodyPr/>
          <a:lstStyle/>
          <a:p>
            <a:endParaRPr lang="en-GB"/>
          </a:p>
        </p:txBody>
      </p:sp>
      <p:graphicFrame>
        <p:nvGraphicFramePr>
          <p:cNvPr id="5" name="Content Placeholder 2">
            <a:extLst>
              <a:ext uri="{FF2B5EF4-FFF2-40B4-BE49-F238E27FC236}">
                <a16:creationId xmlns:a16="http://schemas.microsoft.com/office/drawing/2014/main" id="{08AEB680-C297-FDC3-16B3-B635C735BE46}"/>
              </a:ext>
            </a:extLst>
          </p:cNvPr>
          <p:cNvGraphicFramePr>
            <a:graphicFrameLocks noGrp="1"/>
          </p:cNvGraphicFramePr>
          <p:nvPr>
            <p:ph idx="1"/>
            <p:extLst>
              <p:ext uri="{D42A27DB-BD31-4B8C-83A1-F6EECF244321}">
                <p14:modId xmlns:p14="http://schemas.microsoft.com/office/powerpoint/2010/main" val="3585290523"/>
              </p:ext>
            </p:extLst>
          </p:nvPr>
        </p:nvGraphicFramePr>
        <p:xfrm>
          <a:off x="838200" y="1825625"/>
          <a:ext cx="10515600" cy="3640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7633599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4C3EC-8970-07EF-55E9-7FFB61F15FE3}"/>
              </a:ext>
            </a:extLst>
          </p:cNvPr>
          <p:cNvSpPr>
            <a:spLocks noGrp="1"/>
          </p:cNvSpPr>
          <p:nvPr>
            <p:ph type="title"/>
          </p:nvPr>
        </p:nvSpPr>
        <p:spPr>
          <a:xfrm>
            <a:off x="838200" y="365126"/>
            <a:ext cx="10515600" cy="1325563"/>
          </a:xfrm>
        </p:spPr>
        <p:txBody>
          <a:bodyPr anchor="ctr">
            <a:normAutofit/>
          </a:bodyPr>
          <a:lstStyle/>
          <a:p>
            <a:r>
              <a:rPr lang="en-GB" dirty="0"/>
              <a:t>Comfort Break</a:t>
            </a:r>
          </a:p>
        </p:txBody>
      </p:sp>
      <p:pic>
        <p:nvPicPr>
          <p:cNvPr id="4" name="Picture 3">
            <a:extLst>
              <a:ext uri="{FF2B5EF4-FFF2-40B4-BE49-F238E27FC236}">
                <a16:creationId xmlns:a16="http://schemas.microsoft.com/office/drawing/2014/main" id="{557128BD-DEB3-7239-3A8D-3E3D07E72A29}"/>
              </a:ext>
            </a:extLst>
          </p:cNvPr>
          <p:cNvPicPr>
            <a:picLocks noChangeAspect="1"/>
          </p:cNvPicPr>
          <p:nvPr/>
        </p:nvPicPr>
        <p:blipFill>
          <a:blip r:embed="rId2"/>
          <a:srcRect t="29559" b="23652"/>
          <a:stretch>
            <a:fillRect/>
          </a:stretch>
        </p:blipFill>
        <p:spPr>
          <a:xfrm>
            <a:off x="838200" y="1825626"/>
            <a:ext cx="10515600" cy="3640897"/>
          </a:xfrm>
          <a:prstGeom prst="rect">
            <a:avLst/>
          </a:prstGeom>
          <a:noFill/>
        </p:spPr>
      </p:pic>
    </p:spTree>
    <p:extLst>
      <p:ext uri="{BB962C8B-B14F-4D97-AF65-F5344CB8AC3E}">
        <p14:creationId xmlns:p14="http://schemas.microsoft.com/office/powerpoint/2010/main" val="28251941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20689-BD09-BC4C-1034-45E82AF88CE3}"/>
              </a:ext>
            </a:extLst>
          </p:cNvPr>
          <p:cNvSpPr>
            <a:spLocks noGrp="1"/>
          </p:cNvSpPr>
          <p:nvPr>
            <p:ph type="title"/>
          </p:nvPr>
        </p:nvSpPr>
        <p:spPr>
          <a:xfrm>
            <a:off x="838200" y="365126"/>
            <a:ext cx="10515600" cy="1325563"/>
          </a:xfrm>
        </p:spPr>
        <p:txBody>
          <a:bodyPr anchor="ctr">
            <a:normAutofit/>
          </a:bodyPr>
          <a:lstStyle/>
          <a:p>
            <a:r>
              <a:rPr lang="en-GB" dirty="0"/>
              <a:t>Next Steps</a:t>
            </a:r>
          </a:p>
        </p:txBody>
      </p:sp>
      <p:pic>
        <p:nvPicPr>
          <p:cNvPr id="3" name="Picture 2">
            <a:extLst>
              <a:ext uri="{FF2B5EF4-FFF2-40B4-BE49-F238E27FC236}">
                <a16:creationId xmlns:a16="http://schemas.microsoft.com/office/drawing/2014/main" id="{CEEC79C2-FBCF-3ACF-AD7A-643550CC1833}"/>
              </a:ext>
            </a:extLst>
          </p:cNvPr>
          <p:cNvPicPr>
            <a:picLocks noChangeAspect="1"/>
          </p:cNvPicPr>
          <p:nvPr/>
        </p:nvPicPr>
        <p:blipFill>
          <a:blip r:embed="rId2"/>
          <a:srcRect t="18458" b="20261"/>
          <a:stretch>
            <a:fillRect/>
          </a:stretch>
        </p:blipFill>
        <p:spPr>
          <a:xfrm>
            <a:off x="838200" y="1825626"/>
            <a:ext cx="10515600" cy="3640897"/>
          </a:xfrm>
          <a:prstGeom prst="rect">
            <a:avLst/>
          </a:prstGeom>
          <a:noFill/>
        </p:spPr>
      </p:pic>
    </p:spTree>
    <p:extLst>
      <p:ext uri="{BB962C8B-B14F-4D97-AF65-F5344CB8AC3E}">
        <p14:creationId xmlns:p14="http://schemas.microsoft.com/office/powerpoint/2010/main" val="24638662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3517C-8ABC-84F3-4A93-69CB55843E86}"/>
              </a:ext>
            </a:extLst>
          </p:cNvPr>
          <p:cNvSpPr>
            <a:spLocks noGrp="1"/>
          </p:cNvSpPr>
          <p:nvPr>
            <p:ph type="title"/>
          </p:nvPr>
        </p:nvSpPr>
        <p:spPr>
          <a:xfrm>
            <a:off x="838200" y="365126"/>
            <a:ext cx="10515600" cy="1325563"/>
          </a:xfrm>
        </p:spPr>
        <p:txBody>
          <a:bodyPr anchor="ctr">
            <a:normAutofit/>
          </a:bodyPr>
          <a:lstStyle/>
          <a:p>
            <a:r>
              <a:rPr lang="en-GB"/>
              <a:t>UNCRC </a:t>
            </a:r>
            <a:br>
              <a:rPr lang="en-GB"/>
            </a:br>
            <a:r>
              <a:rPr lang="en-GB"/>
              <a:t>Children and Young People’s Rights</a:t>
            </a:r>
          </a:p>
        </p:txBody>
      </p:sp>
      <p:sp>
        <p:nvSpPr>
          <p:cNvPr id="3" name="Content Placeholder 2">
            <a:extLst>
              <a:ext uri="{FF2B5EF4-FFF2-40B4-BE49-F238E27FC236}">
                <a16:creationId xmlns:a16="http://schemas.microsoft.com/office/drawing/2014/main" id="{932E2946-DD4F-8C0D-1BFE-B4717E4D72A7}"/>
              </a:ext>
            </a:extLst>
          </p:cNvPr>
          <p:cNvSpPr>
            <a:spLocks noGrp="1"/>
          </p:cNvSpPr>
          <p:nvPr>
            <p:ph idx="1"/>
          </p:nvPr>
        </p:nvSpPr>
        <p:spPr>
          <a:xfrm>
            <a:off x="838200" y="3120571"/>
            <a:ext cx="10515600" cy="2345952"/>
          </a:xfrm>
        </p:spPr>
        <p:txBody>
          <a:bodyPr>
            <a:normAutofit/>
          </a:bodyPr>
          <a:lstStyle/>
          <a:p>
            <a:r>
              <a:rPr lang="en-GB" sz="4000" dirty="0"/>
              <a:t>Make a list of what you have learnt from the level 4 – ‘Advocacy Empowerment and Rights’.</a:t>
            </a:r>
          </a:p>
        </p:txBody>
      </p:sp>
    </p:spTree>
    <p:extLst>
      <p:ext uri="{BB962C8B-B14F-4D97-AF65-F5344CB8AC3E}">
        <p14:creationId xmlns:p14="http://schemas.microsoft.com/office/powerpoint/2010/main" val="256241165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1B101-00FB-26DD-5EAE-C5FC0BA9E23F}"/>
              </a:ext>
            </a:extLst>
          </p:cNvPr>
          <p:cNvSpPr>
            <a:spLocks noGrp="1"/>
          </p:cNvSpPr>
          <p:nvPr>
            <p:ph type="title"/>
          </p:nvPr>
        </p:nvSpPr>
        <p:spPr/>
        <p:txBody>
          <a:bodyPr/>
          <a:lstStyle/>
          <a:p>
            <a:r>
              <a:rPr lang="en-GB" dirty="0"/>
              <a:t>Feedback</a:t>
            </a:r>
          </a:p>
        </p:txBody>
      </p:sp>
      <p:sp>
        <p:nvSpPr>
          <p:cNvPr id="3" name="Content Placeholder 2">
            <a:extLst>
              <a:ext uri="{FF2B5EF4-FFF2-40B4-BE49-F238E27FC236}">
                <a16:creationId xmlns:a16="http://schemas.microsoft.com/office/drawing/2014/main" id="{D99F09DA-6FC4-F9C4-1D8F-99EAFEB13467}"/>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348948865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1FABC6-77DF-62D2-E6F3-81C1FB3A6266}"/>
              </a:ext>
            </a:extLst>
          </p:cNvPr>
          <p:cNvSpPr>
            <a:spLocks noGrp="1"/>
          </p:cNvSpPr>
          <p:nvPr>
            <p:ph type="title"/>
          </p:nvPr>
        </p:nvSpPr>
        <p:spPr/>
        <p:txBody>
          <a:bodyPr/>
          <a:lstStyle/>
          <a:p>
            <a:r>
              <a:rPr lang="en-GB" dirty="0"/>
              <a:t>Welsh Context</a:t>
            </a:r>
          </a:p>
        </p:txBody>
      </p:sp>
      <p:sp>
        <p:nvSpPr>
          <p:cNvPr id="3" name="Content Placeholder 2">
            <a:extLst>
              <a:ext uri="{FF2B5EF4-FFF2-40B4-BE49-F238E27FC236}">
                <a16:creationId xmlns:a16="http://schemas.microsoft.com/office/drawing/2014/main" id="{E019EEC1-81F7-0445-189C-2A73BF722B93}"/>
              </a:ext>
            </a:extLst>
          </p:cNvPr>
          <p:cNvSpPr>
            <a:spLocks noGrp="1"/>
          </p:cNvSpPr>
          <p:nvPr>
            <p:ph idx="1"/>
          </p:nvPr>
        </p:nvSpPr>
        <p:spPr/>
        <p:txBody>
          <a:bodyPr/>
          <a:lstStyle/>
          <a:p>
            <a:r>
              <a:rPr lang="en-GB" dirty="0">
                <a:solidFill>
                  <a:srgbClr val="424242"/>
                </a:solidFill>
                <a:latin typeface="Segoe Sans"/>
              </a:rPr>
              <a:t>I</a:t>
            </a:r>
            <a:r>
              <a:rPr lang="en-GB" b="0" i="0" dirty="0">
                <a:solidFill>
                  <a:srgbClr val="424242"/>
                </a:solidFill>
                <a:effectLst/>
                <a:latin typeface="Segoe Sans"/>
              </a:rPr>
              <a:t>n Wales, the United Nations Convention on the Rights of the Child (UNCRC) has a particularly strong and embedded presence in law, policy, and practice. Here's how it is applied in the Welsh context:</a:t>
            </a:r>
          </a:p>
          <a:p>
            <a:pPr marL="0" indent="0">
              <a:buNone/>
            </a:pPr>
            <a:r>
              <a:rPr lang="en-GB" dirty="0"/>
              <a:t>Legal Status in Wales</a:t>
            </a:r>
          </a:p>
          <a:p>
            <a:r>
              <a:rPr lang="en-GB" dirty="0"/>
              <a:t>Wales was the first country in the UK to incorporate the UNCRC into domestic law. Since 2011, public bodies in Wales have had a duty to consider children's rights in their decision-making processes</a:t>
            </a:r>
          </a:p>
        </p:txBody>
      </p:sp>
    </p:spTree>
    <p:extLst>
      <p:ext uri="{BB962C8B-B14F-4D97-AF65-F5344CB8AC3E}">
        <p14:creationId xmlns:p14="http://schemas.microsoft.com/office/powerpoint/2010/main" val="314252514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91EEA-CE41-DDB9-22DF-D8EB42A74754}"/>
              </a:ext>
            </a:extLst>
          </p:cNvPr>
          <p:cNvSpPr>
            <a:spLocks noGrp="1"/>
          </p:cNvSpPr>
          <p:nvPr>
            <p:ph type="title"/>
          </p:nvPr>
        </p:nvSpPr>
        <p:spPr/>
        <p:txBody>
          <a:bodyPr/>
          <a:lstStyle/>
          <a:p>
            <a:r>
              <a:rPr lang="en-GB" dirty="0"/>
              <a:t>Impact on Youth Services:</a:t>
            </a:r>
            <a:br>
              <a:rPr lang="en-GB" dirty="0"/>
            </a:br>
            <a:endParaRPr lang="en-GB" dirty="0"/>
          </a:p>
        </p:txBody>
      </p:sp>
      <p:sp>
        <p:nvSpPr>
          <p:cNvPr id="3" name="Content Placeholder 2">
            <a:extLst>
              <a:ext uri="{FF2B5EF4-FFF2-40B4-BE49-F238E27FC236}">
                <a16:creationId xmlns:a16="http://schemas.microsoft.com/office/drawing/2014/main" id="{891D24B9-086C-29A8-F03F-D18E4276BE76}"/>
              </a:ext>
            </a:extLst>
          </p:cNvPr>
          <p:cNvSpPr>
            <a:spLocks noGrp="1"/>
          </p:cNvSpPr>
          <p:nvPr>
            <p:ph idx="1"/>
          </p:nvPr>
        </p:nvSpPr>
        <p:spPr/>
        <p:txBody>
          <a:bodyPr/>
          <a:lstStyle/>
          <a:p>
            <a:endParaRPr lang="en-GB" dirty="0"/>
          </a:p>
          <a:p>
            <a:r>
              <a:rPr lang="en-GB" dirty="0"/>
              <a:t>Youth services must consider children’s rights in planning and delivery.</a:t>
            </a:r>
          </a:p>
          <a:p>
            <a:pPr marL="0" indent="0">
              <a:buNone/>
            </a:pPr>
            <a:endParaRPr lang="en-GB" dirty="0"/>
          </a:p>
          <a:p>
            <a:r>
              <a:rPr lang="en-GB" dirty="0"/>
              <a:t>Local authorities are encouraged to use Children’s Rights Impact Assessments (CRIAs) when designing youth programmes.</a:t>
            </a:r>
          </a:p>
        </p:txBody>
      </p:sp>
    </p:spTree>
    <p:extLst>
      <p:ext uri="{BB962C8B-B14F-4D97-AF65-F5344CB8AC3E}">
        <p14:creationId xmlns:p14="http://schemas.microsoft.com/office/powerpoint/2010/main" val="68027893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B8B13-728F-9F60-E07E-A630C2A2114B}"/>
              </a:ext>
            </a:extLst>
          </p:cNvPr>
          <p:cNvSpPr>
            <a:spLocks noGrp="1"/>
          </p:cNvSpPr>
          <p:nvPr>
            <p:ph type="title"/>
          </p:nvPr>
        </p:nvSpPr>
        <p:spPr/>
        <p:txBody>
          <a:bodyPr/>
          <a:lstStyle/>
          <a:p>
            <a:r>
              <a:rPr lang="en-GB" dirty="0"/>
              <a:t>The Children’s Rights Approach in Wales</a:t>
            </a:r>
            <a:br>
              <a:rPr lang="en-GB" dirty="0"/>
            </a:br>
            <a:endParaRPr lang="en-GB" dirty="0"/>
          </a:p>
        </p:txBody>
      </p:sp>
      <p:sp>
        <p:nvSpPr>
          <p:cNvPr id="3" name="Content Placeholder 2">
            <a:extLst>
              <a:ext uri="{FF2B5EF4-FFF2-40B4-BE49-F238E27FC236}">
                <a16:creationId xmlns:a16="http://schemas.microsoft.com/office/drawing/2014/main" id="{0747FDE6-D46E-0EF8-A9CC-DC24394C0B58}"/>
              </a:ext>
            </a:extLst>
          </p:cNvPr>
          <p:cNvSpPr>
            <a:spLocks noGrp="1"/>
          </p:cNvSpPr>
          <p:nvPr>
            <p:ph idx="1"/>
          </p:nvPr>
        </p:nvSpPr>
        <p:spPr>
          <a:xfrm>
            <a:off x="881743" y="1383620"/>
            <a:ext cx="10515600" cy="4090760"/>
          </a:xfrm>
        </p:spPr>
        <p:txBody>
          <a:bodyPr>
            <a:normAutofit fontScale="85000" lnSpcReduction="20000"/>
          </a:bodyPr>
          <a:lstStyle/>
          <a:p>
            <a:pPr marL="0" indent="0">
              <a:buNone/>
            </a:pPr>
            <a:r>
              <a:rPr lang="en-GB" dirty="0"/>
              <a:t>The Children’s Commissioner for Wales promotes a framework called “The Right Way: A Children’s Rights Approach in Wales”, which helps public services embed the UNCRC into their work. This approach is built on five key principles :</a:t>
            </a:r>
          </a:p>
          <a:p>
            <a:pPr marL="0" indent="0">
              <a:buNone/>
            </a:pPr>
            <a:endParaRPr lang="en-GB" dirty="0"/>
          </a:p>
          <a:p>
            <a:r>
              <a:rPr lang="en-GB" dirty="0"/>
              <a:t>Embedding Children’s Rights – Making rights central to planning and service delivery.</a:t>
            </a:r>
          </a:p>
          <a:p>
            <a:r>
              <a:rPr lang="en-GB" dirty="0"/>
              <a:t>Equality and Non-discrimination – Ensuring all children have equal opportunities.</a:t>
            </a:r>
          </a:p>
          <a:p>
            <a:r>
              <a:rPr lang="en-GB" dirty="0"/>
              <a:t>Empowering Children – Helping children understand and claim their rights.</a:t>
            </a:r>
          </a:p>
          <a:p>
            <a:r>
              <a:rPr lang="en-GB" dirty="0"/>
              <a:t>Participation – Listening to children and involving them in decisions.</a:t>
            </a:r>
          </a:p>
          <a:p>
            <a:r>
              <a:rPr lang="en-GB" dirty="0"/>
              <a:t>Accountability – Holding services accountable for decisions affecting children.</a:t>
            </a:r>
          </a:p>
          <a:p>
            <a:r>
              <a:rPr lang="en-GB" dirty="0"/>
              <a:t>This framework is used across sectors like education, health, and social care to improve outcomes for children and young people.</a:t>
            </a:r>
          </a:p>
        </p:txBody>
      </p:sp>
    </p:spTree>
    <p:extLst>
      <p:ext uri="{BB962C8B-B14F-4D97-AF65-F5344CB8AC3E}">
        <p14:creationId xmlns:p14="http://schemas.microsoft.com/office/powerpoint/2010/main" val="106244663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10DF0-1E6F-4B93-841A-D00D45283983}"/>
              </a:ext>
            </a:extLst>
          </p:cNvPr>
          <p:cNvSpPr>
            <a:spLocks noGrp="1"/>
          </p:cNvSpPr>
          <p:nvPr>
            <p:ph type="title"/>
          </p:nvPr>
        </p:nvSpPr>
        <p:spPr/>
        <p:txBody>
          <a:bodyPr/>
          <a:lstStyle/>
          <a:p>
            <a:pPr marL="228600" marR="0" lvl="0" indent="-228600" defTabSz="914400" rtl="0" eaLnBrk="1" fontAlgn="auto" latinLnBrk="0" hangingPunct="1">
              <a:lnSpc>
                <a:spcPts val="2100"/>
              </a:lnSpc>
              <a:spcBef>
                <a:spcPts val="975"/>
              </a:spcBef>
              <a:spcAft>
                <a:spcPts val="225"/>
              </a:spcAft>
              <a:tabLst/>
              <a:defRPr/>
            </a:pPr>
            <a:r>
              <a:rPr kumimoji="0" lang="en-GB" sz="2800" b="1" i="0" u="none" strike="noStrike" kern="1200" cap="none" spc="0" normalizeH="0" baseline="0" noProof="0" dirty="0">
                <a:ln>
                  <a:noFill/>
                </a:ln>
                <a:solidFill>
                  <a:srgbClr val="424242"/>
                </a:solidFill>
                <a:effectLst/>
                <a:uLnTx/>
                <a:uFillTx/>
                <a:latin typeface="Segoe Sans"/>
                <a:ea typeface="+mn-ea"/>
                <a:cs typeface="+mn-cs"/>
              </a:rPr>
              <a:t>Policy in Practice: Example from Housing</a:t>
            </a:r>
            <a:br>
              <a:rPr kumimoji="0" lang="en-GB" sz="2800" b="1" i="0" u="none" strike="noStrike" kern="1200" cap="none" spc="0" normalizeH="0" baseline="0" noProof="0" dirty="0">
                <a:ln>
                  <a:noFill/>
                </a:ln>
                <a:solidFill>
                  <a:srgbClr val="424242"/>
                </a:solidFill>
                <a:effectLst/>
                <a:uLnTx/>
                <a:uFillTx/>
                <a:latin typeface="Segoe Sans"/>
                <a:ea typeface="+mn-ea"/>
                <a:cs typeface="+mn-cs"/>
              </a:rPr>
            </a:br>
            <a:endParaRPr lang="en-GB" dirty="0"/>
          </a:p>
        </p:txBody>
      </p:sp>
      <p:sp>
        <p:nvSpPr>
          <p:cNvPr id="3" name="Content Placeholder 2">
            <a:extLst>
              <a:ext uri="{FF2B5EF4-FFF2-40B4-BE49-F238E27FC236}">
                <a16:creationId xmlns:a16="http://schemas.microsoft.com/office/drawing/2014/main" id="{6F8A5108-C193-72F3-8636-8D99140C37D2}"/>
              </a:ext>
            </a:extLst>
          </p:cNvPr>
          <p:cNvSpPr>
            <a:spLocks noGrp="1"/>
          </p:cNvSpPr>
          <p:nvPr>
            <p:ph idx="1"/>
          </p:nvPr>
        </p:nvSpPr>
        <p:spPr/>
        <p:txBody>
          <a:bodyPr>
            <a:normAutofit/>
          </a:bodyPr>
          <a:lstStyle/>
          <a:p>
            <a:pPr algn="l">
              <a:spcBef>
                <a:spcPts val="600"/>
              </a:spcBef>
              <a:spcAft>
                <a:spcPts val="300"/>
              </a:spcAft>
              <a:buNone/>
            </a:pPr>
            <a:r>
              <a:rPr lang="en-GB" b="0" i="0" dirty="0">
                <a:solidFill>
                  <a:srgbClr val="424242"/>
                </a:solidFill>
                <a:effectLst/>
                <a:latin typeface="Segoe Sans"/>
              </a:rPr>
              <a:t>The </a:t>
            </a:r>
            <a:r>
              <a:rPr lang="en-GB" b="1" i="0" dirty="0">
                <a:solidFill>
                  <a:srgbClr val="424242"/>
                </a:solidFill>
                <a:effectLst/>
                <a:latin typeface="Segoe Sans"/>
              </a:rPr>
              <a:t>Welsh Government</a:t>
            </a:r>
            <a:r>
              <a:rPr lang="en-GB" b="0" i="0" dirty="0">
                <a:solidFill>
                  <a:srgbClr val="424242"/>
                </a:solidFill>
                <a:effectLst/>
                <a:latin typeface="Segoe Sans"/>
              </a:rPr>
              <a:t> applies a </a:t>
            </a:r>
            <a:r>
              <a:rPr lang="en-GB" b="1" i="0" dirty="0">
                <a:solidFill>
                  <a:srgbClr val="424242"/>
                </a:solidFill>
                <a:effectLst/>
                <a:latin typeface="Segoe Sans"/>
              </a:rPr>
              <a:t>Children’s Rights Impact Assessment (CRIA)</a:t>
            </a:r>
            <a:r>
              <a:rPr lang="en-GB" b="0" i="0" dirty="0">
                <a:solidFill>
                  <a:srgbClr val="424242"/>
                </a:solidFill>
                <a:effectLst/>
                <a:latin typeface="Segoe Sans"/>
              </a:rPr>
              <a:t> to major policies.</a:t>
            </a:r>
          </a:p>
          <a:p>
            <a:pPr>
              <a:spcBef>
                <a:spcPts val="600"/>
              </a:spcBef>
              <a:spcAft>
                <a:spcPts val="300"/>
              </a:spcAft>
            </a:pPr>
            <a:r>
              <a:rPr lang="en-GB" b="0" i="0" dirty="0">
                <a:solidFill>
                  <a:srgbClr val="424242"/>
                </a:solidFill>
                <a:effectLst/>
                <a:latin typeface="Segoe Sans"/>
              </a:rPr>
              <a:t>For example, the </a:t>
            </a:r>
            <a:r>
              <a:rPr lang="en-GB" b="1" i="0" dirty="0">
                <a:solidFill>
                  <a:srgbClr val="424242"/>
                </a:solidFill>
                <a:effectLst/>
                <a:latin typeface="Segoe Sans"/>
              </a:rPr>
              <a:t>Homelessness and Social Housing Allocation (Wales) Bill</a:t>
            </a:r>
            <a:r>
              <a:rPr lang="en-GB" b="0" i="0" dirty="0">
                <a:solidFill>
                  <a:srgbClr val="424242"/>
                </a:solidFill>
                <a:effectLst/>
                <a:latin typeface="Segoe Sans"/>
              </a:rPr>
              <a:t> includes specific measures to protect children and young people, such as:</a:t>
            </a:r>
          </a:p>
          <a:p>
            <a:pPr algn="l">
              <a:spcBef>
                <a:spcPts val="300"/>
              </a:spcBef>
              <a:spcAft>
                <a:spcPts val="300"/>
              </a:spcAft>
              <a:buFont typeface="Arial" panose="020B0604020202020204" pitchFamily="34" charset="0"/>
              <a:buChar char="•"/>
            </a:pPr>
            <a:r>
              <a:rPr lang="en-GB" b="0" i="0" dirty="0">
                <a:solidFill>
                  <a:srgbClr val="424242"/>
                </a:solidFill>
                <a:effectLst/>
                <a:latin typeface="Segoe Sans"/>
              </a:rPr>
              <a:t>Prioritizing early intervention to prevent youth homelessness.</a:t>
            </a:r>
          </a:p>
          <a:p>
            <a:pPr algn="l">
              <a:spcBef>
                <a:spcPts val="300"/>
              </a:spcBef>
              <a:spcAft>
                <a:spcPts val="300"/>
              </a:spcAft>
              <a:buFont typeface="Arial" panose="020B0604020202020204" pitchFamily="34" charset="0"/>
              <a:buChar char="•"/>
            </a:pPr>
            <a:r>
              <a:rPr lang="en-GB" b="0" i="0" dirty="0">
                <a:solidFill>
                  <a:srgbClr val="424242"/>
                </a:solidFill>
                <a:effectLst/>
                <a:latin typeface="Segoe Sans"/>
              </a:rPr>
              <a:t>Reducing time spent in temporary accommodation.</a:t>
            </a:r>
          </a:p>
          <a:p>
            <a:pPr algn="l">
              <a:spcBef>
                <a:spcPts val="300"/>
              </a:spcBef>
              <a:spcAft>
                <a:spcPts val="300"/>
              </a:spcAft>
              <a:buFont typeface="Arial" panose="020B0604020202020204" pitchFamily="34" charset="0"/>
              <a:buChar char="•"/>
            </a:pPr>
            <a:r>
              <a:rPr lang="en-GB" b="0" i="0" dirty="0">
                <a:solidFill>
                  <a:srgbClr val="424242"/>
                </a:solidFill>
                <a:effectLst/>
                <a:latin typeface="Segoe Sans"/>
              </a:rPr>
              <a:t>Strengthening support for care leavers </a:t>
            </a:r>
          </a:p>
          <a:p>
            <a:pPr marL="0" indent="0">
              <a:buNone/>
            </a:pPr>
            <a:endParaRPr lang="en-GB" dirty="0"/>
          </a:p>
        </p:txBody>
      </p:sp>
    </p:spTree>
    <p:extLst>
      <p:ext uri="{BB962C8B-B14F-4D97-AF65-F5344CB8AC3E}">
        <p14:creationId xmlns:p14="http://schemas.microsoft.com/office/powerpoint/2010/main" val="333028913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B236CB-156C-5811-9E1E-958B67AABBAE}"/>
              </a:ext>
            </a:extLst>
          </p:cNvPr>
          <p:cNvSpPr>
            <a:spLocks noGrp="1"/>
          </p:cNvSpPr>
          <p:nvPr>
            <p:ph type="title"/>
          </p:nvPr>
        </p:nvSpPr>
        <p:spPr/>
        <p:txBody>
          <a:bodyPr/>
          <a:lstStyle/>
          <a:p>
            <a:r>
              <a:rPr lang="en-GB" dirty="0"/>
              <a:t>Families First Programme</a:t>
            </a:r>
            <a:br>
              <a:rPr lang="en-GB" dirty="0"/>
            </a:br>
            <a:endParaRPr lang="en-GB" dirty="0"/>
          </a:p>
        </p:txBody>
      </p:sp>
      <p:sp>
        <p:nvSpPr>
          <p:cNvPr id="3" name="Content Placeholder 2">
            <a:extLst>
              <a:ext uri="{FF2B5EF4-FFF2-40B4-BE49-F238E27FC236}">
                <a16:creationId xmlns:a16="http://schemas.microsoft.com/office/drawing/2014/main" id="{9A9DAF57-44D4-704D-B55B-E5D5DAD2B933}"/>
              </a:ext>
            </a:extLst>
          </p:cNvPr>
          <p:cNvSpPr>
            <a:spLocks noGrp="1"/>
          </p:cNvSpPr>
          <p:nvPr>
            <p:ph idx="1"/>
          </p:nvPr>
        </p:nvSpPr>
        <p:spPr/>
        <p:txBody>
          <a:bodyPr>
            <a:normAutofit/>
          </a:bodyPr>
          <a:lstStyle/>
          <a:p>
            <a:r>
              <a:rPr lang="en-GB" dirty="0"/>
              <a:t>The Families First initiative supports early intervention and prevention services for families and young people. It is explicitly guided by the UNCRC.</a:t>
            </a:r>
          </a:p>
          <a:p>
            <a:r>
              <a:rPr lang="en-GB" dirty="0"/>
              <a:t>Team Around the Family (TAF): Youth workers collaborate with other professionals to ensure young people’s voices are heard and their rights to education, health, and protection are upheld.</a:t>
            </a:r>
          </a:p>
          <a:p>
            <a:r>
              <a:rPr lang="en-GB" dirty="0"/>
              <a:t>Disability Focus: Ensures inclusive services that reflect the UNCRC’s principle of non-discrimination (Article 2).</a:t>
            </a:r>
          </a:p>
        </p:txBody>
      </p:sp>
    </p:spTree>
    <p:extLst>
      <p:ext uri="{BB962C8B-B14F-4D97-AF65-F5344CB8AC3E}">
        <p14:creationId xmlns:p14="http://schemas.microsoft.com/office/powerpoint/2010/main" val="19340038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F8821-666D-8816-0988-CEE9EC13ED40}"/>
              </a:ext>
            </a:extLst>
          </p:cNvPr>
          <p:cNvSpPr>
            <a:spLocks noGrp="1"/>
          </p:cNvSpPr>
          <p:nvPr>
            <p:ph type="title"/>
          </p:nvPr>
        </p:nvSpPr>
        <p:spPr/>
        <p:txBody>
          <a:bodyPr/>
          <a:lstStyle/>
          <a:p>
            <a:r>
              <a:rPr lang="en-GB" dirty="0"/>
              <a:t>Youth Participation Structures</a:t>
            </a:r>
            <a:br>
              <a:rPr lang="en-GB" dirty="0"/>
            </a:br>
            <a:endParaRPr lang="en-GB" dirty="0"/>
          </a:p>
        </p:txBody>
      </p:sp>
      <p:sp>
        <p:nvSpPr>
          <p:cNvPr id="3" name="Content Placeholder 2">
            <a:extLst>
              <a:ext uri="{FF2B5EF4-FFF2-40B4-BE49-F238E27FC236}">
                <a16:creationId xmlns:a16="http://schemas.microsoft.com/office/drawing/2014/main" id="{38E8E6EE-7AAD-A830-288B-E84DB61C18BD}"/>
              </a:ext>
            </a:extLst>
          </p:cNvPr>
          <p:cNvSpPr>
            <a:spLocks noGrp="1"/>
          </p:cNvSpPr>
          <p:nvPr>
            <p:ph idx="1"/>
          </p:nvPr>
        </p:nvSpPr>
        <p:spPr/>
        <p:txBody>
          <a:bodyPr>
            <a:normAutofit/>
          </a:bodyPr>
          <a:lstStyle/>
          <a:p>
            <a:r>
              <a:rPr lang="en-GB" dirty="0"/>
              <a:t>Many local youth services in Wales run youth councils, forums, and shadow cabinets that give young people a platform to influence decisions.</a:t>
            </a:r>
          </a:p>
          <a:p>
            <a:r>
              <a:rPr lang="en-GB" dirty="0"/>
              <a:t>UNCRC in Action:</a:t>
            </a:r>
          </a:p>
          <a:p>
            <a:r>
              <a:rPr lang="en-GB" dirty="0"/>
              <a:t>Article 12 (right to be heard) is fulfilled through structured participation.</a:t>
            </a:r>
          </a:p>
          <a:p>
            <a:r>
              <a:rPr lang="en-GB" dirty="0"/>
              <a:t>Young people co-design services, sit on interview panels, and contribute to local policy.</a:t>
            </a:r>
          </a:p>
        </p:txBody>
      </p:sp>
    </p:spTree>
    <p:extLst>
      <p:ext uri="{BB962C8B-B14F-4D97-AF65-F5344CB8AC3E}">
        <p14:creationId xmlns:p14="http://schemas.microsoft.com/office/powerpoint/2010/main" val="204661938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000B7-91CD-3B88-96AB-C55E0CA99657}"/>
              </a:ext>
            </a:extLst>
          </p:cNvPr>
          <p:cNvSpPr>
            <a:spLocks noGrp="1"/>
          </p:cNvSpPr>
          <p:nvPr>
            <p:ph type="title"/>
          </p:nvPr>
        </p:nvSpPr>
        <p:spPr/>
        <p:txBody>
          <a:bodyPr/>
          <a:lstStyle/>
          <a:p>
            <a:r>
              <a:rPr lang="en-GB" dirty="0"/>
              <a:t>Education and Awareness</a:t>
            </a:r>
            <a:br>
              <a:rPr lang="en-GB" dirty="0"/>
            </a:br>
            <a:endParaRPr lang="en-GB" dirty="0"/>
          </a:p>
        </p:txBody>
      </p:sp>
      <p:sp>
        <p:nvSpPr>
          <p:cNvPr id="3" name="Content Placeholder 2">
            <a:extLst>
              <a:ext uri="{FF2B5EF4-FFF2-40B4-BE49-F238E27FC236}">
                <a16:creationId xmlns:a16="http://schemas.microsoft.com/office/drawing/2014/main" id="{CF292A18-0E6F-3A30-DF8E-64650FBD813E}"/>
              </a:ext>
            </a:extLst>
          </p:cNvPr>
          <p:cNvSpPr>
            <a:spLocks noGrp="1"/>
          </p:cNvSpPr>
          <p:nvPr>
            <p:ph idx="1"/>
          </p:nvPr>
        </p:nvSpPr>
        <p:spPr/>
        <p:txBody>
          <a:bodyPr/>
          <a:lstStyle/>
          <a:p>
            <a:r>
              <a:rPr lang="en-GB" dirty="0"/>
              <a:t>Welsh schools are encouraged to teach children about their rights under the UNCRC. Many schools participate in rights-respecting initiatives, helping children understand and exercise their rights from a young age.</a:t>
            </a:r>
          </a:p>
        </p:txBody>
      </p:sp>
    </p:spTree>
    <p:extLst>
      <p:ext uri="{BB962C8B-B14F-4D97-AF65-F5344CB8AC3E}">
        <p14:creationId xmlns:p14="http://schemas.microsoft.com/office/powerpoint/2010/main" val="232635371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D66F5-59CB-D0B1-C86E-3C777B908452}"/>
              </a:ext>
            </a:extLst>
          </p:cNvPr>
          <p:cNvSpPr>
            <a:spLocks noGrp="1"/>
          </p:cNvSpPr>
          <p:nvPr>
            <p:ph type="title"/>
          </p:nvPr>
        </p:nvSpPr>
        <p:spPr/>
        <p:txBody>
          <a:bodyPr/>
          <a:lstStyle/>
          <a:p>
            <a:r>
              <a:rPr lang="en-GB" dirty="0"/>
              <a:t>Creative Rights-Based Projects</a:t>
            </a:r>
            <a:br>
              <a:rPr lang="en-GB" dirty="0"/>
            </a:br>
            <a:endParaRPr lang="en-GB" dirty="0"/>
          </a:p>
        </p:txBody>
      </p:sp>
      <p:sp>
        <p:nvSpPr>
          <p:cNvPr id="3" name="Content Placeholder 2">
            <a:extLst>
              <a:ext uri="{FF2B5EF4-FFF2-40B4-BE49-F238E27FC236}">
                <a16:creationId xmlns:a16="http://schemas.microsoft.com/office/drawing/2014/main" id="{D5EE6CB7-CDBD-9E82-87AE-E83CBC2376A1}"/>
              </a:ext>
            </a:extLst>
          </p:cNvPr>
          <p:cNvSpPr>
            <a:spLocks noGrp="1"/>
          </p:cNvSpPr>
          <p:nvPr>
            <p:ph idx="1"/>
          </p:nvPr>
        </p:nvSpPr>
        <p:spPr/>
        <p:txBody>
          <a:bodyPr>
            <a:normAutofit lnSpcReduction="10000"/>
          </a:bodyPr>
          <a:lstStyle/>
          <a:p>
            <a:r>
              <a:rPr lang="en-GB" dirty="0"/>
              <a:t>Youth services often use arts and media to explore rights.</a:t>
            </a:r>
          </a:p>
          <a:p>
            <a:endParaRPr lang="en-GB" dirty="0"/>
          </a:p>
          <a:p>
            <a:r>
              <a:rPr lang="en-GB" dirty="0"/>
              <a:t>Example:</a:t>
            </a:r>
          </a:p>
          <a:p>
            <a:endParaRPr lang="en-GB" dirty="0"/>
          </a:p>
          <a:p>
            <a:r>
              <a:rPr lang="en-GB" dirty="0"/>
              <a:t>In Caerphilly, young people created digital stories about their experiences during lockdown, which were shared with local leaders to influence recovery plans—demonstrating Article 13 (freedom of expression).</a:t>
            </a:r>
          </a:p>
          <a:p>
            <a:endParaRPr lang="en-GB" dirty="0"/>
          </a:p>
        </p:txBody>
      </p:sp>
    </p:spTree>
    <p:extLst>
      <p:ext uri="{BB962C8B-B14F-4D97-AF65-F5344CB8AC3E}">
        <p14:creationId xmlns:p14="http://schemas.microsoft.com/office/powerpoint/2010/main" val="24935293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4BD44B-D443-D399-F31A-791A73E8A0A6}"/>
              </a:ext>
            </a:extLst>
          </p:cNvPr>
          <p:cNvSpPr>
            <a:spLocks noGrp="1"/>
          </p:cNvSpPr>
          <p:nvPr>
            <p:ph type="title"/>
          </p:nvPr>
        </p:nvSpPr>
        <p:spPr/>
        <p:txBody>
          <a:bodyPr/>
          <a:lstStyle/>
          <a:p>
            <a:r>
              <a:rPr lang="en-GB" i="0" dirty="0">
                <a:solidFill>
                  <a:srgbClr val="424242"/>
                </a:solidFill>
                <a:effectLst/>
                <a:latin typeface="Segoe Sans"/>
              </a:rPr>
              <a:t>Cardiff Youth Service</a:t>
            </a:r>
            <a:br>
              <a:rPr lang="en-GB" b="1" i="0" dirty="0">
                <a:solidFill>
                  <a:srgbClr val="424242"/>
                </a:solidFill>
                <a:effectLst/>
                <a:latin typeface="Segoe Sans"/>
              </a:rPr>
            </a:br>
            <a:endParaRPr lang="en-GB" dirty="0"/>
          </a:p>
        </p:txBody>
      </p:sp>
      <p:sp>
        <p:nvSpPr>
          <p:cNvPr id="3" name="Content Placeholder 2">
            <a:extLst>
              <a:ext uri="{FF2B5EF4-FFF2-40B4-BE49-F238E27FC236}">
                <a16:creationId xmlns:a16="http://schemas.microsoft.com/office/drawing/2014/main" id="{3BDE4177-43E4-A40A-B008-D6386E2914E0}"/>
              </a:ext>
            </a:extLst>
          </p:cNvPr>
          <p:cNvSpPr>
            <a:spLocks noGrp="1"/>
          </p:cNvSpPr>
          <p:nvPr>
            <p:ph idx="1"/>
          </p:nvPr>
        </p:nvSpPr>
        <p:spPr/>
        <p:txBody>
          <a:bodyPr/>
          <a:lstStyle/>
          <a:p>
            <a:pPr algn="l">
              <a:spcBef>
                <a:spcPts val="300"/>
              </a:spcBef>
              <a:spcAft>
                <a:spcPts val="300"/>
              </a:spcAft>
              <a:buFont typeface="Arial" panose="020B0604020202020204" pitchFamily="34" charset="0"/>
              <a:buChar char="•"/>
            </a:pPr>
            <a:r>
              <a:rPr lang="en-GB" b="1" i="0" dirty="0">
                <a:solidFill>
                  <a:srgbClr val="424242"/>
                </a:solidFill>
                <a:effectLst/>
                <a:latin typeface="Segoe Sans"/>
              </a:rPr>
              <a:t>Youth Voice and Participation</a:t>
            </a:r>
            <a:r>
              <a:rPr lang="en-GB" b="0" i="0" dirty="0">
                <a:solidFill>
                  <a:srgbClr val="424242"/>
                </a:solidFill>
                <a:effectLst/>
                <a:latin typeface="Segoe Sans"/>
              </a:rPr>
              <a:t>: Cardiff runs a </a:t>
            </a:r>
            <a:r>
              <a:rPr lang="en-GB" b="1" i="0" dirty="0">
                <a:solidFill>
                  <a:srgbClr val="424242"/>
                </a:solidFill>
                <a:effectLst/>
                <a:latin typeface="Segoe Sans"/>
              </a:rPr>
              <a:t>Youth Council</a:t>
            </a:r>
            <a:r>
              <a:rPr lang="en-GB" b="0" i="0" dirty="0">
                <a:solidFill>
                  <a:srgbClr val="424242"/>
                </a:solidFill>
                <a:effectLst/>
                <a:latin typeface="Segoe Sans"/>
              </a:rPr>
              <a:t> and </a:t>
            </a:r>
            <a:r>
              <a:rPr lang="en-GB" b="1" i="0" dirty="0">
                <a:solidFill>
                  <a:srgbClr val="424242"/>
                </a:solidFill>
                <a:effectLst/>
                <a:latin typeface="Segoe Sans"/>
              </a:rPr>
              <a:t>Young Inspectors programme</a:t>
            </a:r>
            <a:r>
              <a:rPr lang="en-GB" b="0" i="0" dirty="0">
                <a:solidFill>
                  <a:srgbClr val="424242"/>
                </a:solidFill>
                <a:effectLst/>
                <a:latin typeface="Segoe Sans"/>
              </a:rPr>
              <a:t>, where young people assess local services and provide feedback to improve them.</a:t>
            </a:r>
          </a:p>
          <a:p>
            <a:pPr algn="l">
              <a:spcBef>
                <a:spcPts val="300"/>
              </a:spcBef>
              <a:spcAft>
                <a:spcPts val="300"/>
              </a:spcAft>
              <a:buFont typeface="Arial" panose="020B0604020202020204" pitchFamily="34" charset="0"/>
              <a:buChar char="•"/>
            </a:pPr>
            <a:r>
              <a:rPr lang="en-GB" b="1" i="0" dirty="0">
                <a:solidFill>
                  <a:srgbClr val="424242"/>
                </a:solidFill>
                <a:effectLst/>
                <a:latin typeface="Segoe Sans"/>
              </a:rPr>
              <a:t>UNCRC in Action</a:t>
            </a:r>
            <a:r>
              <a:rPr lang="en-GB" b="0" i="0" dirty="0">
                <a:solidFill>
                  <a:srgbClr val="424242"/>
                </a:solidFill>
                <a:effectLst/>
                <a:latin typeface="Segoe Sans"/>
              </a:rPr>
              <a:t>: Article 12 (right to be heard) is central, with young people influencing decisions on education, transport, and mental health services.</a:t>
            </a:r>
          </a:p>
          <a:p>
            <a:endParaRPr lang="en-GB" dirty="0"/>
          </a:p>
        </p:txBody>
      </p:sp>
    </p:spTree>
    <p:extLst>
      <p:ext uri="{BB962C8B-B14F-4D97-AF65-F5344CB8AC3E}">
        <p14:creationId xmlns:p14="http://schemas.microsoft.com/office/powerpoint/2010/main" val="367066054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94501A-9A01-26C3-7267-C2E3BDFD11A3}"/>
              </a:ext>
            </a:extLst>
          </p:cNvPr>
          <p:cNvSpPr>
            <a:spLocks noGrp="1"/>
          </p:cNvSpPr>
          <p:nvPr>
            <p:ph type="title"/>
          </p:nvPr>
        </p:nvSpPr>
        <p:spPr/>
        <p:txBody>
          <a:bodyPr/>
          <a:lstStyle/>
          <a:p>
            <a:r>
              <a:rPr lang="en-GB" i="0" dirty="0">
                <a:solidFill>
                  <a:srgbClr val="424242"/>
                </a:solidFill>
                <a:effectLst/>
                <a:latin typeface="Segoe Sans"/>
              </a:rPr>
              <a:t>Caerphilly Youth Service</a:t>
            </a:r>
            <a:br>
              <a:rPr lang="en-GB" b="1" i="0" dirty="0">
                <a:solidFill>
                  <a:srgbClr val="424242"/>
                </a:solidFill>
                <a:effectLst/>
                <a:latin typeface="Segoe Sans"/>
              </a:rPr>
            </a:br>
            <a:endParaRPr lang="en-GB" dirty="0"/>
          </a:p>
        </p:txBody>
      </p:sp>
      <p:sp>
        <p:nvSpPr>
          <p:cNvPr id="3" name="Content Placeholder 2">
            <a:extLst>
              <a:ext uri="{FF2B5EF4-FFF2-40B4-BE49-F238E27FC236}">
                <a16:creationId xmlns:a16="http://schemas.microsoft.com/office/drawing/2014/main" id="{9C2905F8-CB14-8507-5685-1DAD4F363E17}"/>
              </a:ext>
            </a:extLst>
          </p:cNvPr>
          <p:cNvSpPr>
            <a:spLocks noGrp="1"/>
          </p:cNvSpPr>
          <p:nvPr>
            <p:ph idx="1"/>
          </p:nvPr>
        </p:nvSpPr>
        <p:spPr/>
        <p:txBody>
          <a:bodyPr/>
          <a:lstStyle/>
          <a:p>
            <a:pPr algn="l">
              <a:spcBef>
                <a:spcPts val="300"/>
              </a:spcBef>
              <a:spcAft>
                <a:spcPts val="300"/>
              </a:spcAft>
              <a:buFont typeface="Arial" panose="020B0604020202020204" pitchFamily="34" charset="0"/>
              <a:buChar char="•"/>
            </a:pPr>
            <a:r>
              <a:rPr lang="en-GB" b="1" i="0" dirty="0">
                <a:solidFill>
                  <a:srgbClr val="424242"/>
                </a:solidFill>
                <a:effectLst/>
                <a:latin typeface="Segoe Sans"/>
              </a:rPr>
              <a:t>Digital Storytelling Project</a:t>
            </a:r>
            <a:r>
              <a:rPr lang="en-GB" b="0" i="0" dirty="0">
                <a:solidFill>
                  <a:srgbClr val="424242"/>
                </a:solidFill>
                <a:effectLst/>
                <a:latin typeface="Segoe Sans"/>
              </a:rPr>
              <a:t>: Young people created digital stories about their experiences during the COVID-19 pandemic, which were shared with local leaders.</a:t>
            </a:r>
          </a:p>
          <a:p>
            <a:pPr algn="l">
              <a:spcBef>
                <a:spcPts val="300"/>
              </a:spcBef>
              <a:spcAft>
                <a:spcPts val="300"/>
              </a:spcAft>
              <a:buFont typeface="Arial" panose="020B0604020202020204" pitchFamily="34" charset="0"/>
              <a:buChar char="•"/>
            </a:pPr>
            <a:r>
              <a:rPr lang="en-GB" b="1" i="0" dirty="0">
                <a:solidFill>
                  <a:srgbClr val="424242"/>
                </a:solidFill>
                <a:effectLst/>
                <a:latin typeface="Segoe Sans"/>
              </a:rPr>
              <a:t>UNCRC in Action</a:t>
            </a:r>
            <a:r>
              <a:rPr lang="en-GB" b="0" i="0" dirty="0">
                <a:solidFill>
                  <a:srgbClr val="424242"/>
                </a:solidFill>
                <a:effectLst/>
                <a:latin typeface="Segoe Sans"/>
              </a:rPr>
              <a:t>: Article 13 (freedom of expression) and Article 17 (access to information) were promoted through creative media.</a:t>
            </a:r>
          </a:p>
          <a:p>
            <a:endParaRPr lang="en-GB" dirty="0"/>
          </a:p>
        </p:txBody>
      </p:sp>
    </p:spTree>
    <p:extLst>
      <p:ext uri="{BB962C8B-B14F-4D97-AF65-F5344CB8AC3E}">
        <p14:creationId xmlns:p14="http://schemas.microsoft.com/office/powerpoint/2010/main" val="357916441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6D6E8-2298-01B9-095E-F3EF6A7A14D0}"/>
              </a:ext>
            </a:extLst>
          </p:cNvPr>
          <p:cNvSpPr>
            <a:spLocks noGrp="1"/>
          </p:cNvSpPr>
          <p:nvPr>
            <p:ph type="title"/>
          </p:nvPr>
        </p:nvSpPr>
        <p:spPr/>
        <p:txBody>
          <a:bodyPr/>
          <a:lstStyle/>
          <a:p>
            <a:r>
              <a:rPr lang="en-GB" i="0" dirty="0">
                <a:solidFill>
                  <a:srgbClr val="424242"/>
                </a:solidFill>
                <a:effectLst/>
                <a:latin typeface="Segoe Sans"/>
              </a:rPr>
              <a:t>Gwynedd Youth Service</a:t>
            </a:r>
            <a:br>
              <a:rPr lang="en-GB" b="1" i="0" dirty="0">
                <a:solidFill>
                  <a:srgbClr val="424242"/>
                </a:solidFill>
                <a:effectLst/>
                <a:latin typeface="Segoe Sans"/>
              </a:rPr>
            </a:br>
            <a:endParaRPr lang="en-GB" dirty="0"/>
          </a:p>
        </p:txBody>
      </p:sp>
      <p:sp>
        <p:nvSpPr>
          <p:cNvPr id="3" name="Content Placeholder 2">
            <a:extLst>
              <a:ext uri="{FF2B5EF4-FFF2-40B4-BE49-F238E27FC236}">
                <a16:creationId xmlns:a16="http://schemas.microsoft.com/office/drawing/2014/main" id="{DAA3F237-5434-DA8F-5B47-A86B6A59A336}"/>
              </a:ext>
            </a:extLst>
          </p:cNvPr>
          <p:cNvSpPr>
            <a:spLocks noGrp="1"/>
          </p:cNvSpPr>
          <p:nvPr>
            <p:ph idx="1"/>
          </p:nvPr>
        </p:nvSpPr>
        <p:spPr/>
        <p:txBody>
          <a:bodyPr/>
          <a:lstStyle/>
          <a:p>
            <a:pPr algn="l">
              <a:spcBef>
                <a:spcPts val="300"/>
              </a:spcBef>
              <a:spcAft>
                <a:spcPts val="300"/>
              </a:spcAft>
              <a:buFont typeface="Arial" panose="020B0604020202020204" pitchFamily="34" charset="0"/>
              <a:buChar char="•"/>
            </a:pPr>
            <a:r>
              <a:rPr lang="en-GB" b="1" i="0" dirty="0">
                <a:solidFill>
                  <a:srgbClr val="424242"/>
                </a:solidFill>
                <a:effectLst/>
                <a:latin typeface="Segoe Sans"/>
              </a:rPr>
              <a:t>Bilingual Rights Education</a:t>
            </a:r>
            <a:r>
              <a:rPr lang="en-GB" b="0" i="0" dirty="0">
                <a:solidFill>
                  <a:srgbClr val="424242"/>
                </a:solidFill>
                <a:effectLst/>
                <a:latin typeface="Segoe Sans"/>
              </a:rPr>
              <a:t>: Youth workers deliver sessions in Welsh and English to raise awareness of the UNCRC and young people’s rights.</a:t>
            </a:r>
          </a:p>
          <a:p>
            <a:pPr algn="l">
              <a:spcBef>
                <a:spcPts val="300"/>
              </a:spcBef>
              <a:spcAft>
                <a:spcPts val="300"/>
              </a:spcAft>
              <a:buFont typeface="Arial" panose="020B0604020202020204" pitchFamily="34" charset="0"/>
              <a:buChar char="•"/>
            </a:pPr>
            <a:r>
              <a:rPr lang="en-GB" b="1" i="0" dirty="0">
                <a:solidFill>
                  <a:srgbClr val="424242"/>
                </a:solidFill>
                <a:effectLst/>
                <a:latin typeface="Segoe Sans"/>
              </a:rPr>
              <a:t>UNCRC in Action</a:t>
            </a:r>
            <a:r>
              <a:rPr lang="en-GB" b="0" i="0" dirty="0">
                <a:solidFill>
                  <a:srgbClr val="424242"/>
                </a:solidFill>
                <a:effectLst/>
                <a:latin typeface="Segoe Sans"/>
              </a:rPr>
              <a:t>: Article 30 (right to use your own language) is respected, and Article 42 (knowledge of rights) is actively promoted.</a:t>
            </a:r>
          </a:p>
          <a:p>
            <a:endParaRPr lang="en-GB" dirty="0"/>
          </a:p>
        </p:txBody>
      </p:sp>
    </p:spTree>
    <p:extLst>
      <p:ext uri="{BB962C8B-B14F-4D97-AF65-F5344CB8AC3E}">
        <p14:creationId xmlns:p14="http://schemas.microsoft.com/office/powerpoint/2010/main" val="74842883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BC86F-2613-A49D-9E83-A1C3266A2CA6}"/>
              </a:ext>
            </a:extLst>
          </p:cNvPr>
          <p:cNvSpPr>
            <a:spLocks noGrp="1"/>
          </p:cNvSpPr>
          <p:nvPr>
            <p:ph type="title"/>
          </p:nvPr>
        </p:nvSpPr>
        <p:spPr/>
        <p:txBody>
          <a:bodyPr/>
          <a:lstStyle/>
          <a:p>
            <a:r>
              <a:rPr lang="en-GB" dirty="0"/>
              <a:t>Newport Youth Service</a:t>
            </a:r>
            <a:br>
              <a:rPr lang="en-GB" dirty="0"/>
            </a:br>
            <a:endParaRPr lang="en-GB" dirty="0"/>
          </a:p>
        </p:txBody>
      </p:sp>
      <p:sp>
        <p:nvSpPr>
          <p:cNvPr id="3" name="Content Placeholder 2">
            <a:extLst>
              <a:ext uri="{FF2B5EF4-FFF2-40B4-BE49-F238E27FC236}">
                <a16:creationId xmlns:a16="http://schemas.microsoft.com/office/drawing/2014/main" id="{4EF08F0E-A773-7164-36F5-A546611C6E9F}"/>
              </a:ext>
            </a:extLst>
          </p:cNvPr>
          <p:cNvSpPr>
            <a:spLocks noGrp="1"/>
          </p:cNvSpPr>
          <p:nvPr>
            <p:ph idx="1"/>
          </p:nvPr>
        </p:nvSpPr>
        <p:spPr/>
        <p:txBody>
          <a:bodyPr/>
          <a:lstStyle/>
          <a:p>
            <a:r>
              <a:rPr lang="en-GB" dirty="0"/>
              <a:t>Support for Refugee and Asylum-Seeking Youth: Projects like those run by the Ethnic Youth Support Team (EYST) provide tailored support, including language help, mentoring, and cultural integration.</a:t>
            </a:r>
          </a:p>
          <a:p>
            <a:r>
              <a:rPr lang="en-GB" dirty="0"/>
              <a:t>UNCRC in Action: Article 22 (refugee children) and Article 2 (non-discrimination) are key principles.</a:t>
            </a:r>
          </a:p>
        </p:txBody>
      </p:sp>
    </p:spTree>
    <p:extLst>
      <p:ext uri="{BB962C8B-B14F-4D97-AF65-F5344CB8AC3E}">
        <p14:creationId xmlns:p14="http://schemas.microsoft.com/office/powerpoint/2010/main" val="145183674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C0DB7-F5B5-F2BF-E2F1-E89EA352E8CD}"/>
              </a:ext>
            </a:extLst>
          </p:cNvPr>
          <p:cNvSpPr>
            <a:spLocks noGrp="1"/>
          </p:cNvSpPr>
          <p:nvPr>
            <p:ph type="title"/>
          </p:nvPr>
        </p:nvSpPr>
        <p:spPr/>
        <p:txBody>
          <a:bodyPr/>
          <a:lstStyle/>
          <a:p>
            <a:r>
              <a:rPr lang="en-GB" dirty="0"/>
              <a:t>Pembrokeshire Youth Service</a:t>
            </a:r>
            <a:br>
              <a:rPr lang="en-GB" dirty="0"/>
            </a:br>
            <a:endParaRPr lang="en-GB" dirty="0"/>
          </a:p>
        </p:txBody>
      </p:sp>
      <p:sp>
        <p:nvSpPr>
          <p:cNvPr id="3" name="Content Placeholder 2">
            <a:extLst>
              <a:ext uri="{FF2B5EF4-FFF2-40B4-BE49-F238E27FC236}">
                <a16:creationId xmlns:a16="http://schemas.microsoft.com/office/drawing/2014/main" id="{08393BB3-F3C7-44C3-E4F1-B15654AEFD72}"/>
              </a:ext>
            </a:extLst>
          </p:cNvPr>
          <p:cNvSpPr>
            <a:spLocks noGrp="1"/>
          </p:cNvSpPr>
          <p:nvPr>
            <p:ph idx="1"/>
          </p:nvPr>
        </p:nvSpPr>
        <p:spPr/>
        <p:txBody>
          <a:bodyPr/>
          <a:lstStyle/>
          <a:p>
            <a:r>
              <a:rPr lang="en-GB" dirty="0"/>
              <a:t>Mobile Youth Work: Youth workers travel to rural and coastal communities to ensure all young people have access to support and activities.</a:t>
            </a:r>
          </a:p>
          <a:p>
            <a:r>
              <a:rPr lang="en-GB" dirty="0"/>
              <a:t>UNCRC in Action: Article 15 (freedom of association) and Article 31 (right to leisure and play) are upheld, especially for isolated youth.</a:t>
            </a:r>
          </a:p>
          <a:p>
            <a:endParaRPr lang="en-GB" dirty="0"/>
          </a:p>
        </p:txBody>
      </p:sp>
    </p:spTree>
    <p:extLst>
      <p:ext uri="{BB962C8B-B14F-4D97-AF65-F5344CB8AC3E}">
        <p14:creationId xmlns:p14="http://schemas.microsoft.com/office/powerpoint/2010/main" val="291411585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29548-A251-371C-B40B-AD0B1553AF29}"/>
              </a:ext>
            </a:extLst>
          </p:cNvPr>
          <p:cNvSpPr>
            <a:spLocks noGrp="1"/>
          </p:cNvSpPr>
          <p:nvPr>
            <p:ph type="title"/>
          </p:nvPr>
        </p:nvSpPr>
        <p:spPr/>
        <p:txBody>
          <a:bodyPr/>
          <a:lstStyle/>
          <a:p>
            <a:r>
              <a:rPr lang="en-GB" dirty="0"/>
              <a:t>Over to you……10 minutes individual task</a:t>
            </a:r>
          </a:p>
        </p:txBody>
      </p:sp>
      <p:sp>
        <p:nvSpPr>
          <p:cNvPr id="3" name="Content Placeholder 2">
            <a:extLst>
              <a:ext uri="{FF2B5EF4-FFF2-40B4-BE49-F238E27FC236}">
                <a16:creationId xmlns:a16="http://schemas.microsoft.com/office/drawing/2014/main" id="{66B0F5B1-42E0-3E7E-87FB-CF555F809F23}"/>
              </a:ext>
            </a:extLst>
          </p:cNvPr>
          <p:cNvSpPr>
            <a:spLocks noGrp="1"/>
          </p:cNvSpPr>
          <p:nvPr>
            <p:ph idx="1"/>
          </p:nvPr>
        </p:nvSpPr>
        <p:spPr/>
        <p:txBody>
          <a:bodyPr/>
          <a:lstStyle/>
          <a:p>
            <a:r>
              <a:rPr lang="en-GB" dirty="0"/>
              <a:t>To end the lecture, I would like you to think about the possibilities for you to embed a rights-based approach on placement:</a:t>
            </a:r>
          </a:p>
          <a:p>
            <a:r>
              <a:rPr lang="en-GB" dirty="0"/>
              <a:t>Consider what you could achieve on your level 5 placement, record these ideas and feedback your thinking.</a:t>
            </a:r>
          </a:p>
        </p:txBody>
      </p:sp>
    </p:spTree>
    <p:extLst>
      <p:ext uri="{BB962C8B-B14F-4D97-AF65-F5344CB8AC3E}">
        <p14:creationId xmlns:p14="http://schemas.microsoft.com/office/powerpoint/2010/main" val="415944606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3EF47-BF0A-09FD-6740-E6D5BC601A22}"/>
              </a:ext>
            </a:extLst>
          </p:cNvPr>
          <p:cNvSpPr>
            <a:spLocks noGrp="1"/>
          </p:cNvSpPr>
          <p:nvPr>
            <p:ph type="title"/>
          </p:nvPr>
        </p:nvSpPr>
        <p:spPr/>
        <p:txBody>
          <a:bodyPr/>
          <a:lstStyle/>
          <a:p>
            <a:r>
              <a:rPr lang="en-GB" dirty="0"/>
              <a:t>Feedback</a:t>
            </a:r>
          </a:p>
        </p:txBody>
      </p:sp>
      <p:sp>
        <p:nvSpPr>
          <p:cNvPr id="3" name="Content Placeholder 2">
            <a:extLst>
              <a:ext uri="{FF2B5EF4-FFF2-40B4-BE49-F238E27FC236}">
                <a16:creationId xmlns:a16="http://schemas.microsoft.com/office/drawing/2014/main" id="{000C1187-31D4-25AA-1AE4-A90F975A0D5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18604978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8B9C3-F43E-185B-06C6-AF7326311401}"/>
              </a:ext>
            </a:extLst>
          </p:cNvPr>
          <p:cNvSpPr>
            <a:spLocks noGrp="1"/>
          </p:cNvSpPr>
          <p:nvPr>
            <p:ph type="title"/>
          </p:nvPr>
        </p:nvSpPr>
        <p:spPr/>
        <p:txBody>
          <a:bodyPr/>
          <a:lstStyle/>
          <a:p>
            <a:r>
              <a:rPr lang="en-GB" dirty="0"/>
              <a:t>Directed Study</a:t>
            </a:r>
          </a:p>
        </p:txBody>
      </p:sp>
      <p:sp>
        <p:nvSpPr>
          <p:cNvPr id="3" name="Content Placeholder 2">
            <a:extLst>
              <a:ext uri="{FF2B5EF4-FFF2-40B4-BE49-F238E27FC236}">
                <a16:creationId xmlns:a16="http://schemas.microsoft.com/office/drawing/2014/main" id="{DDF75A53-B1FC-DEF3-78DF-B45528AC8B6D}"/>
              </a:ext>
            </a:extLst>
          </p:cNvPr>
          <p:cNvSpPr>
            <a:spLocks noGrp="1"/>
          </p:cNvSpPr>
          <p:nvPr>
            <p:ph idx="1"/>
          </p:nvPr>
        </p:nvSpPr>
        <p:spPr/>
        <p:txBody>
          <a:bodyPr/>
          <a:lstStyle/>
          <a:p>
            <a:r>
              <a:rPr lang="en-GB" dirty="0"/>
              <a:t>Please read the article placed on Moodle for you – What is Excellent Youth Work’</a:t>
            </a:r>
          </a:p>
          <a:p>
            <a:r>
              <a:rPr lang="en-GB" dirty="0"/>
              <a:t>This should provide some thinking around some of what you seek to create with young people. </a:t>
            </a:r>
          </a:p>
        </p:txBody>
      </p:sp>
    </p:spTree>
    <p:extLst>
      <p:ext uri="{BB962C8B-B14F-4D97-AF65-F5344CB8AC3E}">
        <p14:creationId xmlns:p14="http://schemas.microsoft.com/office/powerpoint/2010/main" val="2927790174"/>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docProps/app.xml><?xml version="1.0" encoding="utf-8"?>
<Properties xmlns="http://schemas.openxmlformats.org/officeDocument/2006/extended-properties" xmlns:vt="http://schemas.openxmlformats.org/officeDocument/2006/docPropsVTypes">
  <Template>Template for PP</Template>
  <TotalTime>0</TotalTime>
  <Words>2255</Words>
  <Application>Microsoft Office PowerPoint</Application>
  <PresentationFormat>Widescreen</PresentationFormat>
  <Paragraphs>176</Paragraphs>
  <Slides>47</Slides>
  <Notes>0</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47</vt:i4>
      </vt:variant>
    </vt:vector>
  </HeadingPairs>
  <TitlesOfParts>
    <vt:vector size="55" baseType="lpstr">
      <vt:lpstr>Helvetica-Bold</vt:lpstr>
      <vt:lpstr>Segoe Sans</vt:lpstr>
      <vt:lpstr>Arial</vt:lpstr>
      <vt:lpstr>Calibri</vt:lpstr>
      <vt:lpstr>Calibri Light</vt:lpstr>
      <vt:lpstr>Gill Sans MT</vt:lpstr>
      <vt:lpstr>Holding PAge</vt:lpstr>
      <vt:lpstr>Accessible 2</vt:lpstr>
      <vt:lpstr> Lecture 3 Recap and THE NEXT STEPS…</vt:lpstr>
      <vt:lpstr>Pause Point – checking in</vt:lpstr>
      <vt:lpstr>Pause Point – checking in</vt:lpstr>
      <vt:lpstr>Final Submission Deadline </vt:lpstr>
      <vt:lpstr>Submission Deadlines for Individual Components </vt:lpstr>
      <vt:lpstr>Additional ‘Behind the Scenes’ work required for the portfolio. </vt:lpstr>
      <vt:lpstr>RECAP and Moving on…..</vt:lpstr>
      <vt:lpstr>Coursework: 80%  A Professional Journal (3500 words). Your Professional Journal has three elements as outlined below.   </vt:lpstr>
      <vt:lpstr>Coursework: 80%  A Professional Journal (3500 words). Your Professional Journal has three elements as outlined below.</vt:lpstr>
      <vt:lpstr>Level 5 Assessment Component 1 – 80% </vt:lpstr>
      <vt:lpstr>Assessment Component 1 – 80% </vt:lpstr>
      <vt:lpstr>Assessment Components 2 and 3</vt:lpstr>
      <vt:lpstr>What will Be included in the Portfolio    What will I submit?</vt:lpstr>
      <vt:lpstr>Examples</vt:lpstr>
      <vt:lpstr>What will Be included in the Portfolio    What will I actually submit?</vt:lpstr>
      <vt:lpstr>PowerPoint Presentation</vt:lpstr>
      <vt:lpstr>What will Be included in the Portfolio    What will I actually submit?</vt:lpstr>
      <vt:lpstr>Essay Format</vt:lpstr>
      <vt:lpstr>PDP Examples</vt:lpstr>
      <vt:lpstr>NOS Evidence Matrix Example</vt:lpstr>
      <vt:lpstr>How to Present the Portfolio</vt:lpstr>
      <vt:lpstr>What is meant by Branding?</vt:lpstr>
      <vt:lpstr>Portfolio Check list</vt:lpstr>
      <vt:lpstr>On Moodle</vt:lpstr>
      <vt:lpstr>Any Question????</vt:lpstr>
      <vt:lpstr>Any Questions?</vt:lpstr>
      <vt:lpstr>PowerPoint Presentation</vt:lpstr>
      <vt:lpstr>Comfort Break</vt:lpstr>
      <vt:lpstr>Next Steps</vt:lpstr>
      <vt:lpstr>UNCRC  Children and Young People’s Rights</vt:lpstr>
      <vt:lpstr>Feedback</vt:lpstr>
      <vt:lpstr>Welsh Context</vt:lpstr>
      <vt:lpstr>Impact on Youth Services: </vt:lpstr>
      <vt:lpstr>The Children’s Rights Approach in Wales </vt:lpstr>
      <vt:lpstr>Policy in Practice: Example from Housing </vt:lpstr>
      <vt:lpstr>Families First Programme </vt:lpstr>
      <vt:lpstr>Youth Participation Structures </vt:lpstr>
      <vt:lpstr>Education and Awareness </vt:lpstr>
      <vt:lpstr>Creative Rights-Based Projects </vt:lpstr>
      <vt:lpstr>Cardiff Youth Service </vt:lpstr>
      <vt:lpstr>Caerphilly Youth Service </vt:lpstr>
      <vt:lpstr>Gwynedd Youth Service </vt:lpstr>
      <vt:lpstr>Newport Youth Service </vt:lpstr>
      <vt:lpstr>Pembrokeshire Youth Service </vt:lpstr>
      <vt:lpstr>Over to you……10 minutes individual task</vt:lpstr>
      <vt:lpstr>Feedback</vt:lpstr>
      <vt:lpstr>Directed Study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Level 5 Fieldwork Placement</dc:title>
  <dc:creator>Alana Enoch</dc:creator>
  <cp:lastModifiedBy>Alana Enoch</cp:lastModifiedBy>
  <cp:revision>38</cp:revision>
  <dcterms:created xsi:type="dcterms:W3CDTF">2019-09-18T09:26:28Z</dcterms:created>
  <dcterms:modified xsi:type="dcterms:W3CDTF">2025-09-29T09:09:55Z</dcterms:modified>
</cp:coreProperties>
</file>