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notesMasterIdLst>
    <p:notesMasterId r:id="rId16"/>
  </p:notesMasterIdLst>
  <p:sldIdLst>
    <p:sldId id="256" r:id="rId2"/>
    <p:sldId id="266" r:id="rId3"/>
    <p:sldId id="276" r:id="rId4"/>
    <p:sldId id="265" r:id="rId5"/>
    <p:sldId id="279" r:id="rId6"/>
    <p:sldId id="267" r:id="rId7"/>
    <p:sldId id="268" r:id="rId8"/>
    <p:sldId id="269" r:id="rId9"/>
    <p:sldId id="275" r:id="rId10"/>
    <p:sldId id="274" r:id="rId11"/>
    <p:sldId id="272" r:id="rId12"/>
    <p:sldId id="273" r:id="rId13"/>
    <p:sldId id="277" r:id="rId14"/>
    <p:sldId id="27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3203" autoAdjust="0"/>
  </p:normalViewPr>
  <p:slideViewPr>
    <p:cSldViewPr snapToGrid="0">
      <p:cViewPr>
        <p:scale>
          <a:sx n="66" d="100"/>
          <a:sy n="66" d="100"/>
        </p:scale>
        <p:origin x="133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55B7AA-8C35-4B80-806A-80C2E1A5B6A6}" type="datetimeFigureOut">
              <a:rPr lang="en-GB" smtClean="0"/>
              <a:t>09/07/2026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0FB5B9-7E07-4716-8633-8F22BAF0682E}" type="slidenum">
              <a:rPr lang="en-GB" smtClean="0"/>
              <a:t>‹#›</a:t>
            </a:fld>
            <a:endParaRPr lang="en-GB"/>
          </a:p>
        </p:txBody>
      </p:sp>
    </p:spTree>
    <p:extLst>
      <p:ext uri="{BB962C8B-B14F-4D97-AF65-F5344CB8AC3E}">
        <p14:creationId xmlns:p14="http://schemas.microsoft.com/office/powerpoint/2010/main" val="4167300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0FB5B9-7E07-4716-8633-8F22BAF0682E}" type="slidenum">
              <a:rPr lang="en-GB" smtClean="0"/>
              <a:t>1</a:t>
            </a:fld>
            <a:endParaRPr lang="en-GB"/>
          </a:p>
        </p:txBody>
      </p:sp>
    </p:spTree>
    <p:extLst>
      <p:ext uri="{BB962C8B-B14F-4D97-AF65-F5344CB8AC3E}">
        <p14:creationId xmlns:p14="http://schemas.microsoft.com/office/powerpoint/2010/main" val="3970229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0FB5B9-7E07-4716-8633-8F22BAF0682E}" type="slidenum">
              <a:rPr lang="en-GB" smtClean="0"/>
              <a:t>2</a:t>
            </a:fld>
            <a:endParaRPr lang="en-GB"/>
          </a:p>
        </p:txBody>
      </p:sp>
    </p:spTree>
    <p:extLst>
      <p:ext uri="{BB962C8B-B14F-4D97-AF65-F5344CB8AC3E}">
        <p14:creationId xmlns:p14="http://schemas.microsoft.com/office/powerpoint/2010/main" val="3981111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0FB5B9-7E07-4716-8633-8F22BAF0682E}" type="slidenum">
              <a:rPr lang="en-GB" smtClean="0"/>
              <a:t>4</a:t>
            </a:fld>
            <a:endParaRPr lang="en-GB"/>
          </a:p>
        </p:txBody>
      </p:sp>
    </p:spTree>
    <p:extLst>
      <p:ext uri="{BB962C8B-B14F-4D97-AF65-F5344CB8AC3E}">
        <p14:creationId xmlns:p14="http://schemas.microsoft.com/office/powerpoint/2010/main" val="467696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SN: In this presentation, we are going to examine the developmental needs of a child using the concept of Bowlby's attachment theory. Isaac is a four-year-old child exhibiting problems with emotional control, socialisation, separation from his mother, and language skills. First, we will describe the main concepts of the Attachment Theory. Then, we will consider how Isaac's early life experiences could affect his development. We will then look into the contribution of genetic factors to his well-being. Evidence-based interventions which can be implemented in an early year’s setting will be provided. Lastly, we will critically evaluate the theory's advantages and disadvantages.</a:t>
            </a:r>
            <a:r>
              <a:rPr lang="en-GB"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60FB5B9-7E07-4716-8633-8F22BAF0682E}" type="slidenum">
              <a:rPr lang="en-GB" smtClean="0"/>
              <a:t>5</a:t>
            </a:fld>
            <a:endParaRPr lang="en-GB"/>
          </a:p>
        </p:txBody>
      </p:sp>
    </p:spTree>
    <p:extLst>
      <p:ext uri="{BB962C8B-B14F-4D97-AF65-F5344CB8AC3E}">
        <p14:creationId xmlns:p14="http://schemas.microsoft.com/office/powerpoint/2010/main" val="1366780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 Attachment Theory of John Bowlby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Children have an innate need to bond with their carers.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These attachments aid in survival and offer security.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Early emotional ties support healthy emotional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Future relationships and social development are influenced by attachment bonds </a:t>
            </a:r>
          </a:p>
        </p:txBody>
      </p:sp>
      <p:sp>
        <p:nvSpPr>
          <p:cNvPr id="4" name="Slide Number Placeholder 3"/>
          <p:cNvSpPr>
            <a:spLocks noGrp="1"/>
          </p:cNvSpPr>
          <p:nvPr>
            <p:ph type="sldNum" sz="quarter" idx="5"/>
          </p:nvPr>
        </p:nvSpPr>
        <p:spPr/>
        <p:txBody>
          <a:bodyPr/>
          <a:lstStyle/>
          <a:p>
            <a:fld id="{660FB5B9-7E07-4716-8633-8F22BAF0682E}" type="slidenum">
              <a:rPr lang="en-GB" smtClean="0"/>
              <a:t>6</a:t>
            </a:fld>
            <a:endParaRPr lang="en-GB"/>
          </a:p>
        </p:txBody>
      </p:sp>
    </p:spTree>
    <p:extLst>
      <p:ext uri="{BB962C8B-B14F-4D97-AF65-F5344CB8AC3E}">
        <p14:creationId xmlns:p14="http://schemas.microsoft.com/office/powerpoint/2010/main" val="981282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kern="1200" dirty="0">
                <a:solidFill>
                  <a:schemeClr val="tx1"/>
                </a:solidFill>
                <a:effectLst/>
                <a:latin typeface="+mn-lt"/>
                <a:ea typeface="+mn-ea"/>
                <a:cs typeface="+mn-cs"/>
              </a:rPr>
              <a:t>SN: The attachment theory has high relevance to Isaac’s case as separation anxiety and clingy behaviour are signs of issues with attachment. Frequent changes in childcare settings could have hindered the child’s chances of developing secure attachments due to the limited exposure to consistent care (Post-natal depression on the side of the mother could also have played an important role.</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0FB5B9-7E07-4716-8633-8F22BAF0682E}" type="slidenum">
              <a:rPr lang="en-GB" smtClean="0"/>
              <a:t>7</a:t>
            </a:fld>
            <a:endParaRPr lang="en-GB"/>
          </a:p>
        </p:txBody>
      </p:sp>
    </p:spTree>
    <p:extLst>
      <p:ext uri="{BB962C8B-B14F-4D97-AF65-F5344CB8AC3E}">
        <p14:creationId xmlns:p14="http://schemas.microsoft.com/office/powerpoint/2010/main" val="4028921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SN: As per the concept of attachment theory, activities that ensure emotional security need to be initiated. In this instance, providing a consistent key worker would facilitate trust and confidence building for Isaac in the environment (Selman and Dilworth‐Bart, 2024). Routine predictability and gradual separation techniques will minimise children's anxiety during childhood. He will be able to develop his sense of independence in a safe environment.</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0FB5B9-7E07-4716-8633-8F22BAF0682E}" type="slidenum">
              <a:rPr lang="en-GB" smtClean="0"/>
              <a:t>8</a:t>
            </a:fld>
            <a:endParaRPr lang="en-GB"/>
          </a:p>
        </p:txBody>
      </p:sp>
    </p:spTree>
    <p:extLst>
      <p:ext uri="{BB962C8B-B14F-4D97-AF65-F5344CB8AC3E}">
        <p14:creationId xmlns:p14="http://schemas.microsoft.com/office/powerpoint/2010/main" val="3625166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SN: As per the concept of attachment theory, activities that ensure emotional security need to be initiated. In this instance, providing a consistent key worker would facilitate trust and confidence building for Isaac in the environment (Selman and Dilworth‐Bart, 2024). Routine predictability and gradual separation techniques will minimise children's anxiety during childhood. He will be able to develop his sense of independence in a safe environment.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660FB5B9-7E07-4716-8633-8F22BAF0682E}" type="slidenum">
              <a:rPr lang="en-GB" smtClean="0"/>
              <a:t>9</a:t>
            </a:fld>
            <a:endParaRPr lang="en-GB"/>
          </a:p>
        </p:txBody>
      </p:sp>
    </p:spTree>
    <p:extLst>
      <p:ext uri="{BB962C8B-B14F-4D97-AF65-F5344CB8AC3E}">
        <p14:creationId xmlns:p14="http://schemas.microsoft.com/office/powerpoint/2010/main" val="3033204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a:p>
            <a:endParaRPr lang="en-IN" dirty="0"/>
          </a:p>
          <a:p>
            <a:endParaRPr lang="en-IN" dirty="0"/>
          </a:p>
        </p:txBody>
      </p:sp>
      <p:sp>
        <p:nvSpPr>
          <p:cNvPr id="4" name="Slide Number Placeholder 3"/>
          <p:cNvSpPr>
            <a:spLocks noGrp="1"/>
          </p:cNvSpPr>
          <p:nvPr>
            <p:ph type="sldNum" sz="quarter" idx="5"/>
          </p:nvPr>
        </p:nvSpPr>
        <p:spPr/>
        <p:txBody>
          <a:bodyPr/>
          <a:lstStyle/>
          <a:p>
            <a:fld id="{660FB5B9-7E07-4716-8633-8F22BAF0682E}" type="slidenum">
              <a:rPr lang="en-GB" smtClean="0"/>
              <a:t>10</a:t>
            </a:fld>
            <a:endParaRPr lang="en-GB"/>
          </a:p>
        </p:txBody>
      </p:sp>
    </p:spTree>
    <p:extLst>
      <p:ext uri="{BB962C8B-B14F-4D97-AF65-F5344CB8AC3E}">
        <p14:creationId xmlns:p14="http://schemas.microsoft.com/office/powerpoint/2010/main" val="1933178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SN: In summary, the attachment theory by John Bowlby helps explain the emotional and social problems of Isaac. Depression in his mother, disrupted childcare practices, and moving from place to place might have had an impact on his attachment and development. Through attachment-cantered intervention and interagency cooperation, his emotional resilience, confidence, language skills, and wellbeing can be promoted.</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0FB5B9-7E07-4716-8633-8F22BAF0682E}" type="slidenum">
              <a:rPr lang="en-GB" smtClean="0"/>
              <a:t>11</a:t>
            </a:fld>
            <a:endParaRPr lang="en-GB"/>
          </a:p>
        </p:txBody>
      </p:sp>
    </p:spTree>
    <p:extLst>
      <p:ext uri="{BB962C8B-B14F-4D97-AF65-F5344CB8AC3E}">
        <p14:creationId xmlns:p14="http://schemas.microsoft.com/office/powerpoint/2010/main" val="977554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0FB5B9-7E07-4716-8633-8F22BAF0682E}" type="slidenum">
              <a:rPr lang="en-GB" smtClean="0"/>
              <a:t>12</a:t>
            </a:fld>
            <a:endParaRPr lang="en-GB"/>
          </a:p>
        </p:txBody>
      </p:sp>
    </p:spTree>
    <p:extLst>
      <p:ext uri="{BB962C8B-B14F-4D97-AF65-F5344CB8AC3E}">
        <p14:creationId xmlns:p14="http://schemas.microsoft.com/office/powerpoint/2010/main" val="2015582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0FB5B9-7E07-4716-8633-8F22BAF0682E}" type="slidenum">
              <a:rPr lang="en-GB" smtClean="0"/>
              <a:t>14</a:t>
            </a:fld>
            <a:endParaRPr lang="en-GB"/>
          </a:p>
        </p:txBody>
      </p:sp>
    </p:spTree>
    <p:extLst>
      <p:ext uri="{BB962C8B-B14F-4D97-AF65-F5344CB8AC3E}">
        <p14:creationId xmlns:p14="http://schemas.microsoft.com/office/powerpoint/2010/main" val="933009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32930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1372846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3756629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CA1C77-D4C0-4983-BF9A-EFA3D8C9AC49}"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3462227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CA1C77-D4C0-4983-BF9A-EFA3D8C9AC49}" type="datetimeFigureOut">
              <a:rPr lang="en-GB" smtClean="0"/>
              <a:t>09/07/2026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147409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CA1C77-D4C0-4983-BF9A-EFA3D8C9AC49}" type="datetimeFigureOut">
              <a:rPr lang="en-GB" smtClean="0"/>
              <a:t>09/07/2026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264557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CA1C77-D4C0-4983-BF9A-EFA3D8C9AC49}" type="datetimeFigureOut">
              <a:rPr lang="en-GB" smtClean="0"/>
              <a:t>09/07/2026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4199565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CA1C77-D4C0-4983-BF9A-EFA3D8C9AC49}"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1910091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5A064F8-4B2E-44D1-B947-37BF20645F97}" type="slidenum">
              <a:rPr lang="en-GB" smtClean="0"/>
              <a:t>‹#›</a:t>
            </a:fld>
            <a:endParaRPr lang="en-GB"/>
          </a:p>
        </p:txBody>
      </p:sp>
      <p:sp>
        <p:nvSpPr>
          <p:cNvPr id="5" name="Date Placeholder 4"/>
          <p:cNvSpPr>
            <a:spLocks noGrp="1"/>
          </p:cNvSpPr>
          <p:nvPr>
            <p:ph type="dt" sz="half" idx="10"/>
          </p:nvPr>
        </p:nvSpPr>
        <p:spPr/>
        <p:txBody>
          <a:bodyPr/>
          <a:lstStyle/>
          <a:p>
            <a:fld id="{C3CA1C77-D4C0-4983-BF9A-EFA3D8C9AC49}" type="datetimeFigureOut">
              <a:rPr lang="en-GB" smtClean="0"/>
              <a:t>09/07/2026</a:t>
            </a:fld>
            <a:endParaRPr lang="en-GB"/>
          </a:p>
        </p:txBody>
      </p:sp>
    </p:spTree>
    <p:extLst>
      <p:ext uri="{BB962C8B-B14F-4D97-AF65-F5344CB8AC3E}">
        <p14:creationId xmlns:p14="http://schemas.microsoft.com/office/powerpoint/2010/main" val="678313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3586169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6516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32163615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61930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382993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619869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A1C77-D4C0-4983-BF9A-EFA3D8C9AC49}"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064F8-4B2E-44D1-B947-37BF20645F97}" type="slidenum">
              <a:rPr lang="en-GB" smtClean="0"/>
              <a:t>‹#›</a:t>
            </a:fld>
            <a:endParaRPr lang="en-GB"/>
          </a:p>
        </p:txBody>
      </p:sp>
    </p:spTree>
    <p:extLst>
      <p:ext uri="{BB962C8B-B14F-4D97-AF65-F5344CB8AC3E}">
        <p14:creationId xmlns:p14="http://schemas.microsoft.com/office/powerpoint/2010/main" val="1840818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3CA1C77-D4C0-4983-BF9A-EFA3D8C9AC49}" type="datetimeFigureOut">
              <a:rPr lang="en-GB" smtClean="0"/>
              <a:t>09/07/2026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5A064F8-4B2E-44D1-B947-37BF20645F97}" type="slidenum">
              <a:rPr lang="en-GB" smtClean="0"/>
              <a:t>‹#›</a:t>
            </a:fld>
            <a:endParaRPr lang="en-GB"/>
          </a:p>
        </p:txBody>
      </p:sp>
    </p:spTree>
    <p:extLst>
      <p:ext uri="{BB962C8B-B14F-4D97-AF65-F5344CB8AC3E}">
        <p14:creationId xmlns:p14="http://schemas.microsoft.com/office/powerpoint/2010/main" val="1277465128"/>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 id="2147483880" r:id="rId13"/>
    <p:sldLayoutId id="2147483881" r:id="rId14"/>
    <p:sldLayoutId id="2147483882" r:id="rId15"/>
    <p:sldLayoutId id="214748388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avemyexams.com/dp/psychology/ib/25/hl/revision-notes/human-development/development-of-self/bowlbys-theory-of-attachment/" TargetMode="External"/><Relationship Id="rId3" Type="http://schemas.openxmlformats.org/officeDocument/2006/relationships/hyperlink" Target="https://www.verywellhealth.com/nature-vs-nurture-5323408" TargetMode="External"/><Relationship Id="rId7" Type="http://schemas.openxmlformats.org/officeDocument/2006/relationships/hyperlink" Target="https://learning.nspcc.org.uk/child-health-development/attachment-early-years"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www.mind.org.uk/information-support/types-of-mental-health-problems/postnatal-depression-and-perinatal-mental-health/" TargetMode="External"/><Relationship Id="rId5" Type="http://schemas.openxmlformats.org/officeDocument/2006/relationships/hyperlink" Target="https://www.simplypsychology.org/bowlby.html" TargetMode="External"/><Relationship Id="rId4" Type="http://schemas.openxmlformats.org/officeDocument/2006/relationships/hyperlink" Target="https://www.gov.uk/government/publications/the-multi-agency-response-to-children-and-families-who-need-help/the-multi-agency-response-to-children-and-families-who-need-help" TargetMode="External"/><Relationship Id="rId9" Type="http://schemas.openxmlformats.org/officeDocument/2006/relationships/hyperlink" Target="https://thevoiceofearlychildhood.com/an-introduction-to-john-bowlby/"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DC7DF-9400-3EEA-BDE5-FFA77B7313C7}"/>
              </a:ext>
            </a:extLst>
          </p:cNvPr>
          <p:cNvSpPr>
            <a:spLocks noGrp="1"/>
          </p:cNvSpPr>
          <p:nvPr>
            <p:ph type="ctrTitle"/>
          </p:nvPr>
        </p:nvSpPr>
        <p:spPr>
          <a:xfrm>
            <a:off x="680322" y="2733709"/>
            <a:ext cx="8144134" cy="695291"/>
          </a:xfrm>
        </p:spPr>
        <p:txBody>
          <a:bodyPr>
            <a:normAutofit fontScale="90000"/>
          </a:bodyPr>
          <a:lstStyle/>
          <a:p>
            <a:pPr algn="ctr">
              <a:lnSpc>
                <a:spcPct val="150000"/>
              </a:lnSpc>
            </a:pPr>
            <a:br>
              <a:rPr lang="en-US"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PSYCHOLOGY IN HEALTH AND SOCIAL CARE</a:t>
            </a:r>
          </a:p>
        </p:txBody>
      </p:sp>
      <p:sp>
        <p:nvSpPr>
          <p:cNvPr id="3" name="Subtitle 2">
            <a:extLst>
              <a:ext uri="{FF2B5EF4-FFF2-40B4-BE49-F238E27FC236}">
                <a16:creationId xmlns:a16="http://schemas.microsoft.com/office/drawing/2014/main" id="{849EA81E-33BB-F9E4-67D3-BD3E1094721A}"/>
              </a:ext>
            </a:extLst>
          </p:cNvPr>
          <p:cNvSpPr>
            <a:spLocks noGrp="1"/>
          </p:cNvSpPr>
          <p:nvPr>
            <p:ph type="subTitle" idx="1"/>
          </p:nvPr>
        </p:nvSpPr>
        <p:spPr>
          <a:xfrm>
            <a:off x="1267920" y="4413885"/>
            <a:ext cx="6533048" cy="1911500"/>
          </a:xfrm>
        </p:spPr>
        <p:txBody>
          <a:bodyPr>
            <a:normAutofit/>
          </a:bodyPr>
          <a:lstStyle/>
          <a:p>
            <a:pPr algn="l"/>
            <a:r>
              <a:rPr lang="en-US" b="1" dirty="0">
                <a:latin typeface="Times New Roman" panose="02020603050405020304" pitchFamily="18" charset="0"/>
                <a:cs typeface="Times New Roman" panose="02020603050405020304" pitchFamily="18" charset="0"/>
              </a:rPr>
              <a:t>Programme Certificate of Higher Education in  Health and Social Care</a:t>
            </a:r>
          </a:p>
          <a:p>
            <a:pPr algn="l"/>
            <a:r>
              <a:rPr lang="en-US" b="1" dirty="0">
                <a:latin typeface="Arial" panose="020B0604020202020204" pitchFamily="34" charset="0"/>
                <a:cs typeface="Arial" panose="020B0604020202020204" pitchFamily="34" charset="0"/>
              </a:rPr>
              <a:t>Student Name: Tsehay Kebede kefale</a:t>
            </a:r>
          </a:p>
          <a:p>
            <a:pPr algn="l"/>
            <a:r>
              <a:rPr lang="en-US" b="1" dirty="0">
                <a:latin typeface="Arial" panose="020B0604020202020204" pitchFamily="34" charset="0"/>
                <a:cs typeface="Arial" panose="020B0604020202020204" pitchFamily="34" charset="0"/>
              </a:rPr>
              <a:t>Student ID: 2518040</a:t>
            </a:r>
          </a:p>
          <a:p>
            <a:pPr algn="l"/>
            <a:r>
              <a:rPr lang="en-US" b="1" dirty="0">
                <a:latin typeface="Arial" panose="020B0604020202020204" pitchFamily="34" charset="0"/>
                <a:cs typeface="Arial" panose="020B0604020202020204" pitchFamily="34" charset="0"/>
              </a:rPr>
              <a:t>Lecturer Name: Dr. Shepherd </a:t>
            </a:r>
            <a:r>
              <a:rPr lang="en-US" b="1" dirty="0" err="1">
                <a:latin typeface="Arial" panose="020B0604020202020204" pitchFamily="34" charset="0"/>
                <a:cs typeface="Arial" panose="020B0604020202020204" pitchFamily="34" charset="0"/>
              </a:rPr>
              <a:t>Ziko</a:t>
            </a:r>
            <a:endParaRPr lang="en-US" b="1" dirty="0">
              <a:latin typeface="Arial" panose="020B0604020202020204" pitchFamily="34" charset="0"/>
              <a:cs typeface="Arial" panose="020B0604020202020204" pitchFamily="34" charset="0"/>
            </a:endParaRPr>
          </a:p>
          <a:p>
            <a:pPr algn="l"/>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12A8282-48B2-453F-85CC-2D7A23BA13E6}"/>
              </a:ext>
            </a:extLst>
          </p:cNvPr>
          <p:cNvSpPr txBox="1"/>
          <p:nvPr/>
        </p:nvSpPr>
        <p:spPr>
          <a:xfrm>
            <a:off x="680322" y="3429000"/>
            <a:ext cx="7120646" cy="984885"/>
          </a:xfrm>
          <a:prstGeom prst="rect">
            <a:avLst/>
          </a:prstGeom>
          <a:noFill/>
        </p:spPr>
        <p:txBody>
          <a:bodyPr wrap="square">
            <a:spAutoFit/>
          </a:bodyPr>
          <a:lstStyle/>
          <a:p>
            <a:pPr algn="ctr"/>
            <a:r>
              <a:rPr lang="en-US" sz="2000" b="1" dirty="0">
                <a:latin typeface="Times New Roman" panose="02020603050405020304" pitchFamily="18" charset="0"/>
                <a:cs typeface="Times New Roman" panose="02020603050405020304" pitchFamily="18" charset="0"/>
              </a:rPr>
              <a:t>LCHS4010</a:t>
            </a:r>
          </a:p>
          <a:p>
            <a:pPr algn="ctr"/>
            <a:r>
              <a:rPr lang="en-US" sz="2000" b="1" dirty="0">
                <a:latin typeface="Times New Roman" panose="02020603050405020304" pitchFamily="18" charset="0"/>
                <a:cs typeface="Times New Roman" panose="02020603050405020304" pitchFamily="18" charset="0"/>
              </a:rPr>
              <a:t>Assessment 1: Individual Presentation</a:t>
            </a:r>
          </a:p>
          <a:p>
            <a:pPr algn="ctr"/>
            <a:endParaRPr lang="en-GB" dirty="0"/>
          </a:p>
        </p:txBody>
      </p:sp>
      <p:pic>
        <p:nvPicPr>
          <p:cNvPr id="4" name="Picture 3">
            <a:extLst>
              <a:ext uri="{FF2B5EF4-FFF2-40B4-BE49-F238E27FC236}">
                <a16:creationId xmlns:a16="http://schemas.microsoft.com/office/drawing/2014/main" id="{9E294297-6A84-4939-B5A1-FCA1C82EE2D7}"/>
              </a:ext>
            </a:extLst>
          </p:cNvPr>
          <p:cNvPicPr>
            <a:picLocks noChangeAspect="1"/>
          </p:cNvPicPr>
          <p:nvPr/>
        </p:nvPicPr>
        <p:blipFill>
          <a:blip r:embed="rId3"/>
          <a:stretch>
            <a:fillRect/>
          </a:stretch>
        </p:blipFill>
        <p:spPr>
          <a:xfrm>
            <a:off x="480767" y="416432"/>
            <a:ext cx="2795661" cy="1551251"/>
          </a:xfrm>
          <a:prstGeom prst="rect">
            <a:avLst/>
          </a:prstGeom>
        </p:spPr>
      </p:pic>
    </p:spTree>
    <p:extLst>
      <p:ext uri="{BB962C8B-B14F-4D97-AF65-F5344CB8AC3E}">
        <p14:creationId xmlns:p14="http://schemas.microsoft.com/office/powerpoint/2010/main" val="1773138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7AFFD-0F40-4996-ECFC-84CDC115134F}"/>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Overview</a:t>
            </a:r>
            <a:endParaRPr lang="en-GB" sz="3200" dirty="0">
              <a:latin typeface="Times New Roman" panose="02020603050405020304" pitchFamily="18" charset="0"/>
              <a:cs typeface="Times New Roman" panose="02020603050405020304" pitchFamily="18" charset="0"/>
            </a:endParaRPr>
          </a:p>
        </p:txBody>
      </p:sp>
      <p:sp>
        <p:nvSpPr>
          <p:cNvPr id="10" name="Content Placeholder 9">
            <a:extLst>
              <a:ext uri="{FF2B5EF4-FFF2-40B4-BE49-F238E27FC236}">
                <a16:creationId xmlns:a16="http://schemas.microsoft.com/office/drawing/2014/main" id="{B48C5285-0A4E-4C67-8448-E6AF98395EF6}"/>
              </a:ext>
            </a:extLst>
          </p:cNvPr>
          <p:cNvSpPr>
            <a:spLocks noGrp="1"/>
          </p:cNvSpPr>
          <p:nvPr>
            <p:ph sz="half" idx="4294967295"/>
          </p:nvPr>
        </p:nvSpPr>
        <p:spPr>
          <a:xfrm>
            <a:off x="677334" y="2122312"/>
            <a:ext cx="4549421" cy="3919714"/>
          </a:xfrm>
        </p:spPr>
        <p:txBody>
          <a:bodyPr>
            <a:normAutofit/>
          </a:bodyPr>
          <a:lstStyle/>
          <a:p>
            <a:r>
              <a:rPr lang="en-US" b="1" dirty="0">
                <a:solidFill>
                  <a:srgbClr val="2B3B35"/>
                </a:solidFill>
                <a:latin typeface="Cambria" pitchFamily="34" charset="0"/>
                <a:ea typeface="Cambria" pitchFamily="34" charset="-122"/>
              </a:rPr>
              <a:t> Introduction</a:t>
            </a:r>
          </a:p>
          <a:p>
            <a:r>
              <a:rPr lang="en-US" b="1" dirty="0"/>
              <a:t>C</a:t>
            </a:r>
            <a:r>
              <a:rPr lang="en-US" sz="1800" b="1" dirty="0"/>
              <a:t>hosen theories John Bowlb</a:t>
            </a:r>
            <a:r>
              <a:rPr lang="en-US" sz="1800" dirty="0"/>
              <a:t>y </a:t>
            </a:r>
          </a:p>
          <a:p>
            <a:r>
              <a:rPr lang="en-US" sz="1800" b="1" dirty="0">
                <a:solidFill>
                  <a:srgbClr val="2B3B35"/>
                </a:solidFill>
                <a:latin typeface="Cambria" pitchFamily="34" charset="0"/>
                <a:ea typeface="Cambria" pitchFamily="34" charset="-122"/>
                <a:cs typeface="Cambria" pitchFamily="34" charset="-120"/>
              </a:rPr>
              <a:t>What Is Bowlby's Attachment Theory</a:t>
            </a:r>
            <a:endParaRPr lang="en-US" sz="1800" dirty="0"/>
          </a:p>
          <a:p>
            <a:r>
              <a:rPr lang="en-US" sz="1800" b="1" dirty="0">
                <a:solidFill>
                  <a:srgbClr val="2B3B35"/>
                </a:solidFill>
                <a:latin typeface="Cambria" pitchFamily="34" charset="0"/>
                <a:ea typeface="Cambria" pitchFamily="34" charset="-122"/>
                <a:cs typeface="Cambria" pitchFamily="34" charset="-120"/>
              </a:rPr>
              <a:t>Why This Theory Fits Isaac's Situation</a:t>
            </a:r>
            <a:endParaRPr lang="en-US" sz="1800" dirty="0"/>
          </a:p>
          <a:p>
            <a:r>
              <a:rPr lang="en-US" sz="1800" b="1" dirty="0">
                <a:solidFill>
                  <a:srgbClr val="2B3B35"/>
                </a:solidFill>
                <a:latin typeface="Cambria" pitchFamily="34" charset="0"/>
                <a:ea typeface="Cambria" pitchFamily="34" charset="-122"/>
                <a:cs typeface="Cambria" pitchFamily="34" charset="-120"/>
              </a:rPr>
              <a:t>Applying the Theory to Isaac's Experiences</a:t>
            </a:r>
          </a:p>
          <a:p>
            <a:r>
              <a:rPr lang="en-US" sz="1800" b="1" dirty="0">
                <a:solidFill>
                  <a:srgbClr val="2B3B35"/>
                </a:solidFill>
                <a:latin typeface="Cambria" pitchFamily="34" charset="0"/>
                <a:ea typeface="Cambria" pitchFamily="34" charset="-122"/>
                <a:cs typeface="Cambria" pitchFamily="34" charset="-120"/>
              </a:rPr>
              <a:t>Nature and Nurture</a:t>
            </a:r>
          </a:p>
          <a:p>
            <a:r>
              <a:rPr lang="en-US" sz="1800" b="1" dirty="0">
                <a:solidFill>
                  <a:srgbClr val="2B3B35"/>
                </a:solidFill>
                <a:latin typeface="Cambria" pitchFamily="34" charset="0"/>
                <a:ea typeface="Cambria" pitchFamily="34" charset="-122"/>
                <a:cs typeface="Cambria" pitchFamily="34" charset="-120"/>
              </a:rPr>
              <a:t>Support Plan</a:t>
            </a:r>
          </a:p>
          <a:p>
            <a:r>
              <a:rPr lang="en-US" sz="1800" b="1" dirty="0">
                <a:solidFill>
                  <a:srgbClr val="2B3B35"/>
                </a:solidFill>
                <a:latin typeface="Cambria" pitchFamily="34" charset="0"/>
                <a:ea typeface="Cambria" pitchFamily="34" charset="-122"/>
                <a:cs typeface="Cambria" pitchFamily="34" charset="-120"/>
              </a:rPr>
              <a:t>Critically Evaluating Bowlby's Theory</a:t>
            </a:r>
          </a:p>
          <a:p>
            <a:r>
              <a:rPr lang="en-US" sz="1800" b="1" dirty="0">
                <a:solidFill>
                  <a:srgbClr val="2B3B35"/>
                </a:solidFill>
                <a:latin typeface="Cambria" pitchFamily="34" charset="0"/>
                <a:ea typeface="Cambria" pitchFamily="34" charset="-122"/>
                <a:cs typeface="Cambria" pitchFamily="34" charset="-120"/>
              </a:rPr>
              <a:t>Conclusion</a:t>
            </a:r>
            <a:endParaRPr lang="en-US" sz="1800" dirty="0"/>
          </a:p>
          <a:p>
            <a:endParaRPr lang="en-GB" dirty="0"/>
          </a:p>
        </p:txBody>
      </p:sp>
      <p:pic>
        <p:nvPicPr>
          <p:cNvPr id="3082" name="Picture 10" descr="Red color arrow shape sticker label with word overview on gray ...">
            <a:extLst>
              <a:ext uri="{FF2B5EF4-FFF2-40B4-BE49-F238E27FC236}">
                <a16:creationId xmlns:a16="http://schemas.microsoft.com/office/drawing/2014/main" id="{0C6D2EBE-4A3C-4E23-A77A-1E6DEA4E9A24}"/>
              </a:ext>
            </a:extLst>
          </p:cNvPr>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bwMode="auto">
          <a:xfrm>
            <a:off x="5531555" y="1162756"/>
            <a:ext cx="6389511" cy="5294488"/>
          </a:xfrm>
          <a:prstGeom prst="rect">
            <a:avLst/>
          </a:prstGeom>
          <a:noFill/>
          <a:extLst>
            <a:ext uri="{909E8E84-426E-40DD-AFC4-6F175D3DCCD1}">
              <a14:hiddenFill xmlns:a14="http://schemas.microsoft.com/office/drawing/2010/main">
                <a:solidFill>
                  <a:srgbClr val="FFFFFF"/>
                </a:solidFill>
              </a14:hiddenFill>
            </a:ext>
          </a:extLst>
        </p:spPr>
      </p:pic>
      <p:sp>
        <p:nvSpPr>
          <p:cNvPr id="13" name="AutoShape 2" descr="Image result for overview picture">
            <a:extLst>
              <a:ext uri="{FF2B5EF4-FFF2-40B4-BE49-F238E27FC236}">
                <a16:creationId xmlns:a16="http://schemas.microsoft.com/office/drawing/2014/main" id="{8B6754C5-8852-4E64-8FFB-8C0FE00AF0CD}"/>
              </a:ext>
            </a:extLst>
          </p:cNvPr>
          <p:cNvSpPr>
            <a:spLocks noChangeAspect="1" noChangeArrowheads="1"/>
          </p:cNvSpPr>
          <p:nvPr/>
        </p:nvSpPr>
        <p:spPr bwMode="auto">
          <a:xfrm>
            <a:off x="5943600" y="3276600"/>
            <a:ext cx="2161822" cy="216182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4" descr="Image result for overview picture">
            <a:extLst>
              <a:ext uri="{FF2B5EF4-FFF2-40B4-BE49-F238E27FC236}">
                <a16:creationId xmlns:a16="http://schemas.microsoft.com/office/drawing/2014/main" id="{1F4CC820-414F-4D83-919B-6A402695E87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652419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BF687-F39A-4530-8409-75DDA493EC62}"/>
              </a:ext>
            </a:extLst>
          </p:cNvPr>
          <p:cNvSpPr>
            <a:spLocks noGrp="1"/>
          </p:cNvSpPr>
          <p:nvPr>
            <p:ph type="title"/>
          </p:nvPr>
        </p:nvSpPr>
        <p:spPr>
          <a:xfrm>
            <a:off x="1797666" y="1444978"/>
            <a:ext cx="8596668" cy="3251200"/>
          </a:xfrm>
        </p:spPr>
        <p:txBody>
          <a:bodyPr>
            <a:normAutofit/>
          </a:bodyPr>
          <a:lstStyle/>
          <a:p>
            <a:r>
              <a:rPr lang="en-GB" sz="2800" dirty="0">
                <a:latin typeface="Arial" panose="020B0604020202020204" pitchFamily="34" charset="0"/>
                <a:cs typeface="Arial" panose="020B0604020202020204" pitchFamily="34" charset="0"/>
              </a:rPr>
              <a:t>ACKNOWLEDGMENT OF THE USE OF AI</a:t>
            </a:r>
            <a:br>
              <a:rPr lang="en-GB" dirty="0"/>
            </a:br>
            <a:br>
              <a:rPr lang="en-GB" dirty="0"/>
            </a:br>
            <a:r>
              <a:rPr lang="en-GB" sz="1800" dirty="0">
                <a:latin typeface="Arial" panose="020B0604020202020204" pitchFamily="34" charset="0"/>
                <a:cs typeface="Arial" panose="020B0604020202020204" pitchFamily="34" charset="0"/>
              </a:rPr>
              <a:t>I confirm that I have not presented any AI generated text as my own work</a:t>
            </a:r>
          </a:p>
        </p:txBody>
      </p:sp>
    </p:spTree>
    <p:extLst>
      <p:ext uri="{BB962C8B-B14F-4D97-AF65-F5344CB8AC3E}">
        <p14:creationId xmlns:p14="http://schemas.microsoft.com/office/powerpoint/2010/main" val="3832514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6800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EDF50-F004-FDC6-4E4A-3DF059EF318B}"/>
              </a:ext>
            </a:extLst>
          </p:cNvPr>
          <p:cNvSpPr>
            <a:spLocks noGrp="1"/>
          </p:cNvSpPr>
          <p:nvPr>
            <p:ph type="title"/>
          </p:nvPr>
        </p:nvSpPr>
        <p:spPr/>
        <p:txBody>
          <a:bodyPr>
            <a:normAutofit/>
          </a:bodyPr>
          <a:lstStyle/>
          <a:p>
            <a:pPr algn="ctr"/>
            <a:r>
              <a:rPr lang="en-GB" sz="3200" b="1" u="sng" dirty="0">
                <a:solidFill>
                  <a:schemeClr val="accent1">
                    <a:lumMod val="50000"/>
                  </a:schemeClr>
                </a:solidFill>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1D7BF595-0BDB-3ABD-4C81-DBD475D3F8C5}"/>
              </a:ext>
            </a:extLst>
          </p:cNvPr>
          <p:cNvSpPr>
            <a:spLocks noGrp="1"/>
          </p:cNvSpPr>
          <p:nvPr>
            <p:ph idx="1"/>
          </p:nvPr>
        </p:nvSpPr>
        <p:spPr>
          <a:xfrm>
            <a:off x="857956" y="1496842"/>
            <a:ext cx="6649155" cy="4925472"/>
          </a:xfrm>
        </p:spPr>
        <p:txBody>
          <a:bodyPr>
            <a:normAutofit/>
          </a:bodyPr>
          <a:lstStyle/>
          <a:p>
            <a:pPr lvl="0" algn="just">
              <a:lnSpc>
                <a:spcPct val="150000"/>
              </a:lnSpc>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Isaac is 4 years old. He lives with his mum, who has depression and little help.</a:t>
            </a:r>
          </a:p>
          <a:p>
            <a:pPr lvl="0" algn="just">
              <a:lnSpc>
                <a:spcPct val="150000"/>
              </a:lnSpc>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They moved recently and changed care many times</a:t>
            </a:r>
          </a:p>
          <a:p>
            <a:pPr lvl="0" algn="just">
              <a:lnSpc>
                <a:spcPct val="150000"/>
              </a:lnSpc>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We see he stays quiet and cries when Mum leaves. Speaks less, avoids others, clings close and sleeps badly.. </a:t>
            </a:r>
          </a:p>
          <a:p>
            <a:pPr algn="just">
              <a:lnSpc>
                <a:spcPct val="150000"/>
              </a:lnSpc>
              <a:buFont typeface="Arial" panose="020B0604020202020204" pitchFamily="34" charset="0"/>
              <a:buChar char="●"/>
            </a:pPr>
            <a:r>
              <a:rPr lang="en-US" sz="1800" dirty="0">
                <a:solidFill>
                  <a:srgbClr val="2B3B35"/>
                </a:solidFill>
                <a:latin typeface="Calibri" pitchFamily="34" charset="0"/>
                <a:ea typeface="Calibri" pitchFamily="34" charset="-122"/>
                <a:cs typeface="Calibri" pitchFamily="34" charset="-120"/>
              </a:rPr>
              <a:t>Isaac is quiet and keeps to himself during free play</a:t>
            </a:r>
          </a:p>
          <a:p>
            <a:pPr algn="just">
              <a:lnSpc>
                <a:spcPct val="150000"/>
              </a:lnSpc>
              <a:buFont typeface="Arial" panose="020B0604020202020204" pitchFamily="34" charset="0"/>
              <a:buChar char="●"/>
            </a:pPr>
            <a:r>
              <a:rPr lang="en-US" sz="1800" dirty="0">
                <a:solidFill>
                  <a:srgbClr val="2B3B35"/>
                </a:solidFill>
                <a:latin typeface="Calibri" pitchFamily="34" charset="0"/>
                <a:ea typeface="Calibri" pitchFamily="34" charset="-122"/>
                <a:cs typeface="Calibri" pitchFamily="34" charset="-120"/>
              </a:rPr>
              <a:t>He finds it hard to join in group activities</a:t>
            </a:r>
            <a:endParaRPr lang="en-US" sz="1800" dirty="0"/>
          </a:p>
          <a:p>
            <a:pPr algn="just">
              <a:lnSpc>
                <a:spcPct val="150000"/>
              </a:lnSpc>
              <a:buFont typeface="Arial" panose="020B0604020202020204" pitchFamily="34" charset="0"/>
              <a:buChar char="●"/>
            </a:pPr>
            <a:r>
              <a:rPr lang="en-US" sz="1800" dirty="0">
                <a:solidFill>
                  <a:srgbClr val="2B3B35"/>
                </a:solidFill>
                <a:latin typeface="Calibri" pitchFamily="34" charset="0"/>
                <a:ea typeface="Calibri" pitchFamily="34" charset="-122"/>
                <a:cs typeface="Calibri" pitchFamily="34" charset="-120"/>
              </a:rPr>
              <a:t>At home, he struggles to sleep, is very clingy, and rarely plays alone</a:t>
            </a:r>
            <a:endParaRPr lang="en-US" sz="1800" dirty="0"/>
          </a:p>
          <a:p>
            <a:pPr algn="just">
              <a:lnSpc>
                <a:spcPct val="150000"/>
              </a:lnSpc>
              <a:buFont typeface="Arial" panose="020B0604020202020204" pitchFamily="34" charset="0"/>
              <a:buChar char="●"/>
            </a:pPr>
            <a:endParaRPr lang="en-US" sz="1800" dirty="0"/>
          </a:p>
          <a:p>
            <a:pPr lvl="0" algn="just">
              <a:lnSpc>
                <a:spcPct val="150000"/>
              </a:lnSpc>
              <a:buFont typeface="Arial" panose="020B0604020202020204" pitchFamily="34" charset="0"/>
              <a:buChar char="●"/>
            </a:pPr>
            <a:endParaRPr lang="en-GB" sz="18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endParaRPr lang="en-GB" sz="1800" dirty="0">
              <a:latin typeface="Times New Roman" panose="02020603050405020304" pitchFamily="18" charset="0"/>
              <a:cs typeface="Times New Roman" panose="02020603050405020304" pitchFamily="18" charset="0"/>
            </a:endParaRPr>
          </a:p>
        </p:txBody>
      </p:sp>
      <p:sp>
        <p:nvSpPr>
          <p:cNvPr id="4" name="AutoShape 2" descr="Childhood Trauma and Addiction: Get the Help You Need Today">
            <a:extLst>
              <a:ext uri="{FF2B5EF4-FFF2-40B4-BE49-F238E27FC236}">
                <a16:creationId xmlns:a16="http://schemas.microsoft.com/office/drawing/2014/main" id="{CEE743DC-8B1F-4BC1-A4FF-E4A46A33FF0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Childhood Trauma and Addiction: Get the Help You Need Today">
            <a:extLst>
              <a:ext uri="{FF2B5EF4-FFF2-40B4-BE49-F238E27FC236}">
                <a16:creationId xmlns:a16="http://schemas.microsoft.com/office/drawing/2014/main" id="{A3DE68E2-898D-4598-AFEC-681FF2AF09C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E591E4D0-7713-4602-8AF5-FE8FDC83095A}"/>
              </a:ext>
            </a:extLst>
          </p:cNvPr>
          <p:cNvPicPr>
            <a:picLocks noChangeAspect="1"/>
          </p:cNvPicPr>
          <p:nvPr/>
        </p:nvPicPr>
        <p:blipFill>
          <a:blip r:embed="rId3"/>
          <a:stretch>
            <a:fillRect/>
          </a:stretch>
        </p:blipFill>
        <p:spPr>
          <a:xfrm>
            <a:off x="7997472" y="485423"/>
            <a:ext cx="4194528" cy="5384800"/>
          </a:xfrm>
          <a:prstGeom prst="rect">
            <a:avLst/>
          </a:prstGeom>
        </p:spPr>
      </p:pic>
    </p:spTree>
    <p:extLst>
      <p:ext uri="{BB962C8B-B14F-4D97-AF65-F5344CB8AC3E}">
        <p14:creationId xmlns:p14="http://schemas.microsoft.com/office/powerpoint/2010/main" val="220724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AD5E-D4EB-401F-AB39-770586027397}"/>
              </a:ext>
            </a:extLst>
          </p:cNvPr>
          <p:cNvSpPr>
            <a:spLocks noGrp="1"/>
          </p:cNvSpPr>
          <p:nvPr>
            <p:ph type="title"/>
          </p:nvPr>
        </p:nvSpPr>
        <p:spPr/>
        <p:txBody>
          <a:bodyPr/>
          <a:lstStyle/>
          <a:p>
            <a:r>
              <a:rPr lang="en-GB" dirty="0"/>
              <a:t> </a:t>
            </a:r>
            <a:r>
              <a:rPr lang="en-GB" u="sng" dirty="0">
                <a:solidFill>
                  <a:schemeClr val="accent1">
                    <a:lumMod val="50000"/>
                  </a:schemeClr>
                </a:solidFill>
              </a:rPr>
              <a:t>Chosen Theories John Bowlby </a:t>
            </a:r>
          </a:p>
        </p:txBody>
      </p:sp>
      <p:sp>
        <p:nvSpPr>
          <p:cNvPr id="3" name="Content Placeholder 2">
            <a:extLst>
              <a:ext uri="{FF2B5EF4-FFF2-40B4-BE49-F238E27FC236}">
                <a16:creationId xmlns:a16="http://schemas.microsoft.com/office/drawing/2014/main" id="{0A9577F1-70C6-4397-8F9B-0E3E16CA595E}"/>
              </a:ext>
            </a:extLst>
          </p:cNvPr>
          <p:cNvSpPr>
            <a:spLocks noGrp="1"/>
          </p:cNvSpPr>
          <p:nvPr>
            <p:ph idx="1"/>
          </p:nvPr>
        </p:nvSpPr>
        <p:spPr>
          <a:xfrm>
            <a:off x="677334" y="2183167"/>
            <a:ext cx="6412088" cy="3880773"/>
          </a:xfrm>
        </p:spPr>
        <p:txBody>
          <a:bodyPr/>
          <a:lstStyle/>
          <a:p>
            <a:r>
              <a:rPr lang="en-GB" dirty="0"/>
              <a:t>John Bowlby was born in 1907 and died in 1990. British Psychiatrist and Psychoanalyst.</a:t>
            </a:r>
          </a:p>
          <a:p>
            <a:r>
              <a:rPr lang="en-GB" dirty="0"/>
              <a:t>He studied Psychology at university. Cambridge.</a:t>
            </a:r>
          </a:p>
          <a:p>
            <a:r>
              <a:rPr lang="en-GB" dirty="0"/>
              <a:t>John Bowlby developed it in 1969. To survive, children form emotional bonds with their carers. Secure Base, Separation Distress, Internal Working Model, and Critical Period are important ideas</a:t>
            </a:r>
          </a:p>
          <a:p>
            <a:pPr marL="0" indent="0">
              <a:buNone/>
            </a:pPr>
            <a:r>
              <a:rPr lang="en-GB" dirty="0"/>
              <a:t>(The voice of early childhood, 2025)</a:t>
            </a:r>
          </a:p>
          <a:p>
            <a:pPr marL="0" indent="0">
              <a:buNone/>
            </a:pPr>
            <a:endParaRPr lang="en-GB" dirty="0"/>
          </a:p>
        </p:txBody>
      </p:sp>
      <p:pic>
        <p:nvPicPr>
          <p:cNvPr id="4" name="Picture 3">
            <a:extLst>
              <a:ext uri="{FF2B5EF4-FFF2-40B4-BE49-F238E27FC236}">
                <a16:creationId xmlns:a16="http://schemas.microsoft.com/office/drawing/2014/main" id="{C7EB0546-0D63-4328-B39C-EA0790B091ED}"/>
              </a:ext>
            </a:extLst>
          </p:cNvPr>
          <p:cNvPicPr>
            <a:picLocks noChangeAspect="1"/>
          </p:cNvPicPr>
          <p:nvPr/>
        </p:nvPicPr>
        <p:blipFill>
          <a:blip r:embed="rId3"/>
          <a:stretch>
            <a:fillRect/>
          </a:stretch>
        </p:blipFill>
        <p:spPr>
          <a:xfrm>
            <a:off x="7179733" y="304529"/>
            <a:ext cx="4876800" cy="6248942"/>
          </a:xfrm>
          <a:prstGeom prst="rect">
            <a:avLst/>
          </a:prstGeom>
        </p:spPr>
      </p:pic>
    </p:spTree>
    <p:extLst>
      <p:ext uri="{BB962C8B-B14F-4D97-AF65-F5344CB8AC3E}">
        <p14:creationId xmlns:p14="http://schemas.microsoft.com/office/powerpoint/2010/main" val="2383281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15D13-C2BF-24B1-36BA-3AA929FE4B16}"/>
              </a:ext>
            </a:extLst>
          </p:cNvPr>
          <p:cNvSpPr>
            <a:spLocks noGrp="1"/>
          </p:cNvSpPr>
          <p:nvPr>
            <p:ph type="title" idx="4294967295"/>
          </p:nvPr>
        </p:nvSpPr>
        <p:spPr>
          <a:xfrm>
            <a:off x="0" y="609600"/>
            <a:ext cx="8596313" cy="876746"/>
          </a:xfrm>
        </p:spPr>
        <p:txBody>
          <a:bodyPr>
            <a:normAutofit/>
          </a:bodyPr>
          <a:lstStyle/>
          <a:p>
            <a:pPr algn="ctr"/>
            <a:r>
              <a:rPr lang="en-US" sz="3200" b="1" u="sng" dirty="0">
                <a:solidFill>
                  <a:schemeClr val="accent1">
                    <a:lumMod val="50000"/>
                  </a:schemeClr>
                </a:solidFill>
                <a:latin typeface="Cambria" pitchFamily="34" charset="0"/>
                <a:ea typeface="Cambria" pitchFamily="34" charset="-122"/>
                <a:cs typeface="Cambria" pitchFamily="34" charset="-120"/>
              </a:rPr>
              <a:t>What Is Bowlby's Attachment Theory</a:t>
            </a:r>
            <a:r>
              <a:rPr lang="en-GB" sz="3200" b="1" u="sng" dirty="0">
                <a:solidFill>
                  <a:schemeClr val="accent1">
                    <a:lumMod val="50000"/>
                  </a:schemeClr>
                </a:solidFill>
                <a:latin typeface="Times New Roman" panose="02020603050405020304" pitchFamily="18" charset="0"/>
                <a:ea typeface="Cambria" pitchFamily="34" charset="-122"/>
                <a:cs typeface="Times New Roman" panose="02020603050405020304" pitchFamily="18" charset="0"/>
              </a:rPr>
              <a:t>?</a:t>
            </a:r>
            <a:endParaRPr lang="en-GB" sz="3200" u="sng"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F1125C3-F55C-06BE-A630-AC54EB53B441}"/>
              </a:ext>
            </a:extLst>
          </p:cNvPr>
          <p:cNvPicPr>
            <a:picLocks noChangeAspect="1"/>
          </p:cNvPicPr>
          <p:nvPr/>
        </p:nvPicPr>
        <p:blipFill>
          <a:blip r:embed="rId3"/>
          <a:stretch>
            <a:fillRect/>
          </a:stretch>
        </p:blipFill>
        <p:spPr>
          <a:xfrm>
            <a:off x="7281331" y="1348316"/>
            <a:ext cx="4109155" cy="4161367"/>
          </a:xfrm>
          <a:prstGeom prst="rect">
            <a:avLst/>
          </a:prstGeom>
        </p:spPr>
      </p:pic>
      <p:sp>
        <p:nvSpPr>
          <p:cNvPr id="12" name="Rectangle 5">
            <a:extLst>
              <a:ext uri="{FF2B5EF4-FFF2-40B4-BE49-F238E27FC236}">
                <a16:creationId xmlns:a16="http://schemas.microsoft.com/office/drawing/2014/main" id="{333B7271-FA2C-424E-9330-A2F74E5EF0EF}"/>
              </a:ext>
            </a:extLst>
          </p:cNvPr>
          <p:cNvSpPr>
            <a:spLocks noChangeArrowheads="1"/>
          </p:cNvSpPr>
          <p:nvPr/>
        </p:nvSpPr>
        <p:spPr bwMode="auto">
          <a:xfrm>
            <a:off x="191910" y="840015"/>
            <a:ext cx="3164748"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pPr>
            <a:r>
              <a:rPr lang="en-US" sz="2400" b="1" dirty="0">
                <a:solidFill>
                  <a:schemeClr val="accent2"/>
                </a:solidFill>
                <a:latin typeface="Cambria" pitchFamily="34" charset="0"/>
                <a:ea typeface="Cambria" pitchFamily="34" charset="-122"/>
                <a:cs typeface="Cambria" pitchFamily="34" charset="-120"/>
              </a:rPr>
              <a:t>1, </a:t>
            </a:r>
            <a:r>
              <a:rPr lang="en-US" sz="2000" b="1" u="sng" dirty="0">
                <a:solidFill>
                  <a:schemeClr val="accent2"/>
                </a:solidFill>
                <a:latin typeface="Cambria" pitchFamily="34" charset="0"/>
                <a:ea typeface="Cambria" pitchFamily="34" charset="-122"/>
                <a:cs typeface="Cambria" pitchFamily="34" charset="-120"/>
              </a:rPr>
              <a:t>Attachment </a:t>
            </a:r>
            <a:endParaRPr lang="en-US" sz="2000" u="sng" dirty="0">
              <a:solidFill>
                <a:schemeClr val="accent2"/>
              </a:solidFill>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 strong, permanent emotional connection between a child and their primary provider (</a:t>
            </a:r>
            <a:r>
              <a:rPr kumimoji="0" lang="en-GB" altLang="en-US" sz="1800" b="0" i="0" u="none" strike="noStrike" cap="none" normalizeH="0" baseline="0" dirty="0">
                <a:ln>
                  <a:noFill/>
                </a:ln>
                <a:solidFill>
                  <a:schemeClr val="tx1"/>
                </a:solidFill>
                <a:effectLst/>
                <a:latin typeface="Arial" panose="020B0604020202020204" pitchFamily="34" charset="0"/>
              </a:rPr>
              <a:t>National Society for the Prevention of Cruelty to Children, 2021, August 10). </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6">
            <a:extLst>
              <a:ext uri="{FF2B5EF4-FFF2-40B4-BE49-F238E27FC236}">
                <a16:creationId xmlns:a16="http://schemas.microsoft.com/office/drawing/2014/main" id="{7CF7DE68-7563-423C-8B16-402981A8B77A}"/>
              </a:ext>
            </a:extLst>
          </p:cNvPr>
          <p:cNvSpPr>
            <a:spLocks noChangeArrowheads="1"/>
          </p:cNvSpPr>
          <p:nvPr/>
        </p:nvSpPr>
        <p:spPr bwMode="auto">
          <a:xfrm>
            <a:off x="3875946" y="1560719"/>
            <a:ext cx="3194758"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sng" strike="noStrike" cap="none" normalizeH="0" baseline="0" dirty="0">
                <a:ln>
                  <a:noFill/>
                </a:ln>
                <a:solidFill>
                  <a:schemeClr val="accent2"/>
                </a:solidFill>
                <a:effectLst/>
                <a:latin typeface="Arial" panose="020B0604020202020204" pitchFamily="34" charset="0"/>
              </a:rPr>
              <a:t> 2</a:t>
            </a:r>
            <a:r>
              <a:rPr kumimoji="0" lang="en-US" altLang="en-US" sz="2000" b="0" i="0" u="sng" strike="noStrike" cap="none" normalizeH="0" baseline="0" dirty="0">
                <a:ln>
                  <a:noFill/>
                </a:ln>
                <a:solidFill>
                  <a:schemeClr val="tx1"/>
                </a:solidFill>
                <a:effectLst/>
                <a:latin typeface="Arial" panose="020B0604020202020204" pitchFamily="34" charset="0"/>
              </a:rPr>
              <a:t>. </a:t>
            </a:r>
            <a:r>
              <a:rPr kumimoji="0" lang="en-US" altLang="en-US" sz="2000" b="1" i="0" u="sng" strike="noStrike" cap="none" normalizeH="0" baseline="0" dirty="0">
                <a:ln>
                  <a:noFill/>
                </a:ln>
                <a:solidFill>
                  <a:schemeClr val="accent2"/>
                </a:solidFill>
                <a:effectLst/>
                <a:latin typeface="Arial" panose="020B0604020202020204" pitchFamily="34" charset="0"/>
              </a:rPr>
              <a:t>Secure base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 kid can run away from and return to a trusted provider for comfort. (NSPCC Learning 2021). </a:t>
            </a:r>
          </a:p>
        </p:txBody>
      </p:sp>
      <p:sp>
        <p:nvSpPr>
          <p:cNvPr id="22" name="TextBox 21">
            <a:extLst>
              <a:ext uri="{FF2B5EF4-FFF2-40B4-BE49-F238E27FC236}">
                <a16:creationId xmlns:a16="http://schemas.microsoft.com/office/drawing/2014/main" id="{0972FEBC-B889-4F0E-9688-70D8AAB750C3}"/>
              </a:ext>
            </a:extLst>
          </p:cNvPr>
          <p:cNvSpPr txBox="1"/>
          <p:nvPr/>
        </p:nvSpPr>
        <p:spPr>
          <a:xfrm>
            <a:off x="304800" y="3617329"/>
            <a:ext cx="2743199" cy="2062103"/>
          </a:xfrm>
          <a:prstGeom prst="rect">
            <a:avLst/>
          </a:prstGeom>
          <a:noFill/>
        </p:spPr>
        <p:txBody>
          <a:bodyPr wrap="square">
            <a:spAutoFit/>
          </a:bodyPr>
          <a:lstStyle/>
          <a:p>
            <a:r>
              <a:rPr lang="en-GB" sz="2000" dirty="0">
                <a:solidFill>
                  <a:schemeClr val="accent2"/>
                </a:solidFill>
              </a:rPr>
              <a:t>3</a:t>
            </a:r>
            <a:r>
              <a:rPr lang="en-GB" sz="2000" b="1" u="sng" dirty="0">
                <a:solidFill>
                  <a:schemeClr val="accent2"/>
                </a:solidFill>
              </a:rPr>
              <a:t>. Only one</a:t>
            </a:r>
          </a:p>
          <a:p>
            <a:r>
              <a:rPr lang="en-GB" dirty="0"/>
              <a:t>John Bowlby was especially fascinated by the mother-child bond and its effects on a child's psychological development.</a:t>
            </a:r>
          </a:p>
        </p:txBody>
      </p:sp>
      <p:sp>
        <p:nvSpPr>
          <p:cNvPr id="23" name="Rectangle 8">
            <a:extLst>
              <a:ext uri="{FF2B5EF4-FFF2-40B4-BE49-F238E27FC236}">
                <a16:creationId xmlns:a16="http://schemas.microsoft.com/office/drawing/2014/main" id="{D034B967-FE74-464E-9CAF-84378D089C76}"/>
              </a:ext>
            </a:extLst>
          </p:cNvPr>
          <p:cNvSpPr>
            <a:spLocks noChangeArrowheads="1"/>
          </p:cNvSpPr>
          <p:nvPr/>
        </p:nvSpPr>
        <p:spPr bwMode="auto">
          <a:xfrm>
            <a:off x="3875945" y="2886749"/>
            <a:ext cx="3315078" cy="15388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accent2"/>
                </a:solidFill>
                <a:effectLst/>
                <a:latin typeface="Arial" panose="020B0604020202020204" pitchFamily="34" charset="0"/>
              </a:rPr>
              <a:t>4. Internal working model</a:t>
            </a:r>
            <a:r>
              <a:rPr kumimoji="0" lang="en-US" altLang="en-US" sz="2000" b="1"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Early connections influence relationships in the future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4" name="Rectangle 9">
            <a:extLst>
              <a:ext uri="{FF2B5EF4-FFF2-40B4-BE49-F238E27FC236}">
                <a16:creationId xmlns:a16="http://schemas.microsoft.com/office/drawing/2014/main" id="{3A6E35F9-74C5-4E51-A50D-1CB500106DC2}"/>
              </a:ext>
            </a:extLst>
          </p:cNvPr>
          <p:cNvSpPr>
            <a:spLocks noChangeArrowheads="1"/>
          </p:cNvSpPr>
          <p:nvPr/>
        </p:nvSpPr>
        <p:spPr bwMode="auto">
          <a:xfrm rot="10800000" flipV="1">
            <a:off x="3875943" y="3949474"/>
            <a:ext cx="2886099"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pPr>
            <a:r>
              <a:rPr lang="en-US" sz="2000" b="1" u="sng" dirty="0">
                <a:solidFill>
                  <a:schemeClr val="accent2"/>
                </a:solidFill>
                <a:latin typeface="Cambria" pitchFamily="34" charset="0"/>
                <a:ea typeface="Cambria" pitchFamily="34" charset="-122"/>
                <a:cs typeface="Cambria" pitchFamily="34" charset="-120"/>
              </a:rPr>
              <a:t>5,Critical period</a:t>
            </a:r>
            <a:endParaRPr lang="en-US" sz="2000" b="1" u="sng" dirty="0">
              <a:solidFill>
                <a:schemeClr val="accent2"/>
              </a:solidFill>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According to Bowlby, the initial two to three years are crucial for developing attachment. Simply (Psychology 2025). </a:t>
            </a:r>
          </a:p>
        </p:txBody>
      </p:sp>
    </p:spTree>
    <p:extLst>
      <p:ext uri="{BB962C8B-B14F-4D97-AF65-F5344CB8AC3E}">
        <p14:creationId xmlns:p14="http://schemas.microsoft.com/office/powerpoint/2010/main" val="692344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E07B5C8-BD7B-43FE-BD75-76F2FCEF0F01}"/>
              </a:ext>
            </a:extLst>
          </p:cNvPr>
          <p:cNvSpPr>
            <a:spLocks noGrp="1"/>
          </p:cNvSpPr>
          <p:nvPr>
            <p:ph type="title"/>
          </p:nvPr>
        </p:nvSpPr>
        <p:spPr>
          <a:xfrm>
            <a:off x="677334" y="609600"/>
            <a:ext cx="8455377" cy="1131244"/>
          </a:xfrm>
        </p:spPr>
        <p:txBody>
          <a:bodyPr>
            <a:normAutofit fontScale="90000"/>
          </a:bodyPr>
          <a:lstStyle/>
          <a:p>
            <a:r>
              <a:rPr lang="en-US" sz="3600" b="1" dirty="0">
                <a:solidFill>
                  <a:schemeClr val="accent2"/>
                </a:solidFill>
                <a:latin typeface="Cambria" pitchFamily="34" charset="0"/>
                <a:ea typeface="Cambria" pitchFamily="34" charset="-122"/>
                <a:cs typeface="Cambria" pitchFamily="34" charset="-120"/>
              </a:rPr>
              <a:t>Why This Theory Fits Isaac's Situation</a:t>
            </a:r>
            <a:br>
              <a:rPr lang="en-US" sz="3600" b="1" dirty="0">
                <a:solidFill>
                  <a:schemeClr val="accent2"/>
                </a:solidFill>
                <a:latin typeface="Cambria" pitchFamily="34" charset="0"/>
                <a:ea typeface="Cambria" pitchFamily="34" charset="-122"/>
                <a:cs typeface="Cambria" pitchFamily="34" charset="-120"/>
              </a:rPr>
            </a:br>
            <a:br>
              <a:rPr lang="en-US" sz="3600" b="1" dirty="0">
                <a:solidFill>
                  <a:schemeClr val="accent2"/>
                </a:solidFill>
                <a:latin typeface="Cambria" pitchFamily="34" charset="0"/>
                <a:ea typeface="Cambria" pitchFamily="34" charset="-122"/>
                <a:cs typeface="Cambria" pitchFamily="34" charset="-120"/>
              </a:rPr>
            </a:br>
            <a:br>
              <a:rPr lang="en-US" sz="3600" b="1" dirty="0">
                <a:solidFill>
                  <a:schemeClr val="accent2"/>
                </a:solidFill>
                <a:latin typeface="Cambria" pitchFamily="34" charset="0"/>
                <a:ea typeface="Cambria" pitchFamily="34" charset="-122"/>
                <a:cs typeface="Cambria" pitchFamily="34" charset="-120"/>
              </a:rPr>
            </a:br>
            <a:br>
              <a:rPr lang="en-US" sz="3600" b="1" dirty="0">
                <a:solidFill>
                  <a:schemeClr val="accent2"/>
                </a:solidFill>
                <a:latin typeface="Cambria" pitchFamily="34" charset="0"/>
                <a:ea typeface="Cambria" pitchFamily="34" charset="-122"/>
                <a:cs typeface="Cambria" pitchFamily="34" charset="-120"/>
              </a:rPr>
            </a:br>
            <a:br>
              <a:rPr lang="en-US" sz="3600" dirty="0"/>
            </a:br>
            <a:endParaRPr lang="en-GB" dirty="0"/>
          </a:p>
        </p:txBody>
      </p:sp>
      <p:sp>
        <p:nvSpPr>
          <p:cNvPr id="8" name="Rectangle 3">
            <a:extLst>
              <a:ext uri="{FF2B5EF4-FFF2-40B4-BE49-F238E27FC236}">
                <a16:creationId xmlns:a16="http://schemas.microsoft.com/office/drawing/2014/main" id="{3C1B0DD3-355C-45DD-B817-105429AC8C93}"/>
              </a:ext>
            </a:extLst>
          </p:cNvPr>
          <p:cNvSpPr>
            <a:spLocks noGrp="1" noChangeArrowheads="1"/>
          </p:cNvSpPr>
          <p:nvPr>
            <p:ph idx="4294967295"/>
          </p:nvPr>
        </p:nvSpPr>
        <p:spPr bwMode="auto">
          <a:xfrm>
            <a:off x="270933" y="1830653"/>
            <a:ext cx="5723467"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latin typeface="Arial" panose="020B0604020202020204" pitchFamily="34" charset="0"/>
              </a:rPr>
              <a:t>Isaac's story </a:t>
            </a:r>
            <a:r>
              <a:rPr kumimoji="0" lang="en-US" altLang="en-US" b="0" i="0" u="none" strike="noStrike" cap="none" normalizeH="0" baseline="0" dirty="0" err="1">
                <a:ln>
                  <a:noFill/>
                </a:ln>
                <a:solidFill>
                  <a:schemeClr val="tx1"/>
                </a:solidFill>
                <a:effectLst/>
                <a:latin typeface="Arial" panose="020B0604020202020204" pitchFamily="34" charset="0"/>
              </a:rPr>
              <a:t>centres</a:t>
            </a:r>
            <a:r>
              <a:rPr kumimoji="0" lang="en-US" altLang="en-US" b="0" i="0" u="none" strike="noStrike" cap="none" normalizeH="0" baseline="0" dirty="0">
                <a:ln>
                  <a:noFill/>
                </a:ln>
                <a:solidFill>
                  <a:schemeClr val="tx1"/>
                </a:solidFill>
                <a:effectLst/>
                <a:latin typeface="Arial" panose="020B0604020202020204" pitchFamily="34" charset="0"/>
              </a:rPr>
              <a:t> around his relationship with his mother rather than his ability to think or play with his peers.</a:t>
            </a:r>
          </a:p>
          <a:p>
            <a:pPr defTabSz="914400" eaLnBrk="0" fontAlgn="base" hangingPunct="0">
              <a:spcBef>
                <a:spcPct val="0"/>
              </a:spcBef>
              <a:spcAft>
                <a:spcPct val="0"/>
              </a:spcAft>
              <a:buClrTx/>
              <a:buSzTx/>
            </a:pPr>
            <a:endParaRPr kumimoji="0" lang="en-US" altLang="en-US"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GB" altLang="en-US" sz="1800" b="0" i="0" u="none" strike="noStrike" cap="none" normalizeH="0" baseline="0" dirty="0">
                <a:ln>
                  <a:noFill/>
                </a:ln>
                <a:solidFill>
                  <a:schemeClr val="tx1"/>
                </a:solidFill>
                <a:effectLst/>
                <a:latin typeface="Arial" panose="020B0604020202020204" pitchFamily="34" charset="0"/>
              </a:rPr>
              <a:t>Her postnatal depression can impact his mother's reaction to him (</a:t>
            </a:r>
            <a:r>
              <a:rPr lang="en-GB" sz="1800" dirty="0">
                <a:latin typeface="Arial" panose="020B0604020202020204" pitchFamily="34" charset="0"/>
                <a:cs typeface="Arial" panose="020B0604020202020204" pitchFamily="34" charset="0"/>
              </a:rPr>
              <a:t>MIND 2019). </a:t>
            </a:r>
            <a:endParaRPr kumimoji="0" lang="en-GB"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endParaRPr kumimoji="0" lang="en-GB"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His "secure base" was always shifting due to moving and changing childcare (McLeod, S. 2025). </a:t>
            </a:r>
          </a:p>
          <a:p>
            <a:pPr defTabSz="914400" eaLnBrk="0" fontAlgn="base" hangingPunct="0">
              <a:spcBef>
                <a:spcPct val="0"/>
              </a:spcBef>
              <a:spcAft>
                <a:spcPct val="0"/>
              </a:spcAft>
              <a:buClrTx/>
              <a:buSzTx/>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His attachment habits, such as his clinginess and anxiety when he is separated, are common.</a:t>
            </a:r>
          </a:p>
          <a:p>
            <a:pPr defTabSz="914400" eaLnBrk="0" fontAlgn="base" hangingPunct="0">
              <a:spcBef>
                <a:spcPct val="0"/>
              </a:spcBef>
              <a:spcAft>
                <a:spcPct val="0"/>
              </a:spcAft>
              <a:buClrTx/>
              <a:buSzTx/>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endParaRPr kumimoji="0" lang="en-US" altLang="en-US"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 name="Picture 1">
            <a:extLst>
              <a:ext uri="{FF2B5EF4-FFF2-40B4-BE49-F238E27FC236}">
                <a16:creationId xmlns:a16="http://schemas.microsoft.com/office/drawing/2014/main" id="{B821E115-0BCE-4DE0-BADC-F9259EB181C2}"/>
              </a:ext>
            </a:extLst>
          </p:cNvPr>
          <p:cNvPicPr>
            <a:picLocks noChangeAspect="1"/>
          </p:cNvPicPr>
          <p:nvPr/>
        </p:nvPicPr>
        <p:blipFill>
          <a:blip r:embed="rId3"/>
          <a:stretch>
            <a:fillRect/>
          </a:stretch>
        </p:blipFill>
        <p:spPr>
          <a:xfrm>
            <a:off x="5871327" y="1830652"/>
            <a:ext cx="6164220" cy="4952680"/>
          </a:xfrm>
          <a:prstGeom prst="rect">
            <a:avLst/>
          </a:prstGeom>
        </p:spPr>
      </p:pic>
    </p:spTree>
    <p:extLst>
      <p:ext uri="{BB962C8B-B14F-4D97-AF65-F5344CB8AC3E}">
        <p14:creationId xmlns:p14="http://schemas.microsoft.com/office/powerpoint/2010/main" val="3595972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28950-5C34-DF15-132D-F081BC17BAAB}"/>
              </a:ext>
            </a:extLst>
          </p:cNvPr>
          <p:cNvSpPr>
            <a:spLocks noGrp="1"/>
          </p:cNvSpPr>
          <p:nvPr>
            <p:ph type="title"/>
          </p:nvPr>
        </p:nvSpPr>
        <p:spPr/>
        <p:txBody>
          <a:bodyPr>
            <a:normAutofit fontScale="90000"/>
          </a:bodyPr>
          <a:lstStyle/>
          <a:p>
            <a:pPr algn="ctr"/>
            <a:br>
              <a:rPr lang="en-US" sz="3200" dirty="0"/>
            </a:br>
            <a:r>
              <a:rPr lang="en-US" sz="4000" b="1" u="sng" dirty="0">
                <a:solidFill>
                  <a:schemeClr val="accent2"/>
                </a:solidFill>
                <a:latin typeface="Cambria" pitchFamily="34" charset="0"/>
                <a:ea typeface="Cambria" pitchFamily="34" charset="-122"/>
                <a:cs typeface="Cambria" pitchFamily="34" charset="-120"/>
              </a:rPr>
              <a:t>Nature and Nurture</a:t>
            </a:r>
            <a:br>
              <a:rPr lang="en-US" sz="3200" dirty="0"/>
            </a:br>
            <a:endParaRPr lang="en-GB" sz="3200" dirty="0"/>
          </a:p>
        </p:txBody>
      </p:sp>
      <p:sp>
        <p:nvSpPr>
          <p:cNvPr id="4" name="Text Placeholder 3">
            <a:extLst>
              <a:ext uri="{FF2B5EF4-FFF2-40B4-BE49-F238E27FC236}">
                <a16:creationId xmlns:a16="http://schemas.microsoft.com/office/drawing/2014/main" id="{41508FF4-4D46-4B98-BAD6-C70BDD75389D}"/>
              </a:ext>
            </a:extLst>
          </p:cNvPr>
          <p:cNvSpPr>
            <a:spLocks noGrp="1"/>
          </p:cNvSpPr>
          <p:nvPr>
            <p:ph type="body" idx="1"/>
          </p:nvPr>
        </p:nvSpPr>
        <p:spPr>
          <a:xfrm>
            <a:off x="675746" y="2160983"/>
            <a:ext cx="2812522" cy="576262"/>
          </a:xfrm>
        </p:spPr>
        <p:txBody>
          <a:bodyPr/>
          <a:lstStyle/>
          <a:p>
            <a:r>
              <a:rPr lang="en-GB" u="sng" dirty="0">
                <a:solidFill>
                  <a:schemeClr val="accent2"/>
                </a:solidFill>
              </a:rPr>
              <a:t>Nature</a:t>
            </a:r>
            <a:r>
              <a:rPr lang="en-US" sz="2400" b="1" u="sng" dirty="0">
                <a:solidFill>
                  <a:schemeClr val="accent2"/>
                </a:solidFill>
                <a:latin typeface="Cambria" pitchFamily="34" charset="0"/>
                <a:ea typeface="Cambria" pitchFamily="34" charset="-122"/>
                <a:cs typeface="Cambria" pitchFamily="34" charset="-120"/>
              </a:rPr>
              <a:t> (biological</a:t>
            </a:r>
            <a:r>
              <a:rPr lang="en-US" sz="2400" b="1" dirty="0">
                <a:solidFill>
                  <a:srgbClr val="2B3B35"/>
                </a:solidFill>
                <a:latin typeface="Cambria" pitchFamily="34" charset="0"/>
                <a:ea typeface="Cambria" pitchFamily="34" charset="-122"/>
                <a:cs typeface="Cambria" pitchFamily="34" charset="-120"/>
              </a:rPr>
              <a:t>)</a:t>
            </a:r>
            <a:endParaRPr lang="en-GB" dirty="0"/>
          </a:p>
        </p:txBody>
      </p:sp>
      <p:sp>
        <p:nvSpPr>
          <p:cNvPr id="5" name="Content Placeholder 4">
            <a:extLst>
              <a:ext uri="{FF2B5EF4-FFF2-40B4-BE49-F238E27FC236}">
                <a16:creationId xmlns:a16="http://schemas.microsoft.com/office/drawing/2014/main" id="{3F7B63D0-C1A8-4D0A-881A-2CEF9944C19C}"/>
              </a:ext>
            </a:extLst>
          </p:cNvPr>
          <p:cNvSpPr>
            <a:spLocks noGrp="1"/>
          </p:cNvSpPr>
          <p:nvPr>
            <p:ph sz="half" idx="2"/>
          </p:nvPr>
        </p:nvSpPr>
        <p:spPr>
          <a:xfrm>
            <a:off x="675745" y="2967828"/>
            <a:ext cx="3343099" cy="3073534"/>
          </a:xfrm>
        </p:spPr>
        <p:txBody>
          <a:bodyPr>
            <a:normAutofit fontScale="92500" lnSpcReduction="10000"/>
          </a:bodyPr>
          <a:lstStyle/>
          <a:p>
            <a:r>
              <a:rPr lang="en-US" dirty="0">
                <a:solidFill>
                  <a:srgbClr val="2B3B35"/>
                </a:solidFill>
                <a:latin typeface="Calibri" pitchFamily="34" charset="0"/>
                <a:ea typeface="Calibri" pitchFamily="34" charset="-122"/>
                <a:cs typeface="Calibri" pitchFamily="34" charset="-120"/>
              </a:rPr>
              <a:t>Isaac's own temperament — some children are naturally more sensitive to change</a:t>
            </a:r>
            <a:endParaRPr lang="en-US" dirty="0"/>
          </a:p>
          <a:p>
            <a:r>
              <a:rPr lang="en-US" dirty="0">
                <a:solidFill>
                  <a:srgbClr val="2B3B35"/>
                </a:solidFill>
                <a:latin typeface="Calibri" pitchFamily="34" charset="0"/>
                <a:ea typeface="Calibri" pitchFamily="34" charset="-122"/>
                <a:cs typeface="Calibri" pitchFamily="34" charset="-120"/>
              </a:rPr>
              <a:t>Early brain development is shaped by stress hormones when a child feels unsafe</a:t>
            </a:r>
            <a:endParaRPr lang="en-US" sz="1800" dirty="0">
              <a:solidFill>
                <a:srgbClr val="2B3B35"/>
              </a:solidFill>
              <a:latin typeface="Calibri" pitchFamily="34" charset="0"/>
              <a:ea typeface="Calibri" pitchFamily="34" charset="-122"/>
              <a:cs typeface="Calibri" pitchFamily="34" charset="-120"/>
            </a:endParaRPr>
          </a:p>
          <a:p>
            <a:r>
              <a:rPr lang="en-GB" sz="1800" dirty="0">
                <a:solidFill>
                  <a:srgbClr val="2B3B35"/>
                </a:solidFill>
                <a:latin typeface="Calibri" pitchFamily="34" charset="0"/>
                <a:ea typeface="Calibri" pitchFamily="34" charset="-122"/>
                <a:cs typeface="Calibri" pitchFamily="34" charset="-120"/>
              </a:rPr>
              <a:t>His exceptional rate of language and speech development</a:t>
            </a:r>
          </a:p>
          <a:p>
            <a:pPr marL="0" indent="0">
              <a:buNone/>
            </a:pPr>
            <a:r>
              <a:rPr lang="en-US" sz="1800" dirty="0">
                <a:solidFill>
                  <a:srgbClr val="2B3B35"/>
                </a:solidFill>
                <a:latin typeface="Calibri" pitchFamily="34" charset="0"/>
                <a:ea typeface="Calibri" pitchFamily="34" charset="-122"/>
                <a:cs typeface="Calibri" pitchFamily="34" charset="-120"/>
              </a:rPr>
              <a:t>(McLeod, S. 2025 </a:t>
            </a:r>
            <a:r>
              <a:rPr lang="en-US" dirty="0">
                <a:solidFill>
                  <a:srgbClr val="2B3B35"/>
                </a:solidFill>
                <a:latin typeface="Calibri" pitchFamily="34" charset="0"/>
                <a:ea typeface="Calibri" pitchFamily="34" charset="-122"/>
                <a:cs typeface="Calibri" pitchFamily="34" charset="-120"/>
              </a:rPr>
              <a:t>&amp; </a:t>
            </a:r>
            <a:r>
              <a:rPr lang="en-US" dirty="0" err="1">
                <a:solidFill>
                  <a:srgbClr val="2B3B35"/>
                </a:solidFill>
                <a:latin typeface="Calibri" pitchFamily="34" charset="0"/>
                <a:ea typeface="Calibri" pitchFamily="34" charset="-122"/>
                <a:cs typeface="Calibri" pitchFamily="34" charset="-120"/>
              </a:rPr>
              <a:t>Bergland</a:t>
            </a:r>
            <a:r>
              <a:rPr lang="en-US" dirty="0">
                <a:solidFill>
                  <a:srgbClr val="2B3B35"/>
                </a:solidFill>
                <a:latin typeface="Calibri" pitchFamily="34" charset="0"/>
                <a:ea typeface="Calibri" pitchFamily="34" charset="-122"/>
                <a:cs typeface="Calibri" pitchFamily="34" charset="-120"/>
              </a:rPr>
              <a:t>, C. 2022, October 17). </a:t>
            </a:r>
            <a:endParaRPr lang="en-US" sz="1800" dirty="0">
              <a:solidFill>
                <a:srgbClr val="2B3B35"/>
              </a:solidFill>
              <a:latin typeface="Calibri" pitchFamily="34" charset="0"/>
              <a:ea typeface="Calibri" pitchFamily="34" charset="-122"/>
              <a:cs typeface="Calibri" pitchFamily="34" charset="-120"/>
            </a:endParaRPr>
          </a:p>
          <a:p>
            <a:pPr marL="0" indent="0">
              <a:buNone/>
            </a:pPr>
            <a:endParaRPr lang="en-US" sz="1800" dirty="0"/>
          </a:p>
          <a:p>
            <a:endParaRPr lang="en-GB" dirty="0"/>
          </a:p>
        </p:txBody>
      </p:sp>
      <p:sp>
        <p:nvSpPr>
          <p:cNvPr id="6" name="Text Placeholder 5">
            <a:extLst>
              <a:ext uri="{FF2B5EF4-FFF2-40B4-BE49-F238E27FC236}">
                <a16:creationId xmlns:a16="http://schemas.microsoft.com/office/drawing/2014/main" id="{7966D5CB-C260-4079-A53D-A3EFD4D74F08}"/>
              </a:ext>
            </a:extLst>
          </p:cNvPr>
          <p:cNvSpPr>
            <a:spLocks noGrp="1"/>
          </p:cNvSpPr>
          <p:nvPr>
            <p:ph type="body" sz="quarter" idx="3"/>
          </p:nvPr>
        </p:nvSpPr>
        <p:spPr>
          <a:xfrm>
            <a:off x="4447823" y="2160983"/>
            <a:ext cx="4492978" cy="576262"/>
          </a:xfrm>
        </p:spPr>
        <p:txBody>
          <a:bodyPr/>
          <a:lstStyle/>
          <a:p>
            <a:r>
              <a:rPr lang="en-US" sz="2400" b="1" dirty="0">
                <a:solidFill>
                  <a:srgbClr val="2B3B35"/>
                </a:solidFill>
                <a:latin typeface="Cambria" pitchFamily="34" charset="0"/>
                <a:ea typeface="Cambria" pitchFamily="34" charset="-122"/>
                <a:cs typeface="Cambria" pitchFamily="34" charset="-120"/>
              </a:rPr>
              <a:t> </a:t>
            </a:r>
            <a:r>
              <a:rPr lang="en-US" sz="2400" b="1" u="sng" dirty="0">
                <a:solidFill>
                  <a:schemeClr val="accent2"/>
                </a:solidFill>
                <a:latin typeface="Cambria" pitchFamily="34" charset="0"/>
                <a:ea typeface="Cambria" pitchFamily="34" charset="-122"/>
                <a:cs typeface="Cambria" pitchFamily="34" charset="-120"/>
              </a:rPr>
              <a:t>Nurture(</a:t>
            </a:r>
            <a:r>
              <a:rPr lang="en-US" b="1" u="sng" dirty="0">
                <a:solidFill>
                  <a:schemeClr val="accent2"/>
                </a:solidFill>
                <a:latin typeface="Cambria" pitchFamily="34" charset="0"/>
                <a:ea typeface="Cambria" pitchFamily="34" charset="-122"/>
                <a:cs typeface="Cambria" pitchFamily="34" charset="-120"/>
              </a:rPr>
              <a:t>e</a:t>
            </a:r>
            <a:r>
              <a:rPr lang="en-US" sz="2400" b="1" u="sng" dirty="0">
                <a:solidFill>
                  <a:schemeClr val="accent2"/>
                </a:solidFill>
                <a:latin typeface="Cambria" pitchFamily="34" charset="0"/>
                <a:ea typeface="Cambria" pitchFamily="34" charset="-122"/>
                <a:cs typeface="Cambria" pitchFamily="34" charset="-120"/>
              </a:rPr>
              <a:t>nvironmental</a:t>
            </a:r>
            <a:r>
              <a:rPr lang="en-US" sz="2400" b="1" dirty="0">
                <a:solidFill>
                  <a:srgbClr val="2B3B35"/>
                </a:solidFill>
                <a:latin typeface="Cambria" pitchFamily="34" charset="0"/>
                <a:ea typeface="Cambria" pitchFamily="34" charset="-122"/>
                <a:cs typeface="Cambria" pitchFamily="34" charset="-120"/>
              </a:rPr>
              <a:t>)</a:t>
            </a:r>
            <a:endParaRPr lang="en-GB" dirty="0"/>
          </a:p>
        </p:txBody>
      </p:sp>
      <p:sp>
        <p:nvSpPr>
          <p:cNvPr id="7" name="Content Placeholder 6">
            <a:extLst>
              <a:ext uri="{FF2B5EF4-FFF2-40B4-BE49-F238E27FC236}">
                <a16:creationId xmlns:a16="http://schemas.microsoft.com/office/drawing/2014/main" id="{02B0DFB8-BC8B-4F85-95E7-0CDBEAB97359}"/>
              </a:ext>
            </a:extLst>
          </p:cNvPr>
          <p:cNvSpPr>
            <a:spLocks noGrp="1"/>
          </p:cNvSpPr>
          <p:nvPr>
            <p:ph sz="quarter" idx="4"/>
          </p:nvPr>
        </p:nvSpPr>
        <p:spPr>
          <a:xfrm>
            <a:off x="4154317" y="2967828"/>
            <a:ext cx="4018842" cy="2416972"/>
          </a:xfrm>
        </p:spPr>
        <p:txBody>
          <a:bodyPr>
            <a:normAutofit fontScale="92500" lnSpcReduction="10000"/>
          </a:bodyPr>
          <a:lstStyle/>
          <a:p>
            <a:r>
              <a:rPr lang="en-GB" dirty="0"/>
              <a:t>Quality of care from mum, influenced by her post-natal depression.</a:t>
            </a:r>
          </a:p>
          <a:p>
            <a:r>
              <a:rPr lang="en-GB" dirty="0"/>
              <a:t>Repeated changes in childcare and the house move to London</a:t>
            </a:r>
          </a:p>
          <a:p>
            <a:r>
              <a:rPr lang="en-GB" dirty="0"/>
              <a:t>How much social interaction and language does Isaac hear in day-to-day life (Hartman et al., 2023).</a:t>
            </a:r>
          </a:p>
          <a:p>
            <a:endParaRPr lang="en-GB" dirty="0"/>
          </a:p>
          <a:p>
            <a:endParaRPr lang="en-GB" dirty="0"/>
          </a:p>
        </p:txBody>
      </p:sp>
      <p:pic>
        <p:nvPicPr>
          <p:cNvPr id="1032" name="Picture 8" descr="Nature vs. Nurture: Is It Still Controversial? | by Emmanuel Blackshear |  Medium">
            <a:extLst>
              <a:ext uri="{FF2B5EF4-FFF2-40B4-BE49-F238E27FC236}">
                <a16:creationId xmlns:a16="http://schemas.microsoft.com/office/drawing/2014/main" id="{0F669E09-76F5-4F6F-ACD2-E5207472C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3158" y="1473200"/>
            <a:ext cx="4018842" cy="549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3478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3869E-A375-6E6C-D34F-AEDE13D93E8E}"/>
              </a:ext>
            </a:extLst>
          </p:cNvPr>
          <p:cNvSpPr>
            <a:spLocks noGrp="1"/>
          </p:cNvSpPr>
          <p:nvPr>
            <p:ph type="title"/>
          </p:nvPr>
        </p:nvSpPr>
        <p:spPr>
          <a:xfrm>
            <a:off x="677334" y="-90310"/>
            <a:ext cx="8319910" cy="2159782"/>
          </a:xfrm>
        </p:spPr>
        <p:txBody>
          <a:bodyPr>
            <a:normAutofit/>
          </a:bodyPr>
          <a:lstStyle/>
          <a:p>
            <a:pPr algn="ctr">
              <a:lnSpc>
                <a:spcPct val="150000"/>
              </a:lnSpc>
              <a:spcBef>
                <a:spcPts val="1000"/>
              </a:spcBef>
            </a:pPr>
            <a:br>
              <a:rPr lang="en-IN" sz="3200" dirty="0">
                <a:effectLst/>
                <a:latin typeface="Arial" panose="020B0604020202020204" pitchFamily="34" charset="0"/>
                <a:ea typeface="Arial" panose="020B0604020202020204" pitchFamily="34" charset="0"/>
              </a:rPr>
            </a:br>
            <a:r>
              <a:rPr lang="en-IN" sz="4400" b="1" u="sng" dirty="0">
                <a:effectLst/>
                <a:latin typeface="Arial" panose="020B0604020202020204" pitchFamily="34" charset="0"/>
                <a:ea typeface="Arial" panose="020B0604020202020204" pitchFamily="34" charset="0"/>
              </a:rPr>
              <a:t>Support Plan for Isaac's </a:t>
            </a:r>
            <a:endParaRPr lang="en-IN" sz="4400" b="1" u="sng" dirty="0"/>
          </a:p>
        </p:txBody>
      </p:sp>
      <p:sp>
        <p:nvSpPr>
          <p:cNvPr id="3" name="Content Placeholder 2">
            <a:extLst>
              <a:ext uri="{FF2B5EF4-FFF2-40B4-BE49-F238E27FC236}">
                <a16:creationId xmlns:a16="http://schemas.microsoft.com/office/drawing/2014/main" id="{57F5516C-7328-70BA-CF1F-311E06F8EB0F}"/>
              </a:ext>
            </a:extLst>
          </p:cNvPr>
          <p:cNvSpPr>
            <a:spLocks noGrp="1"/>
          </p:cNvSpPr>
          <p:nvPr>
            <p:ph idx="1"/>
          </p:nvPr>
        </p:nvSpPr>
        <p:spPr>
          <a:xfrm>
            <a:off x="680322" y="2336873"/>
            <a:ext cx="4754124" cy="3599316"/>
          </a:xfrm>
        </p:spPr>
        <p:txBody>
          <a:bodyPr>
            <a:normAutofit fontScale="92500" lnSpcReduction="10000"/>
          </a:bodyPr>
          <a:lstStyle/>
          <a:p>
            <a:pPr marL="342900" lvl="0" indent="-342900" algn="just">
              <a:lnSpc>
                <a:spcPct val="150000"/>
              </a:lnSpc>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Play activities rich in language use</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Group work between peers</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Joint story reading sessions</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Peer modelling possibilities</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Communication activities between parent and child(Selman and Dilworth-Bart,2024).</a:t>
            </a:r>
            <a:endParaRPr lang="en-IN" sz="1800" dirty="0">
              <a:latin typeface="Times New Roman" panose="02020603050405020304" pitchFamily="18" charset="0"/>
              <a:ea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Participation of multi-agency support (Ofsted, 2023, November 7). </a:t>
            </a: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C001F85-C34B-D5B0-DA3B-1D33619D3389}"/>
              </a:ext>
            </a:extLst>
          </p:cNvPr>
          <p:cNvPicPr>
            <a:picLocks noChangeAspect="1"/>
          </p:cNvPicPr>
          <p:nvPr/>
        </p:nvPicPr>
        <p:blipFill>
          <a:blip r:embed="rId3"/>
          <a:stretch>
            <a:fillRect/>
          </a:stretch>
        </p:blipFill>
        <p:spPr>
          <a:xfrm>
            <a:off x="5621867" y="1896534"/>
            <a:ext cx="6570133" cy="4854222"/>
          </a:xfrm>
          <a:prstGeom prst="rect">
            <a:avLst/>
          </a:prstGeom>
        </p:spPr>
      </p:pic>
    </p:spTree>
    <p:extLst>
      <p:ext uri="{BB962C8B-B14F-4D97-AF65-F5344CB8AC3E}">
        <p14:creationId xmlns:p14="http://schemas.microsoft.com/office/powerpoint/2010/main" val="832793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97BCF-71E9-6904-DA84-81ACE3E59E16}"/>
              </a:ext>
            </a:extLst>
          </p:cNvPr>
          <p:cNvSpPr>
            <a:spLocks noGrp="1"/>
          </p:cNvSpPr>
          <p:nvPr>
            <p:ph type="title"/>
          </p:nvPr>
        </p:nvSpPr>
        <p:spPr>
          <a:xfrm>
            <a:off x="677334" y="609600"/>
            <a:ext cx="8353777" cy="1196623"/>
          </a:xfrm>
        </p:spPr>
        <p:txBody>
          <a:bodyPr>
            <a:normAutofit/>
          </a:bodyPr>
          <a:lstStyle/>
          <a:p>
            <a:pPr algn="ctr"/>
            <a:r>
              <a:rPr lang="en-US" sz="3200" b="1" u="sng" dirty="0">
                <a:solidFill>
                  <a:schemeClr val="accent2"/>
                </a:solidFill>
                <a:latin typeface="Cambria" pitchFamily="34" charset="0"/>
                <a:ea typeface="Cambria" pitchFamily="34" charset="-122"/>
                <a:cs typeface="Cambria" pitchFamily="34" charset="-120"/>
              </a:rPr>
              <a:t>Critically Evaluating Bowlby's Theory</a:t>
            </a:r>
            <a:br>
              <a:rPr lang="en-US" sz="3200" u="sng" dirty="0">
                <a:solidFill>
                  <a:schemeClr val="accent2"/>
                </a:solidFill>
              </a:rPr>
            </a:br>
            <a:endParaRPr lang="en-IN" sz="3200" u="sng" dirty="0">
              <a:solidFill>
                <a:schemeClr val="accent2"/>
              </a:solidFill>
            </a:endParaRPr>
          </a:p>
        </p:txBody>
      </p:sp>
      <p:sp>
        <p:nvSpPr>
          <p:cNvPr id="4" name="Text Placeholder 3">
            <a:extLst>
              <a:ext uri="{FF2B5EF4-FFF2-40B4-BE49-F238E27FC236}">
                <a16:creationId xmlns:a16="http://schemas.microsoft.com/office/drawing/2014/main" id="{430979F6-2932-4912-B3A1-72F0B694A943}"/>
              </a:ext>
            </a:extLst>
          </p:cNvPr>
          <p:cNvSpPr>
            <a:spLocks noGrp="1"/>
          </p:cNvSpPr>
          <p:nvPr>
            <p:ph type="body" idx="1"/>
          </p:nvPr>
        </p:nvSpPr>
        <p:spPr>
          <a:xfrm>
            <a:off x="675745" y="1806223"/>
            <a:ext cx="3027011" cy="699910"/>
          </a:xfrm>
        </p:spPr>
        <p:txBody>
          <a:bodyPr/>
          <a:lstStyle/>
          <a:p>
            <a:r>
              <a:rPr lang="en-GB" u="sng" dirty="0">
                <a:solidFill>
                  <a:schemeClr val="accent2"/>
                </a:solidFill>
              </a:rPr>
              <a:t>Strength</a:t>
            </a:r>
          </a:p>
        </p:txBody>
      </p:sp>
      <p:sp>
        <p:nvSpPr>
          <p:cNvPr id="5" name="Content Placeholder 4">
            <a:extLst>
              <a:ext uri="{FF2B5EF4-FFF2-40B4-BE49-F238E27FC236}">
                <a16:creationId xmlns:a16="http://schemas.microsoft.com/office/drawing/2014/main" id="{BB2E40E3-A9E1-4818-A251-EFAF6200FEA1}"/>
              </a:ext>
            </a:extLst>
          </p:cNvPr>
          <p:cNvSpPr>
            <a:spLocks noGrp="1"/>
          </p:cNvSpPr>
          <p:nvPr>
            <p:ph sz="half" idx="2"/>
          </p:nvPr>
        </p:nvSpPr>
        <p:spPr>
          <a:xfrm>
            <a:off x="361244" y="2737246"/>
            <a:ext cx="3996268" cy="3121688"/>
          </a:xfrm>
        </p:spPr>
        <p:txBody>
          <a:bodyPr>
            <a:normAutofit lnSpcReduction="10000"/>
          </a:bodyPr>
          <a:lstStyle/>
          <a:p>
            <a:r>
              <a:rPr lang="en-GB" dirty="0"/>
              <a:t>Widely used in early years practice to guide key-person systems</a:t>
            </a:r>
          </a:p>
          <a:p>
            <a:r>
              <a:rPr lang="en-GB" dirty="0"/>
              <a:t>supports staff in recognising and addressing indications of insecure attachment</a:t>
            </a:r>
          </a:p>
          <a:p>
            <a:r>
              <a:rPr lang="en-GB" dirty="0"/>
              <a:t>Highlights the importance of consistent, warm caregiving (National Society for the Prevention of Cruelty to Children 2021). </a:t>
            </a:r>
          </a:p>
          <a:p>
            <a:endParaRPr lang="en-GB" dirty="0"/>
          </a:p>
        </p:txBody>
      </p:sp>
      <p:sp>
        <p:nvSpPr>
          <p:cNvPr id="7" name="Text Placeholder 6">
            <a:extLst>
              <a:ext uri="{FF2B5EF4-FFF2-40B4-BE49-F238E27FC236}">
                <a16:creationId xmlns:a16="http://schemas.microsoft.com/office/drawing/2014/main" id="{D279628C-380F-4424-B427-7CEC0F6036DA}"/>
              </a:ext>
            </a:extLst>
          </p:cNvPr>
          <p:cNvSpPr>
            <a:spLocks noGrp="1"/>
          </p:cNvSpPr>
          <p:nvPr>
            <p:ph type="body" sz="quarter" idx="3"/>
          </p:nvPr>
        </p:nvSpPr>
        <p:spPr>
          <a:xfrm>
            <a:off x="4752623" y="1569156"/>
            <a:ext cx="4521378" cy="936977"/>
          </a:xfrm>
        </p:spPr>
        <p:txBody>
          <a:bodyPr/>
          <a:lstStyle/>
          <a:p>
            <a:r>
              <a:rPr lang="en-GB" u="sng" dirty="0">
                <a:solidFill>
                  <a:schemeClr val="accent2"/>
                </a:solidFill>
              </a:rPr>
              <a:t>Limitation</a:t>
            </a:r>
            <a:r>
              <a:rPr lang="en-GB" dirty="0"/>
              <a:t> </a:t>
            </a:r>
          </a:p>
        </p:txBody>
      </p:sp>
      <p:sp>
        <p:nvSpPr>
          <p:cNvPr id="9" name="Content Placeholder 8">
            <a:extLst>
              <a:ext uri="{FF2B5EF4-FFF2-40B4-BE49-F238E27FC236}">
                <a16:creationId xmlns:a16="http://schemas.microsoft.com/office/drawing/2014/main" id="{B5E03DBA-8EF6-4209-AB46-B9B3E72FD700}"/>
              </a:ext>
            </a:extLst>
          </p:cNvPr>
          <p:cNvSpPr>
            <a:spLocks noGrp="1"/>
          </p:cNvSpPr>
          <p:nvPr>
            <p:ph sz="quarter" idx="4"/>
          </p:nvPr>
        </p:nvSpPr>
        <p:spPr>
          <a:xfrm>
            <a:off x="4357512" y="2737245"/>
            <a:ext cx="4673599" cy="3304117"/>
          </a:xfrm>
        </p:spPr>
        <p:txBody>
          <a:bodyPr>
            <a:normAutofit lnSpcReduction="10000"/>
          </a:bodyPr>
          <a:lstStyle/>
          <a:p>
            <a:r>
              <a:rPr lang="en-GB" dirty="0"/>
              <a:t>Monotropy is criticised — children often form several important bonds</a:t>
            </a:r>
          </a:p>
          <a:p>
            <a:r>
              <a:rPr lang="en-GB" dirty="0"/>
              <a:t>Based on early, limited research, it might not apply to all family types</a:t>
            </a:r>
          </a:p>
          <a:p>
            <a:r>
              <a:rPr lang="en-GB" dirty="0"/>
              <a:t>Can blame mothers, with little attention to fathers or family members</a:t>
            </a:r>
          </a:p>
          <a:p>
            <a:r>
              <a:rPr lang="en-GB" dirty="0"/>
              <a:t>Attachment looks different across cultures (Neeson, 2025).</a:t>
            </a:r>
          </a:p>
        </p:txBody>
      </p:sp>
      <p:pic>
        <p:nvPicPr>
          <p:cNvPr id="10" name="Picture 9">
            <a:extLst>
              <a:ext uri="{FF2B5EF4-FFF2-40B4-BE49-F238E27FC236}">
                <a16:creationId xmlns:a16="http://schemas.microsoft.com/office/drawing/2014/main" id="{BF872425-F741-4D84-A459-2FE8B3F6584D}"/>
              </a:ext>
            </a:extLst>
          </p:cNvPr>
          <p:cNvPicPr>
            <a:picLocks noChangeAspect="1"/>
          </p:cNvPicPr>
          <p:nvPr/>
        </p:nvPicPr>
        <p:blipFill>
          <a:blip r:embed="rId3"/>
          <a:stretch>
            <a:fillRect/>
          </a:stretch>
        </p:blipFill>
        <p:spPr>
          <a:xfrm>
            <a:off x="8937062" y="-3527"/>
            <a:ext cx="3254938" cy="3429000"/>
          </a:xfrm>
          <a:prstGeom prst="rect">
            <a:avLst/>
          </a:prstGeom>
        </p:spPr>
      </p:pic>
    </p:spTree>
    <p:extLst>
      <p:ext uri="{BB962C8B-B14F-4D97-AF65-F5344CB8AC3E}">
        <p14:creationId xmlns:p14="http://schemas.microsoft.com/office/powerpoint/2010/main" val="391412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6BF7-4853-1D1C-2A79-FEBF7E8DEC06}"/>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Conclusion</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CEFF7B-4B0A-BFF8-9741-42F715DCFC70}"/>
              </a:ext>
            </a:extLst>
          </p:cNvPr>
          <p:cNvSpPr>
            <a:spLocks noGrp="1"/>
          </p:cNvSpPr>
          <p:nvPr>
            <p:ph idx="1"/>
          </p:nvPr>
        </p:nvSpPr>
        <p:spPr>
          <a:xfrm>
            <a:off x="626980" y="1816173"/>
            <a:ext cx="9507620" cy="4256432"/>
          </a:xfrm>
        </p:spPr>
        <p:txBody>
          <a:bodyPr>
            <a:normAutofit/>
          </a:bodyPr>
          <a:lstStyle/>
          <a:p>
            <a:pPr marL="342900" lvl="0" indent="-342900" algn="just">
              <a:lnSpc>
                <a:spcPct val="150000"/>
              </a:lnSpc>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Early experiences shape development</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problems of Isaac can be explained by attachment theory</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Nature and nurture play an important role in the outcome</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 Attachment-centred interventions could help promote wellbeing</a:t>
            </a:r>
            <a:endParaRPr lang="en-IN" sz="1600" dirty="0">
              <a:latin typeface="Arial" panose="020B0604020202020204" pitchFamily="34"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Interagency partnership is crucial</a:t>
            </a:r>
          </a:p>
          <a:p>
            <a:pPr marL="342900" lvl="0" indent="-342900" algn="just">
              <a:lnSpc>
                <a:spcPct val="150000"/>
              </a:lnSpc>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1608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05DA6-8BC9-338A-18BA-A579D12661D3}"/>
              </a:ext>
            </a:extLst>
          </p:cNvPr>
          <p:cNvSpPr>
            <a:spLocks noGrp="1"/>
          </p:cNvSpPr>
          <p:nvPr>
            <p:ph type="title" idx="4294967295"/>
          </p:nvPr>
        </p:nvSpPr>
        <p:spPr>
          <a:xfrm>
            <a:off x="0" y="203200"/>
            <a:ext cx="7766613" cy="537580"/>
          </a:xfrm>
        </p:spPr>
        <p:txBody>
          <a:bodyPr>
            <a:normAutofit fontScale="90000"/>
          </a:bodyPr>
          <a:lstStyle/>
          <a:p>
            <a:pPr algn="ctr"/>
            <a:r>
              <a:rPr lang="en-GB" sz="3200" b="1" dirty="0">
                <a:latin typeface="Times New Roman" panose="02020603050405020304" pitchFamily="18" charset="0"/>
                <a:cs typeface="Times New Roman" panose="02020603050405020304" pitchFamily="18" charset="0"/>
              </a:rPr>
              <a:t>REFERENCES</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D1903D-C1CD-30DD-C53B-A8A499BCF945}"/>
              </a:ext>
            </a:extLst>
          </p:cNvPr>
          <p:cNvSpPr>
            <a:spLocks noGrp="1"/>
          </p:cNvSpPr>
          <p:nvPr>
            <p:ph idx="4294967295"/>
          </p:nvPr>
        </p:nvSpPr>
        <p:spPr>
          <a:xfrm>
            <a:off x="304800" y="863599"/>
            <a:ext cx="10024533" cy="5909733"/>
          </a:xfrm>
        </p:spPr>
        <p:txBody>
          <a:bodyPr>
            <a:noAutofit/>
          </a:bodyPr>
          <a:lstStyle/>
          <a:p>
            <a:pPr marL="0" indent="0">
              <a:lnSpc>
                <a:spcPct val="150000"/>
              </a:lnSpc>
              <a:buNone/>
            </a:pPr>
            <a:r>
              <a:rPr lang="en-GB" sz="1050" dirty="0" err="1">
                <a:latin typeface="Arial" panose="020B0604020202020204" pitchFamily="34" charset="0"/>
                <a:cs typeface="Arial" panose="020B0604020202020204" pitchFamily="34" charset="0"/>
              </a:rPr>
              <a:t>Bergland</a:t>
            </a:r>
            <a:r>
              <a:rPr lang="en-GB" sz="1050" dirty="0">
                <a:latin typeface="Arial" panose="020B0604020202020204" pitchFamily="34" charset="0"/>
                <a:cs typeface="Arial" panose="020B0604020202020204" pitchFamily="34" charset="0"/>
              </a:rPr>
              <a:t>, C. (2022, October 17). What is nature vs. nurture in psychology? </a:t>
            </a:r>
            <a:r>
              <a:rPr lang="en-GB" sz="1050" dirty="0" err="1">
                <a:latin typeface="Arial" panose="020B0604020202020204" pitchFamily="34" charset="0"/>
                <a:cs typeface="Arial" panose="020B0604020202020204" pitchFamily="34" charset="0"/>
              </a:rPr>
              <a:t>Verywell</a:t>
            </a:r>
            <a:r>
              <a:rPr lang="en-GB" sz="1050" dirty="0">
                <a:latin typeface="Arial" panose="020B0604020202020204" pitchFamily="34" charset="0"/>
                <a:cs typeface="Arial" panose="020B0604020202020204" pitchFamily="34" charset="0"/>
              </a:rPr>
              <a:t> Health; </a:t>
            </a:r>
            <a:r>
              <a:rPr lang="en-GB" sz="1050" dirty="0" err="1">
                <a:latin typeface="Arial" panose="020B0604020202020204" pitchFamily="34" charset="0"/>
                <a:cs typeface="Arial" panose="020B0604020202020204" pitchFamily="34" charset="0"/>
              </a:rPr>
              <a:t>Verywell</a:t>
            </a:r>
            <a:r>
              <a:rPr lang="en-GB" sz="1050" dirty="0">
                <a:latin typeface="Arial" panose="020B0604020202020204" pitchFamily="34" charset="0"/>
                <a:cs typeface="Arial" panose="020B0604020202020204" pitchFamily="34" charset="0"/>
              </a:rPr>
              <a:t> Health. </a:t>
            </a:r>
            <a:r>
              <a:rPr lang="en-GB" sz="1050" dirty="0">
                <a:latin typeface="Arial" panose="020B0604020202020204" pitchFamily="34" charset="0"/>
                <a:cs typeface="Arial" panose="020B0604020202020204" pitchFamily="34" charset="0"/>
                <a:hlinkClick r:id="rId3"/>
              </a:rPr>
              <a:t>https://www.verywellhealth.com/nature-vs-nurture-5323408</a:t>
            </a:r>
            <a:endParaRPr lang="en-GB" sz="1050" dirty="0">
              <a:latin typeface="Arial" panose="020B0604020202020204" pitchFamily="34" charset="0"/>
              <a:cs typeface="Arial" panose="020B0604020202020204" pitchFamily="34" charset="0"/>
            </a:endParaRPr>
          </a:p>
          <a:p>
            <a:pPr marL="0" indent="0">
              <a:lnSpc>
                <a:spcPct val="150000"/>
              </a:lnSpc>
              <a:buNone/>
            </a:pPr>
            <a:r>
              <a:rPr lang="en-GB" sz="1050" dirty="0">
                <a:latin typeface="Arial" panose="020B0604020202020204" pitchFamily="34" charset="0"/>
                <a:cs typeface="Arial" panose="020B0604020202020204" pitchFamily="34" charset="0"/>
              </a:rPr>
              <a:t>Ofsted. (2023, November 7). The multi-agency response to children and families who need help. GOV.UK. </a:t>
            </a:r>
            <a:r>
              <a:rPr lang="en-GB" sz="1050" dirty="0">
                <a:latin typeface="Arial" panose="020B0604020202020204" pitchFamily="34" charset="0"/>
                <a:cs typeface="Arial" panose="020B0604020202020204" pitchFamily="34" charset="0"/>
                <a:hlinkClick r:id="rId4"/>
              </a:rPr>
              <a:t>https://www.gov.uk/government/publications/the-multi-agency-response-to-children-and-families-who-need-help/the-multi-agency-response-to-children-and-families-who-need-help</a:t>
            </a:r>
            <a:endParaRPr lang="en-GB" sz="1050" dirty="0">
              <a:latin typeface="Arial" panose="020B0604020202020204" pitchFamily="34" charset="0"/>
              <a:cs typeface="Arial" panose="020B0604020202020204" pitchFamily="34" charset="0"/>
            </a:endParaRPr>
          </a:p>
          <a:p>
            <a:pPr marL="0" indent="0">
              <a:lnSpc>
                <a:spcPct val="150000"/>
              </a:lnSpc>
              <a:buNone/>
            </a:pPr>
            <a:r>
              <a:rPr lang="en-GB" sz="1050" dirty="0">
                <a:latin typeface="Arial" panose="020B0604020202020204" pitchFamily="34" charset="0"/>
                <a:cs typeface="Arial" panose="020B0604020202020204" pitchFamily="34" charset="0"/>
              </a:rPr>
              <a:t>McLeod, S. (2025, April 20). John Bowlby’s Attachment Theory. Simply Psychology. </a:t>
            </a:r>
            <a:r>
              <a:rPr lang="en-GB" sz="1050" dirty="0">
                <a:latin typeface="Arial" panose="020B0604020202020204" pitchFamily="34" charset="0"/>
                <a:cs typeface="Arial" panose="020B0604020202020204" pitchFamily="34" charset="0"/>
                <a:hlinkClick r:id="rId5"/>
              </a:rPr>
              <a:t>https://www.simplypsychology.org/bowlby.html</a:t>
            </a:r>
            <a:endParaRPr lang="en-GB" sz="1050" dirty="0">
              <a:latin typeface="Arial" panose="020B0604020202020204" pitchFamily="34" charset="0"/>
              <a:cs typeface="Arial" panose="020B0604020202020204" pitchFamily="34" charset="0"/>
            </a:endParaRPr>
          </a:p>
          <a:p>
            <a:pPr marL="0" indent="0">
              <a:lnSpc>
                <a:spcPct val="150000"/>
              </a:lnSpc>
              <a:buNone/>
            </a:pPr>
            <a:r>
              <a:rPr lang="en-GB" sz="1050" dirty="0">
                <a:latin typeface="Arial" panose="020B0604020202020204" pitchFamily="34" charset="0"/>
                <a:cs typeface="Arial" panose="020B0604020202020204" pitchFamily="34" charset="0"/>
              </a:rPr>
              <a:t>MIND. (2019). Postnatal depression and perinatal mental health | Mind, the mental health charity - help for mental health problems. </a:t>
            </a:r>
            <a:r>
              <a:rPr lang="en-GB" sz="1050" dirty="0" err="1">
                <a:latin typeface="Arial" panose="020B0604020202020204" pitchFamily="34" charset="0"/>
                <a:cs typeface="Arial" panose="020B0604020202020204" pitchFamily="34" charset="0"/>
              </a:rPr>
              <a:t>Mind.Org.Uk</a:t>
            </a:r>
            <a:r>
              <a:rPr lang="en-GB"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hlinkClick r:id="rId6"/>
              </a:rPr>
              <a:t>https://www.mind.org.uk/information-support/types-of-mental-health-problems/postnatal-depression-and-perinatal-mental-health/</a:t>
            </a:r>
            <a:endParaRPr lang="en-GB" sz="1050" dirty="0">
              <a:latin typeface="Arial" panose="020B0604020202020204" pitchFamily="34" charset="0"/>
              <a:cs typeface="Arial" panose="020B0604020202020204" pitchFamily="34" charset="0"/>
            </a:endParaRPr>
          </a:p>
          <a:p>
            <a:pPr marL="0" indent="0">
              <a:lnSpc>
                <a:spcPct val="150000"/>
              </a:lnSpc>
              <a:buNone/>
            </a:pPr>
            <a:r>
              <a:rPr lang="en-GB" sz="1050" dirty="0">
                <a:latin typeface="Arial" panose="020B0604020202020204" pitchFamily="34" charset="0"/>
                <a:cs typeface="Arial" panose="020B0604020202020204" pitchFamily="34" charset="0"/>
              </a:rPr>
              <a:t>National Society for the Prevention of Cruelty to Children. (2021, August 10). Attachment and child development. NSPCC Learning. </a:t>
            </a:r>
            <a:r>
              <a:rPr lang="en-GB" sz="1050" dirty="0">
                <a:latin typeface="Arial" panose="020B0604020202020204" pitchFamily="34" charset="0"/>
                <a:cs typeface="Arial" panose="020B0604020202020204" pitchFamily="34" charset="0"/>
                <a:hlinkClick r:id="rId7"/>
              </a:rPr>
              <a:t>https://learning.nspcc.org.uk/child-health-development/attachment-early-years</a:t>
            </a:r>
            <a:endParaRPr lang="en-GB" sz="1050" dirty="0">
              <a:latin typeface="Arial" panose="020B0604020202020204" pitchFamily="34" charset="0"/>
              <a:cs typeface="Arial" panose="020B0604020202020204" pitchFamily="34" charset="0"/>
            </a:endParaRPr>
          </a:p>
          <a:p>
            <a:pPr marL="0" indent="0">
              <a:lnSpc>
                <a:spcPct val="150000"/>
              </a:lnSpc>
              <a:buNone/>
            </a:pPr>
            <a:r>
              <a:rPr lang="en-GB" sz="1050" dirty="0" err="1">
                <a:latin typeface="Arial" panose="020B0604020202020204" pitchFamily="34" charset="0"/>
                <a:cs typeface="Arial" panose="020B0604020202020204" pitchFamily="34" charset="0"/>
              </a:rPr>
              <a:t>Neeson</a:t>
            </a:r>
            <a:r>
              <a:rPr lang="en-GB" sz="1050" dirty="0">
                <a:latin typeface="Arial" panose="020B0604020202020204" pitchFamily="34" charset="0"/>
                <a:cs typeface="Arial" panose="020B0604020202020204" pitchFamily="34" charset="0"/>
              </a:rPr>
              <a:t> C. (2025). Bowlby's theory of attachment. Available at: </a:t>
            </a:r>
            <a:r>
              <a:rPr lang="en-GB" sz="1050" dirty="0">
                <a:latin typeface="Arial" panose="020B0604020202020204" pitchFamily="34" charset="0"/>
                <a:cs typeface="Arial" panose="020B0604020202020204" pitchFamily="34" charset="0"/>
                <a:hlinkClick r:id="rId8"/>
              </a:rPr>
              <a:t>https://www.savemyexams.com/dp/psychology/ib/25/hl/revision-notes/human-development/development-of-self/bowlbys-theory-of-attachment/</a:t>
            </a:r>
            <a:r>
              <a:rPr lang="en-GB" sz="1050" dirty="0">
                <a:latin typeface="Arial" panose="020B0604020202020204" pitchFamily="34" charset="0"/>
                <a:cs typeface="Arial" panose="020B0604020202020204" pitchFamily="34" charset="0"/>
              </a:rPr>
              <a:t> (Accessed: 8 July 2026) </a:t>
            </a:r>
          </a:p>
          <a:p>
            <a:pPr marL="0" indent="0">
              <a:lnSpc>
                <a:spcPct val="150000"/>
              </a:lnSpc>
              <a:buNone/>
            </a:pPr>
            <a:r>
              <a:rPr lang="en-GB" sz="1050" dirty="0">
                <a:latin typeface="Arial" panose="020B0604020202020204" pitchFamily="34" charset="0"/>
                <a:cs typeface="Arial" panose="020B0604020202020204" pitchFamily="34" charset="0"/>
              </a:rPr>
              <a:t>NSPCC Learning (2021). Attachment and child development. [online] NSPCC Learning. Available at: </a:t>
            </a:r>
            <a:r>
              <a:rPr lang="en-GB" sz="1050" dirty="0">
                <a:latin typeface="Arial" panose="020B0604020202020204" pitchFamily="34" charset="0"/>
                <a:cs typeface="Arial" panose="020B0604020202020204" pitchFamily="34" charset="0"/>
                <a:hlinkClick r:id="rId7"/>
              </a:rPr>
              <a:t>https://learning.nspcc.org.uk/child-health-development/attachment-early-years</a:t>
            </a:r>
            <a:r>
              <a:rPr lang="en-GB" sz="1050" dirty="0">
                <a:latin typeface="Arial" panose="020B0604020202020204" pitchFamily="34" charset="0"/>
                <a:cs typeface="Arial" panose="020B0604020202020204" pitchFamily="34" charset="0"/>
              </a:rPr>
              <a:t>. </a:t>
            </a:r>
          </a:p>
          <a:p>
            <a:pPr marL="0" indent="0">
              <a:lnSpc>
                <a:spcPct val="150000"/>
              </a:lnSpc>
              <a:buNone/>
            </a:pPr>
            <a:r>
              <a:rPr lang="en-GB" sz="1050" dirty="0">
                <a:latin typeface="Arial" panose="020B0604020202020204" pitchFamily="34" charset="0"/>
                <a:cs typeface="Arial" panose="020B0604020202020204" pitchFamily="34" charset="0"/>
              </a:rPr>
              <a:t>Simply Psychology (2025). John Bowlby’s Attachment Theory. [online] Simply Psychology. Available at: </a:t>
            </a:r>
            <a:r>
              <a:rPr lang="en-GB" sz="1050" dirty="0">
                <a:latin typeface="Arial" panose="020B0604020202020204" pitchFamily="34" charset="0"/>
                <a:cs typeface="Arial" panose="020B0604020202020204" pitchFamily="34" charset="0"/>
                <a:hlinkClick r:id="rId5"/>
              </a:rPr>
              <a:t>https://www.simplypsychology.org/bowlby.html</a:t>
            </a:r>
            <a:r>
              <a:rPr lang="en-GB" sz="1050" dirty="0">
                <a:latin typeface="Arial" panose="020B0604020202020204" pitchFamily="34" charset="0"/>
                <a:cs typeface="Arial" panose="020B0604020202020204" pitchFamily="34" charset="0"/>
              </a:rPr>
              <a:t>.</a:t>
            </a:r>
          </a:p>
          <a:p>
            <a:pPr marL="0" indent="0">
              <a:lnSpc>
                <a:spcPct val="150000"/>
              </a:lnSpc>
              <a:buNone/>
            </a:pPr>
            <a:r>
              <a:rPr lang="en-GB" sz="1050" dirty="0">
                <a:latin typeface="Arial" panose="020B0604020202020204" pitchFamily="34" charset="0"/>
                <a:cs typeface="Arial" panose="020B0604020202020204" pitchFamily="34" charset="0"/>
              </a:rPr>
              <a:t>The voice of early childhood (2025). An introduction to John Bowlby. [online] The Voice of Early Childhood. Available at: </a:t>
            </a:r>
            <a:r>
              <a:rPr lang="en-GB" sz="1050" dirty="0">
                <a:latin typeface="Arial" panose="020B0604020202020204" pitchFamily="34" charset="0"/>
                <a:cs typeface="Arial" panose="020B0604020202020204" pitchFamily="34" charset="0"/>
                <a:hlinkClick r:id="rId9"/>
              </a:rPr>
              <a:t>https://thevoiceofearlychildhood.com/an-introduction-to-john-bowlby/</a:t>
            </a:r>
            <a:r>
              <a:rPr lang="en-GB" sz="1050" dirty="0">
                <a:latin typeface="Arial" panose="020B0604020202020204" pitchFamily="34" charset="0"/>
                <a:cs typeface="Arial" panose="020B0604020202020204" pitchFamily="34" charset="0"/>
              </a:rPr>
              <a:t>.</a:t>
            </a:r>
          </a:p>
          <a:p>
            <a:pPr marL="0" indent="0">
              <a:lnSpc>
                <a:spcPct val="150000"/>
              </a:lnSpc>
              <a:buNone/>
            </a:pPr>
            <a:r>
              <a:rPr lang="en-GB" sz="1050" dirty="0">
                <a:latin typeface="Arial" panose="020B0604020202020204" pitchFamily="34" charset="0"/>
                <a:cs typeface="Arial" panose="020B0604020202020204" pitchFamily="34" charset="0"/>
              </a:rPr>
              <a:t>.</a:t>
            </a:r>
          </a:p>
          <a:p>
            <a:pPr marL="0" indent="0">
              <a:lnSpc>
                <a:spcPct val="150000"/>
              </a:lnSpc>
              <a:buNone/>
            </a:pPr>
            <a:endParaRPr lang="en-GB" sz="1050" dirty="0">
              <a:latin typeface="Arial" panose="020B0604020202020204" pitchFamily="34" charset="0"/>
              <a:cs typeface="Arial" panose="020B0604020202020204" pitchFamily="34" charset="0"/>
            </a:endParaRPr>
          </a:p>
          <a:p>
            <a:pPr marL="0" indent="0">
              <a:lnSpc>
                <a:spcPct val="150000"/>
              </a:lnSpc>
              <a:buNone/>
            </a:pPr>
            <a:endParaRPr lang="en-GB" sz="1050" dirty="0">
              <a:latin typeface="Arial" panose="020B0604020202020204" pitchFamily="34" charset="0"/>
              <a:cs typeface="Arial" panose="020B0604020202020204" pitchFamily="34" charset="0"/>
            </a:endParaRPr>
          </a:p>
          <a:p>
            <a:pPr marL="0" indent="0">
              <a:lnSpc>
                <a:spcPct val="150000"/>
              </a:lnSpc>
              <a:buNone/>
            </a:pPr>
            <a:endParaRPr lang="en-GB" sz="1050" dirty="0">
              <a:latin typeface="Arial" panose="020B0604020202020204" pitchFamily="34" charset="0"/>
              <a:cs typeface="Arial" panose="020B0604020202020204" pitchFamily="34" charset="0"/>
            </a:endParaRPr>
          </a:p>
          <a:p>
            <a:pPr marL="0" indent="0">
              <a:lnSpc>
                <a:spcPct val="150000"/>
              </a:lnSpc>
              <a:buNone/>
            </a:pPr>
            <a:endParaRPr lang="en-GB" sz="1050" dirty="0">
              <a:latin typeface="Arial" panose="020B0604020202020204" pitchFamily="34" charset="0"/>
              <a:cs typeface="Arial" panose="020B0604020202020204" pitchFamily="34" charset="0"/>
            </a:endParaRPr>
          </a:p>
          <a:p>
            <a:pPr marL="0" indent="0">
              <a:lnSpc>
                <a:spcPct val="150000"/>
              </a:lnSpc>
              <a:buNone/>
            </a:pPr>
            <a:endParaRPr lang="en-GB" sz="1050" dirty="0">
              <a:latin typeface="Arial" panose="020B0604020202020204" pitchFamily="34" charset="0"/>
              <a:cs typeface="Arial" panose="020B0604020202020204" pitchFamily="34" charset="0"/>
            </a:endParaRPr>
          </a:p>
          <a:p>
            <a:pPr marL="0" indent="0">
              <a:lnSpc>
                <a:spcPct val="150000"/>
              </a:lnSpc>
              <a:buNone/>
            </a:pPr>
            <a:endParaRPr lang="en-GB" sz="1050" dirty="0">
              <a:latin typeface="Arial" panose="020B0604020202020204" pitchFamily="34" charset="0"/>
              <a:cs typeface="Arial" panose="020B0604020202020204" pitchFamily="34" charset="0"/>
            </a:endParaRPr>
          </a:p>
          <a:p>
            <a:pPr marL="0" indent="0">
              <a:lnSpc>
                <a:spcPct val="150000"/>
              </a:lnSpc>
              <a:buNone/>
            </a:pPr>
            <a:endParaRPr lang="en-GB" sz="105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3165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42DC1A-87CC-4AF2-A9DF-FC6F4F25CC30}"/>
              </a:ext>
            </a:extLst>
          </p:cNvPr>
          <p:cNvPicPr>
            <a:picLocks noChangeAspect="1"/>
          </p:cNvPicPr>
          <p:nvPr/>
        </p:nvPicPr>
        <p:blipFill>
          <a:blip r:embed="rId2"/>
          <a:stretch>
            <a:fillRect/>
          </a:stretch>
        </p:blipFill>
        <p:spPr>
          <a:xfrm>
            <a:off x="869244" y="124178"/>
            <a:ext cx="9155289" cy="6050843"/>
          </a:xfrm>
          <a:prstGeom prst="rect">
            <a:avLst/>
          </a:prstGeom>
        </p:spPr>
      </p:pic>
    </p:spTree>
    <p:extLst>
      <p:ext uri="{BB962C8B-B14F-4D97-AF65-F5344CB8AC3E}">
        <p14:creationId xmlns:p14="http://schemas.microsoft.com/office/powerpoint/2010/main" val="17677745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2066F04-1BB8-4252-8209-4D3028BC2F8E}"/>
              </a:ext>
            </a:extLst>
          </p:cNvPr>
          <p:cNvPicPr>
            <a:picLocks noGrp="1" noChangeAspect="1"/>
          </p:cNvPicPr>
          <p:nvPr>
            <p:ph idx="4294967295"/>
          </p:nvPr>
        </p:nvPicPr>
        <p:blipFill>
          <a:blip r:embed="rId3"/>
          <a:stretch>
            <a:fillRect/>
          </a:stretch>
        </p:blipFill>
        <p:spPr>
          <a:xfrm>
            <a:off x="519288" y="79022"/>
            <a:ext cx="9381067" cy="6592711"/>
          </a:xfrm>
          <a:prstGeom prst="rect">
            <a:avLst/>
          </a:prstGeom>
        </p:spPr>
      </p:pic>
    </p:spTree>
    <p:extLst>
      <p:ext uri="{BB962C8B-B14F-4D97-AF65-F5344CB8AC3E}">
        <p14:creationId xmlns:p14="http://schemas.microsoft.com/office/powerpoint/2010/main" val="13501766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11722</TotalTime>
  <Words>1541</Words>
  <Application>Microsoft Office PowerPoint</Application>
  <PresentationFormat>Widescreen</PresentationFormat>
  <Paragraphs>134</Paragraphs>
  <Slides>14</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Aptos</vt:lpstr>
      <vt:lpstr>Arial</vt:lpstr>
      <vt:lpstr>Calibri</vt:lpstr>
      <vt:lpstr>Cambria</vt:lpstr>
      <vt:lpstr>Times New Roman</vt:lpstr>
      <vt:lpstr>Trebuchet MS</vt:lpstr>
      <vt:lpstr>Wingdings 3</vt:lpstr>
      <vt:lpstr>Facet</vt:lpstr>
      <vt:lpstr> PSYCHOLOGY IN HEALTH AND SOCIAL CARE</vt:lpstr>
      <vt:lpstr>Overview</vt:lpstr>
      <vt:lpstr>ACKNOWLEDGMENT OF THE USE OF AI  I confirm that I have not presented any AI generated text as my own work</vt:lpstr>
      <vt:lpstr>Introduction </vt:lpstr>
      <vt:lpstr> Chosen Theories John Bowlby </vt:lpstr>
      <vt:lpstr>What Is Bowlby's Attachment Theory?</vt:lpstr>
      <vt:lpstr>Why This Theory Fits Isaac's Situation     </vt:lpstr>
      <vt:lpstr> Nature and Nurture </vt:lpstr>
      <vt:lpstr> Support Plan for Isaac's </vt:lpstr>
      <vt:lpstr>Critically Evaluating Bowlby's Theory </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dc:title>
  <dc:creator>Guest 1</dc:creator>
  <cp:lastModifiedBy>tsehay kefale</cp:lastModifiedBy>
  <cp:revision>79</cp:revision>
  <dcterms:created xsi:type="dcterms:W3CDTF">2026-06-12T08:51:03Z</dcterms:created>
  <dcterms:modified xsi:type="dcterms:W3CDTF">2026-07-10T14:21:25Z</dcterms:modified>
</cp:coreProperties>
</file>