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91" r:id="rId4"/>
    <p:sldId id="257" r:id="rId5"/>
    <p:sldId id="297" r:id="rId6"/>
    <p:sldId id="298" r:id="rId7"/>
    <p:sldId id="299" r:id="rId8"/>
    <p:sldId id="300" r:id="rId9"/>
    <p:sldId id="301" r:id="rId10"/>
    <p:sldId id="302" r:id="rId11"/>
    <p:sldId id="320" r:id="rId12"/>
    <p:sldId id="324" r:id="rId13"/>
    <p:sldId id="322" r:id="rId14"/>
    <p:sldId id="325" r:id="rId15"/>
    <p:sldId id="343" r:id="rId16"/>
    <p:sldId id="326" r:id="rId17"/>
    <p:sldId id="327" r:id="rId18"/>
    <p:sldId id="328" r:id="rId19"/>
    <p:sldId id="329" r:id="rId20"/>
    <p:sldId id="344" r:id="rId21"/>
    <p:sldId id="345" r:id="rId22"/>
    <p:sldId id="330" r:id="rId23"/>
    <p:sldId id="346" r:id="rId24"/>
    <p:sldId id="331" r:id="rId25"/>
    <p:sldId id="338" r:id="rId26"/>
    <p:sldId id="339" r:id="rId27"/>
    <p:sldId id="347" r:id="rId28"/>
    <p:sldId id="348" r:id="rId29"/>
    <p:sldId id="303" r:id="rId30"/>
    <p:sldId id="304" r:id="rId31"/>
    <p:sldId id="305" r:id="rId32"/>
    <p:sldId id="306" r:id="rId33"/>
    <p:sldId id="307" r:id="rId34"/>
    <p:sldId id="308" r:id="rId35"/>
    <p:sldId id="309" r:id="rId36"/>
    <p:sldId id="310" r:id="rId37"/>
    <p:sldId id="311" r:id="rId38"/>
    <p:sldId id="340" r:id="rId39"/>
    <p:sldId id="341" r:id="rId40"/>
    <p:sldId id="335" r:id="rId41"/>
    <p:sldId id="332" r:id="rId42"/>
    <p:sldId id="333" r:id="rId43"/>
    <p:sldId id="336" r:id="rId44"/>
    <p:sldId id="337" r:id="rId45"/>
    <p:sldId id="312" r:id="rId46"/>
    <p:sldId id="313" r:id="rId47"/>
    <p:sldId id="314" r:id="rId48"/>
    <p:sldId id="316" r:id="rId49"/>
    <p:sldId id="318" r:id="rId50"/>
    <p:sldId id="319" r:id="rId51"/>
    <p:sldId id="315" r:id="rId52"/>
    <p:sldId id="342" r:id="rId53"/>
    <p:sldId id="317" r:id="rId54"/>
    <p:sldId id="321" r:id="rId55"/>
    <p:sldId id="266" r:id="rId56"/>
    <p:sldId id="259" r:id="rId57"/>
    <p:sldId id="296"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8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3" autoAdjust="0"/>
    <p:restoredTop sz="94660"/>
  </p:normalViewPr>
  <p:slideViewPr>
    <p:cSldViewPr snapToGrid="0">
      <p:cViewPr varScale="1">
        <p:scale>
          <a:sx n="108" d="100"/>
          <a:sy n="108" d="100"/>
        </p:scale>
        <p:origin x="348"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61" Type="http://schemas.openxmlformats.org/officeDocument/2006/relationships/theme" Target="theme/theme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82201-E39C-4301-8A75-4EBD1F5463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8635337-3A79-49F7-AFDF-1B52942683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E13096-9FAE-4406-9D26-E2950515F734}"/>
              </a:ext>
            </a:extLst>
          </p:cNvPr>
          <p:cNvSpPr>
            <a:spLocks noGrp="1"/>
          </p:cNvSpPr>
          <p:nvPr>
            <p:ph type="dt" sz="half" idx="10"/>
          </p:nvPr>
        </p:nvSpPr>
        <p:spPr/>
        <p:txBody>
          <a:bodyPr/>
          <a:lstStyle/>
          <a:p>
            <a:fld id="{DABECE16-1E73-4349-AD10-6AFFBB7F369E}" type="datetimeFigureOut">
              <a:rPr lang="en-GB" smtClean="0"/>
              <a:t>23/10/2024</a:t>
            </a:fld>
            <a:endParaRPr lang="en-GB"/>
          </a:p>
        </p:txBody>
      </p:sp>
      <p:sp>
        <p:nvSpPr>
          <p:cNvPr id="5" name="Footer Placeholder 4">
            <a:extLst>
              <a:ext uri="{FF2B5EF4-FFF2-40B4-BE49-F238E27FC236}">
                <a16:creationId xmlns:a16="http://schemas.microsoft.com/office/drawing/2014/main" id="{718C2F1E-DB61-4B43-86D1-E1D2571CFD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2676B-0CB4-46B1-A0BD-EF668E1FF1CF}"/>
              </a:ext>
            </a:extLst>
          </p:cNvPr>
          <p:cNvSpPr>
            <a:spLocks noGrp="1"/>
          </p:cNvSpPr>
          <p:nvPr>
            <p:ph type="sldNum" sz="quarter" idx="12"/>
          </p:nvPr>
        </p:nvSpPr>
        <p:spPr/>
        <p:txBody>
          <a:bodyPr/>
          <a:lstStyle/>
          <a:p>
            <a:fld id="{49811C29-73AB-489F-8C79-9C1EB8D9CADD}" type="slidenum">
              <a:rPr lang="en-GB" smtClean="0"/>
              <a:t>‹#›</a:t>
            </a:fld>
            <a:endParaRPr lang="en-GB"/>
          </a:p>
        </p:txBody>
      </p:sp>
      <p:pic>
        <p:nvPicPr>
          <p:cNvPr id="8" name="Picture 7">
            <a:extLst>
              <a:ext uri="{FF2B5EF4-FFF2-40B4-BE49-F238E27FC236}">
                <a16:creationId xmlns:a16="http://schemas.microsoft.com/office/drawing/2014/main" id="{F5A280D7-03D8-4B37-B850-23D0BA28395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147000" y="6198853"/>
            <a:ext cx="2664000" cy="554876"/>
          </a:xfrm>
          <a:prstGeom prst="rect">
            <a:avLst/>
          </a:prstGeom>
        </p:spPr>
      </p:pic>
    </p:spTree>
    <p:extLst>
      <p:ext uri="{BB962C8B-B14F-4D97-AF65-F5344CB8AC3E}">
        <p14:creationId xmlns:p14="http://schemas.microsoft.com/office/powerpoint/2010/main" val="2305828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2C18F-3C80-416E-86DB-2D65584EDAE8}"/>
              </a:ext>
            </a:extLst>
          </p:cNvPr>
          <p:cNvSpPr>
            <a:spLocks noGrp="1"/>
          </p:cNvSpPr>
          <p:nvPr>
            <p:ph type="title"/>
          </p:nvPr>
        </p:nvSpPr>
        <p:spPr>
          <a:xfrm>
            <a:off x="838200" y="365126"/>
            <a:ext cx="10515600" cy="745828"/>
          </a:xfrm>
        </p:spPr>
        <p:txBody>
          <a:bodyPr/>
          <a:lstStyle>
            <a:lvl1pPr>
              <a:lnSpc>
                <a:spcPct val="100000"/>
              </a:lnSpc>
              <a:defRPr b="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430860A5-B5A2-4919-8C35-BE3497873B3C}"/>
              </a:ext>
            </a:extLst>
          </p:cNvPr>
          <p:cNvSpPr>
            <a:spLocks noGrp="1"/>
          </p:cNvSpPr>
          <p:nvPr>
            <p:ph idx="1"/>
          </p:nvPr>
        </p:nvSpPr>
        <p:spPr>
          <a:xfrm>
            <a:off x="838200" y="1268451"/>
            <a:ext cx="10515600" cy="4930402"/>
          </a:xfrm>
        </p:spPr>
        <p:txBody>
          <a:bodyPr/>
          <a:lstStyle>
            <a:lvl1pPr marL="228600" indent="-228600">
              <a:lnSpc>
                <a:spcPct val="90000"/>
              </a:lnSpc>
              <a:buFont typeface="Arial" panose="020B0604020202020204" pitchFamily="34" charset="0"/>
              <a:buChar char="►"/>
              <a:defRPr sz="2800">
                <a:latin typeface="Arial" panose="020B0604020202020204" pitchFamily="34" charset="0"/>
                <a:cs typeface="Arial" panose="020B0604020202020204" pitchFamily="34" charset="0"/>
              </a:defRPr>
            </a:lvl1pPr>
            <a:lvl2pPr marL="685800" indent="-228600">
              <a:lnSpc>
                <a:spcPct val="90000"/>
              </a:lnSpc>
              <a:buFont typeface="Wingdings" panose="05000000000000000000" pitchFamily="2" charset="2"/>
              <a:buChar char="§"/>
              <a:defRPr sz="2800">
                <a:latin typeface="Arial" panose="020B0604020202020204" pitchFamily="34" charset="0"/>
                <a:cs typeface="Arial" panose="020B0604020202020204" pitchFamily="34" charset="0"/>
              </a:defRPr>
            </a:lvl2pPr>
            <a:lvl3pPr marL="1143000" indent="-228600">
              <a:lnSpc>
                <a:spcPct val="90000"/>
              </a:lnSpc>
              <a:buFont typeface="Arial" panose="020B0604020202020204" pitchFamily="34" charset="0"/>
              <a:buChar char="○"/>
              <a:defRPr sz="2800">
                <a:latin typeface="Arial" panose="020B0604020202020204" pitchFamily="34" charset="0"/>
                <a:cs typeface="Arial" panose="020B0604020202020204" pitchFamily="34" charset="0"/>
              </a:defRPr>
            </a:lvl3pPr>
            <a:lvl4pPr>
              <a:lnSpc>
                <a:spcPct val="90000"/>
              </a:lnSpc>
              <a:defRPr sz="2800">
                <a:latin typeface="Arial" panose="020B0604020202020204" pitchFamily="34" charset="0"/>
                <a:cs typeface="Arial" panose="020B0604020202020204" pitchFamily="34" charset="0"/>
              </a:defRPr>
            </a:lvl4pPr>
            <a:lvl5pPr>
              <a:lnSpc>
                <a:spcPct val="90000"/>
              </a:lnSpc>
              <a:defRPr sz="28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D279C969-E796-4A1C-8DBC-33B6847FCFA3}"/>
              </a:ext>
            </a:extLst>
          </p:cNvPr>
          <p:cNvSpPr>
            <a:spLocks noGrp="1"/>
          </p:cNvSpPr>
          <p:nvPr>
            <p:ph type="dt" sz="half" idx="10"/>
          </p:nvPr>
        </p:nvSpPr>
        <p:spPr/>
        <p:txBody>
          <a:bodyPr/>
          <a:lstStyle/>
          <a:p>
            <a:fld id="{DABECE16-1E73-4349-AD10-6AFFBB7F369E}" type="datetimeFigureOut">
              <a:rPr lang="en-GB" smtClean="0"/>
              <a:t>23/10/2024</a:t>
            </a:fld>
            <a:endParaRPr lang="en-GB"/>
          </a:p>
        </p:txBody>
      </p:sp>
      <p:sp>
        <p:nvSpPr>
          <p:cNvPr id="5" name="Footer Placeholder 4">
            <a:extLst>
              <a:ext uri="{FF2B5EF4-FFF2-40B4-BE49-F238E27FC236}">
                <a16:creationId xmlns:a16="http://schemas.microsoft.com/office/drawing/2014/main" id="{D4E0CD26-CB20-4333-8BB0-A2D300AC8C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1B5BA3-EEC7-47ED-90C6-9BEBAD2EE93B}"/>
              </a:ext>
            </a:extLst>
          </p:cNvPr>
          <p:cNvSpPr>
            <a:spLocks noGrp="1"/>
          </p:cNvSpPr>
          <p:nvPr>
            <p:ph type="sldNum" sz="quarter" idx="12"/>
          </p:nvPr>
        </p:nvSpPr>
        <p:spPr/>
        <p:txBody>
          <a:bodyPr/>
          <a:lstStyle/>
          <a:p>
            <a:fld id="{49811C29-73AB-489F-8C79-9C1EB8D9CADD}" type="slidenum">
              <a:rPr lang="en-GB" smtClean="0"/>
              <a:t>‹#›</a:t>
            </a:fld>
            <a:endParaRPr lang="en-GB"/>
          </a:p>
        </p:txBody>
      </p:sp>
      <p:pic>
        <p:nvPicPr>
          <p:cNvPr id="8" name="Picture 7">
            <a:extLst>
              <a:ext uri="{FF2B5EF4-FFF2-40B4-BE49-F238E27FC236}">
                <a16:creationId xmlns:a16="http://schemas.microsoft.com/office/drawing/2014/main" id="{EBCAFE4F-F6A8-40D7-96F3-C8F3DF22FCE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147000" y="6198853"/>
            <a:ext cx="2664000" cy="554876"/>
          </a:xfrm>
          <a:prstGeom prst="rect">
            <a:avLst/>
          </a:prstGeom>
        </p:spPr>
      </p:pic>
    </p:spTree>
    <p:extLst>
      <p:ext uri="{BB962C8B-B14F-4D97-AF65-F5344CB8AC3E}">
        <p14:creationId xmlns:p14="http://schemas.microsoft.com/office/powerpoint/2010/main" val="4098409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0771E-C39D-4510-B6C6-4F3E9A6640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0C529B-88F8-4A82-89BD-2D8633FFF84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93BA46-ADAD-47DE-809A-89041C51690F}"/>
              </a:ext>
            </a:extLst>
          </p:cNvPr>
          <p:cNvSpPr>
            <a:spLocks noGrp="1"/>
          </p:cNvSpPr>
          <p:nvPr>
            <p:ph type="dt" sz="half" idx="10"/>
          </p:nvPr>
        </p:nvSpPr>
        <p:spPr/>
        <p:txBody>
          <a:bodyPr/>
          <a:lstStyle/>
          <a:p>
            <a:fld id="{DABECE16-1E73-4349-AD10-6AFFBB7F369E}" type="datetimeFigureOut">
              <a:rPr lang="en-GB" smtClean="0"/>
              <a:t>23/10/2024</a:t>
            </a:fld>
            <a:endParaRPr lang="en-GB"/>
          </a:p>
        </p:txBody>
      </p:sp>
      <p:sp>
        <p:nvSpPr>
          <p:cNvPr id="5" name="Footer Placeholder 4">
            <a:extLst>
              <a:ext uri="{FF2B5EF4-FFF2-40B4-BE49-F238E27FC236}">
                <a16:creationId xmlns:a16="http://schemas.microsoft.com/office/drawing/2014/main" id="{008BBE42-2071-4206-9757-AC92810497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6F9025-EB7B-4E1A-A13F-1E340FC9E596}"/>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857844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DBAC3-DAB4-4475-A2F9-429627818C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B74B6A-BAB9-4886-BECC-6BFFBBC963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D60482-547F-4385-A2D6-A76616546A1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3DDB98-928D-4C16-8587-97202765ADD7}"/>
              </a:ext>
            </a:extLst>
          </p:cNvPr>
          <p:cNvSpPr>
            <a:spLocks noGrp="1"/>
          </p:cNvSpPr>
          <p:nvPr>
            <p:ph type="dt" sz="half" idx="10"/>
          </p:nvPr>
        </p:nvSpPr>
        <p:spPr/>
        <p:txBody>
          <a:bodyPr/>
          <a:lstStyle/>
          <a:p>
            <a:fld id="{DABECE16-1E73-4349-AD10-6AFFBB7F369E}" type="datetimeFigureOut">
              <a:rPr lang="en-GB" smtClean="0"/>
              <a:t>23/10/2024</a:t>
            </a:fld>
            <a:endParaRPr lang="en-GB"/>
          </a:p>
        </p:txBody>
      </p:sp>
      <p:sp>
        <p:nvSpPr>
          <p:cNvPr id="6" name="Footer Placeholder 5">
            <a:extLst>
              <a:ext uri="{FF2B5EF4-FFF2-40B4-BE49-F238E27FC236}">
                <a16:creationId xmlns:a16="http://schemas.microsoft.com/office/drawing/2014/main" id="{66D0925D-1532-4178-9AAD-36FB961849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F7D53D-10BA-4A1B-B2BB-2BFE2637F444}"/>
              </a:ext>
            </a:extLst>
          </p:cNvPr>
          <p:cNvSpPr>
            <a:spLocks noGrp="1"/>
          </p:cNvSpPr>
          <p:nvPr>
            <p:ph type="sldNum" sz="quarter" idx="12"/>
          </p:nvPr>
        </p:nvSpPr>
        <p:spPr/>
        <p:txBody>
          <a:bodyPr/>
          <a:lstStyle/>
          <a:p>
            <a:fld id="{49811C29-73AB-489F-8C79-9C1EB8D9CADD}" type="slidenum">
              <a:rPr lang="en-GB" smtClean="0"/>
              <a:t>‹#›</a:t>
            </a:fld>
            <a:endParaRPr lang="en-GB"/>
          </a:p>
        </p:txBody>
      </p:sp>
      <p:pic>
        <p:nvPicPr>
          <p:cNvPr id="9" name="Picture 8">
            <a:extLst>
              <a:ext uri="{FF2B5EF4-FFF2-40B4-BE49-F238E27FC236}">
                <a16:creationId xmlns:a16="http://schemas.microsoft.com/office/drawing/2014/main" id="{F68B5696-F4AE-4446-8642-CA49DEC459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147000" y="6198853"/>
            <a:ext cx="2664000" cy="554876"/>
          </a:xfrm>
          <a:prstGeom prst="rect">
            <a:avLst/>
          </a:prstGeom>
        </p:spPr>
      </p:pic>
    </p:spTree>
    <p:extLst>
      <p:ext uri="{BB962C8B-B14F-4D97-AF65-F5344CB8AC3E}">
        <p14:creationId xmlns:p14="http://schemas.microsoft.com/office/powerpoint/2010/main" val="3281086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CE899-D20A-4B69-8562-54C620FFFC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38FEAF-CDFB-43B4-AE24-3EEEEB66D5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C8572F-CFD3-4187-B3F3-05652350FA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FB5435-A252-4780-8093-92279CB8FB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2F35E9-D482-4050-9200-3B18DC4655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901961A-7AC6-4564-B374-C1A239E3A3E5}"/>
              </a:ext>
            </a:extLst>
          </p:cNvPr>
          <p:cNvSpPr>
            <a:spLocks noGrp="1"/>
          </p:cNvSpPr>
          <p:nvPr>
            <p:ph type="dt" sz="half" idx="10"/>
          </p:nvPr>
        </p:nvSpPr>
        <p:spPr/>
        <p:txBody>
          <a:bodyPr/>
          <a:lstStyle/>
          <a:p>
            <a:fld id="{DABECE16-1E73-4349-AD10-6AFFBB7F369E}" type="datetimeFigureOut">
              <a:rPr lang="en-GB" smtClean="0"/>
              <a:t>23/10/2024</a:t>
            </a:fld>
            <a:endParaRPr lang="en-GB"/>
          </a:p>
        </p:txBody>
      </p:sp>
      <p:sp>
        <p:nvSpPr>
          <p:cNvPr id="8" name="Footer Placeholder 7">
            <a:extLst>
              <a:ext uri="{FF2B5EF4-FFF2-40B4-BE49-F238E27FC236}">
                <a16:creationId xmlns:a16="http://schemas.microsoft.com/office/drawing/2014/main" id="{FC512B5E-EDFC-4B6A-9FD9-23CE0B0A75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EA2981-E32B-446B-B7C5-2FFC52095210}"/>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1676491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E1CBD-89F5-41A9-9F60-E928506E8D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241DAF-A031-459E-B6AF-E811E448781B}"/>
              </a:ext>
            </a:extLst>
          </p:cNvPr>
          <p:cNvSpPr>
            <a:spLocks noGrp="1"/>
          </p:cNvSpPr>
          <p:nvPr>
            <p:ph type="dt" sz="half" idx="10"/>
          </p:nvPr>
        </p:nvSpPr>
        <p:spPr/>
        <p:txBody>
          <a:bodyPr/>
          <a:lstStyle/>
          <a:p>
            <a:fld id="{DABECE16-1E73-4349-AD10-6AFFBB7F369E}" type="datetimeFigureOut">
              <a:rPr lang="en-GB" smtClean="0"/>
              <a:t>23/10/2024</a:t>
            </a:fld>
            <a:endParaRPr lang="en-GB"/>
          </a:p>
        </p:txBody>
      </p:sp>
      <p:sp>
        <p:nvSpPr>
          <p:cNvPr id="4" name="Footer Placeholder 3">
            <a:extLst>
              <a:ext uri="{FF2B5EF4-FFF2-40B4-BE49-F238E27FC236}">
                <a16:creationId xmlns:a16="http://schemas.microsoft.com/office/drawing/2014/main" id="{8FA872DF-EE7A-4E3F-B739-07C4BF64B9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64FC41-A0EA-4F77-9FFD-5B78F86628A0}"/>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544367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D377CC-7511-4CC2-B1DA-3F81853CE98A}"/>
              </a:ext>
            </a:extLst>
          </p:cNvPr>
          <p:cNvSpPr>
            <a:spLocks noGrp="1"/>
          </p:cNvSpPr>
          <p:nvPr>
            <p:ph type="dt" sz="half" idx="10"/>
          </p:nvPr>
        </p:nvSpPr>
        <p:spPr/>
        <p:txBody>
          <a:bodyPr/>
          <a:lstStyle/>
          <a:p>
            <a:fld id="{DABECE16-1E73-4349-AD10-6AFFBB7F369E}" type="datetimeFigureOut">
              <a:rPr lang="en-GB" smtClean="0"/>
              <a:t>23/10/2024</a:t>
            </a:fld>
            <a:endParaRPr lang="en-GB"/>
          </a:p>
        </p:txBody>
      </p:sp>
      <p:sp>
        <p:nvSpPr>
          <p:cNvPr id="3" name="Footer Placeholder 2">
            <a:extLst>
              <a:ext uri="{FF2B5EF4-FFF2-40B4-BE49-F238E27FC236}">
                <a16:creationId xmlns:a16="http://schemas.microsoft.com/office/drawing/2014/main" id="{1175EA87-C3B5-41D5-BEE1-ADD9F2491A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909BD9-B23D-4277-9362-38D57DE1F98E}"/>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154543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E37FF-7910-48A3-9384-87B1B448A2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0AB017-F82B-44F7-98F6-85434A8DB1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DF582B-D7F7-4FB4-9E17-C38F470B83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2060C3-0FDA-4B68-857A-9B96CFA2D335}"/>
              </a:ext>
            </a:extLst>
          </p:cNvPr>
          <p:cNvSpPr>
            <a:spLocks noGrp="1"/>
          </p:cNvSpPr>
          <p:nvPr>
            <p:ph type="dt" sz="half" idx="10"/>
          </p:nvPr>
        </p:nvSpPr>
        <p:spPr/>
        <p:txBody>
          <a:bodyPr/>
          <a:lstStyle/>
          <a:p>
            <a:fld id="{DABECE16-1E73-4349-AD10-6AFFBB7F369E}" type="datetimeFigureOut">
              <a:rPr lang="en-GB" smtClean="0"/>
              <a:t>23/10/2024</a:t>
            </a:fld>
            <a:endParaRPr lang="en-GB"/>
          </a:p>
        </p:txBody>
      </p:sp>
      <p:sp>
        <p:nvSpPr>
          <p:cNvPr id="6" name="Footer Placeholder 5">
            <a:extLst>
              <a:ext uri="{FF2B5EF4-FFF2-40B4-BE49-F238E27FC236}">
                <a16:creationId xmlns:a16="http://schemas.microsoft.com/office/drawing/2014/main" id="{775CA731-1C61-49DF-8335-8A4F10F995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5DD82A-B2B6-47FD-A4F8-2648E3602C06}"/>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440856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4B2FB-1B37-42D5-A417-EC3BDBCEA1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D56068-BC9C-4BC4-99D3-F6623B7C49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6EA062-6DFE-4902-92F8-C7BC0A0697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8C77B1-EEA2-42D0-828C-5CABE4B4D133}"/>
              </a:ext>
            </a:extLst>
          </p:cNvPr>
          <p:cNvSpPr>
            <a:spLocks noGrp="1"/>
          </p:cNvSpPr>
          <p:nvPr>
            <p:ph type="dt" sz="half" idx="10"/>
          </p:nvPr>
        </p:nvSpPr>
        <p:spPr/>
        <p:txBody>
          <a:bodyPr/>
          <a:lstStyle/>
          <a:p>
            <a:fld id="{DABECE16-1E73-4349-AD10-6AFFBB7F369E}" type="datetimeFigureOut">
              <a:rPr lang="en-GB" smtClean="0"/>
              <a:t>23/10/2024</a:t>
            </a:fld>
            <a:endParaRPr lang="en-GB"/>
          </a:p>
        </p:txBody>
      </p:sp>
      <p:sp>
        <p:nvSpPr>
          <p:cNvPr id="6" name="Footer Placeholder 5">
            <a:extLst>
              <a:ext uri="{FF2B5EF4-FFF2-40B4-BE49-F238E27FC236}">
                <a16:creationId xmlns:a16="http://schemas.microsoft.com/office/drawing/2014/main" id="{A2359EA6-4BC7-461A-A1F1-E9D3D97ABD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2F40E2-AC62-4276-9440-FB54E25A59CF}"/>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15920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57277-4CC4-45C7-A672-4696ECDA4C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F33EE6-0CD6-4F4B-B009-FA0989066B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C8A19-FFE2-47CF-84CB-6D05E02156F6}"/>
              </a:ext>
            </a:extLst>
          </p:cNvPr>
          <p:cNvSpPr>
            <a:spLocks noGrp="1"/>
          </p:cNvSpPr>
          <p:nvPr>
            <p:ph type="dt" sz="half" idx="10"/>
          </p:nvPr>
        </p:nvSpPr>
        <p:spPr/>
        <p:txBody>
          <a:bodyPr/>
          <a:lstStyle/>
          <a:p>
            <a:fld id="{DABECE16-1E73-4349-AD10-6AFFBB7F369E}" type="datetimeFigureOut">
              <a:rPr lang="en-GB" smtClean="0"/>
              <a:t>23/10/2024</a:t>
            </a:fld>
            <a:endParaRPr lang="en-GB"/>
          </a:p>
        </p:txBody>
      </p:sp>
      <p:sp>
        <p:nvSpPr>
          <p:cNvPr id="5" name="Footer Placeholder 4">
            <a:extLst>
              <a:ext uri="{FF2B5EF4-FFF2-40B4-BE49-F238E27FC236}">
                <a16:creationId xmlns:a16="http://schemas.microsoft.com/office/drawing/2014/main" id="{A95CE6A7-03C1-4C0A-8963-2CA5ED2CB4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8FF8CA-BFCA-4CB4-8474-589EA199CB4E}"/>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520391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4FE283-4119-4DE4-9D8A-6F4411C41E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C6533F-B19D-4A98-8234-FC50B4DDBC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CC0FBD-DF56-4BB8-AE89-39F66D188FFF}"/>
              </a:ext>
            </a:extLst>
          </p:cNvPr>
          <p:cNvSpPr>
            <a:spLocks noGrp="1"/>
          </p:cNvSpPr>
          <p:nvPr>
            <p:ph type="dt" sz="half" idx="10"/>
          </p:nvPr>
        </p:nvSpPr>
        <p:spPr/>
        <p:txBody>
          <a:bodyPr/>
          <a:lstStyle/>
          <a:p>
            <a:fld id="{DABECE16-1E73-4349-AD10-6AFFBB7F369E}" type="datetimeFigureOut">
              <a:rPr lang="en-GB" smtClean="0"/>
              <a:t>23/10/2024</a:t>
            </a:fld>
            <a:endParaRPr lang="en-GB"/>
          </a:p>
        </p:txBody>
      </p:sp>
      <p:sp>
        <p:nvSpPr>
          <p:cNvPr id="5" name="Footer Placeholder 4">
            <a:extLst>
              <a:ext uri="{FF2B5EF4-FFF2-40B4-BE49-F238E27FC236}">
                <a16:creationId xmlns:a16="http://schemas.microsoft.com/office/drawing/2014/main" id="{48A08989-7D82-4E3C-861C-DCD2EDB020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4CBF76-6072-4FA7-8774-35AF67CB8638}"/>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3534371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13" descr=" Cover.jpg                                                      00B3F7F4Macintosh HD                   C35A0985:">
            <a:extLst>
              <a:ext uri="{FF2B5EF4-FFF2-40B4-BE49-F238E27FC236}">
                <a16:creationId xmlns:a16="http://schemas.microsoft.com/office/drawing/2014/main" id="{2296ED30-DC2A-4A16-9CD8-862EAC907141}"/>
              </a:ext>
            </a:extLst>
          </p:cNvPr>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7238" cy="685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6" name="Rectangle 4"/>
          <p:cNvSpPr>
            <a:spLocks noGrp="1" noChangeArrowheads="1"/>
          </p:cNvSpPr>
          <p:nvPr>
            <p:ph type="subTitle" idx="1"/>
          </p:nvPr>
        </p:nvSpPr>
        <p:spPr>
          <a:xfrm>
            <a:off x="958851" y="4800600"/>
            <a:ext cx="8534400" cy="457200"/>
          </a:xfrm>
        </p:spPr>
        <p:txBody>
          <a:bodyPr/>
          <a:lstStyle>
            <a:lvl1pPr>
              <a:defRPr>
                <a:solidFill>
                  <a:schemeClr val="bg1"/>
                </a:solidFill>
              </a:defRPr>
            </a:lvl1pPr>
          </a:lstStyle>
          <a:p>
            <a:r>
              <a:rPr lang="en-US"/>
              <a:t>Click to edit Master subtitle style</a:t>
            </a:r>
          </a:p>
        </p:txBody>
      </p:sp>
      <p:sp>
        <p:nvSpPr>
          <p:cNvPr id="3075" name="Rectangle 3"/>
          <p:cNvSpPr>
            <a:spLocks noGrp="1" noChangeArrowheads="1"/>
          </p:cNvSpPr>
          <p:nvPr>
            <p:ph type="ctrTitle"/>
          </p:nvPr>
        </p:nvSpPr>
        <p:spPr>
          <a:xfrm>
            <a:off x="958851" y="1752600"/>
            <a:ext cx="9042400" cy="1524000"/>
          </a:xfrm>
        </p:spPr>
        <p:txBody>
          <a:bodyPr/>
          <a:lstStyle>
            <a:lvl1pPr>
              <a:lnSpc>
                <a:spcPct val="75000"/>
              </a:lnSpc>
              <a:defRPr sz="4100">
                <a:solidFill>
                  <a:srgbClr val="AFC124"/>
                </a:solidFill>
              </a:defRPr>
            </a:lvl1pPr>
          </a:lstStyle>
          <a:p>
            <a:r>
              <a:rPr lang="en-US"/>
              <a:t>Click to edit Master title style</a:t>
            </a:r>
          </a:p>
        </p:txBody>
      </p:sp>
    </p:spTree>
    <p:extLst>
      <p:ext uri="{BB962C8B-B14F-4D97-AF65-F5344CB8AC3E}">
        <p14:creationId xmlns:p14="http://schemas.microsoft.com/office/powerpoint/2010/main" val="1303175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p>
        </p:txBody>
      </p:sp>
      <p:sp>
        <p:nvSpPr>
          <p:cNvPr id="3" name="Content Placeholder 2"/>
          <p:cNvSpPr>
            <a:spLocks noGrp="1"/>
          </p:cNvSpPr>
          <p:nvPr>
            <p:ph idx="1"/>
          </p:nvPr>
        </p:nvSpPr>
        <p:spPr/>
        <p:txBody>
          <a:bodyPr/>
          <a:lstStyle>
            <a:lvl2pPr marL="727075" indent="-342900">
              <a:defRPr/>
            </a:lvl2pPr>
            <a:lvl3pPr>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buFont typeface="Wingdings" panose="05000000000000000000" pitchFamily="2" charset="2"/>
              <a:buChar char="§"/>
              <a:defRPr/>
            </a:lvl4pPr>
            <a:lvl5pPr marL="828000" indent="324000">
              <a:buFont typeface="Courier New" panose="02070309020205020404" pitchFamily="49" charset="0"/>
              <a:buChar char="o"/>
              <a:defRPr/>
            </a:lvl5pPr>
          </a:lstStyle>
          <a:p>
            <a:pPr lvl="0"/>
            <a:r>
              <a:rPr lang="en-GB" dirty="0"/>
              <a:t>Click to edit Master text styles</a:t>
            </a:r>
          </a:p>
          <a:p>
            <a:pPr lvl="2"/>
            <a:r>
              <a:rPr lang="en-GB" dirty="0"/>
              <a:t>Second level</a:t>
            </a:r>
          </a:p>
          <a:p>
            <a:pPr lvl="3"/>
            <a:r>
              <a:rPr lang="en-GB" dirty="0"/>
              <a:t>Third level</a:t>
            </a:r>
          </a:p>
          <a:p>
            <a:pPr lvl="4"/>
            <a:r>
              <a:rPr lang="en-GB" dirty="0"/>
              <a:t>Fourth level</a:t>
            </a:r>
          </a:p>
          <a:p>
            <a:pPr lvl="4"/>
            <a:r>
              <a:rPr lang="en-GB" dirty="0"/>
              <a:t>Fifth level</a:t>
            </a:r>
          </a:p>
        </p:txBody>
      </p:sp>
    </p:spTree>
    <p:extLst>
      <p:ext uri="{BB962C8B-B14F-4D97-AF65-F5344CB8AC3E}">
        <p14:creationId xmlns:p14="http://schemas.microsoft.com/office/powerpoint/2010/main" val="33443356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Tree>
    <p:extLst>
      <p:ext uri="{BB962C8B-B14F-4D97-AF65-F5344CB8AC3E}">
        <p14:creationId xmlns:p14="http://schemas.microsoft.com/office/powerpoint/2010/main" val="7121797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12800" y="1676400"/>
            <a:ext cx="50800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096000" y="1676400"/>
            <a:ext cx="50800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19346807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7226978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Tree>
    <p:extLst>
      <p:ext uri="{BB962C8B-B14F-4D97-AF65-F5344CB8AC3E}">
        <p14:creationId xmlns:p14="http://schemas.microsoft.com/office/powerpoint/2010/main" val="42780110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214973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extLst>
      <p:ext uri="{BB962C8B-B14F-4D97-AF65-F5344CB8AC3E}">
        <p14:creationId xmlns:p14="http://schemas.microsoft.com/office/powerpoint/2010/main" val="14904214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extLst>
      <p:ext uri="{BB962C8B-B14F-4D97-AF65-F5344CB8AC3E}">
        <p14:creationId xmlns:p14="http://schemas.microsoft.com/office/powerpoint/2010/main" val="4693505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30939089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585200" y="838200"/>
            <a:ext cx="2590800" cy="5257800"/>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12800" y="838200"/>
            <a:ext cx="7569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2924066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4.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12C26B-8751-4358-A320-C9B8AFAF5F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E73CE2-FAF1-4C3F-9986-E859BCD3CE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61EE7B-3729-4B0C-BBB4-6CCB33546C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BECE16-1E73-4349-AD10-6AFFBB7F369E}" type="datetimeFigureOut">
              <a:rPr lang="en-GB" smtClean="0"/>
              <a:t>23/10/2024</a:t>
            </a:fld>
            <a:endParaRPr lang="en-GB"/>
          </a:p>
        </p:txBody>
      </p:sp>
      <p:sp>
        <p:nvSpPr>
          <p:cNvPr id="5" name="Footer Placeholder 4">
            <a:extLst>
              <a:ext uri="{FF2B5EF4-FFF2-40B4-BE49-F238E27FC236}">
                <a16:creationId xmlns:a16="http://schemas.microsoft.com/office/drawing/2014/main" id="{35152C1D-5712-4A9E-8CEC-7A70057EE5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84D8E89-BBC7-4471-BC86-F03DEBCF54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811C29-73AB-489F-8C79-9C1EB8D9CADD}" type="slidenum">
              <a:rPr lang="en-GB" smtClean="0"/>
              <a:t>‹#›</a:t>
            </a:fld>
            <a:endParaRPr lang="en-GB"/>
          </a:p>
        </p:txBody>
      </p:sp>
    </p:spTree>
    <p:extLst>
      <p:ext uri="{BB962C8B-B14F-4D97-AF65-F5344CB8AC3E}">
        <p14:creationId xmlns:p14="http://schemas.microsoft.com/office/powerpoint/2010/main" val="33772673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1">
            <a:extLst>
              <a:ext uri="{FF2B5EF4-FFF2-40B4-BE49-F238E27FC236}">
                <a16:creationId xmlns:a16="http://schemas.microsoft.com/office/drawing/2014/main" id="{7D0B9F90-163F-4DBB-9347-100C1B26026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121920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3">
            <a:extLst>
              <a:ext uri="{FF2B5EF4-FFF2-40B4-BE49-F238E27FC236}">
                <a16:creationId xmlns:a16="http://schemas.microsoft.com/office/drawing/2014/main" id="{97BE7CC5-5F2C-4F0A-A58F-F737EBD6DD6A}"/>
              </a:ext>
            </a:extLst>
          </p:cNvPr>
          <p:cNvSpPr>
            <a:spLocks noGrp="1" noChangeArrowheads="1"/>
          </p:cNvSpPr>
          <p:nvPr>
            <p:ph type="body" idx="1"/>
          </p:nvPr>
        </p:nvSpPr>
        <p:spPr bwMode="auto">
          <a:xfrm>
            <a:off x="812800" y="1676400"/>
            <a:ext cx="1036320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2"/>
            <a:r>
              <a:rPr lang="en-US" altLang="en-US" dirty="0"/>
              <a:t>Second level</a:t>
            </a:r>
          </a:p>
          <a:p>
            <a:pPr lvl="3"/>
            <a:r>
              <a:rPr lang="en-US" altLang="en-US" dirty="0"/>
              <a:t> Third level</a:t>
            </a:r>
          </a:p>
          <a:p>
            <a:pPr lvl="3"/>
            <a:r>
              <a:rPr lang="en-US" altLang="en-US" dirty="0"/>
              <a:t>Fourth level</a:t>
            </a:r>
          </a:p>
          <a:p>
            <a:pPr lvl="4"/>
            <a:r>
              <a:rPr lang="en-US" altLang="en-US" dirty="0"/>
              <a:t>Fifth level</a:t>
            </a:r>
          </a:p>
        </p:txBody>
      </p:sp>
      <p:sp>
        <p:nvSpPr>
          <p:cNvPr id="1028" name="Rectangle 23">
            <a:extLst>
              <a:ext uri="{FF2B5EF4-FFF2-40B4-BE49-F238E27FC236}">
                <a16:creationId xmlns:a16="http://schemas.microsoft.com/office/drawing/2014/main" id="{C606F4B5-EC99-4AA8-968C-13ACE64F9E84}"/>
              </a:ext>
            </a:extLst>
          </p:cNvPr>
          <p:cNvSpPr>
            <a:spLocks noGrp="1" noChangeArrowheads="1"/>
          </p:cNvSpPr>
          <p:nvPr>
            <p:ph type="title"/>
          </p:nvPr>
        </p:nvSpPr>
        <p:spPr bwMode="auto">
          <a:xfrm>
            <a:off x="812800" y="838200"/>
            <a:ext cx="103632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pic>
        <p:nvPicPr>
          <p:cNvPr id="1029" name="Picture 3">
            <a:extLst>
              <a:ext uri="{FF2B5EF4-FFF2-40B4-BE49-F238E27FC236}">
                <a16:creationId xmlns:a16="http://schemas.microsoft.com/office/drawing/2014/main" id="{C3EAADFA-B896-4B9C-86C3-0E7A9F8D59D3}"/>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44463" y="-95250"/>
            <a:ext cx="2905125"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5">
            <a:extLst>
              <a:ext uri="{FF2B5EF4-FFF2-40B4-BE49-F238E27FC236}">
                <a16:creationId xmlns:a16="http://schemas.microsoft.com/office/drawing/2014/main" id="{53676EF1-BA55-42B5-952C-8EE0DCA2FCFD}"/>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0907713" y="44450"/>
            <a:ext cx="949325" cy="79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50508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lang="en-US" altLang="en-US" sz="2000" b="1" dirty="0">
          <a:solidFill>
            <a:schemeClr val="bg1"/>
          </a:solidFill>
          <a:latin typeface="Arial" panose="020B0604020202020204" pitchFamily="34" charset="0"/>
          <a:ea typeface="ヒラギノ角ゴ Pro W3" charset="-128"/>
          <a:cs typeface="Arial" panose="020B0604020202020204" pitchFamily="34" charset="0"/>
        </a:defRPr>
      </a:lvl1pPr>
      <a:lvl2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2pPr>
      <a:lvl3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3pPr>
      <a:lvl4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4pPr>
      <a:lvl5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5pPr>
      <a:lvl6pPr marL="457200" algn="l" rtl="0" fontAlgn="base">
        <a:spcBef>
          <a:spcPct val="0"/>
        </a:spcBef>
        <a:spcAft>
          <a:spcPct val="0"/>
        </a:spcAft>
        <a:defRPr sz="2000">
          <a:solidFill>
            <a:schemeClr val="bg1"/>
          </a:solidFill>
          <a:latin typeface="Arial MT Bd" charset="0"/>
        </a:defRPr>
      </a:lvl6pPr>
      <a:lvl7pPr marL="914400" algn="l" rtl="0" fontAlgn="base">
        <a:spcBef>
          <a:spcPct val="0"/>
        </a:spcBef>
        <a:spcAft>
          <a:spcPct val="0"/>
        </a:spcAft>
        <a:defRPr sz="2000">
          <a:solidFill>
            <a:schemeClr val="bg1"/>
          </a:solidFill>
          <a:latin typeface="Arial MT Bd" charset="0"/>
        </a:defRPr>
      </a:lvl7pPr>
      <a:lvl8pPr marL="1371600" algn="l" rtl="0" fontAlgn="base">
        <a:spcBef>
          <a:spcPct val="0"/>
        </a:spcBef>
        <a:spcAft>
          <a:spcPct val="0"/>
        </a:spcAft>
        <a:defRPr sz="2000">
          <a:solidFill>
            <a:schemeClr val="bg1"/>
          </a:solidFill>
          <a:latin typeface="Arial MT Bd" charset="0"/>
        </a:defRPr>
      </a:lvl8pPr>
      <a:lvl9pPr marL="1828800" algn="l" rtl="0" fontAlgn="base">
        <a:spcBef>
          <a:spcPct val="0"/>
        </a:spcBef>
        <a:spcAft>
          <a:spcPct val="0"/>
        </a:spcAft>
        <a:defRPr sz="2000">
          <a:solidFill>
            <a:schemeClr val="bg1"/>
          </a:solidFill>
          <a:latin typeface="Arial MT Bd" charset="0"/>
        </a:defRPr>
      </a:lvl9pPr>
    </p:titleStyle>
    <p:bodyStyle>
      <a:lvl1pPr algn="l" rtl="0" eaLnBrk="0" fontAlgn="base" hangingPunct="0">
        <a:spcBef>
          <a:spcPct val="0"/>
        </a:spcBef>
        <a:spcAft>
          <a:spcPct val="75000"/>
        </a:spcAft>
        <a:defRPr sz="2100">
          <a:solidFill>
            <a:schemeClr val="tx1">
              <a:lumMod val="95000"/>
              <a:lumOff val="5000"/>
            </a:schemeClr>
          </a:solidFill>
          <a:latin typeface="Arial" panose="020B0604020202020204" pitchFamily="34" charset="0"/>
          <a:ea typeface="ヒラギノ角ゴ Pro W3" charset="-128"/>
          <a:cs typeface="Arial" panose="020B0604020202020204" pitchFamily="34" charset="0"/>
        </a:defRPr>
      </a:lvl1pPr>
      <a:lvl2pPr marL="534988" indent="-342900" algn="l" rtl="0" eaLnBrk="0" fontAlgn="base" hangingPunct="0">
        <a:spcBef>
          <a:spcPct val="0"/>
        </a:spcBef>
        <a:spcAft>
          <a:spcPct val="50000"/>
        </a:spcAft>
        <a:buChar char="–"/>
        <a:defRPr sz="1900">
          <a:solidFill>
            <a:srgbClr val="585555"/>
          </a:solidFill>
          <a:latin typeface="Arial MT" charset="0"/>
          <a:ea typeface="ヒラギノ角ゴ Pro W3" charset="-128"/>
        </a:defRPr>
      </a:lvl2pPr>
      <a:lvl3pPr marL="727075" indent="-342900" algn="l" rtl="0" eaLnBrk="0" fontAlgn="base" hangingPunct="0">
        <a:lnSpc>
          <a:spcPct val="75000"/>
        </a:lnSpc>
        <a:spcBef>
          <a:spcPct val="20000"/>
        </a:spcBef>
        <a:spcAft>
          <a:spcPct val="0"/>
        </a:spcAft>
        <a:buClr>
          <a:srgbClr val="B6BF00"/>
        </a:buClr>
        <a:buChar char="&gt;"/>
        <a:defRPr lang="en-US"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lgn="l" rtl="0" eaLnBrk="0" fontAlgn="base" hangingPunct="0">
        <a:spcBef>
          <a:spcPct val="20000"/>
        </a:spcBef>
        <a:spcAft>
          <a:spcPct val="0"/>
        </a:spcAft>
        <a:buFont typeface="Courier New" panose="02070309020205020404" pitchFamily="49" charset="0"/>
        <a:buChar char="o"/>
        <a:defRPr lang="en-US" altLang="en-US" sz="2000" dirty="0">
          <a:solidFill>
            <a:srgbClr val="585555"/>
          </a:solidFill>
          <a:latin typeface="Arial" panose="020B0604020202020204" pitchFamily="34" charset="0"/>
          <a:ea typeface="ヒラギノ角ゴ Pro W3" charset="-128"/>
          <a:cs typeface="Arial" panose="020B0604020202020204" pitchFamily="34" charset="0"/>
        </a:defRPr>
      </a:lvl4pPr>
      <a:lvl5pPr marL="765175" indent="1063625" algn="l" rtl="0" eaLnBrk="0" fontAlgn="base" hangingPunct="0">
        <a:spcBef>
          <a:spcPct val="20000"/>
        </a:spcBef>
        <a:spcAft>
          <a:spcPct val="0"/>
        </a:spcAft>
        <a:buChar char="&gt;"/>
        <a:defRPr sz="2000">
          <a:solidFill>
            <a:srgbClr val="585555"/>
          </a:solidFill>
          <a:latin typeface="Arial MT" charset="0"/>
          <a:ea typeface="ヒラギノ角ゴ Pro W3" charset="-128"/>
          <a:cs typeface="Arial" panose="020B0604020202020204" pitchFamily="34" charset="0"/>
        </a:defRPr>
      </a:lvl5pPr>
      <a:lvl6pPr marL="1222375" algn="l" rtl="0" fontAlgn="base">
        <a:spcBef>
          <a:spcPct val="20000"/>
        </a:spcBef>
        <a:spcAft>
          <a:spcPct val="0"/>
        </a:spcAft>
        <a:buChar char="&gt;"/>
        <a:defRPr sz="1100">
          <a:solidFill>
            <a:srgbClr val="585555"/>
          </a:solidFill>
          <a:latin typeface="Arial MT" charset="0"/>
          <a:ea typeface="ヒラギノ角ゴ Pro W3" charset="-128"/>
        </a:defRPr>
      </a:lvl6pPr>
      <a:lvl7pPr marL="1679575" algn="l" rtl="0" fontAlgn="base">
        <a:spcBef>
          <a:spcPct val="20000"/>
        </a:spcBef>
        <a:spcAft>
          <a:spcPct val="0"/>
        </a:spcAft>
        <a:buChar char="&gt;"/>
        <a:defRPr sz="1100">
          <a:solidFill>
            <a:srgbClr val="585555"/>
          </a:solidFill>
          <a:latin typeface="Arial MT" charset="0"/>
          <a:ea typeface="ヒラギノ角ゴ Pro W3" charset="-128"/>
        </a:defRPr>
      </a:lvl7pPr>
      <a:lvl8pPr marL="2136775" algn="l" rtl="0" fontAlgn="base">
        <a:spcBef>
          <a:spcPct val="20000"/>
        </a:spcBef>
        <a:spcAft>
          <a:spcPct val="0"/>
        </a:spcAft>
        <a:buChar char="&gt;"/>
        <a:defRPr sz="1100">
          <a:solidFill>
            <a:srgbClr val="585555"/>
          </a:solidFill>
          <a:latin typeface="Arial MT" charset="0"/>
          <a:ea typeface="ヒラギノ角ゴ Pro W3" charset="-128"/>
        </a:defRPr>
      </a:lvl8pPr>
      <a:lvl9pPr marL="2593975" algn="l" rtl="0" fontAlgn="base">
        <a:spcBef>
          <a:spcPct val="20000"/>
        </a:spcBef>
        <a:spcAft>
          <a:spcPct val="0"/>
        </a:spcAft>
        <a:buChar char="&gt;"/>
        <a:defRPr sz="1100">
          <a:solidFill>
            <a:srgbClr val="585555"/>
          </a:solidFill>
          <a:latin typeface="Arial MT" charset="0"/>
          <a:ea typeface="ヒラギノ角ゴ Pro W3" charset="-128"/>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3.xml"/><Relationship Id="rId4" Type="http://schemas.openxmlformats.org/officeDocument/2006/relationships/image" Target="../media/image11.jpeg"/></Relationships>
</file>

<file path=ppt/slides/_rels/slide3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13.xml"/><Relationship Id="rId4" Type="http://schemas.openxmlformats.org/officeDocument/2006/relationships/hyperlink" Target="https://www.zotero.org/"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www.mendeley.com/" TargetMode="External"/><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3.xml"/><Relationship Id="rId4" Type="http://schemas.openxmlformats.org/officeDocument/2006/relationships/hyperlink" Target="http://www.citavi.com/"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www.citethisforme.com/" TargetMode="External"/><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hyperlink" Target="http://www.mybib.com/" TargetMode="External"/><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hyperlink" Target="http://www.citethemrightonline.com/" TargetMode="External"/><Relationship Id="rId2" Type="http://schemas.openxmlformats.org/officeDocument/2006/relationships/hyperlink" Target="http://2012books.lardbucket.org/pdfs/successful-writing.pdf" TargetMode="External"/><Relationship Id="rId1" Type="http://schemas.openxmlformats.org/officeDocument/2006/relationships/slideLayout" Target="../slideLayouts/slideLayout13.xml"/><Relationship Id="rId4" Type="http://schemas.openxmlformats.org/officeDocument/2006/relationships/hyperlink" Target="http://www.citethisforme.com/welcome"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ww.gcu.ac.uk/gsbs/ldc/academicwriting/criticalanalysis/" TargetMode="External"/><Relationship Id="rId2" Type="http://schemas.openxmlformats.org/officeDocument/2006/relationships/hyperlink" Target="https://www.youtube.com/watch?v=z-QAvL82D-U" TargetMode="Externa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8" Type="http://schemas.openxmlformats.org/officeDocument/2006/relationships/hyperlink" Target="http://www.qiqqa.com/" TargetMode="External"/><Relationship Id="rId3" Type="http://schemas.openxmlformats.org/officeDocument/2006/relationships/hyperlink" Target="https://www.zotero.org/" TargetMode="External"/><Relationship Id="rId7" Type="http://schemas.openxmlformats.org/officeDocument/2006/relationships/hyperlink" Target="https://www.colwiz.com/" TargetMode="External"/><Relationship Id="rId2" Type="http://schemas.openxmlformats.org/officeDocument/2006/relationships/hyperlink" Target="https://www.mendeley.com/" TargetMode="External"/><Relationship Id="rId1" Type="http://schemas.openxmlformats.org/officeDocument/2006/relationships/slideLayout" Target="../slideLayouts/slideLayout13.xml"/><Relationship Id="rId6" Type="http://schemas.openxmlformats.org/officeDocument/2006/relationships/hyperlink" Target="http://textcite.sourceforge.net/" TargetMode="External"/><Relationship Id="rId5" Type="http://schemas.openxmlformats.org/officeDocument/2006/relationships/hyperlink" Target="https://endnote.com/product-details/basic/" TargetMode="External"/><Relationship Id="rId10" Type="http://schemas.openxmlformats.org/officeDocument/2006/relationships/hyperlink" Target="https://www.refme.com/" TargetMode="External"/><Relationship Id="rId4" Type="http://schemas.openxmlformats.org/officeDocument/2006/relationships/hyperlink" Target="http://www.docear.org/" TargetMode="External"/><Relationship Id="rId9" Type="http://schemas.openxmlformats.org/officeDocument/2006/relationships/hyperlink" Target="http://www.bibme.org/"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D73DE-44D8-4B5F-8224-968642F53CD5}"/>
              </a:ext>
            </a:extLst>
          </p:cNvPr>
          <p:cNvSpPr>
            <a:spLocks noGrp="1"/>
          </p:cNvSpPr>
          <p:nvPr>
            <p:ph type="ctrTitle"/>
          </p:nvPr>
        </p:nvSpPr>
        <p:spPr>
          <a:xfrm>
            <a:off x="741873" y="1122363"/>
            <a:ext cx="10877908" cy="2387600"/>
          </a:xfrm>
        </p:spPr>
        <p:txBody>
          <a:bodyPr>
            <a:normAutofit/>
          </a:bodyPr>
          <a:lstStyle/>
          <a:p>
            <a:r>
              <a:rPr lang="en-GB" sz="4800" b="1" dirty="0">
                <a:latin typeface="Arial" panose="020B0604020202020204" pitchFamily="34" charset="0"/>
                <a:cs typeface="Arial" panose="020B0604020202020204" pitchFamily="34" charset="0"/>
              </a:rPr>
              <a:t>Strategic Management for SMEs</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BMSW6104</a:t>
            </a:r>
          </a:p>
        </p:txBody>
      </p:sp>
      <p:sp>
        <p:nvSpPr>
          <p:cNvPr id="3" name="Subtitle 2">
            <a:extLst>
              <a:ext uri="{FF2B5EF4-FFF2-40B4-BE49-F238E27FC236}">
                <a16:creationId xmlns:a16="http://schemas.microsoft.com/office/drawing/2014/main" id="{1F654F73-1B60-4CD6-BC30-6E1AFBB68307}"/>
              </a:ext>
            </a:extLst>
          </p:cNvPr>
          <p:cNvSpPr>
            <a:spLocks noGrp="1"/>
          </p:cNvSpPr>
          <p:nvPr>
            <p:ph type="subTitle" idx="1"/>
          </p:nvPr>
        </p:nvSpPr>
        <p:spPr/>
        <p:txBody>
          <a:bodyPr/>
          <a:lstStyle/>
          <a:p>
            <a:r>
              <a:rPr lang="en-US" dirty="0"/>
              <a:t>Paul Bocij</a:t>
            </a:r>
            <a:endParaRPr lang="en-GB" dirty="0"/>
          </a:p>
        </p:txBody>
      </p:sp>
      <p:pic>
        <p:nvPicPr>
          <p:cNvPr id="5" name="Picture 4">
            <a:extLst>
              <a:ext uri="{FF2B5EF4-FFF2-40B4-BE49-F238E27FC236}">
                <a16:creationId xmlns:a16="http://schemas.microsoft.com/office/drawing/2014/main" id="{2E341DBB-896A-4095-8A61-9517D1A5E2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8470" y="4986800"/>
            <a:ext cx="5004402" cy="1042330"/>
          </a:xfrm>
          <a:prstGeom prst="rect">
            <a:avLst/>
          </a:prstGeom>
        </p:spPr>
      </p:pic>
    </p:spTree>
    <p:extLst>
      <p:ext uri="{BB962C8B-B14F-4D97-AF65-F5344CB8AC3E}">
        <p14:creationId xmlns:p14="http://schemas.microsoft.com/office/powerpoint/2010/main" val="4137162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D73DE-44D8-4B5F-8224-968642F53CD5}"/>
              </a:ext>
            </a:extLst>
          </p:cNvPr>
          <p:cNvSpPr>
            <a:spLocks noGrp="1"/>
          </p:cNvSpPr>
          <p:nvPr>
            <p:ph type="ctrTitle"/>
          </p:nvPr>
        </p:nvSpPr>
        <p:spPr>
          <a:xfrm>
            <a:off x="741873" y="1122363"/>
            <a:ext cx="10877908" cy="2387600"/>
          </a:xfrm>
        </p:spPr>
        <p:txBody>
          <a:bodyPr>
            <a:normAutofit/>
          </a:bodyPr>
          <a:lstStyle/>
          <a:p>
            <a:r>
              <a:rPr lang="en-GB" sz="4800" b="1" dirty="0">
                <a:latin typeface="Arial" panose="020B0604020202020204" pitchFamily="34" charset="0"/>
                <a:cs typeface="Arial" panose="020B0604020202020204" pitchFamily="34" charset="0"/>
              </a:rPr>
              <a:t>Assessment Support</a:t>
            </a:r>
            <a:br>
              <a:rPr lang="en-GB" sz="4800" b="1" dirty="0">
                <a:latin typeface="Arial" panose="020B0604020202020204" pitchFamily="34" charset="0"/>
                <a:cs typeface="Arial" panose="020B0604020202020204" pitchFamily="34" charset="0"/>
              </a:rPr>
            </a:br>
            <a:endParaRPr lang="en-GB" sz="48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F654F73-1B60-4CD6-BC30-6E1AFBB68307}"/>
              </a:ext>
            </a:extLst>
          </p:cNvPr>
          <p:cNvSpPr>
            <a:spLocks noGrp="1"/>
          </p:cNvSpPr>
          <p:nvPr>
            <p:ph type="subTitle" idx="1"/>
          </p:nvPr>
        </p:nvSpPr>
        <p:spPr/>
        <p:txBody>
          <a:bodyPr/>
          <a:lstStyle/>
          <a:p>
            <a:endParaRPr lang="en-GB" dirty="0"/>
          </a:p>
        </p:txBody>
      </p:sp>
      <p:pic>
        <p:nvPicPr>
          <p:cNvPr id="5" name="Picture 4">
            <a:extLst>
              <a:ext uri="{FF2B5EF4-FFF2-40B4-BE49-F238E27FC236}">
                <a16:creationId xmlns:a16="http://schemas.microsoft.com/office/drawing/2014/main" id="{2E341DBB-896A-4095-8A61-9517D1A5E2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8470" y="4986800"/>
            <a:ext cx="5004402" cy="1042330"/>
          </a:xfrm>
          <a:prstGeom prst="rect">
            <a:avLst/>
          </a:prstGeom>
        </p:spPr>
      </p:pic>
    </p:spTree>
    <p:extLst>
      <p:ext uri="{BB962C8B-B14F-4D97-AF65-F5344CB8AC3E}">
        <p14:creationId xmlns:p14="http://schemas.microsoft.com/office/powerpoint/2010/main" val="3084353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Recap – Last Time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228600" lvl="1">
              <a:spcBef>
                <a:spcPts val="1000"/>
              </a:spcBef>
              <a:buClr>
                <a:schemeClr val="tx1">
                  <a:lumMod val="95000"/>
                  <a:lumOff val="5000"/>
                </a:schemeClr>
              </a:buClr>
              <a:buFont typeface="Arial" panose="020B0604020202020204" pitchFamily="34" charset="0"/>
              <a:buChar char="►"/>
            </a:pPr>
            <a:r>
              <a:rPr lang="en-US" sz="2000" dirty="0">
                <a:latin typeface="Arial" panose="020B0604020202020204" pitchFamily="34" charset="0"/>
                <a:cs typeface="Arial" panose="020B0604020202020204" pitchFamily="34" charset="0"/>
              </a:rPr>
              <a:t>The </a:t>
            </a:r>
            <a:r>
              <a:rPr lang="en-US" sz="2000" dirty="0">
                <a:solidFill>
                  <a:srgbClr val="C00000"/>
                </a:solidFill>
                <a:latin typeface="Arial" panose="020B0604020202020204" pitchFamily="34" charset="0"/>
                <a:cs typeface="Arial" panose="020B0604020202020204" pitchFamily="34" charset="0"/>
              </a:rPr>
              <a:t>Value Chain </a:t>
            </a:r>
            <a:r>
              <a:rPr lang="en-US" sz="2000" dirty="0">
                <a:latin typeface="Arial" panose="020B0604020202020204" pitchFamily="34" charset="0"/>
                <a:cs typeface="Arial" panose="020B0604020202020204" pitchFamily="34" charset="0"/>
              </a:rPr>
              <a:t>helps to pinpoint activities that create/add value, allowing us to improve processes and reduce costs</a:t>
            </a:r>
          </a:p>
          <a:p>
            <a:pPr marL="228600" lvl="1">
              <a:spcBef>
                <a:spcPts val="1000"/>
              </a:spcBef>
              <a:buClr>
                <a:schemeClr val="tx1">
                  <a:lumMod val="95000"/>
                  <a:lumOff val="5000"/>
                </a:schemeClr>
              </a:buClr>
              <a:buFont typeface="Arial" panose="020B0604020202020204" pitchFamily="34" charset="0"/>
              <a:buChar char="►"/>
            </a:pPr>
            <a:r>
              <a:rPr lang="en-US" sz="2000" dirty="0">
                <a:latin typeface="Arial" panose="020B0604020202020204" pitchFamily="34" charset="0"/>
                <a:cs typeface="Arial" panose="020B0604020202020204" pitchFamily="34" charset="0"/>
              </a:rPr>
              <a:t>The </a:t>
            </a:r>
            <a:r>
              <a:rPr lang="en-US" sz="2000" dirty="0">
                <a:solidFill>
                  <a:srgbClr val="C00000"/>
                </a:solidFill>
                <a:latin typeface="Arial" panose="020B0604020202020204" pitchFamily="34" charset="0"/>
                <a:cs typeface="Arial" panose="020B0604020202020204" pitchFamily="34" charset="0"/>
              </a:rPr>
              <a:t>Virtual Value Chain </a:t>
            </a:r>
            <a:r>
              <a:rPr lang="en-US" sz="2000" dirty="0">
                <a:latin typeface="Arial" panose="020B0604020202020204" pitchFamily="34" charset="0"/>
                <a:cs typeface="Arial" panose="020B0604020202020204" pitchFamily="34" charset="0"/>
              </a:rPr>
              <a:t>focuses on using information to generate value</a:t>
            </a:r>
          </a:p>
          <a:p>
            <a:pPr marL="228600" lvl="1">
              <a:spcBef>
                <a:spcPts val="1000"/>
              </a:spcBef>
              <a:buClr>
                <a:schemeClr val="tx1">
                  <a:lumMod val="95000"/>
                  <a:lumOff val="5000"/>
                </a:schemeClr>
              </a:buClr>
              <a:buFont typeface="Arial" panose="020B0604020202020204" pitchFamily="34" charset="0"/>
              <a:buChar char="►"/>
            </a:pPr>
            <a:r>
              <a:rPr lang="en-US" sz="2000" dirty="0">
                <a:latin typeface="Arial" panose="020B0604020202020204" pitchFamily="34" charset="0"/>
                <a:cs typeface="Arial" panose="020B0604020202020204" pitchFamily="34" charset="0"/>
              </a:rPr>
              <a:t>Technology enables most parts of the value chain to be enhanced, adding value to business processes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4252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Learning Objectives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0" indent="0" eaLnBrk="1" hangingPunct="1">
              <a:spcAft>
                <a:spcPts val="0"/>
              </a:spcAft>
              <a:buFontTx/>
              <a:buNone/>
              <a:defRPr/>
            </a:pPr>
            <a:r>
              <a:rPr lang="en-US" altLang="en-US" sz="2000" dirty="0"/>
              <a:t>By the end of this session you will be able to…</a:t>
            </a:r>
          </a:p>
          <a:p>
            <a:pPr marL="444088" lvl="2" indent="-252000" eaLnBrk="1" hangingPunct="1">
              <a:lnSpc>
                <a:spcPct val="100000"/>
              </a:lnSpc>
              <a:spcBef>
                <a:spcPts val="0"/>
              </a:spcBef>
              <a:spcAft>
                <a:spcPts val="0"/>
              </a:spcAft>
              <a:buClr>
                <a:srgbClr val="B5BE00"/>
              </a:buClr>
              <a:defRPr/>
            </a:pPr>
            <a:endParaRPr lang="en-US" altLang="en-US" dirty="0">
              <a:latin typeface="Arial" panose="020B0604020202020204" pitchFamily="34" charset="0"/>
            </a:endParaRPr>
          </a:p>
          <a:p>
            <a:pPr marL="534988" lvl="2">
              <a:lnSpc>
                <a:spcPct val="100000"/>
              </a:lnSpc>
              <a:spcBef>
                <a:spcPct val="0"/>
              </a:spcBef>
              <a:spcAft>
                <a:spcPts val="0"/>
              </a:spcAft>
              <a:buClr>
                <a:schemeClr val="tx1"/>
              </a:buClr>
              <a:buFont typeface="Wingdings" panose="05000000000000000000" pitchFamily="2" charset="2"/>
              <a:buChar char="§"/>
              <a:defRPr/>
            </a:pPr>
            <a:r>
              <a:rPr lang="en-GB" dirty="0">
                <a:solidFill>
                  <a:schemeClr val="tx1">
                    <a:lumMod val="95000"/>
                    <a:lumOff val="5000"/>
                  </a:schemeClr>
                </a:solidFill>
              </a:rPr>
              <a:t>Plan how to complete the module assessment</a:t>
            </a:r>
          </a:p>
          <a:p>
            <a:pPr marL="534988" lvl="2">
              <a:lnSpc>
                <a:spcPct val="100000"/>
              </a:lnSpc>
              <a:spcBef>
                <a:spcPct val="0"/>
              </a:spcBef>
              <a:spcAft>
                <a:spcPts val="0"/>
              </a:spcAft>
              <a:buClr>
                <a:schemeClr val="tx1"/>
              </a:buClr>
              <a:buFont typeface="Wingdings" panose="05000000000000000000" pitchFamily="2" charset="2"/>
              <a:buChar char="§"/>
              <a:defRPr/>
            </a:pPr>
            <a:r>
              <a:rPr lang="en-GB" dirty="0">
                <a:solidFill>
                  <a:schemeClr val="tx1">
                    <a:lumMod val="95000"/>
                    <a:lumOff val="5000"/>
                  </a:schemeClr>
                </a:solidFill>
              </a:rPr>
              <a:t>Explain how marks are allocated via the rubric</a:t>
            </a:r>
          </a:p>
          <a:p>
            <a:pPr marL="534988" lvl="2">
              <a:lnSpc>
                <a:spcPct val="100000"/>
              </a:lnSpc>
              <a:spcBef>
                <a:spcPct val="0"/>
              </a:spcBef>
              <a:spcAft>
                <a:spcPts val="0"/>
              </a:spcAft>
              <a:buClr>
                <a:schemeClr val="tx1"/>
              </a:buClr>
              <a:buFont typeface="Wingdings" panose="05000000000000000000" pitchFamily="2" charset="2"/>
              <a:buChar char="§"/>
              <a:defRPr/>
            </a:pPr>
            <a:r>
              <a:rPr lang="en-GB" dirty="0">
                <a:solidFill>
                  <a:schemeClr val="tx1">
                    <a:lumMod val="95000"/>
                    <a:lumOff val="5000"/>
                  </a:schemeClr>
                </a:solidFill>
              </a:rPr>
              <a:t>Identify practices likely to achieve high marks</a:t>
            </a:r>
          </a:p>
          <a:p>
            <a:pPr marL="442913" lvl="2" indent="-250825" eaLnBrk="1" hangingPunct="1">
              <a:lnSpc>
                <a:spcPct val="100000"/>
              </a:lnSpc>
              <a:spcBef>
                <a:spcPct val="0"/>
              </a:spcBef>
              <a:spcAft>
                <a:spcPts val="0"/>
              </a:spcAft>
              <a:buClr>
                <a:srgbClr val="B5BE00"/>
              </a:buClr>
              <a:defRPr/>
            </a:pPr>
            <a:endParaRPr lang="en-GB" dirty="0">
              <a:latin typeface="Arial" panose="020B0604020202020204" pitchFamily="34" charset="0"/>
            </a:endParaRPr>
          </a:p>
          <a:p>
            <a:pPr marL="442913" lvl="2" indent="-250825" eaLnBrk="1" hangingPunct="1">
              <a:lnSpc>
                <a:spcPct val="100000"/>
              </a:lnSpc>
              <a:spcBef>
                <a:spcPct val="0"/>
              </a:spcBef>
              <a:spcAft>
                <a:spcPts val="0"/>
              </a:spcAft>
              <a:buClr>
                <a:srgbClr val="B5BE00"/>
              </a:buClr>
              <a:defRPr/>
            </a:pPr>
            <a:endParaRPr lang="en-GB" altLang="en-US" dirty="0">
              <a:latin typeface="Arial" panose="020B0604020202020204" pitchFamily="34" charset="0"/>
            </a:endParaRPr>
          </a:p>
          <a:p>
            <a:pPr marL="442913" lvl="2" indent="-250825" eaLnBrk="1" hangingPunct="1">
              <a:lnSpc>
                <a:spcPct val="100000"/>
              </a:lnSpc>
              <a:spcBef>
                <a:spcPct val="0"/>
              </a:spcBef>
              <a:buClr>
                <a:srgbClr val="B5BE00"/>
              </a:buClr>
              <a:defRPr/>
            </a:pPr>
            <a:endParaRPr lang="en-GB" altLang="en-US" dirty="0">
              <a:latin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8335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B0DE5-23C5-4E03-BF91-B6C41D28CBD0}"/>
              </a:ext>
            </a:extLst>
          </p:cNvPr>
          <p:cNvSpPr>
            <a:spLocks noGrp="1"/>
          </p:cNvSpPr>
          <p:nvPr>
            <p:ph type="title"/>
          </p:nvPr>
        </p:nvSpPr>
        <p:spPr/>
        <p:txBody>
          <a:bodyPr/>
          <a:lstStyle/>
          <a:p>
            <a:r>
              <a:rPr lang="en-US" dirty="0"/>
              <a:t>Deadline</a:t>
            </a:r>
            <a:endParaRPr lang="en-GB" dirty="0"/>
          </a:p>
        </p:txBody>
      </p:sp>
      <p:sp>
        <p:nvSpPr>
          <p:cNvPr id="3" name="Content Placeholder 2">
            <a:extLst>
              <a:ext uri="{FF2B5EF4-FFF2-40B4-BE49-F238E27FC236}">
                <a16:creationId xmlns:a16="http://schemas.microsoft.com/office/drawing/2014/main" id="{A44CE265-A83F-4FAF-B47E-F9DACC23BBF9}"/>
              </a:ext>
            </a:extLst>
          </p:cNvPr>
          <p:cNvSpPr>
            <a:spLocks noGrp="1"/>
          </p:cNvSpPr>
          <p:nvPr>
            <p:ph idx="1"/>
          </p:nvPr>
        </p:nvSpPr>
        <p:spPr/>
        <p:txBody>
          <a:bodyPr/>
          <a:lstStyle/>
          <a:p>
            <a:pPr marL="342900" indent="-342900">
              <a:buFont typeface="Arial" panose="020B0604020202020204" pitchFamily="34" charset="0"/>
              <a:buChar char="►"/>
            </a:pPr>
            <a:r>
              <a:rPr lang="en-US" sz="2000" dirty="0"/>
              <a:t>Deadline…</a:t>
            </a:r>
          </a:p>
          <a:p>
            <a:endParaRPr lang="en-US" dirty="0"/>
          </a:p>
          <a:p>
            <a:pPr algn="ctr"/>
            <a:r>
              <a:rPr lang="en-US" sz="3200" b="1" dirty="0">
                <a:solidFill>
                  <a:srgbClr val="C00000"/>
                </a:solidFill>
              </a:rPr>
              <a:t>Strategic Plan </a:t>
            </a:r>
            <a:r>
              <a:rPr lang="en-US" sz="3200" b="1" dirty="0">
                <a:solidFill>
                  <a:srgbClr val="FF0000"/>
                </a:solidFill>
              </a:rPr>
              <a:t>- 22/11/2024 by 3.00 pm.</a:t>
            </a:r>
          </a:p>
          <a:p>
            <a:pPr algn="ctr"/>
            <a:r>
              <a:rPr lang="en-US" sz="3200" b="1" dirty="0">
                <a:solidFill>
                  <a:srgbClr val="C00000"/>
                </a:solidFill>
              </a:rPr>
              <a:t>Presentation (Poster)</a:t>
            </a:r>
            <a:r>
              <a:rPr lang="en-US" sz="3200" b="1" dirty="0">
                <a:solidFill>
                  <a:srgbClr val="FF0000"/>
                </a:solidFill>
              </a:rPr>
              <a:t> – Week 9/10</a:t>
            </a:r>
          </a:p>
          <a:p>
            <a:pPr algn="ctr"/>
            <a:endParaRPr lang="en-US" sz="1600" dirty="0"/>
          </a:p>
          <a:p>
            <a:pPr marL="342900" indent="-342900">
              <a:buFont typeface="Arial" panose="020B0604020202020204" pitchFamily="34" charset="0"/>
              <a:buChar char="►"/>
            </a:pPr>
            <a:r>
              <a:rPr lang="en-US" sz="2000" b="1" dirty="0"/>
              <a:t>Important:</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If you need help, get it now!</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If you think you may have ECs, apply earlier rather than at last minute</a:t>
            </a:r>
          </a:p>
          <a:p>
            <a:pPr>
              <a:spcAft>
                <a:spcPts val="0"/>
              </a:spcAft>
            </a:pPr>
            <a:endParaRPr lang="en-US" sz="2000" dirty="0"/>
          </a:p>
          <a:p>
            <a:endParaRPr lang="en-US" dirty="0"/>
          </a:p>
          <a:p>
            <a:endParaRPr lang="en-GB" dirty="0"/>
          </a:p>
        </p:txBody>
      </p:sp>
    </p:spTree>
    <p:extLst>
      <p:ext uri="{BB962C8B-B14F-4D97-AF65-F5344CB8AC3E}">
        <p14:creationId xmlns:p14="http://schemas.microsoft.com/office/powerpoint/2010/main" val="48701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46F14-2D8D-4956-81D1-68A9605159E7}"/>
              </a:ext>
            </a:extLst>
          </p:cNvPr>
          <p:cNvSpPr>
            <a:spLocks noGrp="1"/>
          </p:cNvSpPr>
          <p:nvPr>
            <p:ph type="title"/>
          </p:nvPr>
        </p:nvSpPr>
        <p:spPr/>
        <p:txBody>
          <a:bodyPr/>
          <a:lstStyle/>
          <a:p>
            <a:r>
              <a:rPr lang="en-US" dirty="0"/>
              <a:t>General</a:t>
            </a:r>
            <a:endParaRPr lang="en-GB" dirty="0"/>
          </a:p>
        </p:txBody>
      </p:sp>
      <p:sp>
        <p:nvSpPr>
          <p:cNvPr id="3" name="Content Placeholder 2">
            <a:extLst>
              <a:ext uri="{FF2B5EF4-FFF2-40B4-BE49-F238E27FC236}">
                <a16:creationId xmlns:a16="http://schemas.microsoft.com/office/drawing/2014/main" id="{FAE6744F-8DC6-4A37-9D5F-F613EBE28461}"/>
              </a:ext>
            </a:extLst>
          </p:cNvPr>
          <p:cNvSpPr>
            <a:spLocks noGrp="1"/>
          </p:cNvSpPr>
          <p:nvPr>
            <p:ph idx="1"/>
          </p:nvPr>
        </p:nvSpPr>
        <p:spPr/>
        <p:txBody>
          <a:bodyPr/>
          <a:lstStyle/>
          <a:p>
            <a:pPr marL="0" indent="0" eaLnBrk="1" hangingPunct="1">
              <a:spcAft>
                <a:spcPct val="0"/>
              </a:spcAft>
              <a:buFontTx/>
              <a:buNone/>
            </a:pPr>
            <a:r>
              <a:rPr lang="en-US" altLang="en-US" sz="2000" b="1" dirty="0"/>
              <a:t>Remember…</a:t>
            </a:r>
          </a:p>
          <a:p>
            <a:pPr marL="442913" lvl="2" indent="-250825" eaLnBrk="1" hangingPunct="1">
              <a:lnSpc>
                <a:spcPct val="100000"/>
              </a:lnSpc>
              <a:spcBef>
                <a:spcPct val="0"/>
              </a:spcBef>
              <a:buClr>
                <a:srgbClr val="B5BE00"/>
              </a:buClr>
            </a:pPr>
            <a:endParaRPr lang="en-US" altLang="en-US" dirty="0">
              <a:latin typeface="Arial" panose="020B0604020202020204" pitchFamily="34" charset="0"/>
            </a:endParaRPr>
          </a:p>
          <a:p>
            <a:pPr marL="342900" lvl="2">
              <a:lnSpc>
                <a:spcPct val="100000"/>
              </a:lnSpc>
              <a:spcBef>
                <a:spcPct val="0"/>
              </a:spcBef>
              <a:spcAft>
                <a:spcPct val="75000"/>
              </a:spcAft>
              <a:buClr>
                <a:schemeClr val="tx1"/>
              </a:buClr>
              <a:buFont typeface="Arial" panose="020B0604020202020204" pitchFamily="34" charset="0"/>
              <a:buChar char="►"/>
            </a:pPr>
            <a:r>
              <a:rPr lang="en-GB" altLang="en-US" dirty="0">
                <a:solidFill>
                  <a:schemeClr val="tx1">
                    <a:lumMod val="95000"/>
                    <a:lumOff val="5000"/>
                  </a:schemeClr>
                </a:solidFill>
              </a:rPr>
              <a:t>Everything that follows is for guidance only – </a:t>
            </a:r>
            <a:r>
              <a:rPr lang="en-GB" altLang="en-US" b="1" dirty="0">
                <a:solidFill>
                  <a:srgbClr val="FF0000"/>
                </a:solidFill>
              </a:rPr>
              <a:t>use what’s useful, ignore the rest!</a:t>
            </a:r>
          </a:p>
          <a:p>
            <a:pPr marL="442913" lvl="2" indent="-250825" eaLnBrk="1" hangingPunct="1">
              <a:lnSpc>
                <a:spcPct val="100000"/>
              </a:lnSpc>
              <a:spcBef>
                <a:spcPct val="0"/>
              </a:spcBef>
              <a:buClr>
                <a:srgbClr val="B5BE00"/>
              </a:buClr>
            </a:pPr>
            <a:endParaRPr lang="en-US" altLang="en-US" dirty="0">
              <a:latin typeface="Arial" panose="020B0604020202020204" pitchFamily="34" charset="0"/>
            </a:endParaRPr>
          </a:p>
          <a:p>
            <a:pPr marL="342900" lvl="2">
              <a:lnSpc>
                <a:spcPct val="100000"/>
              </a:lnSpc>
              <a:spcBef>
                <a:spcPct val="0"/>
              </a:spcBef>
              <a:spcAft>
                <a:spcPct val="75000"/>
              </a:spcAft>
              <a:buClr>
                <a:schemeClr val="tx1"/>
              </a:buClr>
              <a:buFont typeface="Arial" panose="020B0604020202020204" pitchFamily="34" charset="0"/>
              <a:buChar char="►"/>
            </a:pPr>
            <a:r>
              <a:rPr lang="en-US" altLang="en-US" dirty="0">
                <a:solidFill>
                  <a:schemeClr val="tx1">
                    <a:lumMod val="95000"/>
                    <a:lumOff val="5000"/>
                  </a:schemeClr>
                </a:solidFill>
              </a:rPr>
              <a:t>Part of the assessment is about </a:t>
            </a:r>
            <a:r>
              <a:rPr lang="en-US" altLang="en-US" b="1" dirty="0">
                <a:solidFill>
                  <a:schemeClr val="tx1">
                    <a:lumMod val="95000"/>
                    <a:lumOff val="5000"/>
                  </a:schemeClr>
                </a:solidFill>
              </a:rPr>
              <a:t>you</a:t>
            </a:r>
            <a:r>
              <a:rPr lang="en-US" altLang="en-US" dirty="0">
                <a:solidFill>
                  <a:schemeClr val="tx1">
                    <a:lumMod val="95000"/>
                    <a:lumOff val="5000"/>
                  </a:schemeClr>
                </a:solidFill>
              </a:rPr>
              <a:t> making decisions…</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What information is useful in your reading (and what isn’t)</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What techniques to use (and why)</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What are the most important issues to talk about (and which to just mention or omit altogether)</a:t>
            </a:r>
          </a:p>
          <a:p>
            <a:pPr marL="442913" lvl="2" indent="-250825" eaLnBrk="1" hangingPunct="1">
              <a:lnSpc>
                <a:spcPct val="100000"/>
              </a:lnSpc>
              <a:spcBef>
                <a:spcPct val="0"/>
              </a:spcBef>
              <a:buClr>
                <a:srgbClr val="B5BE00"/>
              </a:buClr>
            </a:pPr>
            <a:endParaRPr lang="en-US" altLang="en-US" dirty="0">
              <a:latin typeface="Arial" panose="020B0604020202020204" pitchFamily="34" charset="0"/>
            </a:endParaRPr>
          </a:p>
          <a:p>
            <a:pPr marL="442913" lvl="2" indent="-250825" eaLnBrk="1" hangingPunct="1">
              <a:lnSpc>
                <a:spcPct val="100000"/>
              </a:lnSpc>
              <a:spcBef>
                <a:spcPct val="0"/>
              </a:spcBef>
              <a:buClr>
                <a:srgbClr val="B5BE00"/>
              </a:buClr>
              <a:buFont typeface="Wingdings" panose="05000000000000000000" pitchFamily="2" charset="2"/>
              <a:buChar char="&gt;"/>
            </a:pPr>
            <a:endParaRPr lang="en-US" altLang="en-US" sz="2000" dirty="0">
              <a:latin typeface="Arial" panose="020B0604020202020204" pitchFamily="34" charset="0"/>
            </a:endParaRPr>
          </a:p>
          <a:p>
            <a:endParaRPr lang="en-GB" dirty="0"/>
          </a:p>
        </p:txBody>
      </p:sp>
    </p:spTree>
    <p:extLst>
      <p:ext uri="{BB962C8B-B14F-4D97-AF65-F5344CB8AC3E}">
        <p14:creationId xmlns:p14="http://schemas.microsoft.com/office/powerpoint/2010/main" val="4046887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7D10B-2880-4FDC-A009-76FC7F8E45D6}"/>
              </a:ext>
            </a:extLst>
          </p:cNvPr>
          <p:cNvSpPr>
            <a:spLocks noGrp="1"/>
          </p:cNvSpPr>
          <p:nvPr>
            <p:ph type="title"/>
          </p:nvPr>
        </p:nvSpPr>
        <p:spPr/>
        <p:txBody>
          <a:bodyPr/>
          <a:lstStyle/>
          <a:p>
            <a:r>
              <a:rPr lang="en-US" dirty="0"/>
              <a:t>General</a:t>
            </a:r>
            <a:endParaRPr lang="en-GB" dirty="0"/>
          </a:p>
        </p:txBody>
      </p:sp>
      <p:sp>
        <p:nvSpPr>
          <p:cNvPr id="3" name="Content Placeholder 2">
            <a:extLst>
              <a:ext uri="{FF2B5EF4-FFF2-40B4-BE49-F238E27FC236}">
                <a16:creationId xmlns:a16="http://schemas.microsoft.com/office/drawing/2014/main" id="{A10B0AEE-8AEE-431E-A887-FE9BAA85A32A}"/>
              </a:ext>
            </a:extLst>
          </p:cNvPr>
          <p:cNvSpPr>
            <a:spLocks noGrp="1"/>
          </p:cNvSpPr>
          <p:nvPr>
            <p:ph idx="1"/>
          </p:nvPr>
        </p:nvSpPr>
        <p:spPr/>
        <p:txBody>
          <a:bodyPr/>
          <a:lstStyle/>
          <a:p>
            <a:pPr marL="342900" lvl="2">
              <a:lnSpc>
                <a:spcPct val="100000"/>
              </a:lnSpc>
              <a:spcBef>
                <a:spcPct val="0"/>
              </a:spcBef>
              <a:spcAft>
                <a:spcPct val="75000"/>
              </a:spcAft>
              <a:buClr>
                <a:schemeClr val="tx1"/>
              </a:buClr>
              <a:buFont typeface="Arial" panose="020B0604020202020204" pitchFamily="34" charset="0"/>
              <a:buChar char="►"/>
            </a:pPr>
            <a:r>
              <a:rPr lang="en-US" altLang="en-US" dirty="0">
                <a:solidFill>
                  <a:schemeClr val="tx1">
                    <a:lumMod val="95000"/>
                    <a:lumOff val="5000"/>
                  </a:schemeClr>
                </a:solidFill>
              </a:rPr>
              <a:t>Length</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Word length is 3500 words</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Typically an allowance of +/- 10% is allowed</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i.e. 3150 – 3850 words</a:t>
            </a:r>
          </a:p>
          <a:p>
            <a:pPr marL="342900" lvl="2">
              <a:lnSpc>
                <a:spcPct val="100000"/>
              </a:lnSpc>
              <a:spcBef>
                <a:spcPct val="0"/>
              </a:spcBef>
              <a:spcAft>
                <a:spcPct val="75000"/>
              </a:spcAft>
              <a:buClr>
                <a:schemeClr val="tx1"/>
              </a:buClr>
              <a:buFont typeface="Arial" panose="020B0604020202020204" pitchFamily="34" charset="0"/>
              <a:buChar char="►"/>
            </a:pPr>
            <a:endParaRPr lang="en-US" altLang="en-US" dirty="0">
              <a:solidFill>
                <a:schemeClr val="tx1">
                  <a:lumMod val="95000"/>
                  <a:lumOff val="5000"/>
                </a:schemeClr>
              </a:solidFill>
            </a:endParaRPr>
          </a:p>
          <a:p>
            <a:pPr marL="342900" lvl="2">
              <a:lnSpc>
                <a:spcPct val="100000"/>
              </a:lnSpc>
              <a:spcBef>
                <a:spcPct val="0"/>
              </a:spcBef>
              <a:spcAft>
                <a:spcPct val="75000"/>
              </a:spcAft>
              <a:buClr>
                <a:schemeClr val="tx1"/>
              </a:buClr>
              <a:buFont typeface="Arial" panose="020B0604020202020204" pitchFamily="34" charset="0"/>
              <a:buChar char="►"/>
            </a:pPr>
            <a:r>
              <a:rPr lang="en-US" altLang="en-US" dirty="0">
                <a:solidFill>
                  <a:schemeClr val="tx1">
                    <a:lumMod val="95000"/>
                    <a:lumOff val="5000"/>
                  </a:schemeClr>
                </a:solidFill>
              </a:rPr>
              <a:t>Word count does not include:</a:t>
            </a:r>
          </a:p>
          <a:p>
            <a:endParaRPr lang="en-GB" dirty="0"/>
          </a:p>
        </p:txBody>
      </p:sp>
      <p:graphicFrame>
        <p:nvGraphicFramePr>
          <p:cNvPr id="6" name="Table 6">
            <a:extLst>
              <a:ext uri="{FF2B5EF4-FFF2-40B4-BE49-F238E27FC236}">
                <a16:creationId xmlns:a16="http://schemas.microsoft.com/office/drawing/2014/main" id="{4F8F359E-D74B-4E28-9AEF-6371F2CB9C65}"/>
              </a:ext>
            </a:extLst>
          </p:cNvPr>
          <p:cNvGraphicFramePr>
            <a:graphicFrameLocks noGrp="1"/>
          </p:cNvGraphicFramePr>
          <p:nvPr>
            <p:extLst>
              <p:ext uri="{D42A27DB-BD31-4B8C-83A1-F6EECF244321}">
                <p14:modId xmlns:p14="http://schemas.microsoft.com/office/powerpoint/2010/main" val="615185116"/>
              </p:ext>
            </p:extLst>
          </p:nvPr>
        </p:nvGraphicFramePr>
        <p:xfrm>
          <a:off x="962557" y="4159691"/>
          <a:ext cx="9392249" cy="1159893"/>
        </p:xfrm>
        <a:graphic>
          <a:graphicData uri="http://schemas.openxmlformats.org/drawingml/2006/table">
            <a:tbl>
              <a:tblPr firstRow="1" bandRow="1">
                <a:tableStyleId>{F5AB1C69-6EDB-4FF4-983F-18BD219EF322}</a:tableStyleId>
              </a:tblPr>
              <a:tblGrid>
                <a:gridCol w="2709333">
                  <a:extLst>
                    <a:ext uri="{9D8B030D-6E8A-4147-A177-3AD203B41FA5}">
                      <a16:colId xmlns:a16="http://schemas.microsoft.com/office/drawing/2014/main" val="1780548829"/>
                    </a:ext>
                  </a:extLst>
                </a:gridCol>
                <a:gridCol w="2709333">
                  <a:extLst>
                    <a:ext uri="{9D8B030D-6E8A-4147-A177-3AD203B41FA5}">
                      <a16:colId xmlns:a16="http://schemas.microsoft.com/office/drawing/2014/main" val="1224323516"/>
                    </a:ext>
                  </a:extLst>
                </a:gridCol>
                <a:gridCol w="3973583">
                  <a:extLst>
                    <a:ext uri="{9D8B030D-6E8A-4147-A177-3AD203B41FA5}">
                      <a16:colId xmlns:a16="http://schemas.microsoft.com/office/drawing/2014/main" val="3588306457"/>
                    </a:ext>
                  </a:extLst>
                </a:gridCol>
              </a:tblGrid>
              <a:tr h="1159893">
                <a:tc>
                  <a:txBody>
                    <a:bodyPr/>
                    <a:lstStyle/>
                    <a:p>
                      <a:pPr marL="77788" lvl="1">
                        <a:lnSpc>
                          <a:spcPct val="100000"/>
                        </a:lnSpc>
                        <a:spcBef>
                          <a:spcPct val="0"/>
                        </a:spcBef>
                        <a:spcAft>
                          <a:spcPts val="0"/>
                        </a:spcAft>
                        <a:buClr>
                          <a:schemeClr val="tx1"/>
                        </a:buClr>
                        <a:buFont typeface="Wingdings" panose="05000000000000000000" pitchFamily="2" charset="2"/>
                        <a:buChar char="§"/>
                        <a:defRPr/>
                      </a:pPr>
                      <a:r>
                        <a:rPr lang="en-US" altLang="en-US" sz="2000" b="0" dirty="0">
                          <a:solidFill>
                            <a:schemeClr val="tx1">
                              <a:lumMod val="95000"/>
                              <a:lumOff val="5000"/>
                            </a:schemeClr>
                          </a:solidFill>
                        </a:rPr>
                        <a:t>Title page</a:t>
                      </a:r>
                    </a:p>
                    <a:p>
                      <a:pPr marL="77788" lvl="1">
                        <a:lnSpc>
                          <a:spcPct val="100000"/>
                        </a:lnSpc>
                        <a:spcBef>
                          <a:spcPct val="0"/>
                        </a:spcBef>
                        <a:spcAft>
                          <a:spcPts val="0"/>
                        </a:spcAft>
                        <a:buClr>
                          <a:schemeClr val="tx1"/>
                        </a:buClr>
                        <a:buFont typeface="Wingdings" panose="05000000000000000000" pitchFamily="2" charset="2"/>
                        <a:buChar char="§"/>
                        <a:defRPr/>
                      </a:pPr>
                      <a:r>
                        <a:rPr lang="en-US" altLang="en-US" sz="2000" b="0" dirty="0">
                          <a:solidFill>
                            <a:schemeClr val="tx1">
                              <a:lumMod val="95000"/>
                              <a:lumOff val="5000"/>
                            </a:schemeClr>
                          </a:solidFill>
                        </a:rPr>
                        <a:t>Contents listing</a:t>
                      </a:r>
                    </a:p>
                    <a:p>
                      <a:pPr marL="77788" lvl="1">
                        <a:lnSpc>
                          <a:spcPct val="100000"/>
                        </a:lnSpc>
                        <a:spcBef>
                          <a:spcPct val="0"/>
                        </a:spcBef>
                        <a:spcAft>
                          <a:spcPts val="0"/>
                        </a:spcAft>
                        <a:buClr>
                          <a:schemeClr val="tx1"/>
                        </a:buClr>
                        <a:buFont typeface="Wingdings" panose="05000000000000000000" pitchFamily="2" charset="2"/>
                        <a:buChar char="§"/>
                        <a:defRPr/>
                      </a:pPr>
                      <a:r>
                        <a:rPr lang="en-US" altLang="en-US" sz="2000" b="0" dirty="0">
                          <a:solidFill>
                            <a:schemeClr val="tx1">
                              <a:lumMod val="95000"/>
                              <a:lumOff val="5000"/>
                            </a:schemeClr>
                          </a:solidFill>
                        </a:rPr>
                        <a:t>Captions</a:t>
                      </a:r>
                      <a:endParaRPr lang="en-GB" sz="2000" b="0" dirty="0">
                        <a:latin typeface="Arial" panose="020B0604020202020204" pitchFamily="34" charset="0"/>
                        <a:cs typeface="Arial" panose="020B0604020202020204" pitchFamily="34" charset="0"/>
                      </a:endParaRPr>
                    </a:p>
                  </a:txBody>
                  <a:tcPr/>
                </a:tc>
                <a:tc>
                  <a:txBody>
                    <a:bodyPr/>
                    <a:lstStyle/>
                    <a:p>
                      <a:pPr marL="77788" lvl="1">
                        <a:lnSpc>
                          <a:spcPct val="100000"/>
                        </a:lnSpc>
                        <a:spcBef>
                          <a:spcPct val="0"/>
                        </a:spcBef>
                        <a:spcAft>
                          <a:spcPts val="0"/>
                        </a:spcAft>
                        <a:buClr>
                          <a:schemeClr val="tx1"/>
                        </a:buClr>
                        <a:buFont typeface="Wingdings" panose="05000000000000000000" pitchFamily="2" charset="2"/>
                        <a:buChar char="§"/>
                        <a:defRPr/>
                      </a:pPr>
                      <a:r>
                        <a:rPr lang="en-US" altLang="en-US" sz="2000" b="0" dirty="0">
                          <a:solidFill>
                            <a:schemeClr val="tx1">
                              <a:lumMod val="95000"/>
                              <a:lumOff val="5000"/>
                            </a:schemeClr>
                          </a:solidFill>
                        </a:rPr>
                        <a:t>Tables</a:t>
                      </a:r>
                    </a:p>
                    <a:p>
                      <a:pPr marL="77788" lvl="1">
                        <a:lnSpc>
                          <a:spcPct val="100000"/>
                        </a:lnSpc>
                        <a:spcBef>
                          <a:spcPct val="0"/>
                        </a:spcBef>
                        <a:spcAft>
                          <a:spcPts val="0"/>
                        </a:spcAft>
                        <a:buClr>
                          <a:schemeClr val="tx1"/>
                        </a:buClr>
                        <a:buFont typeface="Wingdings" panose="05000000000000000000" pitchFamily="2" charset="2"/>
                        <a:buChar char="§"/>
                        <a:defRPr/>
                      </a:pPr>
                      <a:r>
                        <a:rPr lang="en-US" altLang="en-US" sz="2000" b="0" dirty="0">
                          <a:solidFill>
                            <a:schemeClr val="tx1">
                              <a:lumMod val="95000"/>
                              <a:lumOff val="5000"/>
                            </a:schemeClr>
                          </a:solidFill>
                        </a:rPr>
                        <a:t>Appendices</a:t>
                      </a:r>
                    </a:p>
                    <a:p>
                      <a:pPr>
                        <a:spcAft>
                          <a:spcPts val="0"/>
                        </a:spcAft>
                      </a:pPr>
                      <a:endParaRPr lang="en-GB" sz="2000" b="0" dirty="0">
                        <a:latin typeface="Arial" panose="020B0604020202020204" pitchFamily="34" charset="0"/>
                        <a:cs typeface="Arial" panose="020B0604020202020204" pitchFamily="34" charset="0"/>
                      </a:endParaRPr>
                    </a:p>
                  </a:txBody>
                  <a:tcPr/>
                </a:tc>
                <a:tc>
                  <a:txBody>
                    <a:bodyPr/>
                    <a:lstStyle/>
                    <a:p>
                      <a:pPr marL="77788" marR="0" lvl="1" indent="-342900" algn="l" defTabSz="457200" rtl="0" eaLnBrk="1" fontAlgn="auto" latinLnBrk="0" hangingPunct="1">
                        <a:lnSpc>
                          <a:spcPct val="100000"/>
                        </a:lnSpc>
                        <a:spcBef>
                          <a:spcPct val="0"/>
                        </a:spcBef>
                        <a:spcAft>
                          <a:spcPts val="0"/>
                        </a:spcAft>
                        <a:buClr>
                          <a:schemeClr val="tx1"/>
                        </a:buClr>
                        <a:buSzTx/>
                        <a:buFont typeface="Wingdings" panose="05000000000000000000" pitchFamily="2" charset="2"/>
                        <a:buChar char="§"/>
                        <a:tabLst/>
                        <a:defRPr/>
                      </a:pPr>
                      <a:r>
                        <a:rPr lang="en-US" altLang="en-US" sz="2000" b="0" kern="1200" dirty="0">
                          <a:solidFill>
                            <a:schemeClr val="tx1">
                              <a:lumMod val="95000"/>
                              <a:lumOff val="5000"/>
                            </a:schemeClr>
                          </a:solidFill>
                        </a:rPr>
                        <a:t>Direct quotations</a:t>
                      </a:r>
                    </a:p>
                    <a:p>
                      <a:pPr marL="77788" marR="0" lvl="1" indent="-342900" algn="l" defTabSz="457200" rtl="0" eaLnBrk="1" fontAlgn="auto" latinLnBrk="0" hangingPunct="1">
                        <a:lnSpc>
                          <a:spcPct val="100000"/>
                        </a:lnSpc>
                        <a:spcBef>
                          <a:spcPct val="0"/>
                        </a:spcBef>
                        <a:spcAft>
                          <a:spcPts val="0"/>
                        </a:spcAft>
                        <a:buClr>
                          <a:schemeClr val="tx1"/>
                        </a:buClr>
                        <a:buSzTx/>
                        <a:buFont typeface="Wingdings" panose="05000000000000000000" pitchFamily="2" charset="2"/>
                        <a:buChar char="§"/>
                        <a:tabLst/>
                        <a:defRPr/>
                      </a:pPr>
                      <a:r>
                        <a:rPr lang="en-US" altLang="en-US" sz="2000" b="0" kern="1200" dirty="0">
                          <a:solidFill>
                            <a:schemeClr val="tx1">
                              <a:lumMod val="95000"/>
                              <a:lumOff val="5000"/>
                            </a:schemeClr>
                          </a:solidFill>
                        </a:rPr>
                        <a:t>Bibliography &amp; in-text citations</a:t>
                      </a:r>
                    </a:p>
                    <a:p>
                      <a:pPr>
                        <a:spcAft>
                          <a:spcPts val="0"/>
                        </a:spcAft>
                      </a:pPr>
                      <a:endParaRPr lang="en-GB" sz="20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86259548"/>
                  </a:ext>
                </a:extLst>
              </a:tr>
            </a:tbl>
          </a:graphicData>
        </a:graphic>
      </p:graphicFrame>
      <p:sp>
        <p:nvSpPr>
          <p:cNvPr id="8" name="TextBox 7">
            <a:extLst>
              <a:ext uri="{FF2B5EF4-FFF2-40B4-BE49-F238E27FC236}">
                <a16:creationId xmlns:a16="http://schemas.microsoft.com/office/drawing/2014/main" id="{2490DC71-01A6-417F-9D35-306E8FB166A5}"/>
              </a:ext>
            </a:extLst>
          </p:cNvPr>
          <p:cNvSpPr txBox="1"/>
          <p:nvPr/>
        </p:nvSpPr>
        <p:spPr>
          <a:xfrm>
            <a:off x="3752417" y="5460209"/>
            <a:ext cx="4166782" cy="400110"/>
          </a:xfrm>
          <a:prstGeom prst="rect">
            <a:avLst/>
          </a:prstGeom>
          <a:noFill/>
        </p:spPr>
        <p:txBody>
          <a:bodyPr wrap="none" rtlCol="0">
            <a:spAutoFit/>
          </a:bodyPr>
          <a:lstStyle/>
          <a:p>
            <a:r>
              <a:rPr lang="en-US" sz="2000" b="1" dirty="0">
                <a:solidFill>
                  <a:srgbClr val="FF0000"/>
                </a:solidFill>
                <a:latin typeface="Arial" panose="020B0604020202020204" pitchFamily="34" charset="0"/>
                <a:cs typeface="Arial" panose="020B0604020202020204" pitchFamily="34" charset="0"/>
              </a:rPr>
              <a:t>(But remember... If in doubt, ask)</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8628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01787-2C75-48A1-A842-91C037951C13}"/>
              </a:ext>
            </a:extLst>
          </p:cNvPr>
          <p:cNvSpPr>
            <a:spLocks noGrp="1"/>
          </p:cNvSpPr>
          <p:nvPr>
            <p:ph type="title"/>
          </p:nvPr>
        </p:nvSpPr>
        <p:spPr/>
        <p:txBody>
          <a:bodyPr/>
          <a:lstStyle/>
          <a:p>
            <a:r>
              <a:rPr lang="en-US" dirty="0"/>
              <a:t>Word Length</a:t>
            </a:r>
            <a:endParaRPr lang="en-GB" dirty="0"/>
          </a:p>
        </p:txBody>
      </p:sp>
      <p:sp>
        <p:nvSpPr>
          <p:cNvPr id="3" name="Content Placeholder 2">
            <a:extLst>
              <a:ext uri="{FF2B5EF4-FFF2-40B4-BE49-F238E27FC236}">
                <a16:creationId xmlns:a16="http://schemas.microsoft.com/office/drawing/2014/main" id="{4DEBD8F1-B356-4C9F-BFEC-99CA0C7417ED}"/>
              </a:ext>
            </a:extLst>
          </p:cNvPr>
          <p:cNvSpPr>
            <a:spLocks noGrp="1"/>
          </p:cNvSpPr>
          <p:nvPr>
            <p:ph idx="1"/>
          </p:nvPr>
        </p:nvSpPr>
        <p:spPr/>
        <p:txBody>
          <a:bodyPr/>
          <a:lstStyle/>
          <a:p>
            <a:pPr marL="342900" lvl="2">
              <a:lnSpc>
                <a:spcPct val="100000"/>
              </a:lnSpc>
              <a:spcBef>
                <a:spcPct val="0"/>
              </a:spcBef>
              <a:spcAft>
                <a:spcPct val="75000"/>
              </a:spcAft>
              <a:buClr>
                <a:schemeClr val="tx1"/>
              </a:buClr>
              <a:buFont typeface="Arial" panose="020B0604020202020204" pitchFamily="34" charset="0"/>
              <a:buChar char="►"/>
            </a:pPr>
            <a:r>
              <a:rPr lang="en-US" altLang="en-US" dirty="0">
                <a:solidFill>
                  <a:schemeClr val="tx1">
                    <a:lumMod val="95000"/>
                    <a:lumOff val="5000"/>
                  </a:schemeClr>
                </a:solidFill>
              </a:rPr>
              <a:t>Length</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There are lots of “tricks” you can use to cut down the word count…</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Do not take screenshots of tables so that the words in them are treated as part of an image (but send them to Appendix).</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Use quotations rather than paraphrasing (but not too much).</a:t>
            </a:r>
          </a:p>
          <a:p>
            <a:pPr>
              <a:spcAft>
                <a:spcPts val="0"/>
              </a:spcAft>
            </a:pPr>
            <a:endParaRPr lang="en-US" sz="2000" dirty="0"/>
          </a:p>
          <a:p>
            <a:pPr>
              <a:spcAft>
                <a:spcPts val="0"/>
              </a:spcAft>
            </a:pPr>
            <a:r>
              <a:rPr lang="en-US" sz="2000" dirty="0"/>
              <a:t>For this assignment, I don’t care about making people use these tricks…</a:t>
            </a:r>
          </a:p>
          <a:p>
            <a:pPr>
              <a:spcAft>
                <a:spcPts val="0"/>
              </a:spcAft>
            </a:pPr>
            <a:endParaRPr lang="en-US" sz="2000" dirty="0"/>
          </a:p>
          <a:p>
            <a:endParaRPr lang="en-GB" dirty="0"/>
          </a:p>
        </p:txBody>
      </p:sp>
    </p:spTree>
    <p:extLst>
      <p:ext uri="{BB962C8B-B14F-4D97-AF65-F5344CB8AC3E}">
        <p14:creationId xmlns:p14="http://schemas.microsoft.com/office/powerpoint/2010/main" val="154803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B5536-0412-4F5D-AEC3-223EB43A8193}"/>
              </a:ext>
            </a:extLst>
          </p:cNvPr>
          <p:cNvSpPr>
            <a:spLocks noGrp="1"/>
          </p:cNvSpPr>
          <p:nvPr>
            <p:ph type="title"/>
          </p:nvPr>
        </p:nvSpPr>
        <p:spPr/>
        <p:txBody>
          <a:bodyPr/>
          <a:lstStyle/>
          <a:p>
            <a:r>
              <a:rPr lang="en-US" dirty="0"/>
              <a:t>Word Count</a:t>
            </a:r>
            <a:endParaRPr lang="en-GB" dirty="0"/>
          </a:p>
        </p:txBody>
      </p:sp>
      <p:sp>
        <p:nvSpPr>
          <p:cNvPr id="3" name="Content Placeholder 2">
            <a:extLst>
              <a:ext uri="{FF2B5EF4-FFF2-40B4-BE49-F238E27FC236}">
                <a16:creationId xmlns:a16="http://schemas.microsoft.com/office/drawing/2014/main" id="{A0BAEE3F-3BAE-4859-A976-B748EDA849C6}"/>
              </a:ext>
            </a:extLst>
          </p:cNvPr>
          <p:cNvSpPr>
            <a:spLocks noGrp="1"/>
          </p:cNvSpPr>
          <p:nvPr>
            <p:ph idx="1"/>
          </p:nvPr>
        </p:nvSpPr>
        <p:spPr/>
        <p:txBody>
          <a:bodyPr/>
          <a:lstStyle/>
          <a:p>
            <a:pPr marL="342900" lvl="2">
              <a:lnSpc>
                <a:spcPct val="100000"/>
              </a:lnSpc>
              <a:spcBef>
                <a:spcPct val="0"/>
              </a:spcBef>
              <a:spcAft>
                <a:spcPct val="75000"/>
              </a:spcAft>
              <a:buClr>
                <a:schemeClr val="tx1"/>
              </a:buClr>
              <a:buFont typeface="Arial" panose="020B0604020202020204" pitchFamily="34" charset="0"/>
              <a:buChar char="►"/>
            </a:pPr>
            <a:r>
              <a:rPr lang="en-US" altLang="en-US" dirty="0">
                <a:solidFill>
                  <a:schemeClr val="tx1">
                    <a:lumMod val="95000"/>
                    <a:lumOff val="5000"/>
                  </a:schemeClr>
                </a:solidFill>
              </a:rPr>
              <a:t>This assignment has a word count</a:t>
            </a:r>
          </a:p>
          <a:p>
            <a:pPr marL="342900" lvl="2">
              <a:lnSpc>
                <a:spcPct val="100000"/>
              </a:lnSpc>
              <a:spcBef>
                <a:spcPct val="0"/>
              </a:spcBef>
              <a:spcAft>
                <a:spcPct val="75000"/>
              </a:spcAft>
              <a:buClr>
                <a:schemeClr val="tx1"/>
              </a:buClr>
              <a:buFont typeface="Arial" panose="020B0604020202020204" pitchFamily="34" charset="0"/>
              <a:buChar char="►"/>
              <a:defRPr/>
            </a:pPr>
            <a:r>
              <a:rPr lang="en-US" altLang="en-US" dirty="0">
                <a:solidFill>
                  <a:schemeClr val="tx1">
                    <a:lumMod val="95000"/>
                    <a:lumOff val="5000"/>
                  </a:schemeClr>
                </a:solidFill>
              </a:rPr>
              <a:t>But I am not too worried if you do 4000 word limit as long as:</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You are not massively over length e.g. 4500 words</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All of the additional material is considered relevant and/or necessary by </a:t>
            </a:r>
            <a:r>
              <a:rPr lang="en-US" altLang="en-US" b="1" i="1" dirty="0">
                <a:solidFill>
                  <a:schemeClr val="tx1">
                    <a:lumMod val="95000"/>
                    <a:lumOff val="5000"/>
                  </a:schemeClr>
                </a:solidFill>
              </a:rPr>
              <a:t>the marker </a:t>
            </a:r>
            <a:r>
              <a:rPr lang="en-US" altLang="en-US" dirty="0">
                <a:solidFill>
                  <a:schemeClr val="tx1">
                    <a:lumMod val="95000"/>
                    <a:lumOff val="5000"/>
                  </a:schemeClr>
                </a:solidFill>
              </a:rPr>
              <a:t>(not you!)</a:t>
            </a:r>
          </a:p>
          <a:p>
            <a:endParaRPr lang="en-US" sz="1200" dirty="0"/>
          </a:p>
          <a:p>
            <a:r>
              <a:rPr lang="en-US" sz="2000" b="1" dirty="0"/>
              <a:t>Beware:</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This is not an excuse to waffle – if you do, you </a:t>
            </a:r>
            <a:r>
              <a:rPr lang="en-US" altLang="en-US" i="1" dirty="0">
                <a:solidFill>
                  <a:schemeClr val="tx1">
                    <a:lumMod val="95000"/>
                    <a:lumOff val="5000"/>
                  </a:schemeClr>
                </a:solidFill>
              </a:rPr>
              <a:t>will</a:t>
            </a:r>
            <a:r>
              <a:rPr lang="en-US" altLang="en-US" dirty="0">
                <a:solidFill>
                  <a:schemeClr val="tx1">
                    <a:lumMod val="95000"/>
                    <a:lumOff val="5000"/>
                  </a:schemeClr>
                </a:solidFill>
              </a:rPr>
              <a:t> be </a:t>
            </a:r>
            <a:r>
              <a:rPr lang="en-US" altLang="en-US" dirty="0" err="1">
                <a:solidFill>
                  <a:schemeClr val="tx1">
                    <a:lumMod val="95000"/>
                    <a:lumOff val="5000"/>
                  </a:schemeClr>
                </a:solidFill>
              </a:rPr>
              <a:t>penalised</a:t>
            </a:r>
            <a:endParaRPr lang="en-US" altLang="en-US" dirty="0">
              <a:solidFill>
                <a:schemeClr val="tx1">
                  <a:lumMod val="95000"/>
                  <a:lumOff val="5000"/>
                </a:schemeClr>
              </a:solidFill>
            </a:endParaRP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Good business writing is concise and uses simple language</a:t>
            </a:r>
          </a:p>
          <a:p>
            <a:endParaRPr lang="en-GB" dirty="0"/>
          </a:p>
        </p:txBody>
      </p:sp>
    </p:spTree>
    <p:extLst>
      <p:ext uri="{BB962C8B-B14F-4D97-AF65-F5344CB8AC3E}">
        <p14:creationId xmlns:p14="http://schemas.microsoft.com/office/powerpoint/2010/main" val="1537163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0E4C-C4E2-474E-9AE9-4B0AAF884448}"/>
              </a:ext>
            </a:extLst>
          </p:cNvPr>
          <p:cNvSpPr>
            <a:spLocks noGrp="1"/>
          </p:cNvSpPr>
          <p:nvPr>
            <p:ph type="title"/>
          </p:nvPr>
        </p:nvSpPr>
        <p:spPr/>
        <p:txBody>
          <a:bodyPr/>
          <a:lstStyle/>
          <a:p>
            <a:r>
              <a:rPr lang="en-US" dirty="0"/>
              <a:t>Module Learning Outcomes</a:t>
            </a:r>
            <a:endParaRPr lang="en-GB" dirty="0"/>
          </a:p>
        </p:txBody>
      </p:sp>
      <p:sp>
        <p:nvSpPr>
          <p:cNvPr id="3" name="Content Placeholder 2">
            <a:extLst>
              <a:ext uri="{FF2B5EF4-FFF2-40B4-BE49-F238E27FC236}">
                <a16:creationId xmlns:a16="http://schemas.microsoft.com/office/drawing/2014/main" id="{71638D14-DDD5-4FB1-85A3-75310F19E712}"/>
              </a:ext>
            </a:extLst>
          </p:cNvPr>
          <p:cNvSpPr>
            <a:spLocks noGrp="1"/>
          </p:cNvSpPr>
          <p:nvPr>
            <p:ph idx="1"/>
          </p:nvPr>
        </p:nvSpPr>
        <p:spPr/>
        <p:txBody>
          <a:bodyPr/>
          <a:lstStyle/>
          <a:p>
            <a:pPr marL="342900" lvl="2">
              <a:lnSpc>
                <a:spcPct val="100000"/>
              </a:lnSpc>
              <a:spcBef>
                <a:spcPct val="0"/>
              </a:spcBef>
              <a:spcAft>
                <a:spcPts val="0"/>
              </a:spcAft>
              <a:buClr>
                <a:schemeClr val="tx1"/>
              </a:buClr>
              <a:buFont typeface="Arial" panose="020B0604020202020204" pitchFamily="34" charset="0"/>
              <a:buChar char="►"/>
            </a:pPr>
            <a:r>
              <a:rPr lang="en-US" altLang="en-US" b="1" dirty="0">
                <a:solidFill>
                  <a:srgbClr val="FF0000"/>
                </a:solidFill>
              </a:rPr>
              <a:t>Critically appraise </a:t>
            </a:r>
            <a:r>
              <a:rPr lang="en-US" altLang="en-US" dirty="0">
                <a:solidFill>
                  <a:schemeClr val="tx1">
                    <a:lumMod val="95000"/>
                    <a:lumOff val="5000"/>
                  </a:schemeClr>
                </a:solidFill>
              </a:rPr>
              <a:t>an </a:t>
            </a:r>
            <a:r>
              <a:rPr lang="en-US" altLang="en-US" dirty="0" err="1">
                <a:solidFill>
                  <a:schemeClr val="tx1">
                    <a:lumMod val="95000"/>
                    <a:lumOff val="5000"/>
                  </a:schemeClr>
                </a:solidFill>
              </a:rPr>
              <a:t>organisation’s</a:t>
            </a:r>
            <a:r>
              <a:rPr lang="en-US" altLang="en-US" dirty="0">
                <a:solidFill>
                  <a:schemeClr val="tx1">
                    <a:lumMod val="95000"/>
                    <a:lumOff val="5000"/>
                  </a:schemeClr>
                </a:solidFill>
              </a:rPr>
              <a:t> strategic direction. </a:t>
            </a:r>
          </a:p>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b="1" dirty="0">
                <a:solidFill>
                  <a:srgbClr val="FF0000"/>
                </a:solidFill>
              </a:rPr>
              <a:t>Critically </a:t>
            </a:r>
            <a:r>
              <a:rPr lang="en-US" altLang="en-US" b="1" dirty="0" err="1">
                <a:solidFill>
                  <a:srgbClr val="FF0000"/>
                </a:solidFill>
              </a:rPr>
              <a:t>analyse</a:t>
            </a:r>
            <a:r>
              <a:rPr lang="en-US" altLang="en-US" b="1" dirty="0">
                <a:solidFill>
                  <a:srgbClr val="FF0000"/>
                </a:solidFill>
              </a:rPr>
              <a:t> </a:t>
            </a:r>
            <a:r>
              <a:rPr lang="en-US" altLang="en-US" dirty="0">
                <a:solidFill>
                  <a:schemeClr val="tx1">
                    <a:lumMod val="95000"/>
                    <a:lumOff val="5000"/>
                  </a:schemeClr>
                </a:solidFill>
              </a:rPr>
              <a:t>the components of an </a:t>
            </a:r>
            <a:r>
              <a:rPr lang="en-US" altLang="en-US" dirty="0" err="1">
                <a:solidFill>
                  <a:schemeClr val="tx1">
                    <a:lumMod val="95000"/>
                    <a:lumOff val="5000"/>
                  </a:schemeClr>
                </a:solidFill>
              </a:rPr>
              <a:t>organisation’s</a:t>
            </a:r>
            <a:r>
              <a:rPr lang="en-US" altLang="en-US" dirty="0">
                <a:solidFill>
                  <a:schemeClr val="tx1">
                    <a:lumMod val="95000"/>
                    <a:lumOff val="5000"/>
                  </a:schemeClr>
                </a:solidFill>
              </a:rPr>
              <a:t> internal and external environment. </a:t>
            </a:r>
          </a:p>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b="1" dirty="0">
                <a:solidFill>
                  <a:srgbClr val="FF0000"/>
                </a:solidFill>
              </a:rPr>
              <a:t>Critically evaluate </a:t>
            </a:r>
            <a:r>
              <a:rPr lang="en-US" altLang="en-US" dirty="0">
                <a:solidFill>
                  <a:schemeClr val="tx1">
                    <a:lumMod val="95000"/>
                    <a:lumOff val="5000"/>
                  </a:schemeClr>
                </a:solidFill>
              </a:rPr>
              <a:t>stakeholder expectations. </a:t>
            </a:r>
          </a:p>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lumMod val="95000"/>
                    <a:lumOff val="5000"/>
                  </a:schemeClr>
                </a:solidFill>
              </a:rPr>
              <a:t>Formulate and verify new strategies for </a:t>
            </a:r>
            <a:r>
              <a:rPr lang="en-US" altLang="en-US" b="1" dirty="0">
                <a:solidFill>
                  <a:srgbClr val="FF0000"/>
                </a:solidFill>
              </a:rPr>
              <a:t>sustainable</a:t>
            </a:r>
            <a:r>
              <a:rPr lang="en-US" altLang="en-US" dirty="0">
                <a:solidFill>
                  <a:schemeClr val="tx1">
                    <a:lumMod val="95000"/>
                    <a:lumOff val="5000"/>
                  </a:schemeClr>
                </a:solidFill>
              </a:rPr>
              <a:t> growth.</a:t>
            </a:r>
          </a:p>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lumMod val="95000"/>
                  <a:lumOff val="5000"/>
                </a:schemeClr>
              </a:solidFill>
            </a:endParaRPr>
          </a:p>
        </p:txBody>
      </p:sp>
    </p:spTree>
    <p:extLst>
      <p:ext uri="{BB962C8B-B14F-4D97-AF65-F5344CB8AC3E}">
        <p14:creationId xmlns:p14="http://schemas.microsoft.com/office/powerpoint/2010/main" val="4206893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99BB75-0BB4-441E-A654-1D4305AF3C1B}"/>
              </a:ext>
            </a:extLst>
          </p:cNvPr>
          <p:cNvSpPr/>
          <p:nvPr/>
        </p:nvSpPr>
        <p:spPr bwMode="auto">
          <a:xfrm>
            <a:off x="812800" y="1676400"/>
            <a:ext cx="10566400" cy="1357223"/>
          </a:xfrm>
          <a:prstGeom prst="round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charset="0"/>
              <a:ea typeface="+mn-ea"/>
              <a:cs typeface="+mn-cs"/>
            </a:endParaRPr>
          </a:p>
        </p:txBody>
      </p:sp>
      <p:sp>
        <p:nvSpPr>
          <p:cNvPr id="2" name="Title 1">
            <a:extLst>
              <a:ext uri="{FF2B5EF4-FFF2-40B4-BE49-F238E27FC236}">
                <a16:creationId xmlns:a16="http://schemas.microsoft.com/office/drawing/2014/main" id="{282BA884-702E-4430-953B-71CDCB470BD8}"/>
              </a:ext>
            </a:extLst>
          </p:cNvPr>
          <p:cNvSpPr>
            <a:spLocks noGrp="1"/>
          </p:cNvSpPr>
          <p:nvPr>
            <p:ph type="title"/>
          </p:nvPr>
        </p:nvSpPr>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EA1F2B58-8622-4305-9E27-25BDFF9108DE}"/>
              </a:ext>
            </a:extLst>
          </p:cNvPr>
          <p:cNvSpPr>
            <a:spLocks noGrp="1"/>
          </p:cNvSpPr>
          <p:nvPr>
            <p:ph idx="1"/>
          </p:nvPr>
        </p:nvSpPr>
        <p:spPr/>
        <p:txBody>
          <a:bodyPr/>
          <a:lstStyle/>
          <a:p>
            <a:r>
              <a:rPr lang="en-US" b="1" dirty="0"/>
              <a:t>Activity</a:t>
            </a:r>
          </a:p>
          <a:p>
            <a:r>
              <a:rPr lang="en-US" dirty="0"/>
              <a:t>What is </a:t>
            </a:r>
            <a:r>
              <a:rPr lang="en-US" b="1" dirty="0"/>
              <a:t>critical thinking </a:t>
            </a:r>
            <a:r>
              <a:rPr lang="en-US" dirty="0"/>
              <a:t>or </a:t>
            </a:r>
            <a:r>
              <a:rPr lang="en-US" b="1" dirty="0"/>
              <a:t>critical evaluation</a:t>
            </a:r>
            <a:r>
              <a:rPr lang="en-US" dirty="0"/>
              <a:t>?</a:t>
            </a:r>
          </a:p>
          <a:p>
            <a:endParaRPr lang="en-US" dirty="0"/>
          </a:p>
          <a:p>
            <a:endParaRPr lang="en-US" dirty="0"/>
          </a:p>
          <a:p>
            <a:endParaRPr lang="en-GB" dirty="0"/>
          </a:p>
        </p:txBody>
      </p:sp>
    </p:spTree>
    <p:extLst>
      <p:ext uri="{BB962C8B-B14F-4D97-AF65-F5344CB8AC3E}">
        <p14:creationId xmlns:p14="http://schemas.microsoft.com/office/powerpoint/2010/main" val="410456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AAEB7-FCD6-4314-AE68-E596E1BC5154}"/>
              </a:ext>
            </a:extLst>
          </p:cNvPr>
          <p:cNvSpPr>
            <a:spLocks noGrp="1"/>
          </p:cNvSpPr>
          <p:nvPr>
            <p:ph type="title"/>
          </p:nvPr>
        </p:nvSpPr>
        <p:spPr/>
        <p:txBody>
          <a:bodyPr/>
          <a:lstStyle/>
          <a:p>
            <a:r>
              <a:rPr lang="en-US" dirty="0"/>
              <a:t>Critical Analysis/Evaluation</a:t>
            </a:r>
            <a:endParaRPr lang="en-GB" dirty="0"/>
          </a:p>
        </p:txBody>
      </p:sp>
      <p:sp>
        <p:nvSpPr>
          <p:cNvPr id="3" name="Content Placeholder 2">
            <a:extLst>
              <a:ext uri="{FF2B5EF4-FFF2-40B4-BE49-F238E27FC236}">
                <a16:creationId xmlns:a16="http://schemas.microsoft.com/office/drawing/2014/main" id="{973EABA1-A8BC-4E55-ACA7-0DC92E0549A5}"/>
              </a:ext>
            </a:extLst>
          </p:cNvPr>
          <p:cNvSpPr>
            <a:spLocks noGrp="1"/>
          </p:cNvSpPr>
          <p:nvPr>
            <p:ph idx="1"/>
          </p:nvPr>
        </p:nvSpPr>
        <p:spPr/>
        <p:txBody>
          <a:bodyPr/>
          <a:lstStyle/>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Some definitions:</a:t>
            </a:r>
          </a:p>
          <a:p>
            <a:pPr marL="384175" lvl="1" indent="0">
              <a:spcAft>
                <a:spcPts val="0"/>
              </a:spcAft>
              <a:buNone/>
            </a:pPr>
            <a:endParaRPr lang="en-US" sz="2000" dirty="0">
              <a:solidFill>
                <a:schemeClr val="tx1"/>
              </a:solidFill>
            </a:endParaRPr>
          </a:p>
          <a:p>
            <a:pPr marL="384175" lvl="1" indent="0">
              <a:spcAft>
                <a:spcPts val="0"/>
              </a:spcAft>
              <a:buNone/>
            </a:pPr>
            <a:r>
              <a:rPr lang="en-US" sz="2000" dirty="0">
                <a:solidFill>
                  <a:schemeClr val="tx1"/>
                </a:solidFill>
              </a:rPr>
              <a:t>Critical analysis essentially involves reading and thinking widely about an issue in order to develop a deep understanding and a point of view in relation to the issue. </a:t>
            </a:r>
          </a:p>
          <a:p>
            <a:pPr marL="384175" lvl="1" indent="0">
              <a:spcAft>
                <a:spcPts val="0"/>
              </a:spcAft>
              <a:buNone/>
            </a:pPr>
            <a:r>
              <a:rPr lang="en-US" sz="2000" dirty="0">
                <a:solidFill>
                  <a:schemeClr val="tx1"/>
                </a:solidFill>
              </a:rPr>
              <a:t>(</a:t>
            </a:r>
            <a:r>
              <a:rPr lang="en-US" sz="2000" i="1" dirty="0">
                <a:solidFill>
                  <a:schemeClr val="tx1"/>
                </a:solidFill>
              </a:rPr>
              <a:t>Glasgow Caledonian University</a:t>
            </a:r>
            <a:r>
              <a:rPr lang="en-US" sz="2000" dirty="0">
                <a:solidFill>
                  <a:schemeClr val="tx1"/>
                </a:solidFill>
              </a:rPr>
              <a:t>)</a:t>
            </a:r>
          </a:p>
          <a:p>
            <a:pPr marL="384175" lvl="1" indent="0">
              <a:spcAft>
                <a:spcPts val="0"/>
              </a:spcAft>
              <a:buNone/>
            </a:pPr>
            <a:endParaRPr lang="en-US" sz="2000" dirty="0">
              <a:solidFill>
                <a:schemeClr val="tx1"/>
              </a:solidFill>
            </a:endParaRPr>
          </a:p>
          <a:p>
            <a:pPr marL="384175" lvl="1" indent="0">
              <a:spcAft>
                <a:spcPts val="0"/>
              </a:spcAft>
              <a:buNone/>
            </a:pPr>
            <a:r>
              <a:rPr lang="en-US" sz="2000" b="0" i="0" dirty="0">
                <a:solidFill>
                  <a:schemeClr val="tx1"/>
                </a:solidFill>
                <a:effectLst/>
              </a:rPr>
              <a:t>To critically </a:t>
            </a:r>
            <a:r>
              <a:rPr lang="en-US" sz="2000" b="0" i="0" dirty="0" err="1">
                <a:solidFill>
                  <a:schemeClr val="tx1"/>
                </a:solidFill>
                <a:effectLst/>
              </a:rPr>
              <a:t>analyse</a:t>
            </a:r>
            <a:r>
              <a:rPr lang="en-US" sz="2000" b="0" i="0" dirty="0">
                <a:solidFill>
                  <a:schemeClr val="tx1"/>
                </a:solidFill>
                <a:effectLst/>
              </a:rPr>
              <a:t> means to make a judgement about the quality of evidence and include when it can and can’t support your argument.</a:t>
            </a:r>
          </a:p>
          <a:p>
            <a:pPr marL="384175" lvl="1" indent="0">
              <a:spcAft>
                <a:spcPts val="0"/>
              </a:spcAft>
              <a:buNone/>
            </a:pPr>
            <a:r>
              <a:rPr lang="en-US" sz="2000" dirty="0">
                <a:solidFill>
                  <a:schemeClr val="tx1"/>
                </a:solidFill>
              </a:rPr>
              <a:t>(</a:t>
            </a:r>
            <a:r>
              <a:rPr lang="en-US" sz="2000" i="1" dirty="0">
                <a:solidFill>
                  <a:schemeClr val="tx1"/>
                </a:solidFill>
              </a:rPr>
              <a:t>University of Hertfordshire</a:t>
            </a:r>
            <a:r>
              <a:rPr lang="en-US" sz="2000" dirty="0">
                <a:solidFill>
                  <a:schemeClr val="tx1"/>
                </a:solidFill>
              </a:rPr>
              <a:t>)</a:t>
            </a:r>
          </a:p>
          <a:p>
            <a:pPr marL="384175" lvl="1" indent="0">
              <a:spcAft>
                <a:spcPts val="0"/>
              </a:spcAft>
              <a:buNone/>
            </a:pPr>
            <a:endParaRPr lang="en-US" sz="2000" dirty="0">
              <a:solidFill>
                <a:schemeClr val="tx1"/>
              </a:solidFill>
            </a:endParaRPr>
          </a:p>
          <a:p>
            <a:pPr marL="384175" lvl="1" indent="0">
              <a:spcAft>
                <a:spcPts val="0"/>
              </a:spcAft>
              <a:buNone/>
            </a:pPr>
            <a:r>
              <a:rPr lang="en-US" sz="2000" i="1" dirty="0">
                <a:solidFill>
                  <a:schemeClr val="tx1"/>
                </a:solidFill>
              </a:rPr>
              <a:t>Critical analysis… is a positive process involving reflection and evaluation to determine the truth or merit of something.</a:t>
            </a:r>
          </a:p>
          <a:p>
            <a:pPr marL="384175" lvl="1" indent="0">
              <a:spcAft>
                <a:spcPts val="0"/>
              </a:spcAft>
              <a:buNone/>
            </a:pPr>
            <a:r>
              <a:rPr lang="en-US" sz="2000" dirty="0">
                <a:solidFill>
                  <a:schemeClr val="tx1"/>
                </a:solidFill>
              </a:rPr>
              <a:t>(Solent University)</a:t>
            </a:r>
          </a:p>
        </p:txBody>
      </p:sp>
    </p:spTree>
    <p:extLst>
      <p:ext uri="{BB962C8B-B14F-4D97-AF65-F5344CB8AC3E}">
        <p14:creationId xmlns:p14="http://schemas.microsoft.com/office/powerpoint/2010/main" val="3259330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p:txBody>
          <a:bodyPr/>
          <a:lstStyle/>
          <a:p>
            <a:endParaRPr lang="en-US" dirty="0"/>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“Company chosen” means an introduction/description of the business you are writing about</a:t>
            </a:r>
          </a:p>
          <a:p>
            <a:pPr marL="342900" lvl="2">
              <a:lnSpc>
                <a:spcPct val="100000"/>
              </a:lnSpc>
              <a:spcBef>
                <a:spcPct val="0"/>
              </a:spcBef>
              <a:spcAft>
                <a:spcPts val="0"/>
              </a:spcAft>
              <a:buClr>
                <a:schemeClr val="tx1"/>
              </a:buClr>
              <a:buFont typeface="Arial" panose="020B0604020202020204" pitchFamily="34" charset="0"/>
              <a:buChar char="►"/>
            </a:pPr>
            <a:endParaRPr lang="en-GB" altLang="en-US" i="1"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i="1" dirty="0">
                <a:solidFill>
                  <a:schemeClr val="tx1"/>
                </a:solidFill>
              </a:rPr>
              <a:t>No</a:t>
            </a:r>
            <a:r>
              <a:rPr lang="en-GB" altLang="en-US" dirty="0">
                <a:solidFill>
                  <a:schemeClr val="tx1"/>
                </a:solidFill>
              </a:rPr>
              <a:t> abstract or executive summary required.</a:t>
            </a:r>
          </a:p>
          <a:p>
            <a:endParaRPr lang="en-GB" altLang="en-US" sz="2000" dirty="0"/>
          </a:p>
        </p:txBody>
      </p:sp>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4" name="TextBox 3">
            <a:extLst>
              <a:ext uri="{FF2B5EF4-FFF2-40B4-BE49-F238E27FC236}">
                <a16:creationId xmlns:a16="http://schemas.microsoft.com/office/drawing/2014/main" id="{0F6D3950-4564-4BE2-9E37-B7259D495C97}"/>
              </a:ext>
            </a:extLst>
          </p:cNvPr>
          <p:cNvSpPr txBox="1"/>
          <p:nvPr/>
        </p:nvSpPr>
        <p:spPr>
          <a:xfrm>
            <a:off x="812800" y="1544120"/>
            <a:ext cx="10363200" cy="400110"/>
          </a:xfrm>
          <a:prstGeom prst="rect">
            <a:avLst/>
          </a:prstGeom>
          <a:solidFill>
            <a:srgbClr val="FFF8E5"/>
          </a:solidFill>
          <a:ln>
            <a:solidFill>
              <a:schemeClr val="tx1"/>
            </a:solidFill>
          </a:ln>
        </p:spPr>
        <p:txBody>
          <a:bodyPr wrap="square" rtlCol="0">
            <a:spAutoFit/>
          </a:bodyPr>
          <a:lstStyle/>
          <a:p>
            <a:pPr>
              <a:spcAft>
                <a:spcPts val="0"/>
              </a:spcAft>
            </a:pPr>
            <a:r>
              <a:rPr lang="en-US" sz="2000" dirty="0">
                <a:latin typeface="Arial" panose="020B0604020202020204" pitchFamily="34" charset="0"/>
                <a:cs typeface="Arial" panose="020B0604020202020204" pitchFamily="34" charset="0"/>
              </a:rPr>
              <a:t>1. Introduction, including a brief overview of the company chosen. </a:t>
            </a:r>
          </a:p>
        </p:txBody>
      </p:sp>
    </p:spTree>
    <p:extLst>
      <p:ext uri="{BB962C8B-B14F-4D97-AF65-F5344CB8AC3E}">
        <p14:creationId xmlns:p14="http://schemas.microsoft.com/office/powerpoint/2010/main" val="723457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p:txBody>
          <a:bodyPr/>
          <a:lstStyle/>
          <a:p>
            <a:endParaRPr lang="en-US" altLang="en-US" sz="2000" dirty="0"/>
          </a:p>
          <a:p>
            <a:endParaRPr lang="en-US" altLang="en-US" sz="2000" dirty="0"/>
          </a:p>
          <a:p>
            <a:pPr>
              <a:spcAft>
                <a:spcPts val="0"/>
              </a:spcAft>
            </a:pPr>
            <a:endParaRPr lang="en-US" altLang="en-US" sz="2000" dirty="0"/>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An overview of the company might include: when it was founded, main products, no. of employees, turnover, location(s), etc. </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i="1" dirty="0">
                <a:solidFill>
                  <a:schemeClr val="tx1">
                    <a:lumMod val="95000"/>
                    <a:lumOff val="5000"/>
                  </a:schemeClr>
                </a:solidFill>
              </a:rPr>
              <a:t>Should be short but enough for the reader to be able to judge your ideas</a:t>
            </a:r>
          </a:p>
          <a:p>
            <a:pPr marL="534988" lvl="2">
              <a:lnSpc>
                <a:spcPct val="100000"/>
              </a:lnSpc>
              <a:spcBef>
                <a:spcPct val="0"/>
              </a:spcBef>
              <a:spcAft>
                <a:spcPts val="0"/>
              </a:spcAft>
              <a:buClr>
                <a:schemeClr val="tx1"/>
              </a:buClr>
              <a:buFont typeface="Wingdings" panose="05000000000000000000" pitchFamily="2" charset="2"/>
              <a:buChar char="§"/>
              <a:defRPr/>
            </a:pPr>
            <a:endParaRPr lang="en-US"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You should also hint at the main problem you will solve and what your main strategy will focus on</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It’s a good idea to write the conclusion first and introduction last!</a:t>
            </a:r>
            <a:endParaRPr lang="en-GB" altLang="en-US" dirty="0">
              <a:solidFill>
                <a:schemeClr val="tx1">
                  <a:lumMod val="95000"/>
                  <a:lumOff val="5000"/>
                </a:schemeClr>
              </a:solidFill>
            </a:endParaRPr>
          </a:p>
        </p:txBody>
      </p:sp>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8" name="Rectangle: Rounded Corners 7">
            <a:extLst>
              <a:ext uri="{FF2B5EF4-FFF2-40B4-BE49-F238E27FC236}">
                <a16:creationId xmlns:a16="http://schemas.microsoft.com/office/drawing/2014/main" id="{38794D31-FF0B-4FEB-A710-D15B4612425D}"/>
              </a:ext>
            </a:extLst>
          </p:cNvPr>
          <p:cNvSpPr/>
          <p:nvPr/>
        </p:nvSpPr>
        <p:spPr bwMode="auto">
          <a:xfrm>
            <a:off x="812801" y="1676400"/>
            <a:ext cx="10363199" cy="1075730"/>
          </a:xfrm>
          <a:prstGeom prst="round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r>
              <a:rPr lang="en-US" sz="2000" b="1" dirty="0">
                <a:latin typeface="Arial" panose="020B0604020202020204" pitchFamily="34" charset="0"/>
                <a:cs typeface="Arial" panose="020B0604020202020204" pitchFamily="34" charset="0"/>
              </a:rPr>
              <a:t>Activity</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should the </a:t>
            </a:r>
            <a:r>
              <a:rPr lang="en-US" sz="2000" b="1" dirty="0">
                <a:latin typeface="Arial" panose="020B0604020202020204" pitchFamily="34" charset="0"/>
                <a:cs typeface="Arial" panose="020B0604020202020204" pitchFamily="34" charset="0"/>
              </a:rPr>
              <a:t>introduction</a:t>
            </a:r>
            <a:r>
              <a:rPr lang="en-US" sz="2000" dirty="0">
                <a:latin typeface="Arial" panose="020B0604020202020204" pitchFamily="34" charset="0"/>
                <a:cs typeface="Arial" panose="020B0604020202020204" pitchFamily="34" charset="0"/>
              </a:rPr>
              <a:t> of your work include?</a:t>
            </a:r>
            <a:endParaRPr lang="en-GB" sz="200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a:ln>
                  <a:noFill/>
                </a:ln>
                <a:solidFill>
                  <a:schemeClr val="tx1"/>
                </a:solidFill>
                <a:effectLst/>
                <a:latin typeface="Times" charset="0"/>
              </a:rPr>
              <a:t> </a:t>
            </a:r>
            <a:endParaRPr kumimoji="0" lang="en-GB" sz="2400" b="0" i="0" u="none" strike="noStrike" cap="none" normalizeH="0" baseline="0" dirty="0">
              <a:ln>
                <a:noFill/>
              </a:ln>
              <a:solidFill>
                <a:schemeClr val="tx1"/>
              </a:solidFill>
              <a:effectLst/>
              <a:latin typeface="Times" charset="0"/>
            </a:endParaRPr>
          </a:p>
        </p:txBody>
      </p:sp>
    </p:spTree>
    <p:extLst>
      <p:ext uri="{BB962C8B-B14F-4D97-AF65-F5344CB8AC3E}">
        <p14:creationId xmlns:p14="http://schemas.microsoft.com/office/powerpoint/2010/main" val="3666307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fade">
                                      <p:cBhvr>
                                        <p:cTn id="10" dur="500"/>
                                        <p:tgtEl>
                                          <p:spTgt spid="3">
                                            <p:txEl>
                                              <p:pRg st="4" end="4"/>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Effect transition="in" filter="fade">
                                      <p:cBhvr>
                                        <p:cTn id="15" dur="500"/>
                                        <p:tgtEl>
                                          <p:spTgt spid="3">
                                            <p:txEl>
                                              <p:pRg st="6" end="6"/>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7" end="7"/>
                                            </p:txEl>
                                          </p:spTgt>
                                        </p:tgtEl>
                                        <p:attrNameLst>
                                          <p:attrName>style.visibility</p:attrName>
                                        </p:attrNameLst>
                                      </p:cBhvr>
                                      <p:to>
                                        <p:strVal val="visible"/>
                                      </p:to>
                                    </p:set>
                                    <p:animEffect transition="in" filter="fade">
                                      <p:cBhvr>
                                        <p:cTn id="1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1D35C9D-BBFE-4872-98BA-19A08E705909}"/>
              </a:ext>
            </a:extLst>
          </p:cNvPr>
          <p:cNvSpPr txBox="1"/>
          <p:nvPr/>
        </p:nvSpPr>
        <p:spPr>
          <a:xfrm>
            <a:off x="812797" y="1544120"/>
            <a:ext cx="10363200" cy="1015663"/>
          </a:xfrm>
          <a:prstGeom prst="rect">
            <a:avLst/>
          </a:prstGeom>
          <a:solidFill>
            <a:srgbClr val="FFF8E5"/>
          </a:solidFill>
          <a:ln>
            <a:solidFill>
              <a:schemeClr val="tx1"/>
            </a:solidFill>
          </a:ln>
        </p:spPr>
        <p:txBody>
          <a:bodyPr wrap="square" rtlCol="0">
            <a:spAutoFit/>
          </a:bodyPr>
          <a:lstStyle/>
          <a:p>
            <a:pPr>
              <a:spcAft>
                <a:spcPts val="0"/>
              </a:spcAft>
            </a:pPr>
            <a:r>
              <a:rPr lang="en-US" sz="2000" dirty="0"/>
              <a:t>2. Critically appraise the </a:t>
            </a:r>
            <a:r>
              <a:rPr lang="en-US" sz="2000" dirty="0" err="1"/>
              <a:t>organisation’s</a:t>
            </a:r>
            <a:r>
              <a:rPr lang="en-US" sz="2000" dirty="0"/>
              <a:t> current strategy. Use at least one of the tools covered in the module to help you do this, e.g., Porter’s 5 Forces. Make sure to discuss the </a:t>
            </a:r>
            <a:r>
              <a:rPr lang="en-US" sz="2000" dirty="0" err="1"/>
              <a:t>organisation’s</a:t>
            </a:r>
            <a:r>
              <a:rPr lang="en-US" sz="2000" dirty="0"/>
              <a:t> mission and vision.</a:t>
            </a:r>
          </a:p>
        </p:txBody>
      </p:sp>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a:xfrm>
            <a:off x="812800" y="2559782"/>
            <a:ext cx="10363200" cy="3778873"/>
          </a:xfrm>
        </p:spPr>
        <p:txBody>
          <a:bodyPr/>
          <a:lstStyle/>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What do the mission, vision and objectives tell you?</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Are there any gaps or issues?</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If there isn’t a </a:t>
            </a:r>
            <a:r>
              <a:rPr lang="en-GB" altLang="en-US" dirty="0">
                <a:solidFill>
                  <a:schemeClr val="tx1"/>
                </a:solidFill>
              </a:rPr>
              <a:t>mission, vision or objectives</a:t>
            </a:r>
            <a:r>
              <a:rPr lang="en-GB" altLang="en-US" dirty="0">
                <a:solidFill>
                  <a:schemeClr val="tx1">
                    <a:lumMod val="95000"/>
                    <a:lumOff val="5000"/>
                  </a:schemeClr>
                </a:solidFill>
              </a:rPr>
              <a:t> what does this tell you?</a:t>
            </a:r>
          </a:p>
          <a:p>
            <a:pPr marL="534988" lvl="2">
              <a:lnSpc>
                <a:spcPct val="100000"/>
              </a:lnSpc>
              <a:spcBef>
                <a:spcPct val="0"/>
              </a:spcBef>
              <a:spcAft>
                <a:spcPts val="0"/>
              </a:spcAft>
              <a:buClr>
                <a:schemeClr val="tx1"/>
              </a:buClr>
              <a:buFont typeface="Wingdings" panose="05000000000000000000" pitchFamily="2" charset="2"/>
              <a:buChar char="§"/>
              <a:defRPr/>
            </a:pPr>
            <a:endParaRPr lang="en-GB"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defRPr/>
            </a:pPr>
            <a:r>
              <a:rPr lang="en-GB" altLang="en-US" dirty="0">
                <a:solidFill>
                  <a:schemeClr val="tx1"/>
                </a:solidFill>
              </a:rPr>
              <a:t>Remember that there may be an opportunity to create or improve a mission, vision or objectives later on</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If there </a:t>
            </a:r>
            <a:r>
              <a:rPr lang="en-GB" altLang="en-US" b="1" dirty="0">
                <a:solidFill>
                  <a:schemeClr val="tx1">
                    <a:lumMod val="95000"/>
                    <a:lumOff val="5000"/>
                  </a:schemeClr>
                </a:solidFill>
              </a:rPr>
              <a:t>is</a:t>
            </a:r>
            <a:r>
              <a:rPr lang="en-GB" altLang="en-US" dirty="0">
                <a:solidFill>
                  <a:schemeClr val="tx1">
                    <a:lumMod val="95000"/>
                    <a:lumOff val="5000"/>
                  </a:schemeClr>
                </a:solidFill>
              </a:rPr>
              <a:t> a mission, how might you evaluate it and make it better?</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If there </a:t>
            </a:r>
            <a:r>
              <a:rPr lang="en-GB" altLang="en-US" b="1" dirty="0">
                <a:solidFill>
                  <a:schemeClr val="tx1">
                    <a:lumMod val="95000"/>
                    <a:lumOff val="5000"/>
                  </a:schemeClr>
                </a:solidFill>
              </a:rPr>
              <a:t>isn’t</a:t>
            </a:r>
            <a:r>
              <a:rPr lang="en-GB" altLang="en-US" dirty="0">
                <a:solidFill>
                  <a:schemeClr val="tx1">
                    <a:lumMod val="95000"/>
                    <a:lumOff val="5000"/>
                  </a:schemeClr>
                </a:solidFill>
              </a:rPr>
              <a:t> a mission, what would make a good one for the organisation?</a:t>
            </a:r>
          </a:p>
          <a:p>
            <a:pPr>
              <a:spcAft>
                <a:spcPts val="0"/>
              </a:spcAft>
            </a:pPr>
            <a:endParaRPr lang="en-GB" sz="2000" dirty="0"/>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Consider Porter’s five forces, value chain, </a:t>
            </a:r>
            <a:r>
              <a:rPr lang="en-GB" altLang="en-US" dirty="0">
                <a:solidFill>
                  <a:schemeClr val="tx1">
                    <a:lumMod val="95000"/>
                    <a:lumOff val="5000"/>
                  </a:schemeClr>
                </a:solidFill>
              </a:rPr>
              <a:t>VRIO (see Barney p. 90 &amp; p. 102, Johnson, p. 101) </a:t>
            </a:r>
            <a:r>
              <a:rPr lang="en-GB" altLang="en-US" dirty="0">
                <a:solidFill>
                  <a:schemeClr val="tx1"/>
                </a:solidFill>
              </a:rPr>
              <a:t>etc.</a:t>
            </a:r>
          </a:p>
        </p:txBody>
      </p:sp>
    </p:spTree>
    <p:extLst>
      <p:ext uri="{BB962C8B-B14F-4D97-AF65-F5344CB8AC3E}">
        <p14:creationId xmlns:p14="http://schemas.microsoft.com/office/powerpoint/2010/main" val="32428246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a:xfrm>
            <a:off x="812800" y="2867559"/>
            <a:ext cx="10363200" cy="3228440"/>
          </a:xfrm>
        </p:spPr>
        <p:txBody>
          <a:bodyPr/>
          <a:lstStyle/>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Consider learning/using other tools for extra credit…</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Scenario based analysis (see Lynch p. 78, Johnson, p. 51)</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Competitor profiling (see Lynch, p. 99)</a:t>
            </a:r>
          </a:p>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Remember </a:t>
            </a:r>
            <a:r>
              <a:rPr lang="en-GB" altLang="en-US" b="1" dirty="0">
                <a:solidFill>
                  <a:schemeClr val="tx1"/>
                </a:solidFill>
              </a:rPr>
              <a:t>both</a:t>
            </a:r>
            <a:r>
              <a:rPr lang="en-GB" altLang="en-US" dirty="0">
                <a:solidFill>
                  <a:schemeClr val="tx1"/>
                </a:solidFill>
              </a:rPr>
              <a:t> </a:t>
            </a:r>
            <a:r>
              <a:rPr lang="en-US" altLang="en-US" dirty="0">
                <a:solidFill>
                  <a:schemeClr val="tx1"/>
                </a:solidFill>
              </a:rPr>
              <a:t>PESTLE and SWOT are needed</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If you only include 1, you only get half marks</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If you don’t use the “advanced” versions, you can only get a pass mark</a:t>
            </a:r>
            <a:endParaRPr lang="en-GB" altLang="en-US" dirty="0">
              <a:solidFill>
                <a:schemeClr val="tx1">
                  <a:lumMod val="95000"/>
                  <a:lumOff val="5000"/>
                </a:schemeClr>
              </a:solidFill>
            </a:endParaRPr>
          </a:p>
          <a:p>
            <a:endParaRPr lang="en-GB" dirty="0"/>
          </a:p>
        </p:txBody>
      </p:sp>
      <p:sp>
        <p:nvSpPr>
          <p:cNvPr id="5" name="TextBox 4">
            <a:extLst>
              <a:ext uri="{FF2B5EF4-FFF2-40B4-BE49-F238E27FC236}">
                <a16:creationId xmlns:a16="http://schemas.microsoft.com/office/drawing/2014/main" id="{DFDC6FA2-C014-4BED-8647-7D2775E80B75}"/>
              </a:ext>
            </a:extLst>
          </p:cNvPr>
          <p:cNvSpPr txBox="1"/>
          <p:nvPr/>
        </p:nvSpPr>
        <p:spPr>
          <a:xfrm>
            <a:off x="812800" y="1544120"/>
            <a:ext cx="10363200" cy="1323439"/>
          </a:xfrm>
          <a:prstGeom prst="rect">
            <a:avLst/>
          </a:prstGeom>
          <a:solidFill>
            <a:srgbClr val="FFF8E5"/>
          </a:solidFill>
          <a:ln>
            <a:solidFill>
              <a:schemeClr val="tx1"/>
            </a:solidFill>
          </a:ln>
        </p:spPr>
        <p:txBody>
          <a:bodyPr wrap="square" rtlCol="0">
            <a:spAutoFit/>
          </a:bodyPr>
          <a:lstStyle/>
          <a:p>
            <a:pPr>
              <a:spcAft>
                <a:spcPts val="0"/>
              </a:spcAft>
            </a:pPr>
            <a:r>
              <a:rPr lang="en-US" sz="2000" dirty="0"/>
              <a:t>3. Use the versions of PESTLE and SWOT </a:t>
            </a:r>
            <a:r>
              <a:rPr lang="en-US" sz="2000" b="1" u="sng" dirty="0"/>
              <a:t>as taught in class </a:t>
            </a:r>
            <a:r>
              <a:rPr lang="en-US" sz="2000" dirty="0"/>
              <a:t>to provide a critical analysis of the </a:t>
            </a:r>
            <a:r>
              <a:rPr lang="en-US" sz="2000" dirty="0" err="1"/>
              <a:t>organisation’s</a:t>
            </a:r>
            <a:r>
              <a:rPr lang="en-US" sz="2000" dirty="0"/>
              <a:t> external and internal environment with the aim of identifying the big picture (e.g., opportunities and threats). You may use any other environmental scanning tool in addition to PESTLE and SWOT.</a:t>
            </a:r>
          </a:p>
        </p:txBody>
      </p:sp>
    </p:spTree>
    <p:extLst>
      <p:ext uri="{BB962C8B-B14F-4D97-AF65-F5344CB8AC3E}">
        <p14:creationId xmlns:p14="http://schemas.microsoft.com/office/powerpoint/2010/main" val="3956915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a:xfrm>
            <a:off x="812800" y="2559782"/>
            <a:ext cx="10363200" cy="3536217"/>
          </a:xfrm>
        </p:spPr>
        <p:txBody>
          <a:bodyPr/>
          <a:lstStyle/>
          <a:p>
            <a:pPr marL="0" lvl="2" indent="0">
              <a:lnSpc>
                <a:spcPct val="100000"/>
              </a:lnSpc>
              <a:spcBef>
                <a:spcPct val="0"/>
              </a:spcBef>
              <a:spcAft>
                <a:spcPts val="0"/>
              </a:spcAft>
              <a:buClr>
                <a:schemeClr val="tx1"/>
              </a:buClr>
              <a:buNone/>
            </a:pPr>
            <a:endParaRPr lang="en-GB"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Remember you need to:</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Identify main stakeholders</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Evaluate power/interest</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Explain how to manage them</a:t>
            </a:r>
          </a:p>
          <a:p>
            <a:pPr marL="534988" lvl="2">
              <a:lnSpc>
                <a:spcPct val="100000"/>
              </a:lnSpc>
              <a:spcBef>
                <a:spcPct val="0"/>
              </a:spcBef>
              <a:spcAft>
                <a:spcPts val="0"/>
              </a:spcAft>
              <a:buClr>
                <a:schemeClr val="tx1"/>
              </a:buClr>
              <a:buFont typeface="Wingdings" panose="05000000000000000000" pitchFamily="2" charset="2"/>
              <a:buChar char="§"/>
              <a:defRPr/>
            </a:pPr>
            <a:endParaRPr lang="en-GB"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defRPr/>
            </a:pPr>
            <a:r>
              <a:rPr lang="en-GB" altLang="en-US" dirty="0">
                <a:solidFill>
                  <a:schemeClr val="tx1"/>
                </a:solidFill>
              </a:rPr>
              <a:t>Hint: use </a:t>
            </a:r>
            <a:r>
              <a:rPr lang="en-GB" altLang="en-US" dirty="0" err="1">
                <a:solidFill>
                  <a:schemeClr val="tx1"/>
                </a:solidFill>
              </a:rPr>
              <a:t>Mendelow</a:t>
            </a:r>
            <a:r>
              <a:rPr lang="en-GB" altLang="en-US" dirty="0">
                <a:solidFill>
                  <a:schemeClr val="tx1"/>
                </a:solidFill>
              </a:rPr>
              <a:t> Matrix </a:t>
            </a:r>
            <a:r>
              <a:rPr lang="en-GB" altLang="en-US" i="1" dirty="0">
                <a:solidFill>
                  <a:schemeClr val="tx1"/>
                </a:solidFill>
              </a:rPr>
              <a:t>and</a:t>
            </a:r>
            <a:r>
              <a:rPr lang="en-GB" altLang="en-US" dirty="0">
                <a:solidFill>
                  <a:schemeClr val="tx1"/>
                </a:solidFill>
              </a:rPr>
              <a:t> power/interest grid</a:t>
            </a:r>
          </a:p>
        </p:txBody>
      </p:sp>
      <p:sp>
        <p:nvSpPr>
          <p:cNvPr id="5" name="TextBox 4">
            <a:extLst>
              <a:ext uri="{FF2B5EF4-FFF2-40B4-BE49-F238E27FC236}">
                <a16:creationId xmlns:a16="http://schemas.microsoft.com/office/drawing/2014/main" id="{5C5E138C-36B6-41ED-86A0-D437F0AABC41}"/>
              </a:ext>
            </a:extLst>
          </p:cNvPr>
          <p:cNvSpPr txBox="1"/>
          <p:nvPr/>
        </p:nvSpPr>
        <p:spPr>
          <a:xfrm>
            <a:off x="812800" y="1544120"/>
            <a:ext cx="10363200" cy="1015663"/>
          </a:xfrm>
          <a:prstGeom prst="rect">
            <a:avLst/>
          </a:prstGeom>
          <a:solidFill>
            <a:srgbClr val="FFF8E5"/>
          </a:solidFill>
          <a:ln>
            <a:solidFill>
              <a:schemeClr val="tx1"/>
            </a:solidFill>
          </a:ln>
        </p:spPr>
        <p:txBody>
          <a:bodyPr wrap="square" rtlCol="0">
            <a:spAutoFit/>
          </a:bodyPr>
          <a:lstStyle/>
          <a:p>
            <a:pPr>
              <a:spcAft>
                <a:spcPts val="0"/>
              </a:spcAft>
            </a:pPr>
            <a:r>
              <a:rPr lang="en-US" sz="2000" dirty="0"/>
              <a:t>4. Do a stakeholder analysis and identify the main stakeholders. Evaluate the expectations of the different stakeholders and their relative power. Suggest how different stakeholders should be managed. You should include a power/interest grid to illustrate your ideas.</a:t>
            </a:r>
          </a:p>
        </p:txBody>
      </p:sp>
    </p:spTree>
    <p:extLst>
      <p:ext uri="{BB962C8B-B14F-4D97-AF65-F5344CB8AC3E}">
        <p14:creationId xmlns:p14="http://schemas.microsoft.com/office/powerpoint/2010/main" val="381988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a:xfrm>
            <a:off x="812800" y="1544120"/>
            <a:ext cx="10363200" cy="5115017"/>
          </a:xfrm>
        </p:spPr>
        <p:txBody>
          <a:bodyPr/>
          <a:lstStyle/>
          <a:p>
            <a:pPr>
              <a:spcAft>
                <a:spcPts val="0"/>
              </a:spcAft>
            </a:pPr>
            <a:endParaRPr lang="en-US" sz="2000" dirty="0"/>
          </a:p>
          <a:p>
            <a:pPr>
              <a:spcAft>
                <a:spcPts val="0"/>
              </a:spcAft>
            </a:pPr>
            <a:endParaRPr lang="en-US" sz="2000" dirty="0"/>
          </a:p>
          <a:p>
            <a:pPr>
              <a:spcAft>
                <a:spcPts val="0"/>
              </a:spcAft>
            </a:pPr>
            <a:endParaRPr lang="en-US" sz="2000" dirty="0"/>
          </a:p>
          <a:p>
            <a:pPr>
              <a:spcAft>
                <a:spcPts val="0"/>
              </a:spcAft>
            </a:pPr>
            <a:endParaRPr lang="en-US" sz="2000" dirty="0"/>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What are </a:t>
            </a:r>
            <a:r>
              <a:rPr lang="en-US" altLang="en-US" b="1" dirty="0">
                <a:solidFill>
                  <a:schemeClr val="tx1"/>
                </a:solidFill>
              </a:rPr>
              <a:t>three</a:t>
            </a:r>
            <a:r>
              <a:rPr lang="en-US" altLang="en-US" dirty="0">
                <a:solidFill>
                  <a:schemeClr val="tx1"/>
                </a:solidFill>
              </a:rPr>
              <a:t> approaches the company can choose from?</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Describe each </a:t>
            </a:r>
            <a:r>
              <a:rPr lang="en-US" altLang="en-US" i="1" dirty="0">
                <a:solidFill>
                  <a:schemeClr val="tx1">
                    <a:lumMod val="95000"/>
                    <a:lumOff val="5000"/>
                  </a:schemeClr>
                </a:solidFill>
              </a:rPr>
              <a:t>briefly</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Maybe use a table or similar to present them compactly</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You may use any or a combination of Ansoff Matrix, BCG, McKinsey Matrix, etc)</a:t>
            </a:r>
            <a:endParaRPr lang="en-US"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How will you choose the best strategy from your options?</a:t>
            </a:r>
          </a:p>
          <a:p>
            <a:pPr marL="0" lvl="2" indent="0">
              <a:lnSpc>
                <a:spcPct val="100000"/>
              </a:lnSpc>
              <a:spcBef>
                <a:spcPct val="0"/>
              </a:spcBef>
              <a:spcAft>
                <a:spcPts val="0"/>
              </a:spcAft>
              <a:buClr>
                <a:schemeClr val="tx1"/>
              </a:buClr>
              <a:buNone/>
            </a:pPr>
            <a:endParaRPr lang="en-US" altLang="en-US" dirty="0">
              <a:solidFill>
                <a:schemeClr val="tx1"/>
              </a:solidFill>
            </a:endParaRP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i="1" dirty="0">
                <a:solidFill>
                  <a:schemeClr val="tx1">
                    <a:lumMod val="95000"/>
                    <a:lumOff val="5000"/>
                  </a:schemeClr>
                </a:solidFill>
              </a:rPr>
              <a:t>Apply</a:t>
            </a:r>
            <a:r>
              <a:rPr lang="en-US" altLang="en-US" dirty="0">
                <a:solidFill>
                  <a:schemeClr val="tx1">
                    <a:lumMod val="95000"/>
                    <a:lumOff val="5000"/>
                  </a:schemeClr>
                </a:solidFill>
              </a:rPr>
              <a:t> a tool (e.g. </a:t>
            </a:r>
            <a:r>
              <a:rPr lang="en-US" altLang="en-US" dirty="0" err="1">
                <a:solidFill>
                  <a:schemeClr val="tx1">
                    <a:lumMod val="95000"/>
                    <a:lumOff val="5000"/>
                  </a:schemeClr>
                </a:solidFill>
              </a:rPr>
              <a:t>SAFe</a:t>
            </a:r>
            <a:r>
              <a:rPr lang="en-US" altLang="en-US" dirty="0">
                <a:solidFill>
                  <a:schemeClr val="tx1">
                    <a:lumMod val="95000"/>
                    <a:lumOff val="5000"/>
                  </a:schemeClr>
                </a:solidFill>
              </a:rPr>
              <a:t>) to choose and justify choice</a:t>
            </a:r>
          </a:p>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What is your new strategy?</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Does it need to be completely new?</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Remember you can pick and choose from anything you have discussed, including </a:t>
            </a:r>
            <a:r>
              <a:rPr lang="en-US" altLang="en-US" i="1" dirty="0">
                <a:solidFill>
                  <a:schemeClr val="tx1">
                    <a:lumMod val="95000"/>
                    <a:lumOff val="5000"/>
                  </a:schemeClr>
                </a:solidFill>
              </a:rPr>
              <a:t>parts</a:t>
            </a:r>
            <a:r>
              <a:rPr lang="en-US" altLang="en-US" dirty="0">
                <a:solidFill>
                  <a:schemeClr val="tx1">
                    <a:lumMod val="95000"/>
                    <a:lumOff val="5000"/>
                  </a:schemeClr>
                </a:solidFill>
              </a:rPr>
              <a:t> of rejected strategies</a:t>
            </a:r>
          </a:p>
          <a:p>
            <a:pPr>
              <a:spcAft>
                <a:spcPts val="0"/>
              </a:spcAft>
            </a:pPr>
            <a:endParaRPr lang="en-US" sz="2000" dirty="0"/>
          </a:p>
        </p:txBody>
      </p:sp>
      <p:sp>
        <p:nvSpPr>
          <p:cNvPr id="5" name="TextBox 4">
            <a:extLst>
              <a:ext uri="{FF2B5EF4-FFF2-40B4-BE49-F238E27FC236}">
                <a16:creationId xmlns:a16="http://schemas.microsoft.com/office/drawing/2014/main" id="{DDA47BE8-C70C-4D99-B79E-DA3389E27C84}"/>
              </a:ext>
            </a:extLst>
          </p:cNvPr>
          <p:cNvSpPr txBox="1"/>
          <p:nvPr/>
        </p:nvSpPr>
        <p:spPr>
          <a:xfrm>
            <a:off x="812800" y="1544120"/>
            <a:ext cx="10363200" cy="1015663"/>
          </a:xfrm>
          <a:prstGeom prst="rect">
            <a:avLst/>
          </a:prstGeom>
          <a:solidFill>
            <a:srgbClr val="FFF8E5"/>
          </a:solidFill>
          <a:ln>
            <a:solidFill>
              <a:schemeClr val="tx1"/>
            </a:solidFill>
          </a:ln>
        </p:spPr>
        <p:txBody>
          <a:bodyPr wrap="square" rtlCol="0">
            <a:spAutoFit/>
          </a:bodyPr>
          <a:lstStyle/>
          <a:p>
            <a:pPr>
              <a:spcAft>
                <a:spcPts val="0"/>
              </a:spcAft>
            </a:pPr>
            <a:r>
              <a:rPr lang="en-US" sz="2000" dirty="0"/>
              <a:t>5. Discuss three possible strategic growth options for your chosen company. Use at least one of the tools covered in the module to help you choose the best approach. Explain why you think the strategy chosen will help to secure the long-term future of the </a:t>
            </a:r>
            <a:r>
              <a:rPr lang="en-US" sz="2000" dirty="0" err="1"/>
              <a:t>organisation</a:t>
            </a:r>
            <a:r>
              <a:rPr lang="en-US" sz="2000" dirty="0"/>
              <a:t>.</a:t>
            </a:r>
          </a:p>
        </p:txBody>
      </p:sp>
    </p:spTree>
    <p:extLst>
      <p:ext uri="{BB962C8B-B14F-4D97-AF65-F5344CB8AC3E}">
        <p14:creationId xmlns:p14="http://schemas.microsoft.com/office/powerpoint/2010/main" val="32040102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p:txBody>
          <a:bodyPr/>
          <a:lstStyle/>
          <a:p>
            <a:pPr>
              <a:spcAft>
                <a:spcPts val="0"/>
              </a:spcAft>
            </a:pPr>
            <a:endParaRPr lang="en-US" sz="2000" dirty="0"/>
          </a:p>
          <a:p>
            <a:pPr>
              <a:spcAft>
                <a:spcPts val="0"/>
              </a:spcAft>
            </a:pPr>
            <a:endParaRPr lang="en-US" sz="2000" dirty="0"/>
          </a:p>
        </p:txBody>
      </p:sp>
      <p:sp>
        <p:nvSpPr>
          <p:cNvPr id="4" name="Rectangle: Rounded Corners 3">
            <a:extLst>
              <a:ext uri="{FF2B5EF4-FFF2-40B4-BE49-F238E27FC236}">
                <a16:creationId xmlns:a16="http://schemas.microsoft.com/office/drawing/2014/main" id="{FE3D7739-2F93-4C10-9315-42A7707E1AA8}"/>
              </a:ext>
            </a:extLst>
          </p:cNvPr>
          <p:cNvSpPr/>
          <p:nvPr/>
        </p:nvSpPr>
        <p:spPr bwMode="auto">
          <a:xfrm>
            <a:off x="812801" y="1676400"/>
            <a:ext cx="10363199" cy="1075730"/>
          </a:xfrm>
          <a:prstGeom prst="round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r>
              <a:rPr lang="en-US" sz="2000" b="1" dirty="0">
                <a:latin typeface="Arial" panose="020B0604020202020204" pitchFamily="34" charset="0"/>
                <a:cs typeface="Arial" panose="020B0604020202020204" pitchFamily="34" charset="0"/>
              </a:rPr>
              <a:t>Activity</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is meant by </a:t>
            </a:r>
            <a:r>
              <a:rPr lang="en-US" sz="2000" b="1" dirty="0">
                <a:latin typeface="Arial" panose="020B0604020202020204" pitchFamily="34" charset="0"/>
                <a:cs typeface="Arial" panose="020B0604020202020204" pitchFamily="34" charset="0"/>
              </a:rPr>
              <a:t>sustainable</a:t>
            </a:r>
            <a:r>
              <a:rPr lang="en-US" sz="2000" dirty="0">
                <a:latin typeface="Arial" panose="020B0604020202020204" pitchFamily="34" charset="0"/>
                <a:cs typeface="Arial" panose="020B0604020202020204" pitchFamily="34" charset="0"/>
              </a:rPr>
              <a:t> in this assessment?</a:t>
            </a:r>
            <a:endParaRPr lang="en-GB" sz="200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a:ln>
                  <a:noFill/>
                </a:ln>
                <a:solidFill>
                  <a:schemeClr val="tx1"/>
                </a:solidFill>
                <a:effectLst/>
                <a:latin typeface="Times" charset="0"/>
              </a:rPr>
              <a:t> </a:t>
            </a:r>
            <a:endParaRPr kumimoji="0" lang="en-GB" sz="2400" b="0" i="0" u="none" strike="noStrike" cap="none" normalizeH="0" baseline="0" dirty="0">
              <a:ln>
                <a:noFill/>
              </a:ln>
              <a:solidFill>
                <a:schemeClr val="tx1"/>
              </a:solidFill>
              <a:effectLst/>
              <a:latin typeface="Times" charset="0"/>
            </a:endParaRPr>
          </a:p>
        </p:txBody>
      </p:sp>
      <p:sp>
        <p:nvSpPr>
          <p:cNvPr id="6" name="Content Placeholder 2">
            <a:extLst>
              <a:ext uri="{FF2B5EF4-FFF2-40B4-BE49-F238E27FC236}">
                <a16:creationId xmlns:a16="http://schemas.microsoft.com/office/drawing/2014/main" id="{41FCFADF-D7A6-4665-9EEA-D3F3427AB5B6}"/>
              </a:ext>
            </a:extLst>
          </p:cNvPr>
          <p:cNvSpPr txBox="1">
            <a:spLocks/>
          </p:cNvSpPr>
          <p:nvPr/>
        </p:nvSpPr>
        <p:spPr bwMode="auto">
          <a:xfrm>
            <a:off x="965200" y="2752130"/>
            <a:ext cx="10363200" cy="3496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rtl="0" eaLnBrk="0" fontAlgn="base" hangingPunct="0">
              <a:spcBef>
                <a:spcPct val="0"/>
              </a:spcBef>
              <a:spcAft>
                <a:spcPct val="75000"/>
              </a:spcAft>
              <a:defRPr sz="2100">
                <a:solidFill>
                  <a:schemeClr val="tx1">
                    <a:lumMod val="95000"/>
                    <a:lumOff val="5000"/>
                  </a:schemeClr>
                </a:solidFill>
                <a:latin typeface="Arial" panose="020B0604020202020204" pitchFamily="34" charset="0"/>
                <a:ea typeface="ヒラギノ角ゴ Pro W3" charset="-128"/>
                <a:cs typeface="Arial" panose="020B0604020202020204" pitchFamily="34" charset="0"/>
              </a:defRPr>
            </a:lvl1pPr>
            <a:lvl2pPr marL="727075" indent="-342900" algn="l" rtl="0" eaLnBrk="0" fontAlgn="base" hangingPunct="0">
              <a:spcBef>
                <a:spcPct val="0"/>
              </a:spcBef>
              <a:spcAft>
                <a:spcPct val="50000"/>
              </a:spcAft>
              <a:buChar char="–"/>
              <a:defRPr sz="1900">
                <a:solidFill>
                  <a:srgbClr val="585555"/>
                </a:solidFill>
                <a:latin typeface="Arial MT" charset="0"/>
                <a:ea typeface="ヒラギノ角ゴ Pro W3" charset="-128"/>
              </a:defRPr>
            </a:lvl2pPr>
            <a:lvl3pPr marL="727075" indent="-342900" algn="l" rtl="0" eaLnBrk="0" fontAlgn="base" hangingPunct="0">
              <a:lnSpc>
                <a:spcPct val="75000"/>
              </a:lnSpc>
              <a:spcBef>
                <a:spcPct val="20000"/>
              </a:spcBef>
              <a:spcAft>
                <a:spcPct val="0"/>
              </a:spcAft>
              <a:buClr>
                <a:srgbClr val="B6BF00"/>
              </a:buClr>
              <a:buChar char="&gt;"/>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lgn="l" rtl="0" eaLnBrk="0" fontAlgn="base" hangingPunct="0">
              <a:spcBef>
                <a:spcPct val="20000"/>
              </a:spcBef>
              <a:spcAft>
                <a:spcPct val="0"/>
              </a:spcAft>
              <a:buFont typeface="Wingdings" panose="05000000000000000000" pitchFamily="2" charset="2"/>
              <a:buChar char="§"/>
              <a:defRPr lang="en-US" altLang="en-US" sz="2000">
                <a:solidFill>
                  <a:srgbClr val="585555"/>
                </a:solidFill>
                <a:latin typeface="Arial" panose="020B0604020202020204" pitchFamily="34" charset="0"/>
                <a:ea typeface="ヒラギノ角ゴ Pro W3" charset="-128"/>
                <a:cs typeface="Arial" panose="020B0604020202020204" pitchFamily="34" charset="0"/>
              </a:defRPr>
            </a:lvl4pPr>
            <a:lvl5pPr marL="828000" indent="324000" algn="l" rtl="0" eaLnBrk="0" fontAlgn="base" hangingPunct="0">
              <a:spcBef>
                <a:spcPct val="20000"/>
              </a:spcBef>
              <a:spcAft>
                <a:spcPct val="0"/>
              </a:spcAft>
              <a:buFont typeface="Courier New" panose="02070309020205020404" pitchFamily="49" charset="0"/>
              <a:buChar char="o"/>
              <a:defRPr sz="2000">
                <a:solidFill>
                  <a:srgbClr val="585555"/>
                </a:solidFill>
                <a:latin typeface="Arial MT" charset="0"/>
                <a:ea typeface="ヒラギノ角ゴ Pro W3" charset="-128"/>
                <a:cs typeface="Arial" panose="020B0604020202020204" pitchFamily="34" charset="0"/>
              </a:defRPr>
            </a:lvl5pPr>
            <a:lvl6pPr marL="1222375" algn="l" rtl="0" fontAlgn="base">
              <a:spcBef>
                <a:spcPct val="20000"/>
              </a:spcBef>
              <a:spcAft>
                <a:spcPct val="0"/>
              </a:spcAft>
              <a:buChar char="&gt;"/>
              <a:defRPr sz="1100">
                <a:solidFill>
                  <a:srgbClr val="585555"/>
                </a:solidFill>
                <a:latin typeface="Arial MT" charset="0"/>
                <a:ea typeface="ヒラギノ角ゴ Pro W3" charset="-128"/>
              </a:defRPr>
            </a:lvl6pPr>
            <a:lvl7pPr marL="1679575" algn="l" rtl="0" fontAlgn="base">
              <a:spcBef>
                <a:spcPct val="20000"/>
              </a:spcBef>
              <a:spcAft>
                <a:spcPct val="0"/>
              </a:spcAft>
              <a:buChar char="&gt;"/>
              <a:defRPr sz="1100">
                <a:solidFill>
                  <a:srgbClr val="585555"/>
                </a:solidFill>
                <a:latin typeface="Arial MT" charset="0"/>
                <a:ea typeface="ヒラギノ角ゴ Pro W3" charset="-128"/>
              </a:defRPr>
            </a:lvl7pPr>
            <a:lvl8pPr marL="2136775" algn="l" rtl="0" fontAlgn="base">
              <a:spcBef>
                <a:spcPct val="20000"/>
              </a:spcBef>
              <a:spcAft>
                <a:spcPct val="0"/>
              </a:spcAft>
              <a:buChar char="&gt;"/>
              <a:defRPr sz="1100">
                <a:solidFill>
                  <a:srgbClr val="585555"/>
                </a:solidFill>
                <a:latin typeface="Arial MT" charset="0"/>
                <a:ea typeface="ヒラギノ角ゴ Pro W3" charset="-128"/>
              </a:defRPr>
            </a:lvl8pPr>
            <a:lvl9pPr marL="2593975" algn="l" rtl="0" fontAlgn="base">
              <a:spcBef>
                <a:spcPct val="20000"/>
              </a:spcBef>
              <a:spcAft>
                <a:spcPct val="0"/>
              </a:spcAft>
              <a:buChar char="&gt;"/>
              <a:defRPr sz="1100">
                <a:solidFill>
                  <a:srgbClr val="585555"/>
                </a:solidFill>
                <a:latin typeface="Arial MT" charset="0"/>
                <a:ea typeface="ヒラギノ角ゴ Pro W3" charset="-128"/>
              </a:defRPr>
            </a:lvl9pPr>
          </a:lstStyle>
          <a:p>
            <a:pPr>
              <a:spcAft>
                <a:spcPts val="0"/>
              </a:spcAft>
            </a:pPr>
            <a:endParaRPr lang="en-US" sz="2000" kern="0" dirty="0"/>
          </a:p>
          <a:p>
            <a:pPr marL="342900" lvl="2">
              <a:lnSpc>
                <a:spcPct val="100000"/>
              </a:lnSpc>
              <a:spcBef>
                <a:spcPct val="0"/>
              </a:spcBef>
              <a:spcAft>
                <a:spcPts val="0"/>
              </a:spcAft>
              <a:buClr>
                <a:schemeClr val="tx1"/>
              </a:buClr>
              <a:buFont typeface="Arial" panose="020B0604020202020204" pitchFamily="34" charset="0"/>
              <a:buChar char="►"/>
            </a:pPr>
            <a:r>
              <a:rPr lang="en-US" kern="0" dirty="0">
                <a:solidFill>
                  <a:schemeClr val="tx1"/>
                </a:solidFill>
              </a:rPr>
              <a:t>For extra credit, your strategy needs to be </a:t>
            </a:r>
            <a:r>
              <a:rPr lang="en-US" b="1" kern="0" dirty="0">
                <a:solidFill>
                  <a:schemeClr val="tx1"/>
                </a:solidFill>
              </a:rPr>
              <a:t>sustainable</a:t>
            </a:r>
          </a:p>
          <a:p>
            <a:pPr marL="534988" lvl="2">
              <a:lnSpc>
                <a:spcPct val="100000"/>
              </a:lnSpc>
              <a:spcBef>
                <a:spcPct val="0"/>
              </a:spcBef>
              <a:spcAft>
                <a:spcPts val="0"/>
              </a:spcAft>
              <a:buClr>
                <a:schemeClr val="tx1"/>
              </a:buClr>
              <a:buFont typeface="Wingdings" panose="05000000000000000000" pitchFamily="2" charset="2"/>
              <a:buChar char="§"/>
              <a:defRPr/>
            </a:pPr>
            <a:endParaRPr lang="en-US" kern="0"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defRPr/>
            </a:pPr>
            <a:r>
              <a:rPr lang="en-US" altLang="en-US" kern="0" dirty="0">
                <a:solidFill>
                  <a:schemeClr val="tx1"/>
                </a:solidFill>
              </a:rPr>
              <a:t>For us, </a:t>
            </a:r>
            <a:r>
              <a:rPr lang="en-US" altLang="en-US" i="1" kern="0" dirty="0">
                <a:solidFill>
                  <a:schemeClr val="tx1"/>
                </a:solidFill>
              </a:rPr>
              <a:t>sustainable</a:t>
            </a:r>
            <a:r>
              <a:rPr lang="en-US" altLang="en-US" kern="0" dirty="0">
                <a:solidFill>
                  <a:schemeClr val="tx1"/>
                </a:solidFill>
              </a:rPr>
              <a:t> means:</a:t>
            </a:r>
          </a:p>
          <a:p>
            <a:pPr marL="534988" lvl="2">
              <a:lnSpc>
                <a:spcPct val="100000"/>
              </a:lnSpc>
              <a:spcBef>
                <a:spcPct val="0"/>
              </a:spcBef>
              <a:spcAft>
                <a:spcPts val="0"/>
              </a:spcAft>
              <a:buClr>
                <a:schemeClr val="tx1"/>
              </a:buClr>
              <a:buFont typeface="Wingdings" panose="05000000000000000000" pitchFamily="2" charset="2"/>
              <a:buChar char="§"/>
              <a:defRPr/>
            </a:pPr>
            <a:r>
              <a:rPr lang="en-US" kern="0" dirty="0">
                <a:solidFill>
                  <a:schemeClr val="tx1">
                    <a:lumMod val="95000"/>
                    <a:lumOff val="5000"/>
                  </a:schemeClr>
                </a:solidFill>
              </a:rPr>
              <a:t>…Will help the </a:t>
            </a:r>
            <a:r>
              <a:rPr lang="en-US" kern="0" dirty="0" err="1">
                <a:solidFill>
                  <a:schemeClr val="tx1">
                    <a:lumMod val="95000"/>
                    <a:lumOff val="5000"/>
                  </a:schemeClr>
                </a:solidFill>
              </a:rPr>
              <a:t>organisation</a:t>
            </a:r>
            <a:r>
              <a:rPr lang="en-US" kern="0" dirty="0">
                <a:solidFill>
                  <a:schemeClr val="tx1">
                    <a:lumMod val="95000"/>
                    <a:lumOff val="5000"/>
                  </a:schemeClr>
                </a:solidFill>
              </a:rPr>
              <a:t> have a secure future</a:t>
            </a:r>
            <a:endParaRPr lang="en-US" i="1" kern="0" dirty="0">
              <a:solidFill>
                <a:schemeClr val="tx1">
                  <a:lumMod val="95000"/>
                  <a:lumOff val="5000"/>
                </a:schemeClr>
              </a:solidFill>
            </a:endParaRPr>
          </a:p>
          <a:p>
            <a:pPr marL="534988" lvl="2">
              <a:lnSpc>
                <a:spcPct val="100000"/>
              </a:lnSpc>
              <a:spcBef>
                <a:spcPct val="0"/>
              </a:spcBef>
              <a:spcAft>
                <a:spcPts val="0"/>
              </a:spcAft>
              <a:buClr>
                <a:schemeClr val="tx1"/>
              </a:buClr>
              <a:buFont typeface="Wingdings" panose="05000000000000000000" pitchFamily="2" charset="2"/>
              <a:buChar char="§"/>
              <a:defRPr/>
            </a:pPr>
            <a:r>
              <a:rPr lang="en-US" kern="0" dirty="0">
                <a:solidFill>
                  <a:schemeClr val="tx1">
                    <a:lumMod val="95000"/>
                    <a:lumOff val="5000"/>
                  </a:schemeClr>
                </a:solidFill>
              </a:rPr>
              <a:t>…Is “green” and will only impact society </a:t>
            </a:r>
            <a:r>
              <a:rPr lang="en-US" kern="0" dirty="0" err="1">
                <a:solidFill>
                  <a:schemeClr val="tx1">
                    <a:lumMod val="95000"/>
                    <a:lumOff val="5000"/>
                  </a:schemeClr>
                </a:solidFill>
              </a:rPr>
              <a:t>favourably</a:t>
            </a:r>
            <a:endParaRPr lang="en-US" kern="0"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pPr>
            <a:endParaRPr lang="en-US" kern="0" dirty="0">
              <a:solidFill>
                <a:schemeClr val="tx1"/>
              </a:solidFill>
            </a:endParaRPr>
          </a:p>
          <a:p>
            <a:pPr>
              <a:spcAft>
                <a:spcPts val="0"/>
              </a:spcAft>
            </a:pPr>
            <a:endParaRPr lang="en-US" sz="2000" kern="0" dirty="0"/>
          </a:p>
        </p:txBody>
      </p:sp>
    </p:spTree>
    <p:extLst>
      <p:ext uri="{BB962C8B-B14F-4D97-AF65-F5344CB8AC3E}">
        <p14:creationId xmlns:p14="http://schemas.microsoft.com/office/powerpoint/2010/main" val="313619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Effect transition="in" filter="fade">
                                      <p:cBhvr>
                                        <p:cTn id="7" dur="500"/>
                                        <p:tgtEl>
                                          <p:spTgt spid="6">
                                            <p:txEl>
                                              <p:pRg st="3" end="3"/>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4" end="4"/>
                                            </p:txEl>
                                          </p:spTgt>
                                        </p:tgtEl>
                                        <p:attrNameLst>
                                          <p:attrName>style.visibility</p:attrName>
                                        </p:attrNameLst>
                                      </p:cBhvr>
                                      <p:to>
                                        <p:strVal val="visible"/>
                                      </p:to>
                                    </p:set>
                                    <p:animEffect transition="in" filter="fade">
                                      <p:cBhvr>
                                        <p:cTn id="10" dur="500"/>
                                        <p:tgtEl>
                                          <p:spTgt spid="6">
                                            <p:txEl>
                                              <p:pRg st="4" end="4"/>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
                                            <p:txEl>
                                              <p:pRg st="5" end="5"/>
                                            </p:txEl>
                                          </p:spTgt>
                                        </p:tgtEl>
                                        <p:attrNameLst>
                                          <p:attrName>style.visibility</p:attrName>
                                        </p:attrNameLst>
                                      </p:cBhvr>
                                      <p:to>
                                        <p:strVal val="visible"/>
                                      </p:to>
                                    </p:set>
                                    <p:animEffect transition="in" filter="fade">
                                      <p:cBhvr>
                                        <p:cTn id="13"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a:xfrm>
            <a:off x="812800" y="2854618"/>
            <a:ext cx="10363200" cy="3519549"/>
          </a:xfrm>
        </p:spPr>
        <p:txBody>
          <a:bodyPr/>
          <a:lstStyle/>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What are your recommendations </a:t>
            </a:r>
            <a:r>
              <a:rPr lang="en-US" altLang="en-US" i="1" dirty="0">
                <a:solidFill>
                  <a:schemeClr val="tx1"/>
                </a:solidFill>
              </a:rPr>
              <a:t>in detail</a:t>
            </a:r>
            <a:r>
              <a:rPr lang="en-US" altLang="en-US" dirty="0">
                <a:solidFill>
                  <a:schemeClr val="tx1"/>
                </a:solidFill>
              </a:rPr>
              <a:t>?</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What is the step-by-step plan (i.e. objectives/milestones)?</a:t>
            </a:r>
          </a:p>
          <a:p>
            <a:pPr>
              <a:spcAft>
                <a:spcPts val="0"/>
              </a:spcAft>
            </a:pPr>
            <a:endParaRPr lang="en-US" sz="2000" dirty="0"/>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Remember, you need (brief) sections on:</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Implementation (how will your plan be put into action and what timings might you use?)</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How will you manage change (how will you get buy-in?)</a:t>
            </a:r>
          </a:p>
          <a:p>
            <a:pPr>
              <a:spcAft>
                <a:spcPts val="0"/>
              </a:spcAft>
            </a:pPr>
            <a:endParaRPr lang="en-US" sz="2000" dirty="0"/>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Hint: models of how change affects people can help here (Lewin) or justification using any of the strategy implementation tools. </a:t>
            </a:r>
          </a:p>
          <a:p>
            <a:pPr>
              <a:spcAft>
                <a:spcPts val="0"/>
              </a:spcAft>
            </a:pPr>
            <a:endParaRPr lang="en-US" sz="2000" dirty="0"/>
          </a:p>
          <a:p>
            <a:pPr>
              <a:spcAft>
                <a:spcPts val="0"/>
              </a:spcAft>
            </a:pPr>
            <a:endParaRPr lang="en-US" sz="2000" dirty="0"/>
          </a:p>
        </p:txBody>
      </p:sp>
      <p:sp>
        <p:nvSpPr>
          <p:cNvPr id="5" name="TextBox 4">
            <a:extLst>
              <a:ext uri="{FF2B5EF4-FFF2-40B4-BE49-F238E27FC236}">
                <a16:creationId xmlns:a16="http://schemas.microsoft.com/office/drawing/2014/main" id="{2ACEE183-C1F5-4FC1-840C-4EFAF79A8744}"/>
              </a:ext>
            </a:extLst>
          </p:cNvPr>
          <p:cNvSpPr txBox="1"/>
          <p:nvPr/>
        </p:nvSpPr>
        <p:spPr>
          <a:xfrm>
            <a:off x="812800" y="1531180"/>
            <a:ext cx="10363200" cy="1323439"/>
          </a:xfrm>
          <a:prstGeom prst="rect">
            <a:avLst/>
          </a:prstGeom>
          <a:solidFill>
            <a:srgbClr val="FFF8E5"/>
          </a:solidFill>
          <a:ln>
            <a:solidFill>
              <a:schemeClr val="tx1"/>
            </a:solidFill>
          </a:ln>
        </p:spPr>
        <p:txBody>
          <a:bodyPr wrap="square" rtlCol="0">
            <a:spAutoFit/>
          </a:bodyPr>
          <a:lstStyle/>
          <a:p>
            <a:pPr>
              <a:spcAft>
                <a:spcPts val="0"/>
              </a:spcAft>
            </a:pPr>
            <a:r>
              <a:rPr lang="en-US" sz="2000" dirty="0"/>
              <a:t>6. Provide key strategic recommendations for the </a:t>
            </a:r>
            <a:r>
              <a:rPr lang="en-US" sz="2000" dirty="0" err="1"/>
              <a:t>organisation</a:t>
            </a:r>
            <a:r>
              <a:rPr lang="en-US" sz="2000" dirty="0"/>
              <a:t>. These may be drawn from the options discussed in (5). Ensure that your discussion covers implementation and change management. Use at least one of the tools covered in the module to help you do this.</a:t>
            </a:r>
          </a:p>
        </p:txBody>
      </p:sp>
    </p:spTree>
    <p:extLst>
      <p:ext uri="{BB962C8B-B14F-4D97-AF65-F5344CB8AC3E}">
        <p14:creationId xmlns:p14="http://schemas.microsoft.com/office/powerpoint/2010/main" val="25597476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p:txBody>
          <a:bodyPr/>
          <a:lstStyle/>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For extra credit think about:</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What are the problems that SMEs might face when trying to put strategies in place?</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If you need resources, how can you get them (e.g. skilled staff)?</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What future developments does the </a:t>
            </a:r>
            <a:r>
              <a:rPr lang="en-US" altLang="en-US" dirty="0" err="1">
                <a:solidFill>
                  <a:schemeClr val="tx1">
                    <a:lumMod val="95000"/>
                    <a:lumOff val="5000"/>
                  </a:schemeClr>
                </a:solidFill>
              </a:rPr>
              <a:t>organisation</a:t>
            </a:r>
            <a:r>
              <a:rPr lang="en-US" altLang="en-US" dirty="0">
                <a:solidFill>
                  <a:schemeClr val="tx1">
                    <a:lumMod val="95000"/>
                    <a:lumOff val="5000"/>
                  </a:schemeClr>
                </a:solidFill>
              </a:rPr>
              <a:t> need to watch out for (good or bad)?</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How do you </a:t>
            </a:r>
            <a:r>
              <a:rPr lang="en-US" altLang="en-US" i="1" dirty="0">
                <a:solidFill>
                  <a:schemeClr val="tx1">
                    <a:lumMod val="95000"/>
                    <a:lumOff val="5000"/>
                  </a:schemeClr>
                </a:solidFill>
              </a:rPr>
              <a:t>monitor</a:t>
            </a:r>
            <a:r>
              <a:rPr lang="en-US" altLang="en-US" dirty="0">
                <a:solidFill>
                  <a:schemeClr val="tx1">
                    <a:lumMod val="95000"/>
                    <a:lumOff val="5000"/>
                  </a:schemeClr>
                </a:solidFill>
              </a:rPr>
              <a:t> and </a:t>
            </a:r>
            <a:r>
              <a:rPr lang="en-US" altLang="en-US" i="1" dirty="0">
                <a:solidFill>
                  <a:schemeClr val="tx1">
                    <a:lumMod val="95000"/>
                    <a:lumOff val="5000"/>
                  </a:schemeClr>
                </a:solidFill>
              </a:rPr>
              <a:t>control</a:t>
            </a:r>
            <a:r>
              <a:rPr lang="en-US" altLang="en-US" dirty="0">
                <a:solidFill>
                  <a:schemeClr val="tx1">
                    <a:lumMod val="95000"/>
                    <a:lumOff val="5000"/>
                  </a:schemeClr>
                </a:solidFill>
              </a:rPr>
              <a:t> your strategy?</a:t>
            </a:r>
          </a:p>
          <a:p>
            <a:pPr>
              <a:spcAft>
                <a:spcPts val="0"/>
              </a:spcAft>
            </a:pPr>
            <a:endParaRPr lang="en-US" sz="2000" dirty="0"/>
          </a:p>
        </p:txBody>
      </p:sp>
    </p:spTree>
    <p:extLst>
      <p:ext uri="{BB962C8B-B14F-4D97-AF65-F5344CB8AC3E}">
        <p14:creationId xmlns:p14="http://schemas.microsoft.com/office/powerpoint/2010/main" val="29806587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p:txBody>
          <a:bodyPr/>
          <a:lstStyle/>
          <a:p>
            <a:pPr>
              <a:spcAft>
                <a:spcPts val="0"/>
              </a:spcAft>
            </a:pPr>
            <a:endParaRPr lang="en-US" sz="2000" dirty="0"/>
          </a:p>
          <a:p>
            <a:pPr>
              <a:spcAft>
                <a:spcPts val="0"/>
              </a:spcAft>
            </a:pPr>
            <a:endParaRPr lang="en-GB" sz="2000" dirty="0"/>
          </a:p>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No need for extensive writing:</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Only focus on </a:t>
            </a:r>
            <a:r>
              <a:rPr lang="en-GB" altLang="en-US" i="1" dirty="0">
                <a:solidFill>
                  <a:schemeClr val="tx1">
                    <a:lumMod val="95000"/>
                    <a:lumOff val="5000"/>
                  </a:schemeClr>
                </a:solidFill>
              </a:rPr>
              <a:t>main</a:t>
            </a:r>
            <a:r>
              <a:rPr lang="en-GB" altLang="en-US" dirty="0">
                <a:solidFill>
                  <a:schemeClr val="tx1">
                    <a:lumMod val="95000"/>
                    <a:lumOff val="5000"/>
                  </a:schemeClr>
                </a:solidFill>
              </a:rPr>
              <a:t> competitor(s)</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Only focus on </a:t>
            </a:r>
            <a:r>
              <a:rPr lang="en-GB" altLang="en-US" i="1" dirty="0">
                <a:solidFill>
                  <a:schemeClr val="tx1">
                    <a:lumMod val="95000"/>
                    <a:lumOff val="5000"/>
                  </a:schemeClr>
                </a:solidFill>
              </a:rPr>
              <a:t>most</a:t>
            </a:r>
            <a:r>
              <a:rPr lang="en-GB" altLang="en-US" dirty="0">
                <a:solidFill>
                  <a:schemeClr val="tx1">
                    <a:lumMod val="95000"/>
                    <a:lumOff val="5000"/>
                  </a:schemeClr>
                </a:solidFill>
              </a:rPr>
              <a:t> likely reactions</a:t>
            </a:r>
          </a:p>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i="1" dirty="0">
                <a:solidFill>
                  <a:schemeClr val="tx1"/>
                </a:solidFill>
              </a:rPr>
              <a:t>Show</a:t>
            </a:r>
            <a:r>
              <a:rPr lang="en-GB" altLang="en-US" dirty="0">
                <a:solidFill>
                  <a:schemeClr val="tx1"/>
                </a:solidFill>
              </a:rPr>
              <a:t> you can predict their most likely behaviour and know how to deal with it</a:t>
            </a:r>
          </a:p>
        </p:txBody>
      </p:sp>
      <p:sp>
        <p:nvSpPr>
          <p:cNvPr id="5" name="TextBox 4">
            <a:extLst>
              <a:ext uri="{FF2B5EF4-FFF2-40B4-BE49-F238E27FC236}">
                <a16:creationId xmlns:a16="http://schemas.microsoft.com/office/drawing/2014/main" id="{08BE8EC4-503F-4ED8-AD5A-A11F7EFAAB48}"/>
              </a:ext>
            </a:extLst>
          </p:cNvPr>
          <p:cNvSpPr txBox="1"/>
          <p:nvPr/>
        </p:nvSpPr>
        <p:spPr>
          <a:xfrm>
            <a:off x="812800" y="1535494"/>
            <a:ext cx="10363200" cy="707886"/>
          </a:xfrm>
          <a:prstGeom prst="rect">
            <a:avLst/>
          </a:prstGeom>
          <a:solidFill>
            <a:srgbClr val="FFF8E5"/>
          </a:solidFill>
          <a:ln>
            <a:solidFill>
              <a:schemeClr val="tx1"/>
            </a:solidFill>
          </a:ln>
        </p:spPr>
        <p:txBody>
          <a:bodyPr wrap="square" rtlCol="0">
            <a:spAutoFit/>
          </a:bodyPr>
          <a:lstStyle/>
          <a:p>
            <a:pPr>
              <a:spcAft>
                <a:spcPts val="0"/>
              </a:spcAft>
            </a:pPr>
            <a:r>
              <a:rPr lang="en-US" sz="2000" dirty="0"/>
              <a:t>7. Discuss how competitors might react to your plans and how you might deal with their reactions.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92186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p:txBody>
          <a:bodyPr/>
          <a:lstStyle/>
          <a:p>
            <a:pPr>
              <a:spcAft>
                <a:spcPts val="0"/>
              </a:spcAft>
            </a:pPr>
            <a:endParaRPr lang="en-US" sz="2000" dirty="0"/>
          </a:p>
          <a:p>
            <a:pPr>
              <a:spcAft>
                <a:spcPts val="0"/>
              </a:spcAft>
            </a:pPr>
            <a:endParaRPr lang="en-GB" sz="2000" dirty="0"/>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You should summarise your recommendations here</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Be </a:t>
            </a:r>
            <a:r>
              <a:rPr lang="en-GB" altLang="en-US" b="1" dirty="0">
                <a:solidFill>
                  <a:schemeClr val="tx1">
                    <a:lumMod val="95000"/>
                    <a:lumOff val="5000"/>
                  </a:schemeClr>
                </a:solidFill>
              </a:rPr>
              <a:t>brief</a:t>
            </a:r>
            <a:r>
              <a:rPr lang="en-GB" altLang="en-US" dirty="0">
                <a:solidFill>
                  <a:schemeClr val="tx1">
                    <a:lumMod val="95000"/>
                    <a:lumOff val="5000"/>
                  </a:schemeClr>
                </a:solidFill>
              </a:rPr>
              <a:t> with your summary!</a:t>
            </a:r>
          </a:p>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b="1" dirty="0">
                <a:solidFill>
                  <a:schemeClr val="tx1"/>
                </a:solidFill>
              </a:rPr>
              <a:t>BUT</a:t>
            </a:r>
            <a:r>
              <a:rPr lang="en-GB" altLang="en-US" dirty="0">
                <a:solidFill>
                  <a:schemeClr val="tx1"/>
                </a:solidFill>
              </a:rPr>
              <a:t> the conclusion as a whole should be substantial</a:t>
            </a:r>
          </a:p>
        </p:txBody>
      </p:sp>
      <p:sp>
        <p:nvSpPr>
          <p:cNvPr id="5" name="TextBox 4">
            <a:extLst>
              <a:ext uri="{FF2B5EF4-FFF2-40B4-BE49-F238E27FC236}">
                <a16:creationId xmlns:a16="http://schemas.microsoft.com/office/drawing/2014/main" id="{08BE8EC4-503F-4ED8-AD5A-A11F7EFAAB48}"/>
              </a:ext>
            </a:extLst>
          </p:cNvPr>
          <p:cNvSpPr txBox="1"/>
          <p:nvPr/>
        </p:nvSpPr>
        <p:spPr>
          <a:xfrm>
            <a:off x="812800" y="1535494"/>
            <a:ext cx="10363200" cy="400110"/>
          </a:xfrm>
          <a:prstGeom prst="rect">
            <a:avLst/>
          </a:prstGeom>
          <a:solidFill>
            <a:srgbClr val="FFF8E5"/>
          </a:solidFill>
          <a:ln>
            <a:solidFill>
              <a:schemeClr val="tx1"/>
            </a:solidFill>
          </a:ln>
        </p:spPr>
        <p:txBody>
          <a:bodyPr wrap="square" rtlCol="0">
            <a:spAutoFit/>
          </a:bodyPr>
          <a:lstStyle/>
          <a:p>
            <a:pPr>
              <a:spcAft>
                <a:spcPts val="0"/>
              </a:spcAft>
            </a:pPr>
            <a:r>
              <a:rPr lang="en-US" sz="2000" dirty="0"/>
              <a:t>8. Provide a brief conclusion that </a:t>
            </a:r>
            <a:r>
              <a:rPr lang="en-US" sz="2000" dirty="0" err="1"/>
              <a:t>summarises</a:t>
            </a:r>
            <a:r>
              <a:rPr lang="en-US" sz="2000" dirty="0"/>
              <a:t> your key points.</a:t>
            </a:r>
            <a:endParaRPr lang="en-US" sz="20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171E6A86-9613-4CA5-87C7-2C1A4483E250}"/>
              </a:ext>
            </a:extLst>
          </p:cNvPr>
          <p:cNvSpPr/>
          <p:nvPr/>
        </p:nvSpPr>
        <p:spPr bwMode="auto">
          <a:xfrm>
            <a:off x="812800" y="4220905"/>
            <a:ext cx="10363199" cy="1075730"/>
          </a:xfrm>
          <a:prstGeom prst="round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r>
              <a:rPr lang="en-US" sz="2000" b="1" dirty="0">
                <a:latin typeface="Arial" panose="020B0604020202020204" pitchFamily="34" charset="0"/>
                <a:cs typeface="Arial" panose="020B0604020202020204" pitchFamily="34" charset="0"/>
              </a:rPr>
              <a:t>Activity</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else needs to (or </a:t>
            </a:r>
            <a:r>
              <a:rPr lang="en-US" sz="2000" i="1" dirty="0">
                <a:latin typeface="Arial" panose="020B0604020202020204" pitchFamily="34" charset="0"/>
                <a:cs typeface="Arial" panose="020B0604020202020204" pitchFamily="34" charset="0"/>
              </a:rPr>
              <a:t>can</a:t>
            </a:r>
            <a:r>
              <a:rPr lang="en-US" sz="2000" dirty="0">
                <a:latin typeface="Arial" panose="020B0604020202020204" pitchFamily="34" charset="0"/>
                <a:cs typeface="Arial" panose="020B0604020202020204" pitchFamily="34" charset="0"/>
              </a:rPr>
              <a:t>) appear in the conclusion?</a:t>
            </a:r>
            <a:endParaRPr lang="en-GB" sz="200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a:ln>
                  <a:noFill/>
                </a:ln>
                <a:solidFill>
                  <a:schemeClr val="tx1"/>
                </a:solidFill>
                <a:effectLst/>
                <a:latin typeface="Times" charset="0"/>
              </a:rPr>
              <a:t> </a:t>
            </a:r>
            <a:endParaRPr kumimoji="0" lang="en-GB" sz="2400" b="0" i="0" u="none" strike="noStrike" cap="none" normalizeH="0" baseline="0" dirty="0">
              <a:ln>
                <a:noFill/>
              </a:ln>
              <a:solidFill>
                <a:schemeClr val="tx1"/>
              </a:solidFill>
              <a:effectLst/>
              <a:latin typeface="Times" charset="0"/>
            </a:endParaRPr>
          </a:p>
        </p:txBody>
      </p:sp>
    </p:spTree>
    <p:extLst>
      <p:ext uri="{BB962C8B-B14F-4D97-AF65-F5344CB8AC3E}">
        <p14:creationId xmlns:p14="http://schemas.microsoft.com/office/powerpoint/2010/main" val="28799646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2A5E8-8391-4004-80D6-5078035802EB}"/>
              </a:ext>
            </a:extLst>
          </p:cNvPr>
          <p:cNvSpPr>
            <a:spLocks noGrp="1"/>
          </p:cNvSpPr>
          <p:nvPr>
            <p:ph type="title"/>
          </p:nvPr>
        </p:nvSpPr>
        <p:spPr/>
        <p:txBody>
          <a:bodyPr/>
          <a:lstStyle/>
          <a:p>
            <a:r>
              <a:rPr lang="en-US" dirty="0"/>
              <a:t>Research</a:t>
            </a:r>
            <a:endParaRPr lang="en-GB" dirty="0"/>
          </a:p>
        </p:txBody>
      </p:sp>
      <p:sp>
        <p:nvSpPr>
          <p:cNvPr id="3" name="Content Placeholder 2">
            <a:extLst>
              <a:ext uri="{FF2B5EF4-FFF2-40B4-BE49-F238E27FC236}">
                <a16:creationId xmlns:a16="http://schemas.microsoft.com/office/drawing/2014/main" id="{490B7E0C-7046-4BBA-B008-D6F33EA52D74}"/>
              </a:ext>
            </a:extLst>
          </p:cNvPr>
          <p:cNvSpPr>
            <a:spLocks noGrp="1"/>
          </p:cNvSpPr>
          <p:nvPr>
            <p:ph idx="1"/>
          </p:nvPr>
        </p:nvSpPr>
        <p:spPr/>
        <p:txBody>
          <a:bodyPr/>
          <a:lstStyle/>
          <a:p>
            <a:pPr>
              <a:spcAft>
                <a:spcPts val="0"/>
              </a:spcAft>
            </a:pPr>
            <a:endParaRPr lang="en-US" sz="2000" dirty="0"/>
          </a:p>
          <a:p>
            <a:pPr>
              <a:spcAft>
                <a:spcPts val="0"/>
              </a:spcAft>
            </a:pPr>
            <a:endParaRPr lang="en-GB" sz="2000" dirty="0"/>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You need to include a </a:t>
            </a:r>
            <a:r>
              <a:rPr lang="en-GB" altLang="en-US" b="1" dirty="0">
                <a:solidFill>
                  <a:schemeClr val="tx1"/>
                </a:solidFill>
              </a:rPr>
              <a:t>range</a:t>
            </a:r>
            <a:r>
              <a:rPr lang="en-GB" altLang="en-US" dirty="0">
                <a:solidFill>
                  <a:schemeClr val="tx1"/>
                </a:solidFill>
              </a:rPr>
              <a:t> of resources: books, journal articles, magazine articles, web sites, company reports, blogs, etc.</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Don’t rely wholly on Internet sources</a:t>
            </a:r>
          </a:p>
          <a:p>
            <a:pPr>
              <a:spcAft>
                <a:spcPts val="0"/>
              </a:spcAft>
            </a:pPr>
            <a:endParaRPr lang="en-GB" sz="2000" dirty="0"/>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Wherever possible, every factual statement or major point needs to be supported by evidence </a:t>
            </a:r>
          </a:p>
          <a:p>
            <a:pPr>
              <a:spcAft>
                <a:spcPts val="0"/>
              </a:spcAft>
            </a:pPr>
            <a:endParaRPr lang="en-GB" sz="2000" dirty="0"/>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Don’t restrict yourself to just 10 sources</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Use as many as you need</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Make sure they are relevant</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You can include sources that you haven’t used but better to stick to things you mention in the report/essay</a:t>
            </a:r>
          </a:p>
        </p:txBody>
      </p:sp>
      <p:sp>
        <p:nvSpPr>
          <p:cNvPr id="5" name="TextBox 4">
            <a:extLst>
              <a:ext uri="{FF2B5EF4-FFF2-40B4-BE49-F238E27FC236}">
                <a16:creationId xmlns:a16="http://schemas.microsoft.com/office/drawing/2014/main" id="{EB3A9559-5CE2-43AE-BD08-2A66FBAC7869}"/>
              </a:ext>
            </a:extLst>
          </p:cNvPr>
          <p:cNvSpPr txBox="1"/>
          <p:nvPr/>
        </p:nvSpPr>
        <p:spPr>
          <a:xfrm>
            <a:off x="812800" y="1544120"/>
            <a:ext cx="10363200" cy="400110"/>
          </a:xfrm>
          <a:prstGeom prst="rect">
            <a:avLst/>
          </a:prstGeom>
          <a:solidFill>
            <a:srgbClr val="FFF8E5"/>
          </a:solidFill>
          <a:ln>
            <a:solidFill>
              <a:schemeClr val="tx1"/>
            </a:solidFill>
          </a:ln>
        </p:spPr>
        <p:txBody>
          <a:bodyPr wrap="square" rtlCol="0">
            <a:spAutoFit/>
          </a:bodyPr>
          <a:lstStyle/>
          <a:p>
            <a:pPr>
              <a:spcAft>
                <a:spcPts val="0"/>
              </a:spcAft>
            </a:pPr>
            <a:r>
              <a:rPr lang="en-US" sz="2000" dirty="0"/>
              <a:t>You are expected to refer to a minimum of ten books plus journal articles in your writing. </a:t>
            </a:r>
            <a:endParaRPr lang="en-GB" sz="2000" dirty="0"/>
          </a:p>
        </p:txBody>
      </p:sp>
    </p:spTree>
    <p:extLst>
      <p:ext uri="{BB962C8B-B14F-4D97-AF65-F5344CB8AC3E}">
        <p14:creationId xmlns:p14="http://schemas.microsoft.com/office/powerpoint/2010/main" val="29005876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uarantee rubber stamp Royalty Free Vector Image">
            <a:extLst>
              <a:ext uri="{FF2B5EF4-FFF2-40B4-BE49-F238E27FC236}">
                <a16:creationId xmlns:a16="http://schemas.microsoft.com/office/drawing/2014/main" id="{B201DF2A-6721-4D02-B678-A572EB6922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721" b="23699"/>
          <a:stretch/>
        </p:blipFill>
        <p:spPr bwMode="auto">
          <a:xfrm rot="20930290">
            <a:off x="7382531" y="2233536"/>
            <a:ext cx="4580251" cy="22700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AF75445-826D-43CB-B982-02F9794044A0}"/>
              </a:ext>
            </a:extLst>
          </p:cNvPr>
          <p:cNvSpPr>
            <a:spLocks noGrp="1"/>
          </p:cNvSpPr>
          <p:nvPr>
            <p:ph type="title"/>
          </p:nvPr>
        </p:nvSpPr>
        <p:spPr/>
        <p:txBody>
          <a:bodyPr/>
          <a:lstStyle/>
          <a:p>
            <a:r>
              <a:rPr lang="en-US" dirty="0"/>
              <a:t>Plagiarism</a:t>
            </a:r>
            <a:endParaRPr lang="en-GB" dirty="0"/>
          </a:p>
        </p:txBody>
      </p:sp>
      <p:sp>
        <p:nvSpPr>
          <p:cNvPr id="4" name="TextBox 3">
            <a:extLst>
              <a:ext uri="{FF2B5EF4-FFF2-40B4-BE49-F238E27FC236}">
                <a16:creationId xmlns:a16="http://schemas.microsoft.com/office/drawing/2014/main" id="{210747EC-CEAF-4AC5-9327-47EF3A02BC3E}"/>
              </a:ext>
            </a:extLst>
          </p:cNvPr>
          <p:cNvSpPr txBox="1"/>
          <p:nvPr/>
        </p:nvSpPr>
        <p:spPr>
          <a:xfrm flipH="1">
            <a:off x="7240148" y="6597350"/>
            <a:ext cx="5069746" cy="276999"/>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Source: </a:t>
            </a:r>
            <a:r>
              <a:rPr lang="en-US" sz="1200" dirty="0">
                <a:latin typeface="Arial" panose="020B0604020202020204" pitchFamily="34" charset="0"/>
                <a:cs typeface="Arial" panose="020B0604020202020204" pitchFamily="34" charset="0"/>
              </a:rPr>
              <a:t>https://pixabay.com/illustrations/search/satisfaction guarantee/</a:t>
            </a:r>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5A0F60B-336F-4AC2-9F4C-1DAE3D0834EA}"/>
              </a:ext>
            </a:extLst>
          </p:cNvPr>
          <p:cNvSpPr txBox="1"/>
          <p:nvPr/>
        </p:nvSpPr>
        <p:spPr>
          <a:xfrm>
            <a:off x="3715380" y="1539627"/>
            <a:ext cx="4761240" cy="584775"/>
          </a:xfrm>
          <a:prstGeom prst="rect">
            <a:avLst/>
          </a:prstGeom>
          <a:solidFill>
            <a:srgbClr val="FFF8E5"/>
          </a:solidFill>
          <a:ln>
            <a:solidFill>
              <a:schemeClr val="tx1"/>
            </a:solidFill>
          </a:ln>
        </p:spPr>
        <p:txBody>
          <a:bodyPr wrap="none" rtlCol="0">
            <a:spAutoFit/>
          </a:bodyPr>
          <a:lstStyle/>
          <a:p>
            <a:pPr algn="ctr">
              <a:spcAft>
                <a:spcPts val="0"/>
              </a:spcAft>
            </a:pPr>
            <a:r>
              <a:rPr lang="en-US" sz="3200" b="1" dirty="0">
                <a:solidFill>
                  <a:srgbClr val="FF0000"/>
                </a:solidFill>
                <a:latin typeface="Arial" panose="020B0604020202020204" pitchFamily="34" charset="0"/>
                <a:cs typeface="Arial" panose="020B0604020202020204" pitchFamily="34" charset="0"/>
              </a:rPr>
              <a:t>Plagiarism is pointless!</a:t>
            </a:r>
          </a:p>
        </p:txBody>
      </p:sp>
      <p:sp>
        <p:nvSpPr>
          <p:cNvPr id="6" name="TextBox 5">
            <a:extLst>
              <a:ext uri="{FF2B5EF4-FFF2-40B4-BE49-F238E27FC236}">
                <a16:creationId xmlns:a16="http://schemas.microsoft.com/office/drawing/2014/main" id="{35B1D8CE-C480-45D8-A046-AD7373818CDA}"/>
              </a:ext>
            </a:extLst>
          </p:cNvPr>
          <p:cNvSpPr txBox="1"/>
          <p:nvPr/>
        </p:nvSpPr>
        <p:spPr>
          <a:xfrm>
            <a:off x="812800" y="5230243"/>
            <a:ext cx="10363200" cy="707886"/>
          </a:xfrm>
          <a:prstGeom prst="rect">
            <a:avLst/>
          </a:prstGeom>
          <a:solidFill>
            <a:srgbClr val="FFF8E5"/>
          </a:solidFill>
          <a:ln>
            <a:solidFill>
              <a:schemeClr val="tx1"/>
            </a:solidFill>
          </a:ln>
        </p:spPr>
        <p:txBody>
          <a:bodyPr wrap="square" rtlCol="0">
            <a:spAutoFit/>
          </a:bodyPr>
          <a:lstStyle/>
          <a:p>
            <a:pPr>
              <a:spcAft>
                <a:spcPts val="0"/>
              </a:spcAft>
            </a:pPr>
            <a:r>
              <a:rPr lang="en-US" sz="2000" b="1" dirty="0">
                <a:solidFill>
                  <a:srgbClr val="FF0000"/>
                </a:solidFill>
                <a:latin typeface="Arial" panose="020B0604020202020204" pitchFamily="34" charset="0"/>
                <a:cs typeface="Arial" panose="020B0604020202020204" pitchFamily="34" charset="0"/>
              </a:rPr>
              <a:t>It’s completely unnecessary.</a:t>
            </a:r>
            <a:r>
              <a:rPr lang="en-US" sz="2000" b="1" dirty="0">
                <a:solidFill>
                  <a:schemeClr val="tx1"/>
                </a:solidFill>
                <a:latin typeface="Arial" panose="020B0604020202020204" pitchFamily="34" charset="0"/>
                <a:cs typeface="Arial" panose="020B0604020202020204" pitchFamily="34" charset="0"/>
              </a:rPr>
              <a:t> Any</a:t>
            </a:r>
            <a:r>
              <a:rPr lang="en-US" sz="2000" dirty="0">
                <a:solidFill>
                  <a:schemeClr val="tx1"/>
                </a:solidFill>
                <a:latin typeface="Arial" panose="020B0604020202020204" pitchFamily="34" charset="0"/>
                <a:cs typeface="Arial" panose="020B0604020202020204" pitchFamily="34" charset="0"/>
              </a:rPr>
              <a:t> section of </a:t>
            </a:r>
            <a:r>
              <a:rPr lang="en-US" sz="2000" b="1" dirty="0">
                <a:solidFill>
                  <a:schemeClr val="tx1"/>
                </a:solidFill>
                <a:latin typeface="Arial" panose="020B0604020202020204" pitchFamily="34" charset="0"/>
                <a:cs typeface="Arial" panose="020B0604020202020204" pitchFamily="34" charset="0"/>
              </a:rPr>
              <a:t>any</a:t>
            </a:r>
            <a:r>
              <a:rPr lang="en-US" sz="2000" dirty="0">
                <a:solidFill>
                  <a:schemeClr val="tx1"/>
                </a:solidFill>
                <a:latin typeface="Arial" panose="020B0604020202020204" pitchFamily="34" charset="0"/>
                <a:cs typeface="Arial" panose="020B0604020202020204" pitchFamily="34" charset="0"/>
              </a:rPr>
              <a:t> book, journal article, web site, blog, news story or other source can be used </a:t>
            </a:r>
            <a:r>
              <a:rPr lang="en-US" sz="2000" b="1" dirty="0">
                <a:solidFill>
                  <a:schemeClr val="tx1"/>
                </a:solidFill>
                <a:latin typeface="Arial" panose="020B0604020202020204" pitchFamily="34" charset="0"/>
                <a:cs typeface="Arial" panose="020B0604020202020204" pitchFamily="34" charset="0"/>
              </a:rPr>
              <a:t>legitimately</a:t>
            </a:r>
            <a:r>
              <a:rPr lang="en-US" sz="2000" dirty="0">
                <a:solidFill>
                  <a:schemeClr val="tx1"/>
                </a:solidFill>
                <a:latin typeface="Arial" panose="020B0604020202020204" pitchFamily="34" charset="0"/>
                <a:cs typeface="Arial" panose="020B0604020202020204" pitchFamily="34" charset="0"/>
              </a:rPr>
              <a:t> without resorting to dishonesty.</a:t>
            </a:r>
          </a:p>
        </p:txBody>
      </p:sp>
      <p:sp>
        <p:nvSpPr>
          <p:cNvPr id="11" name="Content Placeholder 2">
            <a:extLst>
              <a:ext uri="{FF2B5EF4-FFF2-40B4-BE49-F238E27FC236}">
                <a16:creationId xmlns:a16="http://schemas.microsoft.com/office/drawing/2014/main" id="{DE639D8B-594A-4317-A9ED-2DDC2B3BFE32}"/>
              </a:ext>
            </a:extLst>
          </p:cNvPr>
          <p:cNvSpPr>
            <a:spLocks noGrp="1"/>
          </p:cNvSpPr>
          <p:nvPr>
            <p:ph idx="1"/>
          </p:nvPr>
        </p:nvSpPr>
        <p:spPr>
          <a:xfrm>
            <a:off x="812800" y="1676399"/>
            <a:ext cx="10082362" cy="3383873"/>
          </a:xfrm>
        </p:spPr>
        <p:txBody>
          <a:bodyPr/>
          <a:lstStyle/>
          <a:p>
            <a:pPr>
              <a:spcAft>
                <a:spcPts val="0"/>
              </a:spcAft>
            </a:pPr>
            <a:endParaRPr lang="en-US" sz="2000" b="1" dirty="0">
              <a:solidFill>
                <a:srgbClr val="FF0000"/>
              </a:solidFill>
            </a:endParaRPr>
          </a:p>
          <a:p>
            <a:pPr>
              <a:spcAft>
                <a:spcPts val="0"/>
              </a:spcAft>
            </a:pPr>
            <a:r>
              <a:rPr lang="en-US" sz="2000" b="1" dirty="0">
                <a:solidFill>
                  <a:schemeClr val="tx1"/>
                </a:solidFill>
              </a:rPr>
              <a:t>WHY RISK IT?</a:t>
            </a:r>
          </a:p>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lumMod val="95000"/>
                    <a:lumOff val="5000"/>
                  </a:schemeClr>
                </a:solidFill>
              </a:rPr>
              <a:t>Nowadays, the chances of being caught by an experienced lecturer or tools like </a:t>
            </a:r>
            <a:r>
              <a:rPr lang="en-US" altLang="en-US" i="1" dirty="0" err="1">
                <a:solidFill>
                  <a:schemeClr val="tx1">
                    <a:lumMod val="95000"/>
                    <a:lumOff val="5000"/>
                  </a:schemeClr>
                </a:solidFill>
              </a:rPr>
              <a:t>TurnItIn</a:t>
            </a:r>
            <a:r>
              <a:rPr lang="en-US" altLang="en-US" dirty="0">
                <a:solidFill>
                  <a:schemeClr val="tx1">
                    <a:lumMod val="95000"/>
                    <a:lumOff val="5000"/>
                  </a:schemeClr>
                </a:solidFill>
              </a:rPr>
              <a:t> are virtually 100%</a:t>
            </a:r>
            <a:endParaRPr lang="en-GB"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lumMod val="95000"/>
                    <a:lumOff val="5000"/>
                  </a:schemeClr>
                </a:solidFill>
              </a:rPr>
              <a:t>If we suspect plagiarism you can be asked to sit a </a:t>
            </a:r>
            <a:r>
              <a:rPr lang="en-US" altLang="en-US" i="1" dirty="0">
                <a:solidFill>
                  <a:schemeClr val="tx1">
                    <a:lumMod val="95000"/>
                    <a:lumOff val="5000"/>
                  </a:schemeClr>
                </a:solidFill>
              </a:rPr>
              <a:t>viva voce </a:t>
            </a:r>
            <a:r>
              <a:rPr lang="en-US" altLang="en-US" dirty="0">
                <a:solidFill>
                  <a:schemeClr val="tx1">
                    <a:lumMod val="95000"/>
                    <a:lumOff val="5000"/>
                  </a:schemeClr>
                </a:solidFill>
              </a:rPr>
              <a:t>or give a presentation</a:t>
            </a:r>
          </a:p>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lumMod val="95000"/>
                  <a:lumOff val="5000"/>
                </a:schemeClr>
              </a:solidFill>
            </a:endParaRPr>
          </a:p>
          <a:p>
            <a:pPr marL="0" lvl="2" indent="0">
              <a:lnSpc>
                <a:spcPct val="100000"/>
              </a:lnSpc>
              <a:spcBef>
                <a:spcPct val="0"/>
              </a:spcBef>
              <a:spcAft>
                <a:spcPts val="0"/>
              </a:spcAft>
              <a:buClr>
                <a:schemeClr val="tx1"/>
              </a:buClr>
              <a:buNone/>
            </a:pPr>
            <a:r>
              <a:rPr lang="en-US" altLang="en-US" b="1" dirty="0">
                <a:solidFill>
                  <a:schemeClr val="tx1">
                    <a:lumMod val="95000"/>
                    <a:lumOff val="5000"/>
                  </a:schemeClr>
                </a:solidFill>
              </a:rPr>
              <a:t>BUT THE MOST IMPORTANT REASON IS…</a:t>
            </a:r>
          </a:p>
          <a:p>
            <a:pPr marL="0" lvl="2" indent="0">
              <a:lnSpc>
                <a:spcPct val="100000"/>
              </a:lnSpc>
              <a:spcBef>
                <a:spcPct val="0"/>
              </a:spcBef>
              <a:spcAft>
                <a:spcPts val="0"/>
              </a:spcAft>
              <a:buClr>
                <a:schemeClr val="tx1"/>
              </a:buClr>
              <a:buNone/>
            </a:pPr>
            <a:endParaRPr lang="en-US" altLang="en-US" b="1" dirty="0">
              <a:solidFill>
                <a:schemeClr val="tx1">
                  <a:lumMod val="95000"/>
                  <a:lumOff val="5000"/>
                </a:schemeClr>
              </a:solidFill>
            </a:endParaRPr>
          </a:p>
          <a:p>
            <a:pPr marL="0" lvl="2" indent="0">
              <a:lnSpc>
                <a:spcPct val="100000"/>
              </a:lnSpc>
              <a:spcBef>
                <a:spcPct val="0"/>
              </a:spcBef>
              <a:spcAft>
                <a:spcPts val="0"/>
              </a:spcAft>
              <a:buClr>
                <a:schemeClr val="tx1"/>
              </a:buClr>
              <a:buNone/>
            </a:pPr>
            <a:r>
              <a:rPr lang="en-US" altLang="en-US" dirty="0">
                <a:solidFill>
                  <a:schemeClr val="tx1">
                    <a:lumMod val="95000"/>
                    <a:lumOff val="5000"/>
                  </a:schemeClr>
                </a:solidFill>
              </a:rPr>
              <a:t>Ask me how!</a:t>
            </a:r>
          </a:p>
        </p:txBody>
      </p:sp>
    </p:spTree>
    <p:extLst>
      <p:ext uri="{BB962C8B-B14F-4D97-AF65-F5344CB8AC3E}">
        <p14:creationId xmlns:p14="http://schemas.microsoft.com/office/powerpoint/2010/main" val="16105575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8C427-A35C-41AF-9C40-8652C92FC829}"/>
              </a:ext>
            </a:extLst>
          </p:cNvPr>
          <p:cNvSpPr>
            <a:spLocks noGrp="1"/>
          </p:cNvSpPr>
          <p:nvPr>
            <p:ph type="title"/>
          </p:nvPr>
        </p:nvSpPr>
        <p:spPr/>
        <p:txBody>
          <a:bodyPr/>
          <a:lstStyle/>
          <a:p>
            <a:r>
              <a:rPr lang="en-US" dirty="0"/>
              <a:t>Planning (General)</a:t>
            </a:r>
            <a:endParaRPr lang="en-GB" dirty="0"/>
          </a:p>
        </p:txBody>
      </p:sp>
      <p:sp>
        <p:nvSpPr>
          <p:cNvPr id="3" name="Content Placeholder 2">
            <a:extLst>
              <a:ext uri="{FF2B5EF4-FFF2-40B4-BE49-F238E27FC236}">
                <a16:creationId xmlns:a16="http://schemas.microsoft.com/office/drawing/2014/main" id="{A538AEA1-24B8-4CC3-B829-9E8809F709AF}"/>
              </a:ext>
            </a:extLst>
          </p:cNvPr>
          <p:cNvSpPr>
            <a:spLocks noGrp="1"/>
          </p:cNvSpPr>
          <p:nvPr>
            <p:ph idx="1"/>
          </p:nvPr>
        </p:nvSpPr>
        <p:spPr>
          <a:xfrm>
            <a:off x="812800" y="1676400"/>
            <a:ext cx="10742507" cy="4419600"/>
          </a:xfrm>
        </p:spPr>
        <p:txBody>
          <a:bodyPr/>
          <a:lstStyle/>
          <a:p>
            <a:pPr marL="342900" marR="0" lvl="2" indent="-342900" algn="l" defTabSz="914400" rtl="0" eaLnBrk="0" fontAlgn="base" latinLnBrk="0" hangingPunct="0">
              <a:lnSpc>
                <a:spcPct val="100000"/>
              </a:lnSpc>
              <a:spcBef>
                <a:spcPct val="0"/>
              </a:spcBef>
              <a:spcAft>
                <a:spcPts val="0"/>
              </a:spcAft>
              <a:buClr>
                <a:srgbClr val="000000"/>
              </a:buClr>
              <a:buSzTx/>
              <a:buFont typeface="Arial" panose="020B0604020202020204" pitchFamily="34" charset="0"/>
              <a:buChar char="►"/>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ea typeface="ヒラギノ角ゴ Pro W3" charset="-128"/>
                <a:cs typeface="Arial" panose="020B0604020202020204" pitchFamily="34" charset="0"/>
              </a:rPr>
              <a:t>Refer to the </a:t>
            </a:r>
            <a:r>
              <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ea typeface="ヒラギノ角ゴ Pro W3" charset="-128"/>
                <a:cs typeface="Arial" panose="020B0604020202020204" pitchFamily="34" charset="0"/>
              </a:rPr>
              <a:t>rubric</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ea typeface="ヒラギノ角ゴ Pro W3" charset="-128"/>
                <a:cs typeface="Arial" panose="020B0604020202020204" pitchFamily="34" charset="0"/>
              </a:rPr>
              <a:t>!</a:t>
            </a:r>
          </a:p>
          <a:p>
            <a:pPr marL="534988" marR="0" lvl="2" indent="-342900" algn="l" defTabSz="914400" rtl="0" eaLnBrk="0" fontAlgn="base" latinLnBrk="0" hangingPunct="0">
              <a:lnSpc>
                <a:spcPct val="100000"/>
              </a:lnSpc>
              <a:spcBef>
                <a:spcPct val="0"/>
              </a:spcBef>
              <a:spcAft>
                <a:spcPts val="0"/>
              </a:spcAft>
              <a:buClr>
                <a:srgbClr val="000000"/>
              </a:buClr>
              <a:buSzTx/>
              <a:buFont typeface="Wingdings" panose="05000000000000000000" pitchFamily="2" charset="2"/>
              <a:buChar char="§"/>
              <a:tabLst/>
              <a:defRPr/>
            </a:pPr>
            <a:r>
              <a:rPr kumimoji="0" lang="en-GB" altLang="en-US" sz="2000" b="0" i="0" u="none" strike="noStrike" kern="0" cap="none" spc="0" normalizeH="0" baseline="0" noProof="0" dirty="0">
                <a:ln>
                  <a:noFill/>
                </a:ln>
                <a:solidFill>
                  <a:srgbClr val="000000">
                    <a:lumMod val="95000"/>
                    <a:lumOff val="5000"/>
                  </a:srgbClr>
                </a:solidFill>
                <a:effectLst/>
                <a:uLnTx/>
                <a:uFillTx/>
                <a:latin typeface="Arial" panose="020B0604020202020204" pitchFamily="34" charset="0"/>
                <a:ea typeface="ヒラギノ角ゴ Pro W3" charset="-128"/>
                <a:cs typeface="Arial" panose="020B0604020202020204" pitchFamily="34" charset="0"/>
              </a:rPr>
              <a:t>Notice nearly all sections carry equal marks so…</a:t>
            </a:r>
          </a:p>
          <a:p>
            <a:pPr marL="534988" marR="0" lvl="2" indent="-342900" algn="l" defTabSz="914400" rtl="0" eaLnBrk="0" fontAlgn="base" latinLnBrk="0" hangingPunct="0">
              <a:lnSpc>
                <a:spcPct val="100000"/>
              </a:lnSpc>
              <a:spcBef>
                <a:spcPct val="0"/>
              </a:spcBef>
              <a:spcAft>
                <a:spcPts val="0"/>
              </a:spcAft>
              <a:buClr>
                <a:srgbClr val="000000"/>
              </a:buClr>
              <a:buSzTx/>
              <a:buFont typeface="Wingdings" panose="05000000000000000000" pitchFamily="2" charset="2"/>
              <a:buChar char="§"/>
              <a:tabLst/>
              <a:defRPr/>
            </a:pPr>
            <a:r>
              <a:rPr lang="en-GB" altLang="en-US" dirty="0">
                <a:solidFill>
                  <a:srgbClr val="000000">
                    <a:lumMod val="95000"/>
                    <a:lumOff val="5000"/>
                  </a:srgbClr>
                </a:solidFill>
              </a:rPr>
              <a:t>Shorter/easier sections carry as much weight as longer/harder tasks</a:t>
            </a:r>
          </a:p>
          <a:p>
            <a:pPr marL="534988" marR="0" lvl="2" indent="-342900" algn="l" defTabSz="914400" rtl="0" eaLnBrk="0" fontAlgn="base" latinLnBrk="0" hangingPunct="0">
              <a:lnSpc>
                <a:spcPct val="100000"/>
              </a:lnSpc>
              <a:spcBef>
                <a:spcPct val="0"/>
              </a:spcBef>
              <a:spcAft>
                <a:spcPts val="0"/>
              </a:spcAft>
              <a:buClr>
                <a:srgbClr val="000000"/>
              </a:buClr>
              <a:buSzTx/>
              <a:buFont typeface="Wingdings" panose="05000000000000000000" pitchFamily="2" charset="2"/>
              <a:buChar char="§"/>
              <a:tabLst/>
              <a:defRPr/>
            </a:pPr>
            <a:r>
              <a:rPr kumimoji="0" lang="en-GB" altLang="en-US" sz="2000" b="0" i="1" u="none" strike="noStrike" kern="0" cap="none" spc="0" normalizeH="0" baseline="0" noProof="0" dirty="0">
                <a:ln>
                  <a:noFill/>
                </a:ln>
                <a:solidFill>
                  <a:srgbClr val="000000">
                    <a:lumMod val="95000"/>
                    <a:lumOff val="5000"/>
                  </a:srgbClr>
                </a:solidFill>
                <a:effectLst/>
                <a:uLnTx/>
                <a:uFillTx/>
                <a:latin typeface="Arial" panose="020B0604020202020204" pitchFamily="34" charset="0"/>
                <a:ea typeface="ヒラギノ角ゴ Pro W3" charset="-128"/>
                <a:cs typeface="Arial" panose="020B0604020202020204" pitchFamily="34" charset="0"/>
              </a:rPr>
              <a:t>So which do you do first?</a:t>
            </a:r>
          </a:p>
          <a:p>
            <a:pPr marL="0" marR="0" lvl="0" indent="0" algn="l" defTabSz="914400" rtl="0" eaLnBrk="0" fontAlgn="base" latinLnBrk="0" hangingPunct="0">
              <a:lnSpc>
                <a:spcPct val="100000"/>
              </a:lnSpc>
              <a:spcBef>
                <a:spcPct val="0"/>
              </a:spcBef>
              <a:spcAft>
                <a:spcPts val="0"/>
              </a:spcAft>
              <a:buClrTx/>
              <a:buSzTx/>
              <a:buFontTx/>
              <a:buNone/>
              <a:tabLst/>
              <a:defRPr/>
            </a:pPr>
            <a:endParaRPr kumimoji="0" lang="en-GB" sz="2000" b="0" i="0" u="none" strike="noStrike" kern="0" cap="none" spc="0" normalizeH="0" baseline="0" noProof="0" dirty="0">
              <a:ln>
                <a:noFill/>
              </a:ln>
              <a:solidFill>
                <a:srgbClr val="000000">
                  <a:lumMod val="95000"/>
                  <a:lumOff val="5000"/>
                </a:srgbClr>
              </a:solidFill>
              <a:effectLst/>
              <a:uLnTx/>
              <a:uFillTx/>
              <a:latin typeface="Arial" panose="020B0604020202020204" pitchFamily="34" charset="0"/>
              <a:ea typeface="ヒラギノ角ゴ Pro W3" charset="-128"/>
              <a:cs typeface="Arial" panose="020B0604020202020204" pitchFamily="34" charset="0"/>
            </a:endParaRPr>
          </a:p>
          <a:p>
            <a:pPr marL="0" marR="0" lvl="0" indent="0" algn="l" defTabSz="914400" rtl="0" eaLnBrk="0" fontAlgn="base" latinLnBrk="0" hangingPunct="0">
              <a:lnSpc>
                <a:spcPct val="100000"/>
              </a:lnSpc>
              <a:spcBef>
                <a:spcPct val="0"/>
              </a:spcBef>
              <a:spcAft>
                <a:spcPts val="0"/>
              </a:spcAft>
              <a:buClrTx/>
              <a:buSzTx/>
              <a:buFontTx/>
              <a:buNone/>
              <a:tabLst/>
              <a:defRPr/>
            </a:pPr>
            <a:r>
              <a:rPr lang="en-GB" sz="2000" dirty="0">
                <a:solidFill>
                  <a:srgbClr val="000000">
                    <a:lumMod val="95000"/>
                    <a:lumOff val="5000"/>
                  </a:srgbClr>
                </a:solidFill>
              </a:rPr>
              <a:t>Remember </a:t>
            </a:r>
            <a:r>
              <a:rPr lang="en-GB" sz="2000" b="1" dirty="0">
                <a:solidFill>
                  <a:srgbClr val="000000">
                    <a:lumMod val="95000"/>
                    <a:lumOff val="5000"/>
                  </a:srgbClr>
                </a:solidFill>
              </a:rPr>
              <a:t>Pareto</a:t>
            </a:r>
            <a:r>
              <a:rPr lang="en-GB" sz="2000" dirty="0">
                <a:solidFill>
                  <a:srgbClr val="000000">
                    <a:lumMod val="95000"/>
                    <a:lumOff val="5000"/>
                  </a:srgbClr>
                </a:solidFill>
              </a:rPr>
              <a:t>!</a:t>
            </a:r>
            <a:endParaRPr kumimoji="0" lang="en-GB" sz="2000" b="0" i="0" u="none" strike="noStrike" kern="0" cap="none" spc="0" normalizeH="0" baseline="0" noProof="0" dirty="0">
              <a:ln>
                <a:noFill/>
              </a:ln>
              <a:solidFill>
                <a:srgbClr val="000000">
                  <a:lumMod val="95000"/>
                  <a:lumOff val="5000"/>
                </a:srgbClr>
              </a:solidFill>
              <a:effectLst/>
              <a:uLnTx/>
              <a:uFillTx/>
              <a:latin typeface="Arial" panose="020B0604020202020204" pitchFamily="34" charset="0"/>
              <a:ea typeface="ヒラギノ角ゴ Pro W3" charset="-128"/>
              <a:cs typeface="Arial" panose="020B0604020202020204" pitchFamily="34" charset="0"/>
            </a:endParaRPr>
          </a:p>
          <a:p>
            <a:pPr marL="534988" lvl="2">
              <a:lnSpc>
                <a:spcPct val="100000"/>
              </a:lnSpc>
              <a:spcBef>
                <a:spcPct val="0"/>
              </a:spcBef>
              <a:spcAft>
                <a:spcPts val="0"/>
              </a:spcAft>
              <a:buClr>
                <a:srgbClr val="000000"/>
              </a:buClr>
              <a:buFont typeface="Wingdings" panose="05000000000000000000" pitchFamily="2" charset="2"/>
              <a:buChar char="§"/>
              <a:defRPr/>
            </a:pPr>
            <a:r>
              <a:rPr lang="en-GB" altLang="en-US" dirty="0">
                <a:solidFill>
                  <a:srgbClr val="000000">
                    <a:lumMod val="95000"/>
                    <a:lumOff val="5000"/>
                  </a:srgbClr>
                </a:solidFill>
              </a:rPr>
              <a:t>20% of the effort gets 80% of the marks…</a:t>
            </a:r>
          </a:p>
          <a:p>
            <a:pPr marL="534988" lvl="2">
              <a:lnSpc>
                <a:spcPct val="100000"/>
              </a:lnSpc>
              <a:spcBef>
                <a:spcPct val="0"/>
              </a:spcBef>
              <a:spcAft>
                <a:spcPts val="0"/>
              </a:spcAft>
              <a:buClr>
                <a:srgbClr val="000000"/>
              </a:buClr>
              <a:buFont typeface="Wingdings" panose="05000000000000000000" pitchFamily="2" charset="2"/>
              <a:buChar char="§"/>
              <a:defRPr/>
            </a:pPr>
            <a:r>
              <a:rPr lang="en-GB" altLang="en-US" dirty="0">
                <a:solidFill>
                  <a:srgbClr val="000000">
                    <a:lumMod val="95000"/>
                    <a:lumOff val="5000"/>
                  </a:srgbClr>
                </a:solidFill>
              </a:rPr>
              <a:t>80% of the effort is needed for that last 20% of marks</a:t>
            </a:r>
          </a:p>
          <a:p>
            <a:pPr marL="534988" lvl="2">
              <a:lnSpc>
                <a:spcPct val="100000"/>
              </a:lnSpc>
              <a:spcBef>
                <a:spcPct val="0"/>
              </a:spcBef>
              <a:spcAft>
                <a:spcPts val="0"/>
              </a:spcAft>
              <a:buClr>
                <a:srgbClr val="000000"/>
              </a:buClr>
              <a:buFont typeface="Wingdings" panose="05000000000000000000" pitchFamily="2" charset="2"/>
              <a:buChar char="§"/>
              <a:defRPr/>
            </a:pPr>
            <a:r>
              <a:rPr lang="en-GB" altLang="en-US" i="1" dirty="0">
                <a:solidFill>
                  <a:srgbClr val="000000">
                    <a:lumMod val="95000"/>
                    <a:lumOff val="5000"/>
                  </a:srgbClr>
                </a:solidFill>
              </a:rPr>
              <a:t>So get the pass first, then aim for the extra marks with your remaining time</a:t>
            </a:r>
          </a:p>
          <a:p>
            <a:endParaRPr lang="en-GB" dirty="0"/>
          </a:p>
        </p:txBody>
      </p:sp>
      <p:pic>
        <p:nvPicPr>
          <p:cNvPr id="4" name="Picture 3">
            <a:extLst>
              <a:ext uri="{FF2B5EF4-FFF2-40B4-BE49-F238E27FC236}">
                <a16:creationId xmlns:a16="http://schemas.microsoft.com/office/drawing/2014/main" id="{8BEC9E11-789B-4CCD-A68F-AF86215D76C3}"/>
              </a:ext>
            </a:extLst>
          </p:cNvPr>
          <p:cNvPicPr>
            <a:picLocks noChangeAspect="1"/>
          </p:cNvPicPr>
          <p:nvPr/>
        </p:nvPicPr>
        <p:blipFill rotWithShape="1">
          <a:blip r:embed="rId2"/>
          <a:srcRect l="12025" t="12744" r="12644" b="6096"/>
          <a:stretch/>
        </p:blipFill>
        <p:spPr>
          <a:xfrm>
            <a:off x="3813387" y="4569556"/>
            <a:ext cx="3285067" cy="2130964"/>
          </a:xfrm>
          <a:prstGeom prst="rect">
            <a:avLst/>
          </a:prstGeom>
        </p:spPr>
      </p:pic>
    </p:spTree>
    <p:extLst>
      <p:ext uri="{BB962C8B-B14F-4D97-AF65-F5344CB8AC3E}">
        <p14:creationId xmlns:p14="http://schemas.microsoft.com/office/powerpoint/2010/main" val="27685275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8C427-A35C-41AF-9C40-8652C92FC829}"/>
              </a:ext>
            </a:extLst>
          </p:cNvPr>
          <p:cNvSpPr>
            <a:spLocks noGrp="1"/>
          </p:cNvSpPr>
          <p:nvPr>
            <p:ph type="title"/>
          </p:nvPr>
        </p:nvSpPr>
        <p:spPr/>
        <p:txBody>
          <a:bodyPr/>
          <a:lstStyle/>
          <a:p>
            <a:r>
              <a:rPr lang="en-US" dirty="0"/>
              <a:t>Planning (General)</a:t>
            </a:r>
            <a:endParaRPr lang="en-GB" dirty="0"/>
          </a:p>
        </p:txBody>
      </p:sp>
      <p:sp>
        <p:nvSpPr>
          <p:cNvPr id="3" name="Content Placeholder 2">
            <a:extLst>
              <a:ext uri="{FF2B5EF4-FFF2-40B4-BE49-F238E27FC236}">
                <a16:creationId xmlns:a16="http://schemas.microsoft.com/office/drawing/2014/main" id="{A538AEA1-24B8-4CC3-B829-9E8809F709AF}"/>
              </a:ext>
            </a:extLst>
          </p:cNvPr>
          <p:cNvSpPr>
            <a:spLocks noGrp="1"/>
          </p:cNvSpPr>
          <p:nvPr>
            <p:ph idx="1"/>
          </p:nvPr>
        </p:nvSpPr>
        <p:spPr>
          <a:xfrm>
            <a:off x="812800" y="1676400"/>
            <a:ext cx="10884747" cy="4419600"/>
          </a:xfrm>
        </p:spPr>
        <p:txBody>
          <a:bodyPr/>
          <a:lstStyle/>
          <a:p>
            <a:pPr marL="342900" marR="0" lvl="2" indent="-342900" algn="l" defTabSz="914400" rtl="0" eaLnBrk="0" fontAlgn="base" latinLnBrk="0" hangingPunct="0">
              <a:lnSpc>
                <a:spcPct val="100000"/>
              </a:lnSpc>
              <a:spcBef>
                <a:spcPct val="0"/>
              </a:spcBef>
              <a:spcAft>
                <a:spcPts val="0"/>
              </a:spcAft>
              <a:buClr>
                <a:srgbClr val="000000"/>
              </a:buClr>
              <a:buSzTx/>
              <a:buFont typeface="Arial" panose="020B0604020202020204" pitchFamily="34" charset="0"/>
              <a:buChar char="►"/>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ea typeface="ヒラギノ角ゴ Pro W3" charset="-128"/>
                <a:cs typeface="Arial" panose="020B0604020202020204" pitchFamily="34" charset="0"/>
              </a:rPr>
              <a:t>Remember the module is </a:t>
            </a:r>
            <a:r>
              <a:rPr kumimoji="0" lang="en-GB" altLang="en-US" sz="2000" b="0" i="1" u="none" strike="noStrike" kern="0" cap="none" spc="0" normalizeH="0" baseline="0" noProof="0" dirty="0">
                <a:ln>
                  <a:noFill/>
                </a:ln>
                <a:solidFill>
                  <a:srgbClr val="000000"/>
                </a:solidFill>
                <a:effectLst/>
                <a:uLnTx/>
                <a:uFillTx/>
                <a:latin typeface="Arial" panose="020B0604020202020204" pitchFamily="34" charset="0"/>
                <a:ea typeface="ヒラギノ角ゴ Pro W3" charset="-128"/>
                <a:cs typeface="Arial" panose="020B0604020202020204" pitchFamily="34" charset="0"/>
              </a:rPr>
              <a:t>designed</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ea typeface="ヒラギノ角ゴ Pro W3" charset="-128"/>
                <a:cs typeface="Arial" panose="020B0604020202020204" pitchFamily="34" charset="0"/>
              </a:rPr>
              <a:t> so that you can complete part of the assessment each week</a:t>
            </a:r>
          </a:p>
          <a:p>
            <a:pPr marL="534988" marR="0" lvl="2" defTabSz="914400" latinLnBrk="0">
              <a:lnSpc>
                <a:spcPct val="100000"/>
              </a:lnSpc>
              <a:spcBef>
                <a:spcPct val="0"/>
              </a:spcBef>
              <a:spcAft>
                <a:spcPts val="0"/>
              </a:spcAft>
              <a:buClr>
                <a:srgbClr val="000000"/>
              </a:buClr>
              <a:buSzTx/>
              <a:buFont typeface="Wingdings" panose="05000000000000000000" pitchFamily="2" charset="2"/>
              <a:buChar char="§"/>
              <a:tabLst/>
              <a:defRPr/>
            </a:pPr>
            <a:r>
              <a:rPr lang="en-GB" altLang="en-US" dirty="0">
                <a:solidFill>
                  <a:srgbClr val="000000">
                    <a:lumMod val="95000"/>
                    <a:lumOff val="5000"/>
                  </a:srgbClr>
                </a:solidFill>
              </a:rPr>
              <a:t>So do a little every week – don’t wait until a week before submission!</a:t>
            </a:r>
          </a:p>
          <a:p>
            <a:endParaRPr lang="en-GB" dirty="0"/>
          </a:p>
          <a:p>
            <a:pPr marL="342900" lvl="2">
              <a:lnSpc>
                <a:spcPct val="100000"/>
              </a:lnSpc>
              <a:spcBef>
                <a:spcPct val="0"/>
              </a:spcBef>
              <a:spcAft>
                <a:spcPts val="0"/>
              </a:spcAft>
              <a:buClr>
                <a:srgbClr val="000000"/>
              </a:buClr>
              <a:buFont typeface="Arial" panose="020B0604020202020204" pitchFamily="34" charset="0"/>
              <a:buChar char="►"/>
              <a:defRPr/>
            </a:pPr>
            <a:r>
              <a:rPr lang="en-GB" altLang="en-US" dirty="0">
                <a:solidFill>
                  <a:srgbClr val="000000"/>
                </a:solidFill>
              </a:rPr>
              <a:t>Get feedback </a:t>
            </a:r>
            <a:r>
              <a:rPr lang="en-GB" altLang="en-US" i="1" dirty="0">
                <a:solidFill>
                  <a:srgbClr val="000000"/>
                </a:solidFill>
              </a:rPr>
              <a:t>regularly</a:t>
            </a:r>
          </a:p>
          <a:p>
            <a:pPr marL="534988" lvl="2">
              <a:lnSpc>
                <a:spcPct val="100000"/>
              </a:lnSpc>
              <a:spcBef>
                <a:spcPct val="0"/>
              </a:spcBef>
              <a:spcAft>
                <a:spcPts val="0"/>
              </a:spcAft>
              <a:buClr>
                <a:srgbClr val="000000"/>
              </a:buClr>
              <a:buFont typeface="Wingdings" panose="05000000000000000000" pitchFamily="2" charset="2"/>
              <a:buChar char="§"/>
              <a:defRPr/>
            </a:pPr>
            <a:r>
              <a:rPr lang="en-GB" altLang="en-US" dirty="0">
                <a:solidFill>
                  <a:srgbClr val="000000">
                    <a:lumMod val="95000"/>
                    <a:lumOff val="5000"/>
                  </a:srgbClr>
                </a:solidFill>
              </a:rPr>
              <a:t>This lets you iron out mistakes each time, progressively improving your work</a:t>
            </a:r>
          </a:p>
          <a:p>
            <a:pPr marL="534988" lvl="2">
              <a:lnSpc>
                <a:spcPct val="100000"/>
              </a:lnSpc>
              <a:spcBef>
                <a:spcPct val="0"/>
              </a:spcBef>
              <a:spcAft>
                <a:spcPts val="0"/>
              </a:spcAft>
              <a:buClr>
                <a:srgbClr val="000000"/>
              </a:buClr>
              <a:buFont typeface="Wingdings" panose="05000000000000000000" pitchFamily="2" charset="2"/>
              <a:buChar char="§"/>
              <a:defRPr/>
            </a:pPr>
            <a:r>
              <a:rPr lang="en-GB" altLang="en-US" dirty="0">
                <a:solidFill>
                  <a:srgbClr val="000000">
                    <a:lumMod val="95000"/>
                    <a:lumOff val="5000"/>
                  </a:srgbClr>
                </a:solidFill>
              </a:rPr>
              <a:t>It takes time to get feedback by e-mail but there’s nothing to stop you getting time via Teams or after lectures</a:t>
            </a:r>
          </a:p>
        </p:txBody>
      </p:sp>
    </p:spTree>
    <p:extLst>
      <p:ext uri="{BB962C8B-B14F-4D97-AF65-F5344CB8AC3E}">
        <p14:creationId xmlns:p14="http://schemas.microsoft.com/office/powerpoint/2010/main" val="105700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F8F7-83F4-4165-A338-01178ACD1F43}"/>
              </a:ext>
            </a:extLst>
          </p:cNvPr>
          <p:cNvSpPr>
            <a:spLocks noGrp="1"/>
          </p:cNvSpPr>
          <p:nvPr>
            <p:ph type="title"/>
          </p:nvPr>
        </p:nvSpPr>
        <p:spPr/>
        <p:txBody>
          <a:bodyPr/>
          <a:lstStyle/>
          <a:p>
            <a:r>
              <a:rPr lang="en-US" dirty="0"/>
              <a:t>Planning (1)</a:t>
            </a:r>
            <a:endParaRPr lang="en-GB" dirty="0"/>
          </a:p>
        </p:txBody>
      </p:sp>
      <p:sp>
        <p:nvSpPr>
          <p:cNvPr id="3" name="Content Placeholder 2">
            <a:extLst>
              <a:ext uri="{FF2B5EF4-FFF2-40B4-BE49-F238E27FC236}">
                <a16:creationId xmlns:a16="http://schemas.microsoft.com/office/drawing/2014/main" id="{93C3F38E-6C44-45B4-B5D4-781A392D7C39}"/>
              </a:ext>
            </a:extLst>
          </p:cNvPr>
          <p:cNvSpPr>
            <a:spLocks noGrp="1"/>
          </p:cNvSpPr>
          <p:nvPr>
            <p:ph idx="1"/>
          </p:nvPr>
        </p:nvSpPr>
        <p:spPr/>
        <p:txBody>
          <a:bodyPr/>
          <a:lstStyle/>
          <a:p>
            <a:pPr marL="342900" indent="-342900">
              <a:buFont typeface="Arial" panose="020B0604020202020204" pitchFamily="34" charset="0"/>
              <a:buChar char="►"/>
            </a:pPr>
            <a:r>
              <a:rPr lang="en-US" sz="2000" dirty="0"/>
              <a:t>Start with some planning:</a:t>
            </a:r>
          </a:p>
          <a:p>
            <a:pPr marL="342900" indent="-342900" eaLnBrk="1" hangingPunct="1">
              <a:buFont typeface="Wingdings" panose="05000000000000000000" pitchFamily="2" charset="2"/>
              <a:buChar char="§"/>
            </a:pPr>
            <a:r>
              <a:rPr lang="en-US" sz="2000" kern="1200" dirty="0">
                <a:solidFill>
                  <a:schemeClr val="tx1"/>
                </a:solidFill>
                <a:ea typeface="+mn-ea"/>
              </a:rPr>
              <a:t>Divide up the word count e.g.</a:t>
            </a:r>
          </a:p>
          <a:p>
            <a:endParaRPr lang="en-US" sz="2000" dirty="0"/>
          </a:p>
          <a:p>
            <a:endParaRPr lang="en-US" sz="2000" dirty="0"/>
          </a:p>
          <a:p>
            <a:endParaRPr lang="en-US" sz="2000" dirty="0"/>
          </a:p>
          <a:p>
            <a:endParaRPr lang="en-US" sz="2000" dirty="0"/>
          </a:p>
          <a:p>
            <a:endParaRPr lang="en-US" sz="2000" dirty="0"/>
          </a:p>
          <a:p>
            <a:endParaRPr lang="en-GB" dirty="0"/>
          </a:p>
        </p:txBody>
      </p:sp>
      <p:graphicFrame>
        <p:nvGraphicFramePr>
          <p:cNvPr id="4" name="Table 4">
            <a:extLst>
              <a:ext uri="{FF2B5EF4-FFF2-40B4-BE49-F238E27FC236}">
                <a16:creationId xmlns:a16="http://schemas.microsoft.com/office/drawing/2014/main" id="{E8045505-27C0-41D4-8005-54E8B483152D}"/>
              </a:ext>
            </a:extLst>
          </p:cNvPr>
          <p:cNvGraphicFramePr>
            <a:graphicFrameLocks noGrp="1"/>
          </p:cNvGraphicFramePr>
          <p:nvPr>
            <p:extLst>
              <p:ext uri="{D42A27DB-BD31-4B8C-83A1-F6EECF244321}">
                <p14:modId xmlns:p14="http://schemas.microsoft.com/office/powerpoint/2010/main" val="1962219542"/>
              </p:ext>
            </p:extLst>
          </p:nvPr>
        </p:nvGraphicFramePr>
        <p:xfrm>
          <a:off x="1126226" y="2854481"/>
          <a:ext cx="4969774" cy="2848666"/>
        </p:xfrm>
        <a:graphic>
          <a:graphicData uri="http://schemas.openxmlformats.org/drawingml/2006/table">
            <a:tbl>
              <a:tblPr firstRow="1" bandRow="1">
                <a:tableStyleId>{22838BEF-8BB2-4498-84A7-C5851F593DF1}</a:tableStyleId>
              </a:tblPr>
              <a:tblGrid>
                <a:gridCol w="3951801">
                  <a:extLst>
                    <a:ext uri="{9D8B030D-6E8A-4147-A177-3AD203B41FA5}">
                      <a16:colId xmlns:a16="http://schemas.microsoft.com/office/drawing/2014/main" val="2385188494"/>
                    </a:ext>
                  </a:extLst>
                </a:gridCol>
                <a:gridCol w="1017973">
                  <a:extLst>
                    <a:ext uri="{9D8B030D-6E8A-4147-A177-3AD203B41FA5}">
                      <a16:colId xmlns:a16="http://schemas.microsoft.com/office/drawing/2014/main" val="1677062732"/>
                    </a:ext>
                  </a:extLst>
                </a:gridCol>
              </a:tblGrid>
              <a:tr h="2848666">
                <a:tc>
                  <a:txBody>
                    <a:bodyPr/>
                    <a:lstStyle/>
                    <a:p>
                      <a:r>
                        <a:rPr lang="en-US" sz="2000" b="0" dirty="0">
                          <a:latin typeface="Arial" panose="020B0604020202020204" pitchFamily="34" charset="0"/>
                          <a:cs typeface="Arial" panose="020B0604020202020204" pitchFamily="34" charset="0"/>
                        </a:rPr>
                        <a:t>Task 1 (Intro)</a:t>
                      </a:r>
                    </a:p>
                    <a:p>
                      <a:r>
                        <a:rPr lang="en-US" sz="2000" b="0" dirty="0">
                          <a:latin typeface="Arial" panose="020B0604020202020204" pitchFamily="34" charset="0"/>
                          <a:cs typeface="Arial" panose="020B0604020202020204" pitchFamily="34" charset="0"/>
                        </a:rPr>
                        <a:t>Task 2 (Strategic Direction)</a:t>
                      </a:r>
                    </a:p>
                    <a:p>
                      <a:r>
                        <a:rPr lang="en-US" sz="2000" b="0" dirty="0">
                          <a:latin typeface="Arial" panose="020B0604020202020204" pitchFamily="34" charset="0"/>
                          <a:cs typeface="Arial" panose="020B0604020202020204" pitchFamily="34" charset="0"/>
                        </a:rPr>
                        <a:t>Task 3 (External </a:t>
                      </a:r>
                      <a:r>
                        <a:rPr lang="en-US" sz="2000" b="0" dirty="0" err="1">
                          <a:latin typeface="Arial" panose="020B0604020202020204" pitchFamily="34" charset="0"/>
                          <a:cs typeface="Arial" panose="020B0604020202020204" pitchFamily="34" charset="0"/>
                        </a:rPr>
                        <a:t>Enm’t</a:t>
                      </a:r>
                      <a:r>
                        <a:rPr lang="en-US" sz="2000" b="0" dirty="0">
                          <a:latin typeface="Arial" panose="020B0604020202020204" pitchFamily="34" charset="0"/>
                          <a:cs typeface="Arial" panose="020B0604020202020204" pitchFamily="34" charset="0"/>
                        </a:rPr>
                        <a:t> Analysis)</a:t>
                      </a:r>
                    </a:p>
                    <a:p>
                      <a:r>
                        <a:rPr lang="en-US" sz="2000" b="0" dirty="0">
                          <a:latin typeface="Arial" panose="020B0604020202020204" pitchFamily="34" charset="0"/>
                          <a:cs typeface="Arial" panose="020B0604020202020204" pitchFamily="34" charset="0"/>
                        </a:rPr>
                        <a:t>Task 4 (Stakeholder analysis)</a:t>
                      </a:r>
                    </a:p>
                    <a:p>
                      <a:r>
                        <a:rPr lang="en-US" sz="2000" b="0" dirty="0">
                          <a:latin typeface="Arial" panose="020B0604020202020204" pitchFamily="34" charset="0"/>
                          <a:cs typeface="Arial" panose="020B0604020202020204" pitchFamily="34" charset="0"/>
                        </a:rPr>
                        <a:t>Task 5 (Strategy growth analysis)</a:t>
                      </a:r>
                    </a:p>
                    <a:p>
                      <a:r>
                        <a:rPr lang="en-US" sz="2000" b="0" dirty="0">
                          <a:latin typeface="Arial" panose="020B0604020202020204" pitchFamily="34" charset="0"/>
                          <a:cs typeface="Arial" panose="020B0604020202020204" pitchFamily="34" charset="0"/>
                        </a:rPr>
                        <a:t>Task 6 (Competitor Reactions)</a:t>
                      </a:r>
                    </a:p>
                    <a:p>
                      <a:r>
                        <a:rPr lang="en-US" sz="2000" b="0" dirty="0">
                          <a:latin typeface="Arial" panose="020B0604020202020204" pitchFamily="34" charset="0"/>
                          <a:cs typeface="Arial" panose="020B0604020202020204" pitchFamily="34" charset="0"/>
                        </a:rPr>
                        <a:t>Task 7 (Recommendations)</a:t>
                      </a:r>
                    </a:p>
                    <a:p>
                      <a:r>
                        <a:rPr lang="en-US" sz="2000" b="0" dirty="0">
                          <a:latin typeface="Arial" panose="020B0604020202020204" pitchFamily="34" charset="0"/>
                          <a:cs typeface="Arial" panose="020B0604020202020204" pitchFamily="34" charset="0"/>
                        </a:rPr>
                        <a:t>Task 8 (Conclusion)</a:t>
                      </a:r>
                    </a:p>
                    <a:p>
                      <a:r>
                        <a:rPr lang="en-US" sz="2000" b="0" dirty="0">
                          <a:solidFill>
                            <a:srgbClr val="C00000"/>
                          </a:solidFill>
                          <a:latin typeface="Arial" panose="020B0604020202020204" pitchFamily="34" charset="0"/>
                          <a:cs typeface="Arial" panose="020B0604020202020204" pitchFamily="34" charset="0"/>
                        </a:rPr>
                        <a:t>PART II – POSTER Presentation</a:t>
                      </a:r>
                      <a:endParaRPr lang="en-GB" sz="2000" b="0" dirty="0">
                        <a:solidFill>
                          <a:srgbClr val="C00000"/>
                        </a:solidFill>
                        <a:latin typeface="Arial" panose="020B0604020202020204" pitchFamily="34" charset="0"/>
                        <a:cs typeface="Arial" panose="020B0604020202020204" pitchFamily="34" charset="0"/>
                      </a:endParaRPr>
                    </a:p>
                  </a:txBody>
                  <a:tcPr/>
                </a:tc>
                <a:tc>
                  <a:txBody>
                    <a:bodyPr/>
                    <a:lstStyle/>
                    <a:p>
                      <a:pPr algn="r"/>
                      <a:r>
                        <a:rPr lang="en-US" sz="2000" b="0" dirty="0">
                          <a:latin typeface="Arial" panose="020B0604020202020204" pitchFamily="34" charset="0"/>
                          <a:cs typeface="Arial" panose="020B0604020202020204" pitchFamily="34" charset="0"/>
                        </a:rPr>
                        <a:t>100 </a:t>
                      </a:r>
                    </a:p>
                    <a:p>
                      <a:pPr algn="r"/>
                      <a:r>
                        <a:rPr lang="en-US" sz="2000" b="0" dirty="0">
                          <a:latin typeface="Arial" panose="020B0604020202020204" pitchFamily="34" charset="0"/>
                          <a:cs typeface="Arial" panose="020B0604020202020204" pitchFamily="34" charset="0"/>
                        </a:rPr>
                        <a:t>500 </a:t>
                      </a:r>
                    </a:p>
                    <a:p>
                      <a:pPr algn="r"/>
                      <a:r>
                        <a:rPr lang="en-US" sz="2000" b="0" dirty="0">
                          <a:latin typeface="Arial" panose="020B0604020202020204" pitchFamily="34" charset="0"/>
                          <a:cs typeface="Arial" panose="020B0604020202020204" pitchFamily="34" charset="0"/>
                        </a:rPr>
                        <a:t>700</a:t>
                      </a:r>
                    </a:p>
                    <a:p>
                      <a:pPr algn="r"/>
                      <a:r>
                        <a:rPr lang="en-US" sz="2000" b="0" dirty="0">
                          <a:latin typeface="Arial" panose="020B0604020202020204" pitchFamily="34" charset="0"/>
                          <a:cs typeface="Arial" panose="020B0604020202020204" pitchFamily="34" charset="0"/>
                        </a:rPr>
                        <a:t>600</a:t>
                      </a:r>
                    </a:p>
                    <a:p>
                      <a:pPr algn="r"/>
                      <a:r>
                        <a:rPr lang="en-US" sz="2000" b="0" dirty="0">
                          <a:latin typeface="Arial" panose="020B0604020202020204" pitchFamily="34" charset="0"/>
                          <a:cs typeface="Arial" panose="020B0604020202020204" pitchFamily="34" charset="0"/>
                        </a:rPr>
                        <a:t>800</a:t>
                      </a:r>
                    </a:p>
                    <a:p>
                      <a:pPr algn="r"/>
                      <a:r>
                        <a:rPr lang="en-US" sz="2000" b="0" dirty="0">
                          <a:latin typeface="Arial" panose="020B0604020202020204" pitchFamily="34" charset="0"/>
                          <a:cs typeface="Arial" panose="020B0604020202020204" pitchFamily="34" charset="0"/>
                        </a:rPr>
                        <a:t>100</a:t>
                      </a:r>
                    </a:p>
                    <a:p>
                      <a:pPr algn="r"/>
                      <a:r>
                        <a:rPr lang="en-US" sz="2000" b="0" dirty="0">
                          <a:latin typeface="Arial" panose="020B0604020202020204" pitchFamily="34" charset="0"/>
                          <a:cs typeface="Arial" panose="020B0604020202020204" pitchFamily="34" charset="0"/>
                        </a:rPr>
                        <a:t>100</a:t>
                      </a:r>
                    </a:p>
                    <a:p>
                      <a:pPr algn="r"/>
                      <a:r>
                        <a:rPr lang="en-US" sz="2000" b="0" dirty="0">
                          <a:latin typeface="Arial" panose="020B0604020202020204" pitchFamily="34" charset="0"/>
                          <a:cs typeface="Arial" panose="020B0604020202020204" pitchFamily="34" charset="0"/>
                        </a:rPr>
                        <a:t>100</a:t>
                      </a:r>
                    </a:p>
                    <a:p>
                      <a:pPr algn="r"/>
                      <a:r>
                        <a:rPr lang="en-US" sz="2000" b="0" dirty="0">
                          <a:latin typeface="Arial" panose="020B0604020202020204" pitchFamily="34" charset="0"/>
                          <a:cs typeface="Arial" panose="020B0604020202020204" pitchFamily="34" charset="0"/>
                        </a:rPr>
                        <a:t>0</a:t>
                      </a:r>
                    </a:p>
                  </a:txBody>
                  <a:tcPr/>
                </a:tc>
                <a:extLst>
                  <a:ext uri="{0D108BD9-81ED-4DB2-BD59-A6C34878D82A}">
                    <a16:rowId xmlns:a16="http://schemas.microsoft.com/office/drawing/2014/main" val="1312936508"/>
                  </a:ext>
                </a:extLst>
              </a:tr>
            </a:tbl>
          </a:graphicData>
        </a:graphic>
      </p:graphicFrame>
      <p:sp>
        <p:nvSpPr>
          <p:cNvPr id="5" name="TextBox 4">
            <a:extLst>
              <a:ext uri="{FF2B5EF4-FFF2-40B4-BE49-F238E27FC236}">
                <a16:creationId xmlns:a16="http://schemas.microsoft.com/office/drawing/2014/main" id="{0F856B94-1DDC-4B5E-AD1B-F23CE911A8AA}"/>
              </a:ext>
            </a:extLst>
          </p:cNvPr>
          <p:cNvSpPr txBox="1"/>
          <p:nvPr/>
        </p:nvSpPr>
        <p:spPr>
          <a:xfrm>
            <a:off x="7634796" y="3378368"/>
            <a:ext cx="4021816" cy="1631216"/>
          </a:xfrm>
          <a:prstGeom prst="rect">
            <a:avLst/>
          </a:prstGeom>
          <a:noFill/>
        </p:spPr>
        <p:txBody>
          <a:bodyPr wrap="square" rtlCol="0">
            <a:spAutoFit/>
          </a:bodyPr>
          <a:lstStyle/>
          <a:p>
            <a:pPr marL="342900" indent="-342900">
              <a:buFont typeface="Wingdings" panose="05000000000000000000" pitchFamily="2" charset="2"/>
              <a:buChar char="§"/>
            </a:pPr>
            <a:r>
              <a:rPr lang="en-US" sz="2000" dirty="0">
                <a:latin typeface="Arial" panose="020B0604020202020204" pitchFamily="34" charset="0"/>
                <a:cs typeface="Arial" panose="020B0604020202020204" pitchFamily="34" charset="0"/>
              </a:rPr>
              <a:t>These are </a:t>
            </a:r>
            <a:r>
              <a:rPr lang="en-US" sz="2000" b="1" dirty="0">
                <a:latin typeface="Arial" panose="020B0604020202020204" pitchFamily="34" charset="0"/>
                <a:cs typeface="Arial" panose="020B0604020202020204" pitchFamily="34" charset="0"/>
              </a:rPr>
              <a:t>examples</a:t>
            </a:r>
            <a:r>
              <a:rPr lang="en-US" sz="2000" dirty="0">
                <a:latin typeface="Arial" panose="020B0604020202020204" pitchFamily="34" charset="0"/>
                <a:cs typeface="Arial" panose="020B0604020202020204" pitchFamily="34" charset="0"/>
              </a:rPr>
              <a:t> only, using </a:t>
            </a:r>
            <a:r>
              <a:rPr lang="en-US" sz="2000" i="1" dirty="0">
                <a:latin typeface="Arial" panose="020B0604020202020204" pitchFamily="34" charset="0"/>
                <a:cs typeface="Arial" panose="020B0604020202020204" pitchFamily="34" charset="0"/>
              </a:rPr>
              <a:t>rough</a:t>
            </a:r>
            <a:r>
              <a:rPr lang="en-US" sz="2000" dirty="0">
                <a:latin typeface="Arial" panose="020B0604020202020204" pitchFamily="34" charset="0"/>
                <a:cs typeface="Arial" panose="020B0604020202020204" pitchFamily="34" charset="0"/>
              </a:rPr>
              <a:t> figures</a:t>
            </a:r>
          </a:p>
          <a:p>
            <a:pPr marL="342900" indent="-342900">
              <a:buFont typeface="Wingdings" panose="05000000000000000000" pitchFamily="2" charset="2"/>
              <a:buChar char="§"/>
            </a:pPr>
            <a:r>
              <a:rPr lang="en-US" sz="2000" b="1" i="1" dirty="0">
                <a:latin typeface="Arial" panose="020B0604020202020204" pitchFamily="34" charset="0"/>
                <a:cs typeface="Arial" panose="020B0604020202020204" pitchFamily="34" charset="0"/>
              </a:rPr>
              <a:t>Every</a:t>
            </a:r>
            <a:r>
              <a:rPr lang="en-US" sz="2000" dirty="0">
                <a:latin typeface="Arial" panose="020B0604020202020204" pitchFamily="34" charset="0"/>
                <a:cs typeface="Arial" panose="020B0604020202020204" pitchFamily="34" charset="0"/>
              </a:rPr>
              <a:t> piece of work is different</a:t>
            </a:r>
          </a:p>
          <a:p>
            <a:pPr marL="342900" indent="-342900">
              <a:buFont typeface="Wingdings" panose="05000000000000000000" pitchFamily="2" charset="2"/>
              <a:buChar char="§"/>
            </a:pPr>
            <a:r>
              <a:rPr lang="en-US" sz="2000" dirty="0">
                <a:latin typeface="Arial" panose="020B0604020202020204" pitchFamily="34" charset="0"/>
                <a:cs typeface="Arial" panose="020B0604020202020204" pitchFamily="34" charset="0"/>
              </a:rPr>
              <a:t>Some sections will need to be longer than others</a:t>
            </a:r>
            <a:endParaRPr lang="en-GB" dirty="0"/>
          </a:p>
        </p:txBody>
      </p:sp>
    </p:spTree>
    <p:extLst>
      <p:ext uri="{BB962C8B-B14F-4D97-AF65-F5344CB8AC3E}">
        <p14:creationId xmlns:p14="http://schemas.microsoft.com/office/powerpoint/2010/main" val="25882892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FAC7F-4F9D-4C90-9B14-4097FA6D1D1C}"/>
              </a:ext>
            </a:extLst>
          </p:cNvPr>
          <p:cNvSpPr>
            <a:spLocks noGrp="1"/>
          </p:cNvSpPr>
          <p:nvPr>
            <p:ph type="title"/>
          </p:nvPr>
        </p:nvSpPr>
        <p:spPr/>
        <p:txBody>
          <a:bodyPr/>
          <a:lstStyle/>
          <a:p>
            <a:r>
              <a:rPr lang="en-US" dirty="0"/>
              <a:t>Planning (2)</a:t>
            </a:r>
            <a:endParaRPr lang="en-GB" dirty="0"/>
          </a:p>
        </p:txBody>
      </p:sp>
      <p:sp>
        <p:nvSpPr>
          <p:cNvPr id="3" name="Content Placeholder 2">
            <a:extLst>
              <a:ext uri="{FF2B5EF4-FFF2-40B4-BE49-F238E27FC236}">
                <a16:creationId xmlns:a16="http://schemas.microsoft.com/office/drawing/2014/main" id="{E9FE4CE4-52BB-4A9A-9622-066410C73EF1}"/>
              </a:ext>
            </a:extLst>
          </p:cNvPr>
          <p:cNvSpPr>
            <a:spLocks noGrp="1"/>
          </p:cNvSpPr>
          <p:nvPr>
            <p:ph idx="1"/>
          </p:nvPr>
        </p:nvSpPr>
        <p:spPr/>
        <p:txBody>
          <a:bodyPr/>
          <a:lstStyle/>
          <a:p>
            <a:pPr marL="342900" indent="-342900">
              <a:buFont typeface="Arial" panose="020B0604020202020204" pitchFamily="34" charset="0"/>
              <a:buChar char="►"/>
            </a:pPr>
            <a:r>
              <a:rPr lang="en-US" sz="2000" dirty="0"/>
              <a:t>Next, choose the things you want to talk about:</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Read the assessment &amp; tasks carefully</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It is long but don’t let that frighten you</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Make a list of possible areas to write about for each task</a:t>
            </a:r>
          </a:p>
          <a:p>
            <a:endParaRPr lang="en-US" dirty="0"/>
          </a:p>
          <a:p>
            <a:pPr marL="342900" indent="-342900">
              <a:buFont typeface="Arial" panose="020B0604020202020204" pitchFamily="34" charset="0"/>
              <a:buChar char="►"/>
            </a:pPr>
            <a:r>
              <a:rPr lang="en-US" sz="2000" dirty="0"/>
              <a:t>When making the final choice of areas to write about:</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Make sure there </a:t>
            </a:r>
            <a:r>
              <a:rPr lang="en-US" sz="2000" b="1" i="1" kern="1200" dirty="0">
                <a:solidFill>
                  <a:schemeClr val="tx1"/>
                </a:solidFill>
                <a:ea typeface="+mn-ea"/>
              </a:rPr>
              <a:t>are</a:t>
            </a:r>
            <a:r>
              <a:rPr lang="en-US" sz="2000" kern="1200" dirty="0">
                <a:solidFill>
                  <a:schemeClr val="tx1"/>
                </a:solidFill>
                <a:ea typeface="+mn-ea"/>
              </a:rPr>
              <a:t> some improvements you can suggest</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Make sure you can </a:t>
            </a:r>
            <a:r>
              <a:rPr lang="en-US" sz="2000" b="1" kern="1200" dirty="0">
                <a:solidFill>
                  <a:schemeClr val="tx1"/>
                </a:solidFill>
                <a:ea typeface="+mn-ea"/>
              </a:rPr>
              <a:t>apply</a:t>
            </a:r>
            <a:r>
              <a:rPr lang="en-US" sz="2000" kern="1200" dirty="0">
                <a:solidFill>
                  <a:schemeClr val="tx1"/>
                </a:solidFill>
                <a:ea typeface="+mn-ea"/>
              </a:rPr>
              <a:t> the techniques we have covered</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Make sure you have enough </a:t>
            </a:r>
            <a:r>
              <a:rPr lang="en-US" sz="2000" b="1" kern="1200" dirty="0">
                <a:solidFill>
                  <a:schemeClr val="tx1"/>
                </a:solidFill>
                <a:ea typeface="+mn-ea"/>
              </a:rPr>
              <a:t>evidence</a:t>
            </a:r>
            <a:r>
              <a:rPr lang="en-US" sz="2000" kern="1200" dirty="0">
                <a:solidFill>
                  <a:schemeClr val="tx1"/>
                </a:solidFill>
                <a:ea typeface="+mn-ea"/>
              </a:rPr>
              <a:t> (from things covered in class, your reading, your own research, etc.) to </a:t>
            </a:r>
            <a:r>
              <a:rPr lang="en-US" sz="2000" b="1" kern="1200" dirty="0">
                <a:solidFill>
                  <a:schemeClr val="tx1"/>
                </a:solidFill>
                <a:ea typeface="+mn-ea"/>
              </a:rPr>
              <a:t>justify</a:t>
            </a:r>
            <a:r>
              <a:rPr lang="en-US" sz="2000" kern="1200" dirty="0">
                <a:solidFill>
                  <a:schemeClr val="tx1"/>
                </a:solidFill>
                <a:ea typeface="+mn-ea"/>
              </a:rPr>
              <a:t> your choices</a:t>
            </a:r>
          </a:p>
          <a:p>
            <a:endParaRPr lang="en-US" dirty="0"/>
          </a:p>
          <a:p>
            <a:endParaRPr lang="en-GB" dirty="0"/>
          </a:p>
        </p:txBody>
      </p:sp>
    </p:spTree>
    <p:extLst>
      <p:ext uri="{BB962C8B-B14F-4D97-AF65-F5344CB8AC3E}">
        <p14:creationId xmlns:p14="http://schemas.microsoft.com/office/powerpoint/2010/main" val="24244119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8C427-A35C-41AF-9C40-8652C92FC829}"/>
              </a:ext>
            </a:extLst>
          </p:cNvPr>
          <p:cNvSpPr>
            <a:spLocks noGrp="1"/>
          </p:cNvSpPr>
          <p:nvPr>
            <p:ph type="title"/>
          </p:nvPr>
        </p:nvSpPr>
        <p:spPr/>
        <p:txBody>
          <a:bodyPr/>
          <a:lstStyle/>
          <a:p>
            <a:r>
              <a:rPr lang="en-US" dirty="0"/>
              <a:t>Planning (3)</a:t>
            </a:r>
            <a:endParaRPr lang="en-GB" dirty="0"/>
          </a:p>
        </p:txBody>
      </p:sp>
      <p:sp>
        <p:nvSpPr>
          <p:cNvPr id="3" name="Content Placeholder 2">
            <a:extLst>
              <a:ext uri="{FF2B5EF4-FFF2-40B4-BE49-F238E27FC236}">
                <a16:creationId xmlns:a16="http://schemas.microsoft.com/office/drawing/2014/main" id="{A538AEA1-24B8-4CC3-B829-9E8809F709AF}"/>
              </a:ext>
            </a:extLst>
          </p:cNvPr>
          <p:cNvSpPr>
            <a:spLocks noGrp="1"/>
          </p:cNvSpPr>
          <p:nvPr>
            <p:ph idx="1"/>
          </p:nvPr>
        </p:nvSpPr>
        <p:spPr/>
        <p:txBody>
          <a:bodyPr/>
          <a:lstStyle/>
          <a:p>
            <a:pPr marL="342900" indent="-342900">
              <a:buFont typeface="Arial" panose="020B0604020202020204" pitchFamily="34" charset="0"/>
              <a:buChar char="►"/>
            </a:pPr>
            <a:r>
              <a:rPr lang="en-US" sz="2000" dirty="0"/>
              <a:t>Now decide on what/how to research:</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Review the information you have about the company </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Note anything you don’t understand fully</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Note any areas where you think you need more information</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Note areas you will definitely need to find out more about (e.g. maybe competitive advantage)</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You might also think about:</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Are there any examples taken from other companies that you can use to illustrate your points?</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Is there any general information (e.g. on the economy) that may be helpful?</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What sources will you use for information? </a:t>
            </a:r>
            <a:r>
              <a:rPr lang="en-US" sz="2000" b="1" kern="1200" dirty="0">
                <a:solidFill>
                  <a:srgbClr val="FF0000"/>
                </a:solidFill>
                <a:ea typeface="+mn-ea"/>
              </a:rPr>
              <a:t>The Internet is not enough!</a:t>
            </a:r>
          </a:p>
          <a:p>
            <a:endParaRPr lang="en-GB" dirty="0"/>
          </a:p>
        </p:txBody>
      </p:sp>
    </p:spTree>
    <p:extLst>
      <p:ext uri="{BB962C8B-B14F-4D97-AF65-F5344CB8AC3E}">
        <p14:creationId xmlns:p14="http://schemas.microsoft.com/office/powerpoint/2010/main" val="8812829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0C53-3CF5-4374-97BA-53A98C011298}"/>
              </a:ext>
            </a:extLst>
          </p:cNvPr>
          <p:cNvSpPr>
            <a:spLocks noGrp="1"/>
          </p:cNvSpPr>
          <p:nvPr>
            <p:ph type="title"/>
          </p:nvPr>
        </p:nvSpPr>
        <p:spPr/>
        <p:txBody>
          <a:bodyPr/>
          <a:lstStyle/>
          <a:p>
            <a:r>
              <a:rPr lang="en-US" dirty="0"/>
              <a:t>Planning (4)</a:t>
            </a:r>
            <a:endParaRPr lang="en-GB" dirty="0"/>
          </a:p>
        </p:txBody>
      </p:sp>
      <p:sp>
        <p:nvSpPr>
          <p:cNvPr id="3" name="Content Placeholder 2">
            <a:extLst>
              <a:ext uri="{FF2B5EF4-FFF2-40B4-BE49-F238E27FC236}">
                <a16:creationId xmlns:a16="http://schemas.microsoft.com/office/drawing/2014/main" id="{F89CE0E1-9480-4518-8CBC-7EB5A2DF5EE4}"/>
              </a:ext>
            </a:extLst>
          </p:cNvPr>
          <p:cNvSpPr>
            <a:spLocks noGrp="1"/>
          </p:cNvSpPr>
          <p:nvPr>
            <p:ph idx="1"/>
          </p:nvPr>
        </p:nvSpPr>
        <p:spPr/>
        <p:txBody>
          <a:bodyPr/>
          <a:lstStyle/>
          <a:p>
            <a:pPr marL="342900" indent="-342900">
              <a:buFont typeface="Arial" panose="020B0604020202020204" pitchFamily="34" charset="0"/>
              <a:buChar char="►"/>
            </a:pPr>
            <a:r>
              <a:rPr lang="en-US" sz="2000" dirty="0"/>
              <a:t>Create a plan of your work…</a:t>
            </a:r>
          </a:p>
          <a:p>
            <a:endParaRPr lang="en-US" dirty="0"/>
          </a:p>
          <a:p>
            <a:pPr marL="342900" lvl="1">
              <a:spcAft>
                <a:spcPct val="75000"/>
              </a:spcAft>
              <a:buFont typeface="Arial" panose="020B0604020202020204" pitchFamily="34" charset="0"/>
              <a:buChar char="►"/>
            </a:pPr>
            <a:r>
              <a:rPr lang="en-US" sz="2000" dirty="0">
                <a:solidFill>
                  <a:schemeClr val="tx1">
                    <a:lumMod val="95000"/>
                    <a:lumOff val="5000"/>
                  </a:schemeClr>
                </a:solidFill>
                <a:latin typeface="Arial" panose="020B0604020202020204" pitchFamily="34" charset="0"/>
                <a:cs typeface="Arial" panose="020B0604020202020204" pitchFamily="34" charset="0"/>
              </a:rPr>
              <a:t>Remember that your plan:</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Doesn’t need to be detailed – bullet points are fine</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Should indicate where you plan to include your research e.g. examples</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Will help you to link things together</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Gives you an opportunity to talk over your ideas with your lecturer(s)</a:t>
            </a:r>
          </a:p>
          <a:p>
            <a:endParaRPr lang="en-US" dirty="0"/>
          </a:p>
          <a:p>
            <a:endParaRPr lang="en-GB" dirty="0"/>
          </a:p>
        </p:txBody>
      </p:sp>
    </p:spTree>
    <p:extLst>
      <p:ext uri="{BB962C8B-B14F-4D97-AF65-F5344CB8AC3E}">
        <p14:creationId xmlns:p14="http://schemas.microsoft.com/office/powerpoint/2010/main" val="12070310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3A4A8-A462-4C49-8FDE-57C60D0D095F}"/>
              </a:ext>
            </a:extLst>
          </p:cNvPr>
          <p:cNvSpPr>
            <a:spLocks noGrp="1"/>
          </p:cNvSpPr>
          <p:nvPr>
            <p:ph type="title"/>
          </p:nvPr>
        </p:nvSpPr>
        <p:spPr/>
        <p:txBody>
          <a:bodyPr/>
          <a:lstStyle/>
          <a:p>
            <a:r>
              <a:rPr lang="en-US" dirty="0"/>
              <a:t>Writing Up</a:t>
            </a:r>
            <a:endParaRPr lang="en-GB" dirty="0"/>
          </a:p>
        </p:txBody>
      </p:sp>
      <p:sp>
        <p:nvSpPr>
          <p:cNvPr id="4" name="Rectangle 2">
            <a:extLst>
              <a:ext uri="{FF2B5EF4-FFF2-40B4-BE49-F238E27FC236}">
                <a16:creationId xmlns:a16="http://schemas.microsoft.com/office/drawing/2014/main" id="{D55A40F6-D6BC-4859-B137-AD191E915FD8}"/>
              </a:ext>
            </a:extLst>
          </p:cNvPr>
          <p:cNvSpPr txBox="1">
            <a:spLocks noChangeArrowheads="1"/>
          </p:cNvSpPr>
          <p:nvPr/>
        </p:nvSpPr>
        <p:spPr bwMode="auto">
          <a:xfrm>
            <a:off x="609600" y="1676400"/>
            <a:ext cx="1069963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rtl="0" eaLnBrk="0" fontAlgn="base" hangingPunct="0">
              <a:spcBef>
                <a:spcPct val="0"/>
              </a:spcBef>
              <a:spcAft>
                <a:spcPct val="75000"/>
              </a:spcAft>
              <a:defRPr sz="2100">
                <a:solidFill>
                  <a:schemeClr val="tx1">
                    <a:lumMod val="95000"/>
                    <a:lumOff val="5000"/>
                  </a:schemeClr>
                </a:solidFill>
                <a:latin typeface="Arial" panose="020B0604020202020204" pitchFamily="34" charset="0"/>
                <a:ea typeface="ヒラギノ角ゴ Pro W3" charset="-128"/>
                <a:cs typeface="Arial" panose="020B0604020202020204" pitchFamily="34" charset="0"/>
              </a:defRPr>
            </a:lvl1pPr>
            <a:lvl2pPr marL="727075" indent="-342900" algn="l" rtl="0" eaLnBrk="0" fontAlgn="base" hangingPunct="0">
              <a:spcBef>
                <a:spcPct val="0"/>
              </a:spcBef>
              <a:spcAft>
                <a:spcPct val="50000"/>
              </a:spcAft>
              <a:buChar char="–"/>
              <a:defRPr sz="1900">
                <a:solidFill>
                  <a:srgbClr val="585555"/>
                </a:solidFill>
                <a:latin typeface="Arial MT" charset="0"/>
                <a:ea typeface="ヒラギノ角ゴ Pro W3" charset="-128"/>
              </a:defRPr>
            </a:lvl2pPr>
            <a:lvl3pPr marL="727075" indent="-342900" algn="l" rtl="0" eaLnBrk="0" fontAlgn="base" hangingPunct="0">
              <a:lnSpc>
                <a:spcPct val="75000"/>
              </a:lnSpc>
              <a:spcBef>
                <a:spcPct val="20000"/>
              </a:spcBef>
              <a:spcAft>
                <a:spcPct val="0"/>
              </a:spcAft>
              <a:buClr>
                <a:srgbClr val="B6BF00"/>
              </a:buClr>
              <a:buChar char="&gt;"/>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lgn="l" rtl="0" eaLnBrk="0" fontAlgn="base" hangingPunct="0">
              <a:spcBef>
                <a:spcPct val="20000"/>
              </a:spcBef>
              <a:spcAft>
                <a:spcPct val="0"/>
              </a:spcAft>
              <a:buFont typeface="Wingdings" panose="05000000000000000000" pitchFamily="2" charset="2"/>
              <a:buChar char="§"/>
              <a:defRPr lang="en-US" altLang="en-US" sz="2000">
                <a:solidFill>
                  <a:srgbClr val="585555"/>
                </a:solidFill>
                <a:latin typeface="Arial" panose="020B0604020202020204" pitchFamily="34" charset="0"/>
                <a:ea typeface="ヒラギノ角ゴ Pro W3" charset="-128"/>
                <a:cs typeface="Arial" panose="020B0604020202020204" pitchFamily="34" charset="0"/>
              </a:defRPr>
            </a:lvl4pPr>
            <a:lvl5pPr marL="828000" indent="324000" algn="l" rtl="0" eaLnBrk="0" fontAlgn="base" hangingPunct="0">
              <a:spcBef>
                <a:spcPct val="20000"/>
              </a:spcBef>
              <a:spcAft>
                <a:spcPct val="0"/>
              </a:spcAft>
              <a:buFont typeface="Courier New" panose="02070309020205020404" pitchFamily="49" charset="0"/>
              <a:buChar char="o"/>
              <a:defRPr sz="2000">
                <a:solidFill>
                  <a:srgbClr val="585555"/>
                </a:solidFill>
                <a:latin typeface="Arial MT" charset="0"/>
                <a:ea typeface="ヒラギノ角ゴ Pro W3" charset="-128"/>
                <a:cs typeface="Arial" panose="020B0604020202020204" pitchFamily="34" charset="0"/>
              </a:defRPr>
            </a:lvl5pPr>
            <a:lvl6pPr marL="1222375" algn="l" rtl="0" fontAlgn="base">
              <a:spcBef>
                <a:spcPct val="20000"/>
              </a:spcBef>
              <a:spcAft>
                <a:spcPct val="0"/>
              </a:spcAft>
              <a:buChar char="&gt;"/>
              <a:defRPr sz="1100">
                <a:solidFill>
                  <a:srgbClr val="585555"/>
                </a:solidFill>
                <a:latin typeface="Arial MT" charset="0"/>
                <a:ea typeface="ヒラギノ角ゴ Pro W3" charset="-128"/>
              </a:defRPr>
            </a:lvl6pPr>
            <a:lvl7pPr marL="1679575" algn="l" rtl="0" fontAlgn="base">
              <a:spcBef>
                <a:spcPct val="20000"/>
              </a:spcBef>
              <a:spcAft>
                <a:spcPct val="0"/>
              </a:spcAft>
              <a:buChar char="&gt;"/>
              <a:defRPr sz="1100">
                <a:solidFill>
                  <a:srgbClr val="585555"/>
                </a:solidFill>
                <a:latin typeface="Arial MT" charset="0"/>
                <a:ea typeface="ヒラギノ角ゴ Pro W3" charset="-128"/>
              </a:defRPr>
            </a:lvl7pPr>
            <a:lvl8pPr marL="2136775" algn="l" rtl="0" fontAlgn="base">
              <a:spcBef>
                <a:spcPct val="20000"/>
              </a:spcBef>
              <a:spcAft>
                <a:spcPct val="0"/>
              </a:spcAft>
              <a:buChar char="&gt;"/>
              <a:defRPr sz="1100">
                <a:solidFill>
                  <a:srgbClr val="585555"/>
                </a:solidFill>
                <a:latin typeface="Arial MT" charset="0"/>
                <a:ea typeface="ヒラギノ角ゴ Pro W3" charset="-128"/>
              </a:defRPr>
            </a:lvl8pPr>
            <a:lvl9pPr marL="2593975" algn="l" rtl="0" fontAlgn="base">
              <a:spcBef>
                <a:spcPct val="20000"/>
              </a:spcBef>
              <a:spcAft>
                <a:spcPct val="0"/>
              </a:spcAft>
              <a:buChar char="&gt;"/>
              <a:defRPr sz="1100">
                <a:solidFill>
                  <a:srgbClr val="585555"/>
                </a:solidFill>
                <a:latin typeface="Arial MT" charset="0"/>
                <a:ea typeface="ヒラギノ角ゴ Pro W3" charset="-128"/>
              </a:defRPr>
            </a:lvl9pPr>
          </a:lstStyle>
          <a:p>
            <a:pPr eaLnBrk="1" hangingPunct="1">
              <a:spcAft>
                <a:spcPct val="0"/>
              </a:spcAft>
            </a:pPr>
            <a:r>
              <a:rPr lang="en-US" altLang="en-US" sz="2000" b="1" kern="0" dirty="0">
                <a:solidFill>
                  <a:srgbClr val="FF0000"/>
                </a:solidFill>
              </a:rPr>
              <a:t>Structure</a:t>
            </a:r>
            <a:r>
              <a:rPr lang="en-US" altLang="en-US" sz="2000" kern="0" dirty="0"/>
              <a:t> your writing:</a:t>
            </a:r>
          </a:p>
          <a:p>
            <a:pPr marL="442913" lvl="2" indent="-250825" eaLnBrk="1" hangingPunct="1">
              <a:lnSpc>
                <a:spcPct val="100000"/>
              </a:lnSpc>
              <a:spcBef>
                <a:spcPct val="0"/>
              </a:spcBef>
              <a:buClr>
                <a:srgbClr val="B5BE00"/>
              </a:buClr>
            </a:pPr>
            <a:endParaRPr lang="en-US" kern="0" dirty="0"/>
          </a:p>
          <a:p>
            <a:pPr eaLnBrk="1" hangingPunct="1">
              <a:spcAft>
                <a:spcPts val="0"/>
              </a:spcAft>
              <a:buClr>
                <a:srgbClr val="B5BE00"/>
              </a:buClr>
            </a:pPr>
            <a:r>
              <a:rPr lang="en-US" sz="2000" b="1" dirty="0">
                <a:solidFill>
                  <a:schemeClr val="tx1"/>
                </a:solidFill>
                <a:ea typeface="+mn-ea"/>
              </a:rPr>
              <a:t>Method 1: Tell ‘</a:t>
            </a:r>
            <a:r>
              <a:rPr lang="en-US" sz="2000" b="1" dirty="0" err="1">
                <a:solidFill>
                  <a:schemeClr val="tx1"/>
                </a:solidFill>
                <a:ea typeface="+mn-ea"/>
              </a:rPr>
              <a:t>em</a:t>
            </a:r>
            <a:r>
              <a:rPr lang="en-US" sz="2000" b="1" dirty="0">
                <a:solidFill>
                  <a:schemeClr val="tx1"/>
                </a:solidFill>
                <a:ea typeface="+mn-ea"/>
              </a:rPr>
              <a:t>, tell ‘</a:t>
            </a:r>
            <a:r>
              <a:rPr lang="en-US" sz="2000" b="1" dirty="0" err="1">
                <a:solidFill>
                  <a:schemeClr val="tx1"/>
                </a:solidFill>
                <a:ea typeface="+mn-ea"/>
              </a:rPr>
              <a:t>em</a:t>
            </a:r>
            <a:r>
              <a:rPr lang="en-US" sz="2000" b="1" dirty="0">
                <a:solidFill>
                  <a:schemeClr val="tx1"/>
                </a:solidFill>
                <a:ea typeface="+mn-ea"/>
              </a:rPr>
              <a:t>, tell ‘</a:t>
            </a:r>
            <a:r>
              <a:rPr lang="en-US" sz="2000" b="1" dirty="0" err="1">
                <a:solidFill>
                  <a:schemeClr val="tx1"/>
                </a:solidFill>
                <a:ea typeface="+mn-ea"/>
              </a:rPr>
              <a:t>em</a:t>
            </a:r>
            <a:r>
              <a:rPr lang="en-US" sz="2000" b="1" dirty="0">
                <a:solidFill>
                  <a:schemeClr val="tx1"/>
                </a:solidFill>
                <a:ea typeface="+mn-ea"/>
              </a:rPr>
              <a:t> again!</a:t>
            </a:r>
          </a:p>
          <a:p>
            <a:pPr marL="342900" eaLnBrk="1" hangingPunct="1">
              <a:spcAft>
                <a:spcPts val="0"/>
              </a:spcAft>
              <a:buClr>
                <a:schemeClr val="tx1"/>
              </a:buClr>
              <a:buFont typeface="Wingdings" panose="05000000000000000000" pitchFamily="2" charset="2"/>
              <a:buChar char="§"/>
            </a:pPr>
            <a:r>
              <a:rPr lang="en-US" sz="2000" dirty="0">
                <a:solidFill>
                  <a:schemeClr val="tx1"/>
                </a:solidFill>
                <a:ea typeface="+mn-ea"/>
              </a:rPr>
              <a:t>Introduction – what are you going to tell the reader?</a:t>
            </a:r>
          </a:p>
          <a:p>
            <a:pPr marL="342900" eaLnBrk="1" hangingPunct="1">
              <a:spcAft>
                <a:spcPts val="0"/>
              </a:spcAft>
              <a:buClr>
                <a:schemeClr val="tx1"/>
              </a:buClr>
              <a:buFont typeface="Wingdings" panose="05000000000000000000" pitchFamily="2" charset="2"/>
              <a:buChar char="§"/>
            </a:pPr>
            <a:r>
              <a:rPr lang="en-US" sz="2000" dirty="0">
                <a:solidFill>
                  <a:schemeClr val="tx1"/>
                </a:solidFill>
                <a:ea typeface="+mn-ea"/>
              </a:rPr>
              <a:t>Main body – your points, at length</a:t>
            </a:r>
          </a:p>
          <a:p>
            <a:pPr marL="342900" eaLnBrk="1" hangingPunct="1">
              <a:spcAft>
                <a:spcPts val="0"/>
              </a:spcAft>
              <a:buClr>
                <a:schemeClr val="tx1"/>
              </a:buClr>
              <a:buFont typeface="Wingdings" panose="05000000000000000000" pitchFamily="2" charset="2"/>
              <a:buChar char="§"/>
            </a:pPr>
            <a:r>
              <a:rPr lang="en-US" sz="2000" dirty="0">
                <a:solidFill>
                  <a:schemeClr val="tx1"/>
                </a:solidFill>
                <a:ea typeface="+mn-ea"/>
              </a:rPr>
              <a:t>Conclusion – what you told the reader</a:t>
            </a:r>
          </a:p>
          <a:p>
            <a:pPr marL="442913" lvl="2" indent="-250825" eaLnBrk="1" hangingPunct="1">
              <a:lnSpc>
                <a:spcPct val="100000"/>
              </a:lnSpc>
              <a:spcBef>
                <a:spcPct val="0"/>
              </a:spcBef>
              <a:buClr>
                <a:srgbClr val="B5BE00"/>
              </a:buClr>
            </a:pPr>
            <a:endParaRPr lang="en-US" kern="0" dirty="0"/>
          </a:p>
          <a:p>
            <a:pPr marL="342900" lvl="1">
              <a:lnSpc>
                <a:spcPct val="100000"/>
              </a:lnSpc>
              <a:spcAft>
                <a:spcPct val="75000"/>
              </a:spcAft>
              <a:buClr>
                <a:schemeClr val="tx1"/>
              </a:buClr>
              <a:buFont typeface="Arial" panose="020B0604020202020204" pitchFamily="34" charset="0"/>
              <a:buChar char="►"/>
            </a:pPr>
            <a:r>
              <a:rPr lang="en-US" sz="2000" dirty="0">
                <a:solidFill>
                  <a:schemeClr val="tx1">
                    <a:lumMod val="95000"/>
                    <a:lumOff val="5000"/>
                  </a:schemeClr>
                </a:solidFill>
                <a:latin typeface="Arial" panose="020B0604020202020204" pitchFamily="34" charset="0"/>
                <a:cs typeface="Arial" panose="020B0604020202020204" pitchFamily="34" charset="0"/>
              </a:rPr>
              <a:t>A simple example:</a:t>
            </a:r>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p:txBody>
      </p:sp>
      <p:graphicFrame>
        <p:nvGraphicFramePr>
          <p:cNvPr id="5" name="Table 4">
            <a:extLst>
              <a:ext uri="{FF2B5EF4-FFF2-40B4-BE49-F238E27FC236}">
                <a16:creationId xmlns:a16="http://schemas.microsoft.com/office/drawing/2014/main" id="{CCD0A267-2CA6-49C1-B448-CF447256C620}"/>
              </a:ext>
            </a:extLst>
          </p:cNvPr>
          <p:cNvGraphicFramePr>
            <a:graphicFrameLocks noGrp="1"/>
          </p:cNvGraphicFramePr>
          <p:nvPr>
            <p:extLst>
              <p:ext uri="{D42A27DB-BD31-4B8C-83A1-F6EECF244321}">
                <p14:modId xmlns:p14="http://schemas.microsoft.com/office/powerpoint/2010/main" val="459828225"/>
              </p:ext>
            </p:extLst>
          </p:nvPr>
        </p:nvGraphicFramePr>
        <p:xfrm>
          <a:off x="2334883" y="4391504"/>
          <a:ext cx="7994650" cy="2194410"/>
        </p:xfrm>
        <a:graphic>
          <a:graphicData uri="http://schemas.openxmlformats.org/drawingml/2006/table">
            <a:tbl>
              <a:tblPr firstRow="1" bandRow="1">
                <a:tableStyleId>{22838BEF-8BB2-4498-84A7-C5851F593DF1}</a:tableStyleId>
              </a:tblPr>
              <a:tblGrid>
                <a:gridCol w="1658103">
                  <a:extLst>
                    <a:ext uri="{9D8B030D-6E8A-4147-A177-3AD203B41FA5}">
                      <a16:colId xmlns:a16="http://schemas.microsoft.com/office/drawing/2014/main" val="20000"/>
                    </a:ext>
                  </a:extLst>
                </a:gridCol>
                <a:gridCol w="6336547">
                  <a:extLst>
                    <a:ext uri="{9D8B030D-6E8A-4147-A177-3AD203B41FA5}">
                      <a16:colId xmlns:a16="http://schemas.microsoft.com/office/drawing/2014/main" val="20001"/>
                    </a:ext>
                  </a:extLst>
                </a:gridCol>
              </a:tblGrid>
              <a:tr h="639892">
                <a:tc>
                  <a:txBody>
                    <a:bodyPr/>
                    <a:lstStyle/>
                    <a:p>
                      <a:r>
                        <a:rPr lang="en-GB" sz="1800" b="1" dirty="0"/>
                        <a:t>Introduction</a:t>
                      </a:r>
                    </a:p>
                    <a:p>
                      <a:r>
                        <a:rPr lang="en-GB" sz="1800" b="0" i="1" dirty="0"/>
                        <a:t>Tell ‘</a:t>
                      </a:r>
                      <a:r>
                        <a:rPr lang="en-GB" sz="1800" b="0" i="1" dirty="0" err="1"/>
                        <a:t>em</a:t>
                      </a:r>
                      <a:r>
                        <a:rPr lang="en-GB" sz="1800" b="0" i="1" dirty="0"/>
                        <a:t> 1</a:t>
                      </a:r>
                    </a:p>
                  </a:txBody>
                  <a:tcPr marL="91438" marR="91438" marT="45695" marB="45695"/>
                </a:tc>
                <a:tc>
                  <a:txBody>
                    <a:bodyPr/>
                    <a:lstStyle/>
                    <a:p>
                      <a:r>
                        <a:rPr lang="en-GB" sz="1800" b="0" dirty="0"/>
                        <a:t>This slide will explain the “tell ‘</a:t>
                      </a:r>
                      <a:r>
                        <a:rPr lang="en-GB" sz="1800" b="0" dirty="0" err="1"/>
                        <a:t>em</a:t>
                      </a:r>
                      <a:r>
                        <a:rPr lang="en-GB" sz="1800" b="0" dirty="0"/>
                        <a:t>” approach to writing and explain why it is very useful…</a:t>
                      </a:r>
                    </a:p>
                  </a:txBody>
                  <a:tcPr marL="91438" marR="91438" marT="45695" marB="45695"/>
                </a:tc>
                <a:extLst>
                  <a:ext uri="{0D108BD9-81ED-4DB2-BD59-A6C34878D82A}">
                    <a16:rowId xmlns:a16="http://schemas.microsoft.com/office/drawing/2014/main" val="10000"/>
                  </a:ext>
                </a:extLst>
              </a:tr>
              <a:tr h="914142">
                <a:tc>
                  <a:txBody>
                    <a:bodyPr/>
                    <a:lstStyle/>
                    <a:p>
                      <a:r>
                        <a:rPr lang="en-GB" sz="1800" b="1" dirty="0"/>
                        <a:t>Main Body</a:t>
                      </a:r>
                    </a:p>
                    <a:p>
                      <a:r>
                        <a:rPr lang="en-GB" sz="1800" b="0" i="1" dirty="0"/>
                        <a:t>Tell ‘</a:t>
                      </a:r>
                      <a:r>
                        <a:rPr lang="en-GB" sz="1800" b="0" i="1" dirty="0" err="1"/>
                        <a:t>em</a:t>
                      </a:r>
                      <a:r>
                        <a:rPr lang="en-GB" sz="1800" b="0" i="1" dirty="0"/>
                        <a:t> 2</a:t>
                      </a:r>
                    </a:p>
                  </a:txBody>
                  <a:tcPr marL="91438" marR="91438" marT="45695" marB="45695"/>
                </a:tc>
                <a:tc>
                  <a:txBody>
                    <a:bodyPr/>
                    <a:lstStyle/>
                    <a:p>
                      <a:r>
                        <a:rPr lang="en-GB" sz="1800" dirty="0"/>
                        <a:t>The “tell ‘</a:t>
                      </a:r>
                      <a:r>
                        <a:rPr lang="en-GB" sz="1800" dirty="0" err="1"/>
                        <a:t>em</a:t>
                      </a:r>
                      <a:r>
                        <a:rPr lang="en-GB" sz="1800" dirty="0"/>
                        <a:t>” approach is simple to use but imposes structure on an overall piece of work. It has three simple steps… yada, yada,</a:t>
                      </a:r>
                      <a:r>
                        <a:rPr lang="en-GB" sz="1800" baseline="0" dirty="0"/>
                        <a:t> yada</a:t>
                      </a:r>
                      <a:endParaRPr lang="en-GB" sz="1800" b="0" dirty="0"/>
                    </a:p>
                  </a:txBody>
                  <a:tcPr marL="91438" marR="91438" marT="45695" marB="45695"/>
                </a:tc>
                <a:extLst>
                  <a:ext uri="{0D108BD9-81ED-4DB2-BD59-A6C34878D82A}">
                    <a16:rowId xmlns:a16="http://schemas.microsoft.com/office/drawing/2014/main" val="10001"/>
                  </a:ext>
                </a:extLst>
              </a:tr>
              <a:tr h="639892">
                <a:tc>
                  <a:txBody>
                    <a:bodyPr/>
                    <a:lstStyle/>
                    <a:p>
                      <a:r>
                        <a:rPr lang="en-GB" sz="1800" b="1" dirty="0"/>
                        <a:t>Conclusion</a:t>
                      </a:r>
                    </a:p>
                    <a:p>
                      <a:r>
                        <a:rPr lang="en-GB" sz="1800" b="0" i="1" dirty="0"/>
                        <a:t>Tell ‘</a:t>
                      </a:r>
                      <a:r>
                        <a:rPr lang="en-GB" sz="1800" b="0" i="1" dirty="0" err="1"/>
                        <a:t>em</a:t>
                      </a:r>
                      <a:r>
                        <a:rPr lang="en-GB" sz="1800" b="0" i="1" dirty="0"/>
                        <a:t> 3</a:t>
                      </a:r>
                    </a:p>
                  </a:txBody>
                  <a:tcPr marL="91438" marR="91438" marT="45695" marB="45695"/>
                </a:tc>
                <a:tc>
                  <a:txBody>
                    <a:bodyPr/>
                    <a:lstStyle/>
                    <a:p>
                      <a:r>
                        <a:rPr lang="en-GB" sz="1800" dirty="0"/>
                        <a:t>This slide looked at the “tell ‘</a:t>
                      </a:r>
                      <a:r>
                        <a:rPr lang="en-GB" sz="1800" dirty="0" err="1"/>
                        <a:t>em</a:t>
                      </a:r>
                      <a:r>
                        <a:rPr lang="en-GB" sz="1800" dirty="0"/>
                        <a:t>” approach to writing and has shown that it is very useful…</a:t>
                      </a:r>
                      <a:endParaRPr lang="en-GB" sz="1800" b="0" dirty="0"/>
                    </a:p>
                  </a:txBody>
                  <a:tcPr marL="91438" marR="91438" marT="45695" marB="45695"/>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4289274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B1677-200E-4E0C-BE17-5E325EF7CC77}"/>
              </a:ext>
            </a:extLst>
          </p:cNvPr>
          <p:cNvSpPr>
            <a:spLocks noGrp="1"/>
          </p:cNvSpPr>
          <p:nvPr>
            <p:ph type="title"/>
          </p:nvPr>
        </p:nvSpPr>
        <p:spPr/>
        <p:txBody>
          <a:bodyPr/>
          <a:lstStyle/>
          <a:p>
            <a:r>
              <a:rPr lang="en-US" dirty="0"/>
              <a:t>Writing Up</a:t>
            </a:r>
            <a:endParaRPr lang="en-GB" dirty="0"/>
          </a:p>
        </p:txBody>
      </p:sp>
      <p:sp>
        <p:nvSpPr>
          <p:cNvPr id="3" name="Content Placeholder 2">
            <a:extLst>
              <a:ext uri="{FF2B5EF4-FFF2-40B4-BE49-F238E27FC236}">
                <a16:creationId xmlns:a16="http://schemas.microsoft.com/office/drawing/2014/main" id="{78C23446-ABCE-4E54-87CC-2E80FFAFEB7B}"/>
              </a:ext>
            </a:extLst>
          </p:cNvPr>
          <p:cNvSpPr>
            <a:spLocks noGrp="1"/>
          </p:cNvSpPr>
          <p:nvPr>
            <p:ph idx="1"/>
          </p:nvPr>
        </p:nvSpPr>
        <p:spPr/>
        <p:txBody>
          <a:bodyPr/>
          <a:lstStyle/>
          <a:p>
            <a:pPr eaLnBrk="1" hangingPunct="1">
              <a:spcAft>
                <a:spcPct val="0"/>
              </a:spcAft>
            </a:pPr>
            <a:r>
              <a:rPr lang="en-US" sz="2000" b="1" dirty="0">
                <a:solidFill>
                  <a:srgbClr val="FF0000"/>
                </a:solidFill>
              </a:rPr>
              <a:t>Structure</a:t>
            </a:r>
            <a:r>
              <a:rPr lang="en-US" sz="2000" b="1" dirty="0"/>
              <a:t> </a:t>
            </a:r>
            <a:r>
              <a:rPr lang="en-US" sz="2000" dirty="0"/>
              <a:t>your writing:</a:t>
            </a:r>
          </a:p>
          <a:p>
            <a:endParaRPr lang="en-US" sz="2000" dirty="0"/>
          </a:p>
          <a:p>
            <a:r>
              <a:rPr lang="en-US" sz="2000" b="1" dirty="0"/>
              <a:t>Method 2: Questioning</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Who, what, where, when, how, why…</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The answer to each question becomes a paragraph or section of the essay</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Each section is then moved/</a:t>
            </a:r>
            <a:r>
              <a:rPr lang="en-US" sz="2000" kern="1200" dirty="0" err="1">
                <a:solidFill>
                  <a:schemeClr val="tx1"/>
                </a:solidFill>
                <a:ea typeface="+mn-ea"/>
              </a:rPr>
              <a:t>reorganised</a:t>
            </a:r>
            <a:r>
              <a:rPr lang="en-US" sz="2000" kern="1200" dirty="0">
                <a:solidFill>
                  <a:schemeClr val="tx1"/>
                </a:solidFill>
                <a:ea typeface="+mn-ea"/>
              </a:rPr>
              <a:t> into a coherent structure</a:t>
            </a:r>
          </a:p>
          <a:p>
            <a:endParaRPr lang="en-US" sz="2000" dirty="0"/>
          </a:p>
          <a:p>
            <a:pPr marL="342900" lvl="1">
              <a:spcAft>
                <a:spcPct val="75000"/>
              </a:spcAft>
              <a:buClr>
                <a:schemeClr val="tx1"/>
              </a:buClr>
              <a:buFont typeface="Arial" panose="020B0604020202020204" pitchFamily="34" charset="0"/>
              <a:buChar char="►"/>
            </a:pPr>
            <a:r>
              <a:rPr lang="en-US" sz="2000" kern="1200" dirty="0">
                <a:solidFill>
                  <a:schemeClr val="tx1">
                    <a:lumMod val="95000"/>
                    <a:lumOff val="5000"/>
                  </a:schemeClr>
                </a:solidFill>
                <a:latin typeface="Arial" panose="020B0604020202020204" pitchFamily="34" charset="0"/>
                <a:cs typeface="Arial" panose="020B0604020202020204" pitchFamily="34" charset="0"/>
              </a:rPr>
              <a:t>Useful technique for factual writing</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Provides flexibility</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Needs care to make sure it doesn’t become fill-in-the-blanks writing</a:t>
            </a:r>
          </a:p>
          <a:p>
            <a:endParaRPr lang="en-US" sz="2000" dirty="0"/>
          </a:p>
          <a:p>
            <a:endParaRPr lang="en-GB" dirty="0"/>
          </a:p>
        </p:txBody>
      </p:sp>
    </p:spTree>
    <p:extLst>
      <p:ext uri="{BB962C8B-B14F-4D97-AF65-F5344CB8AC3E}">
        <p14:creationId xmlns:p14="http://schemas.microsoft.com/office/powerpoint/2010/main" val="20344025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00D41-73E1-423A-875A-69DD8828B8B6}"/>
              </a:ext>
            </a:extLst>
          </p:cNvPr>
          <p:cNvSpPr>
            <a:spLocks noGrp="1"/>
          </p:cNvSpPr>
          <p:nvPr>
            <p:ph type="title"/>
          </p:nvPr>
        </p:nvSpPr>
        <p:spPr/>
        <p:txBody>
          <a:bodyPr/>
          <a:lstStyle/>
          <a:p>
            <a:r>
              <a:rPr lang="en-US" dirty="0"/>
              <a:t>Writing Up</a:t>
            </a:r>
            <a:endParaRPr lang="en-GB" dirty="0"/>
          </a:p>
        </p:txBody>
      </p:sp>
      <p:sp>
        <p:nvSpPr>
          <p:cNvPr id="4" name="Rectangle 2">
            <a:extLst>
              <a:ext uri="{FF2B5EF4-FFF2-40B4-BE49-F238E27FC236}">
                <a16:creationId xmlns:a16="http://schemas.microsoft.com/office/drawing/2014/main" id="{EFC7D6A6-B838-44B3-862B-748EA41E69A5}"/>
              </a:ext>
            </a:extLst>
          </p:cNvPr>
          <p:cNvSpPr txBox="1">
            <a:spLocks noChangeArrowheads="1"/>
          </p:cNvSpPr>
          <p:nvPr/>
        </p:nvSpPr>
        <p:spPr bwMode="auto">
          <a:xfrm>
            <a:off x="609600" y="1628775"/>
            <a:ext cx="799465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rtl="0" eaLnBrk="0" fontAlgn="base" hangingPunct="0">
              <a:spcBef>
                <a:spcPct val="0"/>
              </a:spcBef>
              <a:spcAft>
                <a:spcPct val="75000"/>
              </a:spcAft>
              <a:defRPr sz="2100">
                <a:solidFill>
                  <a:schemeClr val="tx1">
                    <a:lumMod val="95000"/>
                    <a:lumOff val="5000"/>
                  </a:schemeClr>
                </a:solidFill>
                <a:latin typeface="Arial" panose="020B0604020202020204" pitchFamily="34" charset="0"/>
                <a:ea typeface="ヒラギノ角ゴ Pro W3" charset="-128"/>
                <a:cs typeface="Arial" panose="020B0604020202020204" pitchFamily="34" charset="0"/>
              </a:defRPr>
            </a:lvl1pPr>
            <a:lvl2pPr marL="727075" indent="-342900" algn="l" rtl="0" eaLnBrk="0" fontAlgn="base" hangingPunct="0">
              <a:spcBef>
                <a:spcPct val="0"/>
              </a:spcBef>
              <a:spcAft>
                <a:spcPct val="50000"/>
              </a:spcAft>
              <a:buChar char="–"/>
              <a:defRPr sz="1900">
                <a:solidFill>
                  <a:srgbClr val="585555"/>
                </a:solidFill>
                <a:latin typeface="Arial MT" charset="0"/>
                <a:ea typeface="ヒラギノ角ゴ Pro W3" charset="-128"/>
              </a:defRPr>
            </a:lvl2pPr>
            <a:lvl3pPr marL="727075" indent="-342900" algn="l" rtl="0" eaLnBrk="0" fontAlgn="base" hangingPunct="0">
              <a:lnSpc>
                <a:spcPct val="75000"/>
              </a:lnSpc>
              <a:spcBef>
                <a:spcPct val="20000"/>
              </a:spcBef>
              <a:spcAft>
                <a:spcPct val="0"/>
              </a:spcAft>
              <a:buClr>
                <a:srgbClr val="B6BF00"/>
              </a:buClr>
              <a:buChar char="&gt;"/>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lgn="l" rtl="0" eaLnBrk="0" fontAlgn="base" hangingPunct="0">
              <a:spcBef>
                <a:spcPct val="20000"/>
              </a:spcBef>
              <a:spcAft>
                <a:spcPct val="0"/>
              </a:spcAft>
              <a:buFont typeface="Wingdings" panose="05000000000000000000" pitchFamily="2" charset="2"/>
              <a:buChar char="§"/>
              <a:defRPr lang="en-US" altLang="en-US" sz="2000">
                <a:solidFill>
                  <a:srgbClr val="585555"/>
                </a:solidFill>
                <a:latin typeface="Arial" panose="020B0604020202020204" pitchFamily="34" charset="0"/>
                <a:ea typeface="ヒラギノ角ゴ Pro W3" charset="-128"/>
                <a:cs typeface="Arial" panose="020B0604020202020204" pitchFamily="34" charset="0"/>
              </a:defRPr>
            </a:lvl4pPr>
            <a:lvl5pPr marL="828000" indent="324000" algn="l" rtl="0" eaLnBrk="0" fontAlgn="base" hangingPunct="0">
              <a:spcBef>
                <a:spcPct val="20000"/>
              </a:spcBef>
              <a:spcAft>
                <a:spcPct val="0"/>
              </a:spcAft>
              <a:buFont typeface="Courier New" panose="02070309020205020404" pitchFamily="49" charset="0"/>
              <a:buChar char="o"/>
              <a:defRPr sz="2000">
                <a:solidFill>
                  <a:srgbClr val="585555"/>
                </a:solidFill>
                <a:latin typeface="Arial MT" charset="0"/>
                <a:ea typeface="ヒラギノ角ゴ Pro W3" charset="-128"/>
                <a:cs typeface="Arial" panose="020B0604020202020204" pitchFamily="34" charset="0"/>
              </a:defRPr>
            </a:lvl5pPr>
            <a:lvl6pPr marL="1222375" algn="l" rtl="0" fontAlgn="base">
              <a:spcBef>
                <a:spcPct val="20000"/>
              </a:spcBef>
              <a:spcAft>
                <a:spcPct val="0"/>
              </a:spcAft>
              <a:buChar char="&gt;"/>
              <a:defRPr sz="1100">
                <a:solidFill>
                  <a:srgbClr val="585555"/>
                </a:solidFill>
                <a:latin typeface="Arial MT" charset="0"/>
                <a:ea typeface="ヒラギノ角ゴ Pro W3" charset="-128"/>
              </a:defRPr>
            </a:lvl6pPr>
            <a:lvl7pPr marL="1679575" algn="l" rtl="0" fontAlgn="base">
              <a:spcBef>
                <a:spcPct val="20000"/>
              </a:spcBef>
              <a:spcAft>
                <a:spcPct val="0"/>
              </a:spcAft>
              <a:buChar char="&gt;"/>
              <a:defRPr sz="1100">
                <a:solidFill>
                  <a:srgbClr val="585555"/>
                </a:solidFill>
                <a:latin typeface="Arial MT" charset="0"/>
                <a:ea typeface="ヒラギノ角ゴ Pro W3" charset="-128"/>
              </a:defRPr>
            </a:lvl7pPr>
            <a:lvl8pPr marL="2136775" algn="l" rtl="0" fontAlgn="base">
              <a:spcBef>
                <a:spcPct val="20000"/>
              </a:spcBef>
              <a:spcAft>
                <a:spcPct val="0"/>
              </a:spcAft>
              <a:buChar char="&gt;"/>
              <a:defRPr sz="1100">
                <a:solidFill>
                  <a:srgbClr val="585555"/>
                </a:solidFill>
                <a:latin typeface="Arial MT" charset="0"/>
                <a:ea typeface="ヒラギノ角ゴ Pro W3" charset="-128"/>
              </a:defRPr>
            </a:lvl8pPr>
            <a:lvl9pPr marL="2593975" algn="l" rtl="0" fontAlgn="base">
              <a:spcBef>
                <a:spcPct val="20000"/>
              </a:spcBef>
              <a:spcAft>
                <a:spcPct val="0"/>
              </a:spcAft>
              <a:buChar char="&gt;"/>
              <a:defRPr sz="1100">
                <a:solidFill>
                  <a:srgbClr val="585555"/>
                </a:solidFill>
                <a:latin typeface="Arial MT" charset="0"/>
                <a:ea typeface="ヒラギノ角ゴ Pro W3" charset="-128"/>
              </a:defRPr>
            </a:lvl9pPr>
          </a:lstStyle>
          <a:p>
            <a:pPr eaLnBrk="1" hangingPunct="1">
              <a:spcAft>
                <a:spcPct val="0"/>
              </a:spcAft>
            </a:pPr>
            <a:r>
              <a:rPr lang="en-US" altLang="en-US" sz="2000" b="1" kern="0" dirty="0"/>
              <a:t>Questioning example:</a:t>
            </a:r>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p:txBody>
      </p:sp>
      <p:graphicFrame>
        <p:nvGraphicFramePr>
          <p:cNvPr id="5" name="Table 4">
            <a:extLst>
              <a:ext uri="{FF2B5EF4-FFF2-40B4-BE49-F238E27FC236}">
                <a16:creationId xmlns:a16="http://schemas.microsoft.com/office/drawing/2014/main" id="{94E085F7-ECCF-45FA-BB86-DF5B780C614D}"/>
              </a:ext>
            </a:extLst>
          </p:cNvPr>
          <p:cNvGraphicFramePr>
            <a:graphicFrameLocks noGrp="1"/>
          </p:cNvGraphicFramePr>
          <p:nvPr>
            <p:extLst>
              <p:ext uri="{D42A27DB-BD31-4B8C-83A1-F6EECF244321}">
                <p14:modId xmlns:p14="http://schemas.microsoft.com/office/powerpoint/2010/main" val="677195678"/>
              </p:ext>
            </p:extLst>
          </p:nvPr>
        </p:nvGraphicFramePr>
        <p:xfrm>
          <a:off x="609600" y="2262185"/>
          <a:ext cx="5114925" cy="3474800"/>
        </p:xfrm>
        <a:graphic>
          <a:graphicData uri="http://schemas.openxmlformats.org/drawingml/2006/table">
            <a:tbl>
              <a:tblPr firstRow="1" bandRow="1">
                <a:tableStyleId>{22838BEF-8BB2-4498-84A7-C5851F593DF1}</a:tableStyleId>
              </a:tblPr>
              <a:tblGrid>
                <a:gridCol w="5114925">
                  <a:extLst>
                    <a:ext uri="{9D8B030D-6E8A-4147-A177-3AD203B41FA5}">
                      <a16:colId xmlns:a16="http://schemas.microsoft.com/office/drawing/2014/main" val="20000"/>
                    </a:ext>
                  </a:extLst>
                </a:gridCol>
              </a:tblGrid>
              <a:tr h="370880">
                <a:tc>
                  <a:txBody>
                    <a:bodyPr/>
                    <a:lstStyle/>
                    <a:p>
                      <a:r>
                        <a:rPr lang="en-GB" sz="2000" b="1" dirty="0">
                          <a:latin typeface="Arial" panose="020B0604020202020204" pitchFamily="34" charset="0"/>
                          <a:cs typeface="Arial" panose="020B0604020202020204" pitchFamily="34" charset="0"/>
                        </a:rPr>
                        <a:t>What</a:t>
                      </a:r>
                      <a:r>
                        <a:rPr lang="en-GB" sz="2000" b="0" dirty="0">
                          <a:latin typeface="Arial" panose="020B0604020202020204" pitchFamily="34" charset="0"/>
                          <a:cs typeface="Arial" panose="020B0604020202020204" pitchFamily="34" charset="0"/>
                        </a:rPr>
                        <a:t> is plagiarism?</a:t>
                      </a:r>
                    </a:p>
                  </a:txBody>
                  <a:tcPr marL="91447" marR="91447" marT="45725" marB="45725"/>
                </a:tc>
                <a:extLst>
                  <a:ext uri="{0D108BD9-81ED-4DB2-BD59-A6C34878D82A}">
                    <a16:rowId xmlns:a16="http://schemas.microsoft.com/office/drawing/2014/main" val="10000"/>
                  </a:ext>
                </a:extLst>
              </a:tr>
              <a:tr h="370880">
                <a:tc>
                  <a:txBody>
                    <a:bodyPr/>
                    <a:lstStyle/>
                    <a:p>
                      <a:r>
                        <a:rPr lang="en-GB" sz="2000" b="1" dirty="0">
                          <a:latin typeface="Arial" panose="020B0604020202020204" pitchFamily="34" charset="0"/>
                          <a:cs typeface="Arial" panose="020B0604020202020204" pitchFamily="34" charset="0"/>
                        </a:rPr>
                        <a:t>Who</a:t>
                      </a:r>
                      <a:r>
                        <a:rPr lang="en-GB" sz="2000" dirty="0">
                          <a:latin typeface="Arial" panose="020B0604020202020204" pitchFamily="34" charset="0"/>
                          <a:cs typeface="Arial" panose="020B0604020202020204" pitchFamily="34" charset="0"/>
                        </a:rPr>
                        <a:t> are the major writers in this area?</a:t>
                      </a:r>
                    </a:p>
                  </a:txBody>
                  <a:tcPr marL="91447" marR="91447" marT="45725" marB="45725"/>
                </a:tc>
                <a:extLst>
                  <a:ext uri="{0D108BD9-81ED-4DB2-BD59-A6C34878D82A}">
                    <a16:rowId xmlns:a16="http://schemas.microsoft.com/office/drawing/2014/main" val="10001"/>
                  </a:ext>
                </a:extLst>
              </a:tr>
              <a:tr h="370880">
                <a:tc>
                  <a:txBody>
                    <a:bodyPr/>
                    <a:lstStyle/>
                    <a:p>
                      <a:r>
                        <a:rPr lang="en-GB" sz="2000" b="1" dirty="0">
                          <a:latin typeface="Arial" panose="020B0604020202020204" pitchFamily="34" charset="0"/>
                          <a:cs typeface="Arial" panose="020B0604020202020204" pitchFamily="34" charset="0"/>
                        </a:rPr>
                        <a:t>What</a:t>
                      </a:r>
                      <a:r>
                        <a:rPr lang="en-GB" sz="2000" dirty="0">
                          <a:latin typeface="Arial" panose="020B0604020202020204" pitchFamily="34" charset="0"/>
                          <a:cs typeface="Arial" panose="020B0604020202020204" pitchFamily="34" charset="0"/>
                        </a:rPr>
                        <a:t> do they say about the subject?</a:t>
                      </a:r>
                    </a:p>
                  </a:txBody>
                  <a:tcPr marL="91447" marR="91447" marT="45725" marB="45725"/>
                </a:tc>
                <a:extLst>
                  <a:ext uri="{0D108BD9-81ED-4DB2-BD59-A6C34878D82A}">
                    <a16:rowId xmlns:a16="http://schemas.microsoft.com/office/drawing/2014/main" val="10002"/>
                  </a:ext>
                </a:extLst>
              </a:tr>
              <a:tr h="370880">
                <a:tc>
                  <a:txBody>
                    <a:bodyPr/>
                    <a:lstStyle/>
                    <a:p>
                      <a:r>
                        <a:rPr lang="en-GB" sz="2000" b="1" dirty="0">
                          <a:latin typeface="Arial" panose="020B0604020202020204" pitchFamily="34" charset="0"/>
                          <a:cs typeface="Arial" panose="020B0604020202020204" pitchFamily="34" charset="0"/>
                        </a:rPr>
                        <a:t>What</a:t>
                      </a:r>
                      <a:r>
                        <a:rPr lang="en-GB" sz="2000" dirty="0">
                          <a:latin typeface="Arial" panose="020B0604020202020204" pitchFamily="34" charset="0"/>
                          <a:cs typeface="Arial" panose="020B0604020202020204" pitchFamily="34" charset="0"/>
                        </a:rPr>
                        <a:t> evidence is there to support these ideas?</a:t>
                      </a:r>
                    </a:p>
                  </a:txBody>
                  <a:tcPr marL="91447" marR="91447" marT="45725" marB="45725"/>
                </a:tc>
                <a:extLst>
                  <a:ext uri="{0D108BD9-81ED-4DB2-BD59-A6C34878D82A}">
                    <a16:rowId xmlns:a16="http://schemas.microsoft.com/office/drawing/2014/main" val="10003"/>
                  </a:ext>
                </a:extLst>
              </a:tr>
              <a:tr h="370880">
                <a:tc>
                  <a:txBody>
                    <a:bodyPr/>
                    <a:lstStyle/>
                    <a:p>
                      <a:r>
                        <a:rPr lang="en-GB" sz="2000" b="1" dirty="0">
                          <a:latin typeface="Arial" panose="020B0604020202020204" pitchFamily="34" charset="0"/>
                          <a:cs typeface="Arial" panose="020B0604020202020204" pitchFamily="34" charset="0"/>
                        </a:rPr>
                        <a:t>Who</a:t>
                      </a:r>
                      <a:r>
                        <a:rPr lang="en-GB" sz="2000" dirty="0">
                          <a:latin typeface="Arial" panose="020B0604020202020204" pitchFamily="34" charset="0"/>
                          <a:cs typeface="Arial" panose="020B0604020202020204" pitchFamily="34" charset="0"/>
                        </a:rPr>
                        <a:t> is likely to plagiarise?</a:t>
                      </a:r>
                    </a:p>
                  </a:txBody>
                  <a:tcPr marL="91447" marR="91447" marT="45725" marB="45725"/>
                </a:tc>
                <a:extLst>
                  <a:ext uri="{0D108BD9-81ED-4DB2-BD59-A6C34878D82A}">
                    <a16:rowId xmlns:a16="http://schemas.microsoft.com/office/drawing/2014/main" val="10004"/>
                  </a:ext>
                </a:extLst>
              </a:tr>
              <a:tr h="370880">
                <a:tc>
                  <a:txBody>
                    <a:bodyPr/>
                    <a:lstStyle/>
                    <a:p>
                      <a:r>
                        <a:rPr lang="en-GB" sz="2000" b="1" dirty="0">
                          <a:latin typeface="Arial" panose="020B0604020202020204" pitchFamily="34" charset="0"/>
                          <a:cs typeface="Arial" panose="020B0604020202020204" pitchFamily="34" charset="0"/>
                        </a:rPr>
                        <a:t>Why</a:t>
                      </a:r>
                      <a:r>
                        <a:rPr lang="en-GB" sz="2000" dirty="0">
                          <a:latin typeface="Arial" panose="020B0604020202020204" pitchFamily="34" charset="0"/>
                          <a:cs typeface="Arial" panose="020B0604020202020204" pitchFamily="34" charset="0"/>
                        </a:rPr>
                        <a:t> are they likely to plagiarise?</a:t>
                      </a:r>
                    </a:p>
                  </a:txBody>
                  <a:tcPr marL="91447" marR="91447" marT="45725" marB="45725"/>
                </a:tc>
                <a:extLst>
                  <a:ext uri="{0D108BD9-81ED-4DB2-BD59-A6C34878D82A}">
                    <a16:rowId xmlns:a16="http://schemas.microsoft.com/office/drawing/2014/main" val="10005"/>
                  </a:ext>
                </a:extLst>
              </a:tr>
              <a:tr h="370880">
                <a:tc>
                  <a:txBody>
                    <a:bodyPr/>
                    <a:lstStyle/>
                    <a:p>
                      <a:r>
                        <a:rPr lang="en-GB" sz="2000" b="1" dirty="0">
                          <a:latin typeface="Arial" panose="020B0604020202020204" pitchFamily="34" charset="0"/>
                          <a:cs typeface="Arial" panose="020B0604020202020204" pitchFamily="34" charset="0"/>
                        </a:rPr>
                        <a:t>How</a:t>
                      </a:r>
                      <a:r>
                        <a:rPr lang="en-GB" sz="2000" dirty="0">
                          <a:latin typeface="Arial" panose="020B0604020202020204" pitchFamily="34" charset="0"/>
                          <a:cs typeface="Arial" panose="020B0604020202020204" pitchFamily="34" charset="0"/>
                        </a:rPr>
                        <a:t> can we stop them plagiarising?</a:t>
                      </a:r>
                    </a:p>
                  </a:txBody>
                  <a:tcPr marL="91447" marR="91447" marT="45725" marB="45725"/>
                </a:tc>
                <a:extLst>
                  <a:ext uri="{0D108BD9-81ED-4DB2-BD59-A6C34878D82A}">
                    <a16:rowId xmlns:a16="http://schemas.microsoft.com/office/drawing/2014/main" val="10006"/>
                  </a:ext>
                </a:extLst>
              </a:tr>
              <a:tr h="37088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000" b="1" dirty="0">
                          <a:latin typeface="Arial" panose="020B0604020202020204" pitchFamily="34" charset="0"/>
                          <a:cs typeface="Arial" panose="020B0604020202020204" pitchFamily="34" charset="0"/>
                        </a:rPr>
                        <a:t>What</a:t>
                      </a:r>
                      <a:r>
                        <a:rPr lang="en-GB" sz="2000" dirty="0">
                          <a:latin typeface="Arial" panose="020B0604020202020204" pitchFamily="34" charset="0"/>
                          <a:cs typeface="Arial" panose="020B0604020202020204" pitchFamily="34" charset="0"/>
                        </a:rPr>
                        <a:t> can we conclude about plagiarism?</a:t>
                      </a:r>
                    </a:p>
                  </a:txBody>
                  <a:tcPr marL="91447" marR="91447" marT="45725" marB="45725"/>
                </a:tc>
                <a:extLst>
                  <a:ext uri="{0D108BD9-81ED-4DB2-BD59-A6C34878D82A}">
                    <a16:rowId xmlns:a16="http://schemas.microsoft.com/office/drawing/2014/main" val="10007"/>
                  </a:ext>
                </a:extLst>
              </a:tr>
            </a:tbl>
          </a:graphicData>
        </a:graphic>
      </p:graphicFrame>
      <p:sp>
        <p:nvSpPr>
          <p:cNvPr id="6" name="TextBox 5">
            <a:extLst>
              <a:ext uri="{FF2B5EF4-FFF2-40B4-BE49-F238E27FC236}">
                <a16:creationId xmlns:a16="http://schemas.microsoft.com/office/drawing/2014/main" id="{7E38AB43-F69C-40DA-ADD7-BA4A2042C359}"/>
              </a:ext>
            </a:extLst>
          </p:cNvPr>
          <p:cNvSpPr txBox="1"/>
          <p:nvPr/>
        </p:nvSpPr>
        <p:spPr>
          <a:xfrm>
            <a:off x="6090191" y="2830069"/>
            <a:ext cx="5492209" cy="1831271"/>
          </a:xfrm>
          <a:prstGeom prst="rect">
            <a:avLst/>
          </a:prstGeom>
          <a:noFill/>
        </p:spPr>
        <p:txBody>
          <a:bodyPr wrap="none" rtlCol="0">
            <a:spAutoFit/>
          </a:bodyPr>
          <a:lstStyle/>
          <a:p>
            <a:pPr indent="-114300">
              <a:spcAft>
                <a:spcPct val="75000"/>
              </a:spcAft>
              <a:buClr>
                <a:schemeClr val="tx1"/>
              </a:buClr>
              <a:buFont typeface="Arial" panose="020B0604020202020204" pitchFamily="34" charset="0"/>
              <a:buChar char="►"/>
            </a:pPr>
            <a:r>
              <a:rPr lang="en-US" sz="2000" dirty="0">
                <a:solidFill>
                  <a:schemeClr val="tx1">
                    <a:lumMod val="95000"/>
                    <a:lumOff val="5000"/>
                  </a:schemeClr>
                </a:solidFill>
                <a:latin typeface="Arial" panose="020B0604020202020204" pitchFamily="34" charset="0"/>
                <a:cs typeface="Arial" panose="020B0604020202020204" pitchFamily="34" charset="0"/>
              </a:rPr>
              <a:t>Easy to insert extra questions…</a:t>
            </a:r>
          </a:p>
          <a:p>
            <a:pPr marL="612775">
              <a:buClr>
                <a:schemeClr val="tx1"/>
              </a:buClr>
              <a:buFont typeface="Wingdings" panose="05000000000000000000" pitchFamily="2" charset="2"/>
              <a:buChar char="§"/>
            </a:pPr>
            <a:r>
              <a:rPr lang="en-US" sz="2000" dirty="0">
                <a:solidFill>
                  <a:schemeClr val="tx1"/>
                </a:solidFill>
                <a:ea typeface="+mn-ea"/>
              </a:rPr>
              <a:t>What are some examples of plagiarism?</a:t>
            </a:r>
          </a:p>
          <a:p>
            <a:pPr marL="612775">
              <a:buClr>
                <a:schemeClr val="tx1"/>
              </a:buClr>
              <a:buFont typeface="Wingdings" panose="05000000000000000000" pitchFamily="2" charset="2"/>
              <a:buChar char="§"/>
            </a:pPr>
            <a:r>
              <a:rPr lang="en-US" sz="2000" dirty="0">
                <a:solidFill>
                  <a:schemeClr val="tx1"/>
                </a:solidFill>
                <a:ea typeface="+mn-ea"/>
              </a:rPr>
              <a:t>How big is the problem?</a:t>
            </a:r>
          </a:p>
          <a:p>
            <a:pPr marL="612775">
              <a:buClr>
                <a:schemeClr val="tx1"/>
              </a:buClr>
              <a:buFont typeface="Wingdings" panose="05000000000000000000" pitchFamily="2" charset="2"/>
              <a:buChar char="§"/>
            </a:pPr>
            <a:r>
              <a:rPr lang="en-US" sz="2000" dirty="0">
                <a:solidFill>
                  <a:schemeClr val="tx1"/>
                </a:solidFill>
                <a:ea typeface="+mn-ea"/>
              </a:rPr>
              <a:t>…</a:t>
            </a:r>
          </a:p>
          <a:p>
            <a:endParaRPr lang="en-GB" dirty="0"/>
          </a:p>
        </p:txBody>
      </p:sp>
    </p:spTree>
    <p:extLst>
      <p:ext uri="{BB962C8B-B14F-4D97-AF65-F5344CB8AC3E}">
        <p14:creationId xmlns:p14="http://schemas.microsoft.com/office/powerpoint/2010/main" val="18327743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D360D-74B0-48FF-A671-5233DCE4E9D0}"/>
              </a:ext>
            </a:extLst>
          </p:cNvPr>
          <p:cNvSpPr>
            <a:spLocks noGrp="1"/>
          </p:cNvSpPr>
          <p:nvPr>
            <p:ph type="title"/>
          </p:nvPr>
        </p:nvSpPr>
        <p:spPr/>
        <p:txBody>
          <a:bodyPr/>
          <a:lstStyle/>
          <a:p>
            <a:r>
              <a:rPr lang="en-US" dirty="0"/>
              <a:t>Writing Up</a:t>
            </a:r>
            <a:endParaRPr lang="en-GB" dirty="0"/>
          </a:p>
        </p:txBody>
      </p:sp>
      <p:sp>
        <p:nvSpPr>
          <p:cNvPr id="4" name="Rectangle 2">
            <a:extLst>
              <a:ext uri="{FF2B5EF4-FFF2-40B4-BE49-F238E27FC236}">
                <a16:creationId xmlns:a16="http://schemas.microsoft.com/office/drawing/2014/main" id="{187CF0B1-D9DB-4899-AF28-19E1DBBB865F}"/>
              </a:ext>
            </a:extLst>
          </p:cNvPr>
          <p:cNvSpPr txBox="1">
            <a:spLocks noChangeArrowheads="1"/>
          </p:cNvSpPr>
          <p:nvPr/>
        </p:nvSpPr>
        <p:spPr bwMode="auto">
          <a:xfrm>
            <a:off x="609600" y="1628775"/>
            <a:ext cx="799465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rtl="0" eaLnBrk="0" fontAlgn="base" hangingPunct="0">
              <a:spcBef>
                <a:spcPct val="0"/>
              </a:spcBef>
              <a:spcAft>
                <a:spcPct val="75000"/>
              </a:spcAft>
              <a:defRPr sz="2100">
                <a:solidFill>
                  <a:schemeClr val="tx1">
                    <a:lumMod val="95000"/>
                    <a:lumOff val="5000"/>
                  </a:schemeClr>
                </a:solidFill>
                <a:latin typeface="Arial" panose="020B0604020202020204" pitchFamily="34" charset="0"/>
                <a:ea typeface="ヒラギノ角ゴ Pro W3" charset="-128"/>
                <a:cs typeface="Arial" panose="020B0604020202020204" pitchFamily="34" charset="0"/>
              </a:defRPr>
            </a:lvl1pPr>
            <a:lvl2pPr marL="727075" indent="-342900" algn="l" rtl="0" eaLnBrk="0" fontAlgn="base" hangingPunct="0">
              <a:spcBef>
                <a:spcPct val="0"/>
              </a:spcBef>
              <a:spcAft>
                <a:spcPct val="50000"/>
              </a:spcAft>
              <a:buChar char="–"/>
              <a:defRPr sz="1900">
                <a:solidFill>
                  <a:srgbClr val="585555"/>
                </a:solidFill>
                <a:latin typeface="Arial MT" charset="0"/>
                <a:ea typeface="ヒラギノ角ゴ Pro W3" charset="-128"/>
              </a:defRPr>
            </a:lvl2pPr>
            <a:lvl3pPr marL="727075" indent="-342900" algn="l" rtl="0" eaLnBrk="0" fontAlgn="base" hangingPunct="0">
              <a:lnSpc>
                <a:spcPct val="75000"/>
              </a:lnSpc>
              <a:spcBef>
                <a:spcPct val="20000"/>
              </a:spcBef>
              <a:spcAft>
                <a:spcPct val="0"/>
              </a:spcAft>
              <a:buClr>
                <a:srgbClr val="B6BF00"/>
              </a:buClr>
              <a:buChar char="&gt;"/>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lgn="l" rtl="0" eaLnBrk="0" fontAlgn="base" hangingPunct="0">
              <a:spcBef>
                <a:spcPct val="20000"/>
              </a:spcBef>
              <a:spcAft>
                <a:spcPct val="0"/>
              </a:spcAft>
              <a:buFont typeface="Wingdings" panose="05000000000000000000" pitchFamily="2" charset="2"/>
              <a:buChar char="§"/>
              <a:defRPr lang="en-US" altLang="en-US" sz="2000">
                <a:solidFill>
                  <a:srgbClr val="585555"/>
                </a:solidFill>
                <a:latin typeface="Arial" panose="020B0604020202020204" pitchFamily="34" charset="0"/>
                <a:ea typeface="ヒラギノ角ゴ Pro W3" charset="-128"/>
                <a:cs typeface="Arial" panose="020B0604020202020204" pitchFamily="34" charset="0"/>
              </a:defRPr>
            </a:lvl4pPr>
            <a:lvl5pPr marL="828000" indent="324000" algn="l" rtl="0" eaLnBrk="0" fontAlgn="base" hangingPunct="0">
              <a:spcBef>
                <a:spcPct val="20000"/>
              </a:spcBef>
              <a:spcAft>
                <a:spcPct val="0"/>
              </a:spcAft>
              <a:buFont typeface="Courier New" panose="02070309020205020404" pitchFamily="49" charset="0"/>
              <a:buChar char="o"/>
              <a:defRPr sz="2000">
                <a:solidFill>
                  <a:srgbClr val="585555"/>
                </a:solidFill>
                <a:latin typeface="Arial MT" charset="0"/>
                <a:ea typeface="ヒラギノ角ゴ Pro W3" charset="-128"/>
                <a:cs typeface="Arial" panose="020B0604020202020204" pitchFamily="34" charset="0"/>
              </a:defRPr>
            </a:lvl5pPr>
            <a:lvl6pPr marL="1222375" algn="l" rtl="0" fontAlgn="base">
              <a:spcBef>
                <a:spcPct val="20000"/>
              </a:spcBef>
              <a:spcAft>
                <a:spcPct val="0"/>
              </a:spcAft>
              <a:buChar char="&gt;"/>
              <a:defRPr sz="1100">
                <a:solidFill>
                  <a:srgbClr val="585555"/>
                </a:solidFill>
                <a:latin typeface="Arial MT" charset="0"/>
                <a:ea typeface="ヒラギノ角ゴ Pro W3" charset="-128"/>
              </a:defRPr>
            </a:lvl6pPr>
            <a:lvl7pPr marL="1679575" algn="l" rtl="0" fontAlgn="base">
              <a:spcBef>
                <a:spcPct val="20000"/>
              </a:spcBef>
              <a:spcAft>
                <a:spcPct val="0"/>
              </a:spcAft>
              <a:buChar char="&gt;"/>
              <a:defRPr sz="1100">
                <a:solidFill>
                  <a:srgbClr val="585555"/>
                </a:solidFill>
                <a:latin typeface="Arial MT" charset="0"/>
                <a:ea typeface="ヒラギノ角ゴ Pro W3" charset="-128"/>
              </a:defRPr>
            </a:lvl7pPr>
            <a:lvl8pPr marL="2136775" algn="l" rtl="0" fontAlgn="base">
              <a:spcBef>
                <a:spcPct val="20000"/>
              </a:spcBef>
              <a:spcAft>
                <a:spcPct val="0"/>
              </a:spcAft>
              <a:buChar char="&gt;"/>
              <a:defRPr sz="1100">
                <a:solidFill>
                  <a:srgbClr val="585555"/>
                </a:solidFill>
                <a:latin typeface="Arial MT" charset="0"/>
                <a:ea typeface="ヒラギノ角ゴ Pro W3" charset="-128"/>
              </a:defRPr>
            </a:lvl8pPr>
            <a:lvl9pPr marL="2593975" algn="l" rtl="0" fontAlgn="base">
              <a:spcBef>
                <a:spcPct val="20000"/>
              </a:spcBef>
              <a:spcAft>
                <a:spcPct val="0"/>
              </a:spcAft>
              <a:buChar char="&gt;"/>
              <a:defRPr sz="1100">
                <a:solidFill>
                  <a:srgbClr val="585555"/>
                </a:solidFill>
                <a:latin typeface="Arial MT" charset="0"/>
                <a:ea typeface="ヒラギノ角ゴ Pro W3" charset="-128"/>
              </a:defRPr>
            </a:lvl9pPr>
          </a:lstStyle>
          <a:p>
            <a:pPr eaLnBrk="1" hangingPunct="1">
              <a:spcAft>
                <a:spcPct val="0"/>
              </a:spcAft>
            </a:pPr>
            <a:r>
              <a:rPr lang="en-US" altLang="en-US" sz="2000" b="1" kern="0" dirty="0"/>
              <a:t>Structuring paragraphs:</a:t>
            </a:r>
          </a:p>
          <a:p>
            <a:pPr eaLnBrk="1" hangingPunct="1">
              <a:spcAft>
                <a:spcPct val="0"/>
              </a:spcAft>
            </a:pPr>
            <a:endParaRPr lang="en-US" altLang="en-US" sz="2000" kern="0" dirty="0"/>
          </a:p>
          <a:p>
            <a:pPr marL="0" lvl="2" indent="-114300" eaLnBrk="1" hangingPunct="1">
              <a:lnSpc>
                <a:spcPct val="100000"/>
              </a:lnSpc>
              <a:spcBef>
                <a:spcPct val="0"/>
              </a:spcBef>
              <a:spcAft>
                <a:spcPct val="75000"/>
              </a:spcAft>
              <a:buClr>
                <a:schemeClr val="tx1"/>
              </a:buClr>
              <a:buFont typeface="Arial" panose="020B0604020202020204" pitchFamily="34" charset="0"/>
              <a:buChar char="►"/>
            </a:pPr>
            <a:r>
              <a:rPr lang="en-US" dirty="0">
                <a:solidFill>
                  <a:schemeClr val="tx1">
                    <a:lumMod val="95000"/>
                    <a:lumOff val="5000"/>
                  </a:schemeClr>
                </a:solidFill>
                <a:ea typeface="+mn-ea"/>
              </a:rPr>
              <a:t>Simple paragraph structure is </a:t>
            </a:r>
            <a:r>
              <a:rPr lang="en-US" b="1" dirty="0">
                <a:solidFill>
                  <a:srgbClr val="C00000"/>
                </a:solidFill>
                <a:ea typeface="+mn-ea"/>
              </a:rPr>
              <a:t>point – evidence – conclusion</a:t>
            </a:r>
          </a:p>
          <a:p>
            <a:pPr marL="612775" lvl="3" indent="-342900" eaLnBrk="1" hangingPunct="1">
              <a:spcBef>
                <a:spcPct val="0"/>
              </a:spcBef>
              <a:buClr>
                <a:schemeClr val="tx1"/>
              </a:buClr>
            </a:pPr>
            <a:r>
              <a:rPr lang="en-US" dirty="0">
                <a:solidFill>
                  <a:schemeClr val="tx1"/>
                </a:solidFill>
                <a:latin typeface="+mn-lt"/>
                <a:ea typeface="+mn-ea"/>
                <a:cs typeface="+mn-cs"/>
              </a:rPr>
              <a:t>(Sometimes given as </a:t>
            </a:r>
            <a:r>
              <a:rPr lang="en-US" i="1" dirty="0">
                <a:solidFill>
                  <a:schemeClr val="tx1"/>
                </a:solidFill>
                <a:latin typeface="+mn-lt"/>
                <a:ea typeface="+mn-ea"/>
                <a:cs typeface="+mn-cs"/>
              </a:rPr>
              <a:t>introduce</a:t>
            </a:r>
            <a:r>
              <a:rPr lang="en-US" dirty="0">
                <a:solidFill>
                  <a:schemeClr val="tx1"/>
                </a:solidFill>
                <a:latin typeface="+mn-lt"/>
                <a:ea typeface="+mn-ea"/>
                <a:cs typeface="+mn-cs"/>
              </a:rPr>
              <a:t>, </a:t>
            </a:r>
            <a:r>
              <a:rPr lang="en-US" i="1" dirty="0">
                <a:solidFill>
                  <a:schemeClr val="tx1"/>
                </a:solidFill>
                <a:latin typeface="+mn-lt"/>
                <a:ea typeface="+mn-ea"/>
                <a:cs typeface="+mn-cs"/>
              </a:rPr>
              <a:t>explain</a:t>
            </a:r>
            <a:r>
              <a:rPr lang="en-US" dirty="0">
                <a:solidFill>
                  <a:schemeClr val="tx1"/>
                </a:solidFill>
                <a:latin typeface="+mn-lt"/>
                <a:ea typeface="+mn-ea"/>
                <a:cs typeface="+mn-cs"/>
              </a:rPr>
              <a:t>, </a:t>
            </a:r>
            <a:r>
              <a:rPr lang="en-US" i="1" dirty="0">
                <a:solidFill>
                  <a:schemeClr val="tx1"/>
                </a:solidFill>
                <a:latin typeface="+mn-lt"/>
                <a:ea typeface="+mn-ea"/>
                <a:cs typeface="+mn-cs"/>
              </a:rPr>
              <a:t>conclude</a:t>
            </a:r>
            <a:r>
              <a:rPr lang="en-US" dirty="0">
                <a:solidFill>
                  <a:schemeClr val="tx1"/>
                </a:solidFill>
                <a:latin typeface="+mn-lt"/>
                <a:ea typeface="+mn-ea"/>
                <a:cs typeface="+mn-cs"/>
              </a:rPr>
              <a:t>)</a:t>
            </a:r>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0" lvl="2" indent="-114300" eaLnBrk="1" hangingPunct="1">
              <a:lnSpc>
                <a:spcPct val="100000"/>
              </a:lnSpc>
              <a:spcBef>
                <a:spcPct val="0"/>
              </a:spcBef>
              <a:spcAft>
                <a:spcPct val="75000"/>
              </a:spcAft>
              <a:buClr>
                <a:schemeClr val="tx1"/>
              </a:buClr>
              <a:buFont typeface="Arial" panose="020B0604020202020204" pitchFamily="34" charset="0"/>
              <a:buChar char="►"/>
            </a:pPr>
            <a:r>
              <a:rPr lang="en-US" altLang="en-US" dirty="0">
                <a:solidFill>
                  <a:schemeClr val="tx1">
                    <a:lumMod val="95000"/>
                    <a:lumOff val="5000"/>
                  </a:schemeClr>
                </a:solidFill>
                <a:ea typeface="+mn-ea"/>
              </a:rPr>
              <a:t>Simple example:</a:t>
            </a:r>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p:txBody>
      </p:sp>
      <p:sp>
        <p:nvSpPr>
          <p:cNvPr id="5" name="TextBox 4">
            <a:extLst>
              <a:ext uri="{FF2B5EF4-FFF2-40B4-BE49-F238E27FC236}">
                <a16:creationId xmlns:a16="http://schemas.microsoft.com/office/drawing/2014/main" id="{765BBFED-919F-4A94-AC0C-45ED7D0D1769}"/>
              </a:ext>
            </a:extLst>
          </p:cNvPr>
          <p:cNvSpPr txBox="1">
            <a:spLocks noChangeArrowheads="1"/>
          </p:cNvSpPr>
          <p:nvPr/>
        </p:nvSpPr>
        <p:spPr bwMode="auto">
          <a:xfrm>
            <a:off x="2599127" y="4306094"/>
            <a:ext cx="7559675" cy="1846262"/>
          </a:xfrm>
          <a:prstGeom prst="rect">
            <a:avLst/>
          </a:prstGeom>
          <a:solidFill>
            <a:srgbClr val="FBFFD5"/>
          </a:solidFill>
          <a:ln w="9525">
            <a:solidFill>
              <a:schemeClr val="tx1"/>
            </a:solidFill>
            <a:miter lim="800000"/>
            <a:headEnd/>
            <a:tailEnd/>
          </a:ln>
        </p:spPr>
        <p:txBody>
          <a:bodyPr>
            <a:spAutoFit/>
          </a:bodyPr>
          <a:lstStyle>
            <a:lvl1pPr>
              <a:defRPr sz="2400">
                <a:solidFill>
                  <a:schemeClr val="tx1"/>
                </a:solidFill>
                <a:latin typeface="Times" panose="02020603050405020304" pitchFamily="18" charset="0"/>
                <a:ea typeface="ヒラギノ角ゴ Pro W3" charset="-128"/>
              </a:defRPr>
            </a:lvl1pPr>
            <a:lvl2pPr marL="742950" indent="-285750">
              <a:defRPr sz="2400">
                <a:solidFill>
                  <a:schemeClr val="tx1"/>
                </a:solidFill>
                <a:latin typeface="Times" panose="02020603050405020304" pitchFamily="18" charset="0"/>
                <a:ea typeface="ヒラギノ角ゴ Pro W3" charset="-128"/>
              </a:defRPr>
            </a:lvl2pPr>
            <a:lvl3pPr indent="-209550">
              <a:defRPr sz="2400">
                <a:solidFill>
                  <a:schemeClr val="tx1"/>
                </a:solidFill>
                <a:latin typeface="Times" panose="02020603050405020304" pitchFamily="18" charset="0"/>
                <a:ea typeface="ヒラギノ角ゴ Pro W3" charset="-128"/>
              </a:defRPr>
            </a:lvl3pPr>
            <a:lvl4pPr marL="1600200" indent="-228600">
              <a:defRPr sz="2400">
                <a:solidFill>
                  <a:schemeClr val="tx1"/>
                </a:solidFill>
                <a:latin typeface="Times" panose="02020603050405020304" pitchFamily="18" charset="0"/>
                <a:ea typeface="ヒラギノ角ゴ Pro W3" charset="-128"/>
              </a:defRPr>
            </a:lvl4pPr>
            <a:lvl5pPr marL="2057400" indent="-228600">
              <a:defRPr sz="2400">
                <a:solidFill>
                  <a:schemeClr val="tx1"/>
                </a:solidFill>
                <a:latin typeface="Times" panose="02020603050405020304" pitchFamily="18" charset="0"/>
                <a:ea typeface="ヒラギノ角ゴ Pro W3"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9pPr>
          </a:lstStyle>
          <a:p>
            <a:pPr marL="0" lvl="2">
              <a:buClr>
                <a:schemeClr val="tx1"/>
              </a:buClr>
            </a:pPr>
            <a:r>
              <a:rPr lang="en-US" altLang="en-US" sz="1800" b="1" dirty="0">
                <a:solidFill>
                  <a:srgbClr val="000000"/>
                </a:solidFill>
                <a:latin typeface="Arial" panose="020B0604020202020204" pitchFamily="34" charset="0"/>
                <a:cs typeface="Arial" panose="020B0604020202020204" pitchFamily="34" charset="0"/>
              </a:rPr>
              <a:t>Point</a:t>
            </a:r>
            <a:r>
              <a:rPr lang="en-US" altLang="en-US" sz="1800" dirty="0">
                <a:solidFill>
                  <a:srgbClr val="000000"/>
                </a:solidFill>
                <a:latin typeface="Arial" panose="020B0604020202020204" pitchFamily="34" charset="0"/>
                <a:cs typeface="Arial" panose="020B0604020202020204" pitchFamily="34" charset="0"/>
              </a:rPr>
              <a:t> 		The sky is blue today. A blue sky usually means 			warm weather.</a:t>
            </a:r>
          </a:p>
          <a:p>
            <a:pPr marL="0" lvl="2">
              <a:buClr>
                <a:schemeClr val="tx1"/>
              </a:buClr>
            </a:pPr>
            <a:r>
              <a:rPr lang="en-US" altLang="en-US" sz="1800" b="1" dirty="0">
                <a:solidFill>
                  <a:srgbClr val="000000"/>
                </a:solidFill>
                <a:latin typeface="Arial" panose="020B0604020202020204" pitchFamily="34" charset="0"/>
                <a:cs typeface="Arial" panose="020B0604020202020204" pitchFamily="34" charset="0"/>
              </a:rPr>
              <a:t>Evidence </a:t>
            </a:r>
            <a:r>
              <a:rPr lang="en-US" altLang="en-US" sz="1800" dirty="0">
                <a:solidFill>
                  <a:srgbClr val="000000"/>
                </a:solidFill>
                <a:latin typeface="Arial" panose="020B0604020202020204" pitchFamily="34" charset="0"/>
                <a:cs typeface="Arial" panose="020B0604020202020204" pitchFamily="34" charset="0"/>
              </a:rPr>
              <a:t>	Jones (2008) says “…blue skies are associated with 			warm temperatures”</a:t>
            </a:r>
          </a:p>
          <a:p>
            <a:pPr marL="0" lvl="2">
              <a:buClr>
                <a:schemeClr val="tx1"/>
              </a:buClr>
            </a:pPr>
            <a:r>
              <a:rPr lang="en-US" altLang="en-US" sz="1800" b="1" dirty="0">
                <a:solidFill>
                  <a:srgbClr val="000000"/>
                </a:solidFill>
                <a:latin typeface="Arial" panose="020B0604020202020204" pitchFamily="34" charset="0"/>
                <a:cs typeface="Arial" panose="020B0604020202020204" pitchFamily="34" charset="0"/>
              </a:rPr>
              <a:t>Conclusion</a:t>
            </a:r>
            <a:r>
              <a:rPr lang="en-US" altLang="en-US" sz="1800" dirty="0">
                <a:solidFill>
                  <a:srgbClr val="000000"/>
                </a:solidFill>
                <a:latin typeface="Arial" panose="020B0604020202020204" pitchFamily="34" charset="0"/>
                <a:cs typeface="Arial" panose="020B0604020202020204" pitchFamily="34" charset="0"/>
              </a:rPr>
              <a:t> 	It’s probably going to be warm today</a:t>
            </a:r>
          </a:p>
          <a:p>
            <a:endParaRPr lang="en-GB" alt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60352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D360D-74B0-48FF-A671-5233DCE4E9D0}"/>
              </a:ext>
            </a:extLst>
          </p:cNvPr>
          <p:cNvSpPr>
            <a:spLocks noGrp="1"/>
          </p:cNvSpPr>
          <p:nvPr>
            <p:ph type="title"/>
          </p:nvPr>
        </p:nvSpPr>
        <p:spPr/>
        <p:txBody>
          <a:bodyPr/>
          <a:lstStyle/>
          <a:p>
            <a:r>
              <a:rPr lang="en-US" dirty="0"/>
              <a:t>Writing Conventions</a:t>
            </a:r>
            <a:endParaRPr lang="en-GB" dirty="0"/>
          </a:p>
        </p:txBody>
      </p:sp>
      <p:sp>
        <p:nvSpPr>
          <p:cNvPr id="3" name="Content Placeholder 2">
            <a:extLst>
              <a:ext uri="{FF2B5EF4-FFF2-40B4-BE49-F238E27FC236}">
                <a16:creationId xmlns:a16="http://schemas.microsoft.com/office/drawing/2014/main" id="{54656EB5-267A-405D-9F26-C742131D41F6}"/>
              </a:ext>
            </a:extLst>
          </p:cNvPr>
          <p:cNvSpPr>
            <a:spLocks noGrp="1"/>
          </p:cNvSpPr>
          <p:nvPr>
            <p:ph idx="1"/>
          </p:nvPr>
        </p:nvSpPr>
        <p:spPr/>
        <p:txBody>
          <a:bodyPr/>
          <a:lstStyle/>
          <a:p>
            <a:r>
              <a:rPr lang="en-US" b="1" dirty="0"/>
              <a:t>Writing conventions:</a:t>
            </a:r>
          </a:p>
          <a:p>
            <a:pPr marL="342900" indent="-342900">
              <a:spcAft>
                <a:spcPts val="0"/>
              </a:spcAft>
              <a:buFont typeface="Arial" panose="020B0604020202020204" pitchFamily="34" charset="0"/>
              <a:buChar char="►"/>
            </a:pPr>
            <a:r>
              <a:rPr lang="en-US" sz="2000" dirty="0"/>
              <a:t>Writing style is important – create the right image for the reader</a:t>
            </a:r>
          </a:p>
          <a:p>
            <a:pPr marL="342900" indent="-342900">
              <a:spcAft>
                <a:spcPts val="0"/>
              </a:spcAft>
              <a:buFont typeface="Arial" panose="020B0604020202020204" pitchFamily="34" charset="0"/>
              <a:buChar char="►"/>
            </a:pPr>
            <a:endParaRPr lang="en-US" sz="2000" dirty="0"/>
          </a:p>
          <a:p>
            <a:pPr marL="342900" indent="-342900">
              <a:spcAft>
                <a:spcPts val="0"/>
              </a:spcAft>
              <a:buFont typeface="Arial" panose="020B0604020202020204" pitchFamily="34" charset="0"/>
              <a:buChar char="►"/>
            </a:pPr>
            <a:r>
              <a:rPr lang="en-US" sz="2000" dirty="0"/>
              <a:t>Academic writing is usually formal and impersonal</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Write in third person</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Avoid slang &amp; colloquial terms</a:t>
            </a:r>
          </a:p>
          <a:p>
            <a:endParaRPr lang="en-US" sz="2000" dirty="0"/>
          </a:p>
          <a:p>
            <a:pPr marL="342900" indent="-342900">
              <a:spcAft>
                <a:spcPts val="0"/>
              </a:spcAft>
              <a:buFont typeface="Arial" panose="020B0604020202020204" pitchFamily="34" charset="0"/>
              <a:buChar char="►"/>
            </a:pPr>
            <a:r>
              <a:rPr lang="en-US" sz="2000" dirty="0"/>
              <a:t>Avoid “I”, or “we” </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Use “one”, “he”, “they” or collective nouns (“writers”, “researchers”)</a:t>
            </a:r>
          </a:p>
          <a:p>
            <a:pPr marL="342900" indent="-342900">
              <a:spcAft>
                <a:spcPts val="0"/>
              </a:spcAft>
              <a:buFont typeface="Arial" panose="020B0604020202020204" pitchFamily="34" charset="0"/>
              <a:buChar char="►"/>
            </a:pPr>
            <a:endParaRPr lang="en-US" sz="2000" dirty="0"/>
          </a:p>
          <a:p>
            <a:pPr marL="342900" indent="-342900">
              <a:spcAft>
                <a:spcPts val="0"/>
              </a:spcAft>
              <a:buFont typeface="Arial" panose="020B0604020202020204" pitchFamily="34" charset="0"/>
              <a:buChar char="►"/>
            </a:pPr>
            <a:r>
              <a:rPr lang="en-US" sz="2000" dirty="0"/>
              <a:t>Examples: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“I think” becomes “it can be argued”</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“I think” becomes “one might argue”</a:t>
            </a:r>
          </a:p>
          <a:p>
            <a:endParaRPr lang="en-US" sz="2000" dirty="0"/>
          </a:p>
          <a:p>
            <a:endParaRPr lang="en-GB" dirty="0"/>
          </a:p>
        </p:txBody>
      </p:sp>
    </p:spTree>
    <p:extLst>
      <p:ext uri="{BB962C8B-B14F-4D97-AF65-F5344CB8AC3E}">
        <p14:creationId xmlns:p14="http://schemas.microsoft.com/office/powerpoint/2010/main" val="12961834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2B488-A3EA-4234-9D8E-D8CD1BBEF36D}"/>
              </a:ext>
            </a:extLst>
          </p:cNvPr>
          <p:cNvSpPr>
            <a:spLocks noGrp="1"/>
          </p:cNvSpPr>
          <p:nvPr>
            <p:ph type="title"/>
          </p:nvPr>
        </p:nvSpPr>
        <p:spPr/>
        <p:txBody>
          <a:bodyPr/>
          <a:lstStyle/>
          <a:p>
            <a:r>
              <a:rPr lang="en-US" dirty="0"/>
              <a:t>Referencing</a:t>
            </a:r>
            <a:endParaRPr lang="en-GB" dirty="0"/>
          </a:p>
        </p:txBody>
      </p:sp>
      <p:sp>
        <p:nvSpPr>
          <p:cNvPr id="3" name="Content Placeholder 2">
            <a:extLst>
              <a:ext uri="{FF2B5EF4-FFF2-40B4-BE49-F238E27FC236}">
                <a16:creationId xmlns:a16="http://schemas.microsoft.com/office/drawing/2014/main" id="{8E04BD98-F64A-4873-87D2-5144EA5F2573}"/>
              </a:ext>
            </a:extLst>
          </p:cNvPr>
          <p:cNvSpPr>
            <a:spLocks noGrp="1"/>
          </p:cNvSpPr>
          <p:nvPr>
            <p:ph idx="1"/>
          </p:nvPr>
        </p:nvSpPr>
        <p:spPr>
          <a:xfrm>
            <a:off x="812800" y="1676400"/>
            <a:ext cx="8598619" cy="4419600"/>
          </a:xfrm>
        </p:spPr>
        <p:txBody>
          <a:bodyPr/>
          <a:lstStyle/>
          <a:p>
            <a:pPr marL="342900" indent="-342900">
              <a:spcAft>
                <a:spcPts val="0"/>
              </a:spcAft>
              <a:buFont typeface="Arial" panose="020B0604020202020204" pitchFamily="34" charset="0"/>
              <a:buChar char="►"/>
            </a:pPr>
            <a:r>
              <a:rPr lang="en-US" sz="2000" dirty="0"/>
              <a:t>Most UK universities use the </a:t>
            </a:r>
            <a:r>
              <a:rPr lang="en-US" sz="2000" b="1" dirty="0">
                <a:solidFill>
                  <a:srgbClr val="C00000"/>
                </a:solidFill>
              </a:rPr>
              <a:t>Harvard Referencing System</a:t>
            </a:r>
          </a:p>
          <a:p>
            <a:pPr marL="792000"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The library will have various resources to help you format references/citations correctly</a:t>
            </a:r>
          </a:p>
          <a:p>
            <a:pPr>
              <a:spcAft>
                <a:spcPts val="0"/>
              </a:spcAft>
            </a:pPr>
            <a:endParaRPr lang="en-US" sz="2000" dirty="0"/>
          </a:p>
          <a:p>
            <a:pPr marL="342900" indent="-342900">
              <a:spcAft>
                <a:spcPts val="0"/>
              </a:spcAft>
              <a:buFont typeface="Arial" panose="020B0604020202020204" pitchFamily="34" charset="0"/>
              <a:buChar char="►"/>
            </a:pPr>
            <a:r>
              <a:rPr lang="en-US" sz="2000" dirty="0"/>
              <a:t>The standard guide used by most academics and universities is </a:t>
            </a:r>
            <a:r>
              <a:rPr lang="en-US" sz="2000" i="1" dirty="0"/>
              <a:t>Cite Them Right by </a:t>
            </a:r>
            <a:r>
              <a:rPr lang="en-US" sz="2000" dirty="0"/>
              <a:t>Pears and Shields</a:t>
            </a:r>
          </a:p>
          <a:p>
            <a:pPr marL="792000"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It is available to read online from most university libraries </a:t>
            </a:r>
            <a:r>
              <a:rPr lang="en-US" sz="2000" b="1" kern="1200" dirty="0">
                <a:solidFill>
                  <a:schemeClr val="tx1"/>
                </a:solidFill>
                <a:ea typeface="+mn-ea"/>
              </a:rPr>
              <a:t>OR</a:t>
            </a:r>
          </a:p>
          <a:p>
            <a:pPr marL="792000"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You can buy it for less than £10 from sources like Amazon</a:t>
            </a:r>
          </a:p>
          <a:p>
            <a:pPr marL="792000"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It has a companion web site that contains lots of useful information and an online reference creator</a:t>
            </a:r>
          </a:p>
          <a:p>
            <a:pPr marL="792000" lvl="1" eaLnBrk="1" hangingPunct="1">
              <a:spcAft>
                <a:spcPts val="0"/>
              </a:spcAft>
              <a:buClr>
                <a:schemeClr val="tx1"/>
              </a:buClr>
              <a:buFont typeface="Wingdings" panose="05000000000000000000" pitchFamily="2" charset="2"/>
              <a:buChar char="§"/>
            </a:pPr>
            <a:endParaRPr lang="en-US" sz="2000" kern="1200" dirty="0">
              <a:solidFill>
                <a:schemeClr val="tx1"/>
              </a:solidFill>
              <a:ea typeface="+mn-ea"/>
            </a:endParaRPr>
          </a:p>
          <a:p>
            <a:pPr marL="449100" lvl="1" indent="0" eaLnBrk="1" hangingPunct="1">
              <a:spcAft>
                <a:spcPts val="0"/>
              </a:spcAft>
              <a:buClr>
                <a:schemeClr val="tx1"/>
              </a:buClr>
              <a:buNone/>
            </a:pPr>
            <a:r>
              <a:rPr lang="en-US" sz="2000" kern="1200" dirty="0">
                <a:solidFill>
                  <a:schemeClr val="tx1"/>
                </a:solidFill>
                <a:ea typeface="+mn-ea"/>
              </a:rPr>
              <a:t>(</a:t>
            </a:r>
            <a:r>
              <a:rPr lang="en-US" sz="2000" i="1" kern="1200" dirty="0">
                <a:solidFill>
                  <a:schemeClr val="tx1"/>
                </a:solidFill>
                <a:ea typeface="+mn-ea"/>
              </a:rPr>
              <a:t>But there are also lots of completely </a:t>
            </a:r>
            <a:r>
              <a:rPr lang="en-US" sz="2000" b="1" i="1" kern="1200" dirty="0">
                <a:solidFill>
                  <a:schemeClr val="tx1"/>
                </a:solidFill>
                <a:ea typeface="+mn-ea"/>
              </a:rPr>
              <a:t>free</a:t>
            </a:r>
            <a:r>
              <a:rPr lang="en-US" sz="2000" i="1" kern="1200" dirty="0">
                <a:solidFill>
                  <a:schemeClr val="tx1"/>
                </a:solidFill>
                <a:ea typeface="+mn-ea"/>
              </a:rPr>
              <a:t> resources out there as shown in the next slides</a:t>
            </a:r>
            <a:r>
              <a:rPr lang="en-US" sz="2000" kern="1200" dirty="0">
                <a:solidFill>
                  <a:schemeClr val="tx1"/>
                </a:solidFill>
                <a:ea typeface="+mn-ea"/>
              </a:rPr>
              <a:t>)</a:t>
            </a:r>
            <a:endParaRPr lang="en-GB" sz="2000" kern="1200" dirty="0">
              <a:solidFill>
                <a:schemeClr val="tx1"/>
              </a:solidFill>
              <a:ea typeface="+mn-ea"/>
            </a:endParaRPr>
          </a:p>
        </p:txBody>
      </p:sp>
      <p:pic>
        <p:nvPicPr>
          <p:cNvPr id="2050" name="Picture 2">
            <a:extLst>
              <a:ext uri="{FF2B5EF4-FFF2-40B4-BE49-F238E27FC236}">
                <a16:creationId xmlns:a16="http://schemas.microsoft.com/office/drawing/2014/main" id="{331A39CE-C2BE-45E2-9FA5-E5D0E2986D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11419" y="2242913"/>
            <a:ext cx="2251116" cy="30277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15414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B7DE8-4255-487B-A2AE-2C51F312561B}"/>
              </a:ext>
            </a:extLst>
          </p:cNvPr>
          <p:cNvSpPr>
            <a:spLocks noGrp="1"/>
          </p:cNvSpPr>
          <p:nvPr>
            <p:ph type="title"/>
          </p:nvPr>
        </p:nvSpPr>
        <p:spPr/>
        <p:txBody>
          <a:bodyPr/>
          <a:lstStyle/>
          <a:p>
            <a:r>
              <a:rPr lang="en-US" dirty="0"/>
              <a:t>Referencing</a:t>
            </a:r>
            <a:endParaRPr lang="en-GB" dirty="0"/>
          </a:p>
        </p:txBody>
      </p:sp>
      <p:sp>
        <p:nvSpPr>
          <p:cNvPr id="3" name="Content Placeholder 2">
            <a:extLst>
              <a:ext uri="{FF2B5EF4-FFF2-40B4-BE49-F238E27FC236}">
                <a16:creationId xmlns:a16="http://schemas.microsoft.com/office/drawing/2014/main" id="{2FA3F894-0B18-4D0F-8964-2CE603746B5D}"/>
              </a:ext>
            </a:extLst>
          </p:cNvPr>
          <p:cNvSpPr>
            <a:spLocks noGrp="1"/>
          </p:cNvSpPr>
          <p:nvPr>
            <p:ph idx="1"/>
          </p:nvPr>
        </p:nvSpPr>
        <p:spPr/>
        <p:txBody>
          <a:bodyPr/>
          <a:lstStyle/>
          <a:p>
            <a:pPr marL="342900" indent="-342900">
              <a:spcAft>
                <a:spcPts val="0"/>
              </a:spcAft>
              <a:buFont typeface="Arial" panose="020B0604020202020204" pitchFamily="34" charset="0"/>
              <a:buChar char="►"/>
            </a:pPr>
            <a:r>
              <a:rPr lang="en-US" sz="2000" dirty="0"/>
              <a:t>All TSD students have </a:t>
            </a:r>
            <a:r>
              <a:rPr lang="en-US" sz="2000" b="1" dirty="0"/>
              <a:t>free</a:t>
            </a:r>
            <a:r>
              <a:rPr lang="en-US" sz="2000" dirty="0"/>
              <a:t> access to </a:t>
            </a:r>
            <a:r>
              <a:rPr lang="en-US" sz="2000" i="1" dirty="0"/>
              <a:t>RefWorks</a:t>
            </a:r>
          </a:p>
          <a:p>
            <a:pPr marL="792000"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Go to: https://uwtsd.ac.uk/library/student-essentials/refworks/</a:t>
            </a:r>
            <a:endParaRPr lang="en-GB" sz="2000" kern="1200" dirty="0">
              <a:solidFill>
                <a:schemeClr val="tx1"/>
              </a:solidFill>
              <a:ea typeface="+mn-ea"/>
            </a:endParaRPr>
          </a:p>
        </p:txBody>
      </p:sp>
      <p:pic>
        <p:nvPicPr>
          <p:cNvPr id="3074" name="Picture 2" descr="2.5 Managing Folders in RefWorks - YouTube">
            <a:extLst>
              <a:ext uri="{FF2B5EF4-FFF2-40B4-BE49-F238E27FC236}">
                <a16:creationId xmlns:a16="http://schemas.microsoft.com/office/drawing/2014/main" id="{D3E2AB4A-7245-4961-B007-D8579E4021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158" t="3516" r="14837"/>
          <a:stretch/>
        </p:blipFill>
        <p:spPr bwMode="auto">
          <a:xfrm>
            <a:off x="6229710" y="2581926"/>
            <a:ext cx="5148052" cy="382714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B8557EFE-719F-4C28-8F78-82EE564D37B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84" t="23620" r="60165" b="33860"/>
          <a:stretch/>
        </p:blipFill>
        <p:spPr bwMode="auto">
          <a:xfrm>
            <a:off x="1209524" y="2421257"/>
            <a:ext cx="4468484" cy="158153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188A64E4-73CC-46F7-BAEB-00A046FD3B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63110" y="4155195"/>
            <a:ext cx="4361313" cy="256694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08842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29DD0-3E61-46F7-B781-7E4829D260E5}"/>
              </a:ext>
            </a:extLst>
          </p:cNvPr>
          <p:cNvSpPr>
            <a:spLocks noGrp="1"/>
          </p:cNvSpPr>
          <p:nvPr>
            <p:ph type="title"/>
          </p:nvPr>
        </p:nvSpPr>
        <p:spPr/>
        <p:txBody>
          <a:bodyPr/>
          <a:lstStyle/>
          <a:p>
            <a:r>
              <a:rPr lang="en-US" dirty="0"/>
              <a:t>Referencing</a:t>
            </a:r>
            <a:endParaRPr lang="en-GB" dirty="0"/>
          </a:p>
        </p:txBody>
      </p:sp>
      <p:sp>
        <p:nvSpPr>
          <p:cNvPr id="3" name="Content Placeholder 2">
            <a:extLst>
              <a:ext uri="{FF2B5EF4-FFF2-40B4-BE49-F238E27FC236}">
                <a16:creationId xmlns:a16="http://schemas.microsoft.com/office/drawing/2014/main" id="{AD7CF5EC-64A9-4D6C-BC11-B8B365AAD503}"/>
              </a:ext>
            </a:extLst>
          </p:cNvPr>
          <p:cNvSpPr>
            <a:spLocks noGrp="1"/>
          </p:cNvSpPr>
          <p:nvPr>
            <p:ph idx="1"/>
          </p:nvPr>
        </p:nvSpPr>
        <p:spPr/>
        <p:txBody>
          <a:bodyPr/>
          <a:lstStyle/>
          <a:p>
            <a:endParaRPr lang="en-GB" dirty="0"/>
          </a:p>
        </p:txBody>
      </p:sp>
      <p:pic>
        <p:nvPicPr>
          <p:cNvPr id="1026" name="Picture 2" descr="Zotero 5.0">
            <a:extLst>
              <a:ext uri="{FF2B5EF4-FFF2-40B4-BE49-F238E27FC236}">
                <a16:creationId xmlns:a16="http://schemas.microsoft.com/office/drawing/2014/main" id="{5E0B0234-95C1-46B3-8243-70204B6C83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333" y="1676398"/>
            <a:ext cx="6083225" cy="342181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116C4FD2-B8E4-4309-A4F6-9D4814CB97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5306" y="1676397"/>
            <a:ext cx="5472862" cy="396098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872CAFA-96AD-45E6-B92F-17E64D797217}"/>
              </a:ext>
            </a:extLst>
          </p:cNvPr>
          <p:cNvSpPr txBox="1"/>
          <p:nvPr/>
        </p:nvSpPr>
        <p:spPr>
          <a:xfrm>
            <a:off x="4616941" y="5782332"/>
            <a:ext cx="2958118" cy="707886"/>
          </a:xfrm>
          <a:prstGeom prst="rect">
            <a:avLst/>
          </a:prstGeom>
          <a:solidFill>
            <a:srgbClr val="FFF8E5"/>
          </a:solidFill>
          <a:ln>
            <a:solidFill>
              <a:schemeClr val="tx1"/>
            </a:solidFill>
          </a:ln>
        </p:spPr>
        <p:txBody>
          <a:bodyPr wrap="none" rtlCol="0">
            <a:spAutoFit/>
          </a:bodyPr>
          <a:lstStyle/>
          <a:p>
            <a:pPr algn="ctr"/>
            <a:r>
              <a:rPr lang="en-US" sz="2000" b="1" dirty="0">
                <a:latin typeface="Arial" panose="020B0604020202020204" pitchFamily="34" charset="0"/>
                <a:cs typeface="Arial" panose="020B0604020202020204" pitchFamily="34" charset="0"/>
              </a:rPr>
              <a:t>Zotero</a:t>
            </a:r>
            <a:r>
              <a:rPr lang="en-US" sz="2000" dirty="0">
                <a:latin typeface="Arial" panose="020B0604020202020204" pitchFamily="34" charset="0"/>
                <a:cs typeface="Arial" panose="020B0604020202020204" pitchFamily="34" charset="0"/>
              </a:rPr>
              <a:t> (Free)</a:t>
            </a:r>
          </a:p>
          <a:p>
            <a:pPr algn="ctr"/>
            <a:r>
              <a:rPr lang="en-US" sz="2000"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hlinkClick r:id="rId4"/>
              </a:rPr>
              <a:t>https://www.zotero.org</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95116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29DD0-3E61-46F7-B781-7E4829D260E5}"/>
              </a:ext>
            </a:extLst>
          </p:cNvPr>
          <p:cNvSpPr>
            <a:spLocks noGrp="1"/>
          </p:cNvSpPr>
          <p:nvPr>
            <p:ph type="title"/>
          </p:nvPr>
        </p:nvSpPr>
        <p:spPr/>
        <p:txBody>
          <a:bodyPr/>
          <a:lstStyle/>
          <a:p>
            <a:r>
              <a:rPr lang="en-US" dirty="0"/>
              <a:t>Referencing</a:t>
            </a:r>
            <a:endParaRPr lang="en-GB" dirty="0"/>
          </a:p>
        </p:txBody>
      </p:sp>
      <p:sp>
        <p:nvSpPr>
          <p:cNvPr id="3" name="Content Placeholder 2">
            <a:extLst>
              <a:ext uri="{FF2B5EF4-FFF2-40B4-BE49-F238E27FC236}">
                <a16:creationId xmlns:a16="http://schemas.microsoft.com/office/drawing/2014/main" id="{AD7CF5EC-64A9-4D6C-BC11-B8B365AAD503}"/>
              </a:ext>
            </a:extLst>
          </p:cNvPr>
          <p:cNvSpPr>
            <a:spLocks noGrp="1"/>
          </p:cNvSpPr>
          <p:nvPr>
            <p:ph idx="1"/>
          </p:nvPr>
        </p:nvSpPr>
        <p:spPr/>
        <p:txBody>
          <a:bodyPr/>
          <a:lstStyle/>
          <a:p>
            <a:endParaRPr lang="en-GB" dirty="0"/>
          </a:p>
        </p:txBody>
      </p:sp>
      <p:pic>
        <p:nvPicPr>
          <p:cNvPr id="1028" name="Picture 4">
            <a:extLst>
              <a:ext uri="{FF2B5EF4-FFF2-40B4-BE49-F238E27FC236}">
                <a16:creationId xmlns:a16="http://schemas.microsoft.com/office/drawing/2014/main" id="{5B272AE4-0949-49F5-B839-CCDEFF4682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428" y="1590173"/>
            <a:ext cx="7575655" cy="50171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35076D0-64BF-4EC1-B16C-7F2DACD3C0B8}"/>
              </a:ext>
            </a:extLst>
          </p:cNvPr>
          <p:cNvSpPr txBox="1"/>
          <p:nvPr/>
        </p:nvSpPr>
        <p:spPr>
          <a:xfrm>
            <a:off x="8388455" y="3617101"/>
            <a:ext cx="3174267" cy="707886"/>
          </a:xfrm>
          <a:prstGeom prst="rect">
            <a:avLst/>
          </a:prstGeom>
          <a:solidFill>
            <a:srgbClr val="FFF8E5"/>
          </a:solidFill>
          <a:ln>
            <a:solidFill>
              <a:schemeClr val="tx1"/>
            </a:solidFill>
          </a:ln>
        </p:spPr>
        <p:txBody>
          <a:bodyPr wrap="none" rtlCol="0">
            <a:spAutoFit/>
          </a:bodyPr>
          <a:lstStyle/>
          <a:p>
            <a:pPr algn="ctr"/>
            <a:r>
              <a:rPr lang="en-US" sz="2000" b="1" dirty="0">
                <a:latin typeface="Arial" panose="020B0604020202020204" pitchFamily="34" charset="0"/>
                <a:cs typeface="Arial" panose="020B0604020202020204" pitchFamily="34" charset="0"/>
              </a:rPr>
              <a:t>Mendeley</a:t>
            </a:r>
            <a:r>
              <a:rPr lang="en-US" sz="2000" dirty="0">
                <a:latin typeface="Arial" panose="020B0604020202020204" pitchFamily="34" charset="0"/>
                <a:cs typeface="Arial" panose="020B0604020202020204" pitchFamily="34" charset="0"/>
              </a:rPr>
              <a:t> (Free - Limited)</a:t>
            </a:r>
          </a:p>
          <a:p>
            <a:pPr algn="ctr"/>
            <a:r>
              <a:rPr lang="en-US" sz="2000"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hlinkClick r:id="rId3"/>
              </a:rPr>
              <a:t>www.mendeley.com</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57749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29DD0-3E61-46F7-B781-7E4829D260E5}"/>
              </a:ext>
            </a:extLst>
          </p:cNvPr>
          <p:cNvSpPr>
            <a:spLocks noGrp="1"/>
          </p:cNvSpPr>
          <p:nvPr>
            <p:ph type="title"/>
          </p:nvPr>
        </p:nvSpPr>
        <p:spPr/>
        <p:txBody>
          <a:bodyPr/>
          <a:lstStyle/>
          <a:p>
            <a:r>
              <a:rPr lang="en-US" dirty="0"/>
              <a:t>Referencing</a:t>
            </a:r>
            <a:endParaRPr lang="en-GB" dirty="0"/>
          </a:p>
        </p:txBody>
      </p:sp>
      <p:sp>
        <p:nvSpPr>
          <p:cNvPr id="3" name="Content Placeholder 2">
            <a:extLst>
              <a:ext uri="{FF2B5EF4-FFF2-40B4-BE49-F238E27FC236}">
                <a16:creationId xmlns:a16="http://schemas.microsoft.com/office/drawing/2014/main" id="{AD7CF5EC-64A9-4D6C-BC11-B8B365AAD503}"/>
              </a:ext>
            </a:extLst>
          </p:cNvPr>
          <p:cNvSpPr>
            <a:spLocks noGrp="1"/>
          </p:cNvSpPr>
          <p:nvPr>
            <p:ph idx="1"/>
          </p:nvPr>
        </p:nvSpPr>
        <p:spPr/>
        <p:txBody>
          <a:bodyPr/>
          <a:lstStyle/>
          <a:p>
            <a:endParaRPr lang="en-GB" dirty="0"/>
          </a:p>
        </p:txBody>
      </p:sp>
      <p:pic>
        <p:nvPicPr>
          <p:cNvPr id="8194" name="Picture 2" descr="Citavi 6 – Literatur, Zitate, Vorschau">
            <a:extLst>
              <a:ext uri="{FF2B5EF4-FFF2-40B4-BE49-F238E27FC236}">
                <a16:creationId xmlns:a16="http://schemas.microsoft.com/office/drawing/2014/main" id="{3D737B87-758B-4D35-96F0-0710D06F7D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669" y="1676401"/>
            <a:ext cx="6478800" cy="384667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8196" name="Picture 4">
            <a:extLst>
              <a:ext uri="{FF2B5EF4-FFF2-40B4-BE49-F238E27FC236}">
                <a16:creationId xmlns:a16="http://schemas.microsoft.com/office/drawing/2014/main" id="{2630E548-20DB-4F59-B11E-3961BF90F09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893"/>
          <a:stretch/>
        </p:blipFill>
        <p:spPr bwMode="auto">
          <a:xfrm>
            <a:off x="6986361" y="1722161"/>
            <a:ext cx="4895970" cy="384955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44B9658-3A68-4C54-B7DD-9B9FEAB0E1AC}"/>
              </a:ext>
            </a:extLst>
          </p:cNvPr>
          <p:cNvSpPr txBox="1"/>
          <p:nvPr/>
        </p:nvSpPr>
        <p:spPr>
          <a:xfrm>
            <a:off x="5041737" y="5826870"/>
            <a:ext cx="2108526" cy="707886"/>
          </a:xfrm>
          <a:prstGeom prst="rect">
            <a:avLst/>
          </a:prstGeom>
          <a:solidFill>
            <a:srgbClr val="FFF8E5"/>
          </a:solidFill>
          <a:ln>
            <a:solidFill>
              <a:schemeClr val="tx1"/>
            </a:solidFill>
          </a:ln>
        </p:spPr>
        <p:txBody>
          <a:bodyPr wrap="none" rtlCol="0">
            <a:spAutoFit/>
          </a:bodyPr>
          <a:lstStyle/>
          <a:p>
            <a:pPr algn="ctr"/>
            <a:r>
              <a:rPr lang="en-US" sz="2000" b="1" dirty="0" err="1">
                <a:latin typeface="Arial" panose="020B0604020202020204" pitchFamily="34" charset="0"/>
                <a:cs typeface="Arial" panose="020B0604020202020204" pitchFamily="34" charset="0"/>
              </a:rPr>
              <a:t>Citavi</a:t>
            </a:r>
            <a:r>
              <a:rPr lang="en-US" sz="2000" dirty="0">
                <a:latin typeface="Arial" panose="020B0604020202020204" pitchFamily="34" charset="0"/>
                <a:cs typeface="Arial" panose="020B0604020202020204" pitchFamily="34" charset="0"/>
              </a:rPr>
              <a:t> (£££)</a:t>
            </a:r>
          </a:p>
          <a:p>
            <a:pPr algn="ctr"/>
            <a:r>
              <a:rPr lang="en-US" sz="2000"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hlinkClick r:id="rId4"/>
              </a:rPr>
              <a:t>www.citavi.com</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cxnSp>
        <p:nvCxnSpPr>
          <p:cNvPr id="6" name="Straight Arrow Connector 5">
            <a:extLst>
              <a:ext uri="{FF2B5EF4-FFF2-40B4-BE49-F238E27FC236}">
                <a16:creationId xmlns:a16="http://schemas.microsoft.com/office/drawing/2014/main" id="{433A5FFA-1182-49F7-90E7-E5FA8915FD9B}"/>
              </a:ext>
            </a:extLst>
          </p:cNvPr>
          <p:cNvCxnSpPr>
            <a:cxnSpLocks/>
          </p:cNvCxnSpPr>
          <p:nvPr/>
        </p:nvCxnSpPr>
        <p:spPr bwMode="auto">
          <a:xfrm flipV="1">
            <a:off x="7291600" y="5267149"/>
            <a:ext cx="458974" cy="432144"/>
          </a:xfrm>
          <a:prstGeom prst="straightConnector1">
            <a:avLst/>
          </a:prstGeom>
          <a:solidFill>
            <a:schemeClr val="accent1"/>
          </a:solidFill>
          <a:ln w="34925" cap="flat" cmpd="sng" algn="ctr">
            <a:solidFill>
              <a:srgbClr val="FF0000"/>
            </a:solidFill>
            <a:prstDash val="solid"/>
            <a:round/>
            <a:headEnd type="none" w="med" len="med"/>
            <a:tailEnd type="triangle"/>
          </a:ln>
          <a:effectLst/>
        </p:spPr>
      </p:cxnSp>
    </p:spTree>
    <p:extLst>
      <p:ext uri="{BB962C8B-B14F-4D97-AF65-F5344CB8AC3E}">
        <p14:creationId xmlns:p14="http://schemas.microsoft.com/office/powerpoint/2010/main" val="25205695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29DD0-3E61-46F7-B781-7E4829D260E5}"/>
              </a:ext>
            </a:extLst>
          </p:cNvPr>
          <p:cNvSpPr>
            <a:spLocks noGrp="1"/>
          </p:cNvSpPr>
          <p:nvPr>
            <p:ph type="title"/>
          </p:nvPr>
        </p:nvSpPr>
        <p:spPr/>
        <p:txBody>
          <a:bodyPr/>
          <a:lstStyle/>
          <a:p>
            <a:r>
              <a:rPr lang="en-US" dirty="0"/>
              <a:t>Referencing</a:t>
            </a:r>
            <a:endParaRPr lang="en-GB" dirty="0"/>
          </a:p>
        </p:txBody>
      </p:sp>
      <p:sp>
        <p:nvSpPr>
          <p:cNvPr id="3" name="Content Placeholder 2">
            <a:extLst>
              <a:ext uri="{FF2B5EF4-FFF2-40B4-BE49-F238E27FC236}">
                <a16:creationId xmlns:a16="http://schemas.microsoft.com/office/drawing/2014/main" id="{AD7CF5EC-64A9-4D6C-BC11-B8B365AAD503}"/>
              </a:ext>
            </a:extLst>
          </p:cNvPr>
          <p:cNvSpPr>
            <a:spLocks noGrp="1"/>
          </p:cNvSpPr>
          <p:nvPr>
            <p:ph idx="1"/>
          </p:nvPr>
        </p:nvSpPr>
        <p:spPr/>
        <p:txBody>
          <a:bodyPr/>
          <a:lstStyle/>
          <a:p>
            <a:pPr marL="342900" indent="-342900">
              <a:spcAft>
                <a:spcPts val="0"/>
              </a:spcAft>
              <a:buFont typeface="Arial" panose="020B0604020202020204" pitchFamily="34" charset="0"/>
              <a:buChar char="►"/>
            </a:pPr>
            <a:r>
              <a:rPr lang="en-US" sz="2000" dirty="0"/>
              <a:t>Online Tools</a:t>
            </a:r>
            <a:endParaRPr lang="en-GB" sz="2000" dirty="0"/>
          </a:p>
        </p:txBody>
      </p:sp>
      <p:pic>
        <p:nvPicPr>
          <p:cNvPr id="4" name="Picture 3">
            <a:extLst>
              <a:ext uri="{FF2B5EF4-FFF2-40B4-BE49-F238E27FC236}">
                <a16:creationId xmlns:a16="http://schemas.microsoft.com/office/drawing/2014/main" id="{4A16A4A3-FA9F-47CC-B55C-320E1637846E}"/>
              </a:ext>
            </a:extLst>
          </p:cNvPr>
          <p:cNvPicPr>
            <a:picLocks noChangeAspect="1"/>
          </p:cNvPicPr>
          <p:nvPr/>
        </p:nvPicPr>
        <p:blipFill>
          <a:blip r:embed="rId2"/>
          <a:stretch>
            <a:fillRect/>
          </a:stretch>
        </p:blipFill>
        <p:spPr>
          <a:xfrm>
            <a:off x="929533" y="2379743"/>
            <a:ext cx="6200000" cy="3514286"/>
          </a:xfrm>
          <a:prstGeom prst="rect">
            <a:avLst/>
          </a:prstGeom>
          <a:ln>
            <a:solidFill>
              <a:schemeClr val="tx1"/>
            </a:solidFill>
          </a:ln>
        </p:spPr>
      </p:pic>
      <p:sp>
        <p:nvSpPr>
          <p:cNvPr id="5" name="TextBox 4">
            <a:extLst>
              <a:ext uri="{FF2B5EF4-FFF2-40B4-BE49-F238E27FC236}">
                <a16:creationId xmlns:a16="http://schemas.microsoft.com/office/drawing/2014/main" id="{C62F1D3C-ABDE-4FA9-A3EB-426B342DFA96}"/>
              </a:ext>
            </a:extLst>
          </p:cNvPr>
          <p:cNvSpPr txBox="1"/>
          <p:nvPr/>
        </p:nvSpPr>
        <p:spPr>
          <a:xfrm>
            <a:off x="7865979" y="3429000"/>
            <a:ext cx="3046283" cy="707886"/>
          </a:xfrm>
          <a:prstGeom prst="rect">
            <a:avLst/>
          </a:prstGeom>
          <a:solidFill>
            <a:srgbClr val="FFF8E5"/>
          </a:solidFill>
          <a:ln>
            <a:solidFill>
              <a:schemeClr val="tx1"/>
            </a:solidFill>
          </a:ln>
        </p:spPr>
        <p:txBody>
          <a:bodyPr wrap="none" rtlCol="0">
            <a:spAutoFit/>
          </a:bodyPr>
          <a:lstStyle/>
          <a:p>
            <a:pPr algn="ctr"/>
            <a:r>
              <a:rPr lang="en-US" sz="2000" b="1" dirty="0" err="1">
                <a:latin typeface="Arial" panose="020B0604020202020204" pitchFamily="34" charset="0"/>
                <a:cs typeface="Arial" panose="020B0604020202020204" pitchFamily="34" charset="0"/>
              </a:rPr>
              <a:t>CiteThisForMe</a:t>
            </a:r>
            <a:r>
              <a:rPr lang="en-US" sz="2000" dirty="0">
                <a:latin typeface="Arial" panose="020B0604020202020204" pitchFamily="34" charset="0"/>
                <a:cs typeface="Arial" panose="020B0604020202020204" pitchFamily="34" charset="0"/>
              </a:rPr>
              <a:t> </a:t>
            </a:r>
          </a:p>
          <a:p>
            <a:pPr algn="ctr"/>
            <a:r>
              <a:rPr lang="en-US" sz="2000"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hlinkClick r:id="rId3"/>
              </a:rPr>
              <a:t>www.citethisforme.com</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01747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29DD0-3E61-46F7-B781-7E4829D260E5}"/>
              </a:ext>
            </a:extLst>
          </p:cNvPr>
          <p:cNvSpPr>
            <a:spLocks noGrp="1"/>
          </p:cNvSpPr>
          <p:nvPr>
            <p:ph type="title"/>
          </p:nvPr>
        </p:nvSpPr>
        <p:spPr/>
        <p:txBody>
          <a:bodyPr/>
          <a:lstStyle/>
          <a:p>
            <a:r>
              <a:rPr lang="en-US" dirty="0"/>
              <a:t>Referencing</a:t>
            </a:r>
            <a:endParaRPr lang="en-GB" dirty="0"/>
          </a:p>
        </p:txBody>
      </p:sp>
      <p:sp>
        <p:nvSpPr>
          <p:cNvPr id="3" name="Content Placeholder 2">
            <a:extLst>
              <a:ext uri="{FF2B5EF4-FFF2-40B4-BE49-F238E27FC236}">
                <a16:creationId xmlns:a16="http://schemas.microsoft.com/office/drawing/2014/main" id="{AD7CF5EC-64A9-4D6C-BC11-B8B365AAD503}"/>
              </a:ext>
            </a:extLst>
          </p:cNvPr>
          <p:cNvSpPr>
            <a:spLocks noGrp="1"/>
          </p:cNvSpPr>
          <p:nvPr>
            <p:ph idx="1"/>
          </p:nvPr>
        </p:nvSpPr>
        <p:spPr/>
        <p:txBody>
          <a:bodyPr/>
          <a:lstStyle/>
          <a:p>
            <a:pPr marL="342900" indent="-342900">
              <a:spcAft>
                <a:spcPts val="0"/>
              </a:spcAft>
              <a:buFont typeface="Arial" panose="020B0604020202020204" pitchFamily="34" charset="0"/>
              <a:buChar char="►"/>
            </a:pPr>
            <a:r>
              <a:rPr lang="en-US" sz="2400" dirty="0"/>
              <a:t>Online Tools</a:t>
            </a:r>
            <a:endParaRPr lang="en-GB" sz="2400" dirty="0"/>
          </a:p>
          <a:p>
            <a:endParaRPr lang="en-GB" dirty="0"/>
          </a:p>
        </p:txBody>
      </p:sp>
      <p:pic>
        <p:nvPicPr>
          <p:cNvPr id="4" name="Picture 3">
            <a:extLst>
              <a:ext uri="{FF2B5EF4-FFF2-40B4-BE49-F238E27FC236}">
                <a16:creationId xmlns:a16="http://schemas.microsoft.com/office/drawing/2014/main" id="{1A45B1A7-C662-485C-BC39-FD9D6616C01E}"/>
              </a:ext>
            </a:extLst>
          </p:cNvPr>
          <p:cNvPicPr>
            <a:picLocks noChangeAspect="1"/>
          </p:cNvPicPr>
          <p:nvPr/>
        </p:nvPicPr>
        <p:blipFill>
          <a:blip r:embed="rId2"/>
          <a:stretch>
            <a:fillRect/>
          </a:stretch>
        </p:blipFill>
        <p:spPr>
          <a:xfrm>
            <a:off x="1016000" y="2195943"/>
            <a:ext cx="7378970" cy="4247499"/>
          </a:xfrm>
          <a:prstGeom prst="rect">
            <a:avLst/>
          </a:prstGeom>
          <a:ln>
            <a:solidFill>
              <a:schemeClr val="tx1"/>
            </a:solidFill>
          </a:ln>
        </p:spPr>
      </p:pic>
      <p:sp>
        <p:nvSpPr>
          <p:cNvPr id="5" name="TextBox 4">
            <a:extLst>
              <a:ext uri="{FF2B5EF4-FFF2-40B4-BE49-F238E27FC236}">
                <a16:creationId xmlns:a16="http://schemas.microsoft.com/office/drawing/2014/main" id="{8D795B00-CC61-4F22-9FE4-A087C87F7253}"/>
              </a:ext>
            </a:extLst>
          </p:cNvPr>
          <p:cNvSpPr txBox="1"/>
          <p:nvPr/>
        </p:nvSpPr>
        <p:spPr>
          <a:xfrm>
            <a:off x="9171288" y="3730557"/>
            <a:ext cx="2207912" cy="707886"/>
          </a:xfrm>
          <a:prstGeom prst="rect">
            <a:avLst/>
          </a:prstGeom>
          <a:solidFill>
            <a:srgbClr val="FFF8E5"/>
          </a:solidFill>
          <a:ln>
            <a:solidFill>
              <a:schemeClr val="tx1"/>
            </a:solidFill>
          </a:ln>
        </p:spPr>
        <p:txBody>
          <a:bodyPr wrap="none" rtlCol="0">
            <a:spAutoFit/>
          </a:bodyPr>
          <a:lstStyle/>
          <a:p>
            <a:pPr algn="ctr"/>
            <a:r>
              <a:rPr lang="en-US" sz="2000" b="1" dirty="0" err="1">
                <a:latin typeface="Arial" panose="020B0604020202020204" pitchFamily="34" charset="0"/>
                <a:cs typeface="Arial" panose="020B0604020202020204" pitchFamily="34" charset="0"/>
              </a:rPr>
              <a:t>MyBib</a:t>
            </a:r>
            <a:endParaRPr lang="en-US" sz="2000" dirty="0">
              <a:latin typeface="Arial" panose="020B0604020202020204" pitchFamily="34" charset="0"/>
              <a:cs typeface="Arial" panose="020B0604020202020204" pitchFamily="34" charset="0"/>
            </a:endParaRPr>
          </a:p>
          <a:p>
            <a:pPr algn="ctr"/>
            <a:r>
              <a:rPr lang="en-US" sz="2000"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hlinkClick r:id="rId3"/>
              </a:rPr>
              <a:t>www.mybib.com</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00997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D360D-74B0-48FF-A671-5233DCE4E9D0}"/>
              </a:ext>
            </a:extLst>
          </p:cNvPr>
          <p:cNvSpPr>
            <a:spLocks noGrp="1"/>
          </p:cNvSpPr>
          <p:nvPr>
            <p:ph type="title"/>
          </p:nvPr>
        </p:nvSpPr>
        <p:spPr/>
        <p:txBody>
          <a:bodyPr/>
          <a:lstStyle/>
          <a:p>
            <a:r>
              <a:rPr lang="en-US" dirty="0"/>
              <a:t>Hints/Tips</a:t>
            </a:r>
            <a:endParaRPr lang="en-GB" dirty="0"/>
          </a:p>
        </p:txBody>
      </p:sp>
      <p:sp>
        <p:nvSpPr>
          <p:cNvPr id="3" name="Content Placeholder 2">
            <a:extLst>
              <a:ext uri="{FF2B5EF4-FFF2-40B4-BE49-F238E27FC236}">
                <a16:creationId xmlns:a16="http://schemas.microsoft.com/office/drawing/2014/main" id="{54656EB5-267A-405D-9F26-C742131D41F6}"/>
              </a:ext>
            </a:extLst>
          </p:cNvPr>
          <p:cNvSpPr>
            <a:spLocks noGrp="1"/>
          </p:cNvSpPr>
          <p:nvPr>
            <p:ph idx="1"/>
          </p:nvPr>
        </p:nvSpPr>
        <p:spPr/>
        <p:txBody>
          <a:bodyPr/>
          <a:lstStyle/>
          <a:p>
            <a:pPr>
              <a:spcAft>
                <a:spcPts val="0"/>
              </a:spcAft>
            </a:pPr>
            <a:r>
              <a:rPr lang="en-US" sz="2000" b="1" dirty="0"/>
              <a:t>Aiming For Higher Marks</a:t>
            </a:r>
          </a:p>
          <a:p>
            <a:pPr marL="342900" indent="-342900">
              <a:spcAft>
                <a:spcPts val="0"/>
              </a:spcAft>
              <a:buFont typeface="Arial" panose="020B0604020202020204" pitchFamily="34" charset="0"/>
              <a:buChar char="►"/>
            </a:pPr>
            <a:endParaRPr lang="en-US" sz="1200" dirty="0"/>
          </a:p>
          <a:p>
            <a:pPr marL="342900" indent="-342900">
              <a:spcAft>
                <a:spcPts val="0"/>
              </a:spcAft>
              <a:buFont typeface="Arial" panose="020B0604020202020204" pitchFamily="34" charset="0"/>
              <a:buChar char="►"/>
            </a:pPr>
            <a:r>
              <a:rPr lang="en-US" sz="2000" dirty="0"/>
              <a:t>Be </a:t>
            </a:r>
            <a:r>
              <a:rPr lang="en-US" sz="2000" b="1" dirty="0"/>
              <a:t>systematic</a:t>
            </a:r>
            <a:r>
              <a:rPr lang="en-US" sz="2000" dirty="0"/>
              <a:t> in how you do things…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Try to use the same approach consistently</a:t>
            </a:r>
          </a:p>
          <a:p>
            <a:endParaRPr lang="en-GB" dirty="0"/>
          </a:p>
        </p:txBody>
      </p:sp>
      <p:graphicFrame>
        <p:nvGraphicFramePr>
          <p:cNvPr id="5" name="Table 4">
            <a:extLst>
              <a:ext uri="{FF2B5EF4-FFF2-40B4-BE49-F238E27FC236}">
                <a16:creationId xmlns:a16="http://schemas.microsoft.com/office/drawing/2014/main" id="{6DAFEED0-F944-42CF-9124-D6F7EC110C16}"/>
              </a:ext>
            </a:extLst>
          </p:cNvPr>
          <p:cNvGraphicFramePr>
            <a:graphicFrameLocks noGrp="1"/>
          </p:cNvGraphicFramePr>
          <p:nvPr>
            <p:extLst>
              <p:ext uri="{D42A27DB-BD31-4B8C-83A1-F6EECF244321}">
                <p14:modId xmlns:p14="http://schemas.microsoft.com/office/powerpoint/2010/main" val="121918155"/>
              </p:ext>
            </p:extLst>
          </p:nvPr>
        </p:nvGraphicFramePr>
        <p:xfrm>
          <a:off x="1619130" y="3056418"/>
          <a:ext cx="4225925" cy="1828800"/>
        </p:xfrm>
        <a:graphic>
          <a:graphicData uri="http://schemas.openxmlformats.org/drawingml/2006/table">
            <a:tbl>
              <a:tblPr firstRow="1" bandRow="1">
                <a:tableStyleId>{10A1B5D5-9B99-4C35-A422-299274C87663}</a:tableStyleId>
              </a:tblPr>
              <a:tblGrid>
                <a:gridCol w="4225925">
                  <a:extLst>
                    <a:ext uri="{9D8B030D-6E8A-4147-A177-3AD203B41FA5}">
                      <a16:colId xmlns:a16="http://schemas.microsoft.com/office/drawing/2014/main" val="20000"/>
                    </a:ext>
                  </a:extLst>
                </a:gridCol>
              </a:tblGrid>
              <a:tr h="3600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en-US" sz="1800" dirty="0"/>
                        <a:t>Task 1…</a:t>
                      </a:r>
                      <a:endParaRPr lang="en-GB" dirty="0"/>
                    </a:p>
                  </a:txBody>
                  <a:tcPr marL="91439" marR="91439"/>
                </a:tc>
                <a:extLst>
                  <a:ext uri="{0D108BD9-81ED-4DB2-BD59-A6C34878D82A}">
                    <a16:rowId xmlns:a16="http://schemas.microsoft.com/office/drawing/2014/main" val="10000"/>
                  </a:ext>
                </a:extLst>
              </a:tr>
              <a:tr h="370840">
                <a:tc>
                  <a:txBody>
                    <a:bodyPr/>
                    <a:lstStyle/>
                    <a:p>
                      <a:pPr marL="0" lvl="0" indent="-722312" eaLnBrk="1" hangingPunct="1">
                        <a:lnSpc>
                          <a:spcPct val="100000"/>
                        </a:lnSpc>
                        <a:spcBef>
                          <a:spcPct val="0"/>
                        </a:spcBef>
                        <a:buClr>
                          <a:srgbClr val="B5BE00"/>
                        </a:buClr>
                        <a:buFont typeface="Arial" panose="020B0604020202020204" pitchFamily="34" charset="0"/>
                        <a:buNone/>
                      </a:pPr>
                      <a:r>
                        <a:rPr lang="en-GB" altLang="en-US" sz="1800" dirty="0"/>
                        <a:t>Some introductory information</a:t>
                      </a:r>
                    </a:p>
                    <a:p>
                      <a:pPr marL="0" lvl="0" indent="-722312" eaLnBrk="1" hangingPunct="1">
                        <a:lnSpc>
                          <a:spcPct val="100000"/>
                        </a:lnSpc>
                        <a:spcBef>
                          <a:spcPct val="0"/>
                        </a:spcBef>
                        <a:buClr>
                          <a:srgbClr val="B5BE00"/>
                        </a:buClr>
                        <a:buFont typeface="Arial" panose="020B0604020202020204" pitchFamily="34" charset="0"/>
                        <a:buNone/>
                      </a:pPr>
                      <a:r>
                        <a:rPr lang="en-GB" altLang="en-US" sz="1800" dirty="0"/>
                        <a:t>Choose techniques to use</a:t>
                      </a:r>
                    </a:p>
                    <a:p>
                      <a:pPr marL="0" lvl="0" indent="-722312" eaLnBrk="1" hangingPunct="1">
                        <a:lnSpc>
                          <a:spcPct val="100000"/>
                        </a:lnSpc>
                        <a:spcBef>
                          <a:spcPct val="0"/>
                        </a:spcBef>
                        <a:buClr>
                          <a:srgbClr val="B5BE00"/>
                        </a:buClr>
                        <a:buFont typeface="Arial" panose="020B0604020202020204" pitchFamily="34" charset="0"/>
                        <a:buNone/>
                      </a:pPr>
                      <a:r>
                        <a:rPr lang="en-GB" altLang="en-US" sz="1800" dirty="0"/>
                        <a:t>Apply techniques and discuss results</a:t>
                      </a:r>
                    </a:p>
                    <a:p>
                      <a:pPr marL="0" lvl="0" indent="-722312" eaLnBrk="1" hangingPunct="1">
                        <a:lnSpc>
                          <a:spcPct val="100000"/>
                        </a:lnSpc>
                        <a:spcBef>
                          <a:spcPct val="0"/>
                        </a:spcBef>
                        <a:buClr>
                          <a:srgbClr val="B5BE00"/>
                        </a:buClr>
                        <a:buFont typeface="Arial" panose="020B0604020202020204" pitchFamily="34" charset="0"/>
                        <a:buNone/>
                      </a:pPr>
                      <a:r>
                        <a:rPr lang="en-GB" altLang="en-US" sz="1800" dirty="0"/>
                        <a:t>Use findings to make recommendations</a:t>
                      </a:r>
                    </a:p>
                    <a:p>
                      <a:r>
                        <a:rPr lang="en-GB" sz="1800" dirty="0"/>
                        <a:t>…</a:t>
                      </a:r>
                    </a:p>
                  </a:txBody>
                  <a:tcPr marL="91439" marR="91439"/>
                </a:tc>
                <a:extLst>
                  <a:ext uri="{0D108BD9-81ED-4DB2-BD59-A6C34878D82A}">
                    <a16:rowId xmlns:a16="http://schemas.microsoft.com/office/drawing/2014/main" val="10001"/>
                  </a:ext>
                </a:extLst>
              </a:tr>
            </a:tbl>
          </a:graphicData>
        </a:graphic>
      </p:graphicFrame>
      <p:graphicFrame>
        <p:nvGraphicFramePr>
          <p:cNvPr id="7" name="Table 6">
            <a:extLst>
              <a:ext uri="{FF2B5EF4-FFF2-40B4-BE49-F238E27FC236}">
                <a16:creationId xmlns:a16="http://schemas.microsoft.com/office/drawing/2014/main" id="{92DA7AD5-1587-43BC-9C94-CA307C9211B6}"/>
              </a:ext>
            </a:extLst>
          </p:cNvPr>
          <p:cNvGraphicFramePr>
            <a:graphicFrameLocks noGrp="1"/>
          </p:cNvGraphicFramePr>
          <p:nvPr>
            <p:extLst>
              <p:ext uri="{D42A27DB-BD31-4B8C-83A1-F6EECF244321}">
                <p14:modId xmlns:p14="http://schemas.microsoft.com/office/powerpoint/2010/main" val="2917988715"/>
              </p:ext>
            </p:extLst>
          </p:nvPr>
        </p:nvGraphicFramePr>
        <p:xfrm>
          <a:off x="3128153" y="4711043"/>
          <a:ext cx="4225925" cy="1828800"/>
        </p:xfrm>
        <a:graphic>
          <a:graphicData uri="http://schemas.openxmlformats.org/drawingml/2006/table">
            <a:tbl>
              <a:tblPr firstRow="1" bandRow="1">
                <a:tableStyleId>{10A1B5D5-9B99-4C35-A422-299274C87663}</a:tableStyleId>
              </a:tblPr>
              <a:tblGrid>
                <a:gridCol w="4225925">
                  <a:extLst>
                    <a:ext uri="{9D8B030D-6E8A-4147-A177-3AD203B41FA5}">
                      <a16:colId xmlns:a16="http://schemas.microsoft.com/office/drawing/2014/main" val="20000"/>
                    </a:ext>
                  </a:extLst>
                </a:gridCol>
              </a:tblGrid>
              <a:tr h="360040">
                <a:tc>
                  <a:txBody>
                    <a:bodyPr/>
                    <a:lstStyle/>
                    <a:p>
                      <a:r>
                        <a:rPr lang="en-GB" dirty="0"/>
                        <a:t>Task 2…</a:t>
                      </a:r>
                    </a:p>
                  </a:txBody>
                  <a:tcPr marL="91439" marR="91439"/>
                </a:tc>
                <a:extLst>
                  <a:ext uri="{0D108BD9-81ED-4DB2-BD59-A6C34878D82A}">
                    <a16:rowId xmlns:a16="http://schemas.microsoft.com/office/drawing/2014/main" val="10000"/>
                  </a:ext>
                </a:extLst>
              </a:tr>
              <a:tr h="370840">
                <a:tc>
                  <a:txBody>
                    <a:bodyPr/>
                    <a:lstStyle/>
                    <a:p>
                      <a:r>
                        <a:rPr lang="en-GB" sz="1800" dirty="0"/>
                        <a:t>Some introductory information</a:t>
                      </a:r>
                    </a:p>
                    <a:p>
                      <a:r>
                        <a:rPr lang="en-GB" sz="1800" dirty="0"/>
                        <a:t>Choose techniques to use</a:t>
                      </a:r>
                    </a:p>
                    <a:p>
                      <a:r>
                        <a:rPr lang="en-GB" sz="1800" dirty="0"/>
                        <a:t>Apply techniques and discuss results</a:t>
                      </a:r>
                    </a:p>
                    <a:p>
                      <a:r>
                        <a:rPr lang="en-GB" sz="1800" dirty="0"/>
                        <a:t>Use findings to make recommendations</a:t>
                      </a:r>
                    </a:p>
                    <a:p>
                      <a:r>
                        <a:rPr lang="en-GB" sz="1800" dirty="0"/>
                        <a:t>…</a:t>
                      </a:r>
                    </a:p>
                  </a:txBody>
                  <a:tcPr marL="91439" marR="91439"/>
                </a:tc>
                <a:extLst>
                  <a:ext uri="{0D108BD9-81ED-4DB2-BD59-A6C34878D82A}">
                    <a16:rowId xmlns:a16="http://schemas.microsoft.com/office/drawing/2014/main" val="10001"/>
                  </a:ext>
                </a:extLst>
              </a:tr>
            </a:tbl>
          </a:graphicData>
        </a:graphic>
      </p:graphicFrame>
      <p:graphicFrame>
        <p:nvGraphicFramePr>
          <p:cNvPr id="9" name="Table 8">
            <a:extLst>
              <a:ext uri="{FF2B5EF4-FFF2-40B4-BE49-F238E27FC236}">
                <a16:creationId xmlns:a16="http://schemas.microsoft.com/office/drawing/2014/main" id="{2BD434EC-4A83-4D6C-8185-EEA957E5AFE4}"/>
              </a:ext>
            </a:extLst>
          </p:cNvPr>
          <p:cNvGraphicFramePr>
            <a:graphicFrameLocks noGrp="1"/>
          </p:cNvGraphicFramePr>
          <p:nvPr>
            <p:extLst>
              <p:ext uri="{D42A27DB-BD31-4B8C-83A1-F6EECF244321}">
                <p14:modId xmlns:p14="http://schemas.microsoft.com/office/powerpoint/2010/main" val="1349026837"/>
              </p:ext>
            </p:extLst>
          </p:nvPr>
        </p:nvGraphicFramePr>
        <p:xfrm>
          <a:off x="6470139" y="3056418"/>
          <a:ext cx="4225925" cy="1828800"/>
        </p:xfrm>
        <a:graphic>
          <a:graphicData uri="http://schemas.openxmlformats.org/drawingml/2006/table">
            <a:tbl>
              <a:tblPr firstRow="1" bandRow="1">
                <a:tableStyleId>{10A1B5D5-9B99-4C35-A422-299274C87663}</a:tableStyleId>
              </a:tblPr>
              <a:tblGrid>
                <a:gridCol w="4225925">
                  <a:extLst>
                    <a:ext uri="{9D8B030D-6E8A-4147-A177-3AD203B41FA5}">
                      <a16:colId xmlns:a16="http://schemas.microsoft.com/office/drawing/2014/main" val="20000"/>
                    </a:ext>
                  </a:extLst>
                </a:gridCol>
              </a:tblGrid>
              <a:tr h="360040">
                <a:tc>
                  <a:txBody>
                    <a:bodyPr/>
                    <a:lstStyle/>
                    <a:p>
                      <a:r>
                        <a:rPr lang="en-GB" dirty="0"/>
                        <a:t>Task 3…</a:t>
                      </a:r>
                    </a:p>
                  </a:txBody>
                  <a:tcPr marL="91439" marR="91439"/>
                </a:tc>
                <a:extLst>
                  <a:ext uri="{0D108BD9-81ED-4DB2-BD59-A6C34878D82A}">
                    <a16:rowId xmlns:a16="http://schemas.microsoft.com/office/drawing/2014/main" val="10000"/>
                  </a:ext>
                </a:extLst>
              </a:tr>
              <a:tr h="370840">
                <a:tc>
                  <a:txBody>
                    <a:bodyPr/>
                    <a:lstStyle/>
                    <a:p>
                      <a:r>
                        <a:rPr lang="en-GB" sz="1800" dirty="0"/>
                        <a:t>Some introductory information</a:t>
                      </a:r>
                    </a:p>
                    <a:p>
                      <a:r>
                        <a:rPr lang="en-GB" sz="1800" dirty="0"/>
                        <a:t>Choose techniques to use</a:t>
                      </a:r>
                    </a:p>
                    <a:p>
                      <a:r>
                        <a:rPr lang="en-GB" sz="1800" dirty="0"/>
                        <a:t>Apply techniques and discuss results</a:t>
                      </a:r>
                    </a:p>
                    <a:p>
                      <a:r>
                        <a:rPr lang="en-GB" sz="1800" dirty="0"/>
                        <a:t>Use findings to make recommendations</a:t>
                      </a:r>
                    </a:p>
                    <a:p>
                      <a:r>
                        <a:rPr lang="en-GB" sz="1800" dirty="0"/>
                        <a:t>…</a:t>
                      </a:r>
                    </a:p>
                  </a:txBody>
                  <a:tcPr marL="91439" marR="91439"/>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7677476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D360D-74B0-48FF-A671-5233DCE4E9D0}"/>
              </a:ext>
            </a:extLst>
          </p:cNvPr>
          <p:cNvSpPr>
            <a:spLocks noGrp="1"/>
          </p:cNvSpPr>
          <p:nvPr>
            <p:ph type="title"/>
          </p:nvPr>
        </p:nvSpPr>
        <p:spPr/>
        <p:txBody>
          <a:bodyPr/>
          <a:lstStyle/>
          <a:p>
            <a:r>
              <a:rPr lang="en-US" dirty="0"/>
              <a:t>Hints/Tips</a:t>
            </a:r>
            <a:endParaRPr lang="en-GB" dirty="0"/>
          </a:p>
        </p:txBody>
      </p:sp>
      <p:sp>
        <p:nvSpPr>
          <p:cNvPr id="3" name="Content Placeholder 2">
            <a:extLst>
              <a:ext uri="{FF2B5EF4-FFF2-40B4-BE49-F238E27FC236}">
                <a16:creationId xmlns:a16="http://schemas.microsoft.com/office/drawing/2014/main" id="{54656EB5-267A-405D-9F26-C742131D41F6}"/>
              </a:ext>
            </a:extLst>
          </p:cNvPr>
          <p:cNvSpPr>
            <a:spLocks noGrp="1"/>
          </p:cNvSpPr>
          <p:nvPr>
            <p:ph idx="1"/>
          </p:nvPr>
        </p:nvSpPr>
        <p:spPr/>
        <p:txBody>
          <a:bodyPr/>
          <a:lstStyle/>
          <a:p>
            <a:pPr marL="342900" indent="-342900">
              <a:spcAft>
                <a:spcPts val="0"/>
              </a:spcAft>
              <a:buFont typeface="Arial" panose="020B0604020202020204" pitchFamily="34" charset="0"/>
              <a:buChar char="►"/>
            </a:pPr>
            <a:r>
              <a:rPr lang="en-US" sz="2000" dirty="0"/>
              <a:t>Aim for </a:t>
            </a:r>
            <a:r>
              <a:rPr lang="en-US" sz="2000" b="1" dirty="0"/>
              <a:t>quality</a:t>
            </a:r>
            <a:r>
              <a:rPr lang="en-US" sz="2000" dirty="0"/>
              <a:t> not quantity…</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Better to show thorough understanding of a few things than limited understanding of lots of things</a:t>
            </a:r>
          </a:p>
          <a:p>
            <a:endParaRPr lang="en-US" sz="2000" dirty="0"/>
          </a:p>
          <a:p>
            <a:pPr marL="342900" indent="-342900">
              <a:spcAft>
                <a:spcPts val="0"/>
              </a:spcAft>
              <a:buFont typeface="Arial" panose="020B0604020202020204" pitchFamily="34" charset="0"/>
              <a:buChar char="►"/>
            </a:pPr>
            <a:r>
              <a:rPr lang="en-US" sz="2000" dirty="0"/>
              <a:t>Do plenty of research &amp; show this in your work</a:t>
            </a:r>
          </a:p>
          <a:p>
            <a:pPr marL="1069975" lvl="1" eaLnBrk="1" hangingPunct="1">
              <a:spcAft>
                <a:spcPts val="0"/>
              </a:spcAft>
              <a:buClr>
                <a:schemeClr val="tx1"/>
              </a:buClr>
              <a:buFont typeface="Wingdings" panose="05000000000000000000" pitchFamily="2" charset="2"/>
              <a:buChar char="§"/>
            </a:pPr>
            <a:r>
              <a:rPr lang="en-US" sz="2000" b="1" kern="1200" dirty="0">
                <a:solidFill>
                  <a:schemeClr val="tx1"/>
                </a:solidFill>
                <a:ea typeface="+mn-ea"/>
              </a:rPr>
              <a:t>Prove</a:t>
            </a:r>
            <a:r>
              <a:rPr lang="en-US" sz="2000" kern="1200" dirty="0">
                <a:solidFill>
                  <a:schemeClr val="tx1"/>
                </a:solidFill>
                <a:ea typeface="+mn-ea"/>
              </a:rPr>
              <a:t> you have read widely e.g. name theories &amp; authors, include book/journal references, etc.</a:t>
            </a:r>
          </a:p>
          <a:p>
            <a:pPr marL="1069975" lvl="1" eaLnBrk="1" hangingPunct="1">
              <a:spcAft>
                <a:spcPts val="0"/>
              </a:spcAft>
              <a:buClr>
                <a:schemeClr val="tx1"/>
              </a:buClr>
              <a:buFont typeface="Wingdings" panose="05000000000000000000" pitchFamily="2" charset="2"/>
              <a:buChar char="§"/>
            </a:pPr>
            <a:r>
              <a:rPr lang="en-US" sz="2000" b="1" kern="1200" dirty="0">
                <a:solidFill>
                  <a:srgbClr val="C00000"/>
                </a:solidFill>
                <a:ea typeface="+mn-ea"/>
              </a:rPr>
              <a:t>Not enough to rely on classroom materials – you must also do some additional reading</a:t>
            </a:r>
          </a:p>
          <a:p>
            <a:endParaRPr lang="en-US" sz="2000" dirty="0"/>
          </a:p>
          <a:p>
            <a:pPr marL="342900" indent="-342900">
              <a:spcAft>
                <a:spcPts val="0"/>
              </a:spcAft>
              <a:buFont typeface="Arial" panose="020B0604020202020204" pitchFamily="34" charset="0"/>
              <a:buChar char="►"/>
            </a:pPr>
            <a:r>
              <a:rPr lang="en-US" sz="2000" dirty="0"/>
              <a:t>We want you to </a:t>
            </a:r>
            <a:r>
              <a:rPr lang="en-US" sz="2000" b="1" dirty="0"/>
              <a:t>discuss</a:t>
            </a:r>
            <a:r>
              <a:rPr lang="en-US" sz="2000" dirty="0"/>
              <a:t> and </a:t>
            </a:r>
            <a:r>
              <a:rPr lang="en-US" sz="2000" b="1" dirty="0" err="1"/>
              <a:t>analyse</a:t>
            </a:r>
            <a:r>
              <a:rPr lang="en-US" sz="2000" dirty="0"/>
              <a:t> – avoid just describing things</a:t>
            </a:r>
          </a:p>
          <a:p>
            <a:endParaRPr lang="en-US" sz="2000" dirty="0"/>
          </a:p>
          <a:p>
            <a:endParaRPr lang="en-GB" dirty="0"/>
          </a:p>
        </p:txBody>
      </p:sp>
    </p:spTree>
    <p:extLst>
      <p:ext uri="{BB962C8B-B14F-4D97-AF65-F5344CB8AC3E}">
        <p14:creationId xmlns:p14="http://schemas.microsoft.com/office/powerpoint/2010/main" val="20022826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D360D-74B0-48FF-A671-5233DCE4E9D0}"/>
              </a:ext>
            </a:extLst>
          </p:cNvPr>
          <p:cNvSpPr>
            <a:spLocks noGrp="1"/>
          </p:cNvSpPr>
          <p:nvPr>
            <p:ph type="title"/>
          </p:nvPr>
        </p:nvSpPr>
        <p:spPr/>
        <p:txBody>
          <a:bodyPr/>
          <a:lstStyle/>
          <a:p>
            <a:r>
              <a:rPr lang="en-US" dirty="0"/>
              <a:t>Hints/Tips</a:t>
            </a:r>
            <a:endParaRPr lang="en-GB" dirty="0"/>
          </a:p>
        </p:txBody>
      </p:sp>
      <p:sp>
        <p:nvSpPr>
          <p:cNvPr id="3" name="Content Placeholder 2">
            <a:extLst>
              <a:ext uri="{FF2B5EF4-FFF2-40B4-BE49-F238E27FC236}">
                <a16:creationId xmlns:a16="http://schemas.microsoft.com/office/drawing/2014/main" id="{54656EB5-267A-405D-9F26-C742131D41F6}"/>
              </a:ext>
            </a:extLst>
          </p:cNvPr>
          <p:cNvSpPr>
            <a:spLocks noGrp="1"/>
          </p:cNvSpPr>
          <p:nvPr>
            <p:ph idx="1"/>
          </p:nvPr>
        </p:nvSpPr>
        <p:spPr/>
        <p:txBody>
          <a:bodyPr/>
          <a:lstStyle/>
          <a:p>
            <a:pPr marL="342900" indent="-342900">
              <a:spcAft>
                <a:spcPts val="0"/>
              </a:spcAft>
              <a:buFont typeface="Arial" panose="020B0604020202020204" pitchFamily="34" charset="0"/>
              <a:buChar char="►"/>
            </a:pPr>
            <a:r>
              <a:rPr lang="en-US" sz="2000" dirty="0"/>
              <a:t>Try to use the concepts &amp; terms covered in the module e.g. stakeholders, Porter’s 5 forces, etc.</a:t>
            </a:r>
          </a:p>
          <a:p>
            <a:endParaRPr lang="en-US" dirty="0"/>
          </a:p>
          <a:p>
            <a:pPr marL="342900" indent="-342900">
              <a:spcAft>
                <a:spcPts val="0"/>
              </a:spcAft>
              <a:buFont typeface="Arial" panose="020B0604020202020204" pitchFamily="34" charset="0"/>
              <a:buChar char="►"/>
            </a:pPr>
            <a:r>
              <a:rPr lang="en-US" sz="2000" dirty="0"/>
              <a:t>Present your work professionally – “free” marks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Use Visio or similar (see assignment spec) to produce diagrams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Spellcheck</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Proofread</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Include page numbers, headers, etc.</a:t>
            </a:r>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7097912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4C678-EA54-46A4-B3AA-D50F77A306D8}"/>
              </a:ext>
            </a:extLst>
          </p:cNvPr>
          <p:cNvSpPr>
            <a:spLocks noGrp="1"/>
          </p:cNvSpPr>
          <p:nvPr>
            <p:ph type="title"/>
          </p:nvPr>
        </p:nvSpPr>
        <p:spPr/>
        <p:txBody>
          <a:bodyPr/>
          <a:lstStyle/>
          <a:p>
            <a:r>
              <a:rPr lang="en-US" dirty="0"/>
              <a:t>Feedback On Drafts</a:t>
            </a:r>
            <a:endParaRPr lang="en-GB" dirty="0"/>
          </a:p>
        </p:txBody>
      </p:sp>
      <p:sp>
        <p:nvSpPr>
          <p:cNvPr id="3" name="Content Placeholder 2">
            <a:extLst>
              <a:ext uri="{FF2B5EF4-FFF2-40B4-BE49-F238E27FC236}">
                <a16:creationId xmlns:a16="http://schemas.microsoft.com/office/drawing/2014/main" id="{1AA539C8-82D8-45AE-B3EC-B83C50970325}"/>
              </a:ext>
            </a:extLst>
          </p:cNvPr>
          <p:cNvSpPr>
            <a:spLocks noGrp="1"/>
          </p:cNvSpPr>
          <p:nvPr>
            <p:ph idx="1"/>
          </p:nvPr>
        </p:nvSpPr>
        <p:spPr/>
        <p:txBody>
          <a:bodyPr/>
          <a:lstStyle/>
          <a:p>
            <a:pPr marL="342900" indent="-342900">
              <a:spcAft>
                <a:spcPts val="0"/>
              </a:spcAft>
              <a:buFont typeface="Arial" panose="020B0604020202020204" pitchFamily="34" charset="0"/>
              <a:buChar char="►"/>
            </a:pPr>
            <a:r>
              <a:rPr lang="en-US" sz="2000" dirty="0"/>
              <a:t>Your lecturers will provide </a:t>
            </a:r>
            <a:r>
              <a:rPr lang="en-US" sz="2000" b="1" dirty="0"/>
              <a:t>some</a:t>
            </a:r>
            <a:r>
              <a:rPr lang="en-US" sz="2000" dirty="0"/>
              <a:t> feedback on essay plans and drafts</a:t>
            </a:r>
            <a:endParaRPr lang="en-GB" sz="2000" dirty="0"/>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Different lecturers will provide different levels of support </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e.g. some will only look at a plan, some will only look at a draft once, etc.</a:t>
            </a:r>
          </a:p>
          <a:p>
            <a:pPr>
              <a:spcAft>
                <a:spcPts val="0"/>
              </a:spcAft>
            </a:pPr>
            <a:endParaRPr lang="en-US" dirty="0"/>
          </a:p>
          <a:p>
            <a:pPr marL="342900" indent="-342900">
              <a:spcAft>
                <a:spcPts val="0"/>
              </a:spcAft>
              <a:buFont typeface="Arial" panose="020B0604020202020204" pitchFamily="34" charset="0"/>
              <a:buChar char="►"/>
            </a:pPr>
            <a:r>
              <a:rPr lang="en-US" sz="2000" dirty="0"/>
              <a:t>Feedback by e-mail:</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May take some time</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Will be brief </a:t>
            </a:r>
            <a:r>
              <a:rPr lang="en-US" sz="2000" b="1" i="1" kern="1200" dirty="0">
                <a:solidFill>
                  <a:schemeClr val="tx1"/>
                </a:solidFill>
                <a:ea typeface="+mn-ea"/>
              </a:rPr>
              <a:t>BUT</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Will tell you if you are making any </a:t>
            </a:r>
            <a:r>
              <a:rPr lang="en-US" sz="2000" b="1" kern="1200" dirty="0">
                <a:solidFill>
                  <a:schemeClr val="tx1"/>
                </a:solidFill>
                <a:ea typeface="+mn-ea"/>
              </a:rPr>
              <a:t>major</a:t>
            </a:r>
            <a:r>
              <a:rPr lang="en-US" sz="2000" kern="1200" dirty="0">
                <a:solidFill>
                  <a:schemeClr val="tx1"/>
                </a:solidFill>
                <a:ea typeface="+mn-ea"/>
              </a:rPr>
              <a:t> mistakes</a:t>
            </a:r>
          </a:p>
          <a:p>
            <a:pPr marL="1069975" lvl="1" eaLnBrk="1" hangingPunct="1">
              <a:spcAft>
                <a:spcPts val="0"/>
              </a:spcAft>
              <a:buClr>
                <a:schemeClr val="tx1"/>
              </a:buClr>
              <a:buFont typeface="Wingdings" panose="05000000000000000000" pitchFamily="2" charset="2"/>
              <a:buChar char="§"/>
            </a:pPr>
            <a:endParaRPr lang="en-US" sz="2000" kern="1200" dirty="0">
              <a:solidFill>
                <a:schemeClr val="tx1"/>
              </a:solidFill>
              <a:ea typeface="+mn-ea"/>
            </a:endParaRPr>
          </a:p>
          <a:p>
            <a:pPr marL="342900" lvl="1">
              <a:spcAft>
                <a:spcPts val="0"/>
              </a:spcAft>
              <a:buClr>
                <a:schemeClr val="tx1"/>
              </a:buClr>
              <a:buFont typeface="Arial" panose="020B0604020202020204" pitchFamily="34" charset="0"/>
              <a:buChar char="►"/>
            </a:pPr>
            <a:r>
              <a:rPr lang="en-US" sz="2000" dirty="0">
                <a:solidFill>
                  <a:schemeClr val="tx1">
                    <a:lumMod val="95000"/>
                    <a:lumOff val="5000"/>
                  </a:schemeClr>
                </a:solidFill>
                <a:latin typeface="Arial" panose="020B0604020202020204" pitchFamily="34" charset="0"/>
                <a:cs typeface="Arial" panose="020B0604020202020204" pitchFamily="34" charset="0"/>
              </a:rPr>
              <a:t>Feedback in person (one-to-one or small groups):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Is much more detailed</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Allows you to ask questions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Probably easier to understand</a:t>
            </a:r>
          </a:p>
          <a:p>
            <a:pPr marL="1069975" lvl="1" eaLnBrk="1" hangingPunct="1">
              <a:spcAft>
                <a:spcPts val="0"/>
              </a:spcAft>
              <a:buClr>
                <a:schemeClr val="tx1"/>
              </a:buClr>
              <a:buFont typeface="Wingdings" panose="05000000000000000000" pitchFamily="2" charset="2"/>
              <a:buChar char="§"/>
            </a:pPr>
            <a:endParaRPr lang="en-US" sz="2000" kern="1200" dirty="0">
              <a:solidFill>
                <a:schemeClr val="tx1"/>
              </a:solidFill>
              <a:ea typeface="+mn-ea"/>
            </a:endParaRPr>
          </a:p>
          <a:p>
            <a:pPr marL="1069975" lvl="1" eaLnBrk="1" hangingPunct="1">
              <a:spcAft>
                <a:spcPts val="0"/>
              </a:spcAft>
              <a:buClr>
                <a:schemeClr val="tx1"/>
              </a:buClr>
              <a:buFont typeface="Wingdings" panose="05000000000000000000" pitchFamily="2" charset="2"/>
              <a:buChar char="§"/>
            </a:pPr>
            <a:endParaRPr lang="en-US" sz="2000" kern="1200" dirty="0">
              <a:solidFill>
                <a:schemeClr val="tx1"/>
              </a:solidFill>
              <a:ea typeface="+mn-ea"/>
            </a:endParaRPr>
          </a:p>
          <a:p>
            <a:pPr marL="1069975" lvl="1" eaLnBrk="1" hangingPunct="1">
              <a:spcAft>
                <a:spcPts val="0"/>
              </a:spcAft>
              <a:buClr>
                <a:schemeClr val="tx1"/>
              </a:buClr>
              <a:buFont typeface="Wingdings" panose="05000000000000000000" pitchFamily="2" charset="2"/>
              <a:buChar char="§"/>
            </a:pPr>
            <a:endParaRPr lang="en-US" sz="2000" kern="1200" dirty="0">
              <a:solidFill>
                <a:schemeClr val="tx1"/>
              </a:solidFill>
              <a:ea typeface="+mn-ea"/>
            </a:endParaRPr>
          </a:p>
        </p:txBody>
      </p:sp>
    </p:spTree>
    <p:extLst>
      <p:ext uri="{BB962C8B-B14F-4D97-AF65-F5344CB8AC3E}">
        <p14:creationId xmlns:p14="http://schemas.microsoft.com/office/powerpoint/2010/main" val="10435221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4C678-EA54-46A4-B3AA-D50F77A306D8}"/>
              </a:ext>
            </a:extLst>
          </p:cNvPr>
          <p:cNvSpPr>
            <a:spLocks noGrp="1"/>
          </p:cNvSpPr>
          <p:nvPr>
            <p:ph type="title"/>
          </p:nvPr>
        </p:nvSpPr>
        <p:spPr/>
        <p:txBody>
          <a:bodyPr/>
          <a:lstStyle/>
          <a:p>
            <a:r>
              <a:rPr lang="en-US" dirty="0"/>
              <a:t>Feedback On Drafts</a:t>
            </a:r>
            <a:endParaRPr lang="en-GB" dirty="0"/>
          </a:p>
        </p:txBody>
      </p:sp>
      <p:sp>
        <p:nvSpPr>
          <p:cNvPr id="3" name="Content Placeholder 2">
            <a:extLst>
              <a:ext uri="{FF2B5EF4-FFF2-40B4-BE49-F238E27FC236}">
                <a16:creationId xmlns:a16="http://schemas.microsoft.com/office/drawing/2014/main" id="{1AA539C8-82D8-45AE-B3EC-B83C50970325}"/>
              </a:ext>
            </a:extLst>
          </p:cNvPr>
          <p:cNvSpPr>
            <a:spLocks noGrp="1"/>
          </p:cNvSpPr>
          <p:nvPr>
            <p:ph idx="1"/>
          </p:nvPr>
        </p:nvSpPr>
        <p:spPr/>
        <p:txBody>
          <a:bodyPr/>
          <a:lstStyle/>
          <a:p>
            <a:pPr marL="342900" indent="-342900">
              <a:spcAft>
                <a:spcPts val="0"/>
              </a:spcAft>
              <a:buFont typeface="Arial" panose="020B0604020202020204" pitchFamily="34" charset="0"/>
              <a:buChar char="►"/>
            </a:pPr>
            <a:r>
              <a:rPr lang="en-US" sz="2000" dirty="0"/>
              <a:t>To get some feedback…</a:t>
            </a:r>
          </a:p>
          <a:p>
            <a:pPr marL="342900" indent="-342900">
              <a:spcAft>
                <a:spcPts val="0"/>
              </a:spcAft>
              <a:buFont typeface="Arial" panose="020B0604020202020204" pitchFamily="34" charset="0"/>
              <a:buChar char="►"/>
            </a:pPr>
            <a:endParaRPr lang="en-US" sz="2000" dirty="0"/>
          </a:p>
          <a:p>
            <a:pPr marL="384175" lvl="1" indent="0">
              <a:spcAft>
                <a:spcPts val="0"/>
              </a:spcAft>
              <a:buNone/>
            </a:pPr>
            <a:r>
              <a:rPr lang="en-US" sz="2000" b="1" dirty="0">
                <a:solidFill>
                  <a:schemeClr val="tx1"/>
                </a:solidFill>
                <a:latin typeface="Arial" panose="020B0604020202020204" pitchFamily="34" charset="0"/>
                <a:cs typeface="Arial" panose="020B0604020202020204" pitchFamily="34" charset="0"/>
              </a:rPr>
              <a:t>One-to-one or small groups: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latin typeface="Arial" panose="020B0604020202020204" pitchFamily="34" charset="0"/>
                <a:ea typeface="+mn-ea"/>
                <a:cs typeface="Arial" panose="020B0604020202020204" pitchFamily="34" charset="0"/>
              </a:rPr>
              <a:t>Ask to arrange a Teams meeting by e-mail</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latin typeface="Arial" panose="020B0604020202020204" pitchFamily="34" charset="0"/>
                <a:ea typeface="+mn-ea"/>
                <a:cs typeface="Arial" panose="020B0604020202020204" pitchFamily="34" charset="0"/>
              </a:rPr>
              <a:t>Remember the guidance given before (e.g. give your name, availability, etc.)</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latin typeface="Arial" panose="020B0604020202020204" pitchFamily="34" charset="0"/>
                <a:ea typeface="+mn-ea"/>
                <a:cs typeface="Arial" panose="020B0604020202020204" pitchFamily="34" charset="0"/>
              </a:rPr>
              <a:t>Turn up!</a:t>
            </a:r>
            <a:endParaRPr lang="en-GB" sz="2000" kern="1200" dirty="0">
              <a:solidFill>
                <a:schemeClr val="tx1"/>
              </a:solidFill>
              <a:latin typeface="Arial" panose="020B0604020202020204" pitchFamily="34" charset="0"/>
              <a:ea typeface="+mn-ea"/>
              <a:cs typeface="Arial" panose="020B0604020202020204" pitchFamily="34" charset="0"/>
            </a:endParaRPr>
          </a:p>
          <a:p>
            <a:pPr>
              <a:spcAft>
                <a:spcPts val="0"/>
              </a:spcAft>
            </a:pPr>
            <a:endParaRPr lang="en-US" sz="2000" dirty="0">
              <a:solidFill>
                <a:schemeClr val="tx1"/>
              </a:solidFill>
            </a:endParaRPr>
          </a:p>
          <a:p>
            <a:pPr marL="384175" lvl="1" indent="0">
              <a:spcAft>
                <a:spcPts val="0"/>
              </a:spcAft>
              <a:buNone/>
            </a:pPr>
            <a:r>
              <a:rPr lang="en-US" sz="2000" b="1" dirty="0">
                <a:solidFill>
                  <a:schemeClr val="tx1"/>
                </a:solidFill>
                <a:latin typeface="Arial" panose="020B0604020202020204" pitchFamily="34" charset="0"/>
                <a:cs typeface="Arial" panose="020B0604020202020204" pitchFamily="34" charset="0"/>
              </a:rPr>
              <a:t>By e-mail:</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latin typeface="Arial" panose="020B0604020202020204" pitchFamily="34" charset="0"/>
                <a:ea typeface="+mn-ea"/>
                <a:cs typeface="Arial" panose="020B0604020202020204" pitchFamily="34" charset="0"/>
              </a:rPr>
              <a:t>Send a draft allowing as much time as possible</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latin typeface="Arial" panose="020B0604020202020204" pitchFamily="34" charset="0"/>
                <a:ea typeface="+mn-ea"/>
                <a:cs typeface="Arial" panose="020B0604020202020204" pitchFamily="34" charset="0"/>
              </a:rPr>
              <a:t>Don’t expect instant answers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latin typeface="Arial" panose="020B0604020202020204" pitchFamily="34" charset="0"/>
                <a:ea typeface="+mn-ea"/>
                <a:cs typeface="Arial" panose="020B0604020202020204" pitchFamily="34" charset="0"/>
              </a:rPr>
              <a:t>Don’t expect pages of feedback (it takes time to read and write!)</a:t>
            </a:r>
          </a:p>
          <a:p>
            <a:pPr marL="1069975" lvl="1" eaLnBrk="1" hangingPunct="1">
              <a:spcAft>
                <a:spcPts val="0"/>
              </a:spcAft>
              <a:buClr>
                <a:schemeClr val="tx1"/>
              </a:buClr>
              <a:buFont typeface="Wingdings" panose="05000000000000000000" pitchFamily="2" charset="2"/>
              <a:buChar char="§"/>
            </a:pPr>
            <a:endParaRPr lang="en-US" sz="2000" kern="1200" dirty="0">
              <a:solidFill>
                <a:schemeClr val="tx1"/>
              </a:solidFill>
              <a:latin typeface="Arial" panose="020B0604020202020204" pitchFamily="34" charset="0"/>
              <a:ea typeface="+mn-ea"/>
              <a:cs typeface="Arial" panose="020B0604020202020204" pitchFamily="34" charset="0"/>
            </a:endParaRPr>
          </a:p>
          <a:p>
            <a:pPr marL="1069975" lvl="1" eaLnBrk="1" hangingPunct="1">
              <a:spcAft>
                <a:spcPts val="0"/>
              </a:spcAft>
              <a:buClr>
                <a:schemeClr val="tx1"/>
              </a:buClr>
              <a:buFont typeface="Wingdings" panose="05000000000000000000" pitchFamily="2" charset="2"/>
              <a:buChar char="§"/>
            </a:pPr>
            <a:endParaRPr lang="en-US" sz="2000" kern="1200" dirty="0">
              <a:solidFill>
                <a:schemeClr val="tx1"/>
              </a:solidFill>
              <a:ea typeface="+mn-ea"/>
            </a:endParaRPr>
          </a:p>
        </p:txBody>
      </p:sp>
      <p:sp>
        <p:nvSpPr>
          <p:cNvPr id="5" name="TextBox 4">
            <a:extLst>
              <a:ext uri="{FF2B5EF4-FFF2-40B4-BE49-F238E27FC236}">
                <a16:creationId xmlns:a16="http://schemas.microsoft.com/office/drawing/2014/main" id="{008701ED-9C5C-486E-B4B8-59E36E23E51C}"/>
              </a:ext>
            </a:extLst>
          </p:cNvPr>
          <p:cNvSpPr txBox="1"/>
          <p:nvPr/>
        </p:nvSpPr>
        <p:spPr>
          <a:xfrm>
            <a:off x="2544501" y="5540846"/>
            <a:ext cx="6723315" cy="400110"/>
          </a:xfrm>
          <a:prstGeom prst="rect">
            <a:avLst/>
          </a:prstGeom>
          <a:solidFill>
            <a:srgbClr val="FFF8E5"/>
          </a:solidFill>
          <a:ln>
            <a:solidFill>
              <a:schemeClr val="tx1"/>
            </a:solidFill>
          </a:ln>
        </p:spPr>
        <p:txBody>
          <a:bodyPr wrap="none" rtlCol="0">
            <a:spAutoFit/>
          </a:bodyPr>
          <a:lstStyle/>
          <a:p>
            <a:pPr algn="ctr" eaLnBrk="1" hangingPunct="1">
              <a:spcAft>
                <a:spcPts val="0"/>
              </a:spcAft>
              <a:buClr>
                <a:schemeClr val="tx1"/>
              </a:buClr>
            </a:pPr>
            <a:r>
              <a:rPr lang="en-US" sz="2000" b="1" kern="1200" dirty="0">
                <a:solidFill>
                  <a:srgbClr val="C00000"/>
                </a:solidFill>
                <a:ea typeface="+mn-ea"/>
              </a:rPr>
              <a:t>The feedback you get doesn’t guarantee a given mark</a:t>
            </a:r>
          </a:p>
        </p:txBody>
      </p:sp>
    </p:spTree>
    <p:extLst>
      <p:ext uri="{BB962C8B-B14F-4D97-AF65-F5344CB8AC3E}">
        <p14:creationId xmlns:p14="http://schemas.microsoft.com/office/powerpoint/2010/main" val="114703947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99BB75-0BB4-441E-A654-1D4305AF3C1B}"/>
              </a:ext>
            </a:extLst>
          </p:cNvPr>
          <p:cNvSpPr/>
          <p:nvPr/>
        </p:nvSpPr>
        <p:spPr bwMode="auto">
          <a:xfrm>
            <a:off x="750498" y="1676400"/>
            <a:ext cx="10425502" cy="1351472"/>
          </a:xfrm>
          <a:prstGeom prst="round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charset="0"/>
            </a:endParaRPr>
          </a:p>
        </p:txBody>
      </p:sp>
      <p:sp>
        <p:nvSpPr>
          <p:cNvPr id="2" name="Title 1">
            <a:extLst>
              <a:ext uri="{FF2B5EF4-FFF2-40B4-BE49-F238E27FC236}">
                <a16:creationId xmlns:a16="http://schemas.microsoft.com/office/drawing/2014/main" id="{282BA884-702E-4430-953B-71CDCB470BD8}"/>
              </a:ext>
            </a:extLst>
          </p:cNvPr>
          <p:cNvSpPr>
            <a:spLocks noGrp="1"/>
          </p:cNvSpPr>
          <p:nvPr>
            <p:ph type="title"/>
          </p:nvPr>
        </p:nvSpPr>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EA1F2B58-8622-4305-9E27-25BDFF9108DE}"/>
              </a:ext>
            </a:extLst>
          </p:cNvPr>
          <p:cNvSpPr>
            <a:spLocks noGrp="1"/>
          </p:cNvSpPr>
          <p:nvPr>
            <p:ph idx="1"/>
          </p:nvPr>
        </p:nvSpPr>
        <p:spPr/>
        <p:txBody>
          <a:bodyPr/>
          <a:lstStyle/>
          <a:p>
            <a:r>
              <a:rPr lang="en-US" b="1" dirty="0"/>
              <a:t>Activity</a:t>
            </a:r>
          </a:p>
          <a:p>
            <a:r>
              <a:rPr lang="en-US" dirty="0"/>
              <a:t>Why doesn’t the formative feedback you get </a:t>
            </a:r>
            <a:r>
              <a:rPr lang="en-US" b="1" i="1" dirty="0"/>
              <a:t>guarantee</a:t>
            </a:r>
            <a:r>
              <a:rPr lang="en-US" dirty="0"/>
              <a:t> a certain mark?</a:t>
            </a:r>
          </a:p>
          <a:p>
            <a:endParaRPr lang="en-US" dirty="0"/>
          </a:p>
          <a:p>
            <a:endParaRPr lang="en-US" dirty="0"/>
          </a:p>
          <a:p>
            <a:endParaRPr lang="en-GB" dirty="0"/>
          </a:p>
        </p:txBody>
      </p:sp>
    </p:spTree>
    <p:extLst>
      <p:ext uri="{BB962C8B-B14F-4D97-AF65-F5344CB8AC3E}">
        <p14:creationId xmlns:p14="http://schemas.microsoft.com/office/powerpoint/2010/main" val="33883140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D360D-74B0-48FF-A671-5233DCE4E9D0}"/>
              </a:ext>
            </a:extLst>
          </p:cNvPr>
          <p:cNvSpPr>
            <a:spLocks noGrp="1"/>
          </p:cNvSpPr>
          <p:nvPr>
            <p:ph type="title"/>
          </p:nvPr>
        </p:nvSpPr>
        <p:spPr/>
        <p:txBody>
          <a:bodyPr/>
          <a:lstStyle/>
          <a:p>
            <a:r>
              <a:rPr lang="en-US" dirty="0"/>
              <a:t>Support</a:t>
            </a:r>
            <a:endParaRPr lang="en-GB" dirty="0"/>
          </a:p>
        </p:txBody>
      </p:sp>
      <p:sp>
        <p:nvSpPr>
          <p:cNvPr id="3" name="Content Placeholder 2">
            <a:extLst>
              <a:ext uri="{FF2B5EF4-FFF2-40B4-BE49-F238E27FC236}">
                <a16:creationId xmlns:a16="http://schemas.microsoft.com/office/drawing/2014/main" id="{54656EB5-267A-405D-9F26-C742131D41F6}"/>
              </a:ext>
            </a:extLst>
          </p:cNvPr>
          <p:cNvSpPr>
            <a:spLocks noGrp="1"/>
          </p:cNvSpPr>
          <p:nvPr>
            <p:ph idx="1"/>
          </p:nvPr>
        </p:nvSpPr>
        <p:spPr/>
        <p:txBody>
          <a:bodyPr/>
          <a:lstStyle/>
          <a:p>
            <a:r>
              <a:rPr lang="en-US" b="1" dirty="0"/>
              <a:t>Further Support</a:t>
            </a:r>
          </a:p>
          <a:p>
            <a:pPr marL="342900" indent="-342900">
              <a:spcAft>
                <a:spcPts val="0"/>
              </a:spcAft>
              <a:buFont typeface="Arial" panose="020B0604020202020204" pitchFamily="34" charset="0"/>
              <a:buChar char="►"/>
            </a:pPr>
            <a:r>
              <a:rPr lang="en-US" sz="2000" dirty="0"/>
              <a:t>You can ask questions in your seminars</a:t>
            </a:r>
          </a:p>
          <a:p>
            <a:pPr marL="342900" indent="-342900">
              <a:spcAft>
                <a:spcPts val="0"/>
              </a:spcAft>
              <a:buFont typeface="Arial" panose="020B0604020202020204" pitchFamily="34" charset="0"/>
              <a:buChar char="►"/>
            </a:pPr>
            <a:r>
              <a:rPr lang="en-US" sz="2000" dirty="0"/>
              <a:t>You can ask questions in/before/after lectures</a:t>
            </a:r>
          </a:p>
          <a:p>
            <a:pPr marL="342900" indent="-342900">
              <a:spcAft>
                <a:spcPts val="0"/>
              </a:spcAft>
              <a:buFont typeface="Arial" panose="020B0604020202020204" pitchFamily="34" charset="0"/>
              <a:buChar char="►"/>
            </a:pPr>
            <a:r>
              <a:rPr lang="en-US" sz="2000" dirty="0"/>
              <a:t>You can ask questions and get feedback during study skills sessions</a:t>
            </a:r>
          </a:p>
          <a:p>
            <a:pPr marL="342900" indent="-342900">
              <a:spcAft>
                <a:spcPts val="0"/>
              </a:spcAft>
              <a:buFont typeface="Arial" panose="020B0604020202020204" pitchFamily="34" charset="0"/>
              <a:buChar char="►"/>
            </a:pPr>
            <a:r>
              <a:rPr lang="en-US" sz="2000" dirty="0"/>
              <a:t>“Office hours” e.g. ask for a meeting via Teams, etc. </a:t>
            </a:r>
          </a:p>
          <a:p>
            <a:pPr marL="342900" indent="-342900">
              <a:spcAft>
                <a:spcPts val="0"/>
              </a:spcAft>
              <a:buFont typeface="Arial" panose="020B0604020202020204" pitchFamily="34" charset="0"/>
              <a:buChar char="►"/>
            </a:pPr>
            <a:r>
              <a:rPr lang="en-US" sz="2000" i="1" dirty="0"/>
              <a:t>Limited</a:t>
            </a:r>
            <a:r>
              <a:rPr lang="en-US" sz="2000" dirty="0"/>
              <a:t> support by e-mail</a:t>
            </a:r>
          </a:p>
          <a:p>
            <a:endParaRPr lang="en-US" dirty="0"/>
          </a:p>
          <a:p>
            <a:pPr marL="342900" indent="-342900">
              <a:spcAft>
                <a:spcPts val="0"/>
              </a:spcAft>
              <a:buFont typeface="Arial" panose="020B0604020202020204" pitchFamily="34" charset="0"/>
              <a:buChar char="►"/>
            </a:pPr>
            <a:r>
              <a:rPr lang="en-US" sz="2000" dirty="0"/>
              <a:t>Don’t forget:</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Student services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Library</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Reading/Resources – I don’t include these sources for fun!</a:t>
            </a:r>
          </a:p>
          <a:p>
            <a:endParaRPr lang="en-GB" dirty="0"/>
          </a:p>
        </p:txBody>
      </p:sp>
    </p:spTree>
    <p:extLst>
      <p:ext uri="{BB962C8B-B14F-4D97-AF65-F5344CB8AC3E}">
        <p14:creationId xmlns:p14="http://schemas.microsoft.com/office/powerpoint/2010/main" val="201700030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Summary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342900" lvl="2">
              <a:lnSpc>
                <a:spcPct val="100000"/>
              </a:lnSpc>
              <a:spcBef>
                <a:spcPct val="0"/>
              </a:spcBef>
              <a:spcAft>
                <a:spcPts val="0"/>
              </a:spcAft>
              <a:buClrTx/>
              <a:buFont typeface="Arial" panose="020B0604020202020204" pitchFamily="34" charset="0"/>
              <a:buChar char="►"/>
              <a:defRPr/>
            </a:pPr>
            <a:r>
              <a:rPr lang="en-US" altLang="en-US" dirty="0">
                <a:solidFill>
                  <a:schemeClr val="tx1">
                    <a:lumMod val="95000"/>
                    <a:lumOff val="5000"/>
                  </a:schemeClr>
                </a:solidFill>
              </a:rPr>
              <a:t>Following this session you should be able to…</a:t>
            </a:r>
          </a:p>
          <a:p>
            <a:pPr marL="444088" lvl="2" indent="-252000" eaLnBrk="1" hangingPunct="1">
              <a:lnSpc>
                <a:spcPct val="100000"/>
              </a:lnSpc>
              <a:spcBef>
                <a:spcPts val="0"/>
              </a:spcBef>
              <a:spcAft>
                <a:spcPts val="0"/>
              </a:spcAft>
              <a:buClr>
                <a:srgbClr val="B5BE00"/>
              </a:buClr>
              <a:defRPr/>
            </a:pPr>
            <a:endParaRPr lang="en-US" altLang="en-US" dirty="0">
              <a:latin typeface="Arial" panose="020B0604020202020204" pitchFamily="34" charset="0"/>
            </a:endParaRPr>
          </a:p>
          <a:p>
            <a:pPr marL="534988" lvl="2">
              <a:lnSpc>
                <a:spcPct val="100000"/>
              </a:lnSpc>
              <a:spcBef>
                <a:spcPct val="0"/>
              </a:spcBef>
              <a:spcAft>
                <a:spcPts val="0"/>
              </a:spcAft>
              <a:buClr>
                <a:schemeClr val="tx1"/>
              </a:buClr>
              <a:buFont typeface="Wingdings" panose="05000000000000000000" pitchFamily="2" charset="2"/>
              <a:buChar char="§"/>
              <a:defRPr/>
            </a:pPr>
            <a:r>
              <a:rPr lang="en-GB" dirty="0">
                <a:solidFill>
                  <a:schemeClr val="tx1">
                    <a:lumMod val="95000"/>
                    <a:lumOff val="5000"/>
                  </a:schemeClr>
                </a:solidFill>
              </a:rPr>
              <a:t>Plan how to complete the module assessment</a:t>
            </a:r>
          </a:p>
          <a:p>
            <a:pPr marL="534988" lvl="2">
              <a:lnSpc>
                <a:spcPct val="100000"/>
              </a:lnSpc>
              <a:spcBef>
                <a:spcPct val="0"/>
              </a:spcBef>
              <a:spcAft>
                <a:spcPts val="0"/>
              </a:spcAft>
              <a:buClr>
                <a:schemeClr val="tx1"/>
              </a:buClr>
              <a:buFont typeface="Wingdings" panose="05000000000000000000" pitchFamily="2" charset="2"/>
              <a:buChar char="§"/>
              <a:defRPr/>
            </a:pPr>
            <a:r>
              <a:rPr lang="en-GB" dirty="0">
                <a:solidFill>
                  <a:schemeClr val="tx1">
                    <a:lumMod val="95000"/>
                    <a:lumOff val="5000"/>
                  </a:schemeClr>
                </a:solidFill>
              </a:rPr>
              <a:t>Explain how marks are allocated via the rubric</a:t>
            </a:r>
          </a:p>
          <a:p>
            <a:pPr marL="534988" lvl="2">
              <a:lnSpc>
                <a:spcPct val="100000"/>
              </a:lnSpc>
              <a:spcBef>
                <a:spcPct val="0"/>
              </a:spcBef>
              <a:spcAft>
                <a:spcPts val="0"/>
              </a:spcAft>
              <a:buClr>
                <a:schemeClr val="tx1"/>
              </a:buClr>
              <a:buFont typeface="Wingdings" panose="05000000000000000000" pitchFamily="2" charset="2"/>
              <a:buChar char="§"/>
              <a:defRPr/>
            </a:pPr>
            <a:r>
              <a:rPr lang="en-GB" dirty="0">
                <a:solidFill>
                  <a:schemeClr val="tx1">
                    <a:lumMod val="95000"/>
                    <a:lumOff val="5000"/>
                  </a:schemeClr>
                </a:solidFill>
              </a:rPr>
              <a:t>Identify practices likely to achieve high marks</a:t>
            </a:r>
          </a:p>
          <a:p>
            <a:pPr marL="442913" lvl="2" indent="-250825" eaLnBrk="1" hangingPunct="1">
              <a:lnSpc>
                <a:spcPct val="100000"/>
              </a:lnSpc>
              <a:spcBef>
                <a:spcPct val="0"/>
              </a:spcBef>
              <a:spcAft>
                <a:spcPts val="0"/>
              </a:spcAft>
              <a:buClr>
                <a:srgbClr val="B5BE00"/>
              </a:buClr>
              <a:defRPr/>
            </a:pPr>
            <a:endParaRPr lang="en-GB" dirty="0">
              <a:latin typeface="Arial" panose="020B0604020202020204" pitchFamily="34" charset="0"/>
            </a:endParaRPr>
          </a:p>
          <a:p>
            <a:pPr marL="342900" lvl="2">
              <a:lnSpc>
                <a:spcPct val="100000"/>
              </a:lnSpc>
              <a:spcBef>
                <a:spcPct val="0"/>
              </a:spcBef>
              <a:spcAft>
                <a:spcPts val="0"/>
              </a:spcAft>
              <a:buClrTx/>
              <a:buFont typeface="Arial" panose="020B0604020202020204" pitchFamily="34" charset="0"/>
              <a:buChar char="►"/>
              <a:defRPr/>
            </a:pPr>
            <a:r>
              <a:rPr lang="en-GB" dirty="0">
                <a:solidFill>
                  <a:schemeClr val="tx1">
                    <a:lumMod val="95000"/>
                    <a:lumOff val="5000"/>
                  </a:schemeClr>
                </a:solidFill>
              </a:rPr>
              <a:t>Attempt the assessment with confidence.</a:t>
            </a:r>
          </a:p>
          <a:p>
            <a:pPr marL="442913" lvl="2" indent="-250825" eaLnBrk="1" hangingPunct="1">
              <a:lnSpc>
                <a:spcPct val="100000"/>
              </a:lnSpc>
              <a:spcBef>
                <a:spcPct val="0"/>
              </a:spcBef>
              <a:spcAft>
                <a:spcPts val="0"/>
              </a:spcAft>
              <a:buClr>
                <a:srgbClr val="B5BE00"/>
              </a:buClr>
              <a:defRPr/>
            </a:pPr>
            <a:endParaRPr lang="en-GB" altLang="en-US" dirty="0">
              <a:latin typeface="Arial" panose="020B0604020202020204" pitchFamily="34" charset="0"/>
            </a:endParaRPr>
          </a:p>
          <a:p>
            <a:pPr marL="442913" lvl="2" indent="-250825" eaLnBrk="1" hangingPunct="1">
              <a:lnSpc>
                <a:spcPct val="100000"/>
              </a:lnSpc>
              <a:spcBef>
                <a:spcPct val="0"/>
              </a:spcBef>
              <a:buClr>
                <a:srgbClr val="B5BE00"/>
              </a:buClr>
              <a:defRPr/>
            </a:pPr>
            <a:endParaRPr lang="en-GB" altLang="en-US" dirty="0">
              <a:latin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18710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A412D-207C-4913-A16F-47EC4F83F189}"/>
              </a:ext>
            </a:extLst>
          </p:cNvPr>
          <p:cNvSpPr>
            <a:spLocks noGrp="1"/>
          </p:cNvSpPr>
          <p:nvPr>
            <p:ph type="title"/>
          </p:nvPr>
        </p:nvSpPr>
        <p:spPr/>
        <p:txBody>
          <a:bodyPr/>
          <a:lstStyle/>
          <a:p>
            <a:r>
              <a:rPr lang="en-US" dirty="0"/>
              <a:t>Reading</a:t>
            </a:r>
            <a:endParaRPr lang="en-GB" dirty="0"/>
          </a:p>
        </p:txBody>
      </p:sp>
      <p:sp>
        <p:nvSpPr>
          <p:cNvPr id="3" name="Content Placeholder 2">
            <a:extLst>
              <a:ext uri="{FF2B5EF4-FFF2-40B4-BE49-F238E27FC236}">
                <a16:creationId xmlns:a16="http://schemas.microsoft.com/office/drawing/2014/main" id="{F5A07420-F86B-45EB-B025-32ACD7B70D04}"/>
              </a:ext>
            </a:extLst>
          </p:cNvPr>
          <p:cNvSpPr>
            <a:spLocks noGrp="1"/>
          </p:cNvSpPr>
          <p:nvPr>
            <p:ph idx="1"/>
          </p:nvPr>
        </p:nvSpPr>
        <p:spPr/>
        <p:txBody>
          <a:bodyPr/>
          <a:lstStyle/>
          <a:p>
            <a:pPr>
              <a:spcAft>
                <a:spcPts val="0"/>
              </a:spcAft>
            </a:pPr>
            <a:r>
              <a:rPr lang="en-US" sz="2000" dirty="0"/>
              <a:t>Very detailed guide to writing. Successful Writing by Scott McClean:</a:t>
            </a:r>
          </a:p>
          <a:p>
            <a:pPr lvl="1">
              <a:spcAft>
                <a:spcPts val="0"/>
              </a:spcAft>
              <a:buFont typeface="Wingdings" panose="05000000000000000000" pitchFamily="2" charset="2"/>
              <a:buChar char="§"/>
            </a:pPr>
            <a:r>
              <a:rPr lang="en-US" sz="2000" dirty="0">
                <a:hlinkClick r:id="rId2"/>
              </a:rPr>
              <a:t>http://2012books.lardbucket.org/pdfs/successful-writing.pdf</a:t>
            </a:r>
            <a:r>
              <a:rPr lang="en-US" sz="2000" dirty="0"/>
              <a:t>  </a:t>
            </a:r>
          </a:p>
          <a:p>
            <a:pPr>
              <a:spcAft>
                <a:spcPts val="0"/>
              </a:spcAft>
            </a:pPr>
            <a:endParaRPr lang="en-US" sz="2000" dirty="0"/>
          </a:p>
          <a:p>
            <a:pPr>
              <a:spcAft>
                <a:spcPts val="0"/>
              </a:spcAft>
            </a:pPr>
            <a:r>
              <a:rPr lang="en-US" sz="2000" b="1" dirty="0"/>
              <a:t>Referencing</a:t>
            </a:r>
          </a:p>
          <a:p>
            <a:pPr>
              <a:spcAft>
                <a:spcPts val="0"/>
              </a:spcAft>
            </a:pPr>
            <a:endParaRPr lang="en-US" sz="2000" dirty="0"/>
          </a:p>
          <a:p>
            <a:pPr>
              <a:spcAft>
                <a:spcPts val="0"/>
              </a:spcAft>
            </a:pPr>
            <a:r>
              <a:rPr lang="en-US" sz="2000" dirty="0"/>
              <a:t>Cite Them Write Online Resources</a:t>
            </a:r>
          </a:p>
          <a:p>
            <a:pPr marL="792000" indent="-342900">
              <a:spcAft>
                <a:spcPts val="0"/>
              </a:spcAft>
              <a:buFont typeface="Wingdings" panose="05000000000000000000" pitchFamily="2" charset="2"/>
              <a:buChar char="§"/>
            </a:pPr>
            <a:r>
              <a:rPr lang="en-US" sz="2000" dirty="0">
                <a:hlinkClick r:id="rId3"/>
              </a:rPr>
              <a:t>http://www.citethemrightonline.com/</a:t>
            </a:r>
            <a:r>
              <a:rPr lang="en-US" sz="2000" dirty="0"/>
              <a:t>  </a:t>
            </a:r>
          </a:p>
          <a:p>
            <a:pPr marL="792000" indent="-342900">
              <a:spcAft>
                <a:spcPts val="0"/>
              </a:spcAft>
              <a:buFont typeface="Wingdings" panose="05000000000000000000" pitchFamily="2" charset="2"/>
              <a:buChar char="§"/>
            </a:pPr>
            <a:endParaRPr lang="en-US" sz="2000" dirty="0"/>
          </a:p>
          <a:p>
            <a:pPr>
              <a:spcAft>
                <a:spcPts val="0"/>
              </a:spcAft>
            </a:pPr>
            <a:r>
              <a:rPr lang="en-US" sz="2000" dirty="0"/>
              <a:t>Cite This For Me Online Tool</a:t>
            </a:r>
          </a:p>
          <a:p>
            <a:pPr marL="792000" indent="-342900">
              <a:spcAft>
                <a:spcPts val="0"/>
              </a:spcAft>
              <a:buFont typeface="Wingdings" panose="05000000000000000000" pitchFamily="2" charset="2"/>
              <a:buChar char="§"/>
            </a:pPr>
            <a:r>
              <a:rPr lang="en-US" sz="2000" dirty="0">
                <a:hlinkClick r:id="rId4"/>
              </a:rPr>
              <a:t>http://www.citethisforme.com/welcome</a:t>
            </a:r>
            <a:r>
              <a:rPr lang="en-US" sz="2000" dirty="0"/>
              <a:t>  </a:t>
            </a:r>
          </a:p>
          <a:p>
            <a:pPr marL="792000" indent="-342900">
              <a:spcAft>
                <a:spcPts val="0"/>
              </a:spcAft>
              <a:buFont typeface="Wingdings" panose="05000000000000000000" pitchFamily="2" charset="2"/>
              <a:buChar char="§"/>
            </a:pPr>
            <a:endParaRPr lang="en-US" sz="2000" dirty="0"/>
          </a:p>
          <a:p>
            <a:endParaRPr lang="en-GB" dirty="0"/>
          </a:p>
        </p:txBody>
      </p:sp>
    </p:spTree>
    <p:extLst>
      <p:ext uri="{BB962C8B-B14F-4D97-AF65-F5344CB8AC3E}">
        <p14:creationId xmlns:p14="http://schemas.microsoft.com/office/powerpoint/2010/main" val="41929242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252B7-6184-4EFC-B320-92EAB9F5B045}"/>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AB1ADF98-5FC8-4655-BEB3-082BD9030977}"/>
              </a:ext>
            </a:extLst>
          </p:cNvPr>
          <p:cNvSpPr>
            <a:spLocks noGrp="1"/>
          </p:cNvSpPr>
          <p:nvPr>
            <p:ph idx="1"/>
          </p:nvPr>
        </p:nvSpPr>
        <p:spPr/>
        <p:txBody>
          <a:bodyPr/>
          <a:lstStyle/>
          <a:p>
            <a:pPr>
              <a:spcAft>
                <a:spcPts val="0"/>
              </a:spcAft>
            </a:pPr>
            <a:r>
              <a:rPr lang="en-GB" sz="2000" b="1" dirty="0"/>
              <a:t>Critical Analysis</a:t>
            </a:r>
          </a:p>
          <a:p>
            <a:pPr>
              <a:spcAft>
                <a:spcPts val="0"/>
              </a:spcAft>
            </a:pPr>
            <a:endParaRPr lang="en-GB" sz="2000" dirty="0"/>
          </a:p>
          <a:p>
            <a:pPr>
              <a:spcAft>
                <a:spcPts val="0"/>
              </a:spcAft>
            </a:pPr>
            <a:r>
              <a:rPr lang="en-GB" sz="2000" dirty="0"/>
              <a:t>Short video explaining critical analysis simply:</a:t>
            </a:r>
          </a:p>
          <a:p>
            <a:pPr marL="792000" lvl="1" eaLnBrk="1" hangingPunct="1">
              <a:spcAft>
                <a:spcPts val="0"/>
              </a:spcAft>
              <a:buClr>
                <a:schemeClr val="tx1"/>
              </a:buClr>
              <a:buFont typeface="Wingdings" panose="05000000000000000000" pitchFamily="2" charset="2"/>
              <a:buChar char="§"/>
            </a:pPr>
            <a:r>
              <a:rPr lang="en-GB" sz="2000" kern="1200" dirty="0">
                <a:solidFill>
                  <a:schemeClr val="tx1"/>
                </a:solidFill>
                <a:ea typeface="+mn-ea"/>
                <a:hlinkClick r:id="rId2"/>
              </a:rPr>
              <a:t>https://www.youtube.com/watch?v=z-QAvL82D-U</a:t>
            </a:r>
            <a:r>
              <a:rPr lang="en-GB" sz="2000" kern="1200" dirty="0">
                <a:solidFill>
                  <a:schemeClr val="tx1"/>
                </a:solidFill>
                <a:ea typeface="+mn-ea"/>
              </a:rPr>
              <a:t> </a:t>
            </a:r>
          </a:p>
          <a:p>
            <a:pPr>
              <a:spcAft>
                <a:spcPts val="0"/>
              </a:spcAft>
            </a:pPr>
            <a:endParaRPr lang="en-GB" sz="2000" dirty="0"/>
          </a:p>
          <a:p>
            <a:pPr>
              <a:spcAft>
                <a:spcPts val="0"/>
              </a:spcAft>
            </a:pPr>
            <a:r>
              <a:rPr lang="en-US" sz="2000" dirty="0"/>
              <a:t>Glasgow Caledonian University guide to critical analysis:</a:t>
            </a:r>
          </a:p>
          <a:p>
            <a:pPr marL="792000" lvl="1" eaLnBrk="1" hangingPunct="1">
              <a:spcAft>
                <a:spcPts val="0"/>
              </a:spcAft>
              <a:buClr>
                <a:schemeClr val="tx1"/>
              </a:buClr>
              <a:buFont typeface="Wingdings" panose="05000000000000000000" pitchFamily="2" charset="2"/>
              <a:buChar char="§"/>
            </a:pPr>
            <a:r>
              <a:rPr lang="en-GB" sz="2000" kern="1200" dirty="0">
                <a:solidFill>
                  <a:schemeClr val="tx1"/>
                </a:solidFill>
                <a:ea typeface="+mn-ea"/>
                <a:hlinkClick r:id="rId3"/>
              </a:rPr>
              <a:t>https://www.gcu.ac.uk/gsbs/ldc/academicwriting/criticalanalysis/</a:t>
            </a:r>
            <a:r>
              <a:rPr lang="en-GB" sz="2000" kern="1200" dirty="0">
                <a:solidFill>
                  <a:schemeClr val="tx1"/>
                </a:solidFill>
                <a:ea typeface="+mn-ea"/>
              </a:rPr>
              <a:t> </a:t>
            </a:r>
          </a:p>
          <a:p>
            <a:pPr>
              <a:spcAft>
                <a:spcPts val="0"/>
              </a:spcAft>
            </a:pPr>
            <a:endParaRPr lang="en-GB" sz="2000" dirty="0"/>
          </a:p>
          <a:p>
            <a:pPr>
              <a:spcAft>
                <a:spcPts val="0"/>
              </a:spcAft>
            </a:pPr>
            <a:endParaRPr lang="en-GB" sz="2000" dirty="0"/>
          </a:p>
          <a:p>
            <a:pPr>
              <a:spcAft>
                <a:spcPts val="0"/>
              </a:spcAft>
            </a:pPr>
            <a:endParaRPr lang="en-GB" sz="2000" dirty="0"/>
          </a:p>
          <a:p>
            <a:pPr>
              <a:spcAft>
                <a:spcPts val="0"/>
              </a:spcAft>
            </a:pPr>
            <a:endParaRPr lang="en-GB" sz="2000" dirty="0"/>
          </a:p>
          <a:p>
            <a:pPr>
              <a:spcAft>
                <a:spcPts val="0"/>
              </a:spcAft>
            </a:pPr>
            <a:endParaRPr lang="en-GB" sz="2000" dirty="0"/>
          </a:p>
          <a:p>
            <a:pPr>
              <a:spcAft>
                <a:spcPts val="0"/>
              </a:spcAft>
            </a:pPr>
            <a:endParaRPr lang="en-GB" dirty="0"/>
          </a:p>
        </p:txBody>
      </p:sp>
    </p:spTree>
    <p:extLst>
      <p:ext uri="{BB962C8B-B14F-4D97-AF65-F5344CB8AC3E}">
        <p14:creationId xmlns:p14="http://schemas.microsoft.com/office/powerpoint/2010/main" val="381993218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Reading</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spcAft>
                <a:spcPts val="0"/>
              </a:spcAft>
            </a:pPr>
            <a:r>
              <a:rPr lang="en-GB" sz="2000" b="1" dirty="0">
                <a:latin typeface="Arial" panose="020B0604020202020204" pitchFamily="34" charset="0"/>
                <a:cs typeface="Arial" panose="020B0604020202020204" pitchFamily="34" charset="0"/>
              </a:rPr>
              <a:t>Reference managers (free):</a:t>
            </a:r>
          </a:p>
          <a:p>
            <a:pPr>
              <a:spcAft>
                <a:spcPts val="0"/>
              </a:spcAft>
            </a:pPr>
            <a:endParaRPr lang="en-GB" sz="2000" b="1" dirty="0">
              <a:latin typeface="Arial" panose="020B0604020202020204" pitchFamily="34" charset="0"/>
              <a:cs typeface="Arial" panose="020B0604020202020204" pitchFamily="34" charset="0"/>
            </a:endParaRPr>
          </a:p>
          <a:p>
            <a:pPr marL="792000" indent="-324000">
              <a:spcAft>
                <a:spcPts val="0"/>
              </a:spcAft>
              <a:buFont typeface="Wingdings" panose="05000000000000000000" pitchFamily="2" charset="2"/>
              <a:buChar char="§"/>
            </a:pPr>
            <a:r>
              <a:rPr lang="en-GB" sz="2000" dirty="0">
                <a:latin typeface="Arial" panose="020B0604020202020204" pitchFamily="34" charset="0"/>
                <a:cs typeface="Arial" panose="020B0604020202020204" pitchFamily="34" charset="0"/>
              </a:rPr>
              <a:t>Mendeley -  </a:t>
            </a:r>
            <a:r>
              <a:rPr lang="en-GB" sz="2000" dirty="0">
                <a:latin typeface="Arial" panose="020B0604020202020204" pitchFamily="34" charset="0"/>
                <a:cs typeface="Arial" panose="020B0604020202020204" pitchFamily="34" charset="0"/>
                <a:hlinkClick r:id="rId2"/>
              </a:rPr>
              <a:t>https://www.mendeley.com/</a:t>
            </a:r>
            <a:r>
              <a:rPr lang="en-GB" sz="2000" dirty="0">
                <a:latin typeface="Arial" panose="020B0604020202020204" pitchFamily="34" charset="0"/>
                <a:cs typeface="Arial" panose="020B0604020202020204" pitchFamily="34" charset="0"/>
              </a:rPr>
              <a:t>  </a:t>
            </a:r>
          </a:p>
          <a:p>
            <a:pPr marL="792000" indent="-324000">
              <a:spcAft>
                <a:spcPts val="0"/>
              </a:spcAft>
              <a:buFont typeface="Wingdings" panose="05000000000000000000" pitchFamily="2" charset="2"/>
              <a:buChar char="§"/>
            </a:pPr>
            <a:r>
              <a:rPr lang="en-GB" sz="2000" dirty="0">
                <a:latin typeface="Arial" panose="020B0604020202020204" pitchFamily="34" charset="0"/>
                <a:cs typeface="Arial" panose="020B0604020202020204" pitchFamily="34" charset="0"/>
              </a:rPr>
              <a:t>Zotero - </a:t>
            </a:r>
            <a:r>
              <a:rPr lang="en-GB" sz="2000" dirty="0">
                <a:latin typeface="Arial" panose="020B0604020202020204" pitchFamily="34" charset="0"/>
                <a:cs typeface="Arial" panose="020B0604020202020204" pitchFamily="34" charset="0"/>
                <a:hlinkClick r:id="rId3"/>
              </a:rPr>
              <a:t>https://www.zotero.org/</a:t>
            </a:r>
            <a:r>
              <a:rPr lang="en-GB" sz="2000" dirty="0">
                <a:latin typeface="Arial" panose="020B0604020202020204" pitchFamily="34" charset="0"/>
                <a:cs typeface="Arial" panose="020B0604020202020204" pitchFamily="34" charset="0"/>
              </a:rPr>
              <a:t>  </a:t>
            </a:r>
          </a:p>
          <a:p>
            <a:pPr marL="792000" indent="-324000">
              <a:spcAft>
                <a:spcPts val="0"/>
              </a:spcAft>
              <a:buFont typeface="Wingdings" panose="05000000000000000000" pitchFamily="2" charset="2"/>
              <a:buChar char="§"/>
            </a:pPr>
            <a:r>
              <a:rPr lang="en-GB" sz="2000" dirty="0" err="1">
                <a:latin typeface="Arial" panose="020B0604020202020204" pitchFamily="34" charset="0"/>
                <a:cs typeface="Arial" panose="020B0604020202020204" pitchFamily="34" charset="0"/>
              </a:rPr>
              <a:t>Docear</a:t>
            </a:r>
            <a:r>
              <a:rPr lang="en-GB" sz="2000" dirty="0">
                <a:latin typeface="Arial" panose="020B0604020202020204" pitchFamily="34" charset="0"/>
                <a:cs typeface="Arial" panose="020B0604020202020204" pitchFamily="34" charset="0"/>
              </a:rPr>
              <a:t> - </a:t>
            </a:r>
            <a:r>
              <a:rPr lang="en-GB" sz="2000" dirty="0">
                <a:latin typeface="Arial" panose="020B0604020202020204" pitchFamily="34" charset="0"/>
                <a:cs typeface="Arial" panose="020B0604020202020204" pitchFamily="34" charset="0"/>
                <a:hlinkClick r:id="rId4"/>
              </a:rPr>
              <a:t>http://www.docear.org/</a:t>
            </a:r>
            <a:r>
              <a:rPr lang="en-GB" sz="2000" dirty="0">
                <a:latin typeface="Arial" panose="020B0604020202020204" pitchFamily="34" charset="0"/>
                <a:cs typeface="Arial" panose="020B0604020202020204" pitchFamily="34" charset="0"/>
              </a:rPr>
              <a:t>  </a:t>
            </a:r>
          </a:p>
          <a:p>
            <a:pPr marL="792000" indent="-324000">
              <a:spcAft>
                <a:spcPts val="0"/>
              </a:spcAft>
              <a:buFont typeface="Wingdings" panose="05000000000000000000" pitchFamily="2" charset="2"/>
              <a:buChar char="§"/>
            </a:pPr>
            <a:r>
              <a:rPr lang="en-GB" sz="2000" dirty="0">
                <a:latin typeface="Arial" panose="020B0604020202020204" pitchFamily="34" charset="0"/>
                <a:cs typeface="Arial" panose="020B0604020202020204" pitchFamily="34" charset="0"/>
              </a:rPr>
              <a:t>EndNote (limited features) - </a:t>
            </a:r>
            <a:r>
              <a:rPr lang="en-GB" sz="2000" dirty="0">
                <a:latin typeface="Arial" panose="020B0604020202020204" pitchFamily="34" charset="0"/>
                <a:cs typeface="Arial" panose="020B0604020202020204" pitchFamily="34" charset="0"/>
                <a:hlinkClick r:id="rId5"/>
              </a:rPr>
              <a:t>https://endnote.com/product-details/basic/</a:t>
            </a:r>
            <a:r>
              <a:rPr lang="en-GB" sz="2000" dirty="0">
                <a:latin typeface="Arial" panose="020B0604020202020204" pitchFamily="34" charset="0"/>
                <a:cs typeface="Arial" panose="020B0604020202020204" pitchFamily="34" charset="0"/>
              </a:rPr>
              <a:t> </a:t>
            </a:r>
          </a:p>
          <a:p>
            <a:pPr marL="792000" indent="-324000">
              <a:spcAft>
                <a:spcPts val="0"/>
              </a:spcAft>
              <a:buFont typeface="Wingdings" panose="05000000000000000000" pitchFamily="2" charset="2"/>
              <a:buChar char="§"/>
            </a:pPr>
            <a:r>
              <a:rPr lang="en-GB" sz="2000" dirty="0" err="1">
                <a:latin typeface="Arial" panose="020B0604020202020204" pitchFamily="34" charset="0"/>
                <a:cs typeface="Arial" panose="020B0604020202020204" pitchFamily="34" charset="0"/>
              </a:rPr>
              <a:t>TextCite</a:t>
            </a:r>
            <a:r>
              <a:rPr lang="en-GB" sz="2000" dirty="0">
                <a:latin typeface="Arial" panose="020B0604020202020204" pitchFamily="34" charset="0"/>
                <a:cs typeface="Arial" panose="020B0604020202020204" pitchFamily="34" charset="0"/>
              </a:rPr>
              <a:t> - </a:t>
            </a:r>
            <a:r>
              <a:rPr lang="en-GB" sz="2000" dirty="0">
                <a:latin typeface="Arial" panose="020B0604020202020204" pitchFamily="34" charset="0"/>
                <a:cs typeface="Arial" panose="020B0604020202020204" pitchFamily="34" charset="0"/>
                <a:hlinkClick r:id="rId6"/>
              </a:rPr>
              <a:t>http://textcite.sourceforge.net/</a:t>
            </a:r>
            <a:r>
              <a:rPr lang="en-GB" sz="2000" dirty="0">
                <a:latin typeface="Arial" panose="020B0604020202020204" pitchFamily="34" charset="0"/>
                <a:cs typeface="Arial" panose="020B0604020202020204" pitchFamily="34" charset="0"/>
              </a:rPr>
              <a:t>  </a:t>
            </a:r>
          </a:p>
          <a:p>
            <a:pPr marL="792000" indent="-324000">
              <a:spcAft>
                <a:spcPts val="0"/>
              </a:spcAft>
              <a:buFont typeface="Wingdings" panose="05000000000000000000" pitchFamily="2" charset="2"/>
              <a:buChar char="§"/>
            </a:pPr>
            <a:r>
              <a:rPr lang="en-GB" sz="2000" dirty="0" err="1">
                <a:latin typeface="Arial" panose="020B0604020202020204" pitchFamily="34" charset="0"/>
                <a:cs typeface="Arial" panose="020B0604020202020204" pitchFamily="34" charset="0"/>
              </a:rPr>
              <a:t>ColWiz</a:t>
            </a:r>
            <a:r>
              <a:rPr lang="en-GB" sz="2000" dirty="0">
                <a:latin typeface="Arial" panose="020B0604020202020204" pitchFamily="34" charset="0"/>
                <a:cs typeface="Arial" panose="020B0604020202020204" pitchFamily="34" charset="0"/>
              </a:rPr>
              <a:t> (online) - </a:t>
            </a:r>
            <a:r>
              <a:rPr lang="en-GB" sz="2000" dirty="0">
                <a:latin typeface="Arial" panose="020B0604020202020204" pitchFamily="34" charset="0"/>
                <a:cs typeface="Arial" panose="020B0604020202020204" pitchFamily="34" charset="0"/>
                <a:hlinkClick r:id="rId7"/>
              </a:rPr>
              <a:t>https://www.colwiz.com/</a:t>
            </a:r>
            <a:r>
              <a:rPr lang="en-GB" sz="2000" dirty="0">
                <a:latin typeface="Arial" panose="020B0604020202020204" pitchFamily="34" charset="0"/>
                <a:cs typeface="Arial" panose="020B0604020202020204" pitchFamily="34" charset="0"/>
              </a:rPr>
              <a:t>  </a:t>
            </a:r>
          </a:p>
          <a:p>
            <a:pPr marL="792000" indent="-324000">
              <a:spcAft>
                <a:spcPts val="0"/>
              </a:spcAft>
              <a:buFont typeface="Wingdings" panose="05000000000000000000" pitchFamily="2" charset="2"/>
              <a:buChar char="§"/>
            </a:pPr>
            <a:r>
              <a:rPr lang="en-GB" sz="2000" dirty="0" err="1">
                <a:latin typeface="Arial" panose="020B0604020202020204" pitchFamily="34" charset="0"/>
                <a:cs typeface="Arial" panose="020B0604020202020204" pitchFamily="34" charset="0"/>
              </a:rPr>
              <a:t>Qigga</a:t>
            </a:r>
            <a:r>
              <a:rPr lang="en-GB" sz="2000" dirty="0">
                <a:latin typeface="Arial" panose="020B0604020202020204" pitchFamily="34" charset="0"/>
                <a:cs typeface="Arial" panose="020B0604020202020204" pitchFamily="34" charset="0"/>
              </a:rPr>
              <a:t> - </a:t>
            </a:r>
            <a:r>
              <a:rPr lang="en-GB" sz="2000" dirty="0">
                <a:latin typeface="Arial" panose="020B0604020202020204" pitchFamily="34" charset="0"/>
                <a:cs typeface="Arial" panose="020B0604020202020204" pitchFamily="34" charset="0"/>
                <a:hlinkClick r:id="rId8"/>
              </a:rPr>
              <a:t>http://www.qiqqa.com/</a:t>
            </a:r>
            <a:r>
              <a:rPr lang="en-GB" sz="2000" dirty="0">
                <a:latin typeface="Arial" panose="020B0604020202020204" pitchFamily="34" charset="0"/>
                <a:cs typeface="Arial" panose="020B0604020202020204" pitchFamily="34" charset="0"/>
              </a:rPr>
              <a:t>  </a:t>
            </a:r>
          </a:p>
          <a:p>
            <a:pPr>
              <a:spcAft>
                <a:spcPts val="0"/>
              </a:spcAft>
            </a:pPr>
            <a:endParaRPr lang="en-GB" sz="2000" dirty="0">
              <a:latin typeface="Arial" panose="020B0604020202020204" pitchFamily="34" charset="0"/>
              <a:cs typeface="Arial" panose="020B0604020202020204" pitchFamily="34" charset="0"/>
            </a:endParaRPr>
          </a:p>
          <a:p>
            <a:pPr>
              <a:spcAft>
                <a:spcPts val="0"/>
              </a:spcAft>
            </a:pPr>
            <a:r>
              <a:rPr lang="en-GB" sz="2000" b="1" dirty="0">
                <a:latin typeface="Arial" panose="020B0604020202020204" pitchFamily="34" charset="0"/>
                <a:cs typeface="Arial" panose="020B0604020202020204" pitchFamily="34" charset="0"/>
              </a:rPr>
              <a:t>Bibliography makers/managers (free):</a:t>
            </a:r>
          </a:p>
          <a:p>
            <a:pPr>
              <a:spcAft>
                <a:spcPts val="0"/>
              </a:spcAft>
            </a:pPr>
            <a:endParaRPr lang="en-GB" sz="2000" b="1" dirty="0">
              <a:latin typeface="Arial" panose="020B0604020202020204" pitchFamily="34" charset="0"/>
              <a:cs typeface="Arial" panose="020B0604020202020204" pitchFamily="34" charset="0"/>
            </a:endParaRPr>
          </a:p>
          <a:p>
            <a:pPr marL="792000" indent="-324000">
              <a:spcAft>
                <a:spcPts val="0"/>
              </a:spcAft>
              <a:buFont typeface="Wingdings" panose="05000000000000000000" pitchFamily="2" charset="2"/>
              <a:buChar char="§"/>
            </a:pPr>
            <a:r>
              <a:rPr lang="en-GB" sz="2000" dirty="0" err="1">
                <a:latin typeface="Arial" panose="020B0604020202020204" pitchFamily="34" charset="0"/>
                <a:cs typeface="Arial" panose="020B0604020202020204" pitchFamily="34" charset="0"/>
              </a:rPr>
              <a:t>BibMe</a:t>
            </a:r>
            <a:r>
              <a:rPr lang="en-GB" sz="2000" dirty="0">
                <a:latin typeface="Arial" panose="020B0604020202020204" pitchFamily="34" charset="0"/>
                <a:cs typeface="Arial" panose="020B0604020202020204" pitchFamily="34" charset="0"/>
              </a:rPr>
              <a:t> - </a:t>
            </a:r>
            <a:r>
              <a:rPr lang="en-GB" sz="2000" dirty="0">
                <a:latin typeface="Arial" panose="020B0604020202020204" pitchFamily="34" charset="0"/>
                <a:cs typeface="Arial" panose="020B0604020202020204" pitchFamily="34" charset="0"/>
                <a:hlinkClick r:id="rId9"/>
              </a:rPr>
              <a:t>http://www.bibme.org</a:t>
            </a:r>
            <a:r>
              <a:rPr lang="en-GB" sz="2000" dirty="0">
                <a:latin typeface="Arial" panose="020B0604020202020204" pitchFamily="34" charset="0"/>
                <a:cs typeface="Arial" panose="020B0604020202020204" pitchFamily="34" charset="0"/>
              </a:rPr>
              <a:t>  </a:t>
            </a:r>
          </a:p>
          <a:p>
            <a:pPr marL="792000" indent="-324000">
              <a:spcAft>
                <a:spcPts val="0"/>
              </a:spcAft>
              <a:buFont typeface="Wingdings" panose="05000000000000000000" pitchFamily="2" charset="2"/>
              <a:buChar char="§"/>
            </a:pPr>
            <a:r>
              <a:rPr lang="en-GB" sz="2000" dirty="0" err="1">
                <a:latin typeface="Arial" panose="020B0604020202020204" pitchFamily="34" charset="0"/>
                <a:cs typeface="Arial" panose="020B0604020202020204" pitchFamily="34" charset="0"/>
              </a:rPr>
              <a:t>RefMe</a:t>
            </a:r>
            <a:r>
              <a:rPr lang="en-GB" sz="2000" dirty="0">
                <a:latin typeface="Arial" panose="020B0604020202020204" pitchFamily="34" charset="0"/>
                <a:cs typeface="Arial" panose="020B0604020202020204" pitchFamily="34" charset="0"/>
              </a:rPr>
              <a:t> - </a:t>
            </a:r>
            <a:r>
              <a:rPr lang="en-GB" sz="2000" dirty="0">
                <a:latin typeface="Arial" panose="020B0604020202020204" pitchFamily="34" charset="0"/>
                <a:cs typeface="Arial" panose="020B0604020202020204" pitchFamily="34" charset="0"/>
                <a:hlinkClick r:id="rId10"/>
              </a:rPr>
              <a:t>https://www.refme.com/</a:t>
            </a:r>
            <a:r>
              <a:rPr lang="en-GB" sz="2000" dirty="0">
                <a:latin typeface="Arial" panose="020B0604020202020204" pitchFamily="34" charset="0"/>
                <a:cs typeface="Arial" panose="020B0604020202020204" pitchFamily="34" charset="0"/>
              </a:rPr>
              <a:t>  </a:t>
            </a:r>
          </a:p>
          <a:p>
            <a:pPr>
              <a:spcAft>
                <a:spcPts val="0"/>
              </a:spcAft>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1130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Next Week</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Stakeholder theory</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35692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End</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a:xfrm>
            <a:off x="812800" y="2193985"/>
            <a:ext cx="10363200" cy="4419600"/>
          </a:xfrm>
        </p:spPr>
        <p:txBody>
          <a:bodyPr/>
          <a:lstStyle/>
          <a:p>
            <a:pPr marL="0" indent="0" algn="ctr">
              <a:buNone/>
            </a:pPr>
            <a:r>
              <a:rPr lang="en-US" sz="6000" b="1" dirty="0">
                <a:latin typeface="Arial" panose="020B0604020202020204" pitchFamily="34" charset="0"/>
                <a:cs typeface="Arial" panose="020B0604020202020204" pitchFamily="34" charset="0"/>
              </a:rPr>
              <a:t>Thank you</a:t>
            </a:r>
            <a:endParaRPr lang="en-GB"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DA44038B-5474-4BEB-B1B8-37BEEA1EAF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86174" y="3316297"/>
            <a:ext cx="3219651" cy="3219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1882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MT Bd"/>
        <a:ea typeface=""/>
        <a:cs typeface=""/>
      </a:majorFont>
      <a:minorFont>
        <a:latin typeface="Arial MT B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1588</TotalTime>
  <Words>3666</Words>
  <Application>Microsoft Office PowerPoint</Application>
  <PresentationFormat>Widescreen</PresentationFormat>
  <Paragraphs>564</Paragraphs>
  <Slides>56</Slides>
  <Notes>0</Notes>
  <HiddenSlides>5</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56</vt:i4>
      </vt:variant>
    </vt:vector>
  </HeadingPairs>
  <TitlesOfParts>
    <vt:vector size="66" baseType="lpstr">
      <vt:lpstr>Arial MT</vt:lpstr>
      <vt:lpstr>Arial MT Bd</vt:lpstr>
      <vt:lpstr>Arial</vt:lpstr>
      <vt:lpstr>Calibri</vt:lpstr>
      <vt:lpstr>Calibri Light</vt:lpstr>
      <vt:lpstr>Courier New</vt:lpstr>
      <vt:lpstr>Times</vt:lpstr>
      <vt:lpstr>Wingdings</vt:lpstr>
      <vt:lpstr>Office Theme</vt:lpstr>
      <vt:lpstr>Blank Presentation</vt:lpstr>
      <vt:lpstr>Strategic Management for SMEs BMSW6104</vt:lpstr>
      <vt:lpstr>Assessment Support </vt:lpstr>
      <vt:lpstr>Recap – Last Time</vt:lpstr>
      <vt:lpstr>Learning Objectives</vt:lpstr>
      <vt:lpstr>Deadline</vt:lpstr>
      <vt:lpstr>General</vt:lpstr>
      <vt:lpstr>General</vt:lpstr>
      <vt:lpstr>Word Length</vt:lpstr>
      <vt:lpstr>Word Count</vt:lpstr>
      <vt:lpstr>Module Learning Outcomes</vt:lpstr>
      <vt:lpstr>Activity</vt:lpstr>
      <vt:lpstr>Critical Analysis/Evaluation</vt:lpstr>
      <vt:lpstr>Assignment Tasks</vt:lpstr>
      <vt:lpstr>Assignment Tasks</vt:lpstr>
      <vt:lpstr>Assignment Tasks</vt:lpstr>
      <vt:lpstr>Assignment Tasks</vt:lpstr>
      <vt:lpstr>Assignment Tasks</vt:lpstr>
      <vt:lpstr>Assignment Tasks</vt:lpstr>
      <vt:lpstr>Assignment Tasks</vt:lpstr>
      <vt:lpstr>Assignment Tasks</vt:lpstr>
      <vt:lpstr>Assignment Tasks</vt:lpstr>
      <vt:lpstr>Assignment Tasks</vt:lpstr>
      <vt:lpstr>Assignment Tasks</vt:lpstr>
      <vt:lpstr>Research</vt:lpstr>
      <vt:lpstr>Plagiarism</vt:lpstr>
      <vt:lpstr>Planning (General)</vt:lpstr>
      <vt:lpstr>Planning (General)</vt:lpstr>
      <vt:lpstr>Planning (1)</vt:lpstr>
      <vt:lpstr>Planning (2)</vt:lpstr>
      <vt:lpstr>Planning (3)</vt:lpstr>
      <vt:lpstr>Planning (4)</vt:lpstr>
      <vt:lpstr>Writing Up</vt:lpstr>
      <vt:lpstr>Writing Up</vt:lpstr>
      <vt:lpstr>Writing Up</vt:lpstr>
      <vt:lpstr>Writing Up</vt:lpstr>
      <vt:lpstr>Writing Conventions</vt:lpstr>
      <vt:lpstr>Referencing</vt:lpstr>
      <vt:lpstr>Referencing</vt:lpstr>
      <vt:lpstr>Referencing</vt:lpstr>
      <vt:lpstr>Referencing</vt:lpstr>
      <vt:lpstr>Referencing</vt:lpstr>
      <vt:lpstr>Referencing</vt:lpstr>
      <vt:lpstr>Referencing</vt:lpstr>
      <vt:lpstr>Hints/Tips</vt:lpstr>
      <vt:lpstr>Hints/Tips</vt:lpstr>
      <vt:lpstr>Hints/Tips</vt:lpstr>
      <vt:lpstr>Feedback On Drafts</vt:lpstr>
      <vt:lpstr>Feedback On Drafts</vt:lpstr>
      <vt:lpstr>Activity</vt:lpstr>
      <vt:lpstr>Support</vt:lpstr>
      <vt:lpstr>Summary</vt:lpstr>
      <vt:lpstr>Reading</vt:lpstr>
      <vt:lpstr>Assignment Tasks</vt:lpstr>
      <vt:lpstr>Reading</vt:lpstr>
      <vt:lpstr>Next Week</vt:lpstr>
      <vt:lpstr>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for SMEs BMSW6104</dc:title>
  <dc:creator>Bocij, Paul</dc:creator>
  <cp:lastModifiedBy>Eric Osei</cp:lastModifiedBy>
  <cp:revision>123</cp:revision>
  <dcterms:created xsi:type="dcterms:W3CDTF">2020-08-14T09:54:27Z</dcterms:created>
  <dcterms:modified xsi:type="dcterms:W3CDTF">2024-10-23T11:54:44Z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2176803</vt:lpwstr>
  </property>
  <property fmtid="{D5CDD505-2E9C-101B-9397-08002B2CF9AE}" pid="3" name="NXPowerLiteSettings">
    <vt:lpwstr>C700052003A000</vt:lpwstr>
  </property>
  <property fmtid="{D5CDD505-2E9C-101B-9397-08002B2CF9AE}" pid="4" name="NXPowerLiteVersion">
    <vt:lpwstr>D8.0.11</vt:lpwstr>
  </property>
</Properties>
</file>