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65" r:id="rId3"/>
    <p:sldId id="456" r:id="rId4"/>
    <p:sldId id="442" r:id="rId5"/>
    <p:sldId id="461" r:id="rId6"/>
    <p:sldId id="462" r:id="rId7"/>
    <p:sldId id="467" r:id="rId8"/>
    <p:sldId id="463" r:id="rId9"/>
    <p:sldId id="464" r:id="rId10"/>
    <p:sldId id="468" r:id="rId11"/>
    <p:sldId id="46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60" autoAdjust="0"/>
    <p:restoredTop sz="94576" autoAdjust="0"/>
  </p:normalViewPr>
  <p:slideViewPr>
    <p:cSldViewPr>
      <p:cViewPr varScale="1">
        <p:scale>
          <a:sx n="120" d="100"/>
          <a:sy n="120" d="100"/>
        </p:scale>
        <p:origin x="1200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9069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7585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ijerph20126073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38/s41366-025-01881-8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doi.org/10.5812/aapm.85532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www.who.int/news-room/fact-sheets/detail/musculoskeletal-conditions" TargetMode="External"/><Relationship Id="rId10" Type="http://schemas.openxmlformats.org/officeDocument/2006/relationships/hyperlink" Target="https://doi.org/10.1186/s12916-018-1151-2" TargetMode="External"/><Relationship Id="rId4" Type="http://schemas.openxmlformats.org/officeDocument/2006/relationships/hyperlink" Target="https://www.nice.org.uk/guidance/ng226" TargetMode="External"/><Relationship Id="rId9" Type="http://schemas.openxmlformats.org/officeDocument/2006/relationships/hyperlink" Target="https://www.nmc.org.uk/globalassets/sitedocuments/nmc-publications/nmc-cod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2437216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EWEMADE SYLVIA ENABULELE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D4C32B1C-B2E9-7DAA-14AB-266C8947FB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10"/>
    </mc:Choice>
    <mc:Fallback>
      <p:transition spd="slow" advTm="28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3EC05-8511-2289-2A4C-5E3A98798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6FC7B5-0078-2AA3-1559-FA65C5445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Introduction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1EAEC3-500F-73EA-81AD-2B3F33BBC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7"/>
            <a:ext cx="8712969" cy="4824537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000" dirty="0"/>
              <a:t>In this presentation, the focus will be on Sarah Johnson, a fictional 34-year-old female with early knee osteoarthritis, a musculoskeletal disorder affecting the knee joint.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Osteoarthritis is a degenerative disease where the protective cartilage deteriorates, breaking down over time, leading to pain, stiffness and reduced mobility (NICE, 2022; Tortora and Derrickson, 2021).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The presentation describes Sarah's care plan, including her lifestyle, risk factors and evidence-based recommendations for enhancing Sarah's health and quality of life.</a:t>
            </a:r>
          </a:p>
        </p:txBody>
      </p:sp>
      <p:pic>
        <p:nvPicPr>
          <p:cNvPr id="23" name="Audio 22">
            <a:extLst>
              <a:ext uri="{FF2B5EF4-FFF2-40B4-BE49-F238E27FC236}">
                <a16:creationId xmlns:a16="http://schemas.microsoft.com/office/drawing/2014/main" id="{E0F921FA-9520-1F80-2B21-0CDC64BFA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49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013"/>
    </mc:Choice>
    <mc:Fallback>
      <p:transition spd="slow" advTm="56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5684"/>
          </a:xfrm>
        </p:spPr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75" y="735684"/>
            <a:ext cx="4302125" cy="4781549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/>
              <a:t>Demographic Information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Female, 34 years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Administrative Officer (desk-based job)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Married, no children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7FC1C1-5712-4266-53B8-A63D4F1909FA}"/>
              </a:ext>
            </a:extLst>
          </p:cNvPr>
          <p:cNvSpPr txBox="1">
            <a:spLocks/>
          </p:cNvSpPr>
          <p:nvPr/>
        </p:nvSpPr>
        <p:spPr bwMode="auto">
          <a:xfrm>
            <a:off x="4752429" y="735683"/>
            <a:ext cx="4302125" cy="4781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2000" b="1" dirty="0"/>
              <a:t>Health Measurements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Height: 165cm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Weight: 91kg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BMI: 33.4kg/m² (Obese)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Blood pressure: 128/82mmHg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Reports knee pain (6/10)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Difficulty climbing stairs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X-ray confirms early knee osteoarthritis</a:t>
            </a:r>
          </a:p>
        </p:txBody>
      </p:sp>
      <p:pic>
        <p:nvPicPr>
          <p:cNvPr id="39" name="Audio 38">
            <a:extLst>
              <a:ext uri="{FF2B5EF4-FFF2-40B4-BE49-F238E27FC236}">
                <a16:creationId xmlns:a16="http://schemas.microsoft.com/office/drawing/2014/main" id="{BB319B2A-6A8E-090E-B648-A83DA1578A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99"/>
    </mc:Choice>
    <mc:Fallback>
      <p:transition spd="slow" advTm="17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548680"/>
            <a:ext cx="4968554" cy="51125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b="1" dirty="0"/>
              <a:t>Normal Knee Joint</a:t>
            </a:r>
          </a:p>
          <a:p>
            <a:pPr>
              <a:lnSpc>
                <a:spcPct val="150000"/>
              </a:lnSpc>
            </a:pPr>
            <a:r>
              <a:rPr lang="en-US" sz="1700" dirty="0"/>
              <a:t>The knee joint is made up of three bones: femur, tibia and patella.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Articular cartilage cushions bone surfaces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Synovial fluid lubricates movement (Tortora and Derrickson, 2021)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700" b="1" dirty="0"/>
              <a:t>Osteoarthritis</a:t>
            </a:r>
          </a:p>
          <a:p>
            <a:pPr>
              <a:lnSpc>
                <a:spcPct val="150000"/>
              </a:lnSpc>
            </a:pPr>
            <a:r>
              <a:rPr lang="en-US" sz="1700" dirty="0"/>
              <a:t>Over time, cartilage deteriorates (NICE, 2022).</a:t>
            </a:r>
          </a:p>
          <a:p>
            <a:pPr>
              <a:lnSpc>
                <a:spcPct val="150000"/>
              </a:lnSpc>
            </a:pPr>
            <a:r>
              <a:rPr lang="en-US" sz="1700" dirty="0"/>
              <a:t>Bones rub together, causing pain</a:t>
            </a:r>
          </a:p>
          <a:p>
            <a:pPr>
              <a:lnSpc>
                <a:spcPct val="150000"/>
              </a:lnSpc>
            </a:pPr>
            <a:r>
              <a:rPr lang="en-US" sz="1700" dirty="0"/>
              <a:t>Decreased joint mobility (Malik et al., 2018)</a:t>
            </a:r>
          </a:p>
          <a:p>
            <a:pPr>
              <a:lnSpc>
                <a:spcPct val="150000"/>
              </a:lnSpc>
            </a:pPr>
            <a:r>
              <a:rPr lang="en-US" sz="1700" dirty="0"/>
              <a:t>Bone spurs (osteophytes) may develop (Heidari, 2011)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EFD0B3-4BAF-F663-E60A-4E61D8307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5" y="728514"/>
            <a:ext cx="3816424" cy="4212654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8B096E2-C59D-D79E-A34C-6FBA196E2D30}"/>
              </a:ext>
            </a:extLst>
          </p:cNvPr>
          <p:cNvSpPr txBox="1">
            <a:spLocks/>
          </p:cNvSpPr>
          <p:nvPr/>
        </p:nvSpPr>
        <p:spPr bwMode="auto">
          <a:xfrm>
            <a:off x="5148065" y="4941168"/>
            <a:ext cx="4059274" cy="550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/>
              <a:t>Figure 1: Normal knee joint versus Osteoarthritis joint	(Source: Raju </a:t>
            </a:r>
            <a:r>
              <a:rPr lang="en-GB" sz="1200" i="1" dirty="0"/>
              <a:t>et al., </a:t>
            </a:r>
            <a:r>
              <a:rPr lang="en-GB" sz="1200" dirty="0"/>
              <a:t>2021) </a:t>
            </a:r>
          </a:p>
        </p:txBody>
      </p:sp>
      <p:pic>
        <p:nvPicPr>
          <p:cNvPr id="32" name="Audio 31">
            <a:extLst>
              <a:ext uri="{FF2B5EF4-FFF2-40B4-BE49-F238E27FC236}">
                <a16:creationId xmlns:a16="http://schemas.microsoft.com/office/drawing/2014/main" id="{F590E5D0-47A3-938F-C6F8-AA08E7C7C8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32"/>
    </mc:Choice>
    <mc:Fallback>
      <p:transition spd="slow" advTm="43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4721A-F5DE-143A-3DBD-6C07EE359C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E5ACD0-FA2D-5C86-5B0F-ED17DA26B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Care Plan (1/3)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C1C991C-BB6E-1D7B-7ED6-9122BE25D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363272" cy="482453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b="1" dirty="0"/>
              <a:t>Current Lifestyle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Sedentary office work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Limited physical activity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Frequently consumes processed foods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Rarely performs structured exercise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Uses car for short journeys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Reports poor sleep due to knee discomfort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/>
              <a:t>(NICE, 2022; WHO, 2023)</a:t>
            </a:r>
            <a:endParaRPr lang="en-GB" sz="1800" dirty="0"/>
          </a:p>
        </p:txBody>
      </p:sp>
      <p:pic>
        <p:nvPicPr>
          <p:cNvPr id="25" name="Audio 24">
            <a:extLst>
              <a:ext uri="{FF2B5EF4-FFF2-40B4-BE49-F238E27FC236}">
                <a16:creationId xmlns:a16="http://schemas.microsoft.com/office/drawing/2014/main" id="{B673CFBD-A65C-6279-18EE-02867DF16E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83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95"/>
    </mc:Choice>
    <mc:Fallback>
      <p:transition spd="slow" advTm="23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E8CA4-16FC-9360-BA13-C9D9932E6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8EDE5ED-40B8-638A-E562-8F98F03C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Care Plan (2/3)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B8934FF-04C8-B55A-8275-108AF4AFF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363272" cy="482453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b="1" dirty="0"/>
              <a:t>Daily Routine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Wakes at 7:00 am and drives to work by 8:45am.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Works 8–9 hours daily in a desk-based administrative role, spending prolonged periods sitting with minimal movement.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Frequently purchases fast food during work breaks.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Usually rests by watching television or using her phone after work to relieve stress.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Does household tasks but does not have a consistent exercise routine.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Sleeps approximately 6 hours per night.</a:t>
            </a:r>
            <a:endParaRPr lang="en-GB" sz="1800" dirty="0"/>
          </a:p>
        </p:txBody>
      </p:sp>
      <p:pic>
        <p:nvPicPr>
          <p:cNvPr id="25" name="Audio 24">
            <a:extLst>
              <a:ext uri="{FF2B5EF4-FFF2-40B4-BE49-F238E27FC236}">
                <a16:creationId xmlns:a16="http://schemas.microsoft.com/office/drawing/2014/main" id="{E036129F-56A6-105B-DBA8-5B4ED8AAE7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154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04"/>
    </mc:Choice>
    <mc:Fallback>
      <p:transition spd="slow" advTm="55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F2260-396C-69E7-0595-B0F948C61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D51F8-0443-547B-62A1-D3BDBE5CE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568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BC9CD-02DA-7FA3-65C9-01E524DCE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75" y="735685"/>
            <a:ext cx="4302125" cy="4781548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/>
              <a:t>Communication</a:t>
            </a:r>
          </a:p>
          <a:p>
            <a:pPr algn="just">
              <a:lnSpc>
                <a:spcPct val="150000"/>
              </a:lnSpc>
            </a:pPr>
            <a:r>
              <a:rPr lang="en-US" sz="1400" dirty="0"/>
              <a:t>Establish a therapeutic relationship, show an awareness of Sarah's concerns (NMC, 2018).</a:t>
            </a:r>
          </a:p>
          <a:p>
            <a:pPr algn="just">
              <a:lnSpc>
                <a:spcPct val="150000"/>
              </a:lnSpc>
            </a:pPr>
            <a:r>
              <a:rPr lang="en-US" sz="1400" dirty="0"/>
              <a:t>Communicate with her in a clear, non-technical manner to explain her diagnosis and treatment options to aid in decision-making (NICE, 2022).</a:t>
            </a:r>
          </a:p>
          <a:p>
            <a:pPr algn="just">
              <a:lnSpc>
                <a:spcPct val="150000"/>
              </a:lnSpc>
            </a:pPr>
            <a:r>
              <a:rPr lang="en-US" sz="1400" dirty="0"/>
              <a:t>Consider setting realistic goals with Sarah, for example, achieving a gradual weight loss, making her more mobile and more physically active, ensuring that care reflects her preferences and lifestyle (NICE, 2022).</a:t>
            </a:r>
          </a:p>
          <a:p>
            <a:pPr algn="just">
              <a:lnSpc>
                <a:spcPct val="150000"/>
              </a:lnSpc>
            </a:pPr>
            <a:r>
              <a:rPr lang="en-US" sz="1400" dirty="0"/>
              <a:t>Ensure ongoing encouragement and positive reinforcement for physiotherapy, exercise and dietary changes.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25A7F-B9BC-FD25-160F-01C528F4A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B077C-740E-234F-2FE0-5438B76C5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76E50CB-3BA8-AA2C-34A6-F4AE5176C0F2}"/>
              </a:ext>
            </a:extLst>
          </p:cNvPr>
          <p:cNvSpPr txBox="1">
            <a:spLocks/>
          </p:cNvSpPr>
          <p:nvPr/>
        </p:nvSpPr>
        <p:spPr bwMode="auto">
          <a:xfrm>
            <a:off x="4752429" y="735683"/>
            <a:ext cx="4302125" cy="4781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dirty="0"/>
              <a:t>Ethical Considerations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Respect Sarah's dignity, talk about obesity and weight management sensitively and without judgement, taking into account potential emotional impact (NMC, 2018).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Obtain informed consent before assessments, treatment and/or referrals, ensuring she understands the benefits and potential risks of each intervention (NMC, 2018).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Keep information confidential in line with professional and legal standards (Care Act 2014).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Encourage independence and offer help when necessary (NMC, 2018).</a:t>
            </a: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D143254A-0C7D-561E-647A-C5A21C1C7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98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834"/>
    </mc:Choice>
    <mc:Fallback>
      <p:transition spd="slow" advTm="124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642DB-828D-AEDF-59B0-FCD8D1759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7D269BE-82F2-C949-44BB-E4C97CBA2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B2C5AD6-D30E-4677-EAFD-56FFEBB90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3710136" cy="482453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1800" dirty="0"/>
              <a:t>Obesity increases stress on knee joints (Mohan et al., 2025).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Physical inactivity weakens supporting muscles (WHO, 2023).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Sedentary occupation limits joint movement (NICE, 2022).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Female sex associated with higher osteoarthritis risk (Heidari, 2011).</a:t>
            </a:r>
          </a:p>
        </p:txBody>
      </p:sp>
      <p:pic>
        <p:nvPicPr>
          <p:cNvPr id="4" name="Picture 3" descr="Causes and risk factors of osteoarthritis | Download Scientific Diagram">
            <a:extLst>
              <a:ext uri="{FF2B5EF4-FFF2-40B4-BE49-F238E27FC236}">
                <a16:creationId xmlns:a16="http://schemas.microsoft.com/office/drawing/2014/main" id="{8A39EA24-F398-E314-706E-6ADAD43100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5936" y="689625"/>
            <a:ext cx="4797152" cy="2883391"/>
          </a:xfrm>
          <a:prstGeom prst="rect">
            <a:avLst/>
          </a:prstGeom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55544547-6C7D-0DCF-F90A-87DF161F6662}"/>
              </a:ext>
            </a:extLst>
          </p:cNvPr>
          <p:cNvSpPr txBox="1">
            <a:spLocks/>
          </p:cNvSpPr>
          <p:nvPr/>
        </p:nvSpPr>
        <p:spPr bwMode="auto">
          <a:xfrm>
            <a:off x="3889648" y="3861048"/>
            <a:ext cx="5272608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dirty="0"/>
              <a:t>Poor diet contributes to obesity and inflammation (Chang et al., 2023).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Reduced mobility may worsen long-term health (Williams et al., 2018).</a:t>
            </a:r>
            <a:endParaRPr lang="en-GB" sz="1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9D3E70C-1179-20EB-CD42-20CF6CB58E08}"/>
              </a:ext>
            </a:extLst>
          </p:cNvPr>
          <p:cNvSpPr txBox="1">
            <a:spLocks/>
          </p:cNvSpPr>
          <p:nvPr/>
        </p:nvSpPr>
        <p:spPr bwMode="auto">
          <a:xfrm>
            <a:off x="4067944" y="3573016"/>
            <a:ext cx="5009728" cy="550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/>
              <a:t>Figure 1: Risk factors for osteoarthritis (Source: Abdel-Aziz </a:t>
            </a:r>
            <a:r>
              <a:rPr lang="en-GB" sz="1200" i="1" dirty="0"/>
              <a:t>et al., </a:t>
            </a:r>
            <a:r>
              <a:rPr lang="en-GB" sz="1200" dirty="0"/>
              <a:t>2021) 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6B490E76-EEE3-7A56-071F-9F6F9B12C2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836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202"/>
    </mc:Choice>
    <mc:Fallback>
      <p:transition spd="slow" advTm="101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C6163A-0BB7-5482-CDD0-6F9AB49FE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384EC0-AB3A-16C0-24EA-9668EA2A1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Recommendations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A7EC06-2D82-6001-BF5F-3743061F4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074" y="620688"/>
            <a:ext cx="8363272" cy="501042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b="1" dirty="0"/>
              <a:t>Evidence-Based Care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Weight management </a:t>
            </a:r>
            <a:r>
              <a:rPr lang="en-US" sz="1800" dirty="0" err="1"/>
              <a:t>programme</a:t>
            </a:r>
            <a:r>
              <a:rPr lang="en-US" sz="1800" dirty="0"/>
              <a:t> (NICE, 2022).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Low-impact exercise (walking, swimming, cycling) (NICE, 2022).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Physiotherapy referral (NICE, 2022).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Strengthening exercises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Healthy balanced diet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Regular pain assessment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Monitor mobility and </a:t>
            </a:r>
            <a:r>
              <a:rPr lang="en-US" sz="1800" dirty="0" err="1"/>
              <a:t>BMIAnnual</a:t>
            </a:r>
            <a:r>
              <a:rPr lang="en-US" sz="1800" dirty="0"/>
              <a:t> review by GP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Encourage attendance at local NHS self-management or arthritis education </a:t>
            </a:r>
            <a:r>
              <a:rPr lang="en-US" sz="1800" dirty="0" err="1"/>
              <a:t>programmes</a:t>
            </a:r>
            <a:endParaRPr lang="en-US" sz="18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/>
              <a:t>(NICE, 2022; NHS, 2025)</a:t>
            </a:r>
            <a:endParaRPr lang="en-GB" sz="1800" dirty="0"/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8460DAE1-CDE4-A9CA-87BB-14BF91907C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639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06"/>
    </mc:Choice>
    <mc:Fallback>
      <p:transition spd="slow" advTm="62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D3C16E-C7CD-D67C-0F37-EB5E31C71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3444505-54E9-3564-4B49-4FBB5CCFE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Conclusion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964F3F-AE2D-67CD-3843-B77EF4294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074" y="908720"/>
            <a:ext cx="8363272" cy="4176464"/>
          </a:xfrm>
        </p:spPr>
        <p:txBody>
          <a:bodyPr/>
          <a:lstStyle/>
          <a:p>
            <a:pPr marL="0" indent="0" algn="just">
              <a:lnSpc>
                <a:spcPct val="200000"/>
              </a:lnSpc>
              <a:buNone/>
            </a:pPr>
            <a:r>
              <a:rPr lang="en-US" sz="2000" dirty="0"/>
              <a:t>By early intervention, lifestyle changes, and person-</a:t>
            </a:r>
            <a:r>
              <a:rPr lang="en-US" sz="2000" dirty="0" err="1"/>
              <a:t>centred</a:t>
            </a:r>
            <a:r>
              <a:rPr lang="en-US" sz="2000" dirty="0"/>
              <a:t> care, Sarah's care plan has shown that people can better manage knee osteoarthritis, slow down disease progression, thereby enhancing their quality of life. Evidence-based NHS and NICE guidance leads to improved long-term health outcomes.</a:t>
            </a:r>
            <a:endParaRPr lang="en-GB" sz="20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AEA69190-3CC1-4F59-5689-BC99C53129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809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208"/>
    </mc:Choice>
    <mc:Fallback>
      <p:transition spd="slow" advTm="126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034EB-35F0-732E-6184-3F51BCB50A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5E216F-3327-AAC0-447B-787508862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/>
          <a:lstStyle/>
          <a:p>
            <a:r>
              <a:rPr lang="en-GB" sz="3600" b="1" dirty="0"/>
              <a:t>References</a:t>
            </a:r>
            <a:endParaRPr lang="en-GB" sz="3600" b="1" dirty="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2D8AAC-467D-ECDE-5992-B2DD81E33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4896544"/>
          </a:xfrm>
        </p:spPr>
        <p:txBody>
          <a:bodyPr/>
          <a:lstStyle/>
          <a:p>
            <a:pPr marL="0" indent="0" algn="just">
              <a:buNone/>
            </a:pPr>
            <a:r>
              <a:rPr lang="en-US" sz="1200" dirty="0"/>
              <a:t>NICE (2022) </a:t>
            </a:r>
            <a:r>
              <a:rPr lang="en-US" sz="1200" i="1" dirty="0"/>
              <a:t>Osteoarthritis in over 16s: diagnosis and management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4"/>
              </a:rPr>
              <a:t>https://www.nice.org.uk/guidance/ng226</a:t>
            </a:r>
            <a:r>
              <a:rPr lang="en-US" sz="1200" dirty="0"/>
              <a:t> (Accessed 24th July 2026). </a:t>
            </a:r>
          </a:p>
          <a:p>
            <a:pPr marL="0" indent="0" algn="just">
              <a:buNone/>
            </a:pPr>
            <a:r>
              <a:rPr lang="en-US" sz="1200" dirty="0"/>
              <a:t>WHO (2023) </a:t>
            </a:r>
            <a:r>
              <a:rPr lang="en-US" sz="1200" i="1" dirty="0"/>
              <a:t>Musculoskeletal health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5"/>
              </a:rPr>
              <a:t>https://www.who.int/news-room/fact-sheets/detail/musculoskeletal-conditions</a:t>
            </a:r>
            <a:r>
              <a:rPr lang="en-US" sz="1200" dirty="0"/>
              <a:t> (Accessed 24th July 2026). </a:t>
            </a:r>
          </a:p>
          <a:p>
            <a:pPr marL="0" indent="0" algn="just">
              <a:buNone/>
            </a:pPr>
            <a:r>
              <a:rPr lang="en-US" sz="1200" dirty="0"/>
              <a:t>Tortora, G. J. and Derrickson, B. (2021) </a:t>
            </a:r>
            <a:r>
              <a:rPr lang="en-US" sz="1200" i="1" dirty="0"/>
              <a:t>Principles of Anatomy and Physiology</a:t>
            </a:r>
            <a:r>
              <a:rPr lang="en-US" sz="1200" dirty="0"/>
              <a:t>. 16th </a:t>
            </a:r>
            <a:r>
              <a:rPr lang="en-US" sz="1200" dirty="0" err="1"/>
              <a:t>edn</a:t>
            </a:r>
            <a:r>
              <a:rPr lang="en-US" sz="1200" dirty="0"/>
              <a:t>. Hoboken, NJ: Wiley. </a:t>
            </a:r>
          </a:p>
          <a:p>
            <a:pPr marL="0" indent="0" algn="just">
              <a:buNone/>
            </a:pPr>
            <a:r>
              <a:rPr lang="en-US" sz="1200" dirty="0"/>
              <a:t>Malik, K. M., </a:t>
            </a:r>
            <a:r>
              <a:rPr lang="en-US" sz="1200" dirty="0" err="1"/>
              <a:t>Beckerly</a:t>
            </a:r>
            <a:r>
              <a:rPr lang="en-US" sz="1200" dirty="0"/>
              <a:t>, R. and Imani, F. (2018) ‘Musculoskeletal disorders a universal source of pain and disability misunderstood and mismanaged: a critical analysis based on the U.S. model of care’, </a:t>
            </a:r>
            <a:r>
              <a:rPr lang="en-US" sz="1200" i="1" dirty="0"/>
              <a:t>Anesthesiology and Pain Medicine, </a:t>
            </a:r>
            <a:r>
              <a:rPr lang="en-US" sz="1200" dirty="0"/>
              <a:t>8(6), e85532. </a:t>
            </a:r>
            <a:r>
              <a:rPr lang="en-US" sz="1200" u="sng" dirty="0">
                <a:hlinkClick r:id="rId6"/>
              </a:rPr>
              <a:t>https://doi.org/10.5812/aapm.85532</a:t>
            </a:r>
            <a:r>
              <a:rPr lang="en-US" sz="1200" dirty="0"/>
              <a:t> </a:t>
            </a:r>
          </a:p>
          <a:p>
            <a:pPr marL="0" indent="0" algn="just">
              <a:buNone/>
            </a:pPr>
            <a:r>
              <a:rPr lang="en-US" sz="1200" dirty="0"/>
              <a:t>Mohan, D. M., Anouti, F. A., Kohli, N. and Khalaf, K. (2025) ‘Association of obesity with musculoskeletal health and functional mobility in females- a systematic review’, </a:t>
            </a:r>
            <a:r>
              <a:rPr lang="en-US" sz="1200" i="1" dirty="0"/>
              <a:t>International Journal of Obesity, </a:t>
            </a:r>
            <a:r>
              <a:rPr lang="en-US" sz="1200" dirty="0"/>
              <a:t>49, 2184-2205. </a:t>
            </a:r>
            <a:r>
              <a:rPr lang="en-US" sz="1200" u="sng" dirty="0">
                <a:hlinkClick r:id="rId7"/>
              </a:rPr>
              <a:t>https://doi.org/10.1038/s41366-025-01881-8</a:t>
            </a:r>
            <a:r>
              <a:rPr lang="en-US" sz="1200" dirty="0"/>
              <a:t> </a:t>
            </a:r>
          </a:p>
          <a:p>
            <a:pPr marL="0" indent="0" algn="just">
              <a:buNone/>
            </a:pPr>
            <a:r>
              <a:rPr lang="en-US" sz="1200" dirty="0"/>
              <a:t>Chang, W. Y., Choi, S., Yoo, S. J., Lee, J. and Lim, C. (2023) ‘Factors associated with osteoarthritis and their influence in health-related quality of life in older adults with osteoarthritis: a study based on the 2020 Korea National Health and Nutrition Examination Survey’, </a:t>
            </a:r>
            <a:r>
              <a:rPr lang="en-US" sz="1200" i="1" dirty="0"/>
              <a:t>International Journal of Environmental Research and Public Health, </a:t>
            </a:r>
            <a:r>
              <a:rPr lang="en-US" sz="1200" dirty="0"/>
              <a:t>20(12), 6073. </a:t>
            </a:r>
            <a:r>
              <a:rPr lang="en-US" sz="1200" u="sng" dirty="0">
                <a:hlinkClick r:id="rId8"/>
              </a:rPr>
              <a:t>https://doi.org/10.3390/ijerph20126073</a:t>
            </a:r>
            <a:r>
              <a:rPr lang="en-US" sz="1200" dirty="0"/>
              <a:t> </a:t>
            </a:r>
          </a:p>
          <a:p>
            <a:pPr marL="0" indent="0" algn="just">
              <a:buNone/>
            </a:pPr>
            <a:r>
              <a:rPr lang="en-US" sz="1200" dirty="0"/>
              <a:t>Heidari, B. (2011) ‘Knee osteoarthritis prevalence, risk factors, pathogenesis and features: part 1’, </a:t>
            </a:r>
            <a:r>
              <a:rPr lang="en-US" sz="1200" i="1" dirty="0"/>
              <a:t>Caspian Journal of Internal Medicine</a:t>
            </a:r>
            <a:r>
              <a:rPr lang="en-US" sz="1200" dirty="0"/>
              <a:t>, 2(2), 205-212</a:t>
            </a:r>
          </a:p>
          <a:p>
            <a:pPr marL="0" indent="0" algn="just">
              <a:buNone/>
            </a:pPr>
            <a:r>
              <a:rPr lang="en-US" sz="1200" dirty="0"/>
              <a:t>NMC (2018) </a:t>
            </a:r>
            <a:r>
              <a:rPr lang="en-US" sz="1200" i="1" dirty="0"/>
              <a:t>The Code: Professional Standards of Practice and </a:t>
            </a:r>
            <a:r>
              <a:rPr lang="en-US" sz="1200" i="1" dirty="0" err="1"/>
              <a:t>Behaviour</a:t>
            </a:r>
            <a:r>
              <a:rPr lang="en-US" sz="1200" i="1" dirty="0"/>
              <a:t> for Nurses, Midwives and Nursing Associates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9"/>
              </a:rPr>
              <a:t>https://www.nmc.org.uk/globalassets/sitedocuments/nmc-publications/nmc-code.pdf</a:t>
            </a:r>
            <a:r>
              <a:rPr lang="en-US" sz="1200" dirty="0"/>
              <a:t> (Accessed 24th July 2026).</a:t>
            </a:r>
          </a:p>
          <a:p>
            <a:pPr marL="0" indent="0" algn="just">
              <a:buNone/>
            </a:pPr>
            <a:r>
              <a:rPr lang="en-US" sz="1200" dirty="0"/>
              <a:t>Care Act (2014) </a:t>
            </a:r>
            <a:r>
              <a:rPr lang="en-US" sz="1200" i="1" dirty="0"/>
              <a:t>Care Act 2014</a:t>
            </a:r>
            <a:r>
              <a:rPr lang="en-US" sz="1200" dirty="0"/>
              <a:t>. London: The Stationery Office. </a:t>
            </a:r>
          </a:p>
          <a:p>
            <a:pPr marL="0" indent="0" algn="just">
              <a:buNone/>
            </a:pPr>
            <a:r>
              <a:rPr lang="en-US" sz="1200" dirty="0"/>
              <a:t>Williams, A., Kamper, S. J., Wiggers, J. H., O’Brien, K. M., Lee, H., Wolfenden, </a:t>
            </a:r>
            <a:r>
              <a:rPr lang="en-US" sz="1200" dirty="0" err="1"/>
              <a:t>L.,Yoong</a:t>
            </a:r>
            <a:r>
              <a:rPr lang="en-US" sz="1200" dirty="0"/>
              <a:t>, S.L., Robson, E., McAuley, J.H., Hartvigsen, J. and Williams, C. M. (2018) 'Musculoskeletal conditions may increase the risk of chronic disease: a systematic review and meta-analysis of cohort studies', </a:t>
            </a:r>
            <a:r>
              <a:rPr lang="en-US" sz="1200" i="1" dirty="0"/>
              <a:t>BMC Medicine</a:t>
            </a:r>
            <a:r>
              <a:rPr lang="en-US" sz="1200" dirty="0"/>
              <a:t>, 16(1), p. 167. </a:t>
            </a:r>
            <a:r>
              <a:rPr lang="en-US" sz="1200" u="sng" dirty="0">
                <a:hlinkClick r:id="rId10"/>
              </a:rPr>
              <a:t>https://doi.org/10.1186/s12916-018-1151-2</a:t>
            </a:r>
            <a:r>
              <a:rPr lang="en-US" sz="1200" dirty="0"/>
              <a:t> 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en-GB" sz="1200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BD37FC01-090E-3939-368C-769354F634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22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21"/>
    </mc:Choice>
    <mc:Fallback>
      <p:transition spd="slow" advTm="15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1340</TotalTime>
  <Words>1274</Words>
  <Application>Microsoft Macintosh PowerPoint</Application>
  <PresentationFormat>On-screen Show (4:3)</PresentationFormat>
  <Paragraphs>102</Paragraphs>
  <Slides>11</Slides>
  <Notes>2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Ewemade Sylvia Enabulele (2437216)</cp:lastModifiedBy>
  <cp:revision>231</cp:revision>
  <cp:lastPrinted>2018-07-09T15:27:01Z</cp:lastPrinted>
  <dcterms:created xsi:type="dcterms:W3CDTF">2002-10-07T19:43:58Z</dcterms:created>
  <dcterms:modified xsi:type="dcterms:W3CDTF">2026-08-13T10:29:05Z</dcterms:modified>
</cp:coreProperties>
</file>