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70" r:id="rId2"/>
    <p:sldId id="271" r:id="rId3"/>
    <p:sldId id="272" r:id="rId4"/>
    <p:sldId id="273" r:id="rId5"/>
    <p:sldId id="274" r:id="rId6"/>
    <p:sldId id="275" r:id="rId7"/>
    <p:sldId id="276" r:id="rId8"/>
    <p:sldId id="277" r:id="rId9"/>
    <p:sldId id="278" r:id="rId10"/>
    <p:sldId id="27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559" autoAdjust="0"/>
    <p:restoredTop sz="62357" autoAdjust="0"/>
  </p:normalViewPr>
  <p:slideViewPr>
    <p:cSldViewPr snapToGrid="0">
      <p:cViewPr varScale="1">
        <p:scale>
          <a:sx n="43" d="100"/>
          <a:sy n="43" d="100"/>
        </p:scale>
        <p:origin x="1998" y="54"/>
      </p:cViewPr>
      <p:guideLst/>
    </p:cSldViewPr>
  </p:slideViewPr>
  <p:notesTextViewPr>
    <p:cViewPr>
      <p:scale>
        <a:sx n="1" d="1"/>
        <a:sy n="1" d="1"/>
      </p:scale>
      <p:origin x="0" y="-4362"/>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ushi bais" userId="cea9562cc49bb03a" providerId="LiveId" clId="{20C4EB9E-BD53-4F9B-A9C5-16000FD1A10D}"/>
    <pc:docChg chg="undo redo custSel addSld delSld modSld">
      <pc:chgData name="khushi bais" userId="cea9562cc49bb03a" providerId="LiveId" clId="{20C4EB9E-BD53-4F9B-A9C5-16000FD1A10D}" dt="2025-05-07T17:08:27.396" v="399" actId="1076"/>
      <pc:docMkLst>
        <pc:docMk/>
      </pc:docMkLst>
      <pc:sldChg chg="addSp modSp mod">
        <pc:chgData name="khushi bais" userId="cea9562cc49bb03a" providerId="LiveId" clId="{20C4EB9E-BD53-4F9B-A9C5-16000FD1A10D}" dt="2025-05-07T16:41:22.301" v="214" actId="1076"/>
        <pc:sldMkLst>
          <pc:docMk/>
          <pc:sldMk cId="69399179" sldId="256"/>
        </pc:sldMkLst>
        <pc:spChg chg="mod">
          <ac:chgData name="khushi bais" userId="cea9562cc49bb03a" providerId="LiveId" clId="{20C4EB9E-BD53-4F9B-A9C5-16000FD1A10D}" dt="2025-05-07T16:41:12.780" v="212" actId="14100"/>
          <ac:spMkLst>
            <pc:docMk/>
            <pc:sldMk cId="69399179" sldId="256"/>
            <ac:spMk id="2" creationId="{26AF20C9-CF00-1AAF-1F40-7ED6AE162546}"/>
          </ac:spMkLst>
        </pc:spChg>
        <pc:spChg chg="mod">
          <ac:chgData name="khushi bais" userId="cea9562cc49bb03a" providerId="LiveId" clId="{20C4EB9E-BD53-4F9B-A9C5-16000FD1A10D}" dt="2025-05-07T16:41:18.189" v="213" actId="1076"/>
          <ac:spMkLst>
            <pc:docMk/>
            <pc:sldMk cId="69399179" sldId="256"/>
            <ac:spMk id="3" creationId="{68DC8676-8B07-FAA6-8CE2-58508821777C}"/>
          </ac:spMkLst>
        </pc:spChg>
        <pc:spChg chg="add mod">
          <ac:chgData name="khushi bais" userId="cea9562cc49bb03a" providerId="LiveId" clId="{20C4EB9E-BD53-4F9B-A9C5-16000FD1A10D}" dt="2025-05-07T16:41:22.301" v="214" actId="1076"/>
          <ac:spMkLst>
            <pc:docMk/>
            <pc:sldMk cId="69399179" sldId="256"/>
            <ac:spMk id="4" creationId="{0AED4B7E-4D98-ADCE-3150-C30DFF2F37B7}"/>
          </ac:spMkLst>
        </pc:spChg>
      </pc:sldChg>
      <pc:sldChg chg="addSp modSp new mod modNotesTx">
        <pc:chgData name="khushi bais" userId="cea9562cc49bb03a" providerId="LiveId" clId="{20C4EB9E-BD53-4F9B-A9C5-16000FD1A10D}" dt="2025-05-07T16:56:12.046" v="352" actId="14100"/>
        <pc:sldMkLst>
          <pc:docMk/>
          <pc:sldMk cId="4259684513" sldId="257"/>
        </pc:sldMkLst>
        <pc:spChg chg="mod">
          <ac:chgData name="khushi bais" userId="cea9562cc49bb03a" providerId="LiveId" clId="{20C4EB9E-BD53-4F9B-A9C5-16000FD1A10D}" dt="2025-05-07T16:25:57.011" v="76" actId="2711"/>
          <ac:spMkLst>
            <pc:docMk/>
            <pc:sldMk cId="4259684513" sldId="257"/>
            <ac:spMk id="2" creationId="{AE47413B-3701-EC8C-284D-28A73536648E}"/>
          </ac:spMkLst>
        </pc:spChg>
        <pc:spChg chg="mod">
          <ac:chgData name="khushi bais" userId="cea9562cc49bb03a" providerId="LiveId" clId="{20C4EB9E-BD53-4F9B-A9C5-16000FD1A10D}" dt="2025-05-07T16:26:51.960" v="83" actId="2710"/>
          <ac:spMkLst>
            <pc:docMk/>
            <pc:sldMk cId="4259684513" sldId="257"/>
            <ac:spMk id="3" creationId="{3EA94AB8-1EA7-41D7-1023-2C3A45072555}"/>
          </ac:spMkLst>
        </pc:spChg>
        <pc:picChg chg="add mod">
          <ac:chgData name="khushi bais" userId="cea9562cc49bb03a" providerId="LiveId" clId="{20C4EB9E-BD53-4F9B-A9C5-16000FD1A10D}" dt="2025-05-07T16:56:12.046" v="352" actId="14100"/>
          <ac:picMkLst>
            <pc:docMk/>
            <pc:sldMk cId="4259684513" sldId="257"/>
            <ac:picMk id="4" creationId="{4E813554-2A0B-B171-C8B0-B52DCD24B604}"/>
          </ac:picMkLst>
        </pc:picChg>
      </pc:sldChg>
      <pc:sldChg chg="addSp modSp add mod modNotesTx">
        <pc:chgData name="khushi bais" userId="cea9562cc49bb03a" providerId="LiveId" clId="{20C4EB9E-BD53-4F9B-A9C5-16000FD1A10D}" dt="2025-05-07T16:56:51.258" v="355" actId="1076"/>
        <pc:sldMkLst>
          <pc:docMk/>
          <pc:sldMk cId="4028364480" sldId="258"/>
        </pc:sldMkLst>
        <pc:spChg chg="mod">
          <ac:chgData name="khushi bais" userId="cea9562cc49bb03a" providerId="LiveId" clId="{20C4EB9E-BD53-4F9B-A9C5-16000FD1A10D}" dt="2025-05-07T16:27:29.911" v="96"/>
          <ac:spMkLst>
            <pc:docMk/>
            <pc:sldMk cId="4028364480" sldId="258"/>
            <ac:spMk id="2" creationId="{AE47413B-3701-EC8C-284D-28A73536648E}"/>
          </ac:spMkLst>
        </pc:spChg>
        <pc:spChg chg="mod">
          <ac:chgData name="khushi bais" userId="cea9562cc49bb03a" providerId="LiveId" clId="{20C4EB9E-BD53-4F9B-A9C5-16000FD1A10D}" dt="2025-05-07T16:47:46.973" v="273" actId="27636"/>
          <ac:spMkLst>
            <pc:docMk/>
            <pc:sldMk cId="4028364480" sldId="258"/>
            <ac:spMk id="3" creationId="{3EA94AB8-1EA7-41D7-1023-2C3A45072555}"/>
          </ac:spMkLst>
        </pc:spChg>
        <pc:picChg chg="add mod">
          <ac:chgData name="khushi bais" userId="cea9562cc49bb03a" providerId="LiveId" clId="{20C4EB9E-BD53-4F9B-A9C5-16000FD1A10D}" dt="2025-05-07T16:56:51.258" v="355" actId="1076"/>
          <ac:picMkLst>
            <pc:docMk/>
            <pc:sldMk cId="4028364480" sldId="258"/>
            <ac:picMk id="4" creationId="{37BC9947-EB6C-9468-D026-3FE313917541}"/>
          </ac:picMkLst>
        </pc:picChg>
      </pc:sldChg>
      <pc:sldChg chg="addSp modSp add mod modNotesTx">
        <pc:chgData name="khushi bais" userId="cea9562cc49bb03a" providerId="LiveId" clId="{20C4EB9E-BD53-4F9B-A9C5-16000FD1A10D}" dt="2025-05-07T16:57:43.041" v="359" actId="1076"/>
        <pc:sldMkLst>
          <pc:docMk/>
          <pc:sldMk cId="118702906" sldId="259"/>
        </pc:sldMkLst>
        <pc:spChg chg="mod">
          <ac:chgData name="khushi bais" userId="cea9562cc49bb03a" providerId="LiveId" clId="{20C4EB9E-BD53-4F9B-A9C5-16000FD1A10D}" dt="2025-05-07T16:28:49.202" v="116" actId="27636"/>
          <ac:spMkLst>
            <pc:docMk/>
            <pc:sldMk cId="118702906" sldId="259"/>
            <ac:spMk id="2" creationId="{AE47413B-3701-EC8C-284D-28A73536648E}"/>
          </ac:spMkLst>
        </pc:spChg>
        <pc:spChg chg="mod">
          <ac:chgData name="khushi bais" userId="cea9562cc49bb03a" providerId="LiveId" clId="{20C4EB9E-BD53-4F9B-A9C5-16000FD1A10D}" dt="2025-05-07T16:50:00.830" v="291" actId="113"/>
          <ac:spMkLst>
            <pc:docMk/>
            <pc:sldMk cId="118702906" sldId="259"/>
            <ac:spMk id="3" creationId="{3EA94AB8-1EA7-41D7-1023-2C3A45072555}"/>
          </ac:spMkLst>
        </pc:spChg>
        <pc:picChg chg="add mod">
          <ac:chgData name="khushi bais" userId="cea9562cc49bb03a" providerId="LiveId" clId="{20C4EB9E-BD53-4F9B-A9C5-16000FD1A10D}" dt="2025-05-07T16:57:43.041" v="359" actId="1076"/>
          <ac:picMkLst>
            <pc:docMk/>
            <pc:sldMk cId="118702906" sldId="259"/>
            <ac:picMk id="4" creationId="{CE384A5F-E382-4D43-C02E-75436D003194}"/>
          </ac:picMkLst>
        </pc:picChg>
      </pc:sldChg>
      <pc:sldChg chg="addSp modSp add mod modNotesTx">
        <pc:chgData name="khushi bais" userId="cea9562cc49bb03a" providerId="LiveId" clId="{20C4EB9E-BD53-4F9B-A9C5-16000FD1A10D}" dt="2025-05-07T17:00:43.304" v="364" actId="1076"/>
        <pc:sldMkLst>
          <pc:docMk/>
          <pc:sldMk cId="1867587591" sldId="260"/>
        </pc:sldMkLst>
        <pc:spChg chg="mod">
          <ac:chgData name="khushi bais" userId="cea9562cc49bb03a" providerId="LiveId" clId="{20C4EB9E-BD53-4F9B-A9C5-16000FD1A10D}" dt="2025-05-07T16:29:36.637" v="124"/>
          <ac:spMkLst>
            <pc:docMk/>
            <pc:sldMk cId="1867587591" sldId="260"/>
            <ac:spMk id="2" creationId="{AE47413B-3701-EC8C-284D-28A73536648E}"/>
          </ac:spMkLst>
        </pc:spChg>
        <pc:spChg chg="mod">
          <ac:chgData name="khushi bais" userId="cea9562cc49bb03a" providerId="LiveId" clId="{20C4EB9E-BD53-4F9B-A9C5-16000FD1A10D}" dt="2025-05-07T16:50:47.287" v="297" actId="1076"/>
          <ac:spMkLst>
            <pc:docMk/>
            <pc:sldMk cId="1867587591" sldId="260"/>
            <ac:spMk id="3" creationId="{3EA94AB8-1EA7-41D7-1023-2C3A45072555}"/>
          </ac:spMkLst>
        </pc:spChg>
        <pc:picChg chg="add mod">
          <ac:chgData name="khushi bais" userId="cea9562cc49bb03a" providerId="LiveId" clId="{20C4EB9E-BD53-4F9B-A9C5-16000FD1A10D}" dt="2025-05-07T17:00:43.304" v="364" actId="1076"/>
          <ac:picMkLst>
            <pc:docMk/>
            <pc:sldMk cId="1867587591" sldId="260"/>
            <ac:picMk id="4" creationId="{DEC5D6DE-CF36-1E6A-F95A-488E5EC49F19}"/>
          </ac:picMkLst>
        </pc:picChg>
      </pc:sldChg>
      <pc:sldChg chg="addSp delSp modSp add mod modNotesTx">
        <pc:chgData name="khushi bais" userId="cea9562cc49bb03a" providerId="LiveId" clId="{20C4EB9E-BD53-4F9B-A9C5-16000FD1A10D}" dt="2025-05-07T17:02:16.588" v="374" actId="1076"/>
        <pc:sldMkLst>
          <pc:docMk/>
          <pc:sldMk cId="4098546253" sldId="261"/>
        </pc:sldMkLst>
        <pc:spChg chg="mod">
          <ac:chgData name="khushi bais" userId="cea9562cc49bb03a" providerId="LiveId" clId="{20C4EB9E-BD53-4F9B-A9C5-16000FD1A10D}" dt="2025-05-07T16:30:15.175" v="132"/>
          <ac:spMkLst>
            <pc:docMk/>
            <pc:sldMk cId="4098546253" sldId="261"/>
            <ac:spMk id="2" creationId="{AE47413B-3701-EC8C-284D-28A73536648E}"/>
          </ac:spMkLst>
        </pc:spChg>
        <pc:spChg chg="mod">
          <ac:chgData name="khushi bais" userId="cea9562cc49bb03a" providerId="LiveId" clId="{20C4EB9E-BD53-4F9B-A9C5-16000FD1A10D}" dt="2025-05-07T16:51:10.570" v="301" actId="14100"/>
          <ac:spMkLst>
            <pc:docMk/>
            <pc:sldMk cId="4098546253" sldId="261"/>
            <ac:spMk id="3" creationId="{3EA94AB8-1EA7-41D7-1023-2C3A45072555}"/>
          </ac:spMkLst>
        </pc:spChg>
        <pc:picChg chg="add del mod">
          <ac:chgData name="khushi bais" userId="cea9562cc49bb03a" providerId="LiveId" clId="{20C4EB9E-BD53-4F9B-A9C5-16000FD1A10D}" dt="2025-05-07T17:01:36.328" v="367" actId="478"/>
          <ac:picMkLst>
            <pc:docMk/>
            <pc:sldMk cId="4098546253" sldId="261"/>
            <ac:picMk id="4" creationId="{30730A77-2BCA-5E70-47DA-94FA40C2FFA8}"/>
          </ac:picMkLst>
        </pc:picChg>
        <pc:picChg chg="add mod">
          <ac:chgData name="khushi bais" userId="cea9562cc49bb03a" providerId="LiveId" clId="{20C4EB9E-BD53-4F9B-A9C5-16000FD1A10D}" dt="2025-05-07T17:02:16.588" v="374" actId="1076"/>
          <ac:picMkLst>
            <pc:docMk/>
            <pc:sldMk cId="4098546253" sldId="261"/>
            <ac:picMk id="1026" creationId="{BB85DA89-F632-810E-D264-DF0CFCF9F47D}"/>
          </ac:picMkLst>
        </pc:picChg>
      </pc:sldChg>
      <pc:sldChg chg="addSp modSp add mod modNotesTx">
        <pc:chgData name="khushi bais" userId="cea9562cc49bb03a" providerId="LiveId" clId="{20C4EB9E-BD53-4F9B-A9C5-16000FD1A10D}" dt="2025-05-07T17:04:55.855" v="379" actId="1076"/>
        <pc:sldMkLst>
          <pc:docMk/>
          <pc:sldMk cId="1048115690" sldId="262"/>
        </pc:sldMkLst>
        <pc:spChg chg="mod">
          <ac:chgData name="khushi bais" userId="cea9562cc49bb03a" providerId="LiveId" clId="{20C4EB9E-BD53-4F9B-A9C5-16000FD1A10D}" dt="2025-05-07T16:30:48.144" v="140"/>
          <ac:spMkLst>
            <pc:docMk/>
            <pc:sldMk cId="1048115690" sldId="262"/>
            <ac:spMk id="2" creationId="{AE47413B-3701-EC8C-284D-28A73536648E}"/>
          </ac:spMkLst>
        </pc:spChg>
        <pc:spChg chg="mod">
          <ac:chgData name="khushi bais" userId="cea9562cc49bb03a" providerId="LiveId" clId="{20C4EB9E-BD53-4F9B-A9C5-16000FD1A10D}" dt="2025-05-07T17:04:51.869" v="378" actId="1076"/>
          <ac:spMkLst>
            <pc:docMk/>
            <pc:sldMk cId="1048115690" sldId="262"/>
            <ac:spMk id="3" creationId="{3EA94AB8-1EA7-41D7-1023-2C3A45072555}"/>
          </ac:spMkLst>
        </pc:spChg>
        <pc:picChg chg="add mod">
          <ac:chgData name="khushi bais" userId="cea9562cc49bb03a" providerId="LiveId" clId="{20C4EB9E-BD53-4F9B-A9C5-16000FD1A10D}" dt="2025-05-07T17:04:55.855" v="379" actId="1076"/>
          <ac:picMkLst>
            <pc:docMk/>
            <pc:sldMk cId="1048115690" sldId="262"/>
            <ac:picMk id="4" creationId="{C089E7F5-6899-363B-5555-758CE301441A}"/>
          </ac:picMkLst>
        </pc:picChg>
      </pc:sldChg>
      <pc:sldChg chg="addSp modSp add mod modNotesTx">
        <pc:chgData name="khushi bais" userId="cea9562cc49bb03a" providerId="LiveId" clId="{20C4EB9E-BD53-4F9B-A9C5-16000FD1A10D}" dt="2025-05-07T17:06:02.061" v="387" actId="1076"/>
        <pc:sldMkLst>
          <pc:docMk/>
          <pc:sldMk cId="3949445739" sldId="263"/>
        </pc:sldMkLst>
        <pc:spChg chg="mod">
          <ac:chgData name="khushi bais" userId="cea9562cc49bb03a" providerId="LiveId" clId="{20C4EB9E-BD53-4F9B-A9C5-16000FD1A10D}" dt="2025-05-07T16:31:48.504" v="147"/>
          <ac:spMkLst>
            <pc:docMk/>
            <pc:sldMk cId="3949445739" sldId="263"/>
            <ac:spMk id="2" creationId="{AE47413B-3701-EC8C-284D-28A73536648E}"/>
          </ac:spMkLst>
        </pc:spChg>
        <pc:spChg chg="mod">
          <ac:chgData name="khushi bais" userId="cea9562cc49bb03a" providerId="LiveId" clId="{20C4EB9E-BD53-4F9B-A9C5-16000FD1A10D}" dt="2025-05-07T16:53:15.193" v="335" actId="113"/>
          <ac:spMkLst>
            <pc:docMk/>
            <pc:sldMk cId="3949445739" sldId="263"/>
            <ac:spMk id="3" creationId="{3EA94AB8-1EA7-41D7-1023-2C3A45072555}"/>
          </ac:spMkLst>
        </pc:spChg>
        <pc:picChg chg="add mod modCrop">
          <ac:chgData name="khushi bais" userId="cea9562cc49bb03a" providerId="LiveId" clId="{20C4EB9E-BD53-4F9B-A9C5-16000FD1A10D}" dt="2025-05-07T17:06:02.061" v="387" actId="1076"/>
          <ac:picMkLst>
            <pc:docMk/>
            <pc:sldMk cId="3949445739" sldId="263"/>
            <ac:picMk id="4" creationId="{EC276527-D182-F797-9F14-668AAD3945D1}"/>
          </ac:picMkLst>
        </pc:picChg>
      </pc:sldChg>
      <pc:sldChg chg="addSp modSp add mod modNotesTx">
        <pc:chgData name="khushi bais" userId="cea9562cc49bb03a" providerId="LiveId" clId="{20C4EB9E-BD53-4F9B-A9C5-16000FD1A10D}" dt="2025-05-07T17:06:52.422" v="393" actId="1076"/>
        <pc:sldMkLst>
          <pc:docMk/>
          <pc:sldMk cId="2649135417" sldId="264"/>
        </pc:sldMkLst>
        <pc:spChg chg="mod">
          <ac:chgData name="khushi bais" userId="cea9562cc49bb03a" providerId="LiveId" clId="{20C4EB9E-BD53-4F9B-A9C5-16000FD1A10D}" dt="2025-05-07T16:32:51.389" v="151"/>
          <ac:spMkLst>
            <pc:docMk/>
            <pc:sldMk cId="2649135417" sldId="264"/>
            <ac:spMk id="2" creationId="{AE47413B-3701-EC8C-284D-28A73536648E}"/>
          </ac:spMkLst>
        </pc:spChg>
        <pc:spChg chg="mod">
          <ac:chgData name="khushi bais" userId="cea9562cc49bb03a" providerId="LiveId" clId="{20C4EB9E-BD53-4F9B-A9C5-16000FD1A10D}" dt="2025-05-07T16:54:01.928" v="344" actId="14100"/>
          <ac:spMkLst>
            <pc:docMk/>
            <pc:sldMk cId="2649135417" sldId="264"/>
            <ac:spMk id="3" creationId="{3EA94AB8-1EA7-41D7-1023-2C3A45072555}"/>
          </ac:spMkLst>
        </pc:spChg>
        <pc:picChg chg="add mod modCrop">
          <ac:chgData name="khushi bais" userId="cea9562cc49bb03a" providerId="LiveId" clId="{20C4EB9E-BD53-4F9B-A9C5-16000FD1A10D}" dt="2025-05-07T17:06:52.422" v="393" actId="1076"/>
          <ac:picMkLst>
            <pc:docMk/>
            <pc:sldMk cId="2649135417" sldId="264"/>
            <ac:picMk id="4" creationId="{A7D2E818-6330-ED0A-3137-CE0C46D9C34F}"/>
          </ac:picMkLst>
        </pc:picChg>
      </pc:sldChg>
      <pc:sldChg chg="addSp modSp add mod modNotesTx">
        <pc:chgData name="khushi bais" userId="cea9562cc49bb03a" providerId="LiveId" clId="{20C4EB9E-BD53-4F9B-A9C5-16000FD1A10D}" dt="2025-05-07T17:07:22.058" v="396" actId="1076"/>
        <pc:sldMkLst>
          <pc:docMk/>
          <pc:sldMk cId="1175603361" sldId="265"/>
        </pc:sldMkLst>
        <pc:spChg chg="mod">
          <ac:chgData name="khushi bais" userId="cea9562cc49bb03a" providerId="LiveId" clId="{20C4EB9E-BD53-4F9B-A9C5-16000FD1A10D}" dt="2025-05-07T16:33:19.358" v="155"/>
          <ac:spMkLst>
            <pc:docMk/>
            <pc:sldMk cId="1175603361" sldId="265"/>
            <ac:spMk id="2" creationId="{AE47413B-3701-EC8C-284D-28A73536648E}"/>
          </ac:spMkLst>
        </pc:spChg>
        <pc:spChg chg="mod">
          <ac:chgData name="khushi bais" userId="cea9562cc49bb03a" providerId="LiveId" clId="{20C4EB9E-BD53-4F9B-A9C5-16000FD1A10D}" dt="2025-05-07T16:54:20.448" v="348" actId="2711"/>
          <ac:spMkLst>
            <pc:docMk/>
            <pc:sldMk cId="1175603361" sldId="265"/>
            <ac:spMk id="3" creationId="{3EA94AB8-1EA7-41D7-1023-2C3A45072555}"/>
          </ac:spMkLst>
        </pc:spChg>
        <pc:picChg chg="add mod">
          <ac:chgData name="khushi bais" userId="cea9562cc49bb03a" providerId="LiveId" clId="{20C4EB9E-BD53-4F9B-A9C5-16000FD1A10D}" dt="2025-05-07T17:07:22.058" v="396" actId="1076"/>
          <ac:picMkLst>
            <pc:docMk/>
            <pc:sldMk cId="1175603361" sldId="265"/>
            <ac:picMk id="4" creationId="{35829869-4CAC-3B51-7F40-839F692BCD3A}"/>
          </ac:picMkLst>
        </pc:picChg>
      </pc:sldChg>
      <pc:sldChg chg="modSp add mod">
        <pc:chgData name="khushi bais" userId="cea9562cc49bb03a" providerId="LiveId" clId="{20C4EB9E-BD53-4F9B-A9C5-16000FD1A10D}" dt="2025-05-07T16:36:17.451" v="206" actId="1076"/>
        <pc:sldMkLst>
          <pc:docMk/>
          <pc:sldMk cId="968793804" sldId="266"/>
        </pc:sldMkLst>
        <pc:spChg chg="mod">
          <ac:chgData name="khushi bais" userId="cea9562cc49bb03a" providerId="LiveId" clId="{20C4EB9E-BD53-4F9B-A9C5-16000FD1A10D}" dt="2025-05-07T16:33:45.518" v="170" actId="5793"/>
          <ac:spMkLst>
            <pc:docMk/>
            <pc:sldMk cId="968793804" sldId="266"/>
            <ac:spMk id="2" creationId="{AE47413B-3701-EC8C-284D-28A73536648E}"/>
          </ac:spMkLst>
        </pc:spChg>
        <pc:spChg chg="mod">
          <ac:chgData name="khushi bais" userId="cea9562cc49bb03a" providerId="LiveId" clId="{20C4EB9E-BD53-4F9B-A9C5-16000FD1A10D}" dt="2025-05-07T16:36:17.451" v="206" actId="1076"/>
          <ac:spMkLst>
            <pc:docMk/>
            <pc:sldMk cId="968793804" sldId="266"/>
            <ac:spMk id="3" creationId="{3EA94AB8-1EA7-41D7-1023-2C3A45072555}"/>
          </ac:spMkLst>
        </pc:spChg>
      </pc:sldChg>
      <pc:sldChg chg="add del">
        <pc:chgData name="khushi bais" userId="cea9562cc49bb03a" providerId="LiveId" clId="{20C4EB9E-BD53-4F9B-A9C5-16000FD1A10D}" dt="2025-05-07T16:36:42.987" v="207" actId="47"/>
        <pc:sldMkLst>
          <pc:docMk/>
          <pc:sldMk cId="2194257032" sldId="267"/>
        </pc:sldMkLst>
      </pc:sldChg>
      <pc:sldChg chg="addSp modSp add mod">
        <pc:chgData name="khushi bais" userId="cea9562cc49bb03a" providerId="LiveId" clId="{20C4EB9E-BD53-4F9B-A9C5-16000FD1A10D}" dt="2025-05-07T17:08:27.396" v="399" actId="1076"/>
        <pc:sldMkLst>
          <pc:docMk/>
          <pc:sldMk cId="2738665718" sldId="267"/>
        </pc:sldMkLst>
        <pc:spChg chg="mod">
          <ac:chgData name="khushi bais" userId="cea9562cc49bb03a" providerId="LiveId" clId="{20C4EB9E-BD53-4F9B-A9C5-16000FD1A10D}" dt="2025-05-07T16:44:32.423" v="254" actId="20577"/>
          <ac:spMkLst>
            <pc:docMk/>
            <pc:sldMk cId="2738665718" sldId="267"/>
            <ac:spMk id="2" creationId="{5B46AD34-1450-ADD6-23E0-700C51DB3590}"/>
          </ac:spMkLst>
        </pc:spChg>
        <pc:spChg chg="mod">
          <ac:chgData name="khushi bais" userId="cea9562cc49bb03a" providerId="LiveId" clId="{20C4EB9E-BD53-4F9B-A9C5-16000FD1A10D}" dt="2025-05-07T16:49:07.612" v="287" actId="27636"/>
          <ac:spMkLst>
            <pc:docMk/>
            <pc:sldMk cId="2738665718" sldId="267"/>
            <ac:spMk id="3" creationId="{50C5B7CB-94BF-9AA2-4230-26FBB1B0552D}"/>
          </ac:spMkLst>
        </pc:spChg>
        <pc:picChg chg="add mod">
          <ac:chgData name="khushi bais" userId="cea9562cc49bb03a" providerId="LiveId" clId="{20C4EB9E-BD53-4F9B-A9C5-16000FD1A10D}" dt="2025-05-07T17:08:27.396" v="399" actId="1076"/>
          <ac:picMkLst>
            <pc:docMk/>
            <pc:sldMk cId="2738665718" sldId="267"/>
            <ac:picMk id="4" creationId="{815E7B88-F772-1E57-834E-9C00C826AF4E}"/>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B30F31-1EE9-4CB2-9AD7-B7186DBD64A4}" type="datetimeFigureOut">
              <a:rPr lang="en-IN" smtClean="0"/>
              <a:t>22-05-2025</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78753E5-2660-48DE-96D9-B5B90B2A7573}" type="slidenum">
              <a:rPr lang="en-IN" smtClean="0"/>
              <a:t>‹#›</a:t>
            </a:fld>
            <a:endParaRPr lang="en-IN"/>
          </a:p>
        </p:txBody>
      </p:sp>
    </p:spTree>
    <p:extLst>
      <p:ext uri="{BB962C8B-B14F-4D97-AF65-F5344CB8AC3E}">
        <p14:creationId xmlns:p14="http://schemas.microsoft.com/office/powerpoint/2010/main" val="387601744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200" dirty="0">
                <a:effectLst/>
                <a:latin typeface="Times New Roman" panose="02020603050405020304" pitchFamily="18" charset="0"/>
                <a:ea typeface="Calibri" panose="020F0502020204030204" pitchFamily="34" charset="0"/>
              </a:rPr>
              <a:t>This presentation aims to examine the feasibility of the international event, which is called the "Wales Adventure Sports Expo.” This event is aimed to coincide with the “Year of </a:t>
            </a:r>
            <a:r>
              <a:rPr lang="en-IN" sz="1200" dirty="0" err="1">
                <a:effectLst/>
                <a:latin typeface="Times New Roman" panose="02020603050405020304" pitchFamily="18" charset="0"/>
                <a:ea typeface="Calibri" panose="020F0502020204030204" pitchFamily="34" charset="0"/>
              </a:rPr>
              <a:t>Croeso</a:t>
            </a:r>
            <a:r>
              <a:rPr lang="en-IN" sz="1200" dirty="0">
                <a:effectLst/>
                <a:latin typeface="Times New Roman" panose="02020603050405020304" pitchFamily="18" charset="0"/>
                <a:ea typeface="Calibri" panose="020F0502020204030204" pitchFamily="34" charset="0"/>
              </a:rPr>
              <a:t>" campaign, honouring the special culture and warm welcome to Wales (Visit Wales, 2025). Lately, based on the trends in the market, adventure sports have gained considerable popularity not only within the UK but also abroad </a:t>
            </a:r>
            <a:r>
              <a:rPr lang="en-GB" sz="1200" dirty="0">
                <a:effectLst/>
                <a:latin typeface="Times New Roman" panose="02020603050405020304" pitchFamily="18" charset="0"/>
                <a:ea typeface="Calibri" panose="020F0502020204030204" pitchFamily="34" charset="0"/>
              </a:rPr>
              <a:t>(</a:t>
            </a:r>
            <a:r>
              <a:rPr lang="en-GB" sz="1200" dirty="0" err="1">
                <a:effectLst/>
                <a:latin typeface="Times New Roman" panose="02020603050405020304" pitchFamily="18" charset="0"/>
                <a:ea typeface="Calibri" panose="020F0502020204030204" pitchFamily="34" charset="0"/>
              </a:rPr>
              <a:t>Stielke</a:t>
            </a:r>
            <a:r>
              <a:rPr lang="en-GB" sz="1200" dirty="0">
                <a:effectLst/>
                <a:latin typeface="Times New Roman" panose="02020603050405020304" pitchFamily="18" charset="0"/>
                <a:ea typeface="Calibri" panose="020F0502020204030204" pitchFamily="34" charset="0"/>
              </a:rPr>
              <a:t> et al., 2024)</a:t>
            </a:r>
            <a:r>
              <a:rPr lang="en-IN" sz="1200" dirty="0">
                <a:effectLst/>
                <a:latin typeface="Times New Roman" panose="02020603050405020304" pitchFamily="18" charset="0"/>
                <a:ea typeface="Calibri" panose="020F0502020204030204" pitchFamily="34" charset="0"/>
              </a:rPr>
              <a:t>. This presentation will take a critical look at the possibility of this incident, paying attention to its strategic planning and operational implications. The structure of this presentation will be: the event context, the market factors, operational factors, financial factors, and a comprehensive feasibility/strategic pre-planning analysis. Towards the end of the experience, the attendees will be able to draw a clear picture of the viability of the event and the way it can be leveraged to promote Wales as the premier destination for adventure sports.</a:t>
            </a:r>
          </a:p>
        </p:txBody>
      </p:sp>
      <p:sp>
        <p:nvSpPr>
          <p:cNvPr id="4" name="Slide Number Placeholder 3"/>
          <p:cNvSpPr>
            <a:spLocks noGrp="1"/>
          </p:cNvSpPr>
          <p:nvPr>
            <p:ph type="sldNum" sz="quarter" idx="10"/>
          </p:nvPr>
        </p:nvSpPr>
        <p:spPr/>
        <p:txBody>
          <a:bodyPr/>
          <a:lstStyle/>
          <a:p>
            <a:fld id="{C2451A53-77F6-45D7-B0CB-A9890CEEB9AC}" type="slidenum">
              <a:rPr lang="en-US" smtClean="0"/>
              <a:pPr/>
              <a:t>2</a:t>
            </a:fld>
            <a:endParaRPr lang="en-US"/>
          </a:p>
        </p:txBody>
      </p:sp>
    </p:spTree>
    <p:extLst>
      <p:ext uri="{BB962C8B-B14F-4D97-AF65-F5344CB8AC3E}">
        <p14:creationId xmlns:p14="http://schemas.microsoft.com/office/powerpoint/2010/main" val="16218696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40000" lnSpcReduction="20000"/>
          </a:bodyPr>
          <a:lstStyle/>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Event Overview</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 Wales Adventure Sports Expo is an event of three days developed to celebrate adventure sports in the beautiful landscapes of Wales. In parallel with the "Year of </a:t>
            </a:r>
            <a:r>
              <a:rPr lang="en-IN" sz="1200" dirty="0" err="1">
                <a:effectLst/>
                <a:latin typeface="Times New Roman" panose="02020603050405020304" pitchFamily="18" charset="0"/>
                <a:ea typeface="Calibri" panose="020F0502020204030204" pitchFamily="34" charset="0"/>
              </a:rPr>
              <a:t>Croeso</a:t>
            </a:r>
            <a:r>
              <a:rPr lang="en-IN" sz="1200" dirty="0">
                <a:effectLst/>
                <a:latin typeface="Times New Roman" panose="02020603050405020304" pitchFamily="18" charset="0"/>
                <a:ea typeface="Calibri" panose="020F0502020204030204" pitchFamily="34" charset="0"/>
              </a:rPr>
              <a:t>”, the event is intended to advertise </a:t>
            </a:r>
            <a:r>
              <a:rPr lang="en-IN" sz="1200" dirty="0" err="1">
                <a:effectLst/>
                <a:latin typeface="Times New Roman" panose="02020603050405020304" pitchFamily="18" charset="0"/>
                <a:ea typeface="Calibri" panose="020F0502020204030204" pitchFamily="34" charset="0"/>
              </a:rPr>
              <a:t>Wales'</a:t>
            </a:r>
            <a:r>
              <a:rPr lang="en-IN" sz="1200" dirty="0">
                <a:effectLst/>
                <a:latin typeface="Times New Roman" panose="02020603050405020304" pitchFamily="18" charset="0"/>
                <a:ea typeface="Calibri" panose="020F0502020204030204" pitchFamily="34" charset="0"/>
              </a:rPr>
              <a:t> rich culture and hospitality (Visit Wales, 2025). It will incorporate rock climbing, mountain biking, kayaking, and paragliding that will be suitable for professionals and enthusiasts.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Kind and nature of the event.</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Adventure sports competitions, workshops, cultural exhibits, and networking opportunities will all be offered at the Expo. Every day we will focus on different aspects: The first day was competitions and demonstrations, the second workshops and cultural displays and the third networking. This structure will provide a complete experience for any attendee </a:t>
            </a:r>
            <a:r>
              <a:rPr lang="en-GB" sz="1200" dirty="0">
                <a:effectLst/>
                <a:latin typeface="Times New Roman" panose="02020603050405020304" pitchFamily="18" charset="0"/>
                <a:ea typeface="Calibri" panose="020F0502020204030204" pitchFamily="34" charset="0"/>
              </a:rPr>
              <a:t>(Houge Mackenzie et al., 2023)</a:t>
            </a:r>
            <a:r>
              <a:rPr lang="en-IN" sz="1200" dirty="0">
                <a:effectLst/>
                <a:latin typeface="Times New Roman" panose="02020603050405020304" pitchFamily="18" charset="0"/>
                <a:ea typeface="Calibri" panose="020F0502020204030204" pitchFamily="34" charset="0"/>
              </a:rPr>
              <a:t>.</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Unique Selling Points </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Unique selling points of the Expo include the assortment of activities, the cultural incorporation, and the magnificent natural landscapes. It will also be highlighting talks from industry experts, which will be of great value and inspiration. There has been a high increase in popularity for adventure sports in both the UK and abroad (Statista, 2024).</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Target Audience and Objectives</a:t>
            </a:r>
          </a:p>
          <a:p>
            <a:pPr algn="just">
              <a:lnSpc>
                <a:spcPct val="150000"/>
              </a:lnSpc>
              <a:spcBef>
                <a:spcPts val="1200"/>
              </a:spcBef>
              <a:spcAft>
                <a:spcPts val="800"/>
              </a:spcAft>
            </a:pPr>
            <a:r>
              <a:rPr lang="en-IN" sz="1200" dirty="0">
                <a:effectLst/>
                <a:latin typeface="Times New Roman" panose="02020603050405020304" pitchFamily="18" charset="0"/>
                <a:ea typeface="Calibri" panose="020F0502020204030204" pitchFamily="34" charset="0"/>
              </a:rPr>
              <a:t>The audience targeted is adventure sports enthusiasts, professional athletes, outdoor adventure sports people and families. The first set of goals is to market Wales as a top adventure sports destination, create a sense of community and create jobs based on tourism. To attract an international audience and improve the guest experience, the event has decided to use "Year of </a:t>
            </a:r>
            <a:r>
              <a:rPr lang="en-IN" sz="1200" dirty="0" err="1">
                <a:effectLst/>
                <a:latin typeface="Times New Roman" panose="02020603050405020304" pitchFamily="18" charset="0"/>
                <a:ea typeface="Calibri" panose="020F0502020204030204" pitchFamily="34" charset="0"/>
              </a:rPr>
              <a:t>Croeso</a:t>
            </a:r>
            <a:r>
              <a:rPr lang="en-IN" sz="1200" dirty="0">
                <a:effectLst/>
                <a:latin typeface="Times New Roman" panose="02020603050405020304" pitchFamily="18" charset="0"/>
                <a:ea typeface="Calibri" panose="020F0502020204030204" pitchFamily="34" charset="0"/>
              </a:rPr>
              <a:t>” (Visit Wales, 2025).</a:t>
            </a:r>
          </a:p>
        </p:txBody>
      </p:sp>
      <p:sp>
        <p:nvSpPr>
          <p:cNvPr id="4" name="Slide Number Placeholder 3"/>
          <p:cNvSpPr>
            <a:spLocks noGrp="1"/>
          </p:cNvSpPr>
          <p:nvPr>
            <p:ph type="sldNum" sz="quarter" idx="10"/>
          </p:nvPr>
        </p:nvSpPr>
        <p:spPr/>
        <p:txBody>
          <a:bodyPr/>
          <a:lstStyle/>
          <a:p>
            <a:fld id="{C2451A53-77F6-45D7-B0CB-A9890CEEB9AC}" type="slidenum">
              <a:rPr lang="en-US" smtClean="0"/>
              <a:pPr/>
              <a:t>3</a:t>
            </a:fld>
            <a:endParaRPr lang="en-US"/>
          </a:p>
        </p:txBody>
      </p:sp>
    </p:spTree>
    <p:extLst>
      <p:ext uri="{BB962C8B-B14F-4D97-AF65-F5344CB8AC3E}">
        <p14:creationId xmlns:p14="http://schemas.microsoft.com/office/powerpoint/2010/main" val="1001181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7500" lnSpcReduction="20000"/>
          </a:bodyPr>
          <a:lstStyle/>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Target Market</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There is a large potential for a target category of consumers: the adventure sports enthusiasts, professional athletes, outdoor adventurers, the family and corporate groups (Getz and Page, 2019). The adventure sports and activities market are expanding at a hectic pace, with rising disposable income and an increasing awareness for health and wellness behind its growth, says Market Research Future. The total value of this market segment will hit the mark of USD 986.46 billion by the year 2034, with a CAGR of 5.5% over the forecast period (Market Research Future, 2024).</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Demand for Adventure Sports Events</a:t>
            </a:r>
          </a:p>
          <a:p>
            <a:pPr algn="just">
              <a:lnSpc>
                <a:spcPct val="150000"/>
              </a:lnSpc>
              <a:spcBef>
                <a:spcPts val="1200"/>
              </a:spcBef>
              <a:spcAft>
                <a:spcPts val="800"/>
              </a:spcAft>
            </a:pPr>
            <a:r>
              <a:rPr lang="en-IN" sz="1200" dirty="0">
                <a:effectLst/>
                <a:latin typeface="Times New Roman" panose="02020603050405020304" pitchFamily="18" charset="0"/>
                <a:ea typeface="Calibri" panose="020F0502020204030204" pitchFamily="34" charset="0"/>
              </a:rPr>
              <a:t>Adventure sports events are in great demand both in Wales and worldwide. The market of worldwide adventure sports and activities market stood at USD 578.49 billion in 2024 and will grow exponentially in the next decade (Market Research Future, 2024). In Wales, the "Year of </a:t>
            </a:r>
            <a:r>
              <a:rPr lang="en-IN" sz="1200" dirty="0" err="1">
                <a:effectLst/>
                <a:latin typeface="Times New Roman" panose="02020603050405020304" pitchFamily="18" charset="0"/>
                <a:ea typeface="Calibri" panose="020F0502020204030204" pitchFamily="34" charset="0"/>
              </a:rPr>
              <a:t>Croeso</a:t>
            </a:r>
            <a:r>
              <a:rPr lang="en-IN" sz="1200" dirty="0">
                <a:effectLst/>
                <a:latin typeface="Times New Roman" panose="02020603050405020304" pitchFamily="18" charset="0"/>
                <a:ea typeface="Calibri" panose="020F0502020204030204" pitchFamily="34" charset="0"/>
              </a:rPr>
              <a:t>" initiative should positively affect the interest in adventure sports events, because it demonstrates the uniqueness of the local cultural and natural attractions. The rising popularity of adventure tourism and the rising desire for adrenaline-fueled experiences are powerful factors of this market.</a:t>
            </a:r>
          </a:p>
        </p:txBody>
      </p:sp>
      <p:sp>
        <p:nvSpPr>
          <p:cNvPr id="4" name="Slide Number Placeholder 3"/>
          <p:cNvSpPr>
            <a:spLocks noGrp="1"/>
          </p:cNvSpPr>
          <p:nvPr>
            <p:ph type="sldNum" sz="quarter" idx="10"/>
          </p:nvPr>
        </p:nvSpPr>
        <p:spPr/>
        <p:txBody>
          <a:bodyPr/>
          <a:lstStyle/>
          <a:p>
            <a:fld id="{C2451A53-77F6-45D7-B0CB-A9890CEEB9AC}" type="slidenum">
              <a:rPr lang="en-US" smtClean="0"/>
              <a:pPr/>
              <a:t>4</a:t>
            </a:fld>
            <a:endParaRPr lang="en-US"/>
          </a:p>
        </p:txBody>
      </p:sp>
    </p:spTree>
    <p:extLst>
      <p:ext uri="{BB962C8B-B14F-4D97-AF65-F5344CB8AC3E}">
        <p14:creationId xmlns:p14="http://schemas.microsoft.com/office/powerpoint/2010/main" val="10011815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7500" lnSpcReduction="20000"/>
          </a:bodyPr>
          <a:lstStyle/>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Competition and Differentiation</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 Wales Adventure Sports expo will encounter other adventure sports events and tourism products (Smith, 2012). However, the event can distinguish itself based on the unique cultural and natural landscapes of Wales. By incorporating local culture in terms of traditions, food, and hospitality, the Expo shall be able to provide a whole package experience that distinguishes the course from other adventure games events. Moreover, the Expo can use the rising trend of sustainable and eco-friendly activities to attract environmentally conscious participants (Future Market Insights 2025).</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Marketing Strategies and Activities</a:t>
            </a:r>
          </a:p>
          <a:p>
            <a:pPr algn="just">
              <a:lnSpc>
                <a:spcPct val="150000"/>
              </a:lnSpc>
              <a:spcBef>
                <a:spcPts val="1200"/>
              </a:spcBef>
              <a:spcAft>
                <a:spcPts val="800"/>
              </a:spcAft>
            </a:pPr>
            <a:r>
              <a:rPr lang="en-IN" sz="1200" dirty="0">
                <a:effectLst/>
                <a:latin typeface="Times New Roman" panose="02020603050405020304" pitchFamily="18" charset="0"/>
                <a:ea typeface="Calibri" panose="020F0502020204030204" pitchFamily="34" charset="0"/>
              </a:rPr>
              <a:t>To reach a wide audience, the Wales Adventure Sports Expo will use a range of marketing strategies. Hence, the need to use such social platforms as sharing participant experience and the uniqueness of events will be important. Working with local communities and adventure sports organisations can add some authenticity and aura to the event. Such special and personalised experiences can appeal to the different tastes of the target audience through such customised adventure packages. Also, the use of online travel platforms and mobile applications will make the event more convenient and convenient for participants (The Business Research Company, 2025). </a:t>
            </a:r>
          </a:p>
        </p:txBody>
      </p:sp>
      <p:sp>
        <p:nvSpPr>
          <p:cNvPr id="4" name="Slide Number Placeholder 3"/>
          <p:cNvSpPr>
            <a:spLocks noGrp="1"/>
          </p:cNvSpPr>
          <p:nvPr>
            <p:ph type="sldNum" sz="quarter" idx="10"/>
          </p:nvPr>
        </p:nvSpPr>
        <p:spPr/>
        <p:txBody>
          <a:bodyPr/>
          <a:lstStyle/>
          <a:p>
            <a:fld id="{C2451A53-77F6-45D7-B0CB-A9890CEEB9AC}" type="slidenum">
              <a:rPr lang="en-US" smtClean="0"/>
              <a:pPr/>
              <a:t>5</a:t>
            </a:fld>
            <a:endParaRPr lang="en-US"/>
          </a:p>
        </p:txBody>
      </p:sp>
    </p:spTree>
    <p:extLst>
      <p:ext uri="{BB962C8B-B14F-4D97-AF65-F5344CB8AC3E}">
        <p14:creationId xmlns:p14="http://schemas.microsoft.com/office/powerpoint/2010/main" val="1001181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55000" lnSpcReduction="20000"/>
          </a:bodyPr>
          <a:lstStyle/>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Venue Availability</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 Wales Adventure Sports Expo will take place at the ICC Wales (Newport), which is one of the biggest and most advanced event sites in Wales. This venue was selected due to its state-of-the-art facilities and its ability to host a massive number of participants. It is also desirable for its geographical location, making it easy to access by the domestic and foreign participants (</a:t>
            </a:r>
            <a:r>
              <a:rPr lang="en-IN" sz="1200" dirty="0" err="1">
                <a:effectLst/>
                <a:latin typeface="Times New Roman" panose="02020603050405020304" pitchFamily="18" charset="0"/>
                <a:ea typeface="Calibri" panose="020F0502020204030204" pitchFamily="34" charset="0"/>
              </a:rPr>
              <a:t>ExpoQuote</a:t>
            </a:r>
            <a:r>
              <a:rPr lang="en-IN" sz="1200" dirty="0">
                <a:effectLst/>
                <a:latin typeface="Times New Roman" panose="02020603050405020304" pitchFamily="18" charset="0"/>
                <a:ea typeface="Calibri" panose="020F0502020204030204" pitchFamily="34" charset="0"/>
              </a:rPr>
              <a:t>, 2025). ICC Wales provides a range of facilities such as multiple halls, meeting rooms, and outdoor areas for hosting adventure sports events and exhibitions. The size and flexibility of the venue provide room for the varied needs related to the Expo, from major competitions to mini workshops and cultural exhibits.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Skills and Resources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To organise the event of the Wales Adventure Sports Expo successfully, a detailed staff plan will be developed. The event will require a variety of skills, from professional adventure sports instructors to event management staff, marketing and communication professionals and customer service personnel (Meredith, 2022). AAAS standards of practice require that the providers deploy instructional staff within the bounds of their competencies, and there must also be a requisite of staffing and skill sets to support the delivery of services (Visit Wales, 2025).</a:t>
            </a:r>
          </a:p>
          <a:p>
            <a:pPr algn="just">
              <a:lnSpc>
                <a:spcPct val="150000"/>
              </a:lnSpc>
              <a:spcBef>
                <a:spcPts val="1200"/>
              </a:spcBef>
              <a:spcAft>
                <a:spcPts val="800"/>
              </a:spcAft>
            </a:pPr>
            <a:r>
              <a:rPr lang="en-IN" sz="1200" dirty="0">
                <a:effectLst/>
                <a:latin typeface="Times New Roman" panose="02020603050405020304" pitchFamily="18" charset="0"/>
                <a:ea typeface="Calibri" panose="020F0502020204030204" pitchFamily="34" charset="0"/>
              </a:rPr>
              <a:t>Careful management of resource allocation will be adopted to facilitate smooth running. Reputable local vendors will provide catering services, including a variety of traditional Welsh cuisine and a variety of international options to suit diverse taste buds </a:t>
            </a:r>
            <a:r>
              <a:rPr lang="en-GB" sz="1200" dirty="0">
                <a:effectLst/>
                <a:latin typeface="Times New Roman" panose="02020603050405020304" pitchFamily="18" charset="0"/>
                <a:ea typeface="Calibri" panose="020F0502020204030204" pitchFamily="34" charset="0"/>
              </a:rPr>
              <a:t>(Bowdin et al., 2023)</a:t>
            </a:r>
            <a:r>
              <a:rPr lang="en-IN" sz="1200" dirty="0">
                <a:effectLst/>
                <a:latin typeface="Times New Roman" panose="02020603050405020304" pitchFamily="18" charset="0"/>
                <a:ea typeface="Calibri" panose="020F0502020204030204" pitchFamily="34" charset="0"/>
              </a:rPr>
              <a:t>. Professional suppliers will provide lighting and audio-visual apparatus to improve the event's experience. There will also be parking facilities on site, as normal, with extra shuttle buses to cater for large groups. The design of the seating arrangements will aim at creating comfort and an opportunity for all participants to enjoy the event with ease.</a:t>
            </a:r>
          </a:p>
        </p:txBody>
      </p:sp>
      <p:sp>
        <p:nvSpPr>
          <p:cNvPr id="4" name="Slide Number Placeholder 3"/>
          <p:cNvSpPr>
            <a:spLocks noGrp="1"/>
          </p:cNvSpPr>
          <p:nvPr>
            <p:ph type="sldNum" sz="quarter" idx="10"/>
          </p:nvPr>
        </p:nvSpPr>
        <p:spPr/>
        <p:txBody>
          <a:bodyPr/>
          <a:lstStyle/>
          <a:p>
            <a:fld id="{C2451A53-77F6-45D7-B0CB-A9890CEEB9AC}" type="slidenum">
              <a:rPr lang="en-US" smtClean="0"/>
              <a:pPr/>
              <a:t>6</a:t>
            </a:fld>
            <a:endParaRPr lang="en-US"/>
          </a:p>
        </p:txBody>
      </p:sp>
    </p:spTree>
    <p:extLst>
      <p:ext uri="{BB962C8B-B14F-4D97-AF65-F5344CB8AC3E}">
        <p14:creationId xmlns:p14="http://schemas.microsoft.com/office/powerpoint/2010/main" val="100118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25000" lnSpcReduction="20000"/>
          </a:bodyPr>
          <a:lstStyle/>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Costs and Predicted Revenues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 survival of the Wales Adventure Sports Expo economically will shape its success. A cost and revenue breakdown in detail is important to make sure the event is profitable and sustainable </a:t>
            </a:r>
            <a:r>
              <a:rPr lang="en-GB" sz="1200" dirty="0">
                <a:effectLst/>
                <a:latin typeface="Times New Roman" panose="02020603050405020304" pitchFamily="18" charset="0"/>
                <a:ea typeface="Calibri" panose="020F0502020204030204" pitchFamily="34" charset="0"/>
              </a:rPr>
              <a:t>(Mu et al., 2022)</a:t>
            </a:r>
            <a:r>
              <a:rPr lang="en-IN" sz="1200" dirty="0">
                <a:effectLst/>
                <a:latin typeface="Times New Roman" panose="02020603050405020304" pitchFamily="18" charset="0"/>
                <a:ea typeface="Calibri" panose="020F0502020204030204" pitchFamily="34" charset="0"/>
              </a:rPr>
              <a:t>. The main expenses are the role of venue renting, staff, marketing, equipment, and catering. The income that will be predicted will be from ticket-selling, sponsorships, and partnerships. The table below indicates a conservative estimate of the financial plan: ‘</a:t>
            </a:r>
            <a:r>
              <a:rPr lang="en-IN" sz="1200" b="1" dirty="0">
                <a:effectLst/>
                <a:latin typeface="Times New Roman" panose="02020603050405020304" pitchFamily="18" charset="0"/>
                <a:ea typeface="Calibri" panose="020F0502020204030204" pitchFamily="34" charset="0"/>
              </a:rPr>
              <a:t>’Table </a:t>
            </a:r>
            <a:r>
              <a:rPr lang="en-IN" sz="1800" b="1" kern="1200" dirty="0">
                <a:effectLst/>
                <a:latin typeface="Times New Roman" panose="02020603050405020304" pitchFamily="18" charset="0"/>
                <a:ea typeface="Times New Roman" panose="02020603050405020304" pitchFamily="18" charset="0"/>
              </a:rPr>
              <a:t>financial plan</a:t>
            </a:r>
            <a:r>
              <a:rPr lang="en-IN" sz="1800" kern="1200" dirty="0">
                <a:effectLst/>
                <a:latin typeface="Times New Roman" panose="02020603050405020304" pitchFamily="18" charset="0"/>
                <a:ea typeface="Times New Roman" panose="02020603050405020304" pitchFamily="18" charset="0"/>
              </a:rPr>
              <a:t>’’</a:t>
            </a: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Item</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Cost (GBP)</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Revenue (GBP)</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Venue Rental</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50,000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Staffing</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30,000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Marketing</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20,000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Equipment Rental</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15,000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Catering</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10,000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Total Costs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125,000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Ticket Sales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80,000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Sponsorships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40,000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Partnerships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15,000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Merchandise Sales</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5,000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Total Revenue</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140,000</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Net Profit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buNone/>
            </a:pPr>
            <a:r>
              <a:rPr lang="en-IN" sz="1800" kern="1200" dirty="0">
                <a:effectLst/>
                <a:latin typeface="Times New Roman" panose="02020603050405020304" pitchFamily="18" charset="0"/>
                <a:ea typeface="Times New Roman" panose="02020603050405020304" pitchFamily="18" charset="0"/>
              </a:rPr>
              <a:t>-</a:t>
            </a:r>
            <a:endParaRPr lang="en-GB" sz="18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1200"/>
              </a:spcAft>
            </a:pPr>
            <a:r>
              <a:rPr lang="en-IN" sz="1800" kern="1200">
                <a:effectLst/>
                <a:latin typeface="Times New Roman" panose="02020603050405020304" pitchFamily="18" charset="0"/>
                <a:ea typeface="Times New Roman" panose="02020603050405020304" pitchFamily="18" charset="0"/>
              </a:rPr>
              <a:t>15,000</a:t>
            </a:r>
            <a:endParaRPr lang="en-IN" sz="1200" dirty="0">
              <a:effectLst/>
              <a:latin typeface="Times New Roman" panose="02020603050405020304" pitchFamily="18" charset="0"/>
              <a:ea typeface="Calibri" panose="020F0502020204030204" pitchFamily="34" charset="0"/>
            </a:endParaRP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This table shows that the event is expected to generate a net profit of GBP 15,000, ensuring financial viability.</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Funding Sources and Revenue Generation Strategies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To make the event economically viable, various sources of funding and means of generating revenue will be used </a:t>
            </a:r>
            <a:r>
              <a:rPr lang="en-GB" sz="1200" dirty="0">
                <a:effectLst/>
                <a:latin typeface="Times New Roman" panose="02020603050405020304" pitchFamily="18" charset="0"/>
                <a:ea typeface="Calibri" panose="020F0502020204030204" pitchFamily="34" charset="0"/>
              </a:rPr>
              <a:t>(O’Toole, 2011)</a:t>
            </a:r>
            <a:r>
              <a:rPr lang="en-IN" sz="1200" dirty="0">
                <a:effectLst/>
                <a:latin typeface="Times New Roman" panose="02020603050405020304" pitchFamily="18" charset="0"/>
                <a:ea typeface="Calibri" panose="020F0502020204030204" pitchFamily="34" charset="0"/>
              </a:rPr>
              <a:t>. The primary revenue-earning modalities will involve money collected through ticket sales, sponsorships, and partnership programmes. Ticketing revenues are estimated to yield GBP 80,000, sponsorships and partnerships are projected to bring GBP 40,000 and GBP 15,000 respectively. Extra income will be made by merchandise sales and on-site concessions.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Ensuring Financial Viability</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To ensure that the event is not a loss, there will be a financial plan. This plan has cost and revenue projections built on a conservative estimate with contingency plans in case of any shortfalls (Rogers and Wynn-Moylan, 2022). Through the careful control of expenditures and the fostering of revenue streams, the event is expected to be financially viable and profitable.</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Potential Sponsorship Opportunities and Partnerships</a:t>
            </a:r>
          </a:p>
          <a:p>
            <a:pPr algn="just">
              <a:lnSpc>
                <a:spcPct val="150000"/>
              </a:lnSpc>
              <a:spcBef>
                <a:spcPts val="1200"/>
              </a:spcBef>
              <a:spcAft>
                <a:spcPts val="800"/>
              </a:spcAft>
            </a:pPr>
            <a:r>
              <a:rPr lang="en-IN" sz="1200" dirty="0">
                <a:effectLst/>
                <a:latin typeface="Times New Roman" panose="02020603050405020304" pitchFamily="18" charset="0"/>
                <a:ea typeface="Calibri" panose="020F0502020204030204" pitchFamily="34" charset="0"/>
              </a:rPr>
              <a:t>There are plenty of sponsorship chances and partnerships at the Wales Adventure Sports Expo. Adventure sports brands, local businesses and tourism organisations may be potential sponsors </a:t>
            </a:r>
            <a:r>
              <a:rPr lang="en-GB" sz="1200" dirty="0">
                <a:effectLst/>
                <a:latin typeface="Times New Roman" panose="02020603050405020304" pitchFamily="18" charset="0"/>
                <a:ea typeface="Calibri" panose="020F0502020204030204" pitchFamily="34" charset="0"/>
              </a:rPr>
              <a:t>(Shah et al., 2023)</a:t>
            </a:r>
            <a:r>
              <a:rPr lang="en-IN" sz="1200" dirty="0">
                <a:effectLst/>
                <a:latin typeface="Times New Roman" panose="02020603050405020304" pitchFamily="18" charset="0"/>
                <a:ea typeface="Calibri" panose="020F0502020204030204" pitchFamily="34" charset="0"/>
              </a:rPr>
              <a:t>. Such partnerships may be of great financial value and help increase the visibility of the event and its credibility. Sponsorship packages will also be customised to suit the sponsors, providing, as part of the benefits, exposure to a brand, exclusive rights in products and services and participation in event activities. </a:t>
            </a:r>
          </a:p>
        </p:txBody>
      </p:sp>
      <p:sp>
        <p:nvSpPr>
          <p:cNvPr id="4" name="Slide Number Placeholder 3"/>
          <p:cNvSpPr>
            <a:spLocks noGrp="1"/>
          </p:cNvSpPr>
          <p:nvPr>
            <p:ph type="sldNum" sz="quarter" idx="10"/>
          </p:nvPr>
        </p:nvSpPr>
        <p:spPr/>
        <p:txBody>
          <a:bodyPr/>
          <a:lstStyle/>
          <a:p>
            <a:fld id="{C2451A53-77F6-45D7-B0CB-A9890CEEB9AC}" type="slidenum">
              <a:rPr lang="en-US" smtClean="0"/>
              <a:pPr/>
              <a:t>7</a:t>
            </a:fld>
            <a:endParaRPr lang="en-US"/>
          </a:p>
        </p:txBody>
      </p:sp>
    </p:spTree>
    <p:extLst>
      <p:ext uri="{BB962C8B-B14F-4D97-AF65-F5344CB8AC3E}">
        <p14:creationId xmlns:p14="http://schemas.microsoft.com/office/powerpoint/2010/main" val="1001181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25000" lnSpcReduction="20000"/>
          </a:bodyPr>
          <a:lstStyle/>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Background Research</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 feasibility of the Wales Adventure Sports Expo has been proven through thorough research on the market and feedback from parties in the business. Based on the findings of a new report “Adventure Sports Market by Type (Cycling, Climbing, Surfing, Kayaking, Rafting, Mountain Biking, Sky Diving, Hop In Hopping, Indoor Sports, Extreme Sports and Others) by the end user (Individuals, Military, Clubs, Tourism, Educational Institute), and by Geography – Global Forecast to 2030 – Market Trends, Opportunities and Forecast” published by Market Research Future in 2024 the adventure sports market is slated to witness dynamic growth owing to increased level of disposable income and growing awareness related to health and wellness (Market Research This is consistent with the growing trend of adventure tourism that is projected to reach USD 986.46 billion by the year 2034 (CAGR 5.5% during the period of the forecast) (Market Research Future, 2024). Industry stakeholders have provided only sunny comments, emphasising the ability of adventure sports events to draw a wide audience and enhance local economies.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Strategic planning strategies to employ are the use of the "Year of </a:t>
            </a:r>
            <a:r>
              <a:rPr lang="en-IN" sz="1200" dirty="0" err="1">
                <a:effectLst/>
                <a:latin typeface="Times New Roman" panose="02020603050405020304" pitchFamily="18" charset="0"/>
                <a:ea typeface="Calibri" panose="020F0502020204030204" pitchFamily="34" charset="0"/>
              </a:rPr>
              <a:t>Croeso</a:t>
            </a:r>
            <a:r>
              <a:rPr lang="en-IN" sz="1200" dirty="0">
                <a:effectLst/>
                <a:latin typeface="Times New Roman" panose="02020603050405020304" pitchFamily="18" charset="0"/>
                <a:ea typeface="Calibri" panose="020F0502020204030204" pitchFamily="34" charset="0"/>
              </a:rPr>
              <a:t>" initiative to use the country as a leading adventure sports destination. The event will incorporate cultural aspects, local hospitality to provide a holistic experience that will distinguish it from the other adventure sports events. This is expected to draw both domestic and international participants, thus making the general visitor experience appealing, and furthering the local economy (Visit Wales 2025).</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Situational Analysis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A detailed situational analysis utilising the SWOT framework has been carried out in order to determine the viability of the Wales Adventure Sports Expo.</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Strengths: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Unique Cultural Integration: The incorporation of Welsh cultural and traditions into the event with Welsh hospitality humbles a diver into a unique experience unlike other sports events.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Growing Market Demand: The Increasing popularity of adventure sports and tourism makes a significant market demand for the event.</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Strategic Partnerships: Partnerships with local businesses, adventure sports bodies, and tourism boards can make the event more attractive and money-making.</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Weaknesses: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Competition: Other adventure sports events and tourism offerings will compete with the event, which will require an excellent differentiation strategy.</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Weather Dependency: Adventure sports are weather-dependent activities that may affect participation and participation in organisations.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Resource Management: Properly managing resources, such as staffing and equipment, will indeed be a key to seamless operations.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Opportunities: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Sponsorship and Partnerships: A wide range of sponsorship possibilities and local business and tourism associations with adventure sports brands are provided.</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Eco-Friendly Initiatives: The increasing trend of environmentally conscious activities can attract environmentally conscious participants.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Digital Marketing: Scrubbing the event with the help of social media and online platforms can increase visibility for the event and this way, attract a wider audience.</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Threats: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Economic Uncertainty: Economic slowdowns may affect disposable income and participants.</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Regulatory Changes: Regulatory modifications concerning adventure sports and tourism may affect the operations of the event.</a:t>
            </a:r>
          </a:p>
          <a:p>
            <a:pPr marL="342900" lvl="0" indent="-342900" algn="just">
              <a:lnSpc>
                <a:spcPct val="150000"/>
              </a:lnSpc>
              <a:spcBef>
                <a:spcPts val="1200"/>
              </a:spcBef>
              <a:spcAft>
                <a:spcPts val="800"/>
              </a:spcAft>
              <a:buFont typeface="Times New Roman" panose="02020603050405020304" pitchFamily="18" charset="0"/>
              <a:buChar char="•"/>
            </a:pPr>
            <a:r>
              <a:rPr lang="en-IN" sz="1200" dirty="0">
                <a:effectLst/>
                <a:latin typeface="Times New Roman" panose="02020603050405020304" pitchFamily="18" charset="0"/>
                <a:ea typeface="Calibri" panose="020F0502020204030204" pitchFamily="34" charset="0"/>
              </a:rPr>
              <a:t>Technological Disruptions: Inventiveness in technological development may change the face of adventure sports and making the event change and innovate.</a:t>
            </a:r>
          </a:p>
        </p:txBody>
      </p:sp>
      <p:sp>
        <p:nvSpPr>
          <p:cNvPr id="4" name="Slide Number Placeholder 3"/>
          <p:cNvSpPr>
            <a:spLocks noGrp="1"/>
          </p:cNvSpPr>
          <p:nvPr>
            <p:ph type="sldNum" sz="quarter" idx="10"/>
          </p:nvPr>
        </p:nvSpPr>
        <p:spPr/>
        <p:txBody>
          <a:bodyPr/>
          <a:lstStyle/>
          <a:p>
            <a:fld id="{C2451A53-77F6-45D7-B0CB-A9890CEEB9AC}" type="slidenum">
              <a:rPr lang="en-US" smtClean="0"/>
              <a:pPr/>
              <a:t>8</a:t>
            </a:fld>
            <a:endParaRPr lang="en-US"/>
          </a:p>
        </p:txBody>
      </p:sp>
    </p:spTree>
    <p:extLst>
      <p:ext uri="{BB962C8B-B14F-4D97-AF65-F5344CB8AC3E}">
        <p14:creationId xmlns:p14="http://schemas.microsoft.com/office/powerpoint/2010/main" val="1001181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fontScale="70000" lnSpcReduction="20000"/>
          </a:bodyPr>
          <a:lstStyle/>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Conclusion</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 Wales Adventure Sports Expo has been carefully designed to ensure that it keeps up with the “Year of </a:t>
            </a:r>
            <a:r>
              <a:rPr lang="en-IN" sz="1200" dirty="0" err="1">
                <a:effectLst/>
                <a:latin typeface="Times New Roman" panose="02020603050405020304" pitchFamily="18" charset="0"/>
                <a:ea typeface="Calibri" panose="020F0502020204030204" pitchFamily="34" charset="0"/>
              </a:rPr>
              <a:t>Croeso</a:t>
            </a:r>
            <a:r>
              <a:rPr lang="en-IN" sz="1200" dirty="0">
                <a:effectLst/>
                <a:latin typeface="Times New Roman" panose="02020603050405020304" pitchFamily="18" charset="0"/>
                <a:ea typeface="Calibri" panose="020F0502020204030204" pitchFamily="34" charset="0"/>
              </a:rPr>
              <a:t>" by maximising </a:t>
            </a:r>
            <a:r>
              <a:rPr lang="en-IN" sz="1200" dirty="0" err="1">
                <a:effectLst/>
                <a:latin typeface="Times New Roman" panose="02020603050405020304" pitchFamily="18" charset="0"/>
                <a:ea typeface="Calibri" panose="020F0502020204030204" pitchFamily="34" charset="0"/>
              </a:rPr>
              <a:t>Wales’</a:t>
            </a:r>
            <a:r>
              <a:rPr lang="en-IN" sz="1200" dirty="0">
                <a:effectLst/>
                <a:latin typeface="Times New Roman" panose="02020603050405020304" pitchFamily="18" charset="0"/>
                <a:ea typeface="Calibri" panose="020F0502020204030204" pitchFamily="34" charset="0"/>
              </a:rPr>
              <a:t> cultural and natural landscape to create a unique experience for the event. Market demand for adventure sports and tourism is strong due to strong market demand for adventure sports and tourism, as proven by projected growth in the given industry (Market Research Future, 2024). Strategic planning reflections, including the mixing of cultural components and development of strategic alliances, add value to the event in terms of attractiveness and financial viability.</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A situation analysis using the SWOT framework has unearthed critical areas of strength, weakness, opportunities, and threats. The event's culture integration, innovation, and strategic partnership have the potential to create real opportunities to grow and differentiate (Fox et al., 2014). Despite challenges like competition and weather dependence, which cannot be eliminated, these can be avoided through good planning and allocation of the available resources.</a:t>
            </a:r>
          </a:p>
          <a:p>
            <a:pPr algn="just">
              <a:lnSpc>
                <a:spcPct val="150000"/>
              </a:lnSpc>
              <a:spcBef>
                <a:spcPts val="1200"/>
              </a:spcBef>
              <a:spcAft>
                <a:spcPts val="800"/>
              </a:spcAft>
              <a:buNone/>
            </a:pPr>
            <a:r>
              <a:rPr lang="en-IN" sz="1200" dirty="0">
                <a:effectLst/>
                <a:latin typeface="Times New Roman" panose="02020603050405020304" pitchFamily="18" charset="0"/>
                <a:ea typeface="Calibri" panose="020F0502020204030204" pitchFamily="34" charset="0"/>
              </a:rPr>
              <a:t>The potential outreach of the Wales Adventure Sports Expo on building Wales as an adventure sports destination is great. By attracting a diverse audience and stimulating the local economy, the event can raise Wales's tremendous profile in the adventure sports community. The Wales Adventure Sports Expo is an opportunity at its finest to celebrate adventure sports and Welsh culture. The event appeal to all interested parties, including adventure sports lovers, local business participants and tourism organisations to view the event's potential and to support it.</a:t>
            </a:r>
          </a:p>
        </p:txBody>
      </p:sp>
      <p:sp>
        <p:nvSpPr>
          <p:cNvPr id="4" name="Slide Number Placeholder 3"/>
          <p:cNvSpPr>
            <a:spLocks noGrp="1"/>
          </p:cNvSpPr>
          <p:nvPr>
            <p:ph type="sldNum" sz="quarter" idx="10"/>
          </p:nvPr>
        </p:nvSpPr>
        <p:spPr/>
        <p:txBody>
          <a:bodyPr/>
          <a:lstStyle/>
          <a:p>
            <a:fld id="{C2451A53-77F6-45D7-B0CB-A9890CEEB9AC}" type="slidenum">
              <a:rPr lang="en-US" smtClean="0"/>
              <a:pPr/>
              <a:t>9</a:t>
            </a:fld>
            <a:endParaRPr lang="en-US"/>
          </a:p>
        </p:txBody>
      </p:sp>
    </p:spTree>
    <p:extLst>
      <p:ext uri="{BB962C8B-B14F-4D97-AF65-F5344CB8AC3E}">
        <p14:creationId xmlns:p14="http://schemas.microsoft.com/office/powerpoint/2010/main" val="162186969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C2451A53-77F6-45D7-B0CB-A9890CEEB9AC}" type="slidenum">
              <a:rPr lang="en-US" smtClean="0"/>
              <a:pPr/>
              <a:t>10</a:t>
            </a:fld>
            <a:endParaRPr lang="en-US"/>
          </a:p>
        </p:txBody>
      </p:sp>
    </p:spTree>
    <p:extLst>
      <p:ext uri="{BB962C8B-B14F-4D97-AF65-F5344CB8AC3E}">
        <p14:creationId xmlns:p14="http://schemas.microsoft.com/office/powerpoint/2010/main" val="300351839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816864" y="228600"/>
            <a:ext cx="10871200" cy="990600"/>
          </a:xfrm>
        </p:spPr>
        <p:txBody>
          <a:bodyPr/>
          <a:lstStyle/>
          <a:p>
            <a:r>
              <a:rPr kumimoji="0" lang="en-US"/>
              <a:t>Click to edit Master 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5/22/2025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B6F15528-21DE-4FAA-801E-634DDDAF4B2B}" type="slidenum">
              <a:rPr lang="en-US" smtClean="0"/>
              <a:pPr/>
              <a:t>‹#›</a:t>
            </a:fld>
            <a:endParaRPr lang="en-US"/>
          </a:p>
        </p:txBody>
      </p:sp>
      <p:sp>
        <p:nvSpPr>
          <p:cNvPr id="8" name="Content Placeholder 7"/>
          <p:cNvSpPr>
            <a:spLocks noGrp="1"/>
          </p:cNvSpPr>
          <p:nvPr>
            <p:ph sz="quarter" idx="1"/>
          </p:nvPr>
        </p:nvSpPr>
        <p:spPr>
          <a:xfrm>
            <a:off x="816864" y="1600200"/>
            <a:ext cx="10871200" cy="4495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12192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0" name="Rectangle 9"/>
          <p:cNvSpPr/>
          <p:nvPr/>
        </p:nvSpPr>
        <p:spPr>
          <a:xfrm>
            <a:off x="-12192" y="6053328"/>
            <a:ext cx="2999232"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11" name="Rectangle 10"/>
          <p:cNvSpPr/>
          <p:nvPr/>
        </p:nvSpPr>
        <p:spPr>
          <a:xfrm>
            <a:off x="3145536" y="6044184"/>
            <a:ext cx="90464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Title 7"/>
          <p:cNvSpPr>
            <a:spLocks noGrp="1"/>
          </p:cNvSpPr>
          <p:nvPr>
            <p:ph type="ctrTitle"/>
          </p:nvPr>
        </p:nvSpPr>
        <p:spPr>
          <a:xfrm>
            <a:off x="3149600" y="4038600"/>
            <a:ext cx="8636000" cy="1828800"/>
          </a:xfrm>
        </p:spPr>
        <p:txBody>
          <a:bodyPr anchor="b"/>
          <a:lstStyle>
            <a:lvl1pPr>
              <a:defRPr cap="all" baseline="0"/>
            </a:lvl1pPr>
          </a:lstStyle>
          <a:p>
            <a:r>
              <a:rPr kumimoji="0" lang="en-US"/>
              <a:t>Click to edit Master title style</a:t>
            </a:r>
          </a:p>
        </p:txBody>
      </p:sp>
      <p:sp>
        <p:nvSpPr>
          <p:cNvPr id="9" name="Subtitle 8"/>
          <p:cNvSpPr>
            <a:spLocks noGrp="1"/>
          </p:cNvSpPr>
          <p:nvPr>
            <p:ph type="subTitle" idx="1"/>
          </p:nvPr>
        </p:nvSpPr>
        <p:spPr>
          <a:xfrm>
            <a:off x="3149600" y="6050037"/>
            <a:ext cx="89408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01600" y="6068699"/>
            <a:ext cx="2743200" cy="685800"/>
          </a:xfrm>
        </p:spPr>
        <p:txBody>
          <a:bodyPr>
            <a:noAutofit/>
          </a:bodyPr>
          <a:lstStyle>
            <a:lvl1pPr algn="ctr">
              <a:defRPr sz="2000">
                <a:solidFill>
                  <a:srgbClr val="FFFFFF"/>
                </a:solidFill>
              </a:defRPr>
            </a:lvl1pPr>
          </a:lstStyle>
          <a:p>
            <a:fld id="{1D8BD707-D9CF-40AE-B4C6-C98DA3205C09}" type="datetimeFigureOut">
              <a:rPr lang="en-US" smtClean="0"/>
              <a:pPr/>
              <a:t>5/22/2025</a:t>
            </a:fld>
            <a:endParaRPr lang="en-US"/>
          </a:p>
        </p:txBody>
      </p:sp>
      <p:sp>
        <p:nvSpPr>
          <p:cNvPr id="17" name="Footer Placeholder 16"/>
          <p:cNvSpPr>
            <a:spLocks noGrp="1"/>
          </p:cNvSpPr>
          <p:nvPr>
            <p:ph type="ftr" sz="quarter" idx="11"/>
          </p:nvPr>
        </p:nvSpPr>
        <p:spPr>
          <a:xfrm>
            <a:off x="2780524" y="236539"/>
            <a:ext cx="7823200" cy="365125"/>
          </a:xfrm>
        </p:spPr>
        <p:txBody>
          <a:bodyPr/>
          <a:lstStyle>
            <a:lvl1pPr algn="r">
              <a:defRPr>
                <a:solidFill>
                  <a:schemeClr val="tx2"/>
                </a:solidFill>
              </a:defRPr>
            </a:lvl1pPr>
          </a:lstStyle>
          <a:p>
            <a:endParaRPr lang="en-US"/>
          </a:p>
        </p:txBody>
      </p:sp>
      <p:sp>
        <p:nvSpPr>
          <p:cNvPr id="29" name="Slide Number Placeholder 28"/>
          <p:cNvSpPr>
            <a:spLocks noGrp="1"/>
          </p:cNvSpPr>
          <p:nvPr>
            <p:ph type="sldNum" sz="quarter" idx="12"/>
          </p:nvPr>
        </p:nvSpPr>
        <p:spPr>
          <a:xfrm>
            <a:off x="10668000" y="228600"/>
            <a:ext cx="1117600" cy="381000"/>
          </a:xfrm>
        </p:spPr>
        <p:txBody>
          <a:bodyPr/>
          <a:lstStyle>
            <a:lvl1pPr>
              <a:defRPr>
                <a:solidFill>
                  <a:schemeClr val="tx2"/>
                </a:solidFill>
              </a:defRPr>
            </a:lvl1pPr>
          </a:lstStyle>
          <a:p>
            <a:fld id="{B6F15528-21DE-4FAA-801E-634DDDAF4B2B}" type="slidenum">
              <a:rPr lang="en-US" smtClean="0"/>
              <a:pPr/>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812800" y="228600"/>
            <a:ext cx="10871200" cy="990600"/>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816864" y="1600200"/>
            <a:ext cx="10871200" cy="452628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8128000" y="6248401"/>
            <a:ext cx="3556000" cy="365125"/>
          </a:xfrm>
          <a:prstGeom prst="rect">
            <a:avLst/>
          </a:prstGeom>
        </p:spPr>
        <p:txBody>
          <a:bodyPr vert="horz" anchor="ctr" anchorCtr="0"/>
          <a:lstStyle>
            <a:lvl1pPr algn="l" eaLnBrk="1" latinLnBrk="0" hangingPunct="1">
              <a:defRPr kumimoji="0" sz="1400">
                <a:solidFill>
                  <a:schemeClr val="tx2"/>
                </a:solidFill>
              </a:defRPr>
            </a:lvl1pPr>
          </a:lstStyle>
          <a:p>
            <a:fld id="{1D8BD707-D9CF-40AE-B4C6-C98DA3205C09}" type="datetimeFigureOut">
              <a:rPr lang="en-US" smtClean="0"/>
              <a:pPr/>
              <a:t>5/22/2025</a:t>
            </a:fld>
            <a:endParaRPr lang="en-US"/>
          </a:p>
        </p:txBody>
      </p:sp>
      <p:sp>
        <p:nvSpPr>
          <p:cNvPr id="3" name="Footer Placeholder 2"/>
          <p:cNvSpPr>
            <a:spLocks noGrp="1"/>
          </p:cNvSpPr>
          <p:nvPr>
            <p:ph type="ftr" sz="quarter" idx="3"/>
          </p:nvPr>
        </p:nvSpPr>
        <p:spPr>
          <a:xfrm>
            <a:off x="812801" y="6248207"/>
            <a:ext cx="7228111" cy="365125"/>
          </a:xfrm>
          <a:prstGeom prst="rect">
            <a:avLst/>
          </a:prstGeom>
        </p:spPr>
        <p:txBody>
          <a:bodyPr vert="horz" anchor="ctr"/>
          <a:lstStyle>
            <a:lvl1pPr algn="r" eaLnBrk="1" latinLnBrk="0" hangingPunct="1">
              <a:defRPr kumimoji="0" sz="1400">
                <a:solidFill>
                  <a:schemeClr val="tx2"/>
                </a:solidFill>
              </a:defRPr>
            </a:lvl1pPr>
          </a:lstStyle>
          <a:p>
            <a:endParaRPr lang="en-US"/>
          </a:p>
        </p:txBody>
      </p:sp>
      <p:sp>
        <p:nvSpPr>
          <p:cNvPr id="7" name="Rectangle 6"/>
          <p:cNvSpPr/>
          <p:nvPr/>
        </p:nvSpPr>
        <p:spPr bwMode="white">
          <a:xfrm>
            <a:off x="0" y="1234440"/>
            <a:ext cx="12192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8" name="Rectangle 7"/>
          <p:cNvSpPr/>
          <p:nvPr/>
        </p:nvSpPr>
        <p:spPr>
          <a:xfrm>
            <a:off x="0" y="1280160"/>
            <a:ext cx="7112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9" name="Rectangle 8"/>
          <p:cNvSpPr/>
          <p:nvPr/>
        </p:nvSpPr>
        <p:spPr>
          <a:xfrm>
            <a:off x="787400" y="1280160"/>
            <a:ext cx="1140460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sz="1800"/>
          </a:p>
        </p:txBody>
      </p:sp>
      <p:sp>
        <p:nvSpPr>
          <p:cNvPr id="23" name="Slide Number Placeholder 22"/>
          <p:cNvSpPr>
            <a:spLocks noGrp="1"/>
          </p:cNvSpPr>
          <p:nvPr>
            <p:ph type="sldNum" sz="quarter" idx="4"/>
          </p:nvPr>
        </p:nvSpPr>
        <p:spPr>
          <a:xfrm>
            <a:off x="0" y="1272222"/>
            <a:ext cx="7112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industry.visitwales.com/supporting-you/visit-wales-quality-schemes/discover-visit-wales-adventure-activity-assurance-1" TargetMode="External"/><Relationship Id="rId3" Type="http://schemas.openxmlformats.org/officeDocument/2006/relationships/hyperlink" Target="https://expoquote.co/gb/wales-major-cities-trade-shows-and-venues/" TargetMode="External"/><Relationship Id="rId7" Type="http://schemas.openxmlformats.org/officeDocument/2006/relationships/hyperlink" Target="https://www.thebusinessresearchcompany.com/report/adventure-tourism-global-market-report"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hyperlink" Target="https://www.statista.com/forecasts/1290896/most-popular-organized-outdoor-sports-in-the-united-kingdom" TargetMode="External"/><Relationship Id="rId5" Type="http://schemas.openxmlformats.org/officeDocument/2006/relationships/hyperlink" Target="https://www.marketresearchfuture.com/reports/adventure-sports-and-activities-market-26279" TargetMode="External"/><Relationship Id="rId10" Type="http://schemas.openxmlformats.org/officeDocument/2006/relationships/hyperlink" Target="https://www.visitwales.com/" TargetMode="External"/><Relationship Id="rId4" Type="http://schemas.openxmlformats.org/officeDocument/2006/relationships/hyperlink" Target="https://www.futuremarketinsights.com/reports/adventure-tourism-market" TargetMode="External"/><Relationship Id="rId9" Type="http://schemas.openxmlformats.org/officeDocument/2006/relationships/hyperlink" Target="https://adeotravel.com/travel-blog/welcome-to-wales-2025-the-year-of-croeso/"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2705100" y="767889"/>
            <a:ext cx="6781800" cy="2209800"/>
          </a:xfrm>
        </p:spPr>
        <p:txBody>
          <a:bodyPr/>
          <a:lstStyle/>
          <a:p>
            <a:pPr algn="ctr"/>
            <a:r>
              <a:rPr lang="en-US" b="1" dirty="0">
                <a:latin typeface="Times New Roman" panose="02020603050405020304" pitchFamily="18" charset="0"/>
              </a:rPr>
              <a:t>Wales Adventure Sports Expo </a:t>
            </a:r>
            <a:endParaRPr lang="en-GB" dirty="0"/>
          </a:p>
        </p:txBody>
      </p:sp>
      <p:sp>
        <p:nvSpPr>
          <p:cNvPr id="3" name="TextBox 2">
            <a:extLst>
              <a:ext uri="{FF2B5EF4-FFF2-40B4-BE49-F238E27FC236}">
                <a16:creationId xmlns:a16="http://schemas.microsoft.com/office/drawing/2014/main" id="{E13E5E0B-4D6B-AB8F-F3BD-3032592D41BA}"/>
              </a:ext>
            </a:extLst>
          </p:cNvPr>
          <p:cNvSpPr txBox="1"/>
          <p:nvPr/>
        </p:nvSpPr>
        <p:spPr>
          <a:xfrm>
            <a:off x="0" y="4985210"/>
            <a:ext cx="3891193" cy="646331"/>
          </a:xfrm>
          <a:prstGeom prst="rect">
            <a:avLst/>
          </a:prstGeom>
          <a:noFill/>
        </p:spPr>
        <p:txBody>
          <a:bodyPr wrap="square" rtlCol="0">
            <a:spAutoFit/>
          </a:bodyPr>
          <a:lstStyle/>
          <a:p>
            <a:r>
              <a:rPr lang="en-GB" sz="1800" dirty="0"/>
              <a:t>Student Name: MIHAITA IONUT MANDA</a:t>
            </a:r>
          </a:p>
          <a:p>
            <a:r>
              <a:rPr lang="en-GB" sz="1800" dirty="0"/>
              <a:t>Student No: 2232074</a:t>
            </a:r>
          </a:p>
        </p:txBody>
      </p:sp>
      <p:sp>
        <p:nvSpPr>
          <p:cNvPr id="4" name="TextBox 3">
            <a:extLst>
              <a:ext uri="{FF2B5EF4-FFF2-40B4-BE49-F238E27FC236}">
                <a16:creationId xmlns:a16="http://schemas.microsoft.com/office/drawing/2014/main" id="{AC3DEB4A-59B5-728F-B496-E40C2DE98CFB}"/>
              </a:ext>
            </a:extLst>
          </p:cNvPr>
          <p:cNvSpPr txBox="1"/>
          <p:nvPr/>
        </p:nvSpPr>
        <p:spPr>
          <a:xfrm>
            <a:off x="6423102" y="4708212"/>
            <a:ext cx="5768898" cy="1200329"/>
          </a:xfrm>
          <a:prstGeom prst="rect">
            <a:avLst/>
          </a:prstGeom>
          <a:noFill/>
        </p:spPr>
        <p:txBody>
          <a:bodyPr wrap="square" rtlCol="0">
            <a:spAutoFit/>
          </a:bodyPr>
          <a:lstStyle/>
          <a:p>
            <a:r>
              <a:rPr lang="en-GB" sz="1800" dirty="0"/>
              <a:t>Module Name: International Meetings Management for the Hotel Industry</a:t>
            </a:r>
          </a:p>
          <a:p>
            <a:r>
              <a:rPr lang="en-GB" sz="1800" dirty="0"/>
              <a:t>Module Code: BMIH6007</a:t>
            </a:r>
          </a:p>
          <a:p>
            <a:r>
              <a:rPr lang="en-GB" sz="1800" dirty="0"/>
              <a:t>Lecturer Name: Kathryn Flynn</a:t>
            </a:r>
          </a:p>
        </p:txBody>
      </p:sp>
    </p:spTree>
    <p:extLst>
      <p:ext uri="{BB962C8B-B14F-4D97-AF65-F5344CB8AC3E}">
        <p14:creationId xmlns:p14="http://schemas.microsoft.com/office/powerpoint/2010/main" val="349974847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sz="4400" b="1" dirty="0">
                <a:latin typeface="Times New Roman" panose="02020603050405020304" pitchFamily="18" charset="0"/>
                <a:cs typeface="Times New Roman" panose="02020603050405020304" pitchFamily="18" charset="0"/>
              </a:rPr>
              <a:t>Introduction</a:t>
            </a:r>
            <a:br>
              <a:rPr lang="en-US" dirty="0"/>
            </a:br>
            <a:endParaRPr lang="en-US" dirty="0"/>
          </a:p>
        </p:txBody>
      </p:sp>
      <p:sp>
        <p:nvSpPr>
          <p:cNvPr id="3" name="Content Placeholder 2"/>
          <p:cNvSpPr>
            <a:spLocks noGrp="1"/>
          </p:cNvSpPr>
          <p:nvPr>
            <p:ph sz="quarter" idx="1"/>
          </p:nvPr>
        </p:nvSpPr>
        <p:spPr>
          <a:xfrm>
            <a:off x="289932" y="1600200"/>
            <a:ext cx="6110868" cy="5257800"/>
          </a:xfrm>
        </p:spPr>
        <p:txBody>
          <a:bodyPr>
            <a:normAutofit/>
          </a:bodyPr>
          <a:lstStyle/>
          <a:p>
            <a:pPr marL="742950" lvl="1" indent="-285750">
              <a:spcBef>
                <a:spcPts val="1200"/>
              </a:spcBef>
              <a:spcAft>
                <a:spcPts val="800"/>
              </a:spcAft>
              <a:buSzPts val="1000"/>
              <a:buFont typeface="Courier New" panose="02070309020205020404" pitchFamily="49" charset="0"/>
              <a:buChar char="o"/>
              <a:tabLst>
                <a:tab pos="914400" algn="l"/>
              </a:tabLst>
            </a:pPr>
            <a:r>
              <a:rPr lang="en-IN" sz="3200" dirty="0">
                <a:effectLst/>
                <a:latin typeface="Times New Roman" panose="02020603050405020304" pitchFamily="18" charset="0"/>
                <a:ea typeface="Calibri" panose="020F0502020204030204" pitchFamily="34" charset="0"/>
                <a:cs typeface="Times New Roman" panose="02020603050405020304" pitchFamily="18" charset="0"/>
              </a:rPr>
              <a:t>Purpose of the presentation: </a:t>
            </a:r>
            <a:r>
              <a:rPr lang="en-IN" sz="2700" dirty="0">
                <a:effectLst/>
                <a:latin typeface="Times New Roman" panose="02020603050405020304" pitchFamily="18" charset="0"/>
                <a:ea typeface="Calibri" panose="020F0502020204030204" pitchFamily="34" charset="0"/>
                <a:cs typeface="Times New Roman" panose="02020603050405020304" pitchFamily="18" charset="0"/>
              </a:rPr>
              <a:t>Explore the feasibility of the Wales Adventure Sports Expo</a:t>
            </a:r>
          </a:p>
          <a:p>
            <a:pPr marL="742950" lvl="1" indent="-285750">
              <a:spcBef>
                <a:spcPts val="1200"/>
              </a:spcBef>
              <a:spcAft>
                <a:spcPts val="800"/>
              </a:spcAft>
              <a:buSzPts val="1000"/>
              <a:buFont typeface="Courier New" panose="02070309020205020404" pitchFamily="49" charset="0"/>
              <a:buChar char="o"/>
              <a:tabLst>
                <a:tab pos="914400" algn="l"/>
              </a:tabLst>
            </a:pPr>
            <a:r>
              <a:rPr lang="en-IN" sz="3200" dirty="0">
                <a:effectLst/>
                <a:latin typeface="Times New Roman" panose="02020603050405020304" pitchFamily="18" charset="0"/>
                <a:ea typeface="Calibri" panose="020F0502020204030204" pitchFamily="34" charset="0"/>
                <a:cs typeface="Times New Roman" panose="02020603050405020304" pitchFamily="18" charset="0"/>
              </a:rPr>
              <a:t>Event: </a:t>
            </a:r>
            <a:r>
              <a:rPr lang="en-IN" sz="2700" dirty="0">
                <a:latin typeface="Times New Roman" panose="02020603050405020304" pitchFamily="18" charset="0"/>
                <a:cs typeface="Times New Roman" panose="02020603050405020304" pitchFamily="18" charset="0"/>
              </a:rPr>
              <a:t>"Wales Adventure Sports Expo"</a:t>
            </a:r>
          </a:p>
          <a:p>
            <a:pPr marL="742950" lvl="1" indent="-285750">
              <a:spcBef>
                <a:spcPts val="1200"/>
              </a:spcBef>
              <a:spcAft>
                <a:spcPts val="800"/>
              </a:spcAft>
              <a:buSzPts val="1000"/>
              <a:buFont typeface="Courier New" panose="02070309020205020404" pitchFamily="49" charset="0"/>
              <a:buChar char="o"/>
              <a:tabLst>
                <a:tab pos="914400" algn="l"/>
              </a:tabLst>
            </a:pPr>
            <a:r>
              <a:rPr lang="en-IN" sz="3200" dirty="0">
                <a:effectLst/>
                <a:latin typeface="Times New Roman" panose="02020603050405020304" pitchFamily="18" charset="0"/>
                <a:ea typeface="Calibri" panose="020F0502020204030204" pitchFamily="34" charset="0"/>
                <a:cs typeface="Times New Roman" panose="02020603050405020304" pitchFamily="18" charset="0"/>
              </a:rPr>
              <a:t>Structure of the presentation: </a:t>
            </a:r>
            <a:r>
              <a:rPr lang="en-IN" sz="2700" dirty="0">
                <a:latin typeface="Times New Roman" panose="02020603050405020304" pitchFamily="18" charset="0"/>
                <a:cs typeface="Times New Roman" panose="02020603050405020304" pitchFamily="18" charset="0"/>
              </a:rPr>
              <a:t>Event Content and Context, Market Factors, Operational Factors, Financial Factors, Feasibility and Strategic Pre-Planning, Conclusion </a:t>
            </a:r>
          </a:p>
          <a:p>
            <a:pPr algn="just">
              <a:lnSpc>
                <a:spcPct val="160000"/>
              </a:lnSpc>
            </a:pPr>
            <a:endParaRPr lang="en-US" dirty="0"/>
          </a:p>
        </p:txBody>
      </p:sp>
      <p:pic>
        <p:nvPicPr>
          <p:cNvPr id="4" name="Picture 3">
            <a:extLst>
              <a:ext uri="{FF2B5EF4-FFF2-40B4-BE49-F238E27FC236}">
                <a16:creationId xmlns:a16="http://schemas.microsoft.com/office/drawing/2014/main" id="{3BA97841-B594-546C-12CA-E8470CD8BB45}"/>
              </a:ext>
            </a:extLst>
          </p:cNvPr>
          <p:cNvPicPr>
            <a:picLocks noChangeAspect="1"/>
          </p:cNvPicPr>
          <p:nvPr/>
        </p:nvPicPr>
        <p:blipFill>
          <a:blip r:embed="rId3"/>
          <a:srcRect t="302" r="-1" b="-1"/>
          <a:stretch/>
        </p:blipFill>
        <p:spPr>
          <a:xfrm>
            <a:off x="6623824" y="1308166"/>
            <a:ext cx="5566653" cy="5549833"/>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50195173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8153400" cy="990600"/>
          </a:xfrm>
        </p:spPr>
        <p:txBody>
          <a:bodyPr/>
          <a:lstStyle/>
          <a:p>
            <a:r>
              <a:rPr lang="en-IN" sz="4400" b="1" dirty="0">
                <a:latin typeface="Times New Roman" panose="02020603050405020304" pitchFamily="18" charset="0"/>
                <a:cs typeface="Times New Roman" panose="02020603050405020304" pitchFamily="18" charset="0"/>
              </a:rPr>
              <a:t>Event Overview</a:t>
            </a:r>
            <a:endParaRPr lang="en-US" dirty="0"/>
          </a:p>
        </p:txBody>
      </p:sp>
      <p:sp>
        <p:nvSpPr>
          <p:cNvPr id="3" name="Content Placeholder 2"/>
          <p:cNvSpPr>
            <a:spLocks noGrp="1"/>
          </p:cNvSpPr>
          <p:nvPr>
            <p:ph sz="quarter" idx="1"/>
          </p:nvPr>
        </p:nvSpPr>
        <p:spPr>
          <a:xfrm>
            <a:off x="299225" y="1600200"/>
            <a:ext cx="6634976" cy="5029200"/>
          </a:xfrm>
        </p:spPr>
        <p:txBody>
          <a:bodyPr>
            <a:noAutofit/>
          </a:bodyPr>
          <a:lstStyle/>
          <a:p>
            <a:pPr marL="285750" lvl="1" indent="-285750">
              <a:spcBef>
                <a:spcPts val="1200"/>
              </a:spcBef>
              <a:spcAft>
                <a:spcPts val="800"/>
              </a:spcAft>
              <a:buSzPts val="1000"/>
              <a:tabLst>
                <a:tab pos="914400" algn="l"/>
              </a:tabLst>
            </a:pPr>
            <a:r>
              <a:rPr lang="en-IN" sz="2500" dirty="0">
                <a:effectLst/>
                <a:latin typeface="Times New Roman" panose="02020603050405020304" pitchFamily="18" charset="0"/>
                <a:ea typeface="Calibri" panose="020F0502020204030204" pitchFamily="34" charset="0"/>
                <a:cs typeface="Times New Roman" panose="02020603050405020304" pitchFamily="18" charset="0"/>
              </a:rPr>
              <a:t>Focus: </a:t>
            </a: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Celebrate adventure sports in Wales</a:t>
            </a:r>
          </a:p>
          <a:p>
            <a:pPr marL="285750" lvl="1" indent="-285750">
              <a:spcBef>
                <a:spcPts val="1200"/>
              </a:spcBef>
              <a:spcAft>
                <a:spcPts val="800"/>
              </a:spcAft>
              <a:buSzPts val="1000"/>
              <a:tabLst>
                <a:tab pos="914400" algn="l"/>
              </a:tabLst>
            </a:pPr>
            <a:r>
              <a:rPr lang="en-IN" sz="2500" dirty="0">
                <a:effectLst/>
                <a:latin typeface="Times New Roman" panose="02020603050405020304" pitchFamily="18" charset="0"/>
                <a:ea typeface="Calibri" panose="020F0502020204030204" pitchFamily="34" charset="0"/>
                <a:cs typeface="Times New Roman" panose="02020603050405020304" pitchFamily="18" charset="0"/>
              </a:rPr>
              <a:t>Theme: </a:t>
            </a:r>
            <a:r>
              <a:rPr lang="en-IN" sz="2000" dirty="0">
                <a:latin typeface="Times New Roman" panose="02020603050405020304" pitchFamily="18" charset="0"/>
                <a:cs typeface="Times New Roman" panose="02020603050405020304" pitchFamily="18" charset="0"/>
              </a:rPr>
              <a:t>"Wales Adventure Sports Expo" aligns with "Year of </a:t>
            </a:r>
            <a:r>
              <a:rPr lang="en-IN" sz="2000" dirty="0" err="1">
                <a:latin typeface="Times New Roman" panose="02020603050405020304" pitchFamily="18" charset="0"/>
                <a:cs typeface="Times New Roman" panose="02020603050405020304" pitchFamily="18" charset="0"/>
              </a:rPr>
              <a:t>Croeso</a:t>
            </a:r>
            <a:r>
              <a:rPr lang="en-IN" sz="2000" dirty="0">
                <a:latin typeface="Times New Roman" panose="02020603050405020304" pitchFamily="18" charset="0"/>
                <a:cs typeface="Times New Roman" panose="02020603050405020304" pitchFamily="18" charset="0"/>
              </a:rPr>
              <a:t>"</a:t>
            </a:r>
          </a:p>
          <a:p>
            <a:pPr marL="285750" lvl="1" indent="-285750">
              <a:spcBef>
                <a:spcPts val="1200"/>
              </a:spcBef>
              <a:spcAft>
                <a:spcPts val="800"/>
              </a:spcAft>
              <a:buSzPts val="1000"/>
              <a:tabLst>
                <a:tab pos="914400" algn="l"/>
              </a:tabLst>
            </a:pPr>
            <a:r>
              <a:rPr lang="en-IN" sz="2500" dirty="0">
                <a:effectLst/>
                <a:latin typeface="Times New Roman" panose="02020603050405020304" pitchFamily="18" charset="0"/>
                <a:ea typeface="Calibri" panose="020F0502020204030204" pitchFamily="34" charset="0"/>
                <a:cs typeface="Times New Roman" panose="02020603050405020304" pitchFamily="18" charset="0"/>
              </a:rPr>
              <a:t>Unique Selling Points: </a:t>
            </a:r>
            <a:r>
              <a:rPr lang="en-IN" sz="2000" dirty="0">
                <a:latin typeface="Times New Roman" panose="02020603050405020304" pitchFamily="18" charset="0"/>
                <a:cs typeface="Times New Roman" panose="02020603050405020304" pitchFamily="18" charset="0"/>
              </a:rPr>
              <a:t>Diverse activities, cultural integration, stunning landscapes</a:t>
            </a:r>
          </a:p>
          <a:p>
            <a:pPr marL="285750" lvl="1" indent="-285750">
              <a:spcBef>
                <a:spcPts val="1200"/>
              </a:spcBef>
              <a:spcAft>
                <a:spcPts val="800"/>
              </a:spcAft>
              <a:buSzPts val="1000"/>
              <a:tabLst>
                <a:tab pos="914400" algn="l"/>
              </a:tabLst>
            </a:pPr>
            <a:r>
              <a:rPr lang="en-IN" sz="2500" dirty="0">
                <a:effectLst/>
                <a:latin typeface="Times New Roman" panose="02020603050405020304" pitchFamily="18" charset="0"/>
                <a:ea typeface="Calibri" panose="020F0502020204030204" pitchFamily="34" charset="0"/>
                <a:cs typeface="Times New Roman" panose="02020603050405020304" pitchFamily="18" charset="0"/>
              </a:rPr>
              <a:t>Target Audience: </a:t>
            </a:r>
            <a:r>
              <a:rPr lang="en-IN" sz="2000" dirty="0">
                <a:latin typeface="Times New Roman" panose="02020603050405020304" pitchFamily="18" charset="0"/>
                <a:cs typeface="Times New Roman" panose="02020603050405020304" pitchFamily="18" charset="0"/>
              </a:rPr>
              <a:t>Adventure sports enthusiasts, professional athletes, outdoor adventurers, and families</a:t>
            </a:r>
          </a:p>
          <a:p>
            <a:pPr marL="285750" lvl="1" indent="-285750">
              <a:spcBef>
                <a:spcPts val="1200"/>
              </a:spcBef>
              <a:spcAft>
                <a:spcPts val="800"/>
              </a:spcAft>
              <a:buSzPts val="1000"/>
              <a:tabLst>
                <a:tab pos="914400" algn="l"/>
              </a:tabLst>
            </a:pPr>
            <a:r>
              <a:rPr lang="en-IN" sz="2500" dirty="0">
                <a:effectLst/>
                <a:latin typeface="Times New Roman" panose="02020603050405020304" pitchFamily="18" charset="0"/>
                <a:ea typeface="Calibri" panose="020F0502020204030204" pitchFamily="34" charset="0"/>
                <a:cs typeface="Times New Roman" panose="02020603050405020304" pitchFamily="18" charset="0"/>
              </a:rPr>
              <a:t>Objectives: </a:t>
            </a:r>
            <a:r>
              <a:rPr lang="en-IN" sz="2000" dirty="0">
                <a:latin typeface="Times New Roman" panose="02020603050405020304" pitchFamily="18" charset="0"/>
                <a:cs typeface="Times New Roman" panose="02020603050405020304" pitchFamily="18" charset="0"/>
              </a:rPr>
              <a:t>Promote Wales as an adventure sports destination, foster community, and contribute to the local economy </a:t>
            </a:r>
          </a:p>
        </p:txBody>
      </p:sp>
      <p:pic>
        <p:nvPicPr>
          <p:cNvPr id="4" name="Picture 3">
            <a:extLst>
              <a:ext uri="{FF2B5EF4-FFF2-40B4-BE49-F238E27FC236}">
                <a16:creationId xmlns:a16="http://schemas.microsoft.com/office/drawing/2014/main" id="{C2537D4B-28BA-D278-09C5-32BA8357C8C1}"/>
              </a:ext>
            </a:extLst>
          </p:cNvPr>
          <p:cNvPicPr>
            <a:picLocks noChangeAspect="1"/>
          </p:cNvPicPr>
          <p:nvPr/>
        </p:nvPicPr>
        <p:blipFill>
          <a:blip r:embed="rId3"/>
          <a:srcRect l="15551" r="21237" b="-1"/>
          <a:stretch/>
        </p:blipFill>
        <p:spPr>
          <a:xfrm>
            <a:off x="7050667" y="1513930"/>
            <a:ext cx="5141333" cy="5344070"/>
          </a:xfrm>
          <a:prstGeom prst="rect">
            <a:avLst/>
          </a:prstGeom>
        </p:spPr>
      </p:pic>
    </p:spTree>
    <p:extLst>
      <p:ext uri="{BB962C8B-B14F-4D97-AF65-F5344CB8AC3E}">
        <p14:creationId xmlns:p14="http://schemas.microsoft.com/office/powerpoint/2010/main" val="33502243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8153400" cy="990600"/>
          </a:xfrm>
        </p:spPr>
        <p:txBody>
          <a:bodyPr/>
          <a:lstStyle/>
          <a:p>
            <a:r>
              <a:rPr lang="en-IN" sz="4400" b="1" dirty="0">
                <a:latin typeface="Times New Roman" panose="02020603050405020304" pitchFamily="18" charset="0"/>
                <a:cs typeface="Times New Roman" panose="02020603050405020304" pitchFamily="18" charset="0"/>
              </a:rPr>
              <a:t>Market Factors</a:t>
            </a:r>
            <a:endParaRPr lang="en-US" dirty="0"/>
          </a:p>
        </p:txBody>
      </p:sp>
      <p:sp>
        <p:nvSpPr>
          <p:cNvPr id="3" name="Content Placeholder 2"/>
          <p:cNvSpPr>
            <a:spLocks noGrp="1"/>
          </p:cNvSpPr>
          <p:nvPr>
            <p:ph sz="quarter" idx="1"/>
          </p:nvPr>
        </p:nvSpPr>
        <p:spPr>
          <a:xfrm>
            <a:off x="0" y="1600200"/>
            <a:ext cx="6858000" cy="5257800"/>
          </a:xfrm>
        </p:spPr>
        <p:txBody>
          <a:bodyPr>
            <a:noAutofit/>
          </a:bodyPr>
          <a:lstStyle/>
          <a:p>
            <a:pPr marL="342900" lvl="0" indent="-342900">
              <a:spcBef>
                <a:spcPts val="1200"/>
              </a:spcBef>
              <a:spcAft>
                <a:spcPts val="800"/>
              </a:spcAft>
              <a:buSzPts val="1000"/>
              <a:buFont typeface="Symbol" panose="05050102010706020507" pitchFamily="18" charset="2"/>
              <a:buChar char=""/>
              <a:tabLst>
                <a:tab pos="457200" algn="l"/>
              </a:tabLst>
            </a:pPr>
            <a:r>
              <a:rPr lang="en-IN" sz="2500" dirty="0">
                <a:effectLst/>
                <a:latin typeface="Times New Roman" panose="02020603050405020304" pitchFamily="18" charset="0"/>
                <a:ea typeface="Calibri" panose="020F0502020204030204" pitchFamily="34" charset="0"/>
              </a:rPr>
              <a:t>Target Market</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Broad audience: Enthusiasts, professionals, adventurers, families, corporate groups</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Growing market: Adventure sports and activities market projected to reach USD 986.46 billion by 2034 (Market Research Future, 2024)</a:t>
            </a:r>
          </a:p>
          <a:p>
            <a:pPr marL="342900" lvl="0" indent="-342900">
              <a:spcBef>
                <a:spcPts val="1200"/>
              </a:spcBef>
              <a:spcAft>
                <a:spcPts val="800"/>
              </a:spcAft>
              <a:buSzPts val="1000"/>
              <a:buFont typeface="Symbol" panose="05050102010706020507" pitchFamily="18" charset="2"/>
              <a:buChar char=""/>
              <a:tabLst>
                <a:tab pos="457200" algn="l"/>
              </a:tabLst>
            </a:pPr>
            <a:r>
              <a:rPr lang="en-IN" sz="2500" dirty="0">
                <a:effectLst/>
                <a:latin typeface="Times New Roman" panose="02020603050405020304" pitchFamily="18" charset="0"/>
                <a:ea typeface="Calibri" panose="020F0502020204030204" pitchFamily="34" charset="0"/>
              </a:rPr>
              <a:t>Demand for Adventure Sports Events</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High demand in Wales and internationally</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"Year of </a:t>
            </a:r>
            <a:r>
              <a:rPr lang="en-IN" sz="20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 initiative boosts demand</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Key drivers: Growing popularity of adventure tourism, increasing demand for adrenaline-pumping experiences</a:t>
            </a:r>
          </a:p>
        </p:txBody>
      </p:sp>
      <p:pic>
        <p:nvPicPr>
          <p:cNvPr id="4" name="Picture 3">
            <a:extLst>
              <a:ext uri="{FF2B5EF4-FFF2-40B4-BE49-F238E27FC236}">
                <a16:creationId xmlns:a16="http://schemas.microsoft.com/office/drawing/2014/main" id="{1AF16491-CE78-54A8-6286-4EB9EFA9839E}"/>
              </a:ext>
            </a:extLst>
          </p:cNvPr>
          <p:cNvPicPr>
            <a:picLocks noChangeAspect="1"/>
          </p:cNvPicPr>
          <p:nvPr/>
        </p:nvPicPr>
        <p:blipFill>
          <a:blip r:embed="rId3"/>
          <a:stretch>
            <a:fillRect/>
          </a:stretch>
        </p:blipFill>
        <p:spPr>
          <a:xfrm>
            <a:off x="6733032" y="2412752"/>
            <a:ext cx="5458968" cy="3632695"/>
          </a:xfrm>
          <a:prstGeom prst="rect">
            <a:avLst/>
          </a:prstGeom>
        </p:spPr>
      </p:pic>
    </p:spTree>
    <p:extLst>
      <p:ext uri="{BB962C8B-B14F-4D97-AF65-F5344CB8AC3E}">
        <p14:creationId xmlns:p14="http://schemas.microsoft.com/office/powerpoint/2010/main" val="21626497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8153400" cy="990600"/>
          </a:xfrm>
        </p:spPr>
        <p:txBody>
          <a:bodyPr/>
          <a:lstStyle/>
          <a:p>
            <a:r>
              <a:rPr lang="en-IN" sz="4400" b="1" dirty="0">
                <a:latin typeface="Times New Roman" panose="02020603050405020304" pitchFamily="18" charset="0"/>
                <a:cs typeface="Times New Roman" panose="02020603050405020304" pitchFamily="18" charset="0"/>
              </a:rPr>
              <a:t>Market Factors</a:t>
            </a:r>
            <a:endParaRPr lang="en-US" dirty="0"/>
          </a:p>
        </p:txBody>
      </p:sp>
      <p:sp>
        <p:nvSpPr>
          <p:cNvPr id="3" name="Content Placeholder 2"/>
          <p:cNvSpPr>
            <a:spLocks noGrp="1"/>
          </p:cNvSpPr>
          <p:nvPr>
            <p:ph sz="quarter" idx="1"/>
          </p:nvPr>
        </p:nvSpPr>
        <p:spPr>
          <a:xfrm>
            <a:off x="4371278" y="1537826"/>
            <a:ext cx="7820721" cy="5320174"/>
          </a:xfrm>
        </p:spPr>
        <p:txBody>
          <a:bodyPr>
            <a:noAutofit/>
          </a:bodyPr>
          <a:lstStyle/>
          <a:p>
            <a:pPr marL="342900" lvl="0" indent="-342900">
              <a:spcBef>
                <a:spcPts val="1200"/>
              </a:spcBef>
              <a:spcAft>
                <a:spcPts val="800"/>
              </a:spcAft>
              <a:buSzPts val="1000"/>
              <a:buFont typeface="Symbol" panose="05050102010706020507" pitchFamily="18" charset="2"/>
              <a:buChar char=""/>
              <a:tabLst>
                <a:tab pos="457200" algn="l"/>
              </a:tabLst>
            </a:pPr>
            <a:r>
              <a:rPr lang="en-IN" sz="2500" dirty="0">
                <a:effectLst/>
                <a:latin typeface="Times New Roman" panose="02020603050405020304" pitchFamily="18" charset="0"/>
                <a:ea typeface="Calibri" panose="020F0502020204030204" pitchFamily="34" charset="0"/>
              </a:rPr>
              <a:t>Competition and Differentiation</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Differentiation: Unique cultural and natural landscapes, integration of local traditions and hospitality</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Eco-friendly initiatives to attract environmentally conscious participants</a:t>
            </a:r>
          </a:p>
          <a:p>
            <a:pPr marL="342900" lvl="0" indent="-342900">
              <a:spcBef>
                <a:spcPts val="1200"/>
              </a:spcBef>
              <a:spcAft>
                <a:spcPts val="800"/>
              </a:spcAft>
              <a:buSzPts val="1000"/>
              <a:buFont typeface="Symbol" panose="05050102010706020507" pitchFamily="18" charset="2"/>
              <a:buChar char=""/>
              <a:tabLst>
                <a:tab pos="457200" algn="l"/>
              </a:tabLst>
            </a:pPr>
            <a:r>
              <a:rPr lang="en-IN" sz="2500" dirty="0">
                <a:effectLst/>
                <a:latin typeface="Times New Roman" panose="02020603050405020304" pitchFamily="18" charset="0"/>
                <a:ea typeface="Calibri" panose="020F0502020204030204" pitchFamily="34" charset="0"/>
              </a:rPr>
              <a:t>Marketing Strategies and Activities</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Social media campaigns</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Collaborations with local communities and adventure sports organisations</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Customised adventure packages</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Leveraging online travel platforms and mobile applications</a:t>
            </a:r>
            <a:endParaRPr lang="en-US" sz="2000" dirty="0"/>
          </a:p>
        </p:txBody>
      </p:sp>
      <p:pic>
        <p:nvPicPr>
          <p:cNvPr id="4" name="Picture 3">
            <a:extLst>
              <a:ext uri="{FF2B5EF4-FFF2-40B4-BE49-F238E27FC236}">
                <a16:creationId xmlns:a16="http://schemas.microsoft.com/office/drawing/2014/main" id="{01260510-2779-26F3-918F-94433341AF20}"/>
              </a:ext>
            </a:extLst>
          </p:cNvPr>
          <p:cNvPicPr>
            <a:picLocks noChangeAspect="1"/>
          </p:cNvPicPr>
          <p:nvPr/>
        </p:nvPicPr>
        <p:blipFill>
          <a:blip r:embed="rId3"/>
          <a:srcRect l="270" r="9182"/>
          <a:stretch/>
        </p:blipFill>
        <p:spPr>
          <a:xfrm>
            <a:off x="1" y="1537826"/>
            <a:ext cx="3612994" cy="5320173"/>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086288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8153400" cy="990600"/>
          </a:xfrm>
        </p:spPr>
        <p:txBody>
          <a:bodyPr/>
          <a:lstStyle/>
          <a:p>
            <a:r>
              <a:rPr lang="en-US" sz="4400" b="1" dirty="0">
                <a:latin typeface="Times New Roman" panose="02020603050405020304" pitchFamily="18" charset="0"/>
                <a:cs typeface="Times New Roman" panose="02020603050405020304" pitchFamily="18" charset="0"/>
              </a:rPr>
              <a:t>Operational Factors</a:t>
            </a:r>
            <a:endParaRPr lang="en-US" dirty="0"/>
          </a:p>
        </p:txBody>
      </p:sp>
      <p:sp>
        <p:nvSpPr>
          <p:cNvPr id="3" name="Content Placeholder 2"/>
          <p:cNvSpPr>
            <a:spLocks noGrp="1"/>
          </p:cNvSpPr>
          <p:nvPr>
            <p:ph sz="quarter" idx="1"/>
          </p:nvPr>
        </p:nvSpPr>
        <p:spPr>
          <a:xfrm>
            <a:off x="-1" y="1600200"/>
            <a:ext cx="7449015" cy="5257800"/>
          </a:xfrm>
        </p:spPr>
        <p:txBody>
          <a:bodyPr>
            <a:noAutofit/>
          </a:bodyPr>
          <a:lstStyle/>
          <a:p>
            <a:pPr marL="342900" lvl="0" indent="-342900">
              <a:spcBef>
                <a:spcPts val="1200"/>
              </a:spcBef>
              <a:spcAft>
                <a:spcPts val="800"/>
              </a:spcAft>
              <a:buSzPts val="1000"/>
              <a:buFont typeface="Symbol" panose="05050102010706020507" pitchFamily="18" charset="2"/>
              <a:buChar char=""/>
              <a:tabLst>
                <a:tab pos="457200" algn="l"/>
              </a:tabLst>
            </a:pPr>
            <a:r>
              <a:rPr lang="en-IN" sz="2500" dirty="0">
                <a:effectLst/>
                <a:latin typeface="Times New Roman" panose="02020603050405020304" pitchFamily="18" charset="0"/>
                <a:ea typeface="Calibri" panose="020F0502020204030204" pitchFamily="34" charset="0"/>
              </a:rPr>
              <a:t>Venue Availability</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Location: ICC Wales (Newport)</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State-of-the-art facilities, large capacity, strategic location</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Multiple halls, meeting rooms, outdoor spaces</a:t>
            </a:r>
          </a:p>
          <a:p>
            <a:pPr marL="342900" lvl="0" indent="-342900">
              <a:spcBef>
                <a:spcPts val="1200"/>
              </a:spcBef>
              <a:spcAft>
                <a:spcPts val="800"/>
              </a:spcAft>
              <a:buSzPts val="1000"/>
              <a:buFont typeface="Symbol" panose="05050102010706020507" pitchFamily="18" charset="2"/>
              <a:buChar char=""/>
              <a:tabLst>
                <a:tab pos="457200" algn="l"/>
              </a:tabLst>
            </a:pPr>
            <a:r>
              <a:rPr lang="en-IN" sz="2500" dirty="0">
                <a:effectLst/>
                <a:latin typeface="Times New Roman" panose="02020603050405020304" pitchFamily="18" charset="0"/>
                <a:ea typeface="Calibri" panose="020F0502020204030204" pitchFamily="34" charset="0"/>
              </a:rPr>
              <a:t>Skills and Resources</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500" dirty="0">
                <a:effectLst/>
                <a:latin typeface="Times New Roman" panose="02020603050405020304" pitchFamily="18" charset="0"/>
                <a:ea typeface="Calibri" panose="020F0502020204030204" pitchFamily="34" charset="0"/>
                <a:cs typeface="Times New Roman" panose="02020603050405020304" pitchFamily="18" charset="0"/>
              </a:rPr>
              <a:t>Staffing: Professional instructors, event </a:t>
            </a: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management, marketing, customer service</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Resource allocation: Catering, lighting, parking, seating</a:t>
            </a:r>
          </a:p>
          <a:p>
            <a:pPr marL="742950" lvl="1" indent="-285750">
              <a:spcBef>
                <a:spcPts val="1200"/>
              </a:spcBef>
              <a:spcAft>
                <a:spcPts val="800"/>
              </a:spcAft>
              <a:buSzPts val="1000"/>
              <a:buFont typeface="Courier New" panose="02070309020205020404" pitchFamily="49" charset="0"/>
              <a:buChar char="o"/>
              <a:tabLst>
                <a:tab pos="914400" algn="l"/>
              </a:tabLst>
            </a:pPr>
            <a:r>
              <a:rPr lang="en-IN" sz="2000" dirty="0">
                <a:effectLst/>
                <a:latin typeface="Times New Roman" panose="02020603050405020304" pitchFamily="18" charset="0"/>
                <a:ea typeface="Calibri" panose="020F0502020204030204" pitchFamily="34" charset="0"/>
                <a:cs typeface="Times New Roman" panose="02020603050405020304" pitchFamily="18" charset="0"/>
              </a:rPr>
              <a:t>Effective management of resources to ensure smooth operations</a:t>
            </a:r>
            <a:endParaRPr lang="en-US" sz="2000" dirty="0"/>
          </a:p>
        </p:txBody>
      </p:sp>
      <p:pic>
        <p:nvPicPr>
          <p:cNvPr id="4" name="Picture 3">
            <a:extLst>
              <a:ext uri="{FF2B5EF4-FFF2-40B4-BE49-F238E27FC236}">
                <a16:creationId xmlns:a16="http://schemas.microsoft.com/office/drawing/2014/main" id="{A84F0F7B-3C9F-1A38-1E16-F27EB55ACAB7}"/>
              </a:ext>
            </a:extLst>
          </p:cNvPr>
          <p:cNvPicPr>
            <a:picLocks noChangeAspect="1"/>
          </p:cNvPicPr>
          <p:nvPr/>
        </p:nvPicPr>
        <p:blipFill>
          <a:blip r:embed="rId3"/>
          <a:srcRect l="35766" r="13649"/>
          <a:stretch/>
        </p:blipFill>
        <p:spPr>
          <a:xfrm>
            <a:off x="7353641" y="1600200"/>
            <a:ext cx="4838359" cy="5029200"/>
          </a:xfrm>
          <a:prstGeom prst="rect">
            <a:avLst/>
          </a:prstGeom>
          <a:ln>
            <a:noFill/>
          </a:ln>
          <a:effectLst>
            <a:softEdge rad="112500"/>
          </a:effectLst>
        </p:spPr>
      </p:pic>
    </p:spTree>
    <p:extLst>
      <p:ext uri="{BB962C8B-B14F-4D97-AF65-F5344CB8AC3E}">
        <p14:creationId xmlns:p14="http://schemas.microsoft.com/office/powerpoint/2010/main" val="364364823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05000" y="228600"/>
            <a:ext cx="8153400" cy="990600"/>
          </a:xfrm>
        </p:spPr>
        <p:txBody>
          <a:bodyPr/>
          <a:lstStyle/>
          <a:p>
            <a:r>
              <a:rPr lang="en-IN" b="1" dirty="0">
                <a:latin typeface="Times New Roman" panose="02020603050405020304" pitchFamily="18" charset="0"/>
                <a:cs typeface="Times New Roman" panose="02020603050405020304" pitchFamily="18" charset="0"/>
              </a:rPr>
              <a:t>Financial Factors</a:t>
            </a:r>
            <a:endParaRPr lang="en-US" dirty="0"/>
          </a:p>
        </p:txBody>
      </p:sp>
      <p:sp>
        <p:nvSpPr>
          <p:cNvPr id="3" name="Content Placeholder 2"/>
          <p:cNvSpPr>
            <a:spLocks noGrp="1"/>
          </p:cNvSpPr>
          <p:nvPr>
            <p:ph sz="quarter" idx="1"/>
          </p:nvPr>
        </p:nvSpPr>
        <p:spPr>
          <a:xfrm>
            <a:off x="0" y="1306208"/>
            <a:ext cx="8681567" cy="5551791"/>
          </a:xfrm>
        </p:spPr>
        <p:txBody>
          <a:bodyPr>
            <a:noAutofit/>
          </a:bodyPr>
          <a:lstStyle/>
          <a:p>
            <a:pPr marL="0" lvl="0" indent="0" algn="just">
              <a:spcBef>
                <a:spcPts val="1200"/>
              </a:spcBef>
              <a:spcAft>
                <a:spcPts val="800"/>
              </a:spcAft>
              <a:buSzPts val="1000"/>
              <a:buNone/>
              <a:tabLst>
                <a:tab pos="457200" algn="l"/>
              </a:tabLst>
            </a:pPr>
            <a:r>
              <a:rPr lang="en-IN" sz="1800" dirty="0">
                <a:effectLst/>
                <a:latin typeface="Times New Roman" panose="02020603050405020304" pitchFamily="18" charset="0"/>
                <a:ea typeface="Calibri" panose="020F0502020204030204" pitchFamily="34" charset="0"/>
              </a:rPr>
              <a:t>Costs and Predicted Revenues</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Costs: Venue rental, staffing, marketing, equipment, catering</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Revenues: Ticket sales, sponsorships, partnerships, merchandise sales</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Net Profit: GBP 15,000</a:t>
            </a:r>
          </a:p>
          <a:p>
            <a:pPr marL="0" lvl="0" indent="0" algn="just">
              <a:spcBef>
                <a:spcPts val="1200"/>
              </a:spcBef>
              <a:spcAft>
                <a:spcPts val="800"/>
              </a:spcAft>
              <a:buSzPts val="1000"/>
              <a:buNone/>
              <a:tabLst>
                <a:tab pos="457200" algn="l"/>
              </a:tabLst>
            </a:pPr>
            <a:r>
              <a:rPr lang="en-IN" sz="1800" dirty="0">
                <a:effectLst/>
                <a:latin typeface="Times New Roman" panose="02020603050405020304" pitchFamily="18" charset="0"/>
                <a:ea typeface="Calibri" panose="020F0502020204030204" pitchFamily="34" charset="0"/>
              </a:rPr>
              <a:t>Funding Sources and Revenue Generation Strategies</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Ticket sales, sponsorships, partnerships</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Additional revenue: Merchandise sales, on-site concessions</a:t>
            </a:r>
          </a:p>
          <a:p>
            <a:pPr marL="0" lvl="0" indent="0" algn="just">
              <a:spcBef>
                <a:spcPts val="1200"/>
              </a:spcBef>
              <a:spcAft>
                <a:spcPts val="800"/>
              </a:spcAft>
              <a:buSzPts val="1000"/>
              <a:buNone/>
              <a:tabLst>
                <a:tab pos="457200" algn="l"/>
              </a:tabLst>
            </a:pPr>
            <a:r>
              <a:rPr lang="en-IN" sz="1800" dirty="0">
                <a:effectLst/>
                <a:latin typeface="Times New Roman" panose="02020603050405020304" pitchFamily="18" charset="0"/>
                <a:ea typeface="Calibri" panose="020F0502020204030204" pitchFamily="34" charset="0"/>
              </a:rPr>
              <a:t>Ensuring Financial Viability</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Detailed financial plan with conservative estimates</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Contingency measures to address potential shortfalls</a:t>
            </a:r>
          </a:p>
          <a:p>
            <a:pPr marL="0" lvl="0" indent="0" algn="just">
              <a:spcBef>
                <a:spcPts val="1200"/>
              </a:spcBef>
              <a:spcAft>
                <a:spcPts val="800"/>
              </a:spcAft>
              <a:buSzPts val="1000"/>
              <a:buNone/>
              <a:tabLst>
                <a:tab pos="457200" algn="l"/>
              </a:tabLst>
            </a:pPr>
            <a:r>
              <a:rPr lang="en-IN" sz="1800" dirty="0">
                <a:effectLst/>
                <a:latin typeface="Times New Roman" panose="02020603050405020304" pitchFamily="18" charset="0"/>
                <a:ea typeface="Calibri" panose="020F0502020204030204" pitchFamily="34" charset="0"/>
              </a:rPr>
              <a:t>Potential Sponsorship Opportunities and Partnerships</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Adventure sports brands, local businesses, and tourism organisations</a:t>
            </a:r>
          </a:p>
          <a:p>
            <a:pPr lvl="1" algn="just">
              <a:spcBef>
                <a:spcPts val="1200"/>
              </a:spcBef>
              <a:spcAft>
                <a:spcPts val="800"/>
              </a:spcAft>
              <a:buSzPts val="1000"/>
              <a:tabLst>
                <a:tab pos="914400" algn="l"/>
              </a:tabLst>
            </a:pPr>
            <a:r>
              <a:rPr lang="en-IN" sz="1000" dirty="0">
                <a:effectLst/>
                <a:latin typeface="Times New Roman" panose="02020603050405020304" pitchFamily="18" charset="0"/>
                <a:ea typeface="Calibri" panose="020F0502020204030204" pitchFamily="34" charset="0"/>
                <a:cs typeface="Times New Roman" panose="02020603050405020304" pitchFamily="18" charset="0"/>
              </a:rPr>
              <a:t>Tailored sponsorship packages with brand exposure and exclusive rights</a:t>
            </a:r>
            <a:endParaRPr lang="en-US" sz="1000" dirty="0"/>
          </a:p>
        </p:txBody>
      </p:sp>
      <p:pic>
        <p:nvPicPr>
          <p:cNvPr id="4" name="Picture 3">
            <a:extLst>
              <a:ext uri="{FF2B5EF4-FFF2-40B4-BE49-F238E27FC236}">
                <a16:creationId xmlns:a16="http://schemas.microsoft.com/office/drawing/2014/main" id="{67AF85D2-D85D-DF24-FCCA-65C8371E7D2D}"/>
              </a:ext>
            </a:extLst>
          </p:cNvPr>
          <p:cNvPicPr>
            <a:picLocks noChangeAspect="1"/>
          </p:cNvPicPr>
          <p:nvPr/>
        </p:nvPicPr>
        <p:blipFill>
          <a:blip r:embed="rId3"/>
          <a:stretch>
            <a:fillRect/>
          </a:stretch>
        </p:blipFill>
        <p:spPr>
          <a:xfrm>
            <a:off x="6749863" y="1851102"/>
            <a:ext cx="4376853" cy="4376853"/>
          </a:xfrm>
          <a:prstGeom prst="rect">
            <a:avLst/>
          </a:prstGeom>
        </p:spPr>
      </p:pic>
    </p:spTree>
    <p:extLst>
      <p:ext uri="{BB962C8B-B14F-4D97-AF65-F5344CB8AC3E}">
        <p14:creationId xmlns:p14="http://schemas.microsoft.com/office/powerpoint/2010/main" val="5092191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036FA7A6-DFE7-C9B5-0B8F-2790B3CD9171}"/>
              </a:ext>
            </a:extLst>
          </p:cNvPr>
          <p:cNvPicPr>
            <a:picLocks noChangeAspect="1"/>
          </p:cNvPicPr>
          <p:nvPr/>
        </p:nvPicPr>
        <p:blipFill>
          <a:blip r:embed="rId3"/>
          <a:srcRect l="21970" t="541" r="16871" b="-541"/>
          <a:stretch/>
        </p:blipFill>
        <p:spPr>
          <a:xfrm>
            <a:off x="7178823" y="2555686"/>
            <a:ext cx="4803561" cy="3908105"/>
          </a:xfrm>
          <a:prstGeom prst="rect">
            <a:avLst/>
          </a:prstGeom>
        </p:spPr>
      </p:pic>
      <p:sp>
        <p:nvSpPr>
          <p:cNvPr id="2" name="Title 1"/>
          <p:cNvSpPr>
            <a:spLocks noGrp="1"/>
          </p:cNvSpPr>
          <p:nvPr>
            <p:ph type="title"/>
          </p:nvPr>
        </p:nvSpPr>
        <p:spPr>
          <a:xfrm>
            <a:off x="1904999" y="228600"/>
            <a:ext cx="9134707" cy="990600"/>
          </a:xfrm>
        </p:spPr>
        <p:txBody>
          <a:bodyPr>
            <a:normAutofit fontScale="90000"/>
          </a:bodyPr>
          <a:lstStyle/>
          <a:p>
            <a:r>
              <a:rPr lang="en-IN" b="1" dirty="0">
                <a:latin typeface="Times New Roman" panose="02020603050405020304" pitchFamily="18" charset="0"/>
                <a:cs typeface="Times New Roman" panose="02020603050405020304" pitchFamily="18" charset="0"/>
              </a:rPr>
              <a:t>Feasibility and Strategic Pre-Planning</a:t>
            </a:r>
            <a:endParaRPr lang="en-US" dirty="0"/>
          </a:p>
        </p:txBody>
      </p:sp>
      <p:sp>
        <p:nvSpPr>
          <p:cNvPr id="3" name="Content Placeholder 2"/>
          <p:cNvSpPr>
            <a:spLocks noGrp="1"/>
          </p:cNvSpPr>
          <p:nvPr>
            <p:ph sz="quarter" idx="1"/>
          </p:nvPr>
        </p:nvSpPr>
        <p:spPr>
          <a:xfrm>
            <a:off x="0" y="1447800"/>
            <a:ext cx="8164286" cy="5410200"/>
          </a:xfrm>
        </p:spPr>
        <p:txBody>
          <a:bodyPr>
            <a:noAutofit/>
          </a:bodyPr>
          <a:lstStyle/>
          <a:p>
            <a:pPr marL="342900" lvl="0" indent="-342900" algn="just">
              <a:lnSpc>
                <a:spcPct val="160000"/>
              </a:lnSpc>
              <a:spcBef>
                <a:spcPts val="1200"/>
              </a:spcBef>
              <a:spcAft>
                <a:spcPts val="800"/>
              </a:spcAft>
              <a:buSzPts val="1000"/>
              <a:buFont typeface="Symbol" panose="05050102010706020507" pitchFamily="18" charset="2"/>
              <a:buChar char=""/>
              <a:tabLst>
                <a:tab pos="457200" algn="l"/>
              </a:tabLst>
            </a:pPr>
            <a:r>
              <a:rPr lang="en-IN" sz="1400" b="1" dirty="0">
                <a:effectLst/>
                <a:latin typeface="Times New Roman" panose="02020603050405020304" pitchFamily="18" charset="0"/>
                <a:ea typeface="Calibri" panose="020F0502020204030204" pitchFamily="34" charset="0"/>
              </a:rPr>
              <a:t>Background Research</a:t>
            </a:r>
          </a:p>
          <a:p>
            <a:pPr marL="742950" lvl="1" indent="-285750" algn="just">
              <a:lnSpc>
                <a:spcPct val="160000"/>
              </a:lnSpc>
              <a:spcBef>
                <a:spcPts val="1200"/>
              </a:spcBef>
              <a:spcAft>
                <a:spcPts val="800"/>
              </a:spcAft>
              <a:buSzPts val="1000"/>
              <a:buFont typeface="Courier New" panose="02070309020205020404" pitchFamily="49" charset="0"/>
              <a:buChar char="o"/>
              <a:tabLst>
                <a:tab pos="914400" algn="l"/>
              </a:tabLs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Market insights: Growing demand for adventure sports and tourism</a:t>
            </a:r>
          </a:p>
          <a:p>
            <a:pPr marL="742950" lvl="1" indent="-285750" algn="just">
              <a:lnSpc>
                <a:spcPct val="160000"/>
              </a:lnSpc>
              <a:spcBef>
                <a:spcPts val="1200"/>
              </a:spcBef>
              <a:spcAft>
                <a:spcPts val="800"/>
              </a:spcAft>
              <a:buSzPts val="1000"/>
              <a:buFont typeface="Courier New" panose="02070309020205020404" pitchFamily="49" charset="0"/>
              <a:buChar char="o"/>
              <a:tabLst>
                <a:tab pos="914400" algn="l"/>
              </a:tabLs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Stakeholder feedback: Positive response highlighting potential for diverse audience and economic contribution</a:t>
            </a:r>
          </a:p>
          <a:p>
            <a:pPr marL="742950" lvl="1" indent="-285750" algn="just">
              <a:lnSpc>
                <a:spcPct val="160000"/>
              </a:lnSpc>
              <a:spcBef>
                <a:spcPts val="1200"/>
              </a:spcBef>
              <a:spcAft>
                <a:spcPts val="800"/>
              </a:spcAft>
              <a:buSzPts val="1000"/>
              <a:buFont typeface="Courier New" panose="02070309020205020404" pitchFamily="49" charset="0"/>
              <a:buChar char="o"/>
              <a:tabLst>
                <a:tab pos="914400" algn="l"/>
              </a:tabLs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Strategic planning: Leveraging the "Year of </a:t>
            </a:r>
            <a:r>
              <a:rPr lang="en-IN" sz="1200" dirty="0" err="1">
                <a:effectLst/>
                <a:latin typeface="Times New Roman" panose="02020603050405020304" pitchFamily="18" charset="0"/>
                <a:ea typeface="Calibri" panose="020F0502020204030204" pitchFamily="34" charset="0"/>
                <a:cs typeface="Times New Roman" panose="02020603050405020304" pitchFamily="18" charset="0"/>
              </a:rPr>
              <a:t>Croeso</a:t>
            </a: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 initiative, integrating cultural elements</a:t>
            </a:r>
          </a:p>
          <a:p>
            <a:pPr marL="342900" lvl="0" indent="-342900" algn="just">
              <a:lnSpc>
                <a:spcPct val="160000"/>
              </a:lnSpc>
              <a:spcBef>
                <a:spcPts val="1200"/>
              </a:spcBef>
              <a:spcAft>
                <a:spcPts val="800"/>
              </a:spcAft>
              <a:buSzPts val="1000"/>
              <a:buFont typeface="Symbol" panose="05050102010706020507" pitchFamily="18" charset="2"/>
              <a:buChar char=""/>
              <a:tabLst>
                <a:tab pos="457200" algn="l"/>
              </a:tabLst>
            </a:pPr>
            <a:r>
              <a:rPr lang="en-IN" sz="1400" b="1" dirty="0">
                <a:effectLst/>
                <a:latin typeface="Times New Roman" panose="02020603050405020304" pitchFamily="18" charset="0"/>
                <a:ea typeface="Calibri" panose="020F0502020204030204" pitchFamily="34" charset="0"/>
              </a:rPr>
              <a:t>Situational Analysis (SWOT)</a:t>
            </a:r>
          </a:p>
          <a:p>
            <a:pPr marL="742950" lvl="1" indent="-285750" algn="just">
              <a:lnSpc>
                <a:spcPct val="160000"/>
              </a:lnSpc>
              <a:spcBef>
                <a:spcPts val="1200"/>
              </a:spcBef>
              <a:spcAft>
                <a:spcPts val="800"/>
              </a:spcAft>
              <a:buSzPts val="1000"/>
              <a:buFont typeface="Courier New" panose="02070309020205020404" pitchFamily="49" charset="0"/>
              <a:buChar char="o"/>
              <a:tabLst>
                <a:tab pos="914400" algn="l"/>
              </a:tabLs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Strengths: Unique cultural integration, growing market demand, strategic partnerships</a:t>
            </a:r>
          </a:p>
          <a:p>
            <a:pPr marL="742950" lvl="1" indent="-285750" algn="just">
              <a:lnSpc>
                <a:spcPct val="160000"/>
              </a:lnSpc>
              <a:spcBef>
                <a:spcPts val="1200"/>
              </a:spcBef>
              <a:spcAft>
                <a:spcPts val="800"/>
              </a:spcAft>
              <a:buSzPts val="1000"/>
              <a:buFont typeface="Courier New" panose="02070309020205020404" pitchFamily="49" charset="0"/>
              <a:buChar char="o"/>
              <a:tabLst>
                <a:tab pos="914400" algn="l"/>
              </a:tabLs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Weaknesses: Competition, weather dependency, resource management</a:t>
            </a:r>
          </a:p>
          <a:p>
            <a:pPr marL="742950" lvl="1" indent="-285750" algn="just">
              <a:lnSpc>
                <a:spcPct val="160000"/>
              </a:lnSpc>
              <a:spcBef>
                <a:spcPts val="1200"/>
              </a:spcBef>
              <a:spcAft>
                <a:spcPts val="800"/>
              </a:spcAft>
              <a:buSzPts val="1000"/>
              <a:buFont typeface="Courier New" panose="02070309020205020404" pitchFamily="49" charset="0"/>
              <a:buChar char="o"/>
              <a:tabLst>
                <a:tab pos="914400" algn="l"/>
              </a:tabLs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Opportunities: Sponsorships, eco-friendly initiatives, digital marketing</a:t>
            </a:r>
          </a:p>
          <a:p>
            <a:pPr marL="742950" lvl="1" indent="-285750" algn="just">
              <a:lnSpc>
                <a:spcPct val="160000"/>
              </a:lnSpc>
              <a:spcBef>
                <a:spcPts val="1200"/>
              </a:spcBef>
              <a:spcAft>
                <a:spcPts val="800"/>
              </a:spcAft>
              <a:buSzPts val="1000"/>
              <a:buFont typeface="Courier New" panose="02070309020205020404" pitchFamily="49" charset="0"/>
              <a:buChar char="o"/>
              <a:tabLst>
                <a:tab pos="914400" algn="l"/>
              </a:tabLst>
            </a:pPr>
            <a:r>
              <a:rPr lang="en-IN" sz="1200" dirty="0">
                <a:effectLst/>
                <a:latin typeface="Times New Roman" panose="02020603050405020304" pitchFamily="18" charset="0"/>
                <a:ea typeface="Calibri" panose="020F0502020204030204" pitchFamily="34" charset="0"/>
                <a:cs typeface="Times New Roman" panose="02020603050405020304" pitchFamily="18" charset="0"/>
              </a:rPr>
              <a:t>Threats: Economic uncertainty, regulatory changes, technological disruptions</a:t>
            </a:r>
          </a:p>
        </p:txBody>
      </p:sp>
    </p:spTree>
    <p:extLst>
      <p:ext uri="{BB962C8B-B14F-4D97-AF65-F5344CB8AC3E}">
        <p14:creationId xmlns:p14="http://schemas.microsoft.com/office/powerpoint/2010/main" val="30155974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latin typeface="Times New Roman" panose="02020603050405020304" pitchFamily="18" charset="0"/>
                <a:cs typeface="Times New Roman" panose="02020603050405020304" pitchFamily="18" charset="0"/>
              </a:rPr>
              <a:t>Conclusion</a:t>
            </a:r>
            <a:br>
              <a:rPr lang="en-US" dirty="0"/>
            </a:br>
            <a:endParaRPr lang="en-US" dirty="0"/>
          </a:p>
        </p:txBody>
      </p:sp>
      <p:pic>
        <p:nvPicPr>
          <p:cNvPr id="4" name="Picture 3">
            <a:extLst>
              <a:ext uri="{FF2B5EF4-FFF2-40B4-BE49-F238E27FC236}">
                <a16:creationId xmlns:a16="http://schemas.microsoft.com/office/drawing/2014/main" id="{E0CF0D48-5E9B-B355-7D16-23210A3058BF}"/>
              </a:ext>
            </a:extLst>
          </p:cNvPr>
          <p:cNvPicPr>
            <a:picLocks noChangeAspect="1"/>
          </p:cNvPicPr>
          <p:nvPr/>
        </p:nvPicPr>
        <p:blipFill>
          <a:blip r:embed="rId3"/>
          <a:stretch>
            <a:fillRect/>
          </a:stretch>
        </p:blipFill>
        <p:spPr>
          <a:xfrm>
            <a:off x="7549915" y="2045202"/>
            <a:ext cx="4138149" cy="4138149"/>
          </a:xfrm>
          <a:prstGeom prst="rect">
            <a:avLst/>
          </a:prstGeom>
        </p:spPr>
      </p:pic>
      <p:sp>
        <p:nvSpPr>
          <p:cNvPr id="3" name="Content Placeholder 2"/>
          <p:cNvSpPr>
            <a:spLocks noGrp="1"/>
          </p:cNvSpPr>
          <p:nvPr>
            <p:ph sz="quarter" idx="1"/>
          </p:nvPr>
        </p:nvSpPr>
        <p:spPr>
          <a:xfrm>
            <a:off x="-1" y="1494263"/>
            <a:ext cx="8290151" cy="5363737"/>
          </a:xfrm>
        </p:spPr>
        <p:txBody>
          <a:bodyPr>
            <a:normAutofit/>
          </a:bodyPr>
          <a:lstStyle/>
          <a:p>
            <a:pPr marL="342900" lvl="0" indent="-342900" algn="just">
              <a:lnSpc>
                <a:spcPct val="200000"/>
              </a:lnSpc>
              <a:spcBef>
                <a:spcPts val="1200"/>
              </a:spcBef>
              <a:spcAft>
                <a:spcPts val="800"/>
              </a:spcAft>
              <a:buSzPts val="1000"/>
              <a:buFont typeface="Symbol" panose="05050102010706020507" pitchFamily="18" charset="2"/>
              <a:buChar char=""/>
              <a:tabLst>
                <a:tab pos="457200" algn="l"/>
              </a:tabLst>
            </a:pPr>
            <a:r>
              <a:rPr lang="en-IN" sz="1800" b="1" dirty="0">
                <a:effectLst/>
                <a:latin typeface="Times New Roman" panose="02020603050405020304" pitchFamily="18" charset="0"/>
                <a:ea typeface="Calibri" panose="020F0502020204030204" pitchFamily="34" charset="0"/>
              </a:rPr>
              <a:t>Summary</a:t>
            </a:r>
          </a:p>
          <a:p>
            <a:pPr marL="742950" lvl="1" indent="-285750" algn="just">
              <a:lnSpc>
                <a:spcPct val="200000"/>
              </a:lnSpc>
              <a:spcBef>
                <a:spcPts val="1200"/>
              </a:spcBef>
              <a:spcAft>
                <a:spcPts val="800"/>
              </a:spcAft>
              <a:buSzPts val="1000"/>
              <a:buFont typeface="Courier New" panose="02070309020205020404" pitchFamily="49" charset="0"/>
              <a:buChar char="o"/>
              <a:tabLst>
                <a:tab pos="91440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Recap of key points: Event overview, market factors, operational factors, financial factors, feasibility analysis</a:t>
            </a:r>
          </a:p>
          <a:p>
            <a:pPr marL="742950" lvl="1" indent="-285750" algn="just">
              <a:lnSpc>
                <a:spcPct val="200000"/>
              </a:lnSpc>
              <a:spcBef>
                <a:spcPts val="1200"/>
              </a:spcBef>
              <a:spcAft>
                <a:spcPts val="800"/>
              </a:spcAft>
              <a:buSzPts val="1000"/>
              <a:buFont typeface="Courier New" panose="02070309020205020404" pitchFamily="49" charset="0"/>
              <a:buChar char="o"/>
              <a:tabLst>
                <a:tab pos="91440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Feasibility and strategic value: Supported by market demand and strategic planning</a:t>
            </a:r>
          </a:p>
          <a:p>
            <a:pPr marL="742950" lvl="1" indent="-285750" algn="just">
              <a:lnSpc>
                <a:spcPct val="200000"/>
              </a:lnSpc>
              <a:spcBef>
                <a:spcPts val="1200"/>
              </a:spcBef>
              <a:spcAft>
                <a:spcPts val="800"/>
              </a:spcAft>
              <a:buSzPts val="1000"/>
              <a:buFont typeface="Courier New" panose="02070309020205020404" pitchFamily="49" charset="0"/>
              <a:buChar char="o"/>
              <a:tabLst>
                <a:tab pos="91440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Potential impact: Promoting Wales as an adventure sports destination</a:t>
            </a:r>
          </a:p>
          <a:p>
            <a:pPr marL="342900" lvl="0" indent="-342900" algn="just">
              <a:lnSpc>
                <a:spcPct val="200000"/>
              </a:lnSpc>
              <a:spcBef>
                <a:spcPts val="1200"/>
              </a:spcBef>
              <a:spcAft>
                <a:spcPts val="800"/>
              </a:spcAft>
              <a:buSzPts val="1000"/>
              <a:buFont typeface="Symbol" panose="05050102010706020507" pitchFamily="18" charset="2"/>
              <a:buChar char=""/>
              <a:tabLst>
                <a:tab pos="457200" algn="l"/>
              </a:tabLst>
            </a:pPr>
            <a:r>
              <a:rPr lang="en-IN" sz="1800" b="1" dirty="0">
                <a:effectLst/>
                <a:latin typeface="Times New Roman" panose="02020603050405020304" pitchFamily="18" charset="0"/>
                <a:ea typeface="Calibri" panose="020F0502020204030204" pitchFamily="34" charset="0"/>
              </a:rPr>
              <a:t>Call to Action</a:t>
            </a:r>
          </a:p>
          <a:p>
            <a:pPr marL="742950" lvl="1" indent="-285750" algn="just">
              <a:lnSpc>
                <a:spcPct val="200000"/>
              </a:lnSpc>
              <a:spcBef>
                <a:spcPts val="1200"/>
              </a:spcBef>
              <a:spcAft>
                <a:spcPts val="800"/>
              </a:spcAft>
              <a:buSzPts val="1000"/>
              <a:buFont typeface="Courier New" panose="02070309020205020404" pitchFamily="49" charset="0"/>
              <a:buChar char="o"/>
              <a:tabLst>
                <a:tab pos="91440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Encourage support for the event's development</a:t>
            </a:r>
          </a:p>
          <a:p>
            <a:pPr marL="742950" lvl="1" indent="-285750" algn="just">
              <a:lnSpc>
                <a:spcPct val="200000"/>
              </a:lnSpc>
              <a:spcBef>
                <a:spcPts val="1200"/>
              </a:spcBef>
              <a:spcAft>
                <a:spcPts val="800"/>
              </a:spcAft>
              <a:buSzPts val="1000"/>
              <a:buFont typeface="Courier New" panose="02070309020205020404" pitchFamily="49" charset="0"/>
              <a:buChar char="o"/>
              <a:tabLst>
                <a:tab pos="914400" algn="l"/>
              </a:tabLst>
            </a:pP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Create a memorable experience and enhance </a:t>
            </a:r>
            <a:r>
              <a:rPr lang="en-IN" sz="1400" dirty="0" err="1">
                <a:effectLst/>
                <a:latin typeface="Times New Roman" panose="02020603050405020304" pitchFamily="18" charset="0"/>
                <a:ea typeface="Calibri" panose="020F0502020204030204" pitchFamily="34" charset="0"/>
                <a:cs typeface="Times New Roman" panose="02020603050405020304" pitchFamily="18" charset="0"/>
              </a:rPr>
              <a:t>Wales'</a:t>
            </a:r>
            <a:r>
              <a:rPr lang="en-IN" sz="1400" dirty="0">
                <a:effectLst/>
                <a:latin typeface="Times New Roman" panose="02020603050405020304" pitchFamily="18" charset="0"/>
                <a:ea typeface="Calibri" panose="020F0502020204030204" pitchFamily="34" charset="0"/>
                <a:cs typeface="Times New Roman" panose="02020603050405020304" pitchFamily="18" charset="0"/>
              </a:rPr>
              <a:t> reputation in adventure sports.</a:t>
            </a:r>
          </a:p>
        </p:txBody>
      </p:sp>
    </p:spTree>
    <p:extLst>
      <p:ext uri="{BB962C8B-B14F-4D97-AF65-F5344CB8AC3E}">
        <p14:creationId xmlns:p14="http://schemas.microsoft.com/office/powerpoint/2010/main" val="151656437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References</a:t>
            </a:r>
            <a:br>
              <a:rPr lang="en-US" dirty="0"/>
            </a:br>
            <a:endParaRPr lang="en-US" dirty="0"/>
          </a:p>
        </p:txBody>
      </p:sp>
      <p:sp>
        <p:nvSpPr>
          <p:cNvPr id="6" name="Content Placeholder 2">
            <a:extLst>
              <a:ext uri="{FF2B5EF4-FFF2-40B4-BE49-F238E27FC236}">
                <a16:creationId xmlns:a16="http://schemas.microsoft.com/office/drawing/2014/main" id="{5015BAB0-DE3D-4D5D-BE30-64154122EA0A}"/>
              </a:ext>
            </a:extLst>
          </p:cNvPr>
          <p:cNvSpPr txBox="1">
            <a:spLocks/>
          </p:cNvSpPr>
          <p:nvPr/>
        </p:nvSpPr>
        <p:spPr>
          <a:xfrm>
            <a:off x="455428" y="1669428"/>
            <a:ext cx="11281143" cy="5227601"/>
          </a:xfrm>
          <a:prstGeom prst="rect">
            <a:avLst/>
          </a:prstGeom>
        </p:spPr>
        <p:txBody>
          <a:bodyPr vert="horz" numCol="2" spcCol="180000">
            <a:normAutofit fontScale="47500" lnSpcReduction="20000"/>
          </a:bodyPr>
          <a:lst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a:lstStyle>
          <a:p>
            <a:pPr marL="0" indent="0" algn="just" defTabSz="914400">
              <a:lnSpc>
                <a:spcPct val="170000"/>
              </a:lnSpc>
              <a:spcBef>
                <a:spcPts val="600"/>
              </a:spcBef>
              <a:spcAft>
                <a:spcPts val="600"/>
              </a:spcAft>
              <a:buFont typeface="Wingdings"/>
              <a:buNone/>
            </a:pPr>
            <a:r>
              <a:rPr lang="en-GB" sz="1800" dirty="0">
                <a:latin typeface="Times New Roman" panose="02020603050405020304" pitchFamily="18" charset="0"/>
                <a:ea typeface="Calibri" panose="020F0502020204030204" pitchFamily="34" charset="0"/>
              </a:rPr>
              <a:t>Bowdin, G.A., Allen, J., Harris, R., Jago, L., </a:t>
            </a:r>
            <a:r>
              <a:rPr lang="en-GB" sz="1800" dirty="0" err="1">
                <a:latin typeface="Times New Roman" panose="02020603050405020304" pitchFamily="18" charset="0"/>
                <a:ea typeface="Calibri" panose="020F0502020204030204" pitchFamily="34" charset="0"/>
              </a:rPr>
              <a:t>O'toole</a:t>
            </a:r>
            <a:r>
              <a:rPr lang="en-GB" sz="1800" dirty="0">
                <a:latin typeface="Times New Roman" panose="02020603050405020304" pitchFamily="18" charset="0"/>
                <a:ea typeface="Calibri" panose="020F0502020204030204" pitchFamily="34" charset="0"/>
              </a:rPr>
              <a:t>, W. and McDonnell, I. (2023) </a:t>
            </a:r>
            <a:r>
              <a:rPr lang="en-GB" sz="1800" i="1" dirty="0">
                <a:latin typeface="Times New Roman" panose="02020603050405020304" pitchFamily="18" charset="0"/>
                <a:ea typeface="Calibri" panose="020F0502020204030204" pitchFamily="34" charset="0"/>
              </a:rPr>
              <a:t>Events management</a:t>
            </a:r>
            <a:r>
              <a:rPr lang="en-GB" sz="1800" dirty="0">
                <a:latin typeface="Times New Roman" panose="02020603050405020304" pitchFamily="18" charset="0"/>
                <a:ea typeface="Calibri" panose="020F0502020204030204" pitchFamily="34" charset="0"/>
              </a:rPr>
              <a:t>. Routledge.</a:t>
            </a:r>
            <a:endParaRPr lang="en-IN" sz="1800" dirty="0">
              <a:latin typeface="Times New Roman" panose="02020603050405020304" pitchFamily="18" charset="0"/>
              <a:ea typeface="Calibri" panose="020F0502020204030204" pitchFamily="34" charset="0"/>
            </a:endParaRPr>
          </a:p>
          <a:p>
            <a:pPr marL="0" indent="0" algn="just" defTabSz="914400">
              <a:lnSpc>
                <a:spcPct val="170000"/>
              </a:lnSpc>
              <a:spcBef>
                <a:spcPts val="600"/>
              </a:spcBef>
              <a:spcAft>
                <a:spcPts val="600"/>
              </a:spcAft>
              <a:buFont typeface="Wingdings"/>
              <a:buNone/>
            </a:pPr>
            <a:r>
              <a:rPr lang="en-IN" sz="1800" dirty="0" err="1">
                <a:latin typeface="Times New Roman" panose="02020603050405020304" pitchFamily="18" charset="0"/>
                <a:ea typeface="Calibri" panose="020F0502020204030204" pitchFamily="34" charset="0"/>
              </a:rPr>
              <a:t>ExpoQuote</a:t>
            </a:r>
            <a:r>
              <a:rPr lang="en-IN" sz="1800" dirty="0">
                <a:latin typeface="Times New Roman" panose="02020603050405020304" pitchFamily="18" charset="0"/>
                <a:ea typeface="Calibri" panose="020F0502020204030204" pitchFamily="34" charset="0"/>
              </a:rPr>
              <a:t>. (2025) </a:t>
            </a:r>
            <a:r>
              <a:rPr lang="en-IN" sz="1800" i="1" dirty="0">
                <a:latin typeface="Times New Roman" panose="02020603050405020304" pitchFamily="18" charset="0"/>
                <a:ea typeface="Calibri" panose="020F0502020204030204" pitchFamily="34" charset="0"/>
              </a:rPr>
              <a:t>Wales: Major Cities, Trade Shows, and Venues</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3"/>
              </a:rPr>
              <a:t>https://expoquote.co/gb/wales-major-cities-trade-shows-and-venues/</a:t>
            </a:r>
            <a:r>
              <a:rPr lang="en-IN" sz="1800" dirty="0">
                <a:latin typeface="Times New Roman" panose="02020603050405020304" pitchFamily="18" charset="0"/>
                <a:ea typeface="Calibri" panose="020F0502020204030204" pitchFamily="34" charset="0"/>
              </a:rPr>
              <a:t> (Accessed: 10 May 2025) .</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Fox, D., Getz, D., and O’Toole, W. (2014) </a:t>
            </a:r>
            <a:r>
              <a:rPr lang="en-IN" sz="1800" i="1" dirty="0">
                <a:latin typeface="Times New Roman" panose="02020603050405020304" pitchFamily="18" charset="0"/>
                <a:ea typeface="Calibri" panose="020F0502020204030204" pitchFamily="34" charset="0"/>
              </a:rPr>
              <a:t>Doing events research: from theory to practice</a:t>
            </a:r>
            <a:r>
              <a:rPr lang="en-IN" sz="1800" dirty="0">
                <a:latin typeface="Times New Roman" panose="02020603050405020304" pitchFamily="18" charset="0"/>
                <a:ea typeface="Calibri" panose="020F0502020204030204" pitchFamily="34" charset="0"/>
              </a:rPr>
              <a:t>. Routledge: Oxford.</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Future Market Insights. (2025) </a:t>
            </a:r>
            <a:r>
              <a:rPr lang="en-IN" sz="1800" i="1" dirty="0">
                <a:latin typeface="Times New Roman" panose="02020603050405020304" pitchFamily="18" charset="0"/>
                <a:ea typeface="Calibri" panose="020F0502020204030204" pitchFamily="34" charset="0"/>
              </a:rPr>
              <a:t>Adventure Tourism Market Size, Outlook &amp; Forecast 2025 to 2035</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4"/>
              </a:rPr>
              <a:t>https://www.futuremarketinsights.com/reports/adventure-tourism-market</a:t>
            </a:r>
            <a:r>
              <a:rPr lang="en-IN" sz="1800" dirty="0">
                <a:latin typeface="Times New Roman" panose="02020603050405020304" pitchFamily="18" charset="0"/>
                <a:ea typeface="Calibri" panose="020F0502020204030204" pitchFamily="34" charset="0"/>
              </a:rPr>
              <a:t> (Accessed: 10 May 2025) .</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Getz, D. and Page, S. (2019) </a:t>
            </a:r>
            <a:r>
              <a:rPr lang="en-IN" sz="1800" i="1" dirty="0">
                <a:latin typeface="Times New Roman" panose="02020603050405020304" pitchFamily="18" charset="0"/>
                <a:ea typeface="Calibri" panose="020F0502020204030204" pitchFamily="34" charset="0"/>
              </a:rPr>
              <a:t>Event studies: theory, research and policy for planned events</a:t>
            </a:r>
            <a:r>
              <a:rPr lang="en-IN" sz="1800" dirty="0">
                <a:latin typeface="Times New Roman" panose="02020603050405020304" pitchFamily="18" charset="0"/>
                <a:ea typeface="Calibri" panose="020F0502020204030204" pitchFamily="34" charset="0"/>
              </a:rPr>
              <a:t>. 3rd Edition. Routledge: Oxford.</a:t>
            </a:r>
          </a:p>
          <a:p>
            <a:pPr marL="0" indent="0" algn="just" defTabSz="914400">
              <a:lnSpc>
                <a:spcPct val="170000"/>
              </a:lnSpc>
              <a:spcBef>
                <a:spcPts val="600"/>
              </a:spcBef>
              <a:spcAft>
                <a:spcPts val="600"/>
              </a:spcAft>
              <a:buFont typeface="Wingdings"/>
              <a:buNone/>
            </a:pPr>
            <a:r>
              <a:rPr lang="en-GB" sz="1800" dirty="0">
                <a:latin typeface="Times New Roman" panose="02020603050405020304" pitchFamily="18" charset="0"/>
                <a:ea typeface="Calibri" panose="020F0502020204030204" pitchFamily="34" charset="0"/>
              </a:rPr>
              <a:t>Houge Mackenzie, S., Hodge, K. and Filep, S. (2023) How does adventure sport tourism enhance well-being? A conceptual model. </a:t>
            </a:r>
            <a:r>
              <a:rPr lang="en-GB" sz="1800" i="1" dirty="0">
                <a:latin typeface="Times New Roman" panose="02020603050405020304" pitchFamily="18" charset="0"/>
                <a:ea typeface="Calibri" panose="020F0502020204030204" pitchFamily="34" charset="0"/>
              </a:rPr>
              <a:t>Tourism Recreation Research</a:t>
            </a:r>
            <a:r>
              <a:rPr lang="en-GB" sz="1800" dirty="0">
                <a:latin typeface="Times New Roman" panose="02020603050405020304" pitchFamily="18" charset="0"/>
                <a:ea typeface="Calibri" panose="020F0502020204030204" pitchFamily="34" charset="0"/>
              </a:rPr>
              <a:t>, </a:t>
            </a:r>
            <a:r>
              <a:rPr lang="en-GB" sz="1800" i="1" dirty="0">
                <a:latin typeface="Times New Roman" panose="02020603050405020304" pitchFamily="18" charset="0"/>
                <a:ea typeface="Calibri" panose="020F0502020204030204" pitchFamily="34" charset="0"/>
              </a:rPr>
              <a:t>48</a:t>
            </a:r>
            <a:r>
              <a:rPr lang="en-GB" sz="1800" dirty="0">
                <a:latin typeface="Times New Roman" panose="02020603050405020304" pitchFamily="18" charset="0"/>
                <a:ea typeface="Calibri" panose="020F0502020204030204" pitchFamily="34" charset="0"/>
              </a:rPr>
              <a:t>(1), pp.3-16.</a:t>
            </a:r>
            <a:endParaRPr lang="en-IN" sz="1800" dirty="0">
              <a:latin typeface="Times New Roman" panose="02020603050405020304" pitchFamily="18" charset="0"/>
              <a:ea typeface="Calibri" panose="020F0502020204030204" pitchFamily="34" charset="0"/>
            </a:endParaRP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Market Research Future. (2024) </a:t>
            </a:r>
            <a:r>
              <a:rPr lang="en-IN" sz="1800" i="1" dirty="0">
                <a:latin typeface="Times New Roman" panose="02020603050405020304" pitchFamily="18" charset="0"/>
                <a:ea typeface="Calibri" panose="020F0502020204030204" pitchFamily="34" charset="0"/>
              </a:rPr>
              <a:t>Adventure Sports and Activities Market Size, Share, Trends, 2034</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5"/>
              </a:rPr>
              <a:t>https://www.marketresearchfuture.com/reports/adventure-sports-and-activities-market-26279</a:t>
            </a:r>
            <a:r>
              <a:rPr lang="en-IN" sz="1800" dirty="0">
                <a:latin typeface="Times New Roman" panose="02020603050405020304" pitchFamily="18" charset="0"/>
                <a:ea typeface="Calibri" panose="020F0502020204030204" pitchFamily="34" charset="0"/>
              </a:rPr>
              <a:t> (Accessed: 10 May 2025) .</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Meredith, J. (2022) </a:t>
            </a:r>
            <a:r>
              <a:rPr lang="en-IN" sz="1800" i="1" dirty="0">
                <a:latin typeface="Times New Roman" panose="02020603050405020304" pitchFamily="18" charset="0"/>
                <a:ea typeface="Calibri" panose="020F0502020204030204" pitchFamily="34" charset="0"/>
              </a:rPr>
              <a:t>Project management: a managerial approach</a:t>
            </a:r>
            <a:r>
              <a:rPr lang="en-IN" sz="1800" dirty="0">
                <a:latin typeface="Times New Roman" panose="02020603050405020304" pitchFamily="18" charset="0"/>
                <a:ea typeface="Calibri" panose="020F0502020204030204" pitchFamily="34" charset="0"/>
              </a:rPr>
              <a:t>. Elsevier: Oxford.</a:t>
            </a:r>
          </a:p>
          <a:p>
            <a:pPr marL="0" indent="0" algn="just" defTabSz="914400">
              <a:lnSpc>
                <a:spcPct val="170000"/>
              </a:lnSpc>
              <a:spcBef>
                <a:spcPts val="600"/>
              </a:spcBef>
              <a:spcAft>
                <a:spcPts val="600"/>
              </a:spcAft>
              <a:buFont typeface="Wingdings"/>
              <a:buNone/>
            </a:pPr>
            <a:r>
              <a:rPr lang="en-GB" sz="1800" dirty="0">
                <a:latin typeface="Times New Roman" panose="02020603050405020304" pitchFamily="18" charset="0"/>
                <a:ea typeface="Calibri" panose="020F0502020204030204" pitchFamily="34" charset="0"/>
              </a:rPr>
              <a:t>Mu, X., Yin, J. and Zhang, L. (2022) Application and evaluation of sports event management method based on recurrent neural network. </a:t>
            </a:r>
            <a:r>
              <a:rPr lang="en-GB" sz="1800" i="1" dirty="0">
                <a:latin typeface="Times New Roman" panose="02020603050405020304" pitchFamily="18" charset="0"/>
                <a:ea typeface="Calibri" panose="020F0502020204030204" pitchFamily="34" charset="0"/>
              </a:rPr>
              <a:t>Mathematical Problems in Engineering</a:t>
            </a:r>
            <a:r>
              <a:rPr lang="en-GB" sz="1800" dirty="0">
                <a:latin typeface="Times New Roman" panose="02020603050405020304" pitchFamily="18" charset="0"/>
                <a:ea typeface="Calibri" panose="020F0502020204030204" pitchFamily="34" charset="0"/>
              </a:rPr>
              <a:t>, </a:t>
            </a:r>
            <a:r>
              <a:rPr lang="en-GB" sz="1800" i="1" dirty="0">
                <a:latin typeface="Times New Roman" panose="02020603050405020304" pitchFamily="18" charset="0"/>
                <a:ea typeface="Calibri" panose="020F0502020204030204" pitchFamily="34" charset="0"/>
              </a:rPr>
              <a:t>2022</a:t>
            </a:r>
            <a:r>
              <a:rPr lang="en-GB" sz="1800" dirty="0">
                <a:latin typeface="Times New Roman" panose="02020603050405020304" pitchFamily="18" charset="0"/>
                <a:ea typeface="Calibri" panose="020F0502020204030204" pitchFamily="34" charset="0"/>
              </a:rPr>
              <a:t>(1), p.9283296.</a:t>
            </a:r>
            <a:endParaRPr lang="en-IN" sz="1800" dirty="0">
              <a:latin typeface="Times New Roman" panose="02020603050405020304" pitchFamily="18" charset="0"/>
              <a:ea typeface="Calibri" panose="020F0502020204030204" pitchFamily="34" charset="0"/>
            </a:endParaRPr>
          </a:p>
          <a:p>
            <a:pPr marL="0" indent="0" algn="just" defTabSz="914400">
              <a:lnSpc>
                <a:spcPct val="170000"/>
              </a:lnSpc>
              <a:spcBef>
                <a:spcPts val="600"/>
              </a:spcBef>
              <a:spcAft>
                <a:spcPts val="600"/>
              </a:spcAft>
              <a:buFont typeface="Wingdings"/>
              <a:buNone/>
            </a:pPr>
            <a:r>
              <a:rPr lang="en-GB" sz="1800" dirty="0">
                <a:latin typeface="Times New Roman" panose="02020603050405020304" pitchFamily="18" charset="0"/>
                <a:ea typeface="Calibri" panose="020F0502020204030204" pitchFamily="34" charset="0"/>
              </a:rPr>
              <a:t>O’Toole, W. (2011) Events feasibility and development: from strategy to operations. Elsevier: Oxford</a:t>
            </a:r>
            <a:endParaRPr lang="en-IN" sz="1800" dirty="0">
              <a:latin typeface="Times New Roman" panose="02020603050405020304" pitchFamily="18" charset="0"/>
              <a:ea typeface="Calibri" panose="020F0502020204030204" pitchFamily="34" charset="0"/>
            </a:endParaRP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Rogers, T. and Wynn-Moylan, P. (2022) </a:t>
            </a:r>
            <a:r>
              <a:rPr lang="en-IN" sz="1800" i="1" dirty="0">
                <a:latin typeface="Times New Roman" panose="02020603050405020304" pitchFamily="18" charset="0"/>
                <a:ea typeface="Calibri" panose="020F0502020204030204" pitchFamily="34" charset="0"/>
              </a:rPr>
              <a:t>Conferences and conventions: a global industry</a:t>
            </a:r>
            <a:r>
              <a:rPr lang="en-IN" sz="1800" dirty="0">
                <a:latin typeface="Times New Roman" panose="02020603050405020304" pitchFamily="18" charset="0"/>
                <a:ea typeface="Calibri" panose="020F0502020204030204" pitchFamily="34" charset="0"/>
              </a:rPr>
              <a:t>. 4th Edition. Routledge: Oxford.</a:t>
            </a:r>
          </a:p>
          <a:p>
            <a:pPr marL="0" indent="0" algn="just" defTabSz="914400">
              <a:lnSpc>
                <a:spcPct val="170000"/>
              </a:lnSpc>
              <a:spcBef>
                <a:spcPts val="600"/>
              </a:spcBef>
              <a:spcAft>
                <a:spcPts val="600"/>
              </a:spcAft>
              <a:buFont typeface="Wingdings"/>
              <a:buNone/>
            </a:pPr>
            <a:r>
              <a:rPr lang="en-GB" sz="1800" dirty="0">
                <a:latin typeface="Times New Roman" panose="02020603050405020304" pitchFamily="18" charset="0"/>
                <a:ea typeface="Calibri" panose="020F0502020204030204" pitchFamily="34" charset="0"/>
              </a:rPr>
              <a:t>Shah, D.A., </a:t>
            </a:r>
            <a:r>
              <a:rPr lang="en-GB" sz="1800" dirty="0" err="1">
                <a:latin typeface="Times New Roman" panose="02020603050405020304" pitchFamily="18" charset="0"/>
                <a:ea typeface="Calibri" panose="020F0502020204030204" pitchFamily="34" charset="0"/>
              </a:rPr>
              <a:t>Vasudavan</a:t>
            </a:r>
            <a:r>
              <a:rPr lang="en-GB" sz="1800" dirty="0">
                <a:latin typeface="Times New Roman" panose="02020603050405020304" pitchFamily="18" charset="0"/>
                <a:ea typeface="Calibri" panose="020F0502020204030204" pitchFamily="34" charset="0"/>
              </a:rPr>
              <a:t>, H. and Razali, N.F. (2023) Event Management Systems (EMS). </a:t>
            </a:r>
            <a:r>
              <a:rPr lang="en-GB" sz="1800" i="1" dirty="0">
                <a:latin typeface="Times New Roman" panose="02020603050405020304" pitchFamily="18" charset="0"/>
                <a:ea typeface="Calibri" panose="020F0502020204030204" pitchFamily="34" charset="0"/>
              </a:rPr>
              <a:t>Journal of Applied Technology and Innovation</a:t>
            </a:r>
            <a:r>
              <a:rPr lang="en-GB" sz="1800" dirty="0">
                <a:latin typeface="Times New Roman" panose="02020603050405020304" pitchFamily="18" charset="0"/>
                <a:ea typeface="Calibri" panose="020F0502020204030204" pitchFamily="34" charset="0"/>
              </a:rPr>
              <a:t>, </a:t>
            </a:r>
            <a:r>
              <a:rPr lang="en-GB" sz="1800" i="1" dirty="0">
                <a:latin typeface="Times New Roman" panose="02020603050405020304" pitchFamily="18" charset="0"/>
                <a:ea typeface="Calibri" panose="020F0502020204030204" pitchFamily="34" charset="0"/>
              </a:rPr>
              <a:t>7</a:t>
            </a:r>
            <a:r>
              <a:rPr lang="en-GB" sz="1800" dirty="0">
                <a:latin typeface="Times New Roman" panose="02020603050405020304" pitchFamily="18" charset="0"/>
                <a:ea typeface="Calibri" panose="020F0502020204030204" pitchFamily="34" charset="0"/>
              </a:rPr>
              <a:t>(2), pp.45-53.</a:t>
            </a:r>
            <a:endParaRPr lang="en-IN" sz="1800" dirty="0">
              <a:latin typeface="Times New Roman" panose="02020603050405020304" pitchFamily="18" charset="0"/>
              <a:ea typeface="Calibri" panose="020F0502020204030204" pitchFamily="34" charset="0"/>
            </a:endParaRP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Smith, A. (2012) </a:t>
            </a:r>
            <a:r>
              <a:rPr lang="en-IN" sz="1800" i="1" dirty="0">
                <a:latin typeface="Times New Roman" panose="02020603050405020304" pitchFamily="18" charset="0"/>
                <a:ea typeface="Calibri" panose="020F0502020204030204" pitchFamily="34" charset="0"/>
              </a:rPr>
              <a:t>Events and urban regeneration: the strategic use of events to revitalise cities</a:t>
            </a:r>
            <a:r>
              <a:rPr lang="en-IN" sz="1800" dirty="0">
                <a:latin typeface="Times New Roman" panose="02020603050405020304" pitchFamily="18" charset="0"/>
                <a:ea typeface="Calibri" panose="020F0502020204030204" pitchFamily="34" charset="0"/>
              </a:rPr>
              <a:t>. Routledge: Oxford.</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Statista. (2024) </a:t>
            </a:r>
            <a:r>
              <a:rPr lang="en-IN" sz="1800" i="1" dirty="0">
                <a:latin typeface="Times New Roman" panose="02020603050405020304" pitchFamily="18" charset="0"/>
                <a:ea typeface="Calibri" panose="020F0502020204030204" pitchFamily="34" charset="0"/>
              </a:rPr>
              <a:t>Participation in outdoor sports in the UK</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6"/>
              </a:rPr>
              <a:t>https://www.statista.com/forecasts/1290896/most-popular-organized-outdoor-sports-in-the-united-kingdom</a:t>
            </a:r>
            <a:r>
              <a:rPr lang="en-IN" sz="1800" dirty="0">
                <a:latin typeface="Times New Roman" panose="02020603050405020304" pitchFamily="18" charset="0"/>
                <a:ea typeface="Calibri" panose="020F0502020204030204" pitchFamily="34" charset="0"/>
              </a:rPr>
              <a:t> (Accessed: 10 May 2025).</a:t>
            </a:r>
          </a:p>
          <a:p>
            <a:pPr marL="0" indent="0" algn="just" defTabSz="914400">
              <a:lnSpc>
                <a:spcPct val="170000"/>
              </a:lnSpc>
              <a:spcBef>
                <a:spcPts val="600"/>
              </a:spcBef>
              <a:spcAft>
                <a:spcPts val="600"/>
              </a:spcAft>
              <a:buFont typeface="Wingdings"/>
              <a:buNone/>
            </a:pPr>
            <a:r>
              <a:rPr lang="en-GB" sz="1800" dirty="0" err="1">
                <a:latin typeface="Times New Roman" panose="02020603050405020304" pitchFamily="18" charset="0"/>
                <a:ea typeface="Calibri" panose="020F0502020204030204" pitchFamily="34" charset="0"/>
              </a:rPr>
              <a:t>Stielke</a:t>
            </a:r>
            <a:r>
              <a:rPr lang="en-GB" sz="1800" dirty="0">
                <a:latin typeface="Times New Roman" panose="02020603050405020304" pitchFamily="18" charset="0"/>
                <a:ea typeface="Calibri" panose="020F0502020204030204" pitchFamily="34" charset="0"/>
              </a:rPr>
              <a:t>, A., Pastorino, G., Heimburg, D.V., Ness, O. and </a:t>
            </a:r>
            <a:r>
              <a:rPr lang="en-GB" sz="1800" dirty="0" err="1">
                <a:latin typeface="Times New Roman" panose="02020603050405020304" pitchFamily="18" charset="0"/>
                <a:ea typeface="Calibri" panose="020F0502020204030204" pitchFamily="34" charset="0"/>
              </a:rPr>
              <a:t>Prilleltensky</a:t>
            </a:r>
            <a:r>
              <a:rPr lang="en-GB" sz="1800" dirty="0">
                <a:latin typeface="Times New Roman" panose="02020603050405020304" pitchFamily="18" charset="0"/>
                <a:ea typeface="Calibri" panose="020F0502020204030204" pitchFamily="34" charset="0"/>
              </a:rPr>
              <a:t>, I. (2024) Country deep dive on the well-being economy: Wales.</a:t>
            </a:r>
            <a:endParaRPr lang="en-IN" sz="1800" dirty="0">
              <a:latin typeface="Times New Roman" panose="02020603050405020304" pitchFamily="18" charset="0"/>
              <a:ea typeface="Calibri" panose="020F0502020204030204" pitchFamily="34" charset="0"/>
            </a:endParaRP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The Business Research Company. (2025) </a:t>
            </a:r>
            <a:r>
              <a:rPr lang="en-IN" sz="1800" i="1" dirty="0">
                <a:latin typeface="Times New Roman" panose="02020603050405020304" pitchFamily="18" charset="0"/>
                <a:ea typeface="Calibri" panose="020F0502020204030204" pitchFamily="34" charset="0"/>
              </a:rPr>
              <a:t>Adventure Tourism Global Market Report 2025</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7"/>
              </a:rPr>
              <a:t>https://www.thebusinessresearchcompany.com/report/adventure-tourism-global-market-report</a:t>
            </a:r>
            <a:r>
              <a:rPr lang="en-IN" sz="1800" dirty="0">
                <a:latin typeface="Times New Roman" panose="02020603050405020304" pitchFamily="18" charset="0"/>
                <a:ea typeface="Calibri" panose="020F0502020204030204" pitchFamily="34" charset="0"/>
              </a:rPr>
              <a:t> (Accessed: 10 May 2025) .</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Visit Wales. (2025) </a:t>
            </a:r>
            <a:r>
              <a:rPr lang="en-IN" sz="1800" i="1" dirty="0">
                <a:latin typeface="Times New Roman" panose="02020603050405020304" pitchFamily="18" charset="0"/>
                <a:ea typeface="Calibri" panose="020F0502020204030204" pitchFamily="34" charset="0"/>
              </a:rPr>
              <a:t>AAAS Standards of Practice</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8"/>
              </a:rPr>
              <a:t>https://industry.visitwales.com/supporting-you/visit-wales-quality-schemes/discover-visit-wales-adventure-activity-assurance-1</a:t>
            </a:r>
            <a:r>
              <a:rPr lang="en-IN" sz="1800" dirty="0">
                <a:latin typeface="Times New Roman" panose="02020603050405020304" pitchFamily="18" charset="0"/>
                <a:ea typeface="Calibri" panose="020F0502020204030204" pitchFamily="34" charset="0"/>
              </a:rPr>
              <a:t> (Accessed: 10 May 2025) .</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Visit Wales. (2025) </a:t>
            </a:r>
            <a:r>
              <a:rPr lang="en-IN" sz="1800" i="1" dirty="0">
                <a:latin typeface="Times New Roman" panose="02020603050405020304" pitchFamily="18" charset="0"/>
                <a:ea typeface="Calibri" panose="020F0502020204030204" pitchFamily="34" charset="0"/>
              </a:rPr>
              <a:t>Year of </a:t>
            </a:r>
            <a:r>
              <a:rPr lang="en-IN" sz="1800" i="1" dirty="0" err="1">
                <a:latin typeface="Times New Roman" panose="02020603050405020304" pitchFamily="18" charset="0"/>
                <a:ea typeface="Calibri" panose="020F0502020204030204" pitchFamily="34" charset="0"/>
              </a:rPr>
              <a:t>Croeso</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9"/>
              </a:rPr>
              <a:t>https://adeotravel.com/travel-blog/welcome-to-wales-2025-the-year-of-croeso/</a:t>
            </a:r>
            <a:r>
              <a:rPr lang="en-IN" sz="1800" dirty="0">
                <a:latin typeface="Times New Roman" panose="02020603050405020304" pitchFamily="18" charset="0"/>
                <a:ea typeface="Calibri" panose="020F0502020204030204" pitchFamily="34" charset="0"/>
              </a:rPr>
              <a:t> (Accessed: 10 May 2025).</a:t>
            </a:r>
          </a:p>
          <a:p>
            <a:pPr marL="0" indent="0" algn="just" defTabSz="914400">
              <a:lnSpc>
                <a:spcPct val="170000"/>
              </a:lnSpc>
              <a:spcBef>
                <a:spcPts val="600"/>
              </a:spcBef>
              <a:spcAft>
                <a:spcPts val="600"/>
              </a:spcAft>
              <a:buFont typeface="Wingdings"/>
              <a:buNone/>
            </a:pPr>
            <a:r>
              <a:rPr lang="en-IN" sz="1800" dirty="0">
                <a:latin typeface="Times New Roman" panose="02020603050405020304" pitchFamily="18" charset="0"/>
                <a:ea typeface="Calibri" panose="020F0502020204030204" pitchFamily="34" charset="0"/>
              </a:rPr>
              <a:t>Visit Wales. (2025) </a:t>
            </a:r>
            <a:r>
              <a:rPr lang="en-IN" sz="1800" i="1" dirty="0">
                <a:latin typeface="Times New Roman" panose="02020603050405020304" pitchFamily="18" charset="0"/>
                <a:ea typeface="Calibri" panose="020F0502020204030204" pitchFamily="34" charset="0"/>
              </a:rPr>
              <a:t>Year of </a:t>
            </a:r>
            <a:r>
              <a:rPr lang="en-IN" sz="1800" i="1" dirty="0" err="1">
                <a:latin typeface="Times New Roman" panose="02020603050405020304" pitchFamily="18" charset="0"/>
                <a:ea typeface="Calibri" panose="020F0502020204030204" pitchFamily="34" charset="0"/>
              </a:rPr>
              <a:t>Croeso</a:t>
            </a:r>
            <a:r>
              <a:rPr lang="en-IN" sz="1800" dirty="0">
                <a:latin typeface="Times New Roman" panose="02020603050405020304" pitchFamily="18" charset="0"/>
                <a:ea typeface="Calibri" panose="020F0502020204030204" pitchFamily="34" charset="0"/>
              </a:rPr>
              <a:t>. Available at: </a:t>
            </a:r>
            <a:r>
              <a:rPr lang="en-IN" sz="1800" u="sng" dirty="0">
                <a:solidFill>
                  <a:srgbClr val="0563C1"/>
                </a:solidFill>
                <a:latin typeface="Times New Roman" panose="02020603050405020304" pitchFamily="18" charset="0"/>
                <a:ea typeface="Calibri" panose="020F0502020204030204" pitchFamily="34" charset="0"/>
                <a:hlinkClick r:id="rId10"/>
              </a:rPr>
              <a:t>https://www.visitwales.com</a:t>
            </a:r>
            <a:r>
              <a:rPr lang="en-IN" sz="1800" dirty="0">
                <a:latin typeface="Times New Roman" panose="02020603050405020304" pitchFamily="18" charset="0"/>
                <a:ea typeface="Calibri" panose="020F0502020204030204" pitchFamily="34" charset="0"/>
              </a:rPr>
              <a:t> (Accessed: 10 May 2025).</a:t>
            </a:r>
          </a:p>
        </p:txBody>
      </p:sp>
    </p:spTree>
    <p:extLst>
      <p:ext uri="{BB962C8B-B14F-4D97-AF65-F5344CB8AC3E}">
        <p14:creationId xmlns:p14="http://schemas.microsoft.com/office/powerpoint/2010/main" val="166414699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TM02892315[[fn=Wisp]]</Template>
  <TotalTime>652</TotalTime>
  <Words>3718</Words>
  <Application>Microsoft Office PowerPoint</Application>
  <PresentationFormat>Widescreen</PresentationFormat>
  <Paragraphs>198</Paragraphs>
  <Slides>10</Slides>
  <Notes>9</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Calibri</vt:lpstr>
      <vt:lpstr>Courier New</vt:lpstr>
      <vt:lpstr>Symbol</vt:lpstr>
      <vt:lpstr>Times New Roman</vt:lpstr>
      <vt:lpstr>Tw Cen MT</vt:lpstr>
      <vt:lpstr>Wingdings</vt:lpstr>
      <vt:lpstr>Wingdings 2</vt:lpstr>
      <vt:lpstr>Median</vt:lpstr>
      <vt:lpstr>Wales Adventure Sports Expo </vt:lpstr>
      <vt:lpstr>Introduction </vt:lpstr>
      <vt:lpstr>Event Overview</vt:lpstr>
      <vt:lpstr>Market Factors</vt:lpstr>
      <vt:lpstr>Market Factors</vt:lpstr>
      <vt:lpstr>Operational Factors</vt:lpstr>
      <vt:lpstr>Financial Factors</vt:lpstr>
      <vt:lpstr>Feasibility and Strategic Pre-Planning</vt:lpstr>
      <vt:lpstr>Conclusion </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2232074@student.uwtsd.ac.uk</dc:creator>
  <cp:lastModifiedBy>Mihaita Ionut Manda (2232074)</cp:lastModifiedBy>
  <cp:revision>24</cp:revision>
  <dcterms:created xsi:type="dcterms:W3CDTF">2025-05-07T16:17:06Z</dcterms:created>
  <dcterms:modified xsi:type="dcterms:W3CDTF">2025-05-22T21:28:12Z</dcterms:modified>
</cp:coreProperties>
</file>