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60" r:id="rId3"/>
    <p:sldId id="262" r:id="rId4"/>
    <p:sldId id="261" r:id="rId5"/>
    <p:sldId id="259" r:id="rId6"/>
    <p:sldId id="284" r:id="rId7"/>
    <p:sldId id="258" r:id="rId8"/>
    <p:sldId id="257" r:id="rId9"/>
    <p:sldId id="283"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E12B8"/>
    <a:srgbClr val="2121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94434" autoAdjust="0"/>
  </p:normalViewPr>
  <p:slideViewPr>
    <p:cSldViewPr snapToGrid="0">
      <p:cViewPr varScale="1">
        <p:scale>
          <a:sx n="70" d="100"/>
          <a:sy n="70" d="100"/>
        </p:scale>
        <p:origin x="7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D8B9B4-A2CA-4CF9-93A2-1319C012754F}" type="datetimeFigureOut">
              <a:rPr lang="en-GB" smtClean="0"/>
              <a:t>08/01/2018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DF17E1-6857-4D54-BC79-864C97BF5094}" type="slidenum">
              <a:rPr lang="en-GB" smtClean="0"/>
              <a:t>‹#›</a:t>
            </a:fld>
            <a:endParaRPr lang="en-GB"/>
          </a:p>
        </p:txBody>
      </p:sp>
    </p:spTree>
    <p:extLst>
      <p:ext uri="{BB962C8B-B14F-4D97-AF65-F5344CB8AC3E}">
        <p14:creationId xmlns:p14="http://schemas.microsoft.com/office/powerpoint/2010/main" val="374546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In 2008, a study was conducted to document the extent to which technology was available</a:t>
            </a:r>
            <a:r>
              <a:rPr lang="en-GB" baseline="0" smtClean="0"/>
              <a:t> to children. When still taking into account the abuse of time spent on phones and laptops by children, parents are describing their childrens interaction with technology as ‘amazing as you don’t have to tech them these things, they just automatically pick it up’. </a:t>
            </a:r>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2</a:t>
            </a:fld>
            <a:endParaRPr lang="en-GB"/>
          </a:p>
        </p:txBody>
      </p:sp>
    </p:spTree>
    <p:extLst>
      <p:ext uri="{BB962C8B-B14F-4D97-AF65-F5344CB8AC3E}">
        <p14:creationId xmlns:p14="http://schemas.microsoft.com/office/powerpoint/2010/main" val="3458121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In recent years we have seen a rapid increase in the amount of time children are spending infront</a:t>
            </a:r>
            <a:r>
              <a:rPr lang="en-GB" baseline="0" smtClean="0"/>
              <a:t> of television screens, phones and games consoles. As a consequence, 70% of children are not meeting the recommended 1 hour of physical activity per day, resulting in a high amount of sedenetary time in our younger generation. Its been documented that children in 2017 are spending 7+ hours on their phones or watching television. We can all sit here now and say how that spending 7 or more hours on phones or watching television sounds absurd, but if you just think about the time we as students spend binge watching Netflix, scrolling through facebook, twitter and instragram, it isn’t hard to believe how quickly that time mounts up. It is recommended that children and adolescence spent 1-2 hours per day behind television and phone screens, so finding that children are spending 5/6 plus hours longer than they should be is a worrying statistic for parents. </a:t>
            </a:r>
          </a:p>
        </p:txBody>
      </p:sp>
      <p:sp>
        <p:nvSpPr>
          <p:cNvPr id="4" name="Slide Number Placeholder 3"/>
          <p:cNvSpPr>
            <a:spLocks noGrp="1"/>
          </p:cNvSpPr>
          <p:nvPr>
            <p:ph type="sldNum" sz="quarter" idx="10"/>
          </p:nvPr>
        </p:nvSpPr>
        <p:spPr/>
        <p:txBody>
          <a:bodyPr/>
          <a:lstStyle/>
          <a:p>
            <a:fld id="{86DF17E1-6857-4D54-BC79-864C97BF5094}" type="slidenum">
              <a:rPr lang="en-GB" smtClean="0"/>
              <a:t>4</a:t>
            </a:fld>
            <a:endParaRPr lang="en-GB"/>
          </a:p>
        </p:txBody>
      </p:sp>
    </p:spTree>
    <p:extLst>
      <p:ext uri="{BB962C8B-B14F-4D97-AF65-F5344CB8AC3E}">
        <p14:creationId xmlns:p14="http://schemas.microsoft.com/office/powerpoint/2010/main" val="4212051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In today’s society it</a:t>
            </a:r>
            <a:r>
              <a:rPr lang="en-GB" baseline="0" smtClean="0"/>
              <a:t> would not be surprising to find that many have had experiences with fitness apps/dvds. Here I have identified a range of fitness apps, for a small activity, can you match the app name to its picture?</a:t>
            </a:r>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5</a:t>
            </a:fld>
            <a:endParaRPr lang="en-GB"/>
          </a:p>
        </p:txBody>
      </p:sp>
    </p:spTree>
    <p:extLst>
      <p:ext uri="{BB962C8B-B14F-4D97-AF65-F5344CB8AC3E}">
        <p14:creationId xmlns:p14="http://schemas.microsoft.com/office/powerpoint/2010/main" val="4232566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6</a:t>
            </a:fld>
            <a:endParaRPr lang="en-GB"/>
          </a:p>
        </p:txBody>
      </p:sp>
    </p:spTree>
    <p:extLst>
      <p:ext uri="{BB962C8B-B14F-4D97-AF65-F5344CB8AC3E}">
        <p14:creationId xmlns:p14="http://schemas.microsoft.com/office/powerpoint/2010/main" val="3521212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7</a:t>
            </a:fld>
            <a:endParaRPr lang="en-GB"/>
          </a:p>
        </p:txBody>
      </p:sp>
    </p:spTree>
    <p:extLst>
      <p:ext uri="{BB962C8B-B14F-4D97-AF65-F5344CB8AC3E}">
        <p14:creationId xmlns:p14="http://schemas.microsoft.com/office/powerpoint/2010/main" val="2507825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9</a:t>
            </a:fld>
            <a:endParaRPr lang="en-GB"/>
          </a:p>
        </p:txBody>
      </p:sp>
    </p:spTree>
    <p:extLst>
      <p:ext uri="{BB962C8B-B14F-4D97-AF65-F5344CB8AC3E}">
        <p14:creationId xmlns:p14="http://schemas.microsoft.com/office/powerpoint/2010/main" val="348746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10</a:t>
            </a:fld>
            <a:endParaRPr lang="en-GB"/>
          </a:p>
        </p:txBody>
      </p:sp>
    </p:spTree>
    <p:extLst>
      <p:ext uri="{BB962C8B-B14F-4D97-AF65-F5344CB8AC3E}">
        <p14:creationId xmlns:p14="http://schemas.microsoft.com/office/powerpoint/2010/main" val="2670300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DF17E1-6857-4D54-BC79-864C97BF5094}" type="slidenum">
              <a:rPr lang="en-GB" smtClean="0"/>
              <a:t>21</a:t>
            </a:fld>
            <a:endParaRPr lang="en-GB"/>
          </a:p>
        </p:txBody>
      </p:sp>
    </p:spTree>
    <p:extLst>
      <p:ext uri="{BB962C8B-B14F-4D97-AF65-F5344CB8AC3E}">
        <p14:creationId xmlns:p14="http://schemas.microsoft.com/office/powerpoint/2010/main" val="2127880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12/19/2017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12/19/2017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12/19/2017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12/19/2017</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12/19/2017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12/19/2017</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LVl7nX21cEo"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smtClean="0"/>
              <a:t>Ways in which technology is impacting the health of the younger generation.</a:t>
            </a:r>
            <a:endParaRPr lang="en-GB" dirty="0"/>
          </a:p>
        </p:txBody>
      </p:sp>
      <p:sp>
        <p:nvSpPr>
          <p:cNvPr id="3" name="Subtitle 2"/>
          <p:cNvSpPr>
            <a:spLocks noGrp="1"/>
          </p:cNvSpPr>
          <p:nvPr>
            <p:ph type="subTitle" idx="1"/>
          </p:nvPr>
        </p:nvSpPr>
        <p:spPr/>
        <p:txBody>
          <a:bodyPr/>
          <a:lstStyle/>
          <a:p>
            <a:r>
              <a:rPr lang="en-GB" dirty="0" smtClean="0"/>
              <a:t>Sian Anthony, Zoe Shortridge, Tori Jones, Camille James</a:t>
            </a:r>
            <a:endParaRPr lang="en-GB" dirty="0"/>
          </a:p>
        </p:txBody>
      </p:sp>
    </p:spTree>
    <p:extLst>
      <p:ext uri="{BB962C8B-B14F-4D97-AF65-F5344CB8AC3E}">
        <p14:creationId xmlns:p14="http://schemas.microsoft.com/office/powerpoint/2010/main" val="42584861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563098"/>
            <a:ext cx="10571998" cy="970450"/>
          </a:xfrm>
        </p:spPr>
        <p:txBody>
          <a:bodyPr/>
          <a:lstStyle/>
          <a:p>
            <a:r>
              <a:rPr lang="en-GB" dirty="0" smtClean="0"/>
              <a:t>Children learning with technology at home</a:t>
            </a:r>
            <a:endParaRPr lang="en-GB" dirty="0"/>
          </a:p>
        </p:txBody>
      </p:sp>
      <p:sp>
        <p:nvSpPr>
          <p:cNvPr id="3" name="Content Placeholder 2"/>
          <p:cNvSpPr>
            <a:spLocks noGrp="1"/>
          </p:cNvSpPr>
          <p:nvPr>
            <p:ph idx="1"/>
          </p:nvPr>
        </p:nvSpPr>
        <p:spPr/>
        <p:txBody>
          <a:bodyPr/>
          <a:lstStyle/>
          <a:p>
            <a:r>
              <a:rPr lang="en-GB" dirty="0" smtClean="0"/>
              <a:t>Parents are describing their children's interaction with technology as ‘amazing as you don’t have to teach them these things, they just automatically pick it up’.</a:t>
            </a:r>
          </a:p>
          <a:p>
            <a:r>
              <a:rPr lang="en-GB" dirty="0" smtClean="0"/>
              <a:t>In a case study that included 24 children…</a:t>
            </a:r>
          </a:p>
          <a:p>
            <a:r>
              <a:rPr lang="en-GB" dirty="0" smtClean="0"/>
              <a:t>98% had access to a phone.</a:t>
            </a:r>
          </a:p>
          <a:p>
            <a:r>
              <a:rPr lang="en-GB" dirty="0" smtClean="0"/>
              <a:t>75% has access to a smart television.</a:t>
            </a:r>
          </a:p>
          <a:p>
            <a:r>
              <a:rPr lang="en-GB" dirty="0" smtClean="0"/>
              <a:t>21 of the 24 children had their own games console, handheld game, play laptop or interactive book.</a:t>
            </a:r>
          </a:p>
          <a:p>
            <a:endParaRPr lang="en-GB" dirty="0"/>
          </a:p>
          <a:p>
            <a:r>
              <a:rPr lang="en-GB" dirty="0" smtClean="0"/>
              <a:t>This information was collected in 2008… so what can be expected of the children in 2018?</a:t>
            </a:r>
            <a:endParaRPr lang="en-GB" dirty="0"/>
          </a:p>
        </p:txBody>
      </p:sp>
    </p:spTree>
    <p:extLst>
      <p:ext uri="{BB962C8B-B14F-4D97-AF65-F5344CB8AC3E}">
        <p14:creationId xmlns:p14="http://schemas.microsoft.com/office/powerpoint/2010/main" val="42814738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How are children picking up technology?</a:t>
            </a:r>
            <a:endParaRPr lang="en-GB"/>
          </a:p>
        </p:txBody>
      </p:sp>
      <p:sp>
        <p:nvSpPr>
          <p:cNvPr id="3" name="Content Placeholder 2"/>
          <p:cNvSpPr>
            <a:spLocks noGrp="1"/>
          </p:cNvSpPr>
          <p:nvPr>
            <p:ph idx="1"/>
          </p:nvPr>
        </p:nvSpPr>
        <p:spPr>
          <a:xfrm>
            <a:off x="818712" y="2222287"/>
            <a:ext cx="3219888" cy="3321263"/>
          </a:xfrm>
        </p:spPr>
        <p:txBody>
          <a:bodyPr>
            <a:normAutofit/>
          </a:bodyPr>
          <a:lstStyle/>
          <a:p>
            <a:r>
              <a:rPr lang="en-GB" sz="2400" smtClean="0"/>
              <a:t>Self-taught - </a:t>
            </a:r>
          </a:p>
          <a:p>
            <a:r>
              <a:rPr lang="en-GB" sz="2400" smtClean="0"/>
              <a:t>Trial and Error</a:t>
            </a:r>
          </a:p>
          <a:p>
            <a:r>
              <a:rPr lang="en-GB" sz="2400" smtClean="0"/>
              <a:t>Copying</a:t>
            </a:r>
          </a:p>
          <a:p>
            <a:r>
              <a:rPr lang="en-GB" sz="2400" smtClean="0"/>
              <a:t>Demonstration </a:t>
            </a:r>
            <a:endParaRPr lang="en-GB" sz="2400"/>
          </a:p>
        </p:txBody>
      </p:sp>
      <p:sp>
        <p:nvSpPr>
          <p:cNvPr id="4" name="TextBox 3"/>
          <p:cNvSpPr txBox="1"/>
          <p:nvPr/>
        </p:nvSpPr>
        <p:spPr>
          <a:xfrm>
            <a:off x="8196635" y="2567560"/>
            <a:ext cx="3409950" cy="1384995"/>
          </a:xfrm>
          <a:prstGeom prst="rect">
            <a:avLst/>
          </a:prstGeom>
          <a:noFill/>
        </p:spPr>
        <p:txBody>
          <a:bodyPr wrap="square" rtlCol="0">
            <a:spAutoFit/>
          </a:bodyPr>
          <a:lstStyle/>
          <a:p>
            <a:pPr algn="ctr"/>
            <a:r>
              <a:rPr lang="en-GB" sz="2800" smtClean="0">
                <a:solidFill>
                  <a:schemeClr val="accent1">
                    <a:lumMod val="75000"/>
                  </a:schemeClr>
                </a:solidFill>
              </a:rPr>
              <a:t>‘She does things because we do it, she copies us’</a:t>
            </a:r>
            <a:endParaRPr lang="en-GB" sz="2800">
              <a:solidFill>
                <a:schemeClr val="accent1">
                  <a:lumMod val="75000"/>
                </a:schemeClr>
              </a:solidFill>
            </a:endParaRPr>
          </a:p>
        </p:txBody>
      </p:sp>
      <p:sp>
        <p:nvSpPr>
          <p:cNvPr id="5" name="TextBox 4"/>
          <p:cNvSpPr txBox="1"/>
          <p:nvPr/>
        </p:nvSpPr>
        <p:spPr>
          <a:xfrm>
            <a:off x="4472175" y="3092932"/>
            <a:ext cx="3247648" cy="2677656"/>
          </a:xfrm>
          <a:prstGeom prst="rect">
            <a:avLst/>
          </a:prstGeom>
          <a:noFill/>
        </p:spPr>
        <p:txBody>
          <a:bodyPr wrap="square" rtlCol="0">
            <a:spAutoFit/>
          </a:bodyPr>
          <a:lstStyle/>
          <a:p>
            <a:pPr algn="ctr"/>
            <a:r>
              <a:rPr lang="en-GB" sz="2400" smtClean="0">
                <a:solidFill>
                  <a:schemeClr val="accent1">
                    <a:lumMod val="40000"/>
                    <a:lumOff val="60000"/>
                  </a:schemeClr>
                </a:solidFill>
              </a:rPr>
              <a:t>‘Mum mentions how surprising it is that she never showed Katie how to use the video player but she just knows how to work it.’</a:t>
            </a:r>
            <a:endParaRPr lang="en-GB" sz="2400">
              <a:solidFill>
                <a:schemeClr val="accent1">
                  <a:lumMod val="40000"/>
                  <a:lumOff val="60000"/>
                </a:schemeClr>
              </a:solidFill>
            </a:endParaRPr>
          </a:p>
        </p:txBody>
      </p:sp>
      <p:sp>
        <p:nvSpPr>
          <p:cNvPr id="6" name="TextBox 5"/>
          <p:cNvSpPr txBox="1"/>
          <p:nvPr/>
        </p:nvSpPr>
        <p:spPr>
          <a:xfrm>
            <a:off x="8153398" y="4693370"/>
            <a:ext cx="2677279" cy="1077218"/>
          </a:xfrm>
          <a:prstGeom prst="rect">
            <a:avLst/>
          </a:prstGeom>
          <a:noFill/>
        </p:spPr>
        <p:txBody>
          <a:bodyPr wrap="square" rtlCol="0">
            <a:spAutoFit/>
          </a:bodyPr>
          <a:lstStyle/>
          <a:p>
            <a:pPr algn="ctr"/>
            <a:r>
              <a:rPr lang="en-GB" sz="3200" smtClean="0"/>
              <a:t>‘It’s just natural’ </a:t>
            </a:r>
            <a:endParaRPr lang="en-GB" sz="3200"/>
          </a:p>
        </p:txBody>
      </p:sp>
    </p:spTree>
    <p:extLst>
      <p:ext uri="{BB962C8B-B14F-4D97-AF65-F5344CB8AC3E}">
        <p14:creationId xmlns:p14="http://schemas.microsoft.com/office/powerpoint/2010/main" val="2603323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575977"/>
            <a:ext cx="10571998" cy="970450"/>
          </a:xfrm>
        </p:spPr>
        <p:txBody>
          <a:bodyPr/>
          <a:lstStyle/>
          <a:p>
            <a:r>
              <a:rPr lang="en-GB" dirty="0" smtClean="0"/>
              <a:t>So what does increasing screen time mean for children?</a:t>
            </a:r>
            <a:endParaRPr lang="en-GB" dirty="0"/>
          </a:p>
        </p:txBody>
      </p:sp>
      <p:sp>
        <p:nvSpPr>
          <p:cNvPr id="3" name="Content Placeholder 2"/>
          <p:cNvSpPr>
            <a:spLocks noGrp="1"/>
          </p:cNvSpPr>
          <p:nvPr>
            <p:ph idx="1"/>
          </p:nvPr>
        </p:nvSpPr>
        <p:spPr>
          <a:xfrm>
            <a:off x="153373" y="1438128"/>
            <a:ext cx="10554574" cy="5419872"/>
          </a:xfrm>
        </p:spPr>
        <p:txBody>
          <a:bodyPr/>
          <a:lstStyle/>
          <a:p>
            <a:endParaRPr lang="en-GB" dirty="0" smtClean="0"/>
          </a:p>
          <a:p>
            <a:endParaRPr lang="en-GB" dirty="0"/>
          </a:p>
          <a:p>
            <a:r>
              <a:rPr lang="en-GB" dirty="0" smtClean="0"/>
              <a:t>70% of children are not meeting the recommended 1hour PA per day.</a:t>
            </a:r>
          </a:p>
          <a:p>
            <a:r>
              <a:rPr lang="en-GB" dirty="0" smtClean="0"/>
              <a:t>In 2017, children were spending 7+ hours on phones or watching TV.</a:t>
            </a:r>
          </a:p>
          <a:p>
            <a:r>
              <a:rPr lang="en-GB" dirty="0" smtClean="0"/>
              <a:t>It is recommended that children </a:t>
            </a:r>
            <a:r>
              <a:rPr lang="en-GB" smtClean="0"/>
              <a:t>and adolescences </a:t>
            </a:r>
            <a:r>
              <a:rPr lang="en-GB" dirty="0" smtClean="0"/>
              <a:t>spent 1-2 hours per day.</a:t>
            </a:r>
          </a:p>
          <a:p>
            <a:endParaRPr lang="en-GB" dirty="0"/>
          </a:p>
          <a:p>
            <a:pPr marL="0" indent="0">
              <a:buNone/>
            </a:pPr>
            <a:endParaRPr lang="en-GB" dirty="0" smtClean="0"/>
          </a:p>
          <a:p>
            <a:endParaRPr lang="en-GB" dirty="0"/>
          </a:p>
          <a:p>
            <a:endParaRPr lang="en-GB" dirty="0" smtClean="0"/>
          </a:p>
          <a:p>
            <a:pPr marL="0" indent="0">
              <a:buNone/>
            </a:pPr>
            <a:endParaRPr lang="en-GB" dirty="0" smtClean="0"/>
          </a:p>
          <a:p>
            <a:r>
              <a:rPr lang="en-GB" dirty="0" smtClean="0"/>
              <a:t>Not only does increased screen time cause lack of physical activity amongst children, its also causing depression, lower levels of self esteem and happiness.</a:t>
            </a:r>
          </a:p>
        </p:txBody>
      </p:sp>
      <p:pic>
        <p:nvPicPr>
          <p:cNvPr id="4" name="Picture 3"/>
          <p:cNvPicPr>
            <a:picLocks noChangeAspect="1"/>
          </p:cNvPicPr>
          <p:nvPr/>
        </p:nvPicPr>
        <p:blipFill>
          <a:blip r:embed="rId3"/>
          <a:stretch>
            <a:fillRect/>
          </a:stretch>
        </p:blipFill>
        <p:spPr>
          <a:xfrm>
            <a:off x="5679583" y="3944111"/>
            <a:ext cx="3142445" cy="1767626"/>
          </a:xfrm>
          <a:prstGeom prst="rect">
            <a:avLst/>
          </a:prstGeom>
        </p:spPr>
      </p:pic>
      <p:pic>
        <p:nvPicPr>
          <p:cNvPr id="5" name="Picture 4"/>
          <p:cNvPicPr>
            <a:picLocks noChangeAspect="1"/>
          </p:cNvPicPr>
          <p:nvPr/>
        </p:nvPicPr>
        <p:blipFill>
          <a:blip r:embed="rId4"/>
          <a:stretch>
            <a:fillRect/>
          </a:stretch>
        </p:blipFill>
        <p:spPr>
          <a:xfrm>
            <a:off x="1146220" y="3944111"/>
            <a:ext cx="2664254" cy="1772940"/>
          </a:xfrm>
          <a:prstGeom prst="rect">
            <a:avLst/>
          </a:prstGeom>
        </p:spPr>
      </p:pic>
    </p:spTree>
    <p:extLst>
      <p:ext uri="{BB962C8B-B14F-4D97-AF65-F5344CB8AC3E}">
        <p14:creationId xmlns:p14="http://schemas.microsoft.com/office/powerpoint/2010/main" val="15277985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186" y="324559"/>
            <a:ext cx="10571998" cy="970450"/>
          </a:xfrm>
        </p:spPr>
        <p:txBody>
          <a:bodyPr/>
          <a:lstStyle/>
          <a:p>
            <a:r>
              <a:rPr lang="en-GB" dirty="0" smtClean="0"/>
              <a:t>Fitness Apps</a:t>
            </a:r>
            <a:endParaRPr lang="en-GB" dirty="0"/>
          </a:p>
        </p:txBody>
      </p:sp>
      <p:sp>
        <p:nvSpPr>
          <p:cNvPr id="3" name="Content Placeholder 2"/>
          <p:cNvSpPr>
            <a:spLocks noGrp="1"/>
          </p:cNvSpPr>
          <p:nvPr>
            <p:ph idx="1"/>
          </p:nvPr>
        </p:nvSpPr>
        <p:spPr>
          <a:xfrm>
            <a:off x="818712" y="2595775"/>
            <a:ext cx="10554574" cy="3636511"/>
          </a:xfrm>
        </p:spPr>
        <p:txBody>
          <a:bodyPr/>
          <a:lstStyle/>
          <a:p>
            <a:r>
              <a:rPr lang="en-GB" dirty="0" smtClean="0"/>
              <a:t>Couch to 5K</a:t>
            </a:r>
          </a:p>
          <a:p>
            <a:r>
              <a:rPr lang="en-GB" dirty="0" err="1" smtClean="0"/>
              <a:t>Fitnet</a:t>
            </a:r>
            <a:endParaRPr lang="en-GB" dirty="0" smtClean="0"/>
          </a:p>
          <a:p>
            <a:r>
              <a:rPr lang="en-GB" dirty="0" smtClean="0"/>
              <a:t>Carrot Fit</a:t>
            </a:r>
          </a:p>
          <a:p>
            <a:r>
              <a:rPr lang="en-GB" dirty="0" smtClean="0"/>
              <a:t>Motion </a:t>
            </a:r>
            <a:r>
              <a:rPr lang="en-GB" dirty="0" err="1" smtClean="0"/>
              <a:t>Traxx</a:t>
            </a:r>
            <a:endParaRPr lang="en-GB" dirty="0" smtClean="0"/>
          </a:p>
          <a:p>
            <a:r>
              <a:rPr lang="en-GB" dirty="0" err="1" smtClean="0"/>
              <a:t>Fooducate</a:t>
            </a:r>
            <a:endParaRPr lang="en-GB" dirty="0" smtClean="0"/>
          </a:p>
          <a:p>
            <a:r>
              <a:rPr lang="en-GB" dirty="0" smtClean="0"/>
              <a:t>Rise</a:t>
            </a:r>
          </a:p>
          <a:p>
            <a:r>
              <a:rPr lang="en-GB" dirty="0" smtClean="0"/>
              <a:t>MyFitnessPal</a:t>
            </a:r>
          </a:p>
          <a:p>
            <a:pPr marL="0" indent="0">
              <a:buNone/>
            </a:pPr>
            <a:endParaRPr lang="en-GB" dirty="0"/>
          </a:p>
        </p:txBody>
      </p:sp>
      <p:pic>
        <p:nvPicPr>
          <p:cNvPr id="5" name="Picture 4"/>
          <p:cNvPicPr>
            <a:picLocks noChangeAspect="1"/>
          </p:cNvPicPr>
          <p:nvPr/>
        </p:nvPicPr>
        <p:blipFill>
          <a:blip r:embed="rId3"/>
          <a:stretch>
            <a:fillRect/>
          </a:stretch>
        </p:blipFill>
        <p:spPr>
          <a:xfrm>
            <a:off x="10201744" y="2190012"/>
            <a:ext cx="1492273" cy="1492273"/>
          </a:xfrm>
          <a:prstGeom prst="rect">
            <a:avLst/>
          </a:prstGeom>
        </p:spPr>
      </p:pic>
      <p:pic>
        <p:nvPicPr>
          <p:cNvPr id="6" name="Picture 5"/>
          <p:cNvPicPr>
            <a:picLocks noChangeAspect="1"/>
          </p:cNvPicPr>
          <p:nvPr/>
        </p:nvPicPr>
        <p:blipFill>
          <a:blip r:embed="rId4"/>
          <a:stretch>
            <a:fillRect/>
          </a:stretch>
        </p:blipFill>
        <p:spPr>
          <a:xfrm>
            <a:off x="8798201" y="3869107"/>
            <a:ext cx="1633939" cy="1633939"/>
          </a:xfrm>
          <a:prstGeom prst="rect">
            <a:avLst/>
          </a:prstGeom>
        </p:spPr>
      </p:pic>
      <p:pic>
        <p:nvPicPr>
          <p:cNvPr id="7" name="Picture 6"/>
          <p:cNvPicPr>
            <a:picLocks noChangeAspect="1"/>
          </p:cNvPicPr>
          <p:nvPr/>
        </p:nvPicPr>
        <p:blipFill>
          <a:blip r:embed="rId5"/>
          <a:stretch>
            <a:fillRect/>
          </a:stretch>
        </p:blipFill>
        <p:spPr>
          <a:xfrm>
            <a:off x="10652907" y="4791529"/>
            <a:ext cx="1440757" cy="1440757"/>
          </a:xfrm>
          <a:prstGeom prst="rect">
            <a:avLst/>
          </a:prstGeom>
        </p:spPr>
      </p:pic>
      <p:pic>
        <p:nvPicPr>
          <p:cNvPr id="8" name="Picture 7"/>
          <p:cNvPicPr>
            <a:picLocks noChangeAspect="1"/>
          </p:cNvPicPr>
          <p:nvPr/>
        </p:nvPicPr>
        <p:blipFill>
          <a:blip r:embed="rId6"/>
          <a:stretch>
            <a:fillRect/>
          </a:stretch>
        </p:blipFill>
        <p:spPr>
          <a:xfrm>
            <a:off x="6972066" y="2408953"/>
            <a:ext cx="1646819" cy="1646819"/>
          </a:xfrm>
          <a:prstGeom prst="rect">
            <a:avLst/>
          </a:prstGeom>
        </p:spPr>
      </p:pic>
      <p:pic>
        <p:nvPicPr>
          <p:cNvPr id="9" name="Picture 8"/>
          <p:cNvPicPr>
            <a:picLocks noChangeAspect="1"/>
          </p:cNvPicPr>
          <p:nvPr/>
        </p:nvPicPr>
        <p:blipFill>
          <a:blip r:embed="rId7"/>
          <a:stretch>
            <a:fillRect/>
          </a:stretch>
        </p:blipFill>
        <p:spPr>
          <a:xfrm>
            <a:off x="6621608" y="4414030"/>
            <a:ext cx="1765626" cy="1765626"/>
          </a:xfrm>
          <a:prstGeom prst="rect">
            <a:avLst/>
          </a:prstGeom>
        </p:spPr>
      </p:pic>
      <p:pic>
        <p:nvPicPr>
          <p:cNvPr id="10" name="Picture 9"/>
          <p:cNvPicPr>
            <a:picLocks noChangeAspect="1"/>
          </p:cNvPicPr>
          <p:nvPr/>
        </p:nvPicPr>
        <p:blipFill>
          <a:blip r:embed="rId8"/>
          <a:stretch>
            <a:fillRect/>
          </a:stretch>
        </p:blipFill>
        <p:spPr>
          <a:xfrm>
            <a:off x="4919730" y="2875336"/>
            <a:ext cx="1612798" cy="1612798"/>
          </a:xfrm>
          <a:prstGeom prst="rect">
            <a:avLst/>
          </a:prstGeom>
        </p:spPr>
      </p:pic>
      <p:pic>
        <p:nvPicPr>
          <p:cNvPr id="11" name="Picture 10"/>
          <p:cNvPicPr>
            <a:picLocks noChangeAspect="1"/>
          </p:cNvPicPr>
          <p:nvPr/>
        </p:nvPicPr>
        <p:blipFill>
          <a:blip r:embed="rId9"/>
          <a:stretch>
            <a:fillRect/>
          </a:stretch>
        </p:blipFill>
        <p:spPr>
          <a:xfrm>
            <a:off x="4313271" y="4752233"/>
            <a:ext cx="1666875" cy="1666875"/>
          </a:xfrm>
          <a:prstGeom prst="rect">
            <a:avLst/>
          </a:prstGeom>
        </p:spPr>
      </p:pic>
    </p:spTree>
    <p:extLst>
      <p:ext uri="{BB962C8B-B14F-4D97-AF65-F5344CB8AC3E}">
        <p14:creationId xmlns:p14="http://schemas.microsoft.com/office/powerpoint/2010/main" val="31449070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 name="Picture 5"/>
          <p:cNvPicPr>
            <a:picLocks noChangeAspect="1"/>
          </p:cNvPicPr>
          <p:nvPr/>
        </p:nvPicPr>
        <p:blipFill>
          <a:blip r:embed="rId3"/>
          <a:stretch>
            <a:fillRect/>
          </a:stretch>
        </p:blipFill>
        <p:spPr>
          <a:xfrm>
            <a:off x="0" y="1673"/>
            <a:ext cx="12192000" cy="6854653"/>
          </a:xfrm>
          <a:prstGeom prst="rect">
            <a:avLst/>
          </a:prstGeom>
        </p:spPr>
      </p:pic>
      <p:cxnSp>
        <p:nvCxnSpPr>
          <p:cNvPr id="11" name="Straight Arrow Connector 10"/>
          <p:cNvCxnSpPr/>
          <p:nvPr/>
        </p:nvCxnSpPr>
        <p:spPr>
          <a:xfrm flipV="1">
            <a:off x="2857500" y="2476500"/>
            <a:ext cx="7562850" cy="5334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476500" y="3790950"/>
            <a:ext cx="8420100" cy="1447800"/>
          </a:xfrm>
          <a:prstGeom prst="straightConnector1">
            <a:avLst/>
          </a:prstGeom>
          <a:ln w="76200">
            <a:solidFill>
              <a:srgbClr val="0E12B8"/>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2590800" y="3986674"/>
            <a:ext cx="2857500" cy="1141240"/>
          </a:xfrm>
          <a:prstGeom prst="straightConnector1">
            <a:avLst/>
          </a:prstGeom>
          <a:ln w="762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2305050" y="3390900"/>
            <a:ext cx="6800850" cy="895350"/>
          </a:xfrm>
          <a:prstGeom prst="straightConnector1">
            <a:avLst/>
          </a:prstGeom>
          <a:ln w="76200">
            <a:solidFill>
              <a:schemeClr val="accent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2857500" y="3219450"/>
            <a:ext cx="4324350" cy="106680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667000" y="4591050"/>
            <a:ext cx="4229100" cy="64770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2857500" y="5410200"/>
            <a:ext cx="1771650" cy="1905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793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601734"/>
            <a:ext cx="10571998" cy="970450"/>
          </a:xfrm>
        </p:spPr>
        <p:txBody>
          <a:bodyPr/>
          <a:lstStyle/>
          <a:p>
            <a:r>
              <a:rPr lang="en-GB" dirty="0" smtClean="0"/>
              <a:t>Carrot Fit -‘Snarky weight loss app uses insults as motivation’ (Taylor, 2014)</a:t>
            </a:r>
            <a:endParaRPr lang="en-GB" dirty="0"/>
          </a:p>
        </p:txBody>
      </p:sp>
      <p:sp>
        <p:nvSpPr>
          <p:cNvPr id="3" name="Content Placeholder 2"/>
          <p:cNvSpPr>
            <a:spLocks noGrp="1"/>
          </p:cNvSpPr>
          <p:nvPr>
            <p:ph idx="1"/>
          </p:nvPr>
        </p:nvSpPr>
        <p:spPr/>
        <p:txBody>
          <a:bodyPr/>
          <a:lstStyle/>
          <a:p>
            <a:r>
              <a:rPr lang="en-GB" dirty="0" smtClean="0"/>
              <a:t>The iPhone App description reads: ‘Carrot is a sadistic Al construct with one simple goal: to transform your flabby carcass into a Grade A specimen off the human race’</a:t>
            </a:r>
          </a:p>
          <a:p>
            <a:r>
              <a:rPr lang="en-GB" dirty="0" smtClean="0"/>
              <a:t>The National Eating Disorders Association (NEDA) called the app ‘hurtful and damaging and a high-profile example of body shaming’.</a:t>
            </a:r>
          </a:p>
          <a:p>
            <a:r>
              <a:rPr lang="en-GB" dirty="0" smtClean="0"/>
              <a:t>Surprisingly, this app has received an abundance of positive feedback</a:t>
            </a:r>
          </a:p>
          <a:p>
            <a:r>
              <a:rPr lang="en-GB" dirty="0" smtClean="0"/>
              <a:t>£3.99 charge with an age rating of 12+</a:t>
            </a:r>
          </a:p>
          <a:p>
            <a:r>
              <a:rPr lang="en-GB" dirty="0" smtClean="0"/>
              <a:t>One review reading ‘The way carrot motivated you with dry humour and out right offence comments makes me want to work harder’</a:t>
            </a:r>
          </a:p>
          <a:p>
            <a:endParaRPr lang="en-GB" dirty="0"/>
          </a:p>
        </p:txBody>
      </p:sp>
    </p:spTree>
    <p:extLst>
      <p:ext uri="{BB962C8B-B14F-4D97-AF65-F5344CB8AC3E}">
        <p14:creationId xmlns:p14="http://schemas.microsoft.com/office/powerpoint/2010/main" val="22356670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a:t>Wartella</a:t>
            </a:r>
            <a:r>
              <a:rPr lang="en-GB" dirty="0"/>
              <a:t>, E. and Jennings, N. (2000). Children and Computers: New Technology. Old Concerns. </a:t>
            </a:r>
            <a:r>
              <a:rPr lang="en-GB" i="1" dirty="0"/>
              <a:t>The Future of Children</a:t>
            </a:r>
            <a:r>
              <a:rPr lang="en-GB" dirty="0"/>
              <a:t>, 10(2), p.31</a:t>
            </a:r>
            <a:r>
              <a:rPr lang="en-GB" dirty="0" smtClean="0"/>
              <a:t>.</a:t>
            </a:r>
          </a:p>
          <a:p>
            <a:r>
              <a:rPr lang="en-GB" dirty="0"/>
              <a:t>Martins, N., Matthews, N. and </a:t>
            </a:r>
            <a:r>
              <a:rPr lang="en-GB" dirty="0" err="1"/>
              <a:t>Ratan</a:t>
            </a:r>
            <a:r>
              <a:rPr lang="en-GB" dirty="0"/>
              <a:t>, R. (2017). Playing by the rules: parental mediation of video game play. </a:t>
            </a:r>
            <a:r>
              <a:rPr lang="en-GB" i="1" dirty="0"/>
              <a:t>Journal of family issues</a:t>
            </a:r>
            <a:r>
              <a:rPr lang="en-GB" dirty="0"/>
              <a:t>, [online] 38(9), pp.1215-1238. Available at: http://journals.sagepub.com/doi/full/10.1177/0192513X15613822 [Accessed 23 Nov. 2017].</a:t>
            </a:r>
          </a:p>
          <a:p>
            <a:r>
              <a:rPr lang="en-GB" dirty="0" err="1"/>
              <a:t>Plowman</a:t>
            </a:r>
            <a:r>
              <a:rPr lang="en-GB" dirty="0"/>
              <a:t>, L., </a:t>
            </a:r>
            <a:r>
              <a:rPr lang="en-GB" dirty="0" err="1"/>
              <a:t>McPake</a:t>
            </a:r>
            <a:r>
              <a:rPr lang="en-GB" dirty="0"/>
              <a:t>, J. and Stephen, C. (2008). Just picking it up? Young children learning with technology at home. </a:t>
            </a:r>
            <a:r>
              <a:rPr lang="en-GB" i="1" dirty="0"/>
              <a:t>Cambridge Journal of Education. </a:t>
            </a:r>
            <a:r>
              <a:rPr lang="en-GB" dirty="0"/>
              <a:t> 38(3), pp.303-319. Available at: https://doi.org/10.1080/03057640802287564 [Accessed 23 Nov. 2017].</a:t>
            </a:r>
          </a:p>
          <a:p>
            <a:r>
              <a:rPr lang="en-GB" dirty="0"/>
              <a:t>Siemens, G. (2017). </a:t>
            </a:r>
            <a:r>
              <a:rPr lang="en-GB" i="1" dirty="0" err="1"/>
              <a:t>Connectivism</a:t>
            </a:r>
            <a:r>
              <a:rPr lang="en-GB" i="1" dirty="0"/>
              <a:t>: A </a:t>
            </a:r>
            <a:r>
              <a:rPr lang="en-GB" i="1" dirty="0" smtClean="0"/>
              <a:t>Lea000000000000000000000rning </a:t>
            </a:r>
            <a:r>
              <a:rPr lang="en-GB" i="1" dirty="0"/>
              <a:t>Theory for the Digital Age</a:t>
            </a:r>
            <a:r>
              <a:rPr lang="en-GB" dirty="0"/>
              <a:t>. Available at: http://er.dut.ac.za/handle/123456789/69 [Accessed 23 Nov. 2017].</a:t>
            </a:r>
          </a:p>
          <a:p>
            <a:r>
              <a:rPr lang="en-GB" dirty="0"/>
              <a:t>Gov.uk. (2013). </a:t>
            </a:r>
            <a:r>
              <a:rPr lang="en-GB" i="1" dirty="0"/>
              <a:t>Sedentary lifestyles and too much screen time affect children’s wellbeing - GOV.UK</a:t>
            </a:r>
            <a:r>
              <a:rPr lang="en-GB" dirty="0"/>
              <a:t>. [online] Available at: https://www.gov.uk/government/news/sedentary-lifestyles-and-too-much-screen-time-affect-childrens-wellbeing [Accessed 5 Jan. 2018</a:t>
            </a:r>
            <a:r>
              <a:rPr lang="en-GB" dirty="0" smtClean="0"/>
              <a:t>].</a:t>
            </a:r>
          </a:p>
          <a:p>
            <a:r>
              <a:rPr lang="en-GB" dirty="0"/>
              <a:t>Paula, E. (2017). </a:t>
            </a:r>
            <a:r>
              <a:rPr lang="en-GB" i="1" dirty="0"/>
              <a:t>Obesity in Children and Technology</a:t>
            </a:r>
            <a:r>
              <a:rPr lang="en-GB" dirty="0"/>
              <a:t>. [online] LIVESTRONG.COM. Available at: https://www.livestrong.com/article/46320-obesity-children-technology/ [Accessed 5 Jan. 2018].</a:t>
            </a:r>
          </a:p>
        </p:txBody>
      </p:sp>
    </p:spTree>
    <p:extLst>
      <p:ext uri="{BB962C8B-B14F-4D97-AF65-F5344CB8AC3E}">
        <p14:creationId xmlns:p14="http://schemas.microsoft.com/office/powerpoint/2010/main" val="36643879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20668" y="5549384"/>
            <a:ext cx="5788764" cy="646331"/>
          </a:xfrm>
          <a:prstGeom prst="rect">
            <a:avLst/>
          </a:prstGeom>
        </p:spPr>
        <p:txBody>
          <a:bodyPr wrap="none">
            <a:spAutoFit/>
          </a:bodyPr>
          <a:lstStyle/>
          <a:p>
            <a:r>
              <a:rPr lang="en-GB">
                <a:hlinkClick r:id="rId3"/>
              </a:rPr>
              <a:t>https</a:t>
            </a:r>
            <a:r>
              <a:rPr lang="en-GB">
                <a:hlinkClick r:id="rId3"/>
              </a:rPr>
              <a:t>://</a:t>
            </a:r>
            <a:r>
              <a:rPr lang="en-GB" smtClean="0">
                <a:hlinkClick r:id="rId3"/>
              </a:rPr>
              <a:t>www.youtube.com/watch?v=LVl7nX21cEo</a:t>
            </a:r>
            <a:endParaRPr lang="en-GB" smtClean="0"/>
          </a:p>
          <a:p>
            <a:endParaRPr lang="en-GB"/>
          </a:p>
        </p:txBody>
      </p:sp>
      <p:pic>
        <p:nvPicPr>
          <p:cNvPr id="3" name="Picture 2"/>
          <p:cNvPicPr>
            <a:picLocks noChangeAspect="1"/>
          </p:cNvPicPr>
          <p:nvPr/>
        </p:nvPicPr>
        <p:blipFill rotWithShape="1">
          <a:blip r:embed="rId4"/>
          <a:srcRect l="10156" t="26377" r="43125" b="17484"/>
          <a:stretch/>
        </p:blipFill>
        <p:spPr>
          <a:xfrm>
            <a:off x="2171700" y="304799"/>
            <a:ext cx="7486650" cy="5057871"/>
          </a:xfrm>
          <a:prstGeom prst="rect">
            <a:avLst/>
          </a:prstGeom>
        </p:spPr>
      </p:pic>
    </p:spTree>
    <p:extLst>
      <p:ext uri="{BB962C8B-B14F-4D97-AF65-F5344CB8AC3E}">
        <p14:creationId xmlns:p14="http://schemas.microsoft.com/office/powerpoint/2010/main" val="35471100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3"/>
          <a:srcRect l="3437" t="33049" r="38595" b="9424"/>
          <a:stretch/>
        </p:blipFill>
        <p:spPr>
          <a:xfrm>
            <a:off x="-1" y="0"/>
            <a:ext cx="12291391" cy="6858000"/>
          </a:xfrm>
          <a:prstGeom prst="rect">
            <a:avLst/>
          </a:prstGeom>
        </p:spPr>
      </p:pic>
    </p:spTree>
    <p:extLst>
      <p:ext uri="{BB962C8B-B14F-4D97-AF65-F5344CB8AC3E}">
        <p14:creationId xmlns:p14="http://schemas.microsoft.com/office/powerpoint/2010/main" val="22574892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Accessibility to Help</a:t>
            </a:r>
            <a:endParaRPr lang="en-GB"/>
          </a:p>
        </p:txBody>
      </p:sp>
      <p:sp>
        <p:nvSpPr>
          <p:cNvPr id="3" name="Content Placeholder 2"/>
          <p:cNvSpPr>
            <a:spLocks noGrp="1"/>
          </p:cNvSpPr>
          <p:nvPr>
            <p:ph idx="1"/>
          </p:nvPr>
        </p:nvSpPr>
        <p:spPr>
          <a:xfrm>
            <a:off x="818712" y="2412787"/>
            <a:ext cx="10554574" cy="4102313"/>
          </a:xfrm>
        </p:spPr>
        <p:txBody>
          <a:bodyPr>
            <a:normAutofit lnSpcReduction="10000"/>
          </a:bodyPr>
          <a:lstStyle/>
          <a:p>
            <a:r>
              <a:rPr lang="en-GB"/>
              <a:t>‘The rapid growth in the use of smartphones has opened a new world of opportunities for use in behavioural health care. Mobile phone software applications (apps) are available for a variety of useful tasks to include symptom assessment, psychoeducation, resource location, and tracking of treatment progress.’ (Luxton et al., 2011)</a:t>
            </a:r>
          </a:p>
          <a:p>
            <a:r>
              <a:rPr lang="en-GB"/>
              <a:t>This has led to a discussion of whether smartphones and mobile technological resources should be used in clinical practice. (Luxton et al., 2011) </a:t>
            </a:r>
          </a:p>
          <a:p>
            <a:r>
              <a:rPr lang="en-GB"/>
              <a:t>‘Smartphone and mobile applications represent a practical opportunity to explore new modalities of monitoring, treatment, and research of psychiatric and mental health conditions.’ (Torous, Friedman and Keshavan, 2014) </a:t>
            </a:r>
          </a:p>
          <a:p>
            <a:r>
              <a:rPr lang="en-GB"/>
              <a:t>‘Technology is important in the everyday lives of young people, and online mental health services that encompass promotion and prevention activities should include a variety of resources that appeal to all ages and both sexes, such as “question and answer” forums and email.’ (Burns et al., 2010)</a:t>
            </a:r>
          </a:p>
          <a:p>
            <a:endParaRPr lang="en-GB"/>
          </a:p>
        </p:txBody>
      </p:sp>
    </p:spTree>
    <p:extLst>
      <p:ext uri="{BB962C8B-B14F-4D97-AF65-F5344CB8AC3E}">
        <p14:creationId xmlns:p14="http://schemas.microsoft.com/office/powerpoint/2010/main" val="3482309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Negative Associations Between Technology, Anxiety and Depression</a:t>
            </a:r>
            <a:endParaRPr lang="en-GB"/>
          </a:p>
        </p:txBody>
      </p:sp>
      <p:sp>
        <p:nvSpPr>
          <p:cNvPr id="3" name="Content Placeholder 2"/>
          <p:cNvSpPr>
            <a:spLocks noGrp="1"/>
          </p:cNvSpPr>
          <p:nvPr>
            <p:ph idx="1"/>
          </p:nvPr>
        </p:nvSpPr>
        <p:spPr>
          <a:xfrm>
            <a:off x="810000" y="2546137"/>
            <a:ext cx="10554574" cy="3636511"/>
          </a:xfrm>
        </p:spPr>
        <p:txBody>
          <a:bodyPr/>
          <a:lstStyle/>
          <a:p>
            <a:r>
              <a:rPr lang="en-GB"/>
              <a:t>‘there are growing concerns about the impact of digital technologies on children’s emotional well-being, particularly regarding fear, anxiety, and depression’(Hoge, Bickham and Cantor, 2017) </a:t>
            </a:r>
          </a:p>
          <a:p>
            <a:r>
              <a:rPr lang="en-GB"/>
              <a:t>‘Retrospective reports reveal that intense, trauma-like symptoms from media exposure are common in children and adolescents.’ Hoge, Bickham and Cantor, 2017) </a:t>
            </a:r>
          </a:p>
          <a:p>
            <a:r>
              <a:rPr lang="en-GB"/>
              <a:t>‘It has been argued that spending time online “displaces” time spent on social or cognitively stimulating activities (i.e., displacement hypothesis), which in turn may increase feelings of social isolation or depression (Kraut et al., 1998; Nikklen, Valkenburg, &amp; Huizinga, 2014).’ (George et al., 2017) </a:t>
            </a:r>
          </a:p>
          <a:p>
            <a:r>
              <a:rPr lang="en-GB"/>
              <a:t>‘Mobile phone use is positively related to anxiety and that anxiety has a negative relationship with the level of personal life satisfaction.’ (De-Sola et al., 2017)</a:t>
            </a:r>
          </a:p>
          <a:p>
            <a:endParaRPr lang="en-GB"/>
          </a:p>
        </p:txBody>
      </p:sp>
    </p:spTree>
    <p:extLst>
      <p:ext uri="{BB962C8B-B14F-4D97-AF65-F5344CB8AC3E}">
        <p14:creationId xmlns:p14="http://schemas.microsoft.com/office/powerpoint/2010/main" val="9960555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Positive Associations Between Anxiety, Depression and Technology</a:t>
            </a:r>
            <a:endParaRPr lang="en-GB"/>
          </a:p>
        </p:txBody>
      </p:sp>
      <p:sp>
        <p:nvSpPr>
          <p:cNvPr id="3" name="Content Placeholder 2"/>
          <p:cNvSpPr>
            <a:spLocks noGrp="1"/>
          </p:cNvSpPr>
          <p:nvPr>
            <p:ph idx="1"/>
          </p:nvPr>
        </p:nvSpPr>
        <p:spPr/>
        <p:txBody>
          <a:bodyPr/>
          <a:lstStyle/>
          <a:p>
            <a:r>
              <a:rPr lang="en-GB"/>
              <a:t>‘The social nature of digital communication may be harnessed in some situations to improve mood and to promote health-enhancing strategies.’ (Hoge, Bickham and Cantor, 2017) </a:t>
            </a:r>
          </a:p>
          <a:p>
            <a:r>
              <a:rPr lang="en-GB"/>
              <a:t>‘Not all types of electronic media use would be expected to worsen depression. Because increases in momentary positive affect may lower some people’s risk for depression, certain types of media use that have this effect could be therapeutic. Media use that provides effective distraction, humor, connection to peers, and a wide social network could serve to help adolescents avoid depression and potentially reduce its impact on their functioning.’ (Hoge, Bickham and Cantor, 2017)</a:t>
            </a:r>
          </a:p>
          <a:p>
            <a:endParaRPr lang="en-GB"/>
          </a:p>
        </p:txBody>
      </p:sp>
    </p:spTree>
    <p:extLst>
      <p:ext uri="{BB962C8B-B14F-4D97-AF65-F5344CB8AC3E}">
        <p14:creationId xmlns:p14="http://schemas.microsoft.com/office/powerpoint/2010/main" val="38965350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Addictive Personalities and Technology</a:t>
            </a:r>
            <a:endParaRPr lang="en-GB"/>
          </a:p>
        </p:txBody>
      </p:sp>
      <p:sp>
        <p:nvSpPr>
          <p:cNvPr id="3" name="Content Placeholder 2"/>
          <p:cNvSpPr>
            <a:spLocks noGrp="1"/>
          </p:cNvSpPr>
          <p:nvPr>
            <p:ph idx="1"/>
          </p:nvPr>
        </p:nvSpPr>
        <p:spPr>
          <a:xfrm>
            <a:off x="818712" y="2546137"/>
            <a:ext cx="10554574" cy="3636511"/>
          </a:xfrm>
        </p:spPr>
        <p:txBody>
          <a:bodyPr>
            <a:normAutofit fontScale="92500" lnSpcReduction="10000"/>
          </a:bodyPr>
          <a:lstStyle/>
          <a:p>
            <a:r>
              <a:rPr lang="en-GB"/>
              <a:t>‘Several studies have found a relationship between impulsivity and addiction, dependence, or problematic mobile phone use’ (De-Sola et al., 2017) </a:t>
            </a:r>
          </a:p>
          <a:p>
            <a:r>
              <a:rPr lang="en-GB"/>
              <a:t>‘Social anxiety and environmental dependence may have close relationships with mobile phone dependence, more frequently among women because of their greater sensitivity to interpersonal relationships, mainly through interactive social applications’ (De-Sola et al., 2017) </a:t>
            </a:r>
          </a:p>
          <a:p>
            <a:r>
              <a:rPr lang="en-GB"/>
              <a:t>‘mobile phones, as an element of dependence and problematic use, have ended up capturing large segments of the adult population, becoming an addiction due to the similarity of its manifestations with the criteria of substance abuse and pathological gambling’ (De-Sola et al., 2017)</a:t>
            </a:r>
          </a:p>
          <a:p>
            <a:r>
              <a:rPr lang="en-GB"/>
              <a:t>‘mobile phones, as an element of dependence and problematic use, have ended up capturing large segments of the adult population, becoming an addiction due to the similarity of its manifestations with the criteria of substance abuse and pathological gambling’ (De-Sola, 2017)</a:t>
            </a:r>
          </a:p>
          <a:p>
            <a:endParaRPr lang="en-GB"/>
          </a:p>
        </p:txBody>
      </p:sp>
    </p:spTree>
    <p:extLst>
      <p:ext uri="{BB962C8B-B14F-4D97-AF65-F5344CB8AC3E}">
        <p14:creationId xmlns:p14="http://schemas.microsoft.com/office/powerpoint/2010/main" val="7972386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GB"/>
          </a:p>
        </p:txBody>
      </p:sp>
      <p:sp>
        <p:nvSpPr>
          <p:cNvPr id="3" name="Content Placeholder 2"/>
          <p:cNvSpPr>
            <a:spLocks noGrp="1"/>
          </p:cNvSpPr>
          <p:nvPr>
            <p:ph idx="1"/>
          </p:nvPr>
        </p:nvSpPr>
        <p:spPr>
          <a:xfrm>
            <a:off x="818712" y="2222287"/>
            <a:ext cx="10554574" cy="4483313"/>
          </a:xfrm>
        </p:spPr>
        <p:txBody>
          <a:bodyPr>
            <a:normAutofit fontScale="77500" lnSpcReduction="20000"/>
          </a:bodyPr>
          <a:lstStyle/>
          <a:p>
            <a:r>
              <a:rPr lang="en-GB"/>
              <a:t>Burns, J.M., Davenport, T.A., Durkin, L.A., Luscombe, G.M. and Hickie, I.B. (2010) ‘The internet as a setting for mental health service utilisation by young people’, The Medical Journal of Australia, 192(11), p.22.</a:t>
            </a:r>
          </a:p>
          <a:p>
            <a:r>
              <a:rPr lang="en-GB"/>
              <a:t>De-Sola, J., Talledo, H., Rubio, G. and de Fonseca, F.R. (2017) ‘Psychological Factors and alcohol Use in Problematic Mobile Phone Use in the Spanish Population’, Frontiers in Psychiatry, 8.</a:t>
            </a:r>
          </a:p>
          <a:p>
            <a:r>
              <a:rPr lang="en-GB"/>
              <a:t>George, M.J., Russell, M.A., Piontak, J.R. and Odgers, C.L. (2017) ‘Concurrent and Subsequent Associations Between Daily Digital Technology Use and High‐Risk Adolescents’, Mental Health Symptoms. Child Development.</a:t>
            </a:r>
          </a:p>
          <a:p>
            <a:r>
              <a:rPr lang="en-GB"/>
              <a:t>Hoge, E., Bickham, D. and Cantor, J. (2017) ‘Digital media, anxiety, and depression in children’, Paediatrics, 140, pp.S76-S80.</a:t>
            </a:r>
          </a:p>
          <a:p>
            <a:r>
              <a:rPr lang="en-GB"/>
              <a:t>Luxton, D.D., McCann, R.A., Bush, N.E., Mishkind, M.C. and Reger, G.M. (2011) ‘Health for mental health: Integrating smartphone technology in behavioral healthcare’, Professional Psychology: Research and Practice, 42(6), p.505. </a:t>
            </a:r>
          </a:p>
          <a:p>
            <a:r>
              <a:rPr lang="en-GB"/>
              <a:t>Przybylski, A.K. and Weinstein, N. (2017) ‘A large-scale test of the Goldilocks Hypothesis: Quantifying the relations between digital-screen use and the mental well-being of adolescents’, Psychological Science, 28(2), pp.204-215. </a:t>
            </a:r>
          </a:p>
          <a:p>
            <a:r>
              <a:rPr lang="en-GB"/>
              <a:t>Riemer-Reiss, M.L. (2000) ‘Utilizing distance technology for mental health counseling’, Journal of Mental Health Counselling, 22(3), p.189. </a:t>
            </a:r>
          </a:p>
          <a:p>
            <a:r>
              <a:rPr lang="en-GB"/>
              <a:t>Torous, J., Friedman, R. and Keshavan, M. (2014) ‘Smartphone ownership and interest in mobile applications to monitor symptoms of mental health conditions’, JMIR mHealth and uHealth, 2(1).</a:t>
            </a:r>
          </a:p>
          <a:p>
            <a:endParaRPr lang="en-GB"/>
          </a:p>
        </p:txBody>
      </p:sp>
    </p:spTree>
    <p:extLst>
      <p:ext uri="{BB962C8B-B14F-4D97-AF65-F5344CB8AC3E}">
        <p14:creationId xmlns:p14="http://schemas.microsoft.com/office/powerpoint/2010/main" val="11379589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Positives of using technology in Education</a:t>
            </a:r>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25106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marL="0" indent="0" algn="ctr">
              <a:buNone/>
            </a:pPr>
            <a:r>
              <a:rPr lang="en-US" sz="4000"/>
              <a:t>The knowledge needed for tomorrow’s</a:t>
            </a:r>
            <a:br>
              <a:rPr lang="en-US" sz="4000"/>
            </a:br>
            <a:r>
              <a:rPr lang="en-US" sz="4000"/>
              <a:t>jobs will change before many of today’s students enter the job market” </a:t>
            </a:r>
            <a:br>
              <a:rPr lang="en-US" sz="4000"/>
            </a:br>
            <a:r>
              <a:rPr lang="en-US" sz="4000"/>
              <a:t>(Bitner, N. and Bitner, J. (2002).</a:t>
            </a:r>
            <a:endParaRPr lang="en-GB" sz="4000"/>
          </a:p>
        </p:txBody>
      </p:sp>
    </p:spTree>
    <p:extLst>
      <p:ext uri="{BB962C8B-B14F-4D97-AF65-F5344CB8AC3E}">
        <p14:creationId xmlns:p14="http://schemas.microsoft.com/office/powerpoint/2010/main" val="191587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447188"/>
            <a:ext cx="10571998" cy="970450"/>
          </a:xfrm>
        </p:spPr>
        <p:txBody>
          <a:bodyPr/>
          <a:lstStyle/>
          <a:p>
            <a:r>
              <a:rPr lang="en-US"/>
              <a:t>Using technology in the classroom</a:t>
            </a:r>
            <a:endParaRPr lang="en-GB"/>
          </a:p>
        </p:txBody>
      </p:sp>
      <p:sp>
        <p:nvSpPr>
          <p:cNvPr id="3" name="Content Placeholder 2"/>
          <p:cNvSpPr>
            <a:spLocks noGrp="1"/>
          </p:cNvSpPr>
          <p:nvPr>
            <p:ph idx="1"/>
          </p:nvPr>
        </p:nvSpPr>
        <p:spPr/>
        <p:txBody>
          <a:bodyPr/>
          <a:lstStyle/>
          <a:p>
            <a:r>
              <a:rPr lang="en-GB" smtClean="0"/>
              <a:t>Teachers </a:t>
            </a:r>
            <a:r>
              <a:rPr lang="en-GB"/>
              <a:t>must learn first before they are then able to teach </a:t>
            </a:r>
          </a:p>
          <a:p>
            <a:r>
              <a:rPr lang="en-GB" smtClean="0"/>
              <a:t>Technology </a:t>
            </a:r>
            <a:r>
              <a:rPr lang="en-GB"/>
              <a:t>has a positive impact on student learning. Technology causes students to be more engaged; thus, students often retain more information </a:t>
            </a:r>
          </a:p>
          <a:p>
            <a:r>
              <a:rPr lang="en-GB" smtClean="0"/>
              <a:t> </a:t>
            </a:r>
            <a:r>
              <a:rPr lang="en-GB"/>
              <a:t>Technology is a powerful contributor to learning if it is used to deepen students’ engagement in meaningful and intellectually authentic curriculum. Technology is a tool.  </a:t>
            </a:r>
          </a:p>
          <a:p>
            <a:r>
              <a:rPr lang="en-GB" smtClean="0"/>
              <a:t> </a:t>
            </a:r>
            <a:r>
              <a:rPr lang="en-GB"/>
              <a:t>Technology can be used as a tool for establishing meaningful projects to engage students in critical thinking and problem solving.  </a:t>
            </a:r>
          </a:p>
          <a:p>
            <a:endParaRPr lang="en-GB"/>
          </a:p>
        </p:txBody>
      </p:sp>
    </p:spTree>
    <p:extLst>
      <p:ext uri="{BB962C8B-B14F-4D97-AF65-F5344CB8AC3E}">
        <p14:creationId xmlns:p14="http://schemas.microsoft.com/office/powerpoint/2010/main" val="32029244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Using technology in the classroom</a:t>
            </a:r>
            <a:endParaRPr lang="en-GB"/>
          </a:p>
        </p:txBody>
      </p:sp>
      <p:sp>
        <p:nvSpPr>
          <p:cNvPr id="3" name="Content Placeholder 2"/>
          <p:cNvSpPr>
            <a:spLocks noGrp="1"/>
          </p:cNvSpPr>
          <p:nvPr>
            <p:ph idx="1"/>
          </p:nvPr>
        </p:nvSpPr>
        <p:spPr>
          <a:xfrm>
            <a:off x="818712" y="2222287"/>
            <a:ext cx="10554574" cy="4311863"/>
          </a:xfrm>
        </p:spPr>
        <p:txBody>
          <a:bodyPr>
            <a:normAutofit/>
          </a:bodyPr>
          <a:lstStyle/>
          <a:p>
            <a:r>
              <a:rPr lang="en-GB" smtClean="0"/>
              <a:t>Technology </a:t>
            </a:r>
            <a:r>
              <a:rPr lang="en-GB"/>
              <a:t>can be used to restructure and redesign the classroom to produce an environment that promotes the development of higher-order thinking skills (Kurt, 2010).  </a:t>
            </a:r>
          </a:p>
          <a:p>
            <a:r>
              <a:rPr lang="en-GB" smtClean="0"/>
              <a:t>Technology </a:t>
            </a:r>
            <a:r>
              <a:rPr lang="en-GB"/>
              <a:t>also increases student collaboration. Collaboration is a highly effective tool for learning. Students cooperatively works together to either create projects or they can learn from each other by reading the work of their peers (Keser, Huseyin, &amp; Ozdamli, 2011).  </a:t>
            </a:r>
          </a:p>
          <a:p>
            <a:r>
              <a:rPr lang="en-GB" smtClean="0"/>
              <a:t>Therefore</a:t>
            </a:r>
            <a:r>
              <a:rPr lang="en-GB"/>
              <a:t>, one of the greatest vehicles for the 21st century is using technology for effective and permanent learning.  </a:t>
            </a:r>
          </a:p>
          <a:p>
            <a:r>
              <a:rPr lang="en-GB" smtClean="0"/>
              <a:t>Provides </a:t>
            </a:r>
            <a:r>
              <a:rPr lang="en-GB"/>
              <a:t>a meaningful learning experience for all students.  </a:t>
            </a:r>
          </a:p>
          <a:p>
            <a:r>
              <a:rPr lang="en-GB" smtClean="0"/>
              <a:t> </a:t>
            </a:r>
            <a:r>
              <a:rPr lang="en-GB"/>
              <a:t>Technology can help GCSE / A-Level students when it comes to assignments  </a:t>
            </a:r>
          </a:p>
          <a:p>
            <a:r>
              <a:rPr lang="en-GB" smtClean="0"/>
              <a:t> </a:t>
            </a:r>
            <a:r>
              <a:rPr lang="en-GB"/>
              <a:t>All young people and teachers could benefit from these new technologies, which could also help reduce the attainment gap and support pupils with special educational needs and disabilities. </a:t>
            </a:r>
          </a:p>
          <a:p>
            <a:endParaRPr lang="en-GB"/>
          </a:p>
        </p:txBody>
      </p:sp>
    </p:spTree>
    <p:extLst>
      <p:ext uri="{BB962C8B-B14F-4D97-AF65-F5344CB8AC3E}">
        <p14:creationId xmlns:p14="http://schemas.microsoft.com/office/powerpoint/2010/main" val="40391301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Other uses of technology within education</a:t>
            </a:r>
            <a:endParaRPr lang="en-GB"/>
          </a:p>
        </p:txBody>
      </p:sp>
      <p:sp>
        <p:nvSpPr>
          <p:cNvPr id="3" name="Content Placeholder 2"/>
          <p:cNvSpPr>
            <a:spLocks noGrp="1"/>
          </p:cNvSpPr>
          <p:nvPr>
            <p:ph idx="1"/>
          </p:nvPr>
        </p:nvSpPr>
        <p:spPr/>
        <p:txBody>
          <a:bodyPr/>
          <a:lstStyle/>
          <a:p>
            <a:r>
              <a:rPr lang="en-GB" smtClean="0"/>
              <a:t>Technology </a:t>
            </a:r>
            <a:r>
              <a:rPr lang="en-GB"/>
              <a:t>allows distance learning for students who prefer to study at home or have other commitments to which prevent them from attending campus  </a:t>
            </a:r>
          </a:p>
          <a:p>
            <a:r>
              <a:rPr lang="en-GB" smtClean="0"/>
              <a:t>Open </a:t>
            </a:r>
            <a:r>
              <a:rPr lang="en-GB"/>
              <a:t>universities provision of higher adult education at a distance through the use of technology </a:t>
            </a:r>
          </a:p>
          <a:p>
            <a:r>
              <a:rPr lang="en-GB" smtClean="0"/>
              <a:t> </a:t>
            </a:r>
            <a:r>
              <a:rPr lang="en-GB"/>
              <a:t>A variety of media is used throughout and usually have a large number of students attending  </a:t>
            </a:r>
          </a:p>
          <a:p>
            <a:endParaRPr lang="en-GB"/>
          </a:p>
        </p:txBody>
      </p:sp>
    </p:spTree>
    <p:extLst>
      <p:ext uri="{BB962C8B-B14F-4D97-AF65-F5344CB8AC3E}">
        <p14:creationId xmlns:p14="http://schemas.microsoft.com/office/powerpoint/2010/main" val="20080403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eight keys to success</a:t>
            </a:r>
            <a:endParaRPr lang="en-GB"/>
          </a:p>
        </p:txBody>
      </p:sp>
      <p:sp>
        <p:nvSpPr>
          <p:cNvPr id="3" name="Content Placeholder 2"/>
          <p:cNvSpPr>
            <a:spLocks noGrp="1"/>
          </p:cNvSpPr>
          <p:nvPr>
            <p:ph idx="1"/>
          </p:nvPr>
        </p:nvSpPr>
        <p:spPr>
          <a:xfrm>
            <a:off x="810000" y="2603287"/>
            <a:ext cx="10554574" cy="3636511"/>
          </a:xfrm>
        </p:spPr>
        <p:txBody>
          <a:bodyPr>
            <a:normAutofit fontScale="92500" lnSpcReduction="20000"/>
          </a:bodyPr>
          <a:lstStyle/>
          <a:p>
            <a:pPr lvl="1"/>
            <a:r>
              <a:rPr lang="en-US" sz="2200"/>
              <a:t>Fear of change </a:t>
            </a:r>
          </a:p>
          <a:p>
            <a:pPr lvl="1"/>
            <a:r>
              <a:rPr lang="en-US" sz="2200"/>
              <a:t> Training in basics</a:t>
            </a:r>
          </a:p>
          <a:p>
            <a:pPr lvl="1"/>
            <a:r>
              <a:rPr lang="en-US" sz="2200"/>
              <a:t>Personal use </a:t>
            </a:r>
          </a:p>
          <a:p>
            <a:pPr lvl="1"/>
            <a:r>
              <a:rPr lang="en-US" sz="2200"/>
              <a:t> Teaching Models </a:t>
            </a:r>
          </a:p>
          <a:p>
            <a:pPr lvl="1"/>
            <a:r>
              <a:rPr lang="en-US" sz="2200"/>
              <a:t> Learning based</a:t>
            </a:r>
          </a:p>
          <a:p>
            <a:pPr lvl="1"/>
            <a:r>
              <a:rPr lang="en-US" sz="2200"/>
              <a:t>Climate </a:t>
            </a:r>
          </a:p>
          <a:p>
            <a:pPr lvl="1"/>
            <a:r>
              <a:rPr lang="en-US" sz="2200"/>
              <a:t> Motivation</a:t>
            </a:r>
          </a:p>
          <a:p>
            <a:pPr lvl="1"/>
            <a:r>
              <a:rPr lang="en-US" sz="2200"/>
              <a:t>Support</a:t>
            </a:r>
          </a:p>
          <a:p>
            <a:pPr lvl="1"/>
            <a:r>
              <a:rPr lang="en-US" sz="2200"/>
              <a:t>Bitner, N. and Bitner, J. (2002</a:t>
            </a:r>
            <a:r>
              <a:rPr lang="en-US"/>
              <a:t>)</a:t>
            </a:r>
          </a:p>
          <a:p>
            <a:endParaRPr lang="en-GB"/>
          </a:p>
        </p:txBody>
      </p:sp>
      <p:pic>
        <p:nvPicPr>
          <p:cNvPr id="5" name="Picture 4"/>
          <p:cNvPicPr>
            <a:picLocks noChangeAspect="1"/>
          </p:cNvPicPr>
          <p:nvPr/>
        </p:nvPicPr>
        <p:blipFill rotWithShape="1">
          <a:blip r:embed="rId3"/>
          <a:srcRect l="9063" t="40829" r="44844" b="18040"/>
          <a:stretch/>
        </p:blipFill>
        <p:spPr>
          <a:xfrm rot="19987335">
            <a:off x="5962647" y="3036816"/>
            <a:ext cx="5619750" cy="2819400"/>
          </a:xfrm>
          <a:prstGeom prst="rect">
            <a:avLst/>
          </a:prstGeom>
        </p:spPr>
      </p:pic>
    </p:spTree>
    <p:extLst>
      <p:ext uri="{BB962C8B-B14F-4D97-AF65-F5344CB8AC3E}">
        <p14:creationId xmlns:p14="http://schemas.microsoft.com/office/powerpoint/2010/main" val="167614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5"/>
                                        </p:tgtEl>
                                        <p:attrNameLst>
                                          <p:attrName>r</p:attrName>
                                        </p:attrNameLst>
                                      </p:cBhvr>
                                    </p:animRot>
                                    <p:animRot by="-240000">
                                      <p:cBhvr>
                                        <p:cTn id="7" dur="200" fill="hold">
                                          <p:stCondLst>
                                            <p:cond delay="200"/>
                                          </p:stCondLst>
                                        </p:cTn>
                                        <p:tgtEl>
                                          <p:spTgt spid="5"/>
                                        </p:tgtEl>
                                        <p:attrNameLst>
                                          <p:attrName>r</p:attrName>
                                        </p:attrNameLst>
                                      </p:cBhvr>
                                    </p:animRot>
                                    <p:animRot by="240000">
                                      <p:cBhvr>
                                        <p:cTn id="8" dur="200" fill="hold">
                                          <p:stCondLst>
                                            <p:cond delay="400"/>
                                          </p:stCondLst>
                                        </p:cTn>
                                        <p:tgtEl>
                                          <p:spTgt spid="5"/>
                                        </p:tgtEl>
                                        <p:attrNameLst>
                                          <p:attrName>r</p:attrName>
                                        </p:attrNameLst>
                                      </p:cBhvr>
                                    </p:animRot>
                                    <p:animRot by="-240000">
                                      <p:cBhvr>
                                        <p:cTn id="9" dur="200" fill="hold">
                                          <p:stCondLst>
                                            <p:cond delay="600"/>
                                          </p:stCondLst>
                                        </p:cTn>
                                        <p:tgtEl>
                                          <p:spTgt spid="5"/>
                                        </p:tgtEl>
                                        <p:attrNameLst>
                                          <p:attrName>r</p:attrName>
                                        </p:attrNameLst>
                                      </p:cBhvr>
                                    </p:animRot>
                                    <p:animRot by="120000">
                                      <p:cBhvr>
                                        <p:cTn id="10" dur="200" fill="hold">
                                          <p:stCondLst>
                                            <p:cond delay="8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 List</a:t>
            </a:r>
            <a:endParaRPr lang="en-GB"/>
          </a:p>
        </p:txBody>
      </p:sp>
      <p:sp>
        <p:nvSpPr>
          <p:cNvPr id="3" name="Content Placeholder 2"/>
          <p:cNvSpPr>
            <a:spLocks noGrp="1"/>
          </p:cNvSpPr>
          <p:nvPr>
            <p:ph idx="1"/>
          </p:nvPr>
        </p:nvSpPr>
        <p:spPr>
          <a:xfrm>
            <a:off x="818712" y="2698537"/>
            <a:ext cx="10554574" cy="3636511"/>
          </a:xfrm>
        </p:spPr>
        <p:txBody>
          <a:bodyPr>
            <a:normAutofit fontScale="85000" lnSpcReduction="20000"/>
          </a:bodyPr>
          <a:lstStyle/>
          <a:p>
            <a:r>
              <a:rPr lang="en-GB" sz="2100"/>
              <a:t>Bates, A. (2005). Technology, E-Learning and Distance Education. 2nd ed. New York: Routledge</a:t>
            </a:r>
            <a:r>
              <a:rPr lang="en-GB" sz="2100"/>
              <a:t>. </a:t>
            </a:r>
            <a:r>
              <a:rPr lang="en-GB" sz="2100" smtClean="0"/>
              <a:t>Accessed </a:t>
            </a:r>
            <a:r>
              <a:rPr lang="en-GB" sz="2100"/>
              <a:t>on: (6t January 2018</a:t>
            </a:r>
            <a:r>
              <a:rPr lang="en-GB" sz="2100"/>
              <a:t>) </a:t>
            </a:r>
            <a:endParaRPr lang="en-GB" sz="2100"/>
          </a:p>
          <a:p>
            <a:r>
              <a:rPr lang="en-GB" sz="2100"/>
              <a:t>Bitner, N. and Bitner, J. (2002). Integrating Technology into the Classroom: Eight Keys to Success. Technology and Teacher Education, 10(1059-7069), pp.96, 97, 98</a:t>
            </a:r>
            <a:r>
              <a:rPr lang="en-GB" sz="2100"/>
              <a:t>. </a:t>
            </a:r>
            <a:r>
              <a:rPr lang="en-GB" sz="2100" smtClean="0"/>
              <a:t>Accessed </a:t>
            </a:r>
            <a:r>
              <a:rPr lang="en-GB" sz="2100"/>
              <a:t>on: (15th December 2017</a:t>
            </a:r>
            <a:r>
              <a:rPr lang="en-GB" sz="2100"/>
              <a:t>) </a:t>
            </a:r>
            <a:endParaRPr lang="en-GB" sz="2100"/>
          </a:p>
          <a:p>
            <a:r>
              <a:rPr lang="en-GB" sz="2100"/>
              <a:t>Costley, K. (2014). The Positive Effects of Technology on Teaching and Student Learning Kevin C. Costley, Ph.D. Associate Professor of Curriculum &amp; Instruction Arkansas Tech University kcostley@atu.edu Date of Publication: October 30, 20142. [online]  Available at: https://</a:t>
            </a:r>
            <a:r>
              <a:rPr lang="en-GB" sz="2100"/>
              <a:t>files.eric.ed.gov/fulltext/ED554557.pdf </a:t>
            </a:r>
            <a:r>
              <a:rPr lang="en-GB" sz="2100" smtClean="0"/>
              <a:t>Accessed </a:t>
            </a:r>
            <a:r>
              <a:rPr lang="en-GB" sz="2100"/>
              <a:t>on: (2 January. 2018</a:t>
            </a:r>
            <a:r>
              <a:rPr lang="en-GB" sz="2100"/>
              <a:t>). </a:t>
            </a:r>
            <a:endParaRPr lang="en-GB" sz="2100"/>
          </a:p>
          <a:p>
            <a:r>
              <a:rPr lang="en-GB" sz="2100"/>
              <a:t>Solder, A., Lowe, S., Stokes, M., Newman, I., Mann, M. and Gill, B. (2015). Technology in education. [online] </a:t>
            </a:r>
            <a:r>
              <a:rPr lang="en-GB" sz="2100"/>
              <a:t> </a:t>
            </a:r>
            <a:endParaRPr lang="en-GB" sz="2100"/>
          </a:p>
          <a:p>
            <a:r>
              <a:rPr lang="en-GB" sz="2100"/>
              <a:t>Nesta.org.uk. Available at: https://www.nesta.org.uk/project/technology-education </a:t>
            </a:r>
            <a:r>
              <a:rPr lang="en-GB" sz="2100"/>
              <a:t> </a:t>
            </a:r>
            <a:r>
              <a:rPr lang="en-GB" sz="2100" smtClean="0"/>
              <a:t>Accessed </a:t>
            </a:r>
            <a:r>
              <a:rPr lang="en-GB" sz="2100"/>
              <a:t>on: (6 January 2018</a:t>
            </a:r>
            <a:r>
              <a:rPr lang="en-GB"/>
              <a:t>) </a:t>
            </a:r>
          </a:p>
          <a:p>
            <a:endParaRPr lang="en-GB"/>
          </a:p>
        </p:txBody>
      </p:sp>
    </p:spTree>
    <p:extLst>
      <p:ext uri="{BB962C8B-B14F-4D97-AF65-F5344CB8AC3E}">
        <p14:creationId xmlns:p14="http://schemas.microsoft.com/office/powerpoint/2010/main" val="2036664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The </a:t>
            </a:r>
            <a:r>
              <a:rPr lang="en-GB" smtClean="0"/>
              <a:t>consequences of using  </a:t>
            </a:r>
            <a:r>
              <a:rPr lang="en-GB"/>
              <a:t>Technology in Education</a:t>
            </a:r>
            <a:r>
              <a:rPr lang="en-GB"/>
              <a:t> </a:t>
            </a:r>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111327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86130"/>
            <a:ext cx="10571998" cy="970450"/>
          </a:xfrm>
        </p:spPr>
        <p:txBody>
          <a:bodyPr/>
          <a:lstStyle/>
          <a:p>
            <a:r>
              <a:rPr lang="en-GB"/>
              <a:t>Can the use of technology take away from learning time?</a:t>
            </a:r>
            <a:br>
              <a:rPr lang="en-GB"/>
            </a:br>
            <a:endParaRPr lang="en-GB"/>
          </a:p>
        </p:txBody>
      </p:sp>
      <p:sp>
        <p:nvSpPr>
          <p:cNvPr id="3" name="Content Placeholder 2"/>
          <p:cNvSpPr>
            <a:spLocks noGrp="1"/>
          </p:cNvSpPr>
          <p:nvPr>
            <p:ph idx="1"/>
          </p:nvPr>
        </p:nvSpPr>
        <p:spPr/>
        <p:txBody>
          <a:bodyPr/>
          <a:lstStyle/>
          <a:p>
            <a:pPr lvl="1"/>
            <a:r>
              <a:rPr lang="en-GB" smtClean="0"/>
              <a:t>Aagaard</a:t>
            </a:r>
            <a:r>
              <a:rPr lang="en-GB"/>
              <a:t>, 2015 - Drawn to distraction: A qualitative study of off-task use of educational technology </a:t>
            </a:r>
          </a:p>
          <a:p>
            <a:pPr lvl="1"/>
            <a:r>
              <a:rPr lang="en-GB"/>
              <a:t> Detrimental off-task activity and multitasking occur frequently</a:t>
            </a:r>
          </a:p>
          <a:p>
            <a:pPr lvl="1"/>
            <a:r>
              <a:rPr lang="en-GB"/>
              <a:t>Engaging in this off-task activity is not always a conscious choice </a:t>
            </a:r>
          </a:p>
          <a:p>
            <a:pPr lvl="1"/>
            <a:r>
              <a:rPr lang="en-GB"/>
              <a:t> Students experience a prereflective attraction towards frequently visited websites</a:t>
            </a:r>
          </a:p>
          <a:p>
            <a:pPr lvl="1"/>
            <a:r>
              <a:rPr lang="en-GB"/>
              <a:t>Use of technology can be encouraged over more traditional ways of learning – hard to find a balance </a:t>
            </a:r>
          </a:p>
          <a:p>
            <a:pPr marL="0" indent="0">
              <a:buNone/>
            </a:pPr>
            <a:endParaRPr lang="en-GB"/>
          </a:p>
        </p:txBody>
      </p:sp>
      <p:sp>
        <p:nvSpPr>
          <p:cNvPr id="4" name="TextBox 3"/>
          <p:cNvSpPr txBox="1"/>
          <p:nvPr/>
        </p:nvSpPr>
        <p:spPr>
          <a:xfrm>
            <a:off x="1276350" y="5486400"/>
            <a:ext cx="9906000" cy="923330"/>
          </a:xfrm>
          <a:prstGeom prst="rect">
            <a:avLst/>
          </a:prstGeom>
          <a:noFill/>
        </p:spPr>
        <p:txBody>
          <a:bodyPr wrap="square" rtlCol="0">
            <a:spAutoFit/>
          </a:bodyPr>
          <a:lstStyle/>
          <a:p>
            <a:pPr algn="ctr"/>
            <a:r>
              <a:rPr lang="en-GB"/>
              <a:t>To answer the proposed question using the above </a:t>
            </a:r>
            <a:r>
              <a:rPr lang="en-GB"/>
              <a:t>information</a:t>
            </a:r>
            <a:r>
              <a:rPr lang="en-GB" smtClean="0"/>
              <a:t>:</a:t>
            </a:r>
          </a:p>
          <a:p>
            <a:pPr algn="ctr"/>
            <a:endParaRPr lang="en-GB"/>
          </a:p>
          <a:p>
            <a:pPr algn="ctr"/>
            <a:r>
              <a:rPr lang="en-GB"/>
              <a:t>YES the use of technology can take away from learning time</a:t>
            </a:r>
            <a:endParaRPr lang="en-GB"/>
          </a:p>
        </p:txBody>
      </p:sp>
    </p:spTree>
    <p:extLst>
      <p:ext uri="{BB962C8B-B14F-4D97-AF65-F5344CB8AC3E}">
        <p14:creationId xmlns:p14="http://schemas.microsoft.com/office/powerpoint/2010/main" val="94033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wipe(down)">
                                      <p:cBhvr>
                                        <p:cTn id="1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1251837"/>
            <a:ext cx="10571998" cy="970450"/>
          </a:xfrm>
        </p:spPr>
        <p:txBody>
          <a:bodyPr/>
          <a:lstStyle/>
          <a:p>
            <a:r>
              <a:rPr lang="en-GB"/>
              <a:t>Monitoring the use of Technology in the Classroom</a:t>
            </a:r>
            <a:br>
              <a:rPr lang="en-GB"/>
            </a:br>
            <a:endParaRPr lang="en-GB"/>
          </a:p>
        </p:txBody>
      </p:sp>
      <p:sp>
        <p:nvSpPr>
          <p:cNvPr id="3" name="Content Placeholder 2"/>
          <p:cNvSpPr>
            <a:spLocks noGrp="1"/>
          </p:cNvSpPr>
          <p:nvPr>
            <p:ph idx="1"/>
          </p:nvPr>
        </p:nvSpPr>
        <p:spPr/>
        <p:txBody>
          <a:bodyPr/>
          <a:lstStyle/>
          <a:p>
            <a:r>
              <a:rPr lang="en-GB" smtClean="0"/>
              <a:t>Miss </a:t>
            </a:r>
            <a:r>
              <a:rPr lang="en-GB"/>
              <a:t>use of technology is common in the classroom and can be difficult to monitor with a large group </a:t>
            </a:r>
            <a:r>
              <a:rPr lang="en-GB"/>
              <a:t>of </a:t>
            </a:r>
            <a:r>
              <a:rPr lang="en-GB" smtClean="0"/>
              <a:t>pupils</a:t>
            </a:r>
          </a:p>
          <a:p>
            <a:r>
              <a:rPr lang="en-GB"/>
              <a:t>A strict policy needs to be put in place for the whole school regarding use of technology – this requires extra time </a:t>
            </a:r>
            <a:r>
              <a:rPr lang="en-GB"/>
              <a:t>and </a:t>
            </a:r>
            <a:r>
              <a:rPr lang="en-GB" smtClean="0"/>
              <a:t>attention</a:t>
            </a:r>
          </a:p>
          <a:p>
            <a:r>
              <a:rPr lang="en-GB"/>
              <a:t>Programme’s need to be put in place to block </a:t>
            </a:r>
            <a:r>
              <a:rPr lang="en-GB"/>
              <a:t>inappropriate </a:t>
            </a:r>
            <a:r>
              <a:rPr lang="en-GB" smtClean="0"/>
              <a:t>content</a:t>
            </a:r>
          </a:p>
          <a:p>
            <a:r>
              <a:rPr lang="en-GB"/>
              <a:t>Older teachers may find this difficult as they are used to a different way of teaching</a:t>
            </a:r>
            <a:endParaRPr lang="en-GB"/>
          </a:p>
        </p:txBody>
      </p:sp>
    </p:spTree>
    <p:extLst>
      <p:ext uri="{BB962C8B-B14F-4D97-AF65-F5344CB8AC3E}">
        <p14:creationId xmlns:p14="http://schemas.microsoft.com/office/powerpoint/2010/main" val="3331951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1251837"/>
            <a:ext cx="10571998" cy="970450"/>
          </a:xfrm>
        </p:spPr>
        <p:txBody>
          <a:bodyPr/>
          <a:lstStyle/>
          <a:p>
            <a:r>
              <a:rPr lang="en-GB"/>
              <a:t>The use of Technology Within and Outside of School</a:t>
            </a:r>
            <a:br>
              <a:rPr lang="en-GB"/>
            </a:br>
            <a:endParaRPr lang="en-GB"/>
          </a:p>
        </p:txBody>
      </p:sp>
      <p:sp>
        <p:nvSpPr>
          <p:cNvPr id="3" name="Content Placeholder 2"/>
          <p:cNvSpPr>
            <a:spLocks noGrp="1"/>
          </p:cNvSpPr>
          <p:nvPr>
            <p:ph idx="1"/>
          </p:nvPr>
        </p:nvSpPr>
        <p:spPr>
          <a:xfrm>
            <a:off x="818712" y="2222287"/>
            <a:ext cx="10554574" cy="2616413"/>
          </a:xfrm>
        </p:spPr>
        <p:txBody>
          <a:bodyPr/>
          <a:lstStyle/>
          <a:p>
            <a:r>
              <a:rPr lang="en-GB" smtClean="0"/>
              <a:t>There </a:t>
            </a:r>
            <a:r>
              <a:rPr lang="en-GB"/>
              <a:t>is a strong media coverage regarding the over use of technology within homes from a </a:t>
            </a:r>
            <a:r>
              <a:rPr lang="en-GB"/>
              <a:t>young </a:t>
            </a:r>
            <a:r>
              <a:rPr lang="en-GB" smtClean="0"/>
              <a:t>age</a:t>
            </a:r>
          </a:p>
          <a:p>
            <a:r>
              <a:rPr lang="en-GB"/>
              <a:t> The use of technology in schools is increasing and being funded more</a:t>
            </a:r>
            <a:endParaRPr lang="en-GB"/>
          </a:p>
        </p:txBody>
      </p:sp>
      <p:sp>
        <p:nvSpPr>
          <p:cNvPr id="4" name="TextBox 3"/>
          <p:cNvSpPr txBox="1"/>
          <p:nvPr/>
        </p:nvSpPr>
        <p:spPr>
          <a:xfrm>
            <a:off x="2114550" y="4533900"/>
            <a:ext cx="7200900" cy="369332"/>
          </a:xfrm>
          <a:prstGeom prst="rect">
            <a:avLst/>
          </a:prstGeom>
          <a:noFill/>
        </p:spPr>
        <p:txBody>
          <a:bodyPr wrap="square" rtlCol="0">
            <a:spAutoFit/>
          </a:bodyPr>
          <a:lstStyle/>
          <a:p>
            <a:pPr algn="ctr"/>
            <a:r>
              <a:rPr lang="en-GB"/>
              <a:t>Do these statements complement each other?</a:t>
            </a:r>
            <a:endParaRPr lang="en-GB"/>
          </a:p>
        </p:txBody>
      </p:sp>
      <p:pic>
        <p:nvPicPr>
          <p:cNvPr id="5" name="Picture 4"/>
          <p:cNvPicPr>
            <a:picLocks noChangeAspect="1"/>
          </p:cNvPicPr>
          <p:nvPr/>
        </p:nvPicPr>
        <p:blipFill>
          <a:blip r:embed="rId2"/>
          <a:stretch>
            <a:fillRect/>
          </a:stretch>
        </p:blipFill>
        <p:spPr>
          <a:xfrm>
            <a:off x="5086350" y="5028100"/>
            <a:ext cx="1562100" cy="1562100"/>
          </a:xfrm>
          <a:prstGeom prst="rect">
            <a:avLst/>
          </a:prstGeom>
        </p:spPr>
      </p:pic>
    </p:spTree>
    <p:extLst>
      <p:ext uri="{BB962C8B-B14F-4D97-AF65-F5344CB8AC3E}">
        <p14:creationId xmlns:p14="http://schemas.microsoft.com/office/powerpoint/2010/main" val="5990015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1476862"/>
          </a:xfrm>
        </p:spPr>
        <p:txBody>
          <a:bodyPr/>
          <a:lstStyle/>
          <a:p>
            <a:r>
              <a:rPr lang="en-GB"/>
              <a:t>Funding</a:t>
            </a:r>
            <a:br>
              <a:rPr lang="en-GB"/>
            </a:br>
            <a:endParaRPr lang="en-GB"/>
          </a:p>
        </p:txBody>
      </p:sp>
      <p:sp>
        <p:nvSpPr>
          <p:cNvPr id="3" name="Content Placeholder 2"/>
          <p:cNvSpPr>
            <a:spLocks noGrp="1"/>
          </p:cNvSpPr>
          <p:nvPr>
            <p:ph idx="1"/>
          </p:nvPr>
        </p:nvSpPr>
        <p:spPr>
          <a:xfrm>
            <a:off x="810000" y="2476500"/>
            <a:ext cx="10554574" cy="1934498"/>
          </a:xfrm>
        </p:spPr>
        <p:txBody>
          <a:bodyPr/>
          <a:lstStyle/>
          <a:p>
            <a:r>
              <a:rPr lang="en-GB" smtClean="0"/>
              <a:t>Technology </a:t>
            </a:r>
            <a:r>
              <a:rPr lang="en-GB"/>
              <a:t>is </a:t>
            </a:r>
            <a:r>
              <a:rPr lang="en-GB" smtClean="0"/>
              <a:t>expensive</a:t>
            </a:r>
          </a:p>
          <a:p>
            <a:r>
              <a:rPr lang="en-GB"/>
              <a:t>New ‘Super Schools’ have an iPad per pupil as well as many laptop/computers and interactive screens</a:t>
            </a:r>
            <a:endParaRPr lang="en-GB"/>
          </a:p>
        </p:txBody>
      </p:sp>
      <p:sp>
        <p:nvSpPr>
          <p:cNvPr id="4" name="TextBox 3"/>
          <p:cNvSpPr txBox="1"/>
          <p:nvPr/>
        </p:nvSpPr>
        <p:spPr>
          <a:xfrm>
            <a:off x="1314450" y="4012466"/>
            <a:ext cx="9144000" cy="923330"/>
          </a:xfrm>
          <a:prstGeom prst="rect">
            <a:avLst/>
          </a:prstGeom>
          <a:noFill/>
        </p:spPr>
        <p:txBody>
          <a:bodyPr wrap="square" rtlCol="0">
            <a:spAutoFit/>
          </a:bodyPr>
          <a:lstStyle/>
          <a:p>
            <a:pPr lvl="1" algn="ctr"/>
            <a:r>
              <a:rPr lang="en-GB"/>
              <a:t>Is this necessary? </a:t>
            </a:r>
          </a:p>
          <a:p>
            <a:pPr lvl="1" algn="ctr"/>
            <a:r>
              <a:rPr lang="en-GB"/>
              <a:t>Could this money be useful elsewhere?</a:t>
            </a:r>
          </a:p>
          <a:p>
            <a:endParaRPr lang="en-GB"/>
          </a:p>
        </p:txBody>
      </p:sp>
      <p:pic>
        <p:nvPicPr>
          <p:cNvPr id="5" name="Picture 4"/>
          <p:cNvPicPr>
            <a:picLocks noChangeAspect="1"/>
          </p:cNvPicPr>
          <p:nvPr/>
        </p:nvPicPr>
        <p:blipFill>
          <a:blip r:embed="rId2"/>
          <a:stretch>
            <a:fillRect/>
          </a:stretch>
        </p:blipFill>
        <p:spPr>
          <a:xfrm>
            <a:off x="4962525" y="4800600"/>
            <a:ext cx="1847850" cy="1847850"/>
          </a:xfrm>
          <a:prstGeom prst="rect">
            <a:avLst/>
          </a:prstGeom>
        </p:spPr>
      </p:pic>
    </p:spTree>
    <p:extLst>
      <p:ext uri="{BB962C8B-B14F-4D97-AF65-F5344CB8AC3E}">
        <p14:creationId xmlns:p14="http://schemas.microsoft.com/office/powerpoint/2010/main" val="253317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Physical Education and Technology</a:t>
            </a:r>
            <a:endParaRPr lang="en-GB"/>
          </a:p>
        </p:txBody>
      </p:sp>
      <p:sp>
        <p:nvSpPr>
          <p:cNvPr id="3" name="Content Placeholder 2"/>
          <p:cNvSpPr>
            <a:spLocks noGrp="1"/>
          </p:cNvSpPr>
          <p:nvPr>
            <p:ph idx="1"/>
          </p:nvPr>
        </p:nvSpPr>
        <p:spPr/>
        <p:txBody>
          <a:bodyPr/>
          <a:lstStyle/>
          <a:p>
            <a:r>
              <a:rPr lang="en-GB"/>
              <a:t>The use of technology can take away from time being </a:t>
            </a:r>
            <a:r>
              <a:rPr lang="en-GB"/>
              <a:t>physically </a:t>
            </a:r>
            <a:r>
              <a:rPr lang="en-GB" smtClean="0"/>
              <a:t>active</a:t>
            </a:r>
          </a:p>
          <a:p>
            <a:r>
              <a:rPr lang="en-GB"/>
              <a:t>There is already a lack of time given to physical education </a:t>
            </a:r>
            <a:r>
              <a:rPr lang="en-GB"/>
              <a:t>within </a:t>
            </a:r>
            <a:r>
              <a:rPr lang="en-GB" smtClean="0"/>
              <a:t>schools</a:t>
            </a:r>
          </a:p>
          <a:p>
            <a:r>
              <a:rPr lang="en-GB"/>
              <a:t>A lot of schools lack funding for the physical education department – could some of the funding discussed in the previous slide help </a:t>
            </a:r>
            <a:r>
              <a:rPr lang="en-GB"/>
              <a:t>here</a:t>
            </a:r>
            <a:r>
              <a:rPr lang="en-GB" smtClean="0"/>
              <a:t>?</a:t>
            </a:r>
          </a:p>
          <a:p>
            <a:endParaRPr lang="en-GB"/>
          </a:p>
        </p:txBody>
      </p:sp>
      <p:sp>
        <p:nvSpPr>
          <p:cNvPr id="4" name="TextBox 3"/>
          <p:cNvSpPr txBox="1"/>
          <p:nvPr/>
        </p:nvSpPr>
        <p:spPr>
          <a:xfrm>
            <a:off x="1114424" y="5489466"/>
            <a:ext cx="9963150" cy="830997"/>
          </a:xfrm>
          <a:prstGeom prst="rect">
            <a:avLst/>
          </a:prstGeom>
          <a:noFill/>
        </p:spPr>
        <p:txBody>
          <a:bodyPr wrap="square" rtlCol="0">
            <a:spAutoFit/>
          </a:bodyPr>
          <a:lstStyle/>
          <a:p>
            <a:pPr algn="ctr"/>
            <a:r>
              <a:rPr lang="en-GB" sz="2400"/>
              <a:t>As Physical Education and Health specialists, what are your opinions on this?</a:t>
            </a:r>
            <a:endParaRPr lang="en-GB" sz="2400"/>
          </a:p>
        </p:txBody>
      </p:sp>
    </p:spTree>
    <p:extLst>
      <p:ext uri="{BB962C8B-B14F-4D97-AF65-F5344CB8AC3E}">
        <p14:creationId xmlns:p14="http://schemas.microsoft.com/office/powerpoint/2010/main" val="35638393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GB"/>
          </a:p>
        </p:txBody>
      </p:sp>
      <p:sp>
        <p:nvSpPr>
          <p:cNvPr id="3" name="Content Placeholder 2"/>
          <p:cNvSpPr>
            <a:spLocks noGrp="1"/>
          </p:cNvSpPr>
          <p:nvPr>
            <p:ph idx="1"/>
          </p:nvPr>
        </p:nvSpPr>
        <p:spPr/>
        <p:txBody>
          <a:bodyPr/>
          <a:lstStyle/>
          <a:p>
            <a:r>
              <a:rPr lang="en-GB"/>
              <a:t>Aagaard (2015) Drawn to distraction: A qualitative study of off-task use of educational technology. Computers and Technology – </a:t>
            </a:r>
            <a:r>
              <a:rPr lang="en-GB"/>
              <a:t>Volume </a:t>
            </a:r>
            <a:r>
              <a:rPr lang="en-GB" smtClean="0"/>
              <a:t>87</a:t>
            </a:r>
          </a:p>
          <a:p>
            <a:r>
              <a:rPr lang="en-GB"/>
              <a:t>Domingo and Garante (2016) Exploring the use of educational technology in primary education: Teachers' perception of mobile technology learning impacts and applications' use in the classroom. Computers in Human Behaviour – Volume 56</a:t>
            </a:r>
            <a:r>
              <a:rPr lang="en-GB"/>
              <a:t> </a:t>
            </a:r>
            <a:endParaRPr lang="en-GB" smtClean="0"/>
          </a:p>
          <a:p>
            <a:r>
              <a:rPr lang="en-GB"/>
              <a:t>Kretschmann (2016) Effect of Physical Education Teachers' Computer Literacy on Technology Use in Physical Education. Physical Educator – Volume 72 </a:t>
            </a:r>
            <a:r>
              <a:rPr lang="en-GB"/>
              <a:t>number </a:t>
            </a:r>
            <a:r>
              <a:rPr lang="en-GB" smtClean="0"/>
              <a:t>5</a:t>
            </a:r>
          </a:p>
          <a:p>
            <a:r>
              <a:rPr lang="en-GB"/>
              <a:t>Lim, C., Yong, Z., Tondeur, J., Chai, C. and Tsai, C. (2013) Bridging the Gap: Technology Trends and Use of Technology in Schools. Journal of Educational technology and society – volume 16 number 2 </a:t>
            </a:r>
            <a:endParaRPr lang="en-GB"/>
          </a:p>
        </p:txBody>
      </p:sp>
    </p:spTree>
    <p:extLst>
      <p:ext uri="{BB962C8B-B14F-4D97-AF65-F5344CB8AC3E}">
        <p14:creationId xmlns:p14="http://schemas.microsoft.com/office/powerpoint/2010/main" val="8446873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39146</TotalTime>
  <Words>2472</Words>
  <Application>Microsoft Office PowerPoint</Application>
  <PresentationFormat>Widescreen</PresentationFormat>
  <Paragraphs>158</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Wingdings 2</vt:lpstr>
      <vt:lpstr>Quotable</vt:lpstr>
      <vt:lpstr> Ways in which technology is impacting the health of the younger generation.</vt:lpstr>
      <vt:lpstr>Children learning with technology at home</vt:lpstr>
      <vt:lpstr>How are children picking up technology?</vt:lpstr>
      <vt:lpstr>So what does increasing screen time mean for children?</vt:lpstr>
      <vt:lpstr>Fitness Apps</vt:lpstr>
      <vt:lpstr>PowerPoint Presentation</vt:lpstr>
      <vt:lpstr>Carrot Fit -‘Snarky weight loss app uses insults as motivation’ (Taylor, 2014)</vt:lpstr>
      <vt:lpstr>References</vt:lpstr>
      <vt:lpstr>PowerPoint Presentation</vt:lpstr>
      <vt:lpstr>PowerPoint Presentation</vt:lpstr>
      <vt:lpstr>Accessibility to Help</vt:lpstr>
      <vt:lpstr>Negative Associations Between Technology, Anxiety and Depression</vt:lpstr>
      <vt:lpstr>Positive Associations Between Anxiety, Depression and Technology</vt:lpstr>
      <vt:lpstr>Addictive Personalities and Technology</vt:lpstr>
      <vt:lpstr>References</vt:lpstr>
      <vt:lpstr>Positives of using technology in Education</vt:lpstr>
      <vt:lpstr>PowerPoint Presentation</vt:lpstr>
      <vt:lpstr>Using technology in the classroom</vt:lpstr>
      <vt:lpstr>Using technology in the classroom</vt:lpstr>
      <vt:lpstr>Other uses of technology within education</vt:lpstr>
      <vt:lpstr>The eight keys to success</vt:lpstr>
      <vt:lpstr>Reference List</vt:lpstr>
      <vt:lpstr>The consequences of using  Technology in Education </vt:lpstr>
      <vt:lpstr>Can the use of technology take away from learning time? </vt:lpstr>
      <vt:lpstr>Monitoring the use of Technology in the Classroom </vt:lpstr>
      <vt:lpstr>The use of Technology Within and Outside of School </vt:lpstr>
      <vt:lpstr>Funding </vt:lpstr>
      <vt:lpstr>Physical Education and Technology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in which technology is impacting the health of the younger generation.</dc:title>
  <dc:creator>Sian Anthony</dc:creator>
  <cp:lastModifiedBy>Sian Anthony</cp:lastModifiedBy>
  <cp:revision>21</cp:revision>
  <dcterms:created xsi:type="dcterms:W3CDTF">2017-12-19T17:44:35Z</dcterms:created>
  <dcterms:modified xsi:type="dcterms:W3CDTF">2018-01-15T22:10:53Z</dcterms:modified>
</cp:coreProperties>
</file>