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9"/>
  </p:handoutMasterIdLst>
  <p:sldIdLst>
    <p:sldId id="256" r:id="rId2"/>
    <p:sldId id="258" r:id="rId3"/>
    <p:sldId id="257" r:id="rId4"/>
    <p:sldId id="259" r:id="rId5"/>
    <p:sldId id="260" r:id="rId6"/>
    <p:sldId id="261" r:id="rId7"/>
    <p:sldId id="262" r:id="rId8"/>
    <p:sldId id="263" r:id="rId9"/>
    <p:sldId id="264" r:id="rId10"/>
    <p:sldId id="266" r:id="rId11"/>
    <p:sldId id="267" r:id="rId12"/>
    <p:sldId id="268" r:id="rId13"/>
    <p:sldId id="269" r:id="rId14"/>
    <p:sldId id="270" r:id="rId15"/>
    <p:sldId id="271" r:id="rId16"/>
    <p:sldId id="272" r:id="rId17"/>
    <p:sldId id="273"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57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BA9B3D1-55C2-40B9-BEBF-5854F707C364}" type="datetimeFigureOut">
              <a:rPr lang="en-US" smtClean="0"/>
              <a:pPr/>
              <a:t>3/21/2013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6F78EF-ACBE-47E8-BF8E-700ED065D210}" type="slidenum">
              <a:rPr lang="en-GB" smtClean="0"/>
              <a:pPr/>
              <a:t>‹#›</a:t>
            </a:fld>
            <a:endParaRPr lang="en-GB"/>
          </a:p>
        </p:txBody>
      </p:sp>
    </p:spTree>
    <p:extLst>
      <p:ext uri="{BB962C8B-B14F-4D97-AF65-F5344CB8AC3E}">
        <p14:creationId xmlns:p14="http://schemas.microsoft.com/office/powerpoint/2010/main" xmlns="" val="38470257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FC335A8B-D2FA-4227-A630-467D271574FC}" type="datetimeFigureOut">
              <a:rPr lang="en-US" smtClean="0"/>
              <a:pPr/>
              <a:t>3/21/2013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8158F6A-5050-4D19-BC62-BE699D2FE33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FC335A8B-D2FA-4227-A630-467D271574FC}" type="datetimeFigureOut">
              <a:rPr lang="en-US" smtClean="0"/>
              <a:pPr/>
              <a:t>3/21/2013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8158F6A-5050-4D19-BC62-BE699D2FE33E}"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FC335A8B-D2FA-4227-A630-467D271574FC}" type="datetimeFigureOut">
              <a:rPr lang="en-US" smtClean="0"/>
              <a:pPr/>
              <a:t>3/21/2013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8158F6A-5050-4D19-BC62-BE699D2FE33E}"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FC335A8B-D2FA-4227-A630-467D271574FC}" type="datetimeFigureOut">
              <a:rPr lang="en-US" smtClean="0"/>
              <a:pPr/>
              <a:t>3/21/2013</a:t>
            </a:fld>
            <a:endParaRPr lang="en-GB"/>
          </a:p>
        </p:txBody>
      </p:sp>
      <p:sp>
        <p:nvSpPr>
          <p:cNvPr id="10" name="Slide Number Placeholder 9"/>
          <p:cNvSpPr>
            <a:spLocks noGrp="1"/>
          </p:cNvSpPr>
          <p:nvPr>
            <p:ph type="sldNum" sz="quarter" idx="16"/>
          </p:nvPr>
        </p:nvSpPr>
        <p:spPr/>
        <p:txBody>
          <a:bodyPr rtlCol="0"/>
          <a:lstStyle/>
          <a:p>
            <a:fld id="{B8158F6A-5050-4D19-BC62-BE699D2FE33E}"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FC335A8B-D2FA-4227-A630-467D271574FC}" type="datetimeFigureOut">
              <a:rPr lang="en-US" smtClean="0"/>
              <a:pPr/>
              <a:t>3/21/2013</a:t>
            </a:fld>
            <a:endParaRPr lang="en-GB"/>
          </a:p>
        </p:txBody>
      </p:sp>
      <p:sp>
        <p:nvSpPr>
          <p:cNvPr id="12" name="Slide Number Placeholder 11"/>
          <p:cNvSpPr>
            <a:spLocks noGrp="1"/>
          </p:cNvSpPr>
          <p:nvPr>
            <p:ph type="sldNum" sz="quarter" idx="16"/>
          </p:nvPr>
        </p:nvSpPr>
        <p:spPr/>
        <p:txBody>
          <a:bodyPr rtlCol="0"/>
          <a:lstStyle/>
          <a:p>
            <a:fld id="{B8158F6A-5050-4D19-BC62-BE699D2FE33E}"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C335A8B-D2FA-4227-A630-467D271574FC}" type="datetimeFigureOut">
              <a:rPr lang="en-US" smtClean="0"/>
              <a:pPr/>
              <a:t>3/21/2013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8158F6A-5050-4D19-BC62-BE699D2FE33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335A8B-D2FA-4227-A630-467D271574FC}" type="datetimeFigureOut">
              <a:rPr lang="en-US" smtClean="0"/>
              <a:pPr/>
              <a:t>3/21/2013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8158F6A-5050-4D19-BC62-BE699D2FE33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FC335A8B-D2FA-4227-A630-467D271574FC}" type="datetimeFigureOut">
              <a:rPr lang="en-US" smtClean="0"/>
              <a:pPr/>
              <a:t>3/21/2013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8158F6A-5050-4D19-BC62-BE699D2FE33E}"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FC335A8B-D2FA-4227-A630-467D271574FC}" type="datetimeFigureOut">
              <a:rPr lang="en-US" smtClean="0"/>
              <a:pPr/>
              <a:t>3/21/2013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8158F6A-5050-4D19-BC62-BE699D2FE33E}"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C335A8B-D2FA-4227-A630-467D271574FC}" type="datetimeFigureOut">
              <a:rPr lang="en-US" smtClean="0"/>
              <a:pPr/>
              <a:t>3/21/2013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158F6A-5050-4D19-BC62-BE699D2FE33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FC335A8B-D2FA-4227-A630-467D271574FC}" type="datetimeFigureOut">
              <a:rPr lang="en-US" smtClean="0"/>
              <a:pPr/>
              <a:t>3/21/2013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B8158F6A-5050-4D19-BC62-BE699D2FE33E}"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FC335A8B-D2FA-4227-A630-467D271574FC}" type="datetimeFigureOut">
              <a:rPr lang="en-US" smtClean="0"/>
              <a:pPr/>
              <a:t>3/21/2013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8158F6A-5050-4D19-BC62-BE699D2FE33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Augustan </a:t>
            </a:r>
            <a:r>
              <a:rPr lang="en-GB" smtClean="0"/>
              <a:t>lovers </a:t>
            </a:r>
            <a:endParaRPr lang="en-GB" dirty="0"/>
          </a:p>
        </p:txBody>
      </p:sp>
      <p:sp>
        <p:nvSpPr>
          <p:cNvPr id="3" name="Subtitle 2"/>
          <p:cNvSpPr>
            <a:spLocks noGrp="1"/>
          </p:cNvSpPr>
          <p:nvPr>
            <p:ph type="subTitle" idx="1"/>
          </p:nvPr>
        </p:nvSpPr>
        <p:spPr/>
        <p:txBody>
          <a:bodyPr/>
          <a:lstStyle/>
          <a:p>
            <a:r>
              <a:rPr lang="en-GB" dirty="0" smtClean="0"/>
              <a:t>Myth in elegy</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Where do we find it?	</a:t>
            </a:r>
            <a:endParaRPr lang="en-GB" dirty="0"/>
          </a:p>
        </p:txBody>
      </p:sp>
      <p:sp>
        <p:nvSpPr>
          <p:cNvPr id="6" name="Content Placeholder 5"/>
          <p:cNvSpPr>
            <a:spLocks noGrp="1"/>
          </p:cNvSpPr>
          <p:nvPr>
            <p:ph sz="quarter" idx="1"/>
          </p:nvPr>
        </p:nvSpPr>
        <p:spPr/>
        <p:txBody>
          <a:bodyPr>
            <a:normAutofit fontScale="70000" lnSpcReduction="20000"/>
          </a:bodyPr>
          <a:lstStyle/>
          <a:p>
            <a:r>
              <a:rPr lang="en-GB" dirty="0" smtClean="0"/>
              <a:t>The common perception is that there are relatively few extensive mythological references in Tibullus, but…</a:t>
            </a:r>
          </a:p>
          <a:p>
            <a:pPr lvl="1"/>
            <a:r>
              <a:rPr lang="en-GB" dirty="0" err="1" smtClean="0"/>
              <a:t>Tib</a:t>
            </a:r>
            <a:r>
              <a:rPr lang="en-GB" dirty="0" smtClean="0"/>
              <a:t>. 1.3 (extensive references to the </a:t>
            </a:r>
            <a:r>
              <a:rPr lang="en-GB" i="1" dirty="0" smtClean="0"/>
              <a:t>Odyssey</a:t>
            </a:r>
            <a:r>
              <a:rPr lang="en-GB" dirty="0" smtClean="0"/>
              <a:t>, underworld and Elysium); </a:t>
            </a:r>
            <a:r>
              <a:rPr lang="en-GB" dirty="0" err="1" smtClean="0"/>
              <a:t>Tib</a:t>
            </a:r>
            <a:r>
              <a:rPr lang="en-GB" dirty="0" smtClean="0"/>
              <a:t>. 1.4 (</a:t>
            </a:r>
            <a:r>
              <a:rPr lang="en-GB" dirty="0" err="1" smtClean="0"/>
              <a:t>Priapus</a:t>
            </a:r>
            <a:r>
              <a:rPr lang="en-GB" dirty="0" smtClean="0"/>
              <a:t>); 2.3 (Apollo and </a:t>
            </a:r>
            <a:r>
              <a:rPr lang="en-GB" dirty="0" err="1" smtClean="0"/>
              <a:t>Admetus</a:t>
            </a:r>
            <a:r>
              <a:rPr lang="en-GB" dirty="0" smtClean="0"/>
              <a:t>); 2.4 (Aeneas and the foundation of Rome)</a:t>
            </a:r>
          </a:p>
          <a:p>
            <a:r>
              <a:rPr lang="en-GB" dirty="0" smtClean="0"/>
              <a:t>Ovid and particularly Propertius do use explicit mythological references more frequently</a:t>
            </a:r>
          </a:p>
          <a:p>
            <a:pPr lvl="1"/>
            <a:r>
              <a:rPr lang="en-GB" dirty="0" smtClean="0"/>
              <a:t>…and Roman aetiological myth will become a specific focus of Prop. 4, as well as Ovid’s </a:t>
            </a:r>
            <a:r>
              <a:rPr lang="en-GB" i="1" dirty="0" err="1" smtClean="0"/>
              <a:t>Heroides</a:t>
            </a:r>
            <a:endParaRPr lang="en-GB" i="1" dirty="0"/>
          </a:p>
        </p:txBody>
      </p:sp>
      <p:sp>
        <p:nvSpPr>
          <p:cNvPr id="7" name="Content Placeholder 6"/>
          <p:cNvSpPr>
            <a:spLocks noGrp="1"/>
          </p:cNvSpPr>
          <p:nvPr>
            <p:ph sz="quarter" idx="2"/>
          </p:nvPr>
        </p:nvSpPr>
        <p:spPr/>
        <p:txBody>
          <a:bodyPr>
            <a:normAutofit fontScale="70000" lnSpcReduction="20000"/>
          </a:bodyPr>
          <a:lstStyle/>
          <a:p>
            <a:pPr>
              <a:buNone/>
            </a:pPr>
            <a:r>
              <a:rPr lang="en-GB" dirty="0" smtClean="0"/>
              <a:t>Looking ahead: </a:t>
            </a:r>
            <a:r>
              <a:rPr lang="en-GB" dirty="0" err="1" smtClean="0"/>
              <a:t>Ov</a:t>
            </a:r>
            <a:r>
              <a:rPr lang="en-GB" dirty="0" smtClean="0"/>
              <a:t>. </a:t>
            </a:r>
            <a:r>
              <a:rPr lang="en-GB" i="1" dirty="0" smtClean="0"/>
              <a:t>Am</a:t>
            </a:r>
            <a:r>
              <a:rPr lang="en-GB" dirty="0" smtClean="0"/>
              <a:t>. 2.18:</a:t>
            </a:r>
          </a:p>
          <a:p>
            <a:pPr>
              <a:buNone/>
            </a:pPr>
            <a:endParaRPr lang="en-GB" dirty="0" smtClean="0"/>
          </a:p>
          <a:p>
            <a:pPr marL="0" indent="0">
              <a:buNone/>
            </a:pPr>
            <a:r>
              <a:rPr lang="en-GB" dirty="0" smtClean="0"/>
              <a:t>And this too my girl’s stopped – divine injustice – and Love has triumphed over the buskined bard. So – what’s allowed – I teach the art of loving – poor teacher hoisted on my own petard; write love-letters, Penelope to Ulysses, compose for abandoned Phyllis’ tearful screed, appeals for Paris, </a:t>
            </a:r>
            <a:r>
              <a:rPr lang="en-GB" dirty="0" err="1" smtClean="0"/>
              <a:t>Macareus</a:t>
            </a:r>
            <a:r>
              <a:rPr lang="en-GB" dirty="0" smtClean="0"/>
              <a:t>, and Jason, and </a:t>
            </a:r>
            <a:r>
              <a:rPr lang="en-GB" dirty="0" err="1" smtClean="0"/>
              <a:t>Theseus</a:t>
            </a:r>
            <a:r>
              <a:rPr lang="en-GB" dirty="0" smtClean="0"/>
              <a:t> and </a:t>
            </a:r>
            <a:r>
              <a:rPr lang="en-GB" dirty="0" err="1" smtClean="0"/>
              <a:t>Hippolytus</a:t>
            </a:r>
            <a:r>
              <a:rPr lang="en-GB" dirty="0" smtClean="0"/>
              <a:t> to read, the last words of the loving Lesbian lyrist, and wretched Dido, naked sword in hand.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use of mythology in elegy</a:t>
            </a:r>
            <a:endParaRPr lang="en-GB" dirty="0"/>
          </a:p>
        </p:txBody>
      </p:sp>
      <p:sp>
        <p:nvSpPr>
          <p:cNvPr id="3" name="Content Placeholder 2"/>
          <p:cNvSpPr>
            <a:spLocks noGrp="1"/>
          </p:cNvSpPr>
          <p:nvPr>
            <p:ph sz="quarter" idx="1"/>
          </p:nvPr>
        </p:nvSpPr>
        <p:spPr>
          <a:xfrm>
            <a:off x="609600" y="1589566"/>
            <a:ext cx="3886200" cy="5054143"/>
          </a:xfrm>
        </p:spPr>
        <p:txBody>
          <a:bodyPr>
            <a:normAutofit fontScale="85000" lnSpcReduction="20000"/>
          </a:bodyPr>
          <a:lstStyle/>
          <a:p>
            <a:r>
              <a:rPr lang="en-GB" dirty="0" smtClean="0"/>
              <a:t>You have already seen several uses of mythology represented in Roman elegy:</a:t>
            </a:r>
          </a:p>
          <a:p>
            <a:pPr lvl="1"/>
            <a:r>
              <a:rPr lang="en-GB" dirty="0" smtClean="0"/>
              <a:t>The use of mythological references tweaked by the narrator to indicate his/her unreliability and create ironic effects</a:t>
            </a:r>
          </a:p>
          <a:p>
            <a:pPr lvl="1"/>
            <a:r>
              <a:rPr lang="en-GB" dirty="0" smtClean="0"/>
              <a:t>Mythological allusions to both art and text as typical of </a:t>
            </a:r>
            <a:r>
              <a:rPr lang="en-GB" dirty="0" err="1" smtClean="0"/>
              <a:t>Callimachean</a:t>
            </a:r>
            <a:r>
              <a:rPr lang="en-GB" dirty="0" smtClean="0"/>
              <a:t>-style poetry (cf. Prop. 1.3)</a:t>
            </a:r>
          </a:p>
          <a:p>
            <a:pPr lvl="1"/>
            <a:r>
              <a:rPr lang="en-GB" dirty="0" smtClean="0"/>
              <a:t>Mythological allusion and topics in line with the </a:t>
            </a:r>
            <a:r>
              <a:rPr lang="en-GB" dirty="0" err="1" smtClean="0"/>
              <a:t>Callimachean</a:t>
            </a:r>
            <a:r>
              <a:rPr lang="en-GB" dirty="0" smtClean="0"/>
              <a:t> preference for lesser known stories </a:t>
            </a:r>
            <a:endParaRPr lang="en-GB" dirty="0"/>
          </a:p>
        </p:txBody>
      </p:sp>
      <p:pic>
        <p:nvPicPr>
          <p:cNvPr id="5" name="Content Placeholder 4" descr="57985270_MoscowDec05214.jpg"/>
          <p:cNvPicPr>
            <a:picLocks noGrp="1" noChangeAspect="1"/>
          </p:cNvPicPr>
          <p:nvPr>
            <p:ph sz="quarter" idx="2"/>
          </p:nvPr>
        </p:nvPicPr>
        <p:blipFill>
          <a:blip r:embed="rId2" cstate="print"/>
          <a:stretch>
            <a:fillRect/>
          </a:stretch>
        </p:blipFill>
        <p:spPr>
          <a:xfrm>
            <a:off x="5429256" y="1643050"/>
            <a:ext cx="3071834" cy="4623111"/>
          </a:xfr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it works</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For the ironic effects of unreliable narration and ‘myth tweaking’ to be felt as effectively as possible, they need to be blended with rhetorically effective allusions which build up the narrator’s credibility</a:t>
            </a:r>
          </a:p>
          <a:p>
            <a:r>
              <a:rPr lang="en-GB" dirty="0" smtClean="0"/>
              <a:t>We will look at one such example today (Prop. 2.9) </a:t>
            </a:r>
          </a:p>
          <a:p>
            <a:r>
              <a:rPr lang="en-GB" dirty="0" smtClean="0"/>
              <a:t>…which will </a:t>
            </a:r>
            <a:r>
              <a:rPr lang="en-GB" smtClean="0"/>
              <a:t>also allow us </a:t>
            </a:r>
            <a:r>
              <a:rPr lang="en-GB" dirty="0" smtClean="0"/>
              <a:t>to comment on the changes that elegy (and perhaps </a:t>
            </a:r>
            <a:r>
              <a:rPr lang="en-GB" dirty="0" err="1" smtClean="0"/>
              <a:t>Callimachean</a:t>
            </a:r>
            <a:r>
              <a:rPr lang="en-GB" dirty="0" smtClean="0"/>
              <a:t> discourse in general) imposes on traditional material</a:t>
            </a:r>
            <a:endParaRPr lang="en-GB" dirty="0"/>
          </a:p>
        </p:txBody>
      </p:sp>
      <p:pic>
        <p:nvPicPr>
          <p:cNvPr id="5" name="Content Placeholder 4" descr="briseis.jpg"/>
          <p:cNvPicPr>
            <a:picLocks noGrp="1" noChangeAspect="1"/>
          </p:cNvPicPr>
          <p:nvPr>
            <p:ph sz="quarter" idx="2"/>
          </p:nvPr>
        </p:nvPicPr>
        <p:blipFill>
          <a:blip r:embed="rId2" cstate="print"/>
          <a:stretch>
            <a:fillRect/>
          </a:stretch>
        </p:blipFill>
        <p:spPr>
          <a:xfrm>
            <a:off x="4500562" y="1643050"/>
            <a:ext cx="4314669" cy="3678255"/>
          </a:xfrm>
        </p:spPr>
      </p:pic>
      <p:sp>
        <p:nvSpPr>
          <p:cNvPr id="6" name="TextBox 5"/>
          <p:cNvSpPr txBox="1"/>
          <p:nvPr/>
        </p:nvSpPr>
        <p:spPr>
          <a:xfrm>
            <a:off x="4643438" y="5500702"/>
            <a:ext cx="3982372" cy="369332"/>
          </a:xfrm>
          <a:prstGeom prst="rect">
            <a:avLst/>
          </a:prstGeom>
          <a:noFill/>
        </p:spPr>
        <p:txBody>
          <a:bodyPr wrap="none" rtlCol="0">
            <a:spAutoFit/>
          </a:bodyPr>
          <a:lstStyle/>
          <a:p>
            <a:r>
              <a:rPr lang="en-GB" dirty="0" smtClean="0"/>
              <a:t>Tiepolo: </a:t>
            </a:r>
            <a:r>
              <a:rPr lang="en-GB" dirty="0" err="1" smtClean="0"/>
              <a:t>Briseis</a:t>
            </a:r>
            <a:r>
              <a:rPr lang="en-GB" dirty="0" smtClean="0"/>
              <a:t> being led to Agamemnon </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Myths in Prop. 2.9</a:t>
            </a:r>
            <a:endParaRPr lang="en-GB" dirty="0"/>
          </a:p>
        </p:txBody>
      </p:sp>
      <p:sp>
        <p:nvSpPr>
          <p:cNvPr id="3" name="Content Placeholder 2"/>
          <p:cNvSpPr>
            <a:spLocks noGrp="1"/>
          </p:cNvSpPr>
          <p:nvPr>
            <p:ph sz="quarter" idx="1"/>
          </p:nvPr>
        </p:nvSpPr>
        <p:spPr>
          <a:xfrm>
            <a:off x="214282" y="1500174"/>
            <a:ext cx="4357718" cy="5143535"/>
          </a:xfrm>
        </p:spPr>
        <p:txBody>
          <a:bodyPr>
            <a:noAutofit/>
          </a:bodyPr>
          <a:lstStyle/>
          <a:p>
            <a:pPr marL="0" indent="0">
              <a:buNone/>
            </a:pPr>
            <a:r>
              <a:rPr lang="en-GB" sz="1700" dirty="0" smtClean="0"/>
              <a:t>Where he is I’ve been – often. </a:t>
            </a:r>
            <a:r>
              <a:rPr lang="en-GB" sz="1700" b="1" dirty="0" smtClean="0"/>
              <a:t>But perhaps within the hour she’ll drop him too for another dearer</a:t>
            </a:r>
            <a:r>
              <a:rPr lang="en-GB" sz="1700" dirty="0" smtClean="0"/>
              <a:t>. For twice ten years Penelope could live secure, deserving of so many suitors; she could postpone re-marriage by Minerva’s guile, unravelling at night the day’s weaving; and though expecting never again to see Ulysses she stayed true – grew old waiting for him. </a:t>
            </a:r>
            <a:r>
              <a:rPr lang="en-GB" sz="1700" dirty="0" err="1" smtClean="0"/>
              <a:t>Briseis</a:t>
            </a:r>
            <a:r>
              <a:rPr lang="en-GB" sz="1700" dirty="0" smtClean="0"/>
              <a:t> too, embracing lifeless Achilles, tore her fair cheeks with frenzied fingers. A prisoner in mourning, she washed her blood-stained lord beside the sandy pools of </a:t>
            </a:r>
            <a:r>
              <a:rPr lang="en-GB" sz="1700" dirty="0" err="1" smtClean="0"/>
              <a:t>Simois</a:t>
            </a:r>
            <a:r>
              <a:rPr lang="en-GB" sz="1700" dirty="0" smtClean="0"/>
              <a:t>, threw dust on her hair and lifted in her little hands the huge bones of great Achilles. For </a:t>
            </a:r>
            <a:r>
              <a:rPr lang="en-GB" sz="1700" dirty="0" err="1" smtClean="0"/>
              <a:t>Peleus</a:t>
            </a:r>
            <a:r>
              <a:rPr lang="en-GB" sz="1700" dirty="0" smtClean="0"/>
              <a:t> was not there, nor your blue-eyed mother, nor </a:t>
            </a:r>
            <a:r>
              <a:rPr lang="en-GB" sz="1700" dirty="0" err="1" smtClean="0"/>
              <a:t>Deidamia</a:t>
            </a:r>
            <a:r>
              <a:rPr lang="en-GB" sz="1700" dirty="0" smtClean="0"/>
              <a:t> the widowed </a:t>
            </a:r>
            <a:r>
              <a:rPr lang="en-GB" sz="1700" dirty="0" err="1" smtClean="0"/>
              <a:t>Scyrian</a:t>
            </a:r>
            <a:r>
              <a:rPr lang="en-GB" sz="1700" dirty="0" smtClean="0"/>
              <a:t>. Then Greece was therefore blessed with true brides; then honour prospered even in war. </a:t>
            </a:r>
            <a:r>
              <a:rPr lang="en-GB" sz="1700" b="1" dirty="0" smtClean="0"/>
              <a:t>But you could not lie idle for a single night, faithless, nor be alone for a single day! </a:t>
            </a:r>
            <a:r>
              <a:rPr lang="en-GB" sz="1700" dirty="0" smtClean="0"/>
              <a:t>(Prop. 2.9.1-20)</a:t>
            </a:r>
            <a:endParaRPr lang="en-GB" sz="1700" dirty="0"/>
          </a:p>
        </p:txBody>
      </p:sp>
      <p:sp>
        <p:nvSpPr>
          <p:cNvPr id="4" name="Content Placeholder 3"/>
          <p:cNvSpPr>
            <a:spLocks noGrp="1"/>
          </p:cNvSpPr>
          <p:nvPr>
            <p:ph sz="quarter" idx="2"/>
          </p:nvPr>
        </p:nvSpPr>
        <p:spPr>
          <a:xfrm>
            <a:off x="4844901" y="1589566"/>
            <a:ext cx="3886200" cy="4839829"/>
          </a:xfrm>
        </p:spPr>
        <p:txBody>
          <a:bodyPr>
            <a:normAutofit fontScale="85000" lnSpcReduction="10000"/>
          </a:bodyPr>
          <a:lstStyle/>
          <a:p>
            <a:r>
              <a:rPr lang="en-GB" dirty="0" smtClean="0"/>
              <a:t>Framing lines: Two paragons of virtue and fidelity used to contrast with the </a:t>
            </a:r>
            <a:r>
              <a:rPr lang="en-GB" i="1" dirty="0" err="1" smtClean="0"/>
              <a:t>puella</a:t>
            </a:r>
            <a:r>
              <a:rPr lang="en-GB" dirty="0" err="1" smtClean="0"/>
              <a:t>’s</a:t>
            </a:r>
            <a:r>
              <a:rPr lang="en-GB" dirty="0" smtClean="0"/>
              <a:t> infidelity?</a:t>
            </a:r>
          </a:p>
          <a:p>
            <a:r>
              <a:rPr lang="en-GB" dirty="0" smtClean="0"/>
              <a:t>Myth as an expression of the narrator’s fantasy? (Cf. Macleod, 1974)</a:t>
            </a:r>
          </a:p>
          <a:p>
            <a:r>
              <a:rPr lang="en-GB" dirty="0" smtClean="0"/>
              <a:t>You already know that Penelope was a proverbial example of marital fidelity, but how about </a:t>
            </a:r>
            <a:r>
              <a:rPr lang="en-GB" dirty="0" err="1" smtClean="0"/>
              <a:t>Briseis</a:t>
            </a:r>
            <a:r>
              <a:rPr lang="en-GB" dirty="0" smtClean="0"/>
              <a:t>?</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Briseis</a:t>
            </a:r>
            <a:r>
              <a:rPr lang="en-GB" dirty="0" smtClean="0"/>
              <a:t> in the literary tradition</a:t>
            </a:r>
            <a:endParaRPr lang="en-GB" dirty="0"/>
          </a:p>
        </p:txBody>
      </p:sp>
      <p:sp>
        <p:nvSpPr>
          <p:cNvPr id="7" name="Content Placeholder 6"/>
          <p:cNvSpPr>
            <a:spLocks noGrp="1"/>
          </p:cNvSpPr>
          <p:nvPr>
            <p:ph sz="quarter" idx="1"/>
          </p:nvPr>
        </p:nvSpPr>
        <p:spPr>
          <a:xfrm>
            <a:off x="285720" y="1600200"/>
            <a:ext cx="8480328" cy="5257800"/>
          </a:xfrm>
        </p:spPr>
        <p:txBody>
          <a:bodyPr>
            <a:normAutofit fontScale="70000" lnSpcReduction="20000"/>
          </a:bodyPr>
          <a:lstStyle/>
          <a:p>
            <a:pPr marL="320040" lvl="1" indent="-320040">
              <a:spcBef>
                <a:spcPts val="700"/>
              </a:spcBef>
              <a:buClr>
                <a:schemeClr val="accent2"/>
              </a:buClr>
              <a:buSzPct val="60000"/>
              <a:buFont typeface="Wingdings"/>
              <a:buChar char=""/>
            </a:pPr>
            <a:r>
              <a:rPr lang="en-GB" sz="2900" dirty="0" smtClean="0"/>
              <a:t>The </a:t>
            </a:r>
            <a:r>
              <a:rPr lang="en-GB" sz="2900" i="1" dirty="0" smtClean="0"/>
              <a:t>Iliad</a:t>
            </a:r>
            <a:r>
              <a:rPr lang="en-GB" sz="2900" dirty="0" smtClean="0"/>
              <a:t> shows </a:t>
            </a:r>
            <a:r>
              <a:rPr lang="en-GB" sz="2900" dirty="0" err="1" smtClean="0"/>
              <a:t>Briseis</a:t>
            </a:r>
            <a:r>
              <a:rPr lang="en-GB" sz="2900" dirty="0" smtClean="0"/>
              <a:t> very much as an object to be possessed, and there is no emphasis on an emotional connection between her and Achilles</a:t>
            </a:r>
          </a:p>
          <a:p>
            <a:pPr lvl="1"/>
            <a:r>
              <a:rPr lang="en-GB" dirty="0" err="1" smtClean="0"/>
              <a:t>Hom</a:t>
            </a:r>
            <a:r>
              <a:rPr lang="en-GB" dirty="0" smtClean="0"/>
              <a:t>. </a:t>
            </a:r>
            <a:r>
              <a:rPr lang="en-GB" i="1" dirty="0" smtClean="0"/>
              <a:t>Il</a:t>
            </a:r>
            <a:r>
              <a:rPr lang="en-GB" dirty="0" smtClean="0"/>
              <a:t>. 1:</a:t>
            </a:r>
          </a:p>
          <a:p>
            <a:pPr lvl="1">
              <a:buNone/>
            </a:pPr>
            <a:r>
              <a:rPr lang="en-GB" dirty="0" smtClean="0"/>
              <a:t>	‘The girl I will not give back; sooner will old age come upon her in my own house, in Argos, far from her own land, going up and down by the loom and being in my bed as my companion. So go now, don’t make me angry, so you will be safer.’</a:t>
            </a:r>
          </a:p>
          <a:p>
            <a:r>
              <a:rPr lang="en-GB" dirty="0" smtClean="0"/>
              <a:t>The Hellenistic poet Quintus </a:t>
            </a:r>
            <a:r>
              <a:rPr lang="en-GB" dirty="0" err="1" smtClean="0"/>
              <a:t>Smyrnaeus</a:t>
            </a:r>
            <a:r>
              <a:rPr lang="en-GB" dirty="0" smtClean="0"/>
              <a:t> has a similar episode to Propertius, showing the laying out of Achilles’ body – but </a:t>
            </a:r>
            <a:r>
              <a:rPr lang="en-GB" dirty="0" err="1" smtClean="0"/>
              <a:t>Briseis</a:t>
            </a:r>
            <a:r>
              <a:rPr lang="en-GB" dirty="0" smtClean="0"/>
              <a:t>’ role is smaller:</a:t>
            </a:r>
          </a:p>
          <a:p>
            <a:pPr lvl="1"/>
            <a:r>
              <a:rPr lang="en-GB" dirty="0" smtClean="0"/>
              <a:t>Having performed the other tasks with care they laid the fallen son of </a:t>
            </a:r>
            <a:r>
              <a:rPr lang="en-GB" dirty="0" err="1" smtClean="0"/>
              <a:t>Peleus</a:t>
            </a:r>
            <a:r>
              <a:rPr lang="en-GB" dirty="0" smtClean="0"/>
              <a:t> fitly in his hut. The sight of him moved the wise goddess </a:t>
            </a:r>
            <a:r>
              <a:rPr lang="en-GB" dirty="0" err="1" smtClean="0"/>
              <a:t>Tritogenia</a:t>
            </a:r>
            <a:r>
              <a:rPr lang="en-GB" dirty="0" smtClean="0"/>
              <a:t> to pity. She sprinkled his head with ambrosia, which is said to keep untainted for long the flesh of death’s victims. She made him dewy-fresh as though he still drew breath. She put a frightening frown upon the corpse’s brow, such as once possessed his fearsome visage when he was angered by his friend </a:t>
            </a:r>
            <a:r>
              <a:rPr lang="en-GB" dirty="0" err="1" smtClean="0"/>
              <a:t>Patroclus</a:t>
            </a:r>
            <a:r>
              <a:rPr lang="en-GB" dirty="0" smtClean="0"/>
              <a:t>’ killing. Also she made his body appear more solid and handsome. Wonder seized the </a:t>
            </a:r>
            <a:r>
              <a:rPr lang="en-GB" dirty="0" err="1" smtClean="0"/>
              <a:t>Argives</a:t>
            </a:r>
            <a:r>
              <a:rPr lang="en-GB" dirty="0" smtClean="0"/>
              <a:t> as they gathered and saw the son of </a:t>
            </a:r>
            <a:r>
              <a:rPr lang="en-GB" dirty="0" err="1" smtClean="0"/>
              <a:t>Peleus</a:t>
            </a:r>
            <a:r>
              <a:rPr lang="en-GB" dirty="0" smtClean="0"/>
              <a:t> as though alive. […] The heart that felt the keenest grief of all was that of </a:t>
            </a:r>
            <a:r>
              <a:rPr lang="en-GB" dirty="0" err="1" smtClean="0"/>
              <a:t>Brisesi</a:t>
            </a:r>
            <a:r>
              <a:rPr lang="en-GB" dirty="0" smtClean="0"/>
              <a:t>, the noble warrior Achilles’ concubine. Round and round the corpse she turned, with both her hands tearing her lovely flesh and crying aloud. On her tender bosom blood-red welts were raised by her blows; you’d think them drops of crimson blood on milk. But even in her bitter anguish her beauty kept its radiant charm and she was clothed in grace. </a:t>
            </a:r>
          </a:p>
          <a:p>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Hellenistic </a:t>
            </a:r>
            <a:r>
              <a:rPr lang="en-GB" dirty="0" err="1" smtClean="0"/>
              <a:t>Briseis</a:t>
            </a:r>
            <a:r>
              <a:rPr lang="en-GB" dirty="0" smtClean="0"/>
              <a:t>?</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err="1" smtClean="0"/>
              <a:t>Quint</a:t>
            </a:r>
            <a:r>
              <a:rPr lang="en-GB" dirty="0" smtClean="0"/>
              <a:t>. </a:t>
            </a:r>
            <a:r>
              <a:rPr lang="en-GB" dirty="0" err="1" smtClean="0"/>
              <a:t>Smyrn</a:t>
            </a:r>
            <a:r>
              <a:rPr lang="en-GB" dirty="0" smtClean="0"/>
              <a:t>. 7.709-727 shows </a:t>
            </a:r>
            <a:r>
              <a:rPr lang="en-GB" dirty="0" err="1" smtClean="0"/>
              <a:t>Briseis</a:t>
            </a:r>
            <a:r>
              <a:rPr lang="en-GB" dirty="0" smtClean="0"/>
              <a:t> among other captive women meeting </a:t>
            </a:r>
            <a:r>
              <a:rPr lang="en-GB" dirty="0" err="1" smtClean="0"/>
              <a:t>Neoptolemus</a:t>
            </a:r>
            <a:r>
              <a:rPr lang="en-GB" dirty="0" smtClean="0"/>
              <a:t>: </a:t>
            </a:r>
          </a:p>
          <a:p>
            <a:pPr lvl="1"/>
            <a:r>
              <a:rPr lang="en-GB" dirty="0" smtClean="0"/>
              <a:t>Among them </a:t>
            </a:r>
            <a:r>
              <a:rPr lang="en-GB" dirty="0" err="1" smtClean="0"/>
              <a:t>Briseis</a:t>
            </a:r>
            <a:r>
              <a:rPr lang="en-GB" dirty="0" smtClean="0"/>
              <a:t>, as she looked at the son of Achilles, now was thrilled with joy in her heart, now wrung with grief at the memory of Achilles. Her heart within her was struck with speechless wonder, for it was as if </a:t>
            </a:r>
            <a:r>
              <a:rPr lang="en-GB" dirty="0" err="1" smtClean="0"/>
              <a:t>Aiakos</a:t>
            </a:r>
            <a:r>
              <a:rPr lang="en-GB" dirty="0" smtClean="0"/>
              <a:t>’ dauntless grandson himself was still alive.</a:t>
            </a:r>
          </a:p>
          <a:p>
            <a:r>
              <a:rPr lang="en-GB" dirty="0" smtClean="0"/>
              <a:t>Scholars have presumed that Propertius and Quintus both draw on a lost Hellenistic treatment of </a:t>
            </a:r>
            <a:r>
              <a:rPr lang="en-GB" dirty="0" err="1" smtClean="0"/>
              <a:t>Briseis</a:t>
            </a:r>
            <a:r>
              <a:rPr lang="en-GB" dirty="0" smtClean="0"/>
              <a:t>’ grief after the death of Achilles, but the issue cannot be satisfactorily resolved.</a:t>
            </a:r>
          </a:p>
          <a:p>
            <a:r>
              <a:rPr lang="en-GB" dirty="0" smtClean="0"/>
              <a:t>The dominating image of </a:t>
            </a:r>
            <a:r>
              <a:rPr lang="en-GB" dirty="0" err="1" smtClean="0"/>
              <a:t>Briseis</a:t>
            </a:r>
            <a:r>
              <a:rPr lang="en-GB" dirty="0" smtClean="0"/>
              <a:t> in literature is the </a:t>
            </a:r>
            <a:r>
              <a:rPr lang="en-GB" i="1" dirty="0" err="1" smtClean="0"/>
              <a:t>Iliadic</a:t>
            </a:r>
            <a:r>
              <a:rPr lang="en-GB" dirty="0" smtClean="0"/>
              <a:t> one</a:t>
            </a:r>
          </a:p>
          <a:p>
            <a:pPr>
              <a:buNone/>
            </a:pP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Briseis</a:t>
            </a:r>
            <a:r>
              <a:rPr lang="en-GB" dirty="0" smtClean="0"/>
              <a:t> in the iconographical tradition</a:t>
            </a:r>
            <a:endParaRPr lang="en-GB" dirty="0"/>
          </a:p>
        </p:txBody>
      </p:sp>
      <p:pic>
        <p:nvPicPr>
          <p:cNvPr id="5" name="Content Placeholder 4" descr="SuperStock_1030-1755.jpg"/>
          <p:cNvPicPr>
            <a:picLocks noGrp="1" noChangeAspect="1"/>
          </p:cNvPicPr>
          <p:nvPr>
            <p:ph sz="quarter" idx="1"/>
          </p:nvPr>
        </p:nvPicPr>
        <p:blipFill>
          <a:blip r:embed="rId2" cstate="print"/>
          <a:stretch>
            <a:fillRect/>
          </a:stretch>
        </p:blipFill>
        <p:spPr>
          <a:xfrm>
            <a:off x="609600" y="2498263"/>
            <a:ext cx="3886200" cy="2753650"/>
          </a:xfrm>
        </p:spPr>
      </p:pic>
      <p:sp>
        <p:nvSpPr>
          <p:cNvPr id="4" name="Content Placeholder 3"/>
          <p:cNvSpPr>
            <a:spLocks noGrp="1"/>
          </p:cNvSpPr>
          <p:nvPr>
            <p:ph sz="quarter" idx="2"/>
          </p:nvPr>
        </p:nvSpPr>
        <p:spPr/>
        <p:txBody>
          <a:bodyPr>
            <a:normAutofit fontScale="92500" lnSpcReduction="20000"/>
          </a:bodyPr>
          <a:lstStyle/>
          <a:p>
            <a:r>
              <a:rPr lang="en-GB" dirty="0" smtClean="0"/>
              <a:t>Most scenes featuring </a:t>
            </a:r>
            <a:r>
              <a:rPr lang="en-GB" dirty="0" err="1" smtClean="0"/>
              <a:t>Briseis</a:t>
            </a:r>
            <a:r>
              <a:rPr lang="en-GB" dirty="0" smtClean="0"/>
              <a:t> deal with the abduction of </a:t>
            </a:r>
            <a:r>
              <a:rPr lang="en-GB" dirty="0" err="1" smtClean="0"/>
              <a:t>Briseis</a:t>
            </a:r>
            <a:r>
              <a:rPr lang="en-GB" dirty="0" smtClean="0"/>
              <a:t>, or her return to Agamemnon</a:t>
            </a:r>
          </a:p>
          <a:p>
            <a:r>
              <a:rPr lang="en-GB" dirty="0" smtClean="0"/>
              <a:t>A painting by </a:t>
            </a:r>
            <a:r>
              <a:rPr lang="en-GB" dirty="0" err="1" smtClean="0"/>
              <a:t>Polygnotos</a:t>
            </a:r>
            <a:r>
              <a:rPr lang="en-GB" dirty="0" smtClean="0"/>
              <a:t> may have shown the return of </a:t>
            </a:r>
            <a:r>
              <a:rPr lang="en-GB" dirty="0" err="1" smtClean="0"/>
              <a:t>Briseis</a:t>
            </a:r>
            <a:r>
              <a:rPr lang="en-GB" dirty="0" smtClean="0"/>
              <a:t> to Achilles, but we only have Pausanias’ account of it extant today.</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Propertius’ sources and changes</a:t>
            </a:r>
            <a:endParaRPr lang="en-GB" dirty="0"/>
          </a:p>
        </p:txBody>
      </p:sp>
      <p:sp>
        <p:nvSpPr>
          <p:cNvPr id="6" name="Content Placeholder 5"/>
          <p:cNvSpPr>
            <a:spLocks noGrp="1"/>
          </p:cNvSpPr>
          <p:nvPr>
            <p:ph sz="quarter" idx="1"/>
          </p:nvPr>
        </p:nvSpPr>
        <p:spPr>
          <a:xfrm>
            <a:off x="612648" y="1600200"/>
            <a:ext cx="8153400" cy="4757758"/>
          </a:xfrm>
        </p:spPr>
        <p:txBody>
          <a:bodyPr>
            <a:normAutofit fontScale="92500" lnSpcReduction="10000"/>
          </a:bodyPr>
          <a:lstStyle/>
          <a:p>
            <a:r>
              <a:rPr lang="en-GB" dirty="0" smtClean="0"/>
              <a:t>Propertius may have drawn on previous romanticised versions of </a:t>
            </a:r>
            <a:r>
              <a:rPr lang="en-GB" dirty="0" err="1" smtClean="0"/>
              <a:t>Briseis</a:t>
            </a:r>
            <a:r>
              <a:rPr lang="en-GB" dirty="0" smtClean="0"/>
              <a:t>’ story, but he may also have added the scene of </a:t>
            </a:r>
            <a:r>
              <a:rPr lang="en-GB" dirty="0" err="1" smtClean="0"/>
              <a:t>Briseis</a:t>
            </a:r>
            <a:r>
              <a:rPr lang="en-GB" dirty="0" smtClean="0"/>
              <a:t>’ dressing Achilles’ corpse independently</a:t>
            </a:r>
          </a:p>
          <a:p>
            <a:pPr lvl="1"/>
            <a:r>
              <a:rPr lang="en-GB" dirty="0" smtClean="0"/>
              <a:t>This is likely to be the first instance where the Achilles myth is eroticised in Latin literature</a:t>
            </a:r>
          </a:p>
          <a:p>
            <a:pPr lvl="1"/>
            <a:r>
              <a:rPr lang="en-GB" dirty="0" smtClean="0"/>
              <a:t>Achilles the lover and Achilles the warrior is a much more versatile example for the elegists – is this the motivation?</a:t>
            </a:r>
          </a:p>
          <a:p>
            <a:r>
              <a:rPr lang="en-GB" dirty="0" smtClean="0"/>
              <a:t>The representation of Penelope in Prop. 2.9 can all be seen as drawn from the </a:t>
            </a:r>
            <a:r>
              <a:rPr lang="en-GB" i="1" dirty="0" smtClean="0"/>
              <a:t>Odyssey</a:t>
            </a:r>
            <a:r>
              <a:rPr lang="en-GB" dirty="0" smtClean="0"/>
              <a:t>, but other </a:t>
            </a:r>
            <a:r>
              <a:rPr lang="en-GB" dirty="0" err="1" smtClean="0"/>
              <a:t>Propertian</a:t>
            </a:r>
            <a:r>
              <a:rPr lang="en-GB" dirty="0" smtClean="0"/>
              <a:t> references may also owe something to Hellenistic alternative traditions on Penelope.</a:t>
            </a:r>
            <a:endParaRPr lang="en-GB" dirty="0"/>
          </a:p>
        </p:txBody>
      </p:sp>
      <p:sp>
        <p:nvSpPr>
          <p:cNvPr id="4" name="SMARTInkAnnotation0"/>
          <p:cNvSpPr/>
          <p:nvPr/>
        </p:nvSpPr>
        <p:spPr>
          <a:xfrm>
            <a:off x="4473792" y="2794991"/>
            <a:ext cx="294863" cy="428627"/>
          </a:xfrm>
          <a:custGeom>
            <a:avLst/>
            <a:gdLst/>
            <a:ahLst/>
            <a:cxnLst/>
            <a:rect l="0" t="0" r="0" b="0"/>
            <a:pathLst>
              <a:path w="294863" h="428627">
                <a:moveTo>
                  <a:pt x="98208" y="0"/>
                </a:moveTo>
                <a:lnTo>
                  <a:pt x="98208" y="64540"/>
                </a:lnTo>
                <a:lnTo>
                  <a:pt x="97214" y="72793"/>
                </a:lnTo>
                <a:lnTo>
                  <a:pt x="95559" y="81271"/>
                </a:lnTo>
                <a:lnTo>
                  <a:pt x="93462" y="89899"/>
                </a:lnTo>
                <a:lnTo>
                  <a:pt x="92064" y="98629"/>
                </a:lnTo>
                <a:lnTo>
                  <a:pt x="91132" y="107424"/>
                </a:lnTo>
                <a:lnTo>
                  <a:pt x="90511" y="116265"/>
                </a:lnTo>
                <a:lnTo>
                  <a:pt x="89104" y="126127"/>
                </a:lnTo>
                <a:lnTo>
                  <a:pt x="87172" y="136671"/>
                </a:lnTo>
                <a:lnTo>
                  <a:pt x="84892" y="147669"/>
                </a:lnTo>
                <a:lnTo>
                  <a:pt x="79708" y="170472"/>
                </a:lnTo>
                <a:lnTo>
                  <a:pt x="76936" y="182109"/>
                </a:lnTo>
                <a:lnTo>
                  <a:pt x="75088" y="193836"/>
                </a:lnTo>
                <a:lnTo>
                  <a:pt x="73855" y="205623"/>
                </a:lnTo>
                <a:lnTo>
                  <a:pt x="73034" y="217449"/>
                </a:lnTo>
                <a:lnTo>
                  <a:pt x="71493" y="229303"/>
                </a:lnTo>
                <a:lnTo>
                  <a:pt x="69472" y="241173"/>
                </a:lnTo>
                <a:lnTo>
                  <a:pt x="67132" y="253056"/>
                </a:lnTo>
                <a:lnTo>
                  <a:pt x="61883" y="276842"/>
                </a:lnTo>
                <a:lnTo>
                  <a:pt x="59093" y="288741"/>
                </a:lnTo>
                <a:lnTo>
                  <a:pt x="56240" y="299651"/>
                </a:lnTo>
                <a:lnTo>
                  <a:pt x="53345" y="309900"/>
                </a:lnTo>
                <a:lnTo>
                  <a:pt x="47479" y="329226"/>
                </a:lnTo>
                <a:lnTo>
                  <a:pt x="41561" y="347737"/>
                </a:lnTo>
                <a:lnTo>
                  <a:pt x="38593" y="355848"/>
                </a:lnTo>
                <a:lnTo>
                  <a:pt x="35621" y="363241"/>
                </a:lnTo>
                <a:lnTo>
                  <a:pt x="29669" y="375753"/>
                </a:lnTo>
                <a:lnTo>
                  <a:pt x="21728" y="388376"/>
                </a:lnTo>
                <a:lnTo>
                  <a:pt x="17941" y="398400"/>
                </a:lnTo>
                <a:lnTo>
                  <a:pt x="10216" y="408942"/>
                </a:lnTo>
                <a:lnTo>
                  <a:pt x="8757" y="409550"/>
                </a:lnTo>
                <a:lnTo>
                  <a:pt x="1246" y="410606"/>
                </a:lnTo>
                <a:lnTo>
                  <a:pt x="791" y="409667"/>
                </a:lnTo>
                <a:lnTo>
                  <a:pt x="150" y="403606"/>
                </a:lnTo>
                <a:lnTo>
                  <a:pt x="0" y="398323"/>
                </a:lnTo>
                <a:lnTo>
                  <a:pt x="953" y="395526"/>
                </a:lnTo>
                <a:lnTo>
                  <a:pt x="9620" y="381261"/>
                </a:lnTo>
                <a:lnTo>
                  <a:pt x="17995" y="367959"/>
                </a:lnTo>
                <a:lnTo>
                  <a:pt x="20896" y="364369"/>
                </a:lnTo>
                <a:lnTo>
                  <a:pt x="29415" y="357734"/>
                </a:lnTo>
                <a:lnTo>
                  <a:pt x="34468" y="354576"/>
                </a:lnTo>
                <a:lnTo>
                  <a:pt x="39823" y="352470"/>
                </a:lnTo>
                <a:lnTo>
                  <a:pt x="45380" y="351066"/>
                </a:lnTo>
                <a:lnTo>
                  <a:pt x="51071" y="350130"/>
                </a:lnTo>
                <a:lnTo>
                  <a:pt x="56851" y="348514"/>
                </a:lnTo>
                <a:lnTo>
                  <a:pt x="62691" y="346444"/>
                </a:lnTo>
                <a:lnTo>
                  <a:pt x="68570" y="344073"/>
                </a:lnTo>
                <a:lnTo>
                  <a:pt x="75470" y="342491"/>
                </a:lnTo>
                <a:lnTo>
                  <a:pt x="83049" y="341437"/>
                </a:lnTo>
                <a:lnTo>
                  <a:pt x="91081" y="340735"/>
                </a:lnTo>
                <a:lnTo>
                  <a:pt x="98423" y="341258"/>
                </a:lnTo>
                <a:lnTo>
                  <a:pt x="105303" y="342600"/>
                </a:lnTo>
                <a:lnTo>
                  <a:pt x="111877" y="344486"/>
                </a:lnTo>
                <a:lnTo>
                  <a:pt x="118245" y="346736"/>
                </a:lnTo>
                <a:lnTo>
                  <a:pt x="124478" y="349228"/>
                </a:lnTo>
                <a:lnTo>
                  <a:pt x="130619" y="351881"/>
                </a:lnTo>
                <a:lnTo>
                  <a:pt x="137693" y="354642"/>
                </a:lnTo>
                <a:lnTo>
                  <a:pt x="153499" y="360356"/>
                </a:lnTo>
                <a:lnTo>
                  <a:pt x="160891" y="364261"/>
                </a:lnTo>
                <a:lnTo>
                  <a:pt x="167807" y="368849"/>
                </a:lnTo>
                <a:lnTo>
                  <a:pt x="174403" y="373892"/>
                </a:lnTo>
                <a:lnTo>
                  <a:pt x="181780" y="378246"/>
                </a:lnTo>
                <a:lnTo>
                  <a:pt x="189678" y="382141"/>
                </a:lnTo>
                <a:lnTo>
                  <a:pt x="197922" y="385730"/>
                </a:lnTo>
                <a:lnTo>
                  <a:pt x="212381" y="392363"/>
                </a:lnTo>
                <a:lnTo>
                  <a:pt x="219017" y="395521"/>
                </a:lnTo>
                <a:lnTo>
                  <a:pt x="226421" y="398618"/>
                </a:lnTo>
                <a:lnTo>
                  <a:pt x="234337" y="401675"/>
                </a:lnTo>
                <a:lnTo>
                  <a:pt x="242593" y="404706"/>
                </a:lnTo>
                <a:lnTo>
                  <a:pt x="250084" y="407718"/>
                </a:lnTo>
                <a:lnTo>
                  <a:pt x="257064" y="410719"/>
                </a:lnTo>
                <a:lnTo>
                  <a:pt x="270118" y="416699"/>
                </a:lnTo>
                <a:lnTo>
                  <a:pt x="294862" y="428626"/>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Freeform 6"/>
          <p:cNvSpPr/>
          <p:nvPr/>
        </p:nvSpPr>
        <p:spPr>
          <a:xfrm>
            <a:off x="4992125" y="3027164"/>
            <a:ext cx="2650" cy="1"/>
          </a:xfrm>
          <a:custGeom>
            <a:avLst/>
            <a:gdLst/>
            <a:ahLst/>
            <a:cxnLst/>
            <a:rect l="0" t="0" r="0" b="0"/>
            <a:pathLst>
              <a:path w="2650" h="1">
                <a:moveTo>
                  <a:pt x="0" y="0"/>
                </a:moveTo>
                <a:lnTo>
                  <a:pt x="2649" y="0"/>
                </a:lnTo>
                <a:close/>
              </a:path>
            </a:pathLst>
          </a:custGeom>
          <a:ln w="38100" cap="flat" cmpd="sng" algn="ctr">
            <a:solidFill>
              <a:srgbClr val="0000FF"/>
            </a:solidFill>
            <a:prstDash val="solid"/>
            <a:round/>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MARTInkAnnotation2"/>
          <p:cNvSpPr/>
          <p:nvPr/>
        </p:nvSpPr>
        <p:spPr>
          <a:xfrm>
            <a:off x="4779384" y="3031401"/>
            <a:ext cx="391519" cy="201146"/>
          </a:xfrm>
          <a:custGeom>
            <a:avLst/>
            <a:gdLst/>
            <a:ahLst/>
            <a:cxnLst/>
            <a:rect l="0" t="0" r="0" b="0"/>
            <a:pathLst>
              <a:path w="391519" h="201146">
                <a:moveTo>
                  <a:pt x="69720" y="31481"/>
                </a:moveTo>
                <a:lnTo>
                  <a:pt x="45757" y="55420"/>
                </a:lnTo>
                <a:lnTo>
                  <a:pt x="42819" y="59347"/>
                </a:lnTo>
                <a:lnTo>
                  <a:pt x="34258" y="71647"/>
                </a:lnTo>
                <a:lnTo>
                  <a:pt x="30187" y="78102"/>
                </a:lnTo>
                <a:lnTo>
                  <a:pt x="26481" y="84390"/>
                </a:lnTo>
                <a:lnTo>
                  <a:pt x="23015" y="90566"/>
                </a:lnTo>
                <a:lnTo>
                  <a:pt x="19713" y="97660"/>
                </a:lnTo>
                <a:lnTo>
                  <a:pt x="16518" y="105366"/>
                </a:lnTo>
                <a:lnTo>
                  <a:pt x="13394" y="113480"/>
                </a:lnTo>
                <a:lnTo>
                  <a:pt x="10320" y="120874"/>
                </a:lnTo>
                <a:lnTo>
                  <a:pt x="7276" y="127787"/>
                </a:lnTo>
                <a:lnTo>
                  <a:pt x="4254" y="134381"/>
                </a:lnTo>
                <a:lnTo>
                  <a:pt x="2238" y="140760"/>
                </a:lnTo>
                <a:lnTo>
                  <a:pt x="896" y="146998"/>
                </a:lnTo>
                <a:lnTo>
                  <a:pt x="0" y="153141"/>
                </a:lnTo>
                <a:lnTo>
                  <a:pt x="396" y="158229"/>
                </a:lnTo>
                <a:lnTo>
                  <a:pt x="1654" y="162612"/>
                </a:lnTo>
                <a:lnTo>
                  <a:pt x="3485" y="166527"/>
                </a:lnTo>
                <a:lnTo>
                  <a:pt x="5699" y="170129"/>
                </a:lnTo>
                <a:lnTo>
                  <a:pt x="8169" y="173522"/>
                </a:lnTo>
                <a:lnTo>
                  <a:pt x="10808" y="176777"/>
                </a:lnTo>
                <a:lnTo>
                  <a:pt x="13561" y="178947"/>
                </a:lnTo>
                <a:lnTo>
                  <a:pt x="16389" y="180393"/>
                </a:lnTo>
                <a:lnTo>
                  <a:pt x="22181" y="182000"/>
                </a:lnTo>
                <a:lnTo>
                  <a:pt x="32018" y="182905"/>
                </a:lnTo>
                <a:lnTo>
                  <a:pt x="41707" y="183116"/>
                </a:lnTo>
                <a:lnTo>
                  <a:pt x="46079" y="182181"/>
                </a:lnTo>
                <a:lnTo>
                  <a:pt x="57970" y="176123"/>
                </a:lnTo>
                <a:lnTo>
                  <a:pt x="68139" y="170842"/>
                </a:lnTo>
                <a:lnTo>
                  <a:pt x="73632" y="167053"/>
                </a:lnTo>
                <a:lnTo>
                  <a:pt x="79281" y="162542"/>
                </a:lnTo>
                <a:lnTo>
                  <a:pt x="85032" y="157550"/>
                </a:lnTo>
                <a:lnTo>
                  <a:pt x="89860" y="152238"/>
                </a:lnTo>
                <a:lnTo>
                  <a:pt x="94072" y="146712"/>
                </a:lnTo>
                <a:lnTo>
                  <a:pt x="97873" y="141044"/>
                </a:lnTo>
                <a:lnTo>
                  <a:pt x="101400" y="135281"/>
                </a:lnTo>
                <a:lnTo>
                  <a:pt x="104745" y="129454"/>
                </a:lnTo>
                <a:lnTo>
                  <a:pt x="107968" y="123586"/>
                </a:lnTo>
                <a:lnTo>
                  <a:pt x="112103" y="117689"/>
                </a:lnTo>
                <a:lnTo>
                  <a:pt x="116846" y="111773"/>
                </a:lnTo>
                <a:lnTo>
                  <a:pt x="121995" y="105845"/>
                </a:lnTo>
                <a:lnTo>
                  <a:pt x="126420" y="99909"/>
                </a:lnTo>
                <a:lnTo>
                  <a:pt x="130364" y="93967"/>
                </a:lnTo>
                <a:lnTo>
                  <a:pt x="133986" y="88021"/>
                </a:lnTo>
                <a:lnTo>
                  <a:pt x="137394" y="83065"/>
                </a:lnTo>
                <a:lnTo>
                  <a:pt x="140659" y="78769"/>
                </a:lnTo>
                <a:lnTo>
                  <a:pt x="143829" y="74913"/>
                </a:lnTo>
                <a:lnTo>
                  <a:pt x="146936" y="70357"/>
                </a:lnTo>
                <a:lnTo>
                  <a:pt x="150000" y="65336"/>
                </a:lnTo>
                <a:lnTo>
                  <a:pt x="153036" y="60004"/>
                </a:lnTo>
                <a:lnTo>
                  <a:pt x="155060" y="55458"/>
                </a:lnTo>
                <a:lnTo>
                  <a:pt x="156409" y="51435"/>
                </a:lnTo>
                <a:lnTo>
                  <a:pt x="157309" y="47760"/>
                </a:lnTo>
                <a:lnTo>
                  <a:pt x="158902" y="44318"/>
                </a:lnTo>
                <a:lnTo>
                  <a:pt x="160957" y="41031"/>
                </a:lnTo>
                <a:lnTo>
                  <a:pt x="167924" y="31647"/>
                </a:lnTo>
                <a:lnTo>
                  <a:pt x="168010" y="36271"/>
                </a:lnTo>
                <a:lnTo>
                  <a:pt x="168036" y="48665"/>
                </a:lnTo>
                <a:lnTo>
                  <a:pt x="167047" y="53851"/>
                </a:lnTo>
                <a:lnTo>
                  <a:pt x="165394" y="59293"/>
                </a:lnTo>
                <a:lnTo>
                  <a:pt x="163299" y="64905"/>
                </a:lnTo>
                <a:lnTo>
                  <a:pt x="161901" y="70631"/>
                </a:lnTo>
                <a:lnTo>
                  <a:pt x="160970" y="76433"/>
                </a:lnTo>
                <a:lnTo>
                  <a:pt x="160350" y="82285"/>
                </a:lnTo>
                <a:lnTo>
                  <a:pt x="159936" y="88171"/>
                </a:lnTo>
                <a:lnTo>
                  <a:pt x="159660" y="94079"/>
                </a:lnTo>
                <a:lnTo>
                  <a:pt x="159354" y="105935"/>
                </a:lnTo>
                <a:lnTo>
                  <a:pt x="159140" y="135666"/>
                </a:lnTo>
                <a:lnTo>
                  <a:pt x="160123" y="141618"/>
                </a:lnTo>
                <a:lnTo>
                  <a:pt x="161771" y="147570"/>
                </a:lnTo>
                <a:lnTo>
                  <a:pt x="163863" y="153522"/>
                </a:lnTo>
                <a:lnTo>
                  <a:pt x="166251" y="159475"/>
                </a:lnTo>
                <a:lnTo>
                  <a:pt x="168836" y="165427"/>
                </a:lnTo>
                <a:lnTo>
                  <a:pt x="171552" y="171380"/>
                </a:lnTo>
                <a:lnTo>
                  <a:pt x="175350" y="176341"/>
                </a:lnTo>
                <a:lnTo>
                  <a:pt x="179868" y="180640"/>
                </a:lnTo>
                <a:lnTo>
                  <a:pt x="184866" y="184499"/>
                </a:lnTo>
                <a:lnTo>
                  <a:pt x="189192" y="188063"/>
                </a:lnTo>
                <a:lnTo>
                  <a:pt x="193069" y="191432"/>
                </a:lnTo>
                <a:lnTo>
                  <a:pt x="196647" y="194670"/>
                </a:lnTo>
                <a:lnTo>
                  <a:pt x="201018" y="196828"/>
                </a:lnTo>
                <a:lnTo>
                  <a:pt x="211172" y="199226"/>
                </a:lnTo>
                <a:lnTo>
                  <a:pt x="222307" y="200293"/>
                </a:lnTo>
                <a:lnTo>
                  <a:pt x="228057" y="200577"/>
                </a:lnTo>
                <a:lnTo>
                  <a:pt x="234870" y="199774"/>
                </a:lnTo>
                <a:lnTo>
                  <a:pt x="242392" y="198247"/>
                </a:lnTo>
                <a:lnTo>
                  <a:pt x="250386" y="196236"/>
                </a:lnTo>
                <a:lnTo>
                  <a:pt x="257701" y="193904"/>
                </a:lnTo>
                <a:lnTo>
                  <a:pt x="264565" y="191357"/>
                </a:lnTo>
                <a:lnTo>
                  <a:pt x="271127" y="188667"/>
                </a:lnTo>
                <a:lnTo>
                  <a:pt x="277489" y="185881"/>
                </a:lnTo>
                <a:lnTo>
                  <a:pt x="289853" y="180140"/>
                </a:lnTo>
                <a:lnTo>
                  <a:pt x="295932" y="176228"/>
                </a:lnTo>
                <a:lnTo>
                  <a:pt x="301970" y="171635"/>
                </a:lnTo>
                <a:lnTo>
                  <a:pt x="307983" y="166589"/>
                </a:lnTo>
                <a:lnTo>
                  <a:pt x="313977" y="160248"/>
                </a:lnTo>
                <a:lnTo>
                  <a:pt x="319960" y="153045"/>
                </a:lnTo>
                <a:lnTo>
                  <a:pt x="325934" y="145266"/>
                </a:lnTo>
                <a:lnTo>
                  <a:pt x="331905" y="138096"/>
                </a:lnTo>
                <a:lnTo>
                  <a:pt x="337870" y="131331"/>
                </a:lnTo>
                <a:lnTo>
                  <a:pt x="343834" y="124837"/>
                </a:lnTo>
                <a:lnTo>
                  <a:pt x="349797" y="117531"/>
                </a:lnTo>
                <a:lnTo>
                  <a:pt x="355758" y="109684"/>
                </a:lnTo>
                <a:lnTo>
                  <a:pt x="361718" y="101475"/>
                </a:lnTo>
                <a:lnTo>
                  <a:pt x="366685" y="94019"/>
                </a:lnTo>
                <a:lnTo>
                  <a:pt x="370990" y="87064"/>
                </a:lnTo>
                <a:lnTo>
                  <a:pt x="374852" y="80442"/>
                </a:lnTo>
                <a:lnTo>
                  <a:pt x="381793" y="67794"/>
                </a:lnTo>
                <a:lnTo>
                  <a:pt x="385035" y="61643"/>
                </a:lnTo>
                <a:lnTo>
                  <a:pt x="387196" y="55558"/>
                </a:lnTo>
                <a:lnTo>
                  <a:pt x="388636" y="49517"/>
                </a:lnTo>
                <a:lnTo>
                  <a:pt x="389597" y="43505"/>
                </a:lnTo>
                <a:lnTo>
                  <a:pt x="390237" y="37513"/>
                </a:lnTo>
                <a:lnTo>
                  <a:pt x="390664" y="31533"/>
                </a:lnTo>
                <a:lnTo>
                  <a:pt x="391138" y="20591"/>
                </a:lnTo>
                <a:lnTo>
                  <a:pt x="391349" y="12419"/>
                </a:lnTo>
                <a:lnTo>
                  <a:pt x="390412" y="9844"/>
                </a:lnTo>
                <a:lnTo>
                  <a:pt x="388794" y="8127"/>
                </a:lnTo>
                <a:lnTo>
                  <a:pt x="379124" y="3064"/>
                </a:lnTo>
                <a:lnTo>
                  <a:pt x="374316" y="630"/>
                </a:lnTo>
                <a:lnTo>
                  <a:pt x="370117" y="0"/>
                </a:lnTo>
                <a:lnTo>
                  <a:pt x="366326" y="572"/>
                </a:lnTo>
                <a:lnTo>
                  <a:pt x="358470" y="3853"/>
                </a:lnTo>
                <a:lnTo>
                  <a:pt x="348358" y="8619"/>
                </a:lnTo>
                <a:lnTo>
                  <a:pt x="339891" y="14044"/>
                </a:lnTo>
                <a:lnTo>
                  <a:pt x="336242" y="16880"/>
                </a:lnTo>
                <a:lnTo>
                  <a:pt x="332817" y="20755"/>
                </a:lnTo>
                <a:lnTo>
                  <a:pt x="329540" y="25323"/>
                </a:lnTo>
                <a:lnTo>
                  <a:pt x="326363" y="30352"/>
                </a:lnTo>
                <a:lnTo>
                  <a:pt x="322258" y="35690"/>
                </a:lnTo>
                <a:lnTo>
                  <a:pt x="317534" y="41232"/>
                </a:lnTo>
                <a:lnTo>
                  <a:pt x="312399" y="46912"/>
                </a:lnTo>
                <a:lnTo>
                  <a:pt x="307983" y="52682"/>
                </a:lnTo>
                <a:lnTo>
                  <a:pt x="304045" y="58513"/>
                </a:lnTo>
                <a:lnTo>
                  <a:pt x="300427" y="64386"/>
                </a:lnTo>
                <a:lnTo>
                  <a:pt x="297022" y="71277"/>
                </a:lnTo>
                <a:lnTo>
                  <a:pt x="293759" y="78848"/>
                </a:lnTo>
                <a:lnTo>
                  <a:pt x="290590" y="86871"/>
                </a:lnTo>
                <a:lnTo>
                  <a:pt x="288477" y="94205"/>
                </a:lnTo>
                <a:lnTo>
                  <a:pt x="287069" y="101078"/>
                </a:lnTo>
                <a:lnTo>
                  <a:pt x="286130" y="107645"/>
                </a:lnTo>
                <a:lnTo>
                  <a:pt x="285504" y="114007"/>
                </a:lnTo>
                <a:lnTo>
                  <a:pt x="285086" y="120233"/>
                </a:lnTo>
                <a:lnTo>
                  <a:pt x="284808" y="126368"/>
                </a:lnTo>
                <a:lnTo>
                  <a:pt x="284499" y="141122"/>
                </a:lnTo>
                <a:lnTo>
                  <a:pt x="284416" y="149224"/>
                </a:lnTo>
                <a:lnTo>
                  <a:pt x="285355" y="155617"/>
                </a:lnTo>
                <a:lnTo>
                  <a:pt x="286973" y="160871"/>
                </a:lnTo>
                <a:lnTo>
                  <a:pt x="289046" y="165366"/>
                </a:lnTo>
                <a:lnTo>
                  <a:pt x="292413" y="169355"/>
                </a:lnTo>
                <a:lnTo>
                  <a:pt x="296645" y="173007"/>
                </a:lnTo>
                <a:lnTo>
                  <a:pt x="301453" y="176433"/>
                </a:lnTo>
                <a:lnTo>
                  <a:pt x="306644" y="179709"/>
                </a:lnTo>
                <a:lnTo>
                  <a:pt x="312092" y="182886"/>
                </a:lnTo>
                <a:lnTo>
                  <a:pt x="323442" y="189061"/>
                </a:lnTo>
                <a:lnTo>
                  <a:pt x="335107" y="195113"/>
                </a:lnTo>
                <a:lnTo>
                  <a:pt x="346913" y="198465"/>
                </a:lnTo>
                <a:lnTo>
                  <a:pt x="352842" y="199358"/>
                </a:lnTo>
                <a:lnTo>
                  <a:pt x="359775" y="199954"/>
                </a:lnTo>
                <a:lnTo>
                  <a:pt x="367376" y="200351"/>
                </a:lnTo>
                <a:lnTo>
                  <a:pt x="391518" y="20114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SMARTInkAnnotation3"/>
          <p:cNvSpPr/>
          <p:nvPr/>
        </p:nvSpPr>
        <p:spPr>
          <a:xfrm>
            <a:off x="5340740" y="3045023"/>
            <a:ext cx="196656" cy="185705"/>
          </a:xfrm>
          <a:custGeom>
            <a:avLst/>
            <a:gdLst/>
            <a:ahLst/>
            <a:cxnLst/>
            <a:rect l="0" t="0" r="0" b="0"/>
            <a:pathLst>
              <a:path w="196656" h="185705">
                <a:moveTo>
                  <a:pt x="0" y="26789"/>
                </a:moveTo>
                <a:lnTo>
                  <a:pt x="8571" y="26789"/>
                </a:lnTo>
                <a:lnTo>
                  <a:pt x="13576" y="31530"/>
                </a:lnTo>
                <a:lnTo>
                  <a:pt x="16603" y="34477"/>
                </a:lnTo>
                <a:lnTo>
                  <a:pt x="18022" y="36875"/>
                </a:lnTo>
                <a:lnTo>
                  <a:pt x="19960" y="40459"/>
                </a:lnTo>
                <a:lnTo>
                  <a:pt x="22246" y="44832"/>
                </a:lnTo>
                <a:lnTo>
                  <a:pt x="23769" y="48739"/>
                </a:lnTo>
                <a:lnTo>
                  <a:pt x="24785" y="52336"/>
                </a:lnTo>
                <a:lnTo>
                  <a:pt x="25463" y="55727"/>
                </a:lnTo>
                <a:lnTo>
                  <a:pt x="24921" y="59972"/>
                </a:lnTo>
                <a:lnTo>
                  <a:pt x="23566" y="64786"/>
                </a:lnTo>
                <a:lnTo>
                  <a:pt x="21670" y="69979"/>
                </a:lnTo>
                <a:lnTo>
                  <a:pt x="20406" y="75427"/>
                </a:lnTo>
                <a:lnTo>
                  <a:pt x="19563" y="81042"/>
                </a:lnTo>
                <a:lnTo>
                  <a:pt x="19001" y="86770"/>
                </a:lnTo>
                <a:lnTo>
                  <a:pt x="18627" y="92573"/>
                </a:lnTo>
                <a:lnTo>
                  <a:pt x="18378" y="98426"/>
                </a:lnTo>
                <a:lnTo>
                  <a:pt x="18100" y="111213"/>
                </a:lnTo>
                <a:lnTo>
                  <a:pt x="17881" y="172010"/>
                </a:lnTo>
                <a:lnTo>
                  <a:pt x="18873" y="175197"/>
                </a:lnTo>
                <a:lnTo>
                  <a:pt x="20528" y="178313"/>
                </a:lnTo>
                <a:lnTo>
                  <a:pt x="22624" y="181383"/>
                </a:lnTo>
                <a:lnTo>
                  <a:pt x="25015" y="183430"/>
                </a:lnTo>
                <a:lnTo>
                  <a:pt x="27602" y="184795"/>
                </a:lnTo>
                <a:lnTo>
                  <a:pt x="30320" y="185704"/>
                </a:lnTo>
                <a:lnTo>
                  <a:pt x="34119" y="185318"/>
                </a:lnTo>
                <a:lnTo>
                  <a:pt x="38637" y="184069"/>
                </a:lnTo>
                <a:lnTo>
                  <a:pt x="43635" y="182244"/>
                </a:lnTo>
                <a:lnTo>
                  <a:pt x="47961" y="180035"/>
                </a:lnTo>
                <a:lnTo>
                  <a:pt x="51838" y="177570"/>
                </a:lnTo>
                <a:lnTo>
                  <a:pt x="55416" y="174935"/>
                </a:lnTo>
                <a:lnTo>
                  <a:pt x="59788" y="171194"/>
                </a:lnTo>
                <a:lnTo>
                  <a:pt x="64689" y="166715"/>
                </a:lnTo>
                <a:lnTo>
                  <a:pt x="75432" y="156447"/>
                </a:lnTo>
                <a:lnTo>
                  <a:pt x="86827" y="145269"/>
                </a:lnTo>
                <a:lnTo>
                  <a:pt x="91654" y="138518"/>
                </a:lnTo>
                <a:lnTo>
                  <a:pt x="95865" y="131040"/>
                </a:lnTo>
                <a:lnTo>
                  <a:pt x="99665" y="123079"/>
                </a:lnTo>
                <a:lnTo>
                  <a:pt x="104185" y="114795"/>
                </a:lnTo>
                <a:lnTo>
                  <a:pt x="109185" y="106296"/>
                </a:lnTo>
                <a:lnTo>
                  <a:pt x="114505" y="97653"/>
                </a:lnTo>
                <a:lnTo>
                  <a:pt x="120038" y="89906"/>
                </a:lnTo>
                <a:lnTo>
                  <a:pt x="125713" y="82758"/>
                </a:lnTo>
                <a:lnTo>
                  <a:pt x="131482" y="76008"/>
                </a:lnTo>
                <a:lnTo>
                  <a:pt x="137315" y="69523"/>
                </a:lnTo>
                <a:lnTo>
                  <a:pt x="149093" y="57027"/>
                </a:lnTo>
                <a:lnTo>
                  <a:pt x="154022" y="50916"/>
                </a:lnTo>
                <a:lnTo>
                  <a:pt x="158300" y="44858"/>
                </a:lnTo>
                <a:lnTo>
                  <a:pt x="162147" y="38835"/>
                </a:lnTo>
                <a:lnTo>
                  <a:pt x="165704" y="32835"/>
                </a:lnTo>
                <a:lnTo>
                  <a:pt x="169068" y="26851"/>
                </a:lnTo>
                <a:lnTo>
                  <a:pt x="172304" y="20877"/>
                </a:lnTo>
                <a:lnTo>
                  <a:pt x="175455" y="15903"/>
                </a:lnTo>
                <a:lnTo>
                  <a:pt x="178549" y="11594"/>
                </a:lnTo>
                <a:lnTo>
                  <a:pt x="181605" y="7729"/>
                </a:lnTo>
                <a:lnTo>
                  <a:pt x="184635" y="5153"/>
                </a:lnTo>
                <a:lnTo>
                  <a:pt x="187648" y="3435"/>
                </a:lnTo>
                <a:lnTo>
                  <a:pt x="196655"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SMARTInkAnnotation4"/>
          <p:cNvSpPr/>
          <p:nvPr/>
        </p:nvSpPr>
        <p:spPr>
          <a:xfrm>
            <a:off x="5609027" y="3045023"/>
            <a:ext cx="44574" cy="186988"/>
          </a:xfrm>
          <a:custGeom>
            <a:avLst/>
            <a:gdLst/>
            <a:ahLst/>
            <a:cxnLst/>
            <a:rect l="0" t="0" r="0" b="0"/>
            <a:pathLst>
              <a:path w="44574" h="186988">
                <a:moveTo>
                  <a:pt x="44573" y="0"/>
                </a:moveTo>
                <a:lnTo>
                  <a:pt x="44573" y="13638"/>
                </a:lnTo>
                <a:lnTo>
                  <a:pt x="43580" y="17029"/>
                </a:lnTo>
                <a:lnTo>
                  <a:pt x="41924" y="21275"/>
                </a:lnTo>
                <a:lnTo>
                  <a:pt x="39828" y="26089"/>
                </a:lnTo>
                <a:lnTo>
                  <a:pt x="38430" y="30291"/>
                </a:lnTo>
                <a:lnTo>
                  <a:pt x="37498" y="34085"/>
                </a:lnTo>
                <a:lnTo>
                  <a:pt x="36876" y="37606"/>
                </a:lnTo>
                <a:lnTo>
                  <a:pt x="36462" y="40946"/>
                </a:lnTo>
                <a:lnTo>
                  <a:pt x="36186" y="44164"/>
                </a:lnTo>
                <a:lnTo>
                  <a:pt x="36002" y="47302"/>
                </a:lnTo>
                <a:lnTo>
                  <a:pt x="34887" y="51378"/>
                </a:lnTo>
                <a:lnTo>
                  <a:pt x="33149" y="56080"/>
                </a:lnTo>
                <a:lnTo>
                  <a:pt x="30998" y="61199"/>
                </a:lnTo>
                <a:lnTo>
                  <a:pt x="29564" y="66596"/>
                </a:lnTo>
                <a:lnTo>
                  <a:pt x="28607" y="72179"/>
                </a:lnTo>
                <a:lnTo>
                  <a:pt x="27970" y="77885"/>
                </a:lnTo>
                <a:lnTo>
                  <a:pt x="26552" y="83673"/>
                </a:lnTo>
                <a:lnTo>
                  <a:pt x="24613" y="89516"/>
                </a:lnTo>
                <a:lnTo>
                  <a:pt x="22328" y="95396"/>
                </a:lnTo>
                <a:lnTo>
                  <a:pt x="19810" y="101301"/>
                </a:lnTo>
                <a:lnTo>
                  <a:pt x="14365" y="113153"/>
                </a:lnTo>
                <a:lnTo>
                  <a:pt x="12516" y="119092"/>
                </a:lnTo>
                <a:lnTo>
                  <a:pt x="11283" y="125035"/>
                </a:lnTo>
                <a:lnTo>
                  <a:pt x="10461" y="130982"/>
                </a:lnTo>
                <a:lnTo>
                  <a:pt x="8920" y="136930"/>
                </a:lnTo>
                <a:lnTo>
                  <a:pt x="6899" y="142881"/>
                </a:lnTo>
                <a:lnTo>
                  <a:pt x="4559" y="148832"/>
                </a:lnTo>
                <a:lnTo>
                  <a:pt x="2999" y="153792"/>
                </a:lnTo>
                <a:lnTo>
                  <a:pt x="1958" y="158090"/>
                </a:lnTo>
                <a:lnTo>
                  <a:pt x="1265" y="161948"/>
                </a:lnTo>
                <a:lnTo>
                  <a:pt x="803" y="165512"/>
                </a:lnTo>
                <a:lnTo>
                  <a:pt x="495" y="168881"/>
                </a:lnTo>
                <a:lnTo>
                  <a:pt x="289" y="172118"/>
                </a:lnTo>
                <a:lnTo>
                  <a:pt x="61" y="178362"/>
                </a:lnTo>
                <a:lnTo>
                  <a:pt x="0" y="181416"/>
                </a:lnTo>
                <a:lnTo>
                  <a:pt x="953" y="183451"/>
                </a:lnTo>
                <a:lnTo>
                  <a:pt x="2581" y="184809"/>
                </a:lnTo>
                <a:lnTo>
                  <a:pt x="4660" y="185714"/>
                </a:lnTo>
                <a:lnTo>
                  <a:pt x="7039" y="186317"/>
                </a:lnTo>
                <a:lnTo>
                  <a:pt x="9619" y="186719"/>
                </a:lnTo>
                <a:lnTo>
                  <a:pt x="12331" y="186987"/>
                </a:lnTo>
                <a:lnTo>
                  <a:pt x="14139" y="186174"/>
                </a:lnTo>
                <a:lnTo>
                  <a:pt x="15345" y="184639"/>
                </a:lnTo>
                <a:lnTo>
                  <a:pt x="17756" y="178594"/>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Freeform 10"/>
          <p:cNvSpPr/>
          <p:nvPr/>
        </p:nvSpPr>
        <p:spPr>
          <a:xfrm>
            <a:off x="5653601" y="2875359"/>
            <a:ext cx="2649" cy="1"/>
          </a:xfrm>
          <a:custGeom>
            <a:avLst/>
            <a:gdLst/>
            <a:ahLst/>
            <a:cxnLst/>
            <a:rect l="0" t="0" r="0" b="0"/>
            <a:pathLst>
              <a:path w="2649" h="1">
                <a:moveTo>
                  <a:pt x="0" y="0"/>
                </a:moveTo>
                <a:lnTo>
                  <a:pt x="2648" y="0"/>
                </a:lnTo>
                <a:close/>
              </a:path>
            </a:pathLst>
          </a:custGeom>
          <a:ln w="38100" cap="flat" cmpd="sng" algn="ctr">
            <a:solidFill>
              <a:srgbClr val="0000FF"/>
            </a:solidFill>
            <a:prstDash val="solid"/>
            <a:round/>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MARTInkAnnotation6"/>
          <p:cNvSpPr/>
          <p:nvPr/>
        </p:nvSpPr>
        <p:spPr>
          <a:xfrm>
            <a:off x="5769842" y="3018234"/>
            <a:ext cx="178582" cy="214313"/>
          </a:xfrm>
          <a:custGeom>
            <a:avLst/>
            <a:gdLst/>
            <a:ahLst/>
            <a:cxnLst/>
            <a:rect l="0" t="0" r="0" b="0"/>
            <a:pathLst>
              <a:path w="178582" h="214313">
                <a:moveTo>
                  <a:pt x="26780" y="0"/>
                </a:moveTo>
                <a:lnTo>
                  <a:pt x="31525" y="0"/>
                </a:lnTo>
                <a:lnTo>
                  <a:pt x="32923" y="992"/>
                </a:lnTo>
                <a:lnTo>
                  <a:pt x="33855" y="2646"/>
                </a:lnTo>
                <a:lnTo>
                  <a:pt x="34890" y="7129"/>
                </a:lnTo>
                <a:lnTo>
                  <a:pt x="35350" y="12429"/>
                </a:lnTo>
                <a:lnTo>
                  <a:pt x="36466" y="15231"/>
                </a:lnTo>
                <a:lnTo>
                  <a:pt x="40355" y="20991"/>
                </a:lnTo>
                <a:lnTo>
                  <a:pt x="40796" y="24908"/>
                </a:lnTo>
                <a:lnTo>
                  <a:pt x="40097" y="29504"/>
                </a:lnTo>
                <a:lnTo>
                  <a:pt x="38637" y="34552"/>
                </a:lnTo>
                <a:lnTo>
                  <a:pt x="37665" y="39902"/>
                </a:lnTo>
                <a:lnTo>
                  <a:pt x="37016" y="45453"/>
                </a:lnTo>
                <a:lnTo>
                  <a:pt x="36583" y="51138"/>
                </a:lnTo>
                <a:lnTo>
                  <a:pt x="35302" y="57904"/>
                </a:lnTo>
                <a:lnTo>
                  <a:pt x="33454" y="65392"/>
                </a:lnTo>
                <a:lnTo>
                  <a:pt x="31230" y="73360"/>
                </a:lnTo>
                <a:lnTo>
                  <a:pt x="28753" y="80657"/>
                </a:lnTo>
                <a:lnTo>
                  <a:pt x="26109" y="87505"/>
                </a:lnTo>
                <a:lnTo>
                  <a:pt x="23353" y="94056"/>
                </a:lnTo>
                <a:lnTo>
                  <a:pt x="20523" y="100407"/>
                </a:lnTo>
                <a:lnTo>
                  <a:pt x="14729" y="112755"/>
                </a:lnTo>
                <a:lnTo>
                  <a:pt x="12787" y="118826"/>
                </a:lnTo>
                <a:lnTo>
                  <a:pt x="11492" y="124858"/>
                </a:lnTo>
                <a:lnTo>
                  <a:pt x="10628" y="130864"/>
                </a:lnTo>
                <a:lnTo>
                  <a:pt x="9060" y="136852"/>
                </a:lnTo>
                <a:lnTo>
                  <a:pt x="7021" y="142828"/>
                </a:lnTo>
                <a:lnTo>
                  <a:pt x="4669" y="148797"/>
                </a:lnTo>
                <a:lnTo>
                  <a:pt x="3100" y="154760"/>
                </a:lnTo>
                <a:lnTo>
                  <a:pt x="2054" y="160720"/>
                </a:lnTo>
                <a:lnTo>
                  <a:pt x="1357" y="166678"/>
                </a:lnTo>
                <a:lnTo>
                  <a:pt x="893" y="171642"/>
                </a:lnTo>
                <a:lnTo>
                  <a:pt x="583" y="175944"/>
                </a:lnTo>
                <a:lnTo>
                  <a:pt x="86" y="185236"/>
                </a:lnTo>
                <a:lnTo>
                  <a:pt x="0" y="191586"/>
                </a:lnTo>
                <a:lnTo>
                  <a:pt x="981" y="192216"/>
                </a:lnTo>
                <a:lnTo>
                  <a:pt x="2628" y="191644"/>
                </a:lnTo>
                <a:lnTo>
                  <a:pt x="4720" y="190270"/>
                </a:lnTo>
                <a:lnTo>
                  <a:pt x="9692" y="188745"/>
                </a:lnTo>
                <a:lnTo>
                  <a:pt x="12408" y="188337"/>
                </a:lnTo>
                <a:lnTo>
                  <a:pt x="16205" y="186082"/>
                </a:lnTo>
                <a:lnTo>
                  <a:pt x="20724" y="182593"/>
                </a:lnTo>
                <a:lnTo>
                  <a:pt x="25722" y="178283"/>
                </a:lnTo>
                <a:lnTo>
                  <a:pt x="30047" y="174418"/>
                </a:lnTo>
                <a:lnTo>
                  <a:pt x="37502" y="167477"/>
                </a:lnTo>
                <a:lnTo>
                  <a:pt x="42867" y="163245"/>
                </a:lnTo>
                <a:lnTo>
                  <a:pt x="49423" y="158440"/>
                </a:lnTo>
                <a:lnTo>
                  <a:pt x="56773" y="153251"/>
                </a:lnTo>
                <a:lnTo>
                  <a:pt x="63660" y="147808"/>
                </a:lnTo>
                <a:lnTo>
                  <a:pt x="70237" y="142195"/>
                </a:lnTo>
                <a:lnTo>
                  <a:pt x="76609" y="136468"/>
                </a:lnTo>
                <a:lnTo>
                  <a:pt x="88985" y="124814"/>
                </a:lnTo>
                <a:lnTo>
                  <a:pt x="113116" y="101163"/>
                </a:lnTo>
                <a:lnTo>
                  <a:pt x="118106" y="95223"/>
                </a:lnTo>
                <a:lnTo>
                  <a:pt x="122425" y="89279"/>
                </a:lnTo>
                <a:lnTo>
                  <a:pt x="126299" y="83332"/>
                </a:lnTo>
                <a:lnTo>
                  <a:pt x="130867" y="77383"/>
                </a:lnTo>
                <a:lnTo>
                  <a:pt x="135899" y="71432"/>
                </a:lnTo>
                <a:lnTo>
                  <a:pt x="145794" y="60521"/>
                </a:lnTo>
                <a:lnTo>
                  <a:pt x="153503" y="52364"/>
                </a:lnTo>
                <a:lnTo>
                  <a:pt x="163426" y="42194"/>
                </a:lnTo>
                <a:lnTo>
                  <a:pt x="166545" y="40035"/>
                </a:lnTo>
                <a:lnTo>
                  <a:pt x="169616" y="38597"/>
                </a:lnTo>
                <a:lnTo>
                  <a:pt x="178205" y="35887"/>
                </a:lnTo>
                <a:lnTo>
                  <a:pt x="178502" y="38439"/>
                </a:lnTo>
                <a:lnTo>
                  <a:pt x="178581" y="40509"/>
                </a:lnTo>
                <a:lnTo>
                  <a:pt x="177641" y="42881"/>
                </a:lnTo>
                <a:lnTo>
                  <a:pt x="173947" y="48162"/>
                </a:lnTo>
                <a:lnTo>
                  <a:pt x="171643" y="53817"/>
                </a:lnTo>
                <a:lnTo>
                  <a:pt x="171029" y="56714"/>
                </a:lnTo>
                <a:lnTo>
                  <a:pt x="169627" y="60630"/>
                </a:lnTo>
                <a:lnTo>
                  <a:pt x="167698" y="65224"/>
                </a:lnTo>
                <a:lnTo>
                  <a:pt x="165419" y="70272"/>
                </a:lnTo>
                <a:lnTo>
                  <a:pt x="160239" y="81172"/>
                </a:lnTo>
                <a:lnTo>
                  <a:pt x="157467" y="86857"/>
                </a:lnTo>
                <a:lnTo>
                  <a:pt x="155619" y="92631"/>
                </a:lnTo>
                <a:lnTo>
                  <a:pt x="154387" y="98465"/>
                </a:lnTo>
                <a:lnTo>
                  <a:pt x="153566" y="104339"/>
                </a:lnTo>
                <a:lnTo>
                  <a:pt x="152025" y="110239"/>
                </a:lnTo>
                <a:lnTo>
                  <a:pt x="150004" y="116157"/>
                </a:lnTo>
                <a:lnTo>
                  <a:pt x="147664" y="122086"/>
                </a:lnTo>
                <a:lnTo>
                  <a:pt x="146105" y="128023"/>
                </a:lnTo>
                <a:lnTo>
                  <a:pt x="145064" y="133966"/>
                </a:lnTo>
                <a:lnTo>
                  <a:pt x="144371" y="139912"/>
                </a:lnTo>
                <a:lnTo>
                  <a:pt x="142916" y="145861"/>
                </a:lnTo>
                <a:lnTo>
                  <a:pt x="140952" y="151811"/>
                </a:lnTo>
                <a:lnTo>
                  <a:pt x="138649" y="157762"/>
                </a:lnTo>
                <a:lnTo>
                  <a:pt x="138108" y="163714"/>
                </a:lnTo>
                <a:lnTo>
                  <a:pt x="138740" y="169666"/>
                </a:lnTo>
                <a:lnTo>
                  <a:pt x="140155" y="175618"/>
                </a:lnTo>
                <a:lnTo>
                  <a:pt x="141098" y="180579"/>
                </a:lnTo>
                <a:lnTo>
                  <a:pt x="141727" y="184878"/>
                </a:lnTo>
                <a:lnTo>
                  <a:pt x="142145" y="188737"/>
                </a:lnTo>
                <a:lnTo>
                  <a:pt x="142425" y="192301"/>
                </a:lnTo>
                <a:lnTo>
                  <a:pt x="142736" y="198907"/>
                </a:lnTo>
                <a:lnTo>
                  <a:pt x="143812" y="201066"/>
                </a:lnTo>
                <a:lnTo>
                  <a:pt x="145522" y="202505"/>
                </a:lnTo>
                <a:lnTo>
                  <a:pt x="147656" y="203464"/>
                </a:lnTo>
                <a:lnTo>
                  <a:pt x="152675" y="207176"/>
                </a:lnTo>
                <a:lnTo>
                  <a:pt x="160862" y="214312"/>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 name="SMARTInkAnnotation7"/>
          <p:cNvSpPr/>
          <p:nvPr/>
        </p:nvSpPr>
        <p:spPr>
          <a:xfrm>
            <a:off x="6056374" y="3004159"/>
            <a:ext cx="113501" cy="237318"/>
          </a:xfrm>
          <a:custGeom>
            <a:avLst/>
            <a:gdLst/>
            <a:ahLst/>
            <a:cxnLst/>
            <a:rect l="0" t="0" r="0" b="0"/>
            <a:pathLst>
              <a:path w="113501" h="237318">
                <a:moveTo>
                  <a:pt x="97801" y="5145"/>
                </a:moveTo>
                <a:lnTo>
                  <a:pt x="97801" y="405"/>
                </a:lnTo>
                <a:lnTo>
                  <a:pt x="96808" y="0"/>
                </a:lnTo>
                <a:lnTo>
                  <a:pt x="95153" y="723"/>
                </a:lnTo>
                <a:lnTo>
                  <a:pt x="93056" y="2197"/>
                </a:lnTo>
                <a:lnTo>
                  <a:pt x="90665" y="3180"/>
                </a:lnTo>
                <a:lnTo>
                  <a:pt x="88078" y="3835"/>
                </a:lnTo>
                <a:lnTo>
                  <a:pt x="85360" y="4272"/>
                </a:lnTo>
                <a:lnTo>
                  <a:pt x="81561" y="4563"/>
                </a:lnTo>
                <a:lnTo>
                  <a:pt x="77042" y="4757"/>
                </a:lnTo>
                <a:lnTo>
                  <a:pt x="72043" y="4886"/>
                </a:lnTo>
                <a:lnTo>
                  <a:pt x="67718" y="5965"/>
                </a:lnTo>
                <a:lnTo>
                  <a:pt x="63841" y="7676"/>
                </a:lnTo>
                <a:lnTo>
                  <a:pt x="60263" y="9809"/>
                </a:lnTo>
                <a:lnTo>
                  <a:pt x="55891" y="12223"/>
                </a:lnTo>
                <a:lnTo>
                  <a:pt x="45737" y="17551"/>
                </a:lnTo>
                <a:lnTo>
                  <a:pt x="41241" y="19369"/>
                </a:lnTo>
                <a:lnTo>
                  <a:pt x="37251" y="20581"/>
                </a:lnTo>
                <a:lnTo>
                  <a:pt x="33598" y="21389"/>
                </a:lnTo>
                <a:lnTo>
                  <a:pt x="30168" y="22919"/>
                </a:lnTo>
                <a:lnTo>
                  <a:pt x="26889" y="24932"/>
                </a:lnTo>
                <a:lnTo>
                  <a:pt x="23711" y="27266"/>
                </a:lnTo>
                <a:lnTo>
                  <a:pt x="20597" y="29814"/>
                </a:lnTo>
                <a:lnTo>
                  <a:pt x="17529" y="32505"/>
                </a:lnTo>
                <a:lnTo>
                  <a:pt x="14491" y="35292"/>
                </a:lnTo>
                <a:lnTo>
                  <a:pt x="8465" y="41033"/>
                </a:lnTo>
                <a:lnTo>
                  <a:pt x="1250" y="48063"/>
                </a:lnTo>
                <a:lnTo>
                  <a:pt x="658" y="49632"/>
                </a:lnTo>
                <a:lnTo>
                  <a:pt x="0" y="54021"/>
                </a:lnTo>
                <a:lnTo>
                  <a:pt x="818" y="56581"/>
                </a:lnTo>
                <a:lnTo>
                  <a:pt x="2356" y="59279"/>
                </a:lnTo>
                <a:lnTo>
                  <a:pt x="4375" y="62071"/>
                </a:lnTo>
                <a:lnTo>
                  <a:pt x="6714" y="63932"/>
                </a:lnTo>
                <a:lnTo>
                  <a:pt x="9267" y="65172"/>
                </a:lnTo>
                <a:lnTo>
                  <a:pt x="11962" y="65999"/>
                </a:lnTo>
                <a:lnTo>
                  <a:pt x="14752" y="67543"/>
                </a:lnTo>
                <a:lnTo>
                  <a:pt x="17605" y="69564"/>
                </a:lnTo>
                <a:lnTo>
                  <a:pt x="20500" y="71903"/>
                </a:lnTo>
                <a:lnTo>
                  <a:pt x="24416" y="73463"/>
                </a:lnTo>
                <a:lnTo>
                  <a:pt x="29014" y="74503"/>
                </a:lnTo>
                <a:lnTo>
                  <a:pt x="34065" y="75196"/>
                </a:lnTo>
                <a:lnTo>
                  <a:pt x="39419" y="76651"/>
                </a:lnTo>
                <a:lnTo>
                  <a:pt x="44975" y="78612"/>
                </a:lnTo>
                <a:lnTo>
                  <a:pt x="50665" y="80912"/>
                </a:lnTo>
                <a:lnTo>
                  <a:pt x="56445" y="82446"/>
                </a:lnTo>
                <a:lnTo>
                  <a:pt x="62285" y="83468"/>
                </a:lnTo>
                <a:lnTo>
                  <a:pt x="68165" y="84149"/>
                </a:lnTo>
                <a:lnTo>
                  <a:pt x="73077" y="85596"/>
                </a:lnTo>
                <a:lnTo>
                  <a:pt x="77346" y="87552"/>
                </a:lnTo>
                <a:lnTo>
                  <a:pt x="81185" y="89849"/>
                </a:lnTo>
                <a:lnTo>
                  <a:pt x="85730" y="92372"/>
                </a:lnTo>
                <a:lnTo>
                  <a:pt x="96078" y="97822"/>
                </a:lnTo>
                <a:lnTo>
                  <a:pt x="100625" y="100664"/>
                </a:lnTo>
                <a:lnTo>
                  <a:pt x="104649" y="103551"/>
                </a:lnTo>
                <a:lnTo>
                  <a:pt x="108326" y="106468"/>
                </a:lnTo>
                <a:lnTo>
                  <a:pt x="110778" y="110397"/>
                </a:lnTo>
                <a:lnTo>
                  <a:pt x="112411" y="115000"/>
                </a:lnTo>
                <a:lnTo>
                  <a:pt x="113500" y="120054"/>
                </a:lnTo>
                <a:lnTo>
                  <a:pt x="113233" y="125407"/>
                </a:lnTo>
                <a:lnTo>
                  <a:pt x="112062" y="130960"/>
                </a:lnTo>
                <a:lnTo>
                  <a:pt x="110288" y="136647"/>
                </a:lnTo>
                <a:lnTo>
                  <a:pt x="108112" y="142422"/>
                </a:lnTo>
                <a:lnTo>
                  <a:pt x="105669" y="148257"/>
                </a:lnTo>
                <a:lnTo>
                  <a:pt x="103046" y="154131"/>
                </a:lnTo>
                <a:lnTo>
                  <a:pt x="99311" y="161024"/>
                </a:lnTo>
                <a:lnTo>
                  <a:pt x="94835" y="168595"/>
                </a:lnTo>
                <a:lnTo>
                  <a:pt x="89865" y="176620"/>
                </a:lnTo>
                <a:lnTo>
                  <a:pt x="84564" y="183954"/>
                </a:lnTo>
                <a:lnTo>
                  <a:pt x="79044" y="190828"/>
                </a:lnTo>
                <a:lnTo>
                  <a:pt x="73378" y="197394"/>
                </a:lnTo>
                <a:lnTo>
                  <a:pt x="67614" y="202764"/>
                </a:lnTo>
                <a:lnTo>
                  <a:pt x="61785" y="207337"/>
                </a:lnTo>
                <a:lnTo>
                  <a:pt x="33412" y="226544"/>
                </a:lnTo>
                <a:lnTo>
                  <a:pt x="27066" y="230135"/>
                </a:lnTo>
                <a:lnTo>
                  <a:pt x="21841" y="232529"/>
                </a:lnTo>
                <a:lnTo>
                  <a:pt x="8412" y="237317"/>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 2.9</a:t>
            </a:r>
            <a:endParaRPr lang="en-GB" dirty="0"/>
          </a:p>
        </p:txBody>
      </p:sp>
      <p:sp>
        <p:nvSpPr>
          <p:cNvPr id="4" name="Content Placeholder 3"/>
          <p:cNvSpPr>
            <a:spLocks noGrp="1"/>
          </p:cNvSpPr>
          <p:nvPr>
            <p:ph sz="quarter" idx="1"/>
          </p:nvPr>
        </p:nvSpPr>
        <p:spPr/>
        <p:txBody>
          <a:bodyPr>
            <a:normAutofit fontScale="55000" lnSpcReduction="20000"/>
          </a:bodyPr>
          <a:lstStyle/>
          <a:p>
            <a:pPr marL="0" indent="0">
              <a:buNone/>
            </a:pPr>
            <a:r>
              <a:rPr lang="en-GB" sz="3200" dirty="0" smtClean="0"/>
              <a:t>For twice ten years Penelope could live secure, deserving of so many suitors; she could postpone re-marriage by Minerva’s guile, unravelling at night the day’s weaving; and though expecting never again to see Ulysses she stayed true – grew old waiting for him. </a:t>
            </a:r>
            <a:r>
              <a:rPr lang="en-GB" sz="3200" dirty="0" err="1" smtClean="0"/>
              <a:t>Briseis</a:t>
            </a:r>
            <a:r>
              <a:rPr lang="en-GB" sz="3200" dirty="0" smtClean="0"/>
              <a:t> too, embracing lifeless Achilles, tore her fair cheeks with frenzied fingers. A prisoner in mourning, she washed her blood-stained lord beside the sandy pools of </a:t>
            </a:r>
            <a:r>
              <a:rPr lang="en-GB" sz="3200" dirty="0" err="1" smtClean="0"/>
              <a:t>Simois</a:t>
            </a:r>
            <a:r>
              <a:rPr lang="en-GB" sz="3200" dirty="0" smtClean="0"/>
              <a:t>, threw dust on her hair and lifted in her little hands the huge bones of great Achilles. For </a:t>
            </a:r>
            <a:r>
              <a:rPr lang="en-GB" sz="3200" dirty="0" err="1" smtClean="0"/>
              <a:t>Peleus</a:t>
            </a:r>
            <a:r>
              <a:rPr lang="en-GB" sz="3200" dirty="0" smtClean="0"/>
              <a:t> was not there, nor your blue-eyed mother, nor </a:t>
            </a:r>
            <a:r>
              <a:rPr lang="en-GB" sz="3200" dirty="0" err="1" smtClean="0"/>
              <a:t>Deidamia</a:t>
            </a:r>
            <a:r>
              <a:rPr lang="en-GB" sz="3200" dirty="0" smtClean="0"/>
              <a:t> the widowed </a:t>
            </a:r>
            <a:r>
              <a:rPr lang="en-GB" sz="3200" dirty="0" err="1" smtClean="0"/>
              <a:t>Scyrian</a:t>
            </a:r>
            <a:r>
              <a:rPr lang="en-GB" sz="3200" dirty="0" smtClean="0"/>
              <a:t>. But you could not lie idle for a single night, faithless, nor be alone for a single day! </a:t>
            </a:r>
            <a:endParaRPr lang="en-GB" dirty="0"/>
          </a:p>
        </p:txBody>
      </p:sp>
      <p:sp>
        <p:nvSpPr>
          <p:cNvPr id="5" name="Content Placeholder 4"/>
          <p:cNvSpPr>
            <a:spLocks noGrp="1"/>
          </p:cNvSpPr>
          <p:nvPr>
            <p:ph sz="quarter" idx="2"/>
          </p:nvPr>
        </p:nvSpPr>
        <p:spPr>
          <a:xfrm>
            <a:off x="4844901" y="1412776"/>
            <a:ext cx="3886200" cy="4748791"/>
          </a:xfrm>
        </p:spPr>
        <p:txBody>
          <a:bodyPr>
            <a:noAutofit/>
          </a:bodyPr>
          <a:lstStyle/>
          <a:p>
            <a:r>
              <a:rPr lang="en-GB" sz="2000" dirty="0" smtClean="0"/>
              <a:t>The narrator creates a sharp </a:t>
            </a:r>
            <a:r>
              <a:rPr lang="en-GB" sz="2000" dirty="0" smtClean="0">
                <a:latin typeface="+mj-lt"/>
              </a:rPr>
              <a:t>contrast between the </a:t>
            </a:r>
            <a:r>
              <a:rPr lang="en-GB" sz="2000" dirty="0" err="1" smtClean="0">
                <a:latin typeface="+mj-lt"/>
              </a:rPr>
              <a:t>puella’s</a:t>
            </a:r>
            <a:r>
              <a:rPr lang="en-GB" sz="2000" dirty="0" smtClean="0">
                <a:latin typeface="+mj-lt"/>
              </a:rPr>
              <a:t> behaviour and that of the mythological heroines: she is faithless, they are not.</a:t>
            </a:r>
          </a:p>
          <a:p>
            <a:pPr lvl="1"/>
            <a:r>
              <a:rPr lang="en-GB" sz="1700" dirty="0" smtClean="0">
                <a:latin typeface="+mj-lt"/>
              </a:rPr>
              <a:t>Note, though, that he starts with his own rival!</a:t>
            </a:r>
          </a:p>
          <a:p>
            <a:r>
              <a:rPr lang="en-GB" sz="2000" dirty="0" smtClean="0">
                <a:latin typeface="+mj-lt"/>
              </a:rPr>
              <a:t>Longevity of Penelope’s faithfulness brought out also by the number of lines devoted to her (and to </a:t>
            </a:r>
            <a:r>
              <a:rPr lang="en-GB" sz="2000" dirty="0" err="1" smtClean="0">
                <a:latin typeface="+mj-lt"/>
              </a:rPr>
              <a:t>Briseis</a:t>
            </a:r>
            <a:r>
              <a:rPr lang="en-GB" sz="2000" dirty="0" smtClean="0">
                <a:latin typeface="+mj-lt"/>
              </a:rPr>
              <a:t>): six lines on Penelope, eight on </a:t>
            </a:r>
            <a:r>
              <a:rPr lang="en-GB" sz="2000" dirty="0" err="1" smtClean="0">
                <a:latin typeface="+mj-lt"/>
              </a:rPr>
              <a:t>Briseis</a:t>
            </a:r>
            <a:r>
              <a:rPr lang="en-GB" sz="2000" dirty="0" smtClean="0">
                <a:latin typeface="+mj-lt"/>
              </a:rPr>
              <a:t>, two lines on ‘Cynthia’ (19f)</a:t>
            </a:r>
          </a:p>
          <a:p>
            <a:r>
              <a:rPr lang="en-GB" sz="2000" dirty="0" smtClean="0">
                <a:latin typeface="+mj-lt"/>
              </a:rPr>
              <a:t>From 22 onwards, the narrator imagines himself as the topic of her conversation with the rival</a:t>
            </a:r>
          </a:p>
          <a:p>
            <a:pPr lvl="1"/>
            <a:r>
              <a:rPr lang="en-GB" sz="1700" dirty="0" smtClean="0">
                <a:latin typeface="+mj-lt"/>
              </a:rPr>
              <a:t>Narrator = Penelope??</a:t>
            </a:r>
            <a:endParaRPr lang="en-GB" sz="17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Penelope and </a:t>
            </a:r>
            <a:r>
              <a:rPr lang="en-GB" dirty="0" err="1" smtClean="0"/>
              <a:t>Briseis</a:t>
            </a:r>
            <a:endParaRPr lang="en-GB" dirty="0"/>
          </a:p>
        </p:txBody>
      </p:sp>
      <p:sp>
        <p:nvSpPr>
          <p:cNvPr id="3" name="Content Placeholder 2"/>
          <p:cNvSpPr>
            <a:spLocks noGrp="1"/>
          </p:cNvSpPr>
          <p:nvPr>
            <p:ph sz="quarter" idx="1"/>
          </p:nvPr>
        </p:nvSpPr>
        <p:spPr/>
        <p:txBody>
          <a:bodyPr>
            <a:normAutofit fontScale="85000" lnSpcReduction="10000"/>
          </a:bodyPr>
          <a:lstStyle/>
          <a:p>
            <a:pPr marL="0" indent="0">
              <a:buNone/>
            </a:pPr>
            <a:r>
              <a:rPr lang="en-GB" sz="2800" dirty="0" smtClean="0"/>
              <a:t>For twice ten years Penelope could live secure, deserving of so many suitors; she could postpone re-marriage by Minerva’s guile, unravelling at night the day’s weaving; and though expecting never again to see Ulysses she stayed true – grew old waiting for him.</a:t>
            </a:r>
            <a:endParaRPr lang="en-GB" dirty="0"/>
          </a:p>
        </p:txBody>
      </p:sp>
      <p:sp>
        <p:nvSpPr>
          <p:cNvPr id="4" name="Content Placeholder 3"/>
          <p:cNvSpPr>
            <a:spLocks noGrp="1"/>
          </p:cNvSpPr>
          <p:nvPr>
            <p:ph sz="quarter" idx="2"/>
          </p:nvPr>
        </p:nvSpPr>
        <p:spPr>
          <a:xfrm>
            <a:off x="4844901" y="1589566"/>
            <a:ext cx="3886200" cy="5054143"/>
          </a:xfrm>
        </p:spPr>
        <p:txBody>
          <a:bodyPr>
            <a:normAutofit fontScale="85000" lnSpcReduction="10000"/>
          </a:bodyPr>
          <a:lstStyle/>
          <a:p>
            <a:r>
              <a:rPr lang="en-GB" sz="2400" dirty="0" smtClean="0"/>
              <a:t>The examples are differentiated</a:t>
            </a:r>
          </a:p>
          <a:p>
            <a:r>
              <a:rPr lang="en-GB" sz="2400" dirty="0" smtClean="0"/>
              <a:t>Penelope: her long endurance</a:t>
            </a:r>
          </a:p>
          <a:p>
            <a:r>
              <a:rPr lang="en-GB" sz="2400" dirty="0" smtClean="0"/>
              <a:t>Latin: starts off in quick-paced dactyls, but has a marked interruption before </a:t>
            </a:r>
            <a:r>
              <a:rPr lang="en-GB" sz="2400" dirty="0" err="1" smtClean="0"/>
              <a:t>uiuere</a:t>
            </a:r>
            <a:r>
              <a:rPr lang="en-GB" sz="2400" dirty="0" smtClean="0"/>
              <a:t> (live), suggesting the hiatus of her life </a:t>
            </a:r>
          </a:p>
          <a:p>
            <a:r>
              <a:rPr lang="en-GB" sz="2400" dirty="0" smtClean="0"/>
              <a:t>The weaving trick: emphasises </a:t>
            </a:r>
            <a:r>
              <a:rPr lang="en-GB" sz="2400" i="1" dirty="0" smtClean="0"/>
              <a:t>useless</a:t>
            </a:r>
            <a:r>
              <a:rPr lang="en-GB" sz="2400" dirty="0" smtClean="0"/>
              <a:t> passing of time</a:t>
            </a:r>
          </a:p>
          <a:p>
            <a:r>
              <a:rPr lang="en-GB" sz="2400" dirty="0" smtClean="0"/>
              <a:t>Static: postpone, expecting, stayed</a:t>
            </a:r>
          </a:p>
          <a:p>
            <a:r>
              <a:rPr lang="en-GB" sz="2400" dirty="0" smtClean="0"/>
              <a:t>Unflattering hints? ‘Grew old’ – is this a reminder old women are unattractive (aka don’t belong as love objects in elegy?)</a:t>
            </a:r>
          </a:p>
          <a:p>
            <a:endParaRPr lang="en-GB" dirty="0" smtClean="0"/>
          </a:p>
          <a:p>
            <a:endParaRPr lang="en-GB" dirty="0" smtClean="0"/>
          </a:p>
          <a:p>
            <a:pPr lvl="1"/>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Penelope and </a:t>
            </a:r>
            <a:r>
              <a:rPr lang="en-GB" dirty="0" err="1" smtClean="0"/>
              <a:t>Briseis</a:t>
            </a:r>
            <a:endParaRPr lang="en-GB" dirty="0"/>
          </a:p>
        </p:txBody>
      </p:sp>
      <p:sp>
        <p:nvSpPr>
          <p:cNvPr id="3" name="Content Placeholder 2"/>
          <p:cNvSpPr>
            <a:spLocks noGrp="1"/>
          </p:cNvSpPr>
          <p:nvPr>
            <p:ph sz="quarter" idx="1"/>
          </p:nvPr>
        </p:nvSpPr>
        <p:spPr>
          <a:xfrm>
            <a:off x="609600" y="1589566"/>
            <a:ext cx="3886200" cy="4839829"/>
          </a:xfrm>
        </p:spPr>
        <p:txBody>
          <a:bodyPr>
            <a:normAutofit fontScale="77500" lnSpcReduction="20000"/>
          </a:bodyPr>
          <a:lstStyle/>
          <a:p>
            <a:pPr marL="0" indent="0">
              <a:buNone/>
            </a:pPr>
            <a:r>
              <a:rPr lang="en-GB" sz="2800" dirty="0" err="1" smtClean="0"/>
              <a:t>Briseis</a:t>
            </a:r>
            <a:r>
              <a:rPr lang="en-GB" sz="2800" dirty="0" smtClean="0"/>
              <a:t> too, embracing lifeless Achilles, tore her fair cheeks with frenzied fingers. A prisoner in mourning, she washed her blood-stained lord beside the sandy pools of </a:t>
            </a:r>
            <a:r>
              <a:rPr lang="en-GB" sz="2800" dirty="0" err="1" smtClean="0"/>
              <a:t>Simois</a:t>
            </a:r>
            <a:r>
              <a:rPr lang="en-GB" sz="2800" dirty="0" smtClean="0"/>
              <a:t>, threw dust on her hair and lifted in her little hands the huge bones of great Achilles. For </a:t>
            </a:r>
            <a:r>
              <a:rPr lang="en-GB" sz="2800" dirty="0" err="1" smtClean="0"/>
              <a:t>Peleus</a:t>
            </a:r>
            <a:r>
              <a:rPr lang="en-GB" sz="2800" dirty="0" smtClean="0"/>
              <a:t> was not there, nor your blue-eyed mother, nor </a:t>
            </a:r>
            <a:r>
              <a:rPr lang="en-GB" sz="2800" dirty="0" err="1" smtClean="0"/>
              <a:t>Deidamia</a:t>
            </a:r>
            <a:r>
              <a:rPr lang="en-GB" sz="2800" dirty="0" smtClean="0"/>
              <a:t> the widowed </a:t>
            </a:r>
            <a:r>
              <a:rPr lang="en-GB" sz="2800" dirty="0" err="1" smtClean="0"/>
              <a:t>Scyrian</a:t>
            </a:r>
            <a:r>
              <a:rPr lang="en-GB" sz="2800" dirty="0" smtClean="0"/>
              <a:t>.</a:t>
            </a:r>
            <a:endParaRPr lang="en-GB" dirty="0"/>
          </a:p>
        </p:txBody>
      </p:sp>
      <p:sp>
        <p:nvSpPr>
          <p:cNvPr id="4" name="Content Placeholder 3"/>
          <p:cNvSpPr>
            <a:spLocks noGrp="1"/>
          </p:cNvSpPr>
          <p:nvPr>
            <p:ph sz="quarter" idx="2"/>
          </p:nvPr>
        </p:nvSpPr>
        <p:spPr>
          <a:xfrm>
            <a:off x="4844900" y="1589566"/>
            <a:ext cx="4013379" cy="4982705"/>
          </a:xfrm>
        </p:spPr>
        <p:txBody>
          <a:bodyPr>
            <a:normAutofit fontScale="77500" lnSpcReduction="20000"/>
          </a:bodyPr>
          <a:lstStyle/>
          <a:p>
            <a:r>
              <a:rPr lang="en-GB" dirty="0" err="1" smtClean="0"/>
              <a:t>Briseis</a:t>
            </a:r>
            <a:r>
              <a:rPr lang="en-GB" dirty="0" smtClean="0"/>
              <a:t>: captured in one dramatic moment</a:t>
            </a:r>
          </a:p>
          <a:p>
            <a:r>
              <a:rPr lang="en-GB" dirty="0" smtClean="0"/>
              <a:t>Contrasts also within the example: ‘little hands the huge bones of great Achilles’; colours: ‘fair cheeks – blood-stained lord’</a:t>
            </a:r>
          </a:p>
          <a:p>
            <a:r>
              <a:rPr lang="en-GB" dirty="0" smtClean="0"/>
              <a:t>Penelope: wife, </a:t>
            </a:r>
            <a:r>
              <a:rPr lang="en-GB" dirty="0" err="1" smtClean="0"/>
              <a:t>Briseis</a:t>
            </a:r>
            <a:r>
              <a:rPr lang="en-GB" smtClean="0"/>
              <a:t>: prisoner (and </a:t>
            </a:r>
            <a:r>
              <a:rPr lang="en-GB" dirty="0" smtClean="0"/>
              <a:t>note the reference to Achilles’ wife </a:t>
            </a:r>
            <a:r>
              <a:rPr lang="en-GB" dirty="0" err="1" smtClean="0"/>
              <a:t>Deidamia</a:t>
            </a:r>
            <a:r>
              <a:rPr lang="en-GB" dirty="0" smtClean="0"/>
              <a:t> in this context!)</a:t>
            </a:r>
          </a:p>
          <a:p>
            <a:r>
              <a:rPr lang="en-GB" dirty="0" smtClean="0"/>
              <a:t>Mention of Achilles’ parents also makes the reader view him and </a:t>
            </a:r>
            <a:r>
              <a:rPr lang="en-GB" dirty="0" err="1" smtClean="0"/>
              <a:t>Briseis</a:t>
            </a:r>
            <a:r>
              <a:rPr lang="en-GB" dirty="0" smtClean="0"/>
              <a:t> as belonging to a younger generation, compared to Penelope and Odysseus.</a:t>
            </a:r>
          </a:p>
          <a:p>
            <a:endParaRPr lang="en-GB" dirty="0" smtClean="0"/>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Briseis</a:t>
            </a:r>
            <a:r>
              <a:rPr lang="en-GB" dirty="0" smtClean="0"/>
              <a:t> and Penelope, and the </a:t>
            </a:r>
            <a:r>
              <a:rPr lang="en-GB" i="1" dirty="0" err="1" smtClean="0"/>
              <a:t>puella</a:t>
            </a:r>
            <a:endParaRPr lang="en-GB" i="1" dirty="0"/>
          </a:p>
        </p:txBody>
      </p:sp>
      <p:sp>
        <p:nvSpPr>
          <p:cNvPr id="5" name="Content Placeholder 4"/>
          <p:cNvSpPr>
            <a:spLocks noGrp="1"/>
          </p:cNvSpPr>
          <p:nvPr>
            <p:ph sz="quarter" idx="1"/>
          </p:nvPr>
        </p:nvSpPr>
        <p:spPr/>
        <p:txBody>
          <a:bodyPr>
            <a:normAutofit fontScale="92500"/>
          </a:bodyPr>
          <a:lstStyle/>
          <a:p>
            <a:r>
              <a:rPr lang="en-GB" dirty="0" smtClean="0"/>
              <a:t>Together, the examples represent two opposites (old and young, Greek and Trojan, married and unmarried, snapshot and panorama), thus giving the narrator’s claim universal validity</a:t>
            </a:r>
          </a:p>
          <a:p>
            <a:r>
              <a:rPr lang="en-GB" dirty="0" smtClean="0"/>
              <a:t>The combination of </a:t>
            </a:r>
            <a:r>
              <a:rPr lang="en-GB" dirty="0" err="1" smtClean="0"/>
              <a:t>Briseis</a:t>
            </a:r>
            <a:r>
              <a:rPr lang="en-GB" dirty="0" smtClean="0"/>
              <a:t> and Penelope thus suggests that whatever the circumstances, a faithful woman will stand by her lover; it is so far rhetorically effective</a:t>
            </a:r>
          </a:p>
          <a:p>
            <a:r>
              <a:rPr lang="en-GB" dirty="0" smtClean="0"/>
              <a:t>Ancient history: ‘</a:t>
            </a:r>
            <a:r>
              <a:rPr lang="en-GB" i="1" dirty="0" smtClean="0"/>
              <a:t>Then</a:t>
            </a:r>
            <a:r>
              <a:rPr lang="en-GB" dirty="0" smtClean="0"/>
              <a:t> Greece…’ ‘</a:t>
            </a:r>
            <a:r>
              <a:rPr lang="en-GB" i="1" dirty="0" smtClean="0"/>
              <a:t>Then</a:t>
            </a:r>
            <a:r>
              <a:rPr lang="en-GB" dirty="0" smtClean="0"/>
              <a:t> honour…’; the examples belong in a distinct and distant past</a:t>
            </a:r>
          </a:p>
          <a:p>
            <a:r>
              <a:rPr lang="en-GB" dirty="0" smtClean="0"/>
              <a:t>This contrast is heightened by ‘but you’ in l. 19</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Sneaky suspicions</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In the following, the narrator seems to leave the examples behind, their effect achieved</a:t>
            </a:r>
          </a:p>
          <a:p>
            <a:r>
              <a:rPr lang="en-GB" dirty="0" smtClean="0"/>
              <a:t>He expresses suspicions about ‘Cynthia’ being unfaithful earlier as well</a:t>
            </a:r>
          </a:p>
          <a:p>
            <a:r>
              <a:rPr lang="en-GB" dirty="0" smtClean="0"/>
              <a:t>…and goes on to state:</a:t>
            </a:r>
          </a:p>
          <a:p>
            <a:r>
              <a:rPr lang="en-GB" dirty="0" smtClean="0"/>
              <a:t>‘But it’s easy for you to lie and scheme. Such work is the one thing that women always learn.’ (Prop. 2.9.31f)</a:t>
            </a:r>
          </a:p>
          <a:p>
            <a:r>
              <a:rPr lang="en-GB" dirty="0" smtClean="0"/>
              <a:t>This statement may cause the reader to re-evaluate what the narrator has said about Penelope as well</a:t>
            </a:r>
            <a:endParaRPr lang="en-GB" dirty="0"/>
          </a:p>
        </p:txBody>
      </p:sp>
      <p:sp>
        <p:nvSpPr>
          <p:cNvPr id="4" name="Content Placeholder 3"/>
          <p:cNvSpPr>
            <a:spLocks noGrp="1"/>
          </p:cNvSpPr>
          <p:nvPr>
            <p:ph sz="quarter" idx="2"/>
          </p:nvPr>
        </p:nvSpPr>
        <p:spPr/>
        <p:txBody>
          <a:bodyPr>
            <a:normAutofit fontScale="77500" lnSpcReduction="20000"/>
          </a:bodyPr>
          <a:lstStyle/>
          <a:p>
            <a:r>
              <a:rPr lang="en-GB" dirty="0" smtClean="0"/>
              <a:t>Prop. 2.9.21-28</a:t>
            </a:r>
          </a:p>
          <a:p>
            <a:pPr marL="0" indent="0">
              <a:buNone/>
            </a:pPr>
            <a:r>
              <a:rPr lang="en-GB" dirty="0" smtClean="0"/>
              <a:t>No, you two drank your wine amid much laughter and maybe slander against me. This is the man who left you once, and still you want him. I wish you joy of your infatuation. Was it for this I made those vows for your recovery when the waters of Styx had gone over your head, and we, your friends, were standing round the bed in tears? Who was he then, and where, you traitor? </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Penelope and the </a:t>
            </a:r>
            <a:r>
              <a:rPr lang="en-GB" i="1" dirty="0" err="1" smtClean="0"/>
              <a:t>puella</a:t>
            </a:r>
            <a:r>
              <a:rPr lang="en-GB" dirty="0" smtClean="0"/>
              <a:t>?</a:t>
            </a:r>
            <a:endParaRPr lang="en-GB" dirty="0"/>
          </a:p>
        </p:txBody>
      </p:sp>
      <p:sp>
        <p:nvSpPr>
          <p:cNvPr id="3" name="Content Placeholder 2"/>
          <p:cNvSpPr>
            <a:spLocks noGrp="1"/>
          </p:cNvSpPr>
          <p:nvPr>
            <p:ph sz="quarter" idx="1"/>
          </p:nvPr>
        </p:nvSpPr>
        <p:spPr/>
        <p:txBody>
          <a:bodyPr>
            <a:normAutofit fontScale="77500" lnSpcReduction="20000"/>
          </a:bodyPr>
          <a:lstStyle/>
          <a:p>
            <a:r>
              <a:rPr lang="en-GB" sz="3200" dirty="0" smtClean="0"/>
              <a:t>For twice ten years Penelope could live secure, deserving of so many suitors; she could postpone re-marriage by Minerva’s guile, unravelling with nightly deceit the day’s weaving; and though expecting never again to see Ulysses she stayed true – grew old waiting for him.</a:t>
            </a:r>
            <a:endParaRPr lang="en-GB" dirty="0" smtClean="0"/>
          </a:p>
          <a:p>
            <a:endParaRPr lang="en-GB" dirty="0"/>
          </a:p>
        </p:txBody>
      </p:sp>
      <p:sp>
        <p:nvSpPr>
          <p:cNvPr id="4" name="Content Placeholder 3"/>
          <p:cNvSpPr>
            <a:spLocks noGrp="1"/>
          </p:cNvSpPr>
          <p:nvPr>
            <p:ph sz="quarter" idx="2"/>
          </p:nvPr>
        </p:nvSpPr>
        <p:spPr/>
        <p:txBody>
          <a:bodyPr>
            <a:normAutofit fontScale="77500" lnSpcReduction="20000"/>
          </a:bodyPr>
          <a:lstStyle/>
          <a:p>
            <a:r>
              <a:rPr lang="en-GB" dirty="0" smtClean="0"/>
              <a:t>31f: all women are treacherous</a:t>
            </a:r>
          </a:p>
          <a:p>
            <a:r>
              <a:rPr lang="en-GB" dirty="0" smtClean="0"/>
              <a:t>Two phrases in the Penelope example may worry us in that context:</a:t>
            </a:r>
          </a:p>
          <a:p>
            <a:pPr lvl="1"/>
            <a:r>
              <a:rPr lang="en-GB" dirty="0" smtClean="0"/>
              <a:t>Minerva’s guile (</a:t>
            </a:r>
            <a:r>
              <a:rPr lang="en-GB" i="1" dirty="0" err="1" smtClean="0"/>
              <a:t>falsa</a:t>
            </a:r>
            <a:r>
              <a:rPr lang="en-GB" i="1" dirty="0" smtClean="0"/>
              <a:t> Minerva</a:t>
            </a:r>
            <a:r>
              <a:rPr lang="en-GB" dirty="0" smtClean="0"/>
              <a:t>)</a:t>
            </a:r>
          </a:p>
          <a:p>
            <a:pPr lvl="1"/>
            <a:r>
              <a:rPr lang="en-GB" dirty="0" smtClean="0"/>
              <a:t>Nightly deceit (</a:t>
            </a:r>
            <a:r>
              <a:rPr lang="en-GB" dirty="0" err="1" smtClean="0"/>
              <a:t>nocturno</a:t>
            </a:r>
            <a:r>
              <a:rPr lang="en-GB" dirty="0" smtClean="0"/>
              <a:t> </a:t>
            </a:r>
            <a:r>
              <a:rPr lang="en-GB" dirty="0" err="1" smtClean="0"/>
              <a:t>dolo</a:t>
            </a:r>
            <a:r>
              <a:rPr lang="en-GB" dirty="0" smtClean="0"/>
              <a:t>)</a:t>
            </a:r>
          </a:p>
          <a:p>
            <a:r>
              <a:rPr lang="en-GB" i="1" dirty="0" err="1" smtClean="0"/>
              <a:t>Dolus</a:t>
            </a:r>
            <a:r>
              <a:rPr lang="en-GB" dirty="0" smtClean="0"/>
              <a:t> the word used of Odysseus’ trick in the </a:t>
            </a:r>
            <a:r>
              <a:rPr lang="en-GB" dirty="0" err="1" smtClean="0"/>
              <a:t>Dolon</a:t>
            </a:r>
            <a:r>
              <a:rPr lang="en-GB" dirty="0" smtClean="0"/>
              <a:t> episode of the </a:t>
            </a:r>
            <a:r>
              <a:rPr lang="en-GB" i="1" dirty="0" smtClean="0"/>
              <a:t>Iliad</a:t>
            </a:r>
          </a:p>
          <a:p>
            <a:r>
              <a:rPr lang="en-GB" dirty="0" smtClean="0"/>
              <a:t>Do these word cast doubt on Penelope as an example to follow, or are they merely befitting of Odysseus’ wife?</a:t>
            </a:r>
          </a:p>
          <a:p>
            <a:pPr lvl="1"/>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narrator</a:t>
            </a:r>
            <a:endParaRPr lang="en-GB" dirty="0"/>
          </a:p>
        </p:txBody>
      </p:sp>
      <p:sp>
        <p:nvSpPr>
          <p:cNvPr id="6" name="Content Placeholder 5"/>
          <p:cNvSpPr>
            <a:spLocks noGrp="1"/>
          </p:cNvSpPr>
          <p:nvPr>
            <p:ph sz="quarter" idx="1"/>
          </p:nvPr>
        </p:nvSpPr>
        <p:spPr/>
        <p:txBody>
          <a:bodyPr>
            <a:normAutofit lnSpcReduction="10000"/>
          </a:bodyPr>
          <a:lstStyle/>
          <a:p>
            <a:r>
              <a:rPr lang="en-GB" dirty="0" smtClean="0"/>
              <a:t>The narrator thus accuses his girlfriend of character traits (resourcefulness?) he has already lauded in Penelope: he is not consistent</a:t>
            </a:r>
          </a:p>
          <a:p>
            <a:r>
              <a:rPr lang="en-GB" dirty="0" smtClean="0"/>
              <a:t>The comparison of </a:t>
            </a:r>
            <a:r>
              <a:rPr lang="en-GB" dirty="0" err="1" smtClean="0"/>
              <a:t>Briseis</a:t>
            </a:r>
            <a:r>
              <a:rPr lang="en-GB" dirty="0" smtClean="0"/>
              <a:t> and Penelope to ‘Cynthia’ implicitly sets up the narrator as an analogy for Achilles and Odysseus</a:t>
            </a:r>
          </a:p>
          <a:p>
            <a:r>
              <a:rPr lang="en-GB" dirty="0" smtClean="0"/>
              <a:t>Effects? It is more explicit in other poems (Prop. 2.6 and 2.20 e.g.) but it may highlight the double standards of the narrator: both mythological men had girls on the side – is there a Roman Calypso?</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take away</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Mythological allusions used in a variety of ways in elegy, and are often open to seemingly contradictory readings</a:t>
            </a:r>
          </a:p>
          <a:p>
            <a:r>
              <a:rPr lang="en-GB" dirty="0" smtClean="0"/>
              <a:t>Elegy draws on both highly canonical </a:t>
            </a:r>
            <a:r>
              <a:rPr lang="en-GB" dirty="0" err="1" smtClean="0"/>
              <a:t>intertexts</a:t>
            </a:r>
            <a:r>
              <a:rPr lang="en-GB" dirty="0" smtClean="0"/>
              <a:t> and traditions (e.g. Homer) but also on lesser known Hellenistic </a:t>
            </a:r>
            <a:r>
              <a:rPr lang="en-GB" dirty="0" err="1" smtClean="0"/>
              <a:t>intertexts</a:t>
            </a:r>
            <a:endParaRPr lang="en-GB" dirty="0" smtClean="0"/>
          </a:p>
          <a:p>
            <a:r>
              <a:rPr lang="en-GB" dirty="0" smtClean="0"/>
              <a:t>In addition, we should be aware that the elegiac authors also change myth themselves: the romanticised version of </a:t>
            </a:r>
            <a:r>
              <a:rPr lang="en-GB" dirty="0" err="1" smtClean="0"/>
              <a:t>Briseis</a:t>
            </a:r>
            <a:r>
              <a:rPr lang="en-GB" dirty="0" smtClean="0"/>
              <a:t>’ story in Propertius and Ovid’s </a:t>
            </a:r>
            <a:r>
              <a:rPr lang="en-GB" i="1" dirty="0" err="1" smtClean="0"/>
              <a:t>Heroides</a:t>
            </a:r>
            <a:r>
              <a:rPr lang="en-GB" dirty="0" smtClean="0"/>
              <a:t> is a case in point</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293</TotalTime>
  <Words>1951</Words>
  <Application>Microsoft Office PowerPoint</Application>
  <PresentationFormat>On-screen Show (4:3)</PresentationFormat>
  <Paragraphs>95</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Median</vt:lpstr>
      <vt:lpstr>Augustan lovers </vt:lpstr>
      <vt:lpstr>Where do we find it? </vt:lpstr>
      <vt:lpstr>The use of mythology in elegy</vt:lpstr>
      <vt:lpstr>When it works</vt:lpstr>
      <vt:lpstr>Myths in Prop. 2.9</vt:lpstr>
      <vt:lpstr>Briseis in the literary tradition</vt:lpstr>
      <vt:lpstr>Hellenistic Briseis?</vt:lpstr>
      <vt:lpstr>Briseis in the iconographical tradition</vt:lpstr>
      <vt:lpstr>Propertius’ sources and changes</vt:lpstr>
      <vt:lpstr>Prop. 2.9</vt:lpstr>
      <vt:lpstr>Penelope and Briseis</vt:lpstr>
      <vt:lpstr>Penelope and Briseis</vt:lpstr>
      <vt:lpstr>Briseis and Penelope, and the puella</vt:lpstr>
      <vt:lpstr>Sneaky suspicions</vt:lpstr>
      <vt:lpstr>Penelope and the puella?</vt:lpstr>
      <vt:lpstr>The narrator</vt:lpstr>
      <vt:lpstr>To take away</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 15</dc:title>
  <dc:creator>sg001</dc:creator>
  <cp:lastModifiedBy>sg001</cp:lastModifiedBy>
  <cp:revision>33</cp:revision>
  <dcterms:created xsi:type="dcterms:W3CDTF">2010-03-15T08:58:53Z</dcterms:created>
  <dcterms:modified xsi:type="dcterms:W3CDTF">2013-03-21T11:06:44Z</dcterms:modified>
</cp:coreProperties>
</file>