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3" r:id="rId6"/>
    <p:sldId id="264" r:id="rId7"/>
    <p:sldId id="266" r:id="rId8"/>
    <p:sldId id="267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98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21C2B-521B-4A09-A3F1-01C743D8947E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64AB5-A34F-49A1-B370-0B3B5C2FA17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utism.org/asperger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Referencing Guide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96753"/>
            <a:ext cx="9144000" cy="4752528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Vancouver</a:t>
            </a:r>
            <a:r>
              <a:rPr lang="en-GB" sz="2400" dirty="0" smtClean="0"/>
              <a:t>: The citation in the text gives a number. The reference list is then presented in numerical order. </a:t>
            </a:r>
          </a:p>
          <a:p>
            <a:r>
              <a:rPr lang="en-GB" sz="2400" b="1" dirty="0" smtClean="0"/>
              <a:t>Paraphrase: </a:t>
            </a:r>
            <a:r>
              <a:rPr lang="en-GB" sz="2400" dirty="0"/>
              <a:t>HTML 5 has shown to enhance performance (1,2). </a:t>
            </a:r>
            <a:endParaRPr lang="en-GB" sz="2400" dirty="0" smtClean="0"/>
          </a:p>
          <a:p>
            <a:r>
              <a:rPr lang="en-GB" sz="2400" b="1" dirty="0" smtClean="0"/>
              <a:t>Inline &amp; Block quote example:  </a:t>
            </a:r>
            <a:r>
              <a:rPr lang="en-GB" sz="2400" dirty="0" smtClean="0"/>
              <a:t>In another book, Cook(3) also shows that “the use of HTML5 and CSS3 to create Multimedia Web content …”.  Also in a study conducted in 2012:</a:t>
            </a:r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smtClean="0"/>
              <a:t>“</a:t>
            </a:r>
            <a:r>
              <a:rPr lang="en-GB" sz="2400" dirty="0"/>
              <a:t>HTML5 gives us great tools to enhance the visual appearance of </a:t>
            </a:r>
            <a:r>
              <a:rPr lang="en-GB" sz="2400" dirty="0" smtClean="0"/>
              <a:t>	web </a:t>
            </a:r>
            <a:r>
              <a:rPr lang="en-GB" sz="2400" dirty="0"/>
              <a:t>applications. This is especially true in the realm of </a:t>
            </a:r>
            <a:r>
              <a:rPr lang="en-GB" sz="2400" dirty="0" smtClean="0"/>
              <a:t>	animations</a:t>
            </a:r>
            <a:r>
              <a:rPr lang="en-GB" sz="2400" dirty="0"/>
              <a:t>. However, with this new power also come new </a:t>
            </a:r>
            <a:r>
              <a:rPr lang="en-GB" sz="2400" dirty="0" smtClean="0"/>
              <a:t>	challenges.” Webster (</a:t>
            </a:r>
            <a:r>
              <a:rPr lang="en-GB" sz="2400" dirty="0"/>
              <a:t>4) </a:t>
            </a:r>
            <a:endParaRPr lang="en-GB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 smtClean="0"/>
              <a:t>Citation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b="1" dirty="0" smtClean="0"/>
              <a:t>Book:</a:t>
            </a:r>
          </a:p>
          <a:p>
            <a:r>
              <a:rPr lang="en-GB" sz="2000" dirty="0" smtClean="0"/>
              <a:t>(</a:t>
            </a:r>
            <a:r>
              <a:rPr lang="en-GB" sz="2000" dirty="0" smtClean="0"/>
              <a:t>1) </a:t>
            </a:r>
            <a:r>
              <a:rPr lang="en-GB" sz="2000" dirty="0" err="1" smtClean="0"/>
              <a:t>Rymer</a:t>
            </a:r>
            <a:r>
              <a:rPr lang="en-GB" sz="2000" dirty="0" smtClean="0"/>
              <a:t>, J. Smith, T. &amp; Jones. E</a:t>
            </a:r>
            <a:r>
              <a:rPr lang="en-GB" sz="2000" dirty="0" smtClean="0"/>
              <a:t>. </a:t>
            </a:r>
            <a:r>
              <a:rPr lang="en-GB" sz="2000" dirty="0" smtClean="0"/>
              <a:t>Nottingham Forest - Dream Team, Blackwell, London, 2005. pp 67-98</a:t>
            </a:r>
            <a:r>
              <a:rPr lang="en-GB" sz="2000" dirty="0" smtClean="0"/>
              <a:t>.</a:t>
            </a:r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r>
              <a:rPr lang="en-GB" sz="2000" b="1" dirty="0" smtClean="0"/>
              <a:t>Website:</a:t>
            </a:r>
            <a:endParaRPr lang="en-GB" sz="2000" b="1" dirty="0" smtClean="0"/>
          </a:p>
          <a:p>
            <a:r>
              <a:rPr lang="en-GB" sz="2000" dirty="0" smtClean="0"/>
              <a:t>(</a:t>
            </a:r>
            <a:r>
              <a:rPr lang="en-GB" sz="2000" dirty="0" smtClean="0"/>
              <a:t>2</a:t>
            </a:r>
            <a:r>
              <a:rPr lang="en-GB" sz="2000" dirty="0" smtClean="0"/>
              <a:t>) Jones, K. X-factor Analysis. </a:t>
            </a:r>
            <a:r>
              <a:rPr lang="en-GB" sz="2000" dirty="0" smtClean="0"/>
              <a:t>[Online] Available from: </a:t>
            </a:r>
            <a:r>
              <a:rPr lang="en-GB" sz="2000" dirty="0" smtClean="0">
                <a:hlinkClick r:id="rId2"/>
              </a:rPr>
              <a:t>http://</a:t>
            </a:r>
            <a:r>
              <a:rPr lang="en-GB" sz="2000" dirty="0" smtClean="0">
                <a:hlinkClick r:id="rId2"/>
              </a:rPr>
              <a:t>www.autism.org/asperger.html</a:t>
            </a:r>
            <a:r>
              <a:rPr lang="en-GB" sz="2000" dirty="0" smtClean="0"/>
              <a:t> [</a:t>
            </a:r>
            <a:r>
              <a:rPr lang="en-GB" sz="2000" dirty="0" smtClean="0"/>
              <a:t>Accessed 19th </a:t>
            </a:r>
            <a:r>
              <a:rPr lang="en-GB" sz="2000" dirty="0" smtClean="0"/>
              <a:t>September 2012].</a:t>
            </a:r>
            <a:endParaRPr lang="en-GB" sz="2000" smtClean="0"/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r>
              <a:rPr lang="en-GB" sz="2000" b="1" dirty="0" smtClean="0"/>
              <a:t>Online Journal Article:</a:t>
            </a:r>
            <a:endParaRPr lang="en-GB" sz="2000" b="1" dirty="0" smtClean="0"/>
          </a:p>
          <a:p>
            <a:r>
              <a:rPr lang="en-GB" sz="2000" dirty="0" smtClean="0"/>
              <a:t>[</a:t>
            </a:r>
            <a:r>
              <a:rPr lang="en-GB" sz="2000" dirty="0" smtClean="0"/>
              <a:t>3</a:t>
            </a:r>
            <a:r>
              <a:rPr lang="en-GB" sz="2000" dirty="0" smtClean="0"/>
              <a:t>] </a:t>
            </a:r>
            <a:r>
              <a:rPr lang="en-GB" sz="2000" dirty="0" err="1" smtClean="0"/>
              <a:t>Gadd</a:t>
            </a:r>
            <a:r>
              <a:rPr lang="en-GB" sz="2000" dirty="0" smtClean="0"/>
              <a:t>, E., Oppenheim, C. and </a:t>
            </a:r>
            <a:r>
              <a:rPr lang="en-GB" sz="2000" dirty="0" err="1" smtClean="0"/>
              <a:t>Probets</a:t>
            </a:r>
            <a:r>
              <a:rPr lang="en-GB" sz="2000" dirty="0" smtClean="0"/>
              <a:t>, S. </a:t>
            </a:r>
            <a:r>
              <a:rPr lang="en-GB" sz="2000" i="1" dirty="0" smtClean="0"/>
              <a:t>The </a:t>
            </a:r>
            <a:r>
              <a:rPr lang="en-GB" sz="2000" i="1" dirty="0" err="1" smtClean="0"/>
              <a:t>RoMEO</a:t>
            </a:r>
            <a:r>
              <a:rPr lang="en-GB" sz="2000" i="1" dirty="0" smtClean="0"/>
              <a:t> project: protecting metadata in an open access environment</a:t>
            </a:r>
            <a:r>
              <a:rPr lang="en-GB" sz="2000" dirty="0" smtClean="0"/>
              <a:t>. [Online]. (URL http://www.ariadne.ac.uk/issue36/romeo/). </a:t>
            </a:r>
            <a:r>
              <a:rPr lang="en-GB" sz="2000" dirty="0" smtClean="0"/>
              <a:t>2003</a:t>
            </a:r>
            <a:r>
              <a:rPr lang="en-GB" sz="2000" dirty="0" smtClean="0"/>
              <a:t>. (Accessed 12 February 2004). </a:t>
            </a:r>
          </a:p>
          <a:p>
            <a:endParaRPr lang="en-GB" sz="2000" dirty="0" smtClean="0"/>
          </a:p>
          <a:p>
            <a:pPr>
              <a:buNone/>
            </a:pP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smtClean="0"/>
              <a:t>Example Numeric Reference list: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343800" y="6065912"/>
            <a:ext cx="1800200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62819" name="Picture 5" descr="Image of book with referencing label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469" y="984845"/>
            <a:ext cx="7993063" cy="532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Rectangle 4"/>
          <p:cNvSpPr>
            <a:spLocks noGrp="1" noChangeArrowheads="1"/>
          </p:cNvSpPr>
          <p:nvPr>
            <p:ph type="title"/>
          </p:nvPr>
        </p:nvSpPr>
        <p:spPr>
          <a:xfrm>
            <a:off x="179512" y="188640"/>
            <a:ext cx="8229600" cy="868958"/>
          </a:xfrm>
        </p:spPr>
        <p:txBody>
          <a:bodyPr/>
          <a:lstStyle/>
          <a:p>
            <a:pPr eaLnBrk="1" hangingPunct="1"/>
            <a:r>
              <a:rPr lang="en-GB" dirty="0" smtClean="0"/>
              <a:t>Numeric Referencing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4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 smtClean="0"/>
              <a:t>When using the numeric style, a citation generally requires only the name of the author(s) and the number of the reference e.g. Cook (3).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Using Citations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3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dirty="0" smtClean="0"/>
              <a:t>1</a:t>
            </a:r>
            <a:r>
              <a:rPr lang="en-GB" dirty="0" smtClean="0"/>
              <a:t> author of one work:</a:t>
            </a:r>
          </a:p>
          <a:p>
            <a:pPr lvl="1" eaLnBrk="1" hangingPunct="1"/>
            <a:r>
              <a:rPr lang="en-GB" dirty="0" smtClean="0"/>
              <a:t>As Williams [1] outlines...</a:t>
            </a:r>
          </a:p>
          <a:p>
            <a:pPr lvl="1" eaLnBrk="1" hangingPunct="1"/>
            <a:endParaRPr lang="en-GB" dirty="0" smtClean="0"/>
          </a:p>
          <a:p>
            <a:pPr eaLnBrk="1" hangingPunct="1"/>
            <a:r>
              <a:rPr lang="en-GB" b="1" dirty="0" smtClean="0"/>
              <a:t>2</a:t>
            </a:r>
            <a:r>
              <a:rPr lang="en-GB" dirty="0" smtClean="0"/>
              <a:t> or </a:t>
            </a:r>
            <a:r>
              <a:rPr lang="en-GB" b="1" dirty="0" smtClean="0"/>
              <a:t>3</a:t>
            </a:r>
            <a:r>
              <a:rPr lang="en-GB" dirty="0" smtClean="0"/>
              <a:t> authors of one work:</a:t>
            </a:r>
          </a:p>
          <a:p>
            <a:pPr lvl="1" eaLnBrk="1" hangingPunct="1"/>
            <a:r>
              <a:rPr lang="en-GB" dirty="0" smtClean="0"/>
              <a:t>Davies and Jones [2] recently stated...</a:t>
            </a:r>
          </a:p>
          <a:p>
            <a:pPr lvl="1" eaLnBrk="1" hangingPunct="1"/>
            <a:endParaRPr lang="en-GB" dirty="0" smtClean="0"/>
          </a:p>
          <a:p>
            <a:pPr eaLnBrk="1" hangingPunct="1"/>
            <a:r>
              <a:rPr lang="en-GB" b="1" dirty="0" smtClean="0"/>
              <a:t>4</a:t>
            </a:r>
            <a:r>
              <a:rPr lang="en-GB" dirty="0" smtClean="0"/>
              <a:t> or </a:t>
            </a:r>
            <a:r>
              <a:rPr lang="en-GB" b="1" dirty="0" smtClean="0"/>
              <a:t>more</a:t>
            </a:r>
            <a:r>
              <a:rPr lang="en-GB" dirty="0" smtClean="0"/>
              <a:t> authors of one work:</a:t>
            </a:r>
          </a:p>
          <a:p>
            <a:pPr lvl="1" eaLnBrk="1" hangingPunct="1"/>
            <a:r>
              <a:rPr lang="en-GB" dirty="0" smtClean="0"/>
              <a:t>Jenkins et al [3] contend that…</a:t>
            </a:r>
          </a:p>
        </p:txBody>
      </p:sp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Using Citations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3" name="Rectangle 5"/>
          <p:cNvSpPr>
            <a:spLocks noGrp="1" noChangeArrowheads="1"/>
          </p:cNvSpPr>
          <p:nvPr>
            <p:ph idx="1"/>
          </p:nvPr>
        </p:nvSpPr>
        <p:spPr>
          <a:xfrm>
            <a:off x="0" y="1268760"/>
            <a:ext cx="8686800" cy="473853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Use but don’t over-use </a:t>
            </a:r>
            <a:r>
              <a:rPr lang="en-GB" sz="2400" b="1" dirty="0" smtClean="0"/>
              <a:t>direct quotes </a:t>
            </a:r>
            <a:r>
              <a:rPr lang="en-GB" sz="2400" dirty="0" smtClean="0"/>
              <a:t>“...”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Paraphrase</a:t>
            </a:r>
            <a:r>
              <a:rPr lang="en-GB" sz="2400" dirty="0" smtClean="0"/>
              <a:t> information - A paraphrase is a restatement of the meaning of a passage of text using other words. 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Quote directly from the text when you: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Cannot present the information more succinctly or in any other way.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Need to present a particular portion of an author’s text in your work to analyse it.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b="1" dirty="0" smtClean="0"/>
              <a:t>Discuss</a:t>
            </a:r>
            <a:r>
              <a:rPr lang="en-GB" sz="2400" dirty="0" smtClean="0"/>
              <a:t> any quotes you use.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Provide </a:t>
            </a:r>
            <a:r>
              <a:rPr lang="en-GB" sz="2400" b="1" dirty="0" smtClean="0"/>
              <a:t>page numbers </a:t>
            </a:r>
            <a:r>
              <a:rPr lang="en-GB" sz="2400" dirty="0" smtClean="0"/>
              <a:t>for direct quotes.</a:t>
            </a:r>
          </a:p>
        </p:txBody>
      </p:sp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02840" y="116632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/>
              <a:t>Using Direct Quotes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altLang="zh-CN" dirty="0" smtClean="0"/>
              <a:t>As Jones [1] says, ‘for a short quotation of 1 or 2 lines, include it in your sentence and use single quotation marks’. Just like this.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For a long quotation consisting of at least two full lines:</a:t>
            </a:r>
          </a:p>
          <a:p>
            <a:pPr lvl="1"/>
            <a:r>
              <a:rPr lang="en-US" altLang="zh-CN" dirty="0" smtClean="0"/>
              <a:t>Begin on a new line</a:t>
            </a:r>
          </a:p>
          <a:p>
            <a:pPr lvl="1"/>
            <a:r>
              <a:rPr lang="en-US" altLang="zh-CN" dirty="0" smtClean="0"/>
              <a:t>Indent one tab space for whole quotation</a:t>
            </a:r>
          </a:p>
          <a:p>
            <a:pPr lvl="1"/>
            <a:r>
              <a:rPr lang="en-US" altLang="zh-CN" dirty="0" smtClean="0"/>
              <a:t>Use exact wording and punctuation</a:t>
            </a:r>
          </a:p>
          <a:p>
            <a:pPr lvl="1"/>
            <a:r>
              <a:rPr lang="en-US" altLang="zh-CN" dirty="0" smtClean="0"/>
              <a:t>Use single spacing </a:t>
            </a:r>
          </a:p>
          <a:p>
            <a:pPr lvl="1"/>
            <a:r>
              <a:rPr lang="en-US" altLang="zh-CN" dirty="0" smtClean="0"/>
              <a:t>Use three dots (…) if you omit some of the original words</a:t>
            </a:r>
          </a:p>
          <a:p>
            <a:pPr lvl="1"/>
            <a:r>
              <a:rPr lang="en-US" altLang="zh-CN" dirty="0" smtClean="0"/>
              <a:t>Use square [   ] brackets if you insert words of your own</a:t>
            </a:r>
            <a:endParaRPr lang="zh-CN" altLang="en-US" dirty="0" smtClean="0"/>
          </a:p>
        </p:txBody>
      </p:sp>
      <p:sp>
        <p:nvSpPr>
          <p:cNvPr id="1741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Direct Quotes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374</Words>
  <Application>Microsoft Office PowerPoint</Application>
  <PresentationFormat>On-screen Show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Referencing Guide</vt:lpstr>
      <vt:lpstr>Citation</vt:lpstr>
      <vt:lpstr>Example Numeric Reference list:</vt:lpstr>
      <vt:lpstr>Numeric Referencing</vt:lpstr>
      <vt:lpstr>Using Citations</vt:lpstr>
      <vt:lpstr>Using Citations</vt:lpstr>
      <vt:lpstr>Using Direct Quotes</vt:lpstr>
      <vt:lpstr>Using Direct Quotes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 Guide</dc:title>
  <dc:creator>James Williams</dc:creator>
  <cp:lastModifiedBy>sc-jw</cp:lastModifiedBy>
  <cp:revision>8</cp:revision>
  <dcterms:created xsi:type="dcterms:W3CDTF">2012-11-11T18:19:58Z</dcterms:created>
  <dcterms:modified xsi:type="dcterms:W3CDTF">2012-11-12T16:00:58Z</dcterms:modified>
</cp:coreProperties>
</file>