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784" r:id="rId3"/>
    <p:sldId id="828" r:id="rId4"/>
    <p:sldId id="889" r:id="rId5"/>
    <p:sldId id="1024" r:id="rId6"/>
    <p:sldId id="908" r:id="rId7"/>
    <p:sldId id="973" r:id="rId8"/>
    <p:sldId id="975" r:id="rId9"/>
    <p:sldId id="997" r:id="rId10"/>
    <p:sldId id="1009" r:id="rId11"/>
    <p:sldId id="1011" r:id="rId12"/>
    <p:sldId id="1013" r:id="rId13"/>
    <p:sldId id="1017" r:id="rId14"/>
    <p:sldId id="1022" r:id="rId15"/>
    <p:sldId id="1018" r:id="rId16"/>
    <p:sldId id="1025" r:id="rId17"/>
    <p:sldId id="1026" r:id="rId18"/>
    <p:sldId id="1028" r:id="rId19"/>
    <p:sldId id="1032" r:id="rId20"/>
    <p:sldId id="1033" r:id="rId21"/>
    <p:sldId id="1031" r:id="rId22"/>
    <p:sldId id="1035" r:id="rId23"/>
    <p:sldId id="1036" r:id="rId24"/>
    <p:sldId id="1037" r:id="rId25"/>
    <p:sldId id="1040" r:id="rId26"/>
    <p:sldId id="1042" r:id="rId27"/>
    <p:sldId id="1043" r:id="rId28"/>
    <p:sldId id="1044" r:id="rId29"/>
    <p:sldId id="1049" r:id="rId30"/>
    <p:sldId id="1050" r:id="rId31"/>
    <p:sldId id="1052" r:id="rId32"/>
    <p:sldId id="1053" r:id="rId33"/>
    <p:sldId id="1054" r:id="rId34"/>
    <p:sldId id="105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696CC-F8BF-4CDB-9124-89F2B8DFEB23}" v="55" dt="2024-02-02T21:14:11.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32"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e3d0ce19-537e-4bbf-9f45-de02b4a395c9" providerId="ADAL" clId="{9E7696CC-F8BF-4CDB-9124-89F2B8DFEB23}"/>
    <pc:docChg chg="custSel modSld">
      <pc:chgData name="Ejike Udeogu" userId="e3d0ce19-537e-4bbf-9f45-de02b4a395c9" providerId="ADAL" clId="{9E7696CC-F8BF-4CDB-9124-89F2B8DFEB23}" dt="2024-02-02T21:15:06.021" v="171" actId="26606"/>
      <pc:docMkLst>
        <pc:docMk/>
      </pc:docMkLst>
      <pc:sldChg chg="addSp modSp mod setBg setFolMasterObjs">
        <pc:chgData name="Ejike Udeogu" userId="e3d0ce19-537e-4bbf-9f45-de02b4a395c9" providerId="ADAL" clId="{9E7696CC-F8BF-4CDB-9124-89F2B8DFEB23}" dt="2024-02-02T21:15:06.021" v="171" actId="26606"/>
        <pc:sldMkLst>
          <pc:docMk/>
          <pc:sldMk cId="4081240984" sldId="256"/>
        </pc:sldMkLst>
        <pc:spChg chg="mod">
          <ac:chgData name="Ejike Udeogu" userId="e3d0ce19-537e-4bbf-9f45-de02b4a395c9" providerId="ADAL" clId="{9E7696CC-F8BF-4CDB-9124-89F2B8DFEB23}" dt="2024-02-02T21:15:06.021" v="171" actId="26606"/>
          <ac:spMkLst>
            <pc:docMk/>
            <pc:sldMk cId="4081240984" sldId="256"/>
            <ac:spMk id="2" creationId="{6E2D4C2F-F621-CF58-744D-6D12BB63D8F1}"/>
          </ac:spMkLst>
        </pc:spChg>
        <pc:spChg chg="add">
          <ac:chgData name="Ejike Udeogu" userId="e3d0ce19-537e-4bbf-9f45-de02b4a395c9" providerId="ADAL" clId="{9E7696CC-F8BF-4CDB-9124-89F2B8DFEB23}" dt="2024-02-02T21:15:06.021" v="171" actId="26606"/>
          <ac:spMkLst>
            <pc:docMk/>
            <pc:sldMk cId="4081240984" sldId="256"/>
            <ac:spMk id="7" creationId="{FFD48BC7-DC40-47DE-87EE-9F4B6ECB9ABB}"/>
          </ac:spMkLst>
        </pc:spChg>
        <pc:spChg chg="add">
          <ac:chgData name="Ejike Udeogu" userId="e3d0ce19-537e-4bbf-9f45-de02b4a395c9" providerId="ADAL" clId="{9E7696CC-F8BF-4CDB-9124-89F2B8DFEB23}" dt="2024-02-02T21:15:06.021" v="171" actId="26606"/>
          <ac:spMkLst>
            <pc:docMk/>
            <pc:sldMk cId="4081240984" sldId="256"/>
            <ac:spMk id="9" creationId="{E502BBC7-2C76-46F3-BC24-5985BC13DB88}"/>
          </ac:spMkLst>
        </pc:spChg>
        <pc:spChg chg="add">
          <ac:chgData name="Ejike Udeogu" userId="e3d0ce19-537e-4bbf-9f45-de02b4a395c9" providerId="ADAL" clId="{9E7696CC-F8BF-4CDB-9124-89F2B8DFEB23}" dt="2024-02-02T21:15:06.021" v="171" actId="26606"/>
          <ac:spMkLst>
            <pc:docMk/>
            <pc:sldMk cId="4081240984" sldId="256"/>
            <ac:spMk id="11" creationId="{C7F28D52-2A5F-4D23-81AE-7CB8B591C7AF}"/>
          </ac:spMkLst>
        </pc:spChg>
        <pc:spChg chg="add">
          <ac:chgData name="Ejike Udeogu" userId="e3d0ce19-537e-4bbf-9f45-de02b4a395c9" providerId="ADAL" clId="{9E7696CC-F8BF-4CDB-9124-89F2B8DFEB23}" dt="2024-02-02T21:15:06.021" v="171" actId="26606"/>
          <ac:spMkLst>
            <pc:docMk/>
            <pc:sldMk cId="4081240984" sldId="256"/>
            <ac:spMk id="13" creationId="{3629484E-3792-4B3D-89AD-7C8A1ED0E0D4}"/>
          </ac:spMkLst>
        </pc:spChg>
      </pc:sldChg>
      <pc:sldChg chg="modSp mod modAnim">
        <pc:chgData name="Ejike Udeogu" userId="e3d0ce19-537e-4bbf-9f45-de02b4a395c9" providerId="ADAL" clId="{9E7696CC-F8BF-4CDB-9124-89F2B8DFEB23}" dt="2024-02-02T20:57:43.586" v="39" actId="1076"/>
        <pc:sldMkLst>
          <pc:docMk/>
          <pc:sldMk cId="1297043447" sldId="1028"/>
        </pc:sldMkLst>
        <pc:spChg chg="mod">
          <ac:chgData name="Ejike Udeogu" userId="e3d0ce19-537e-4bbf-9f45-de02b4a395c9" providerId="ADAL" clId="{9E7696CC-F8BF-4CDB-9124-89F2B8DFEB23}" dt="2024-02-02T20:57:43.586" v="39" actId="1076"/>
          <ac:spMkLst>
            <pc:docMk/>
            <pc:sldMk cId="1297043447" sldId="1028"/>
            <ac:spMk id="2" creationId="{76A783BE-35F5-45BB-813E-14D9C5098FEC}"/>
          </ac:spMkLst>
        </pc:spChg>
        <pc:spChg chg="mod">
          <ac:chgData name="Ejike Udeogu" userId="e3d0ce19-537e-4bbf-9f45-de02b4a395c9" providerId="ADAL" clId="{9E7696CC-F8BF-4CDB-9124-89F2B8DFEB23}" dt="2024-02-02T20:57:07.925" v="38" actId="403"/>
          <ac:spMkLst>
            <pc:docMk/>
            <pc:sldMk cId="1297043447" sldId="1028"/>
            <ac:spMk id="3" creationId="{DC8A2E31-22E5-40B0-A325-DB1B91F4B540}"/>
          </ac:spMkLst>
        </pc:spChg>
      </pc:sldChg>
      <pc:sldChg chg="modSp mod">
        <pc:chgData name="Ejike Udeogu" userId="e3d0ce19-537e-4bbf-9f45-de02b4a395c9" providerId="ADAL" clId="{9E7696CC-F8BF-4CDB-9124-89F2B8DFEB23}" dt="2024-02-02T21:02:02.542" v="65" actId="207"/>
        <pc:sldMkLst>
          <pc:docMk/>
          <pc:sldMk cId="2080859218" sldId="1031"/>
        </pc:sldMkLst>
        <pc:spChg chg="mod">
          <ac:chgData name="Ejike Udeogu" userId="e3d0ce19-537e-4bbf-9f45-de02b4a395c9" providerId="ADAL" clId="{9E7696CC-F8BF-4CDB-9124-89F2B8DFEB23}" dt="2024-02-02T21:01:57.282" v="63" actId="1076"/>
          <ac:spMkLst>
            <pc:docMk/>
            <pc:sldMk cId="2080859218" sldId="1031"/>
            <ac:spMk id="2" creationId="{ACAA2F21-E11F-4219-ADA7-971BFC58BE64}"/>
          </ac:spMkLst>
        </pc:spChg>
        <pc:spChg chg="mod">
          <ac:chgData name="Ejike Udeogu" userId="e3d0ce19-537e-4bbf-9f45-de02b4a395c9" providerId="ADAL" clId="{9E7696CC-F8BF-4CDB-9124-89F2B8DFEB23}" dt="2024-02-02T21:02:02.542" v="65" actId="207"/>
          <ac:spMkLst>
            <pc:docMk/>
            <pc:sldMk cId="2080859218" sldId="1031"/>
            <ac:spMk id="3" creationId="{78751D1E-EC9B-45F6-9750-3C0FD0F52DDA}"/>
          </ac:spMkLst>
        </pc:spChg>
      </pc:sldChg>
      <pc:sldChg chg="modSp mod modAnim">
        <pc:chgData name="Ejike Udeogu" userId="e3d0ce19-537e-4bbf-9f45-de02b4a395c9" providerId="ADAL" clId="{9E7696CC-F8BF-4CDB-9124-89F2B8DFEB23}" dt="2024-02-02T20:59:13.931" v="53" actId="20577"/>
        <pc:sldMkLst>
          <pc:docMk/>
          <pc:sldMk cId="1790555134" sldId="1032"/>
        </pc:sldMkLst>
        <pc:spChg chg="mod">
          <ac:chgData name="Ejike Udeogu" userId="e3d0ce19-537e-4bbf-9f45-de02b4a395c9" providerId="ADAL" clId="{9E7696CC-F8BF-4CDB-9124-89F2B8DFEB23}" dt="2024-02-02T20:57:56.891" v="43" actId="1076"/>
          <ac:spMkLst>
            <pc:docMk/>
            <pc:sldMk cId="1790555134" sldId="1032"/>
            <ac:spMk id="2" creationId="{B0435FDD-2A0D-48A4-AC43-1BEE0AE2BCBC}"/>
          </ac:spMkLst>
        </pc:spChg>
        <pc:spChg chg="mod">
          <ac:chgData name="Ejike Udeogu" userId="e3d0ce19-537e-4bbf-9f45-de02b4a395c9" providerId="ADAL" clId="{9E7696CC-F8BF-4CDB-9124-89F2B8DFEB23}" dt="2024-02-02T20:59:13.931" v="53" actId="20577"/>
          <ac:spMkLst>
            <pc:docMk/>
            <pc:sldMk cId="1790555134" sldId="1032"/>
            <ac:spMk id="3" creationId="{BB731975-C522-4B2C-A303-276727DF7149}"/>
          </ac:spMkLst>
        </pc:spChg>
      </pc:sldChg>
      <pc:sldChg chg="modSp mod">
        <pc:chgData name="Ejike Udeogu" userId="e3d0ce19-537e-4bbf-9f45-de02b4a395c9" providerId="ADAL" clId="{9E7696CC-F8BF-4CDB-9124-89F2B8DFEB23}" dt="2024-02-02T21:01:10.633" v="59" actId="12"/>
        <pc:sldMkLst>
          <pc:docMk/>
          <pc:sldMk cId="183603889" sldId="1033"/>
        </pc:sldMkLst>
        <pc:spChg chg="mod">
          <ac:chgData name="Ejike Udeogu" userId="e3d0ce19-537e-4bbf-9f45-de02b4a395c9" providerId="ADAL" clId="{9E7696CC-F8BF-4CDB-9124-89F2B8DFEB23}" dt="2024-02-02T21:01:01.572" v="58" actId="403"/>
          <ac:spMkLst>
            <pc:docMk/>
            <pc:sldMk cId="183603889" sldId="1033"/>
            <ac:spMk id="2" creationId="{85B05C57-9C12-485F-9408-4FDE8B79DED4}"/>
          </ac:spMkLst>
        </pc:spChg>
        <pc:spChg chg="mod">
          <ac:chgData name="Ejike Udeogu" userId="e3d0ce19-537e-4bbf-9f45-de02b4a395c9" providerId="ADAL" clId="{9E7696CC-F8BF-4CDB-9124-89F2B8DFEB23}" dt="2024-02-02T21:01:10.633" v="59" actId="12"/>
          <ac:spMkLst>
            <pc:docMk/>
            <pc:sldMk cId="183603889" sldId="1033"/>
            <ac:spMk id="3" creationId="{87A5C576-19EF-47EC-B5C0-063FE1C938B4}"/>
          </ac:spMkLst>
        </pc:spChg>
      </pc:sldChg>
      <pc:sldChg chg="modSp mod">
        <pc:chgData name="Ejike Udeogu" userId="e3d0ce19-537e-4bbf-9f45-de02b4a395c9" providerId="ADAL" clId="{9E7696CC-F8BF-4CDB-9124-89F2B8DFEB23}" dt="2024-02-02T21:04:01.345" v="72" actId="27636"/>
        <pc:sldMkLst>
          <pc:docMk/>
          <pc:sldMk cId="1997110857" sldId="1035"/>
        </pc:sldMkLst>
        <pc:spChg chg="mod">
          <ac:chgData name="Ejike Udeogu" userId="e3d0ce19-537e-4bbf-9f45-de02b4a395c9" providerId="ADAL" clId="{9E7696CC-F8BF-4CDB-9124-89F2B8DFEB23}" dt="2024-02-02T21:03:25.421" v="70" actId="1076"/>
          <ac:spMkLst>
            <pc:docMk/>
            <pc:sldMk cId="1997110857" sldId="1035"/>
            <ac:spMk id="2" creationId="{63342E16-444C-40E1-90F8-41C096A2709F}"/>
          </ac:spMkLst>
        </pc:spChg>
        <pc:spChg chg="mod">
          <ac:chgData name="Ejike Udeogu" userId="e3d0ce19-537e-4bbf-9f45-de02b4a395c9" providerId="ADAL" clId="{9E7696CC-F8BF-4CDB-9124-89F2B8DFEB23}" dt="2024-02-02T21:04:01.345" v="72" actId="27636"/>
          <ac:spMkLst>
            <pc:docMk/>
            <pc:sldMk cId="1997110857" sldId="1035"/>
            <ac:spMk id="3" creationId="{70BA84B8-33C8-4968-8EFE-3FF33AA6C762}"/>
          </ac:spMkLst>
        </pc:spChg>
      </pc:sldChg>
      <pc:sldChg chg="modSp mod">
        <pc:chgData name="Ejike Udeogu" userId="e3d0ce19-537e-4bbf-9f45-de02b4a395c9" providerId="ADAL" clId="{9E7696CC-F8BF-4CDB-9124-89F2B8DFEB23}" dt="2024-02-02T21:04:48.153" v="77" actId="207"/>
        <pc:sldMkLst>
          <pc:docMk/>
          <pc:sldMk cId="357865889" sldId="1036"/>
        </pc:sldMkLst>
        <pc:spChg chg="mod">
          <ac:chgData name="Ejike Udeogu" userId="e3d0ce19-537e-4bbf-9f45-de02b4a395c9" providerId="ADAL" clId="{9E7696CC-F8BF-4CDB-9124-89F2B8DFEB23}" dt="2024-02-02T21:04:43.897" v="76" actId="1076"/>
          <ac:spMkLst>
            <pc:docMk/>
            <pc:sldMk cId="357865889" sldId="1036"/>
            <ac:spMk id="2" creationId="{0FA2AF81-9665-424A-89A6-614232C33303}"/>
          </ac:spMkLst>
        </pc:spChg>
        <pc:spChg chg="mod">
          <ac:chgData name="Ejike Udeogu" userId="e3d0ce19-537e-4bbf-9f45-de02b4a395c9" providerId="ADAL" clId="{9E7696CC-F8BF-4CDB-9124-89F2B8DFEB23}" dt="2024-02-02T21:04:48.153" v="77" actId="207"/>
          <ac:spMkLst>
            <pc:docMk/>
            <pc:sldMk cId="357865889" sldId="1036"/>
            <ac:spMk id="3" creationId="{3FA4A4E9-0598-448C-A98F-2126691EA54F}"/>
          </ac:spMkLst>
        </pc:spChg>
      </pc:sldChg>
      <pc:sldChg chg="modSp mod">
        <pc:chgData name="Ejike Udeogu" userId="e3d0ce19-537e-4bbf-9f45-de02b4a395c9" providerId="ADAL" clId="{9E7696CC-F8BF-4CDB-9124-89F2B8DFEB23}" dt="2024-02-02T21:05:28.548" v="81" actId="1076"/>
        <pc:sldMkLst>
          <pc:docMk/>
          <pc:sldMk cId="3644358463" sldId="1037"/>
        </pc:sldMkLst>
        <pc:spChg chg="mod">
          <ac:chgData name="Ejike Udeogu" userId="e3d0ce19-537e-4bbf-9f45-de02b4a395c9" providerId="ADAL" clId="{9E7696CC-F8BF-4CDB-9124-89F2B8DFEB23}" dt="2024-02-02T21:05:28.548" v="81" actId="1076"/>
          <ac:spMkLst>
            <pc:docMk/>
            <pc:sldMk cId="3644358463" sldId="1037"/>
            <ac:spMk id="2" creationId="{C86C3895-8A04-4CCA-8BD8-D7E43C9D68FA}"/>
          </ac:spMkLst>
        </pc:spChg>
      </pc:sldChg>
      <pc:sldChg chg="modSp mod">
        <pc:chgData name="Ejike Udeogu" userId="e3d0ce19-537e-4bbf-9f45-de02b4a395c9" providerId="ADAL" clId="{9E7696CC-F8BF-4CDB-9124-89F2B8DFEB23}" dt="2024-02-02T21:05:46.560" v="88" actId="1076"/>
        <pc:sldMkLst>
          <pc:docMk/>
          <pc:sldMk cId="2276818977" sldId="1040"/>
        </pc:sldMkLst>
        <pc:spChg chg="mod">
          <ac:chgData name="Ejike Udeogu" userId="e3d0ce19-537e-4bbf-9f45-de02b4a395c9" providerId="ADAL" clId="{9E7696CC-F8BF-4CDB-9124-89F2B8DFEB23}" dt="2024-02-02T21:05:46.560" v="88" actId="1076"/>
          <ac:spMkLst>
            <pc:docMk/>
            <pc:sldMk cId="2276818977" sldId="1040"/>
            <ac:spMk id="2" creationId="{990AD8F7-1048-43C7-803C-4EEC1FBF6F4B}"/>
          </ac:spMkLst>
        </pc:spChg>
      </pc:sldChg>
      <pc:sldChg chg="modSp mod">
        <pc:chgData name="Ejike Udeogu" userId="e3d0ce19-537e-4bbf-9f45-de02b4a395c9" providerId="ADAL" clId="{9E7696CC-F8BF-4CDB-9124-89F2B8DFEB23}" dt="2024-02-02T21:06:31.299" v="93" actId="1076"/>
        <pc:sldMkLst>
          <pc:docMk/>
          <pc:sldMk cId="312987192" sldId="1042"/>
        </pc:sldMkLst>
        <pc:spChg chg="mod">
          <ac:chgData name="Ejike Udeogu" userId="e3d0ce19-537e-4bbf-9f45-de02b4a395c9" providerId="ADAL" clId="{9E7696CC-F8BF-4CDB-9124-89F2B8DFEB23}" dt="2024-02-02T21:06:31.299" v="93" actId="1076"/>
          <ac:spMkLst>
            <pc:docMk/>
            <pc:sldMk cId="312987192" sldId="1042"/>
            <ac:spMk id="2" creationId="{2A049F89-74F8-4F6D-AF24-D2E18AE78697}"/>
          </ac:spMkLst>
        </pc:spChg>
      </pc:sldChg>
      <pc:sldChg chg="modSp mod">
        <pc:chgData name="Ejike Udeogu" userId="e3d0ce19-537e-4bbf-9f45-de02b4a395c9" providerId="ADAL" clId="{9E7696CC-F8BF-4CDB-9124-89F2B8DFEB23}" dt="2024-02-02T21:08:21.661" v="99" actId="33524"/>
        <pc:sldMkLst>
          <pc:docMk/>
          <pc:sldMk cId="2569319593" sldId="1043"/>
        </pc:sldMkLst>
        <pc:spChg chg="mod">
          <ac:chgData name="Ejike Udeogu" userId="e3d0ce19-537e-4bbf-9f45-de02b4a395c9" providerId="ADAL" clId="{9E7696CC-F8BF-4CDB-9124-89F2B8DFEB23}" dt="2024-02-02T21:07:45.996" v="98" actId="1076"/>
          <ac:spMkLst>
            <pc:docMk/>
            <pc:sldMk cId="2569319593" sldId="1043"/>
            <ac:spMk id="2" creationId="{CDFE00C3-2B2C-46A1-A122-10D525D9DA5A}"/>
          </ac:spMkLst>
        </pc:spChg>
        <pc:spChg chg="mod">
          <ac:chgData name="Ejike Udeogu" userId="e3d0ce19-537e-4bbf-9f45-de02b4a395c9" providerId="ADAL" clId="{9E7696CC-F8BF-4CDB-9124-89F2B8DFEB23}" dt="2024-02-02T21:08:21.661" v="99" actId="33524"/>
          <ac:spMkLst>
            <pc:docMk/>
            <pc:sldMk cId="2569319593" sldId="1043"/>
            <ac:spMk id="3" creationId="{977E3B84-0CB9-465B-B0C1-CD7CD6E7ED04}"/>
          </ac:spMkLst>
        </pc:spChg>
      </pc:sldChg>
      <pc:sldChg chg="modSp mod">
        <pc:chgData name="Ejike Udeogu" userId="e3d0ce19-537e-4bbf-9f45-de02b4a395c9" providerId="ADAL" clId="{9E7696CC-F8BF-4CDB-9124-89F2B8DFEB23}" dt="2024-02-02T21:08:56.185" v="109" actId="14100"/>
        <pc:sldMkLst>
          <pc:docMk/>
          <pc:sldMk cId="930749956" sldId="1044"/>
        </pc:sldMkLst>
        <pc:spChg chg="mod">
          <ac:chgData name="Ejike Udeogu" userId="e3d0ce19-537e-4bbf-9f45-de02b4a395c9" providerId="ADAL" clId="{9E7696CC-F8BF-4CDB-9124-89F2B8DFEB23}" dt="2024-02-02T21:08:56.185" v="109" actId="14100"/>
          <ac:spMkLst>
            <pc:docMk/>
            <pc:sldMk cId="930749956" sldId="1044"/>
            <ac:spMk id="2" creationId="{D84D0AE4-4D04-4747-9B5F-2C7272B3030A}"/>
          </ac:spMkLst>
        </pc:spChg>
      </pc:sldChg>
      <pc:sldChg chg="modSp mod">
        <pc:chgData name="Ejike Udeogu" userId="e3d0ce19-537e-4bbf-9f45-de02b4a395c9" providerId="ADAL" clId="{9E7696CC-F8BF-4CDB-9124-89F2B8DFEB23}" dt="2024-02-02T21:09:29.267" v="116" actId="207"/>
        <pc:sldMkLst>
          <pc:docMk/>
          <pc:sldMk cId="1815465587" sldId="1049"/>
        </pc:sldMkLst>
        <pc:spChg chg="mod">
          <ac:chgData name="Ejike Udeogu" userId="e3d0ce19-537e-4bbf-9f45-de02b4a395c9" providerId="ADAL" clId="{9E7696CC-F8BF-4CDB-9124-89F2B8DFEB23}" dt="2024-02-02T21:09:19.256" v="114" actId="403"/>
          <ac:spMkLst>
            <pc:docMk/>
            <pc:sldMk cId="1815465587" sldId="1049"/>
            <ac:spMk id="2" creationId="{79E0C2E8-E280-4B7E-9E85-BA9F160BE87D}"/>
          </ac:spMkLst>
        </pc:spChg>
        <pc:spChg chg="mod">
          <ac:chgData name="Ejike Udeogu" userId="e3d0ce19-537e-4bbf-9f45-de02b4a395c9" providerId="ADAL" clId="{9E7696CC-F8BF-4CDB-9124-89F2B8DFEB23}" dt="2024-02-02T21:09:29.267" v="116" actId="207"/>
          <ac:spMkLst>
            <pc:docMk/>
            <pc:sldMk cId="1815465587" sldId="1049"/>
            <ac:spMk id="3" creationId="{47D80959-3596-4B3F-957A-F0BDBF4D3421}"/>
          </ac:spMkLst>
        </pc:spChg>
      </pc:sldChg>
      <pc:sldChg chg="modSp mod">
        <pc:chgData name="Ejike Udeogu" userId="e3d0ce19-537e-4bbf-9f45-de02b4a395c9" providerId="ADAL" clId="{9E7696CC-F8BF-4CDB-9124-89F2B8DFEB23}" dt="2024-02-02T21:10:10.612" v="120" actId="1076"/>
        <pc:sldMkLst>
          <pc:docMk/>
          <pc:sldMk cId="3636709041" sldId="1050"/>
        </pc:sldMkLst>
        <pc:spChg chg="mod">
          <ac:chgData name="Ejike Udeogu" userId="e3d0ce19-537e-4bbf-9f45-de02b4a395c9" providerId="ADAL" clId="{9E7696CC-F8BF-4CDB-9124-89F2B8DFEB23}" dt="2024-02-02T21:09:53.166" v="119" actId="113"/>
          <ac:spMkLst>
            <pc:docMk/>
            <pc:sldMk cId="3636709041" sldId="1050"/>
            <ac:spMk id="2" creationId="{3A11BE56-0049-4A1D-810A-23CD8991F976}"/>
          </ac:spMkLst>
        </pc:spChg>
        <pc:graphicFrameChg chg="mod">
          <ac:chgData name="Ejike Udeogu" userId="e3d0ce19-537e-4bbf-9f45-de02b4a395c9" providerId="ADAL" clId="{9E7696CC-F8BF-4CDB-9124-89F2B8DFEB23}" dt="2024-02-02T21:10:10.612" v="120" actId="1076"/>
          <ac:graphicFrameMkLst>
            <pc:docMk/>
            <pc:sldMk cId="3636709041" sldId="1050"/>
            <ac:graphicFrameMk id="4" creationId="{2BE3060C-EC36-48FA-8ABF-DC07DF29D105}"/>
          </ac:graphicFrameMkLst>
        </pc:graphicFrameChg>
      </pc:sldChg>
      <pc:sldChg chg="modSp mod">
        <pc:chgData name="Ejike Udeogu" userId="e3d0ce19-537e-4bbf-9f45-de02b4a395c9" providerId="ADAL" clId="{9E7696CC-F8BF-4CDB-9124-89F2B8DFEB23}" dt="2024-02-02T21:10:48.390" v="127" actId="404"/>
        <pc:sldMkLst>
          <pc:docMk/>
          <pc:sldMk cId="3084499621" sldId="1052"/>
        </pc:sldMkLst>
        <pc:spChg chg="mod">
          <ac:chgData name="Ejike Udeogu" userId="e3d0ce19-537e-4bbf-9f45-de02b4a395c9" providerId="ADAL" clId="{9E7696CC-F8BF-4CDB-9124-89F2B8DFEB23}" dt="2024-02-02T21:10:48.390" v="127" actId="404"/>
          <ac:spMkLst>
            <pc:docMk/>
            <pc:sldMk cId="3084499621" sldId="1052"/>
            <ac:spMk id="2" creationId="{EFF4F1A4-5E1E-4FDC-B7B7-832992FF14E8}"/>
          </ac:spMkLst>
        </pc:spChg>
      </pc:sldChg>
      <pc:sldChg chg="modSp mod">
        <pc:chgData name="Ejike Udeogu" userId="e3d0ce19-537e-4bbf-9f45-de02b4a395c9" providerId="ADAL" clId="{9E7696CC-F8BF-4CDB-9124-89F2B8DFEB23}" dt="2024-02-02T21:11:35.013" v="133" actId="1076"/>
        <pc:sldMkLst>
          <pc:docMk/>
          <pc:sldMk cId="868887727" sldId="1053"/>
        </pc:sldMkLst>
        <pc:spChg chg="mod">
          <ac:chgData name="Ejike Udeogu" userId="e3d0ce19-537e-4bbf-9f45-de02b4a395c9" providerId="ADAL" clId="{9E7696CC-F8BF-4CDB-9124-89F2B8DFEB23}" dt="2024-02-02T21:11:28.803" v="132" actId="403"/>
          <ac:spMkLst>
            <pc:docMk/>
            <pc:sldMk cId="868887727" sldId="1053"/>
            <ac:spMk id="2" creationId="{3B7D7F36-B0A0-431F-A18A-52D51E384803}"/>
          </ac:spMkLst>
        </pc:spChg>
        <pc:graphicFrameChg chg="mod">
          <ac:chgData name="Ejike Udeogu" userId="e3d0ce19-537e-4bbf-9f45-de02b4a395c9" providerId="ADAL" clId="{9E7696CC-F8BF-4CDB-9124-89F2B8DFEB23}" dt="2024-02-02T21:11:35.013" v="133" actId="1076"/>
          <ac:graphicFrameMkLst>
            <pc:docMk/>
            <pc:sldMk cId="868887727" sldId="1053"/>
            <ac:graphicFrameMk id="4" creationId="{400C299C-9458-46E8-AF2E-0FE5D9B16B5C}"/>
          </ac:graphicFrameMkLst>
        </pc:graphicFrameChg>
      </pc:sldChg>
      <pc:sldChg chg="modSp mod modAnim">
        <pc:chgData name="Ejike Udeogu" userId="e3d0ce19-537e-4bbf-9f45-de02b4a395c9" providerId="ADAL" clId="{9E7696CC-F8BF-4CDB-9124-89F2B8DFEB23}" dt="2024-02-02T21:12:47.510" v="140" actId="108"/>
        <pc:sldMkLst>
          <pc:docMk/>
          <pc:sldMk cId="1188344096" sldId="1054"/>
        </pc:sldMkLst>
        <pc:spChg chg="mod">
          <ac:chgData name="Ejike Udeogu" userId="e3d0ce19-537e-4bbf-9f45-de02b4a395c9" providerId="ADAL" clId="{9E7696CC-F8BF-4CDB-9124-89F2B8DFEB23}" dt="2024-02-02T21:12:19.354" v="137" actId="1076"/>
          <ac:spMkLst>
            <pc:docMk/>
            <pc:sldMk cId="1188344096" sldId="1054"/>
            <ac:spMk id="2" creationId="{3ECAEDA9-EF0C-45F4-8765-96C52F491F3C}"/>
          </ac:spMkLst>
        </pc:spChg>
        <pc:spChg chg="mod">
          <ac:chgData name="Ejike Udeogu" userId="e3d0ce19-537e-4bbf-9f45-de02b4a395c9" providerId="ADAL" clId="{9E7696CC-F8BF-4CDB-9124-89F2B8DFEB23}" dt="2024-02-02T21:12:47.510" v="140" actId="108"/>
          <ac:spMkLst>
            <pc:docMk/>
            <pc:sldMk cId="1188344096" sldId="1054"/>
            <ac:spMk id="3" creationId="{04ABA441-E197-401E-85FE-2DB5589E4D59}"/>
          </ac:spMkLst>
        </pc:spChg>
      </pc:sldChg>
      <pc:sldChg chg="addSp modSp mod setBg setFolMasterObjs addAnim">
        <pc:chgData name="Ejike Udeogu" userId="e3d0ce19-537e-4bbf-9f45-de02b4a395c9" providerId="ADAL" clId="{9E7696CC-F8BF-4CDB-9124-89F2B8DFEB23}" dt="2024-02-02T21:14:46.554" v="170" actId="1076"/>
        <pc:sldMkLst>
          <pc:docMk/>
          <pc:sldMk cId="3206906934" sldId="1055"/>
        </pc:sldMkLst>
        <pc:spChg chg="add mod">
          <ac:chgData name="Ejike Udeogu" userId="e3d0ce19-537e-4bbf-9f45-de02b4a395c9" providerId="ADAL" clId="{9E7696CC-F8BF-4CDB-9124-89F2B8DFEB23}" dt="2024-02-02T21:14:46.554" v="170" actId="1076"/>
          <ac:spMkLst>
            <pc:docMk/>
            <pc:sldMk cId="3206906934" sldId="1055"/>
            <ac:spMk id="2" creationId="{A9B4DCB9-5DB6-A4FA-2C2A-8692F0989881}"/>
          </ac:spMkLst>
        </pc:spChg>
        <pc:spChg chg="add">
          <ac:chgData name="Ejike Udeogu" userId="e3d0ce19-537e-4bbf-9f45-de02b4a395c9" providerId="ADAL" clId="{9E7696CC-F8BF-4CDB-9124-89F2B8DFEB23}" dt="2024-02-02T21:14:34.643" v="168" actId="26606"/>
          <ac:spMkLst>
            <pc:docMk/>
            <pc:sldMk cId="3206906934" sldId="1055"/>
            <ac:spMk id="9" creationId="{A3363022-C969-41E9-8EB2-E4C94908C1FA}"/>
          </ac:spMkLst>
        </pc:spChg>
        <pc:spChg chg="add">
          <ac:chgData name="Ejike Udeogu" userId="e3d0ce19-537e-4bbf-9f45-de02b4a395c9" providerId="ADAL" clId="{9E7696CC-F8BF-4CDB-9124-89F2B8DFEB23}" dt="2024-02-02T21:14:34.643" v="168" actId="26606"/>
          <ac:spMkLst>
            <pc:docMk/>
            <pc:sldMk cId="3206906934" sldId="1055"/>
            <ac:spMk id="11" creationId="{8D1AD6B3-BE88-4CEB-BA17-790657CC4729}"/>
          </ac:spMkLst>
        </pc:spChg>
        <pc:grpChg chg="add">
          <ac:chgData name="Ejike Udeogu" userId="e3d0ce19-537e-4bbf-9f45-de02b4a395c9" providerId="ADAL" clId="{9E7696CC-F8BF-4CDB-9124-89F2B8DFEB23}" dt="2024-02-02T21:14:34.643" v="168" actId="26606"/>
          <ac:grpSpMkLst>
            <pc:docMk/>
            <pc:sldMk cId="3206906934" sldId="1055"/>
            <ac:grpSpMk id="13" creationId="{89D1390B-7E13-4B4F-9CB2-391063412E54}"/>
          </ac:grpSpMkLst>
        </pc:grpChg>
        <pc:picChg chg="add">
          <ac:chgData name="Ejike Udeogu" userId="e3d0ce19-537e-4bbf-9f45-de02b4a395c9" providerId="ADAL" clId="{9E7696CC-F8BF-4CDB-9124-89F2B8DFEB23}" dt="2024-02-02T21:14:34.643" v="168" actId="26606"/>
          <ac:picMkLst>
            <pc:docMk/>
            <pc:sldMk cId="3206906934" sldId="1055"/>
            <ac:picMk id="6" creationId="{480831D7-FA7B-DDEF-B57A-1274334661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588C9-FCB2-2C99-CE76-DC2CE52C18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6668FC-781C-8B60-B39B-B518A452DD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69D824-0468-6A30-D4B4-FE35C4AE4B3B}"/>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5" name="Footer Placeholder 4">
            <a:extLst>
              <a:ext uri="{FF2B5EF4-FFF2-40B4-BE49-F238E27FC236}">
                <a16:creationId xmlns:a16="http://schemas.microsoft.com/office/drawing/2014/main" id="{7B564F26-1FC6-79A4-0290-A6E7B60747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6A396B-9F45-7CBE-F930-0C44B824ACE8}"/>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1974417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B75B0-0397-E491-7934-8BA5365D18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2ED724-1871-593B-4D14-6BC393901C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03A5DE-3AF3-9BAB-9125-4E94D441C1CE}"/>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5" name="Footer Placeholder 4">
            <a:extLst>
              <a:ext uri="{FF2B5EF4-FFF2-40B4-BE49-F238E27FC236}">
                <a16:creationId xmlns:a16="http://schemas.microsoft.com/office/drawing/2014/main" id="{4C381028-A350-95CE-C227-853E90932A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E3298-9A32-5DA4-D432-164F7C81E75E}"/>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187308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29CF0-A3F1-A4FE-C9F1-9EBA51CE9C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FF4DA0-3A86-7262-59A6-24B6DB920E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95FBE7-BE43-330A-6C7B-CDC6D6F7637F}"/>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5" name="Footer Placeholder 4">
            <a:extLst>
              <a:ext uri="{FF2B5EF4-FFF2-40B4-BE49-F238E27FC236}">
                <a16:creationId xmlns:a16="http://schemas.microsoft.com/office/drawing/2014/main" id="{ECA2A6A9-99D1-A28D-C18C-3C3BEF4AC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C3EEF4-AB5B-3FD4-F889-DBC553A103CD}"/>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2766219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346D5-D587-2880-E4A0-DAC94A5433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5F442A-40FD-C703-EB99-218AA922B7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79E715-8141-0BD4-D64F-F28309D467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CAC8AD-DF7F-D8F5-A036-0753E4D8535B}"/>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6" name="Footer Placeholder 5">
            <a:extLst>
              <a:ext uri="{FF2B5EF4-FFF2-40B4-BE49-F238E27FC236}">
                <a16:creationId xmlns:a16="http://schemas.microsoft.com/office/drawing/2014/main" id="{8A274CB4-BE02-6F19-8539-973FACB97C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3933DE-9DDE-5AFD-50BF-F5F0A904989E}"/>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3201564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84CC0-4F3A-4FF9-AEB1-4A509A8C4E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1E3360-3913-6E41-5E3D-CA1D056E42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03E530-2ED9-8D3E-739D-865F6B47A8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B5BC0C-CCA3-8D77-A77F-D663288055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E3F2D8-9038-CA46-4DE3-CF04FC3B01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367CBC-BFF6-1E1B-2DD2-169B42A65DB3}"/>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8" name="Footer Placeholder 7">
            <a:extLst>
              <a:ext uri="{FF2B5EF4-FFF2-40B4-BE49-F238E27FC236}">
                <a16:creationId xmlns:a16="http://schemas.microsoft.com/office/drawing/2014/main" id="{91B727CF-0AC0-982B-FEA8-98C7AB8673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5BDC8B-6B53-CEC8-0AB1-13959FF5768A}"/>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2066413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BDDA-DC69-D67E-ADA4-42EF13A179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A47B68-A474-1EF2-7F48-2ED8DC8B7CA5}"/>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4" name="Footer Placeholder 3">
            <a:extLst>
              <a:ext uri="{FF2B5EF4-FFF2-40B4-BE49-F238E27FC236}">
                <a16:creationId xmlns:a16="http://schemas.microsoft.com/office/drawing/2014/main" id="{E22B7AA9-212B-2A16-E863-A2ACD725B3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5ADE75-BC89-2A14-0271-592837F81C05}"/>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4272765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635039-7633-6B45-25F6-AE39CF51D041}"/>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3" name="Footer Placeholder 2">
            <a:extLst>
              <a:ext uri="{FF2B5EF4-FFF2-40B4-BE49-F238E27FC236}">
                <a16:creationId xmlns:a16="http://schemas.microsoft.com/office/drawing/2014/main" id="{19DFE66C-E4E8-25CC-06D3-C90956E87A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3EB58D-8640-D6FD-2EEC-D9D3F8C4E147}"/>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1378018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66151-B8F1-9558-E13B-9D9827BC0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4F5CA7-1845-D5C2-2AB1-4540A6F2CC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871CC-3786-7BC7-3BAF-00E354BED8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932803-9822-A6BD-87CE-4B204727B9B2}"/>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6" name="Footer Placeholder 5">
            <a:extLst>
              <a:ext uri="{FF2B5EF4-FFF2-40B4-BE49-F238E27FC236}">
                <a16:creationId xmlns:a16="http://schemas.microsoft.com/office/drawing/2014/main" id="{993F39F7-AAD7-01F4-FEDF-61CBA7473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919C0C-B4F6-C170-5E5A-D3BA624852CC}"/>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428537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8EFEB-2370-EE8E-E057-484173CE96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9FA823-F396-AC51-AF15-225F70C5E7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5B64F6-9F3B-A03F-959F-219015D8BA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1B8543-D92E-208F-0EBF-07BBD024D24E}"/>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6" name="Footer Placeholder 5">
            <a:extLst>
              <a:ext uri="{FF2B5EF4-FFF2-40B4-BE49-F238E27FC236}">
                <a16:creationId xmlns:a16="http://schemas.microsoft.com/office/drawing/2014/main" id="{82C9CA8E-CCB0-56F5-2C7C-221C006E2F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2D38EA-3EA5-C7B7-6134-7045781185D0}"/>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2170687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47676-9BA4-DCA6-D99B-1A19BFEADF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3FB4B0-142F-60EF-165B-C7B9500898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456389-9298-85BD-57CC-0EF1E162F382}"/>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5" name="Footer Placeholder 4">
            <a:extLst>
              <a:ext uri="{FF2B5EF4-FFF2-40B4-BE49-F238E27FC236}">
                <a16:creationId xmlns:a16="http://schemas.microsoft.com/office/drawing/2014/main" id="{52CFA977-3B79-B1D2-A21F-236FF7478C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847E9D-DD3A-FC0F-CC48-C9027CBDB32B}"/>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895701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97AD4D-11A5-5132-AF01-6EE45182C2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9DE990-C926-5DEA-A249-A922353EE0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725250-7451-5B3A-B95A-A9D1ACD96400}"/>
              </a:ext>
            </a:extLst>
          </p:cNvPr>
          <p:cNvSpPr>
            <a:spLocks noGrp="1"/>
          </p:cNvSpPr>
          <p:nvPr>
            <p:ph type="dt" sz="half" idx="10"/>
          </p:nvPr>
        </p:nvSpPr>
        <p:spPr/>
        <p:txBody>
          <a:bodyPr/>
          <a:lstStyle/>
          <a:p>
            <a:fld id="{CFE5F38B-A54C-4CEC-B43F-FC4C8D82ED00}" type="datetimeFigureOut">
              <a:rPr lang="en-GB" smtClean="0"/>
              <a:t>02/02/2024</a:t>
            </a:fld>
            <a:endParaRPr lang="en-GB"/>
          </a:p>
        </p:txBody>
      </p:sp>
      <p:sp>
        <p:nvSpPr>
          <p:cNvPr id="5" name="Footer Placeholder 4">
            <a:extLst>
              <a:ext uri="{FF2B5EF4-FFF2-40B4-BE49-F238E27FC236}">
                <a16:creationId xmlns:a16="http://schemas.microsoft.com/office/drawing/2014/main" id="{7203581E-BC5C-B0CA-1B14-10101D2129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18E511-C5DD-2E54-8C3B-7240983BC108}"/>
              </a:ext>
            </a:extLst>
          </p:cNvPr>
          <p:cNvSpPr>
            <a:spLocks noGrp="1"/>
          </p:cNvSpPr>
          <p:nvPr>
            <p:ph type="sldNum" sz="quarter" idx="12"/>
          </p:nvPr>
        </p:nvSpPr>
        <p:spPr/>
        <p:txBody>
          <a:bodyPr/>
          <a:lstStyle/>
          <a:p>
            <a:fld id="{6F23D957-AE9F-4D6C-A96A-3FCA66A64CBB}" type="slidenum">
              <a:rPr lang="en-GB" smtClean="0"/>
              <a:t>‹#›</a:t>
            </a:fld>
            <a:endParaRPr lang="en-GB"/>
          </a:p>
        </p:txBody>
      </p:sp>
    </p:spTree>
    <p:extLst>
      <p:ext uri="{BB962C8B-B14F-4D97-AF65-F5344CB8AC3E}">
        <p14:creationId xmlns:p14="http://schemas.microsoft.com/office/powerpoint/2010/main" val="1633012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1009269" y="873763"/>
            <a:ext cx="2315057" cy="535531"/>
          </a:xfrm>
        </p:spPr>
        <p:txBody>
          <a:bodyPr wrap="none" anchor="t" anchorCtr="0">
            <a:spAutoFit/>
          </a:bodyPr>
          <a:lstStyle>
            <a:lvl1pPr algn="l">
              <a:defRPr sz="3200">
                <a:solidFill>
                  <a:schemeClr val="bg1"/>
                </a:solidFill>
              </a:defRPr>
            </a:lvl1pPr>
          </a:lstStyle>
          <a:p>
            <a:r>
              <a:rPr lang="en-US" dirty="0"/>
              <a:t>Title of page</a:t>
            </a:r>
            <a:endParaRPr lang="en-GB" dirty="0"/>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1009269" y="1788892"/>
            <a:ext cx="9144000" cy="33521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Basic Content Page Layout (Tiffany – Green)</a:t>
            </a:r>
            <a:br>
              <a:rPr lang="en-US" dirty="0"/>
            </a:br>
            <a:br>
              <a:rPr lang="en-US" dirty="0"/>
            </a:br>
            <a:r>
              <a:rPr lang="en-GB" dirty="0"/>
              <a:t>Please include the closing speech marks (yellow triangles) at the end of the page title and ensure they line up to the bottom right corner of the last word. If the triangles are not present, please copy and paste them from an existing slide.</a:t>
            </a:r>
          </a:p>
        </p:txBody>
      </p:sp>
      <p:grpSp>
        <p:nvGrpSpPr>
          <p:cNvPr id="52" name="Group 51">
            <a:extLst>
              <a:ext uri="{FF2B5EF4-FFF2-40B4-BE49-F238E27FC236}">
                <a16:creationId xmlns:a16="http://schemas.microsoft.com/office/drawing/2014/main" id="{9AD04801-DCA8-4554-A6A0-3F6043734233}"/>
              </a:ext>
            </a:extLst>
          </p:cNvPr>
          <p:cNvGrpSpPr/>
          <p:nvPr/>
        </p:nvGrpSpPr>
        <p:grpSpPr>
          <a:xfrm>
            <a:off x="647319" y="641985"/>
            <a:ext cx="361950" cy="177166"/>
            <a:chOff x="647319" y="641985"/>
            <a:chExt cx="361950" cy="177166"/>
          </a:xfrm>
        </p:grpSpPr>
        <p:sp>
          <p:nvSpPr>
            <p:cNvPr id="50" name="Isosceles Triangle 49">
              <a:extLst>
                <a:ext uri="{FF2B5EF4-FFF2-40B4-BE49-F238E27FC236}">
                  <a16:creationId xmlns:a16="http://schemas.microsoft.com/office/drawing/2014/main" id="{3BB68E80-D0B7-4225-A0CF-A27B8EA05F7B}"/>
                </a:ext>
              </a:extLst>
            </p:cNvPr>
            <p:cNvSpPr/>
            <p:nvPr/>
          </p:nvSpPr>
          <p:spPr>
            <a:xfrm rot="10800000">
              <a:off x="647319" y="641986"/>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sp>
          <p:nvSpPr>
            <p:cNvPr id="51" name="Isosceles Triangle 50">
              <a:extLst>
                <a:ext uri="{FF2B5EF4-FFF2-40B4-BE49-F238E27FC236}">
                  <a16:creationId xmlns:a16="http://schemas.microsoft.com/office/drawing/2014/main" id="{FE53BC46-4ABC-450B-9B8C-EFD266E799E5}"/>
                </a:ext>
              </a:extLst>
            </p:cNvPr>
            <p:cNvSpPr/>
            <p:nvPr/>
          </p:nvSpPr>
          <p:spPr>
            <a:xfrm rot="10800000">
              <a:off x="828294" y="641985"/>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grpSp>
      <p:grpSp>
        <p:nvGrpSpPr>
          <p:cNvPr id="10" name="Group 9">
            <a:extLst>
              <a:ext uri="{FF2B5EF4-FFF2-40B4-BE49-F238E27FC236}">
                <a16:creationId xmlns:a16="http://schemas.microsoft.com/office/drawing/2014/main" id="{09EB3E32-305C-4536-BDC6-AD93E7075F5E}"/>
              </a:ext>
            </a:extLst>
          </p:cNvPr>
          <p:cNvGrpSpPr/>
          <p:nvPr userDrawn="1"/>
        </p:nvGrpSpPr>
        <p:grpSpPr>
          <a:xfrm>
            <a:off x="647319" y="641985"/>
            <a:ext cx="361950" cy="177166"/>
            <a:chOff x="647319" y="641985"/>
            <a:chExt cx="361950" cy="177166"/>
          </a:xfrm>
        </p:grpSpPr>
        <p:sp>
          <p:nvSpPr>
            <p:cNvPr id="11" name="Isosceles Triangle 10">
              <a:extLst>
                <a:ext uri="{FF2B5EF4-FFF2-40B4-BE49-F238E27FC236}">
                  <a16:creationId xmlns:a16="http://schemas.microsoft.com/office/drawing/2014/main" id="{BFA315AD-FDAA-4044-B23D-D9346927A5FB}"/>
                </a:ext>
              </a:extLst>
            </p:cNvPr>
            <p:cNvSpPr/>
            <p:nvPr userDrawn="1"/>
          </p:nvSpPr>
          <p:spPr>
            <a:xfrm rot="10800000">
              <a:off x="647319" y="641986"/>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sp>
          <p:nvSpPr>
            <p:cNvPr id="12" name="Isosceles Triangle 11">
              <a:extLst>
                <a:ext uri="{FF2B5EF4-FFF2-40B4-BE49-F238E27FC236}">
                  <a16:creationId xmlns:a16="http://schemas.microsoft.com/office/drawing/2014/main" id="{722E9638-EB70-4D76-B88A-FE1EA6DDFA7A}"/>
                </a:ext>
              </a:extLst>
            </p:cNvPr>
            <p:cNvSpPr/>
            <p:nvPr userDrawn="1"/>
          </p:nvSpPr>
          <p:spPr>
            <a:xfrm rot="10800000">
              <a:off x="828294" y="641985"/>
              <a:ext cx="180975" cy="177165"/>
            </a:xfrm>
            <a:prstGeom prst="triangle">
              <a:avLst/>
            </a:prstGeom>
            <a:solidFill>
              <a:schemeClr val="accent3"/>
            </a:solidFill>
          </p:spPr>
          <p:txBody>
            <a:bodyPr wrap="square" lIns="91440" tIns="45720" rIns="91440" bIns="45720" rtlCol="0" anchor="ctr">
              <a:spAutoFit/>
            </a:bodyPr>
            <a:lstStyle/>
            <a:p>
              <a:pPr algn="r"/>
              <a:endParaRPr lang="en-GB" sz="1600" b="1" cap="none" spc="0" dirty="0">
                <a:ln w="0">
                  <a:noFill/>
                </a:ln>
                <a:solidFill>
                  <a:schemeClr val="bg1"/>
                </a:solidFill>
                <a:effectLst/>
                <a:latin typeface="+mj-lt"/>
              </a:endParaRPr>
            </a:p>
          </p:txBody>
        </p:sp>
      </p:grpSp>
    </p:spTree>
    <p:extLst>
      <p:ext uri="{BB962C8B-B14F-4D97-AF65-F5344CB8AC3E}">
        <p14:creationId xmlns:p14="http://schemas.microsoft.com/office/powerpoint/2010/main" val="2308582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815463-C61E-88AA-2452-71E01D2B83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CA6192-F30B-62B0-E8CF-B5A230AD60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86AC8-95AE-DA7C-5F38-64DCD7820C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E5F38B-A54C-4CEC-B43F-FC4C8D82ED00}" type="datetimeFigureOut">
              <a:rPr lang="en-GB" smtClean="0"/>
              <a:t>02/02/2024</a:t>
            </a:fld>
            <a:endParaRPr lang="en-GB"/>
          </a:p>
        </p:txBody>
      </p:sp>
      <p:sp>
        <p:nvSpPr>
          <p:cNvPr id="5" name="Footer Placeholder 4">
            <a:extLst>
              <a:ext uri="{FF2B5EF4-FFF2-40B4-BE49-F238E27FC236}">
                <a16:creationId xmlns:a16="http://schemas.microsoft.com/office/drawing/2014/main" id="{A421041D-879F-878C-B0FD-656AD3B508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D935A9-2899-C9AB-8C2D-637C62CF2A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3D957-AE9F-4D6C-A96A-3FCA66A64CBB}" type="slidenum">
              <a:rPr lang="en-GB" smtClean="0"/>
              <a:t>‹#›</a:t>
            </a:fld>
            <a:endParaRPr lang="en-GB"/>
          </a:p>
        </p:txBody>
      </p:sp>
    </p:spTree>
    <p:extLst>
      <p:ext uri="{BB962C8B-B14F-4D97-AF65-F5344CB8AC3E}">
        <p14:creationId xmlns:p14="http://schemas.microsoft.com/office/powerpoint/2010/main" val="2209983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2D4C2F-F621-CF58-744D-6D12BB63D8F1}"/>
              </a:ext>
            </a:extLst>
          </p:cNvPr>
          <p:cNvSpPr>
            <a:spLocks noGrp="1"/>
          </p:cNvSpPr>
          <p:nvPr>
            <p:ph type="ctrTitle"/>
          </p:nvPr>
        </p:nvSpPr>
        <p:spPr>
          <a:xfrm>
            <a:off x="1524003" y="1999615"/>
            <a:ext cx="9144000" cy="2764028"/>
          </a:xfrm>
        </p:spPr>
        <p:txBody>
          <a:bodyPr anchor="ctr">
            <a:normAutofit/>
          </a:bodyPr>
          <a:lstStyle/>
          <a:p>
            <a:r>
              <a:rPr lang="en-GB" sz="7200" b="1">
                <a:effectLst>
                  <a:outerShdw blurRad="38100" dist="38100" dir="2700000" algn="tl">
                    <a:srgbClr val="000000">
                      <a:alpha val="43137"/>
                    </a:srgbClr>
                  </a:outerShdw>
                </a:effectLst>
              </a:rPr>
              <a:t>Investment Appraisal Techniques</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1240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46842-C61C-48BF-BFC9-C82C2D842159}"/>
              </a:ext>
            </a:extLst>
          </p:cNvPr>
          <p:cNvSpPr>
            <a:spLocks noGrp="1"/>
          </p:cNvSpPr>
          <p:nvPr>
            <p:ph type="ctrTitle"/>
          </p:nvPr>
        </p:nvSpPr>
        <p:spPr>
          <a:xfrm>
            <a:off x="565265" y="243377"/>
            <a:ext cx="8559651" cy="535531"/>
          </a:xfrm>
        </p:spPr>
        <p:txBody>
          <a:bodyPr/>
          <a:lstStyle/>
          <a:p>
            <a:r>
              <a:rPr lang="en-GB" b="1" dirty="0">
                <a:solidFill>
                  <a:srgbClr val="002060"/>
                </a:solidFill>
                <a:effectLst>
                  <a:outerShdw blurRad="38100" dist="38100" dir="2700000" algn="tl">
                    <a:srgbClr val="000000">
                      <a:alpha val="43137"/>
                    </a:srgbClr>
                  </a:outerShdw>
                </a:effectLst>
              </a:rPr>
              <a:t>Topic 1:Introduction to Capital Investment Appraisal</a:t>
            </a:r>
          </a:p>
        </p:txBody>
      </p:sp>
      <p:sp>
        <p:nvSpPr>
          <p:cNvPr id="3" name="Subtitle 2">
            <a:extLst>
              <a:ext uri="{FF2B5EF4-FFF2-40B4-BE49-F238E27FC236}">
                <a16:creationId xmlns:a16="http://schemas.microsoft.com/office/drawing/2014/main" id="{14AC220B-2EB2-4138-A52C-E11AAD540AD6}"/>
              </a:ext>
            </a:extLst>
          </p:cNvPr>
          <p:cNvSpPr>
            <a:spLocks noGrp="1"/>
          </p:cNvSpPr>
          <p:nvPr>
            <p:ph type="subTitle" idx="1"/>
          </p:nvPr>
        </p:nvSpPr>
        <p:spPr>
          <a:xfrm>
            <a:off x="565265" y="1409293"/>
            <a:ext cx="10936924" cy="5055675"/>
          </a:xfrm>
        </p:spPr>
        <p:txBody>
          <a:bodyPr/>
          <a:lstStyle/>
          <a:p>
            <a:pPr algn="l"/>
            <a:endParaRPr lang="en-GB" sz="2400" b="0" i="0" dirty="0">
              <a:solidFill>
                <a:srgbClr val="363F49"/>
              </a:solidFill>
              <a:effectLst/>
              <a:latin typeface="Arial" panose="020B0604020202020204" pitchFamily="34" charset="0"/>
            </a:endParaRPr>
          </a:p>
          <a:p>
            <a:pPr algn="l"/>
            <a:endParaRPr lang="en-GB" sz="2400" b="0" i="0" dirty="0">
              <a:solidFill>
                <a:srgbClr val="363F49"/>
              </a:solidFill>
              <a:effectLst/>
              <a:latin typeface="Arial" panose="020B0604020202020204" pitchFamily="34" charset="0"/>
            </a:endParaRPr>
          </a:p>
        </p:txBody>
      </p:sp>
      <p:sp>
        <p:nvSpPr>
          <p:cNvPr id="5" name="TextBox 4">
            <a:extLst>
              <a:ext uri="{FF2B5EF4-FFF2-40B4-BE49-F238E27FC236}">
                <a16:creationId xmlns:a16="http://schemas.microsoft.com/office/drawing/2014/main" id="{D0A89B77-978C-4DAA-B9C2-62B7BC3A0F62}"/>
              </a:ext>
            </a:extLst>
          </p:cNvPr>
          <p:cNvSpPr txBox="1"/>
          <p:nvPr/>
        </p:nvSpPr>
        <p:spPr>
          <a:xfrm>
            <a:off x="387458" y="945397"/>
            <a:ext cx="11239277" cy="400110"/>
          </a:xfrm>
          <a:prstGeom prst="rect">
            <a:avLst/>
          </a:prstGeom>
          <a:solidFill>
            <a:schemeClr val="bg2"/>
          </a:solidFill>
        </p:spPr>
        <p:txBody>
          <a:bodyPr wrap="square">
            <a:spAutoFit/>
          </a:bodyPr>
          <a:lstStyle/>
          <a:p>
            <a:pPr algn="l"/>
            <a:endParaRPr lang="en-GB" sz="2000" b="0" i="0" dirty="0">
              <a:solidFill>
                <a:srgbClr val="363F49"/>
              </a:solidFill>
              <a:effectLst/>
              <a:latin typeface="Arial" panose="020B0604020202020204" pitchFamily="34" charset="0"/>
            </a:endParaRPr>
          </a:p>
        </p:txBody>
      </p:sp>
      <p:sp>
        <p:nvSpPr>
          <p:cNvPr id="6" name="TextBox 5">
            <a:extLst>
              <a:ext uri="{FF2B5EF4-FFF2-40B4-BE49-F238E27FC236}">
                <a16:creationId xmlns:a16="http://schemas.microsoft.com/office/drawing/2014/main" id="{9081AD45-84BD-4760-B95E-7A789FC82E12}"/>
              </a:ext>
            </a:extLst>
          </p:cNvPr>
          <p:cNvSpPr txBox="1"/>
          <p:nvPr/>
        </p:nvSpPr>
        <p:spPr>
          <a:xfrm>
            <a:off x="565265" y="1511996"/>
            <a:ext cx="10744038" cy="5016758"/>
          </a:xfrm>
          <a:prstGeom prst="rect">
            <a:avLst/>
          </a:prstGeom>
          <a:noFill/>
        </p:spPr>
        <p:txBody>
          <a:bodyPr wrap="square">
            <a:spAutoFit/>
          </a:bodyPr>
          <a:lstStyle/>
          <a:p>
            <a:pPr marL="342900" indent="-342900" algn="l" fontAlgn="base" latinLnBrk="0">
              <a:spcAft>
                <a:spcPts val="1200"/>
              </a:spcAft>
              <a:buFont typeface="Arial" panose="020B0604020202020204" pitchFamily="34" charset="0"/>
              <a:buChar char="•"/>
            </a:pPr>
            <a:r>
              <a:rPr lang="en-GB" sz="2000" b="0" i="0" dirty="0">
                <a:solidFill>
                  <a:srgbClr val="313537"/>
                </a:solidFill>
                <a:effectLst/>
                <a:latin typeface="Arial" panose="020B0604020202020204" pitchFamily="34" charset="0"/>
                <a:cs typeface="Arial" panose="020B0604020202020204" pitchFamily="34" charset="0"/>
              </a:rPr>
              <a:t>Capital investment appraisal is concerned with the way organisations make decisions about investments in long-term assets and projects.</a:t>
            </a:r>
          </a:p>
          <a:p>
            <a:pPr marL="342900" indent="-342900">
              <a:spcAft>
                <a:spcPts val="1200"/>
              </a:spcAft>
              <a:buFont typeface="Arial" panose="020B0604020202020204" pitchFamily="34" charset="0"/>
              <a:buChar char="•"/>
            </a:pPr>
            <a:r>
              <a:rPr lang="en-GB" sz="2000" dirty="0">
                <a:solidFill>
                  <a:srgbClr val="363F49"/>
                </a:solidFill>
                <a:latin typeface="Arial" panose="020B0604020202020204" pitchFamily="34" charset="0"/>
                <a:cs typeface="Arial" panose="020B0604020202020204" pitchFamily="34" charset="0"/>
              </a:rPr>
              <a:t>These investments include property, plant, equipment and vehicles, and revenue projects such as new product lines, promotional (marketing) expenditure or alternative methods of business operation. </a:t>
            </a:r>
          </a:p>
          <a:p>
            <a:pPr marL="342900" indent="-342900">
              <a:spcAft>
                <a:spcPts val="1200"/>
              </a:spcAft>
              <a:buFont typeface="Arial" panose="020B0604020202020204" pitchFamily="34" charset="0"/>
              <a:buChar char="•"/>
            </a:pPr>
            <a:r>
              <a:rPr lang="en-GB" sz="2000" dirty="0">
                <a:solidFill>
                  <a:srgbClr val="363F49"/>
                </a:solidFill>
                <a:latin typeface="Arial" panose="020B0604020202020204" pitchFamily="34" charset="0"/>
                <a:cs typeface="Arial" panose="020B0604020202020204" pitchFamily="34" charset="0"/>
              </a:rPr>
              <a:t>Organisations will seek to make these investments to grow their businesses to satisfy shareholder demands for increasing wealth. Classic theory suggests that investment appraisal techniques should be used to safeguard and maximise shareholder value.</a:t>
            </a:r>
          </a:p>
          <a:p>
            <a:pPr marL="342900" indent="-342900">
              <a:spcAft>
                <a:spcPts val="1200"/>
              </a:spcAft>
              <a:buFont typeface="Arial" panose="020B0604020202020204" pitchFamily="34" charset="0"/>
              <a:buChar char="•"/>
            </a:pPr>
            <a:r>
              <a:rPr lang="en-GB" sz="2000" dirty="0">
                <a:solidFill>
                  <a:srgbClr val="363F49"/>
                </a:solidFill>
                <a:latin typeface="Arial" panose="020B0604020202020204" pitchFamily="34" charset="0"/>
                <a:cs typeface="Arial" panose="020B0604020202020204" pitchFamily="34" charset="0"/>
              </a:rPr>
              <a:t>Investment appraisal techniques can be deployed to evaluate any projected sequence of future cash flows or profits. It is the cash flow techniques that are preferable, however; cash after all is the key source of dividends (shareholder distributions) and the main method of business entity valuation. </a:t>
            </a:r>
          </a:p>
          <a:p>
            <a:pPr marL="342900" indent="-342900">
              <a:spcAft>
                <a:spcPts val="1200"/>
              </a:spcAft>
              <a:buFont typeface="Arial" panose="020B0604020202020204" pitchFamily="34" charset="0"/>
              <a:buChar char="•"/>
            </a:pPr>
            <a:r>
              <a:rPr lang="en-GB" sz="2000" dirty="0">
                <a:solidFill>
                  <a:srgbClr val="363F49"/>
                </a:solidFill>
                <a:latin typeface="Arial" panose="020B0604020202020204" pitchFamily="34" charset="0"/>
                <a:cs typeface="Arial" panose="020B0604020202020204" pitchFamily="34" charset="0"/>
              </a:rPr>
              <a:t>Profit, as we know, contains many non-cash items like depreciation, prepayments and accruals.</a:t>
            </a:r>
            <a:endParaRPr lang="en-GB" sz="2000" b="0" i="0" dirty="0">
              <a:solidFill>
                <a:srgbClr val="313537"/>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86869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35FA9-10CA-4912-B5C4-31840B017CEA}"/>
              </a:ext>
            </a:extLst>
          </p:cNvPr>
          <p:cNvSpPr>
            <a:spLocks noGrp="1"/>
          </p:cNvSpPr>
          <p:nvPr>
            <p:ph type="ctrTitle"/>
          </p:nvPr>
        </p:nvSpPr>
        <p:spPr>
          <a:xfrm>
            <a:off x="558010" y="368957"/>
            <a:ext cx="6387390" cy="646331"/>
          </a:xfrm>
        </p:spPr>
        <p:txBody>
          <a:bodyPr/>
          <a:lstStyle/>
          <a:p>
            <a:r>
              <a:rPr lang="en-GB" sz="4000" b="1" dirty="0">
                <a:solidFill>
                  <a:srgbClr val="002060"/>
                </a:solidFill>
                <a:effectLst>
                  <a:outerShdw blurRad="38100" dist="38100" dir="2700000" algn="tl">
                    <a:srgbClr val="000000">
                      <a:alpha val="43137"/>
                    </a:srgbClr>
                  </a:outerShdw>
                </a:effectLst>
              </a:rPr>
              <a:t>Shareholders and Investments </a:t>
            </a:r>
          </a:p>
        </p:txBody>
      </p:sp>
      <p:sp>
        <p:nvSpPr>
          <p:cNvPr id="3" name="Subtitle 2">
            <a:extLst>
              <a:ext uri="{FF2B5EF4-FFF2-40B4-BE49-F238E27FC236}">
                <a16:creationId xmlns:a16="http://schemas.microsoft.com/office/drawing/2014/main" id="{65B985B7-6CFC-477A-98DC-A0D43BDB196D}"/>
              </a:ext>
            </a:extLst>
          </p:cNvPr>
          <p:cNvSpPr>
            <a:spLocks noGrp="1"/>
          </p:cNvSpPr>
          <p:nvPr>
            <p:ph type="subTitle" idx="1"/>
          </p:nvPr>
        </p:nvSpPr>
        <p:spPr>
          <a:xfrm>
            <a:off x="386862" y="1090246"/>
            <a:ext cx="11372321" cy="5237401"/>
          </a:xfrm>
        </p:spPr>
        <p:txBody>
          <a:bodyPr/>
          <a:lstStyle/>
          <a:p>
            <a:pPr algn="l"/>
            <a:endParaRPr lang="en-GB" sz="2400" b="0" i="0" dirty="0">
              <a:solidFill>
                <a:srgbClr val="363F49"/>
              </a:solidFill>
              <a:effectLst/>
              <a:latin typeface="Arial" panose="020B0604020202020204" pitchFamily="34" charset="0"/>
            </a:endParaRPr>
          </a:p>
          <a:p>
            <a:pPr algn="l"/>
            <a:r>
              <a:rPr lang="en-GB" sz="2400" dirty="0">
                <a:solidFill>
                  <a:srgbClr val="363F49"/>
                </a:solidFill>
                <a:latin typeface="Arial" panose="020B0604020202020204" pitchFamily="34" charset="0"/>
              </a:rPr>
              <a:t>                                                        </a:t>
            </a:r>
            <a:r>
              <a:rPr lang="en-GB" sz="2400" b="0" i="0" dirty="0">
                <a:solidFill>
                  <a:srgbClr val="363F49"/>
                </a:solidFill>
                <a:effectLst/>
                <a:latin typeface="Arial" panose="020B0604020202020204" pitchFamily="34" charset="0"/>
              </a:rPr>
              <a:t>        </a:t>
            </a:r>
          </a:p>
          <a:p>
            <a:pPr algn="l"/>
            <a:endParaRPr lang="en-GB" sz="2800" b="0" i="0" dirty="0">
              <a:solidFill>
                <a:srgbClr val="363F49"/>
              </a:solidFill>
              <a:effectLst/>
              <a:latin typeface="Arial" panose="020B0604020202020204" pitchFamily="34" charset="0"/>
            </a:endParaRPr>
          </a:p>
          <a:p>
            <a:br>
              <a:rPr lang="en-GB" sz="3600" dirty="0"/>
            </a:br>
            <a:endParaRPr lang="en-GB" sz="2400" dirty="0"/>
          </a:p>
        </p:txBody>
      </p:sp>
      <p:pic>
        <p:nvPicPr>
          <p:cNvPr id="4" name="Picture 3">
            <a:extLst>
              <a:ext uri="{FF2B5EF4-FFF2-40B4-BE49-F238E27FC236}">
                <a16:creationId xmlns:a16="http://schemas.microsoft.com/office/drawing/2014/main" id="{053B1B85-12FE-4C32-9123-99DE98A38EB8}"/>
              </a:ext>
            </a:extLst>
          </p:cNvPr>
          <p:cNvPicPr>
            <a:picLocks noChangeAspect="1"/>
          </p:cNvPicPr>
          <p:nvPr/>
        </p:nvPicPr>
        <p:blipFill>
          <a:blip r:embed="rId2"/>
          <a:stretch>
            <a:fillRect/>
          </a:stretch>
        </p:blipFill>
        <p:spPr>
          <a:xfrm>
            <a:off x="558010" y="1586661"/>
            <a:ext cx="11030024" cy="4423995"/>
          </a:xfrm>
          <a:prstGeom prst="rect">
            <a:avLst/>
          </a:prstGeom>
        </p:spPr>
      </p:pic>
    </p:spTree>
    <p:extLst>
      <p:ext uri="{BB962C8B-B14F-4D97-AF65-F5344CB8AC3E}">
        <p14:creationId xmlns:p14="http://schemas.microsoft.com/office/powerpoint/2010/main" val="89174306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4D481-9CCA-40DE-86F1-05642084D724}"/>
              </a:ext>
            </a:extLst>
          </p:cNvPr>
          <p:cNvSpPr>
            <a:spLocks noGrp="1"/>
          </p:cNvSpPr>
          <p:nvPr>
            <p:ph type="ctrTitle"/>
          </p:nvPr>
        </p:nvSpPr>
        <p:spPr>
          <a:xfrm>
            <a:off x="658368" y="371986"/>
            <a:ext cx="2917402" cy="646331"/>
          </a:xfrm>
        </p:spPr>
        <p:txBody>
          <a:bodyPr/>
          <a:lstStyle/>
          <a:p>
            <a:r>
              <a:rPr lang="en-GB" sz="4000" b="1" dirty="0">
                <a:solidFill>
                  <a:srgbClr val="002060"/>
                </a:solidFill>
                <a:effectLst>
                  <a:outerShdw blurRad="38100" dist="38100" dir="2700000" algn="tl">
                    <a:srgbClr val="000000">
                      <a:alpha val="43137"/>
                    </a:srgbClr>
                  </a:outerShdw>
                </a:effectLst>
              </a:rPr>
              <a:t> Continuation</a:t>
            </a:r>
          </a:p>
        </p:txBody>
      </p:sp>
      <p:sp>
        <p:nvSpPr>
          <p:cNvPr id="3" name="Subtitle 2">
            <a:extLst>
              <a:ext uri="{FF2B5EF4-FFF2-40B4-BE49-F238E27FC236}">
                <a16:creationId xmlns:a16="http://schemas.microsoft.com/office/drawing/2014/main" id="{2C49CA8B-D9E2-4497-B5DF-B7290E697145}"/>
              </a:ext>
            </a:extLst>
          </p:cNvPr>
          <p:cNvSpPr>
            <a:spLocks noGrp="1"/>
          </p:cNvSpPr>
          <p:nvPr>
            <p:ph type="subTitle" idx="1"/>
          </p:nvPr>
        </p:nvSpPr>
        <p:spPr>
          <a:xfrm>
            <a:off x="658368" y="1262990"/>
            <a:ext cx="10894724" cy="5097013"/>
          </a:xfrm>
        </p:spPr>
        <p:txBody>
          <a:bodyPr/>
          <a:lstStyle/>
          <a:p>
            <a:pPr marL="457200" indent="-457200" algn="l" fontAlgn="base">
              <a:buFont typeface="Arial" panose="020B0604020202020204" pitchFamily="34" charset="0"/>
              <a:buChar char="•"/>
            </a:pPr>
            <a:r>
              <a:rPr lang="en-GB" sz="2800" dirty="0">
                <a:solidFill>
                  <a:srgbClr val="313537"/>
                </a:solidFill>
                <a:latin typeface="var(--font-family-body)"/>
              </a:rPr>
              <a:t>Managers are therefore obliged to carry out investment appraisal techniques when considering capital projects to help ensure they generate positive shareholder value. </a:t>
            </a:r>
          </a:p>
          <a:p>
            <a:pPr marL="457200" indent="-457200" algn="l" fontAlgn="base">
              <a:buFont typeface="Arial" panose="020B0604020202020204" pitchFamily="34" charset="0"/>
              <a:buChar char="•"/>
            </a:pPr>
            <a:r>
              <a:rPr lang="en-GB" sz="2800" dirty="0">
                <a:solidFill>
                  <a:srgbClr val="313537"/>
                </a:solidFill>
                <a:latin typeface="var(--font-family-body)"/>
              </a:rPr>
              <a:t>Investment appraisal techniques are therefore forms of cost-benefit analyses: they can be used to ensure the shareholder’s investment is worthwhile (or not), or when considering multiple projects, identify the one(s) with the highest levels of shareholder return.      </a:t>
            </a:r>
          </a:p>
          <a:p>
            <a:pPr marL="457200" indent="-457200" fontAlgn="base">
              <a:buFont typeface="Arial" panose="020B0604020202020204" pitchFamily="34" charset="0"/>
              <a:buChar char="•"/>
            </a:pPr>
            <a:r>
              <a:rPr lang="en-GB" sz="2800" dirty="0">
                <a:solidFill>
                  <a:srgbClr val="313537"/>
                </a:solidFill>
                <a:latin typeface="var(--font-family-body)"/>
              </a:rPr>
              <a:t>In the remaining sections we are going to explain and apply some important investment appraisal techniques                                                                                                                                                                              </a:t>
            </a:r>
            <a:endParaRPr lang="en-GB" sz="1800" b="0" i="0" dirty="0">
              <a:solidFill>
                <a:srgbClr val="363F49"/>
              </a:solidFill>
              <a:effectLst/>
              <a:latin typeface="Arial" panose="020B0604020202020204" pitchFamily="34" charset="0"/>
            </a:endParaRPr>
          </a:p>
        </p:txBody>
      </p:sp>
    </p:spTree>
    <p:extLst>
      <p:ext uri="{BB962C8B-B14F-4D97-AF65-F5344CB8AC3E}">
        <p14:creationId xmlns:p14="http://schemas.microsoft.com/office/powerpoint/2010/main" val="14002701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36EB-466E-4601-B635-9AF9FFBFE6CB}"/>
              </a:ext>
            </a:extLst>
          </p:cNvPr>
          <p:cNvSpPr>
            <a:spLocks noGrp="1"/>
          </p:cNvSpPr>
          <p:nvPr>
            <p:ph type="ctrTitle"/>
          </p:nvPr>
        </p:nvSpPr>
        <p:spPr>
          <a:xfrm>
            <a:off x="2961744" y="533400"/>
            <a:ext cx="5585760" cy="535531"/>
          </a:xfrm>
        </p:spPr>
        <p:txBody>
          <a:bodyPr/>
          <a:lstStyle/>
          <a:p>
            <a:r>
              <a:rPr lang="en-GB" b="1" dirty="0">
                <a:solidFill>
                  <a:srgbClr val="002060"/>
                </a:solidFill>
                <a:effectLst>
                  <a:outerShdw blurRad="38100" dist="38100" dir="2700000" algn="tl">
                    <a:srgbClr val="000000">
                      <a:alpha val="43137"/>
                    </a:srgbClr>
                  </a:outerShdw>
                </a:effectLst>
              </a:rPr>
              <a:t>Investment Appraisal Techniques</a:t>
            </a:r>
          </a:p>
        </p:txBody>
      </p:sp>
      <p:sp>
        <p:nvSpPr>
          <p:cNvPr id="3" name="Subtitle 2">
            <a:extLst>
              <a:ext uri="{FF2B5EF4-FFF2-40B4-BE49-F238E27FC236}">
                <a16:creationId xmlns:a16="http://schemas.microsoft.com/office/drawing/2014/main" id="{E6420C33-1710-46B1-B2B2-A096FDABBE23}"/>
              </a:ext>
            </a:extLst>
          </p:cNvPr>
          <p:cNvSpPr>
            <a:spLocks noGrp="1"/>
          </p:cNvSpPr>
          <p:nvPr>
            <p:ph type="subTitle" idx="1"/>
          </p:nvPr>
        </p:nvSpPr>
        <p:spPr>
          <a:xfrm>
            <a:off x="508000" y="1409294"/>
            <a:ext cx="10998199" cy="4915306"/>
          </a:xfrm>
        </p:spPr>
        <p:txBody>
          <a:bodyPr/>
          <a:lstStyle/>
          <a:p>
            <a:pPr algn="l" fontAlgn="base"/>
            <a:endParaRPr lang="en-GB" sz="2400" b="0" i="0" dirty="0">
              <a:solidFill>
                <a:srgbClr val="313537"/>
              </a:solidFill>
              <a:effectLst/>
              <a:latin typeface="var(--font-family-body)"/>
            </a:endParaRPr>
          </a:p>
          <a:p>
            <a:pPr algn="l" fontAlgn="base"/>
            <a:endParaRPr lang="en-GB" sz="4000" b="0" i="0" dirty="0">
              <a:solidFill>
                <a:srgbClr val="313537"/>
              </a:solidFill>
              <a:effectLst/>
              <a:latin typeface="var(--font-family-body)"/>
            </a:endParaRPr>
          </a:p>
          <a:p>
            <a:pPr algn="l" fontAlgn="base"/>
            <a:endParaRPr lang="en-GB" sz="2800" b="0" i="0" dirty="0">
              <a:solidFill>
                <a:srgbClr val="313537"/>
              </a:solidFill>
              <a:effectLst/>
              <a:latin typeface="var(--font-family-body)"/>
            </a:endParaRPr>
          </a:p>
          <a:p>
            <a:pPr algn="l" fontAlgn="base"/>
            <a:endParaRPr lang="en-GB" sz="2800" b="0" i="0" dirty="0">
              <a:solidFill>
                <a:srgbClr val="313537"/>
              </a:solidFill>
              <a:effectLst/>
              <a:latin typeface="var(--font-family-body)"/>
            </a:endParaRPr>
          </a:p>
          <a:p>
            <a:br>
              <a:rPr lang="en-GB" b="0" i="0" dirty="0">
                <a:solidFill>
                  <a:srgbClr val="313537"/>
                </a:solidFill>
                <a:effectLst/>
                <a:latin typeface="lato" panose="020F0502020204030203" pitchFamily="34" charset="0"/>
              </a:rPr>
            </a:br>
            <a:endParaRPr lang="en-GB" dirty="0"/>
          </a:p>
        </p:txBody>
      </p:sp>
      <p:graphicFrame>
        <p:nvGraphicFramePr>
          <p:cNvPr id="4" name="Table 3">
            <a:extLst>
              <a:ext uri="{FF2B5EF4-FFF2-40B4-BE49-F238E27FC236}">
                <a16:creationId xmlns:a16="http://schemas.microsoft.com/office/drawing/2014/main" id="{B0495425-0321-4632-880D-360BEDD2B040}"/>
              </a:ext>
            </a:extLst>
          </p:cNvPr>
          <p:cNvGraphicFramePr>
            <a:graphicFrameLocks noGrp="1"/>
          </p:cNvGraphicFramePr>
          <p:nvPr/>
        </p:nvGraphicFramePr>
        <p:xfrm>
          <a:off x="2438400" y="1409294"/>
          <a:ext cx="6632448" cy="4784197"/>
        </p:xfrm>
        <a:graphic>
          <a:graphicData uri="http://schemas.openxmlformats.org/drawingml/2006/table">
            <a:tbl>
              <a:tblPr/>
              <a:tblGrid>
                <a:gridCol w="2769783">
                  <a:extLst>
                    <a:ext uri="{9D8B030D-6E8A-4147-A177-3AD203B41FA5}">
                      <a16:colId xmlns:a16="http://schemas.microsoft.com/office/drawing/2014/main" val="2264951304"/>
                    </a:ext>
                  </a:extLst>
                </a:gridCol>
                <a:gridCol w="2083919">
                  <a:extLst>
                    <a:ext uri="{9D8B030D-6E8A-4147-A177-3AD203B41FA5}">
                      <a16:colId xmlns:a16="http://schemas.microsoft.com/office/drawing/2014/main" val="1639616145"/>
                    </a:ext>
                  </a:extLst>
                </a:gridCol>
                <a:gridCol w="1778746">
                  <a:extLst>
                    <a:ext uri="{9D8B030D-6E8A-4147-A177-3AD203B41FA5}">
                      <a16:colId xmlns:a16="http://schemas.microsoft.com/office/drawing/2014/main" val="3112348732"/>
                    </a:ext>
                  </a:extLst>
                </a:gridCol>
              </a:tblGrid>
              <a:tr h="1296257">
                <a:tc>
                  <a:txBody>
                    <a:bodyPr/>
                    <a:lstStyle/>
                    <a:p>
                      <a:pPr algn="l" fontAlgn="ctr"/>
                      <a:r>
                        <a:rPr lang="en-GB" sz="1800" b="1" dirty="0">
                          <a:solidFill>
                            <a:srgbClr val="FFFFFF"/>
                          </a:solidFill>
                          <a:effectLst/>
                          <a:latin typeface="var(--font-family-body)"/>
                        </a:rPr>
                        <a:t>Technique</a:t>
                      </a:r>
                      <a:endParaRPr lang="en-GB" sz="1800" b="1" dirty="0">
                        <a:effectLst/>
                        <a:latin typeface="var(--font-family-body)"/>
                      </a:endParaRP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006351"/>
                    </a:solidFill>
                  </a:tcPr>
                </a:tc>
                <a:tc>
                  <a:txBody>
                    <a:bodyPr/>
                    <a:lstStyle/>
                    <a:p>
                      <a:pPr algn="ctr" fontAlgn="ctr"/>
                      <a:r>
                        <a:rPr lang="en-GB" sz="1800" b="1">
                          <a:solidFill>
                            <a:srgbClr val="FFFFFF"/>
                          </a:solidFill>
                          <a:effectLst/>
                          <a:latin typeface="var(--font-family-body)"/>
                        </a:rPr>
                        <a:t>Traditional or Discounted Cash Flow (DCF)</a:t>
                      </a:r>
                      <a:endParaRPr lang="en-GB" sz="1800" b="1">
                        <a:effectLst/>
                        <a:latin typeface="var(--font-family-body)"/>
                      </a:endParaRP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006351"/>
                    </a:solidFill>
                  </a:tcPr>
                </a:tc>
                <a:tc>
                  <a:txBody>
                    <a:bodyPr/>
                    <a:lstStyle/>
                    <a:p>
                      <a:pPr algn="ctr" fontAlgn="ctr"/>
                      <a:r>
                        <a:rPr lang="en-GB" sz="1800" b="1">
                          <a:solidFill>
                            <a:srgbClr val="FFFFFF"/>
                          </a:solidFill>
                          <a:effectLst/>
                          <a:latin typeface="var(--font-family-body)"/>
                        </a:rPr>
                        <a:t>Uses profits or cash</a:t>
                      </a:r>
                      <a:endParaRPr lang="en-GB" sz="1800" b="1">
                        <a:effectLst/>
                        <a:latin typeface="var(--font-family-body)"/>
                      </a:endParaRP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006351"/>
                    </a:solidFill>
                  </a:tcPr>
                </a:tc>
                <a:extLst>
                  <a:ext uri="{0D108BD9-81ED-4DB2-BD59-A6C34878D82A}">
                    <a16:rowId xmlns:a16="http://schemas.microsoft.com/office/drawing/2014/main" val="1538574631"/>
                  </a:ext>
                </a:extLst>
              </a:tr>
              <a:tr h="697588">
                <a:tc>
                  <a:txBody>
                    <a:bodyPr/>
                    <a:lstStyle/>
                    <a:p>
                      <a:pPr algn="l" fontAlgn="ctr"/>
                      <a:r>
                        <a:rPr lang="en-GB" sz="1800">
                          <a:effectLst/>
                          <a:latin typeface="var(--font-family-body)"/>
                        </a:rPr>
                        <a:t>Accounting Rate of Return (ARR)</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D1D5D8"/>
                    </a:solidFill>
                  </a:tcPr>
                </a:tc>
                <a:tc>
                  <a:txBody>
                    <a:bodyPr/>
                    <a:lstStyle/>
                    <a:p>
                      <a:pPr algn="ctr" fontAlgn="ctr"/>
                      <a:r>
                        <a:rPr lang="en-GB" sz="1800">
                          <a:effectLst/>
                          <a:latin typeface="var(--font-family-body)"/>
                        </a:rPr>
                        <a:t>T</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ctr" fontAlgn="ctr"/>
                      <a:r>
                        <a:rPr lang="en-GB" sz="1800">
                          <a:effectLst/>
                          <a:latin typeface="var(--font-family-body)"/>
                        </a:rPr>
                        <a:t>Profits</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788335571"/>
                  </a:ext>
                </a:extLst>
              </a:tr>
              <a:tr h="697588">
                <a:tc>
                  <a:txBody>
                    <a:bodyPr/>
                    <a:lstStyle/>
                    <a:p>
                      <a:pPr algn="l" fontAlgn="ctr"/>
                      <a:r>
                        <a:rPr lang="en-GB" sz="1800">
                          <a:effectLst/>
                          <a:latin typeface="var(--font-family-body)"/>
                        </a:rPr>
                        <a:t>Payback</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D1D5D8"/>
                    </a:solidFill>
                  </a:tcPr>
                </a:tc>
                <a:tc>
                  <a:txBody>
                    <a:bodyPr/>
                    <a:lstStyle/>
                    <a:p>
                      <a:pPr algn="ctr" fontAlgn="ctr"/>
                      <a:r>
                        <a:rPr lang="en-GB" sz="1800">
                          <a:effectLst/>
                          <a:latin typeface="var(--font-family-body)"/>
                        </a:rPr>
                        <a:t>T</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ctr" fontAlgn="ctr"/>
                      <a:r>
                        <a:rPr lang="en-GB" sz="1800">
                          <a:effectLst/>
                          <a:latin typeface="var(--font-family-body)"/>
                        </a:rPr>
                        <a:t>Cash (or profits)</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257581138"/>
                  </a:ext>
                </a:extLst>
              </a:tr>
              <a:tr h="697588">
                <a:tc>
                  <a:txBody>
                    <a:bodyPr/>
                    <a:lstStyle/>
                    <a:p>
                      <a:pPr algn="l" fontAlgn="ctr"/>
                      <a:r>
                        <a:rPr lang="en-GB" sz="1800">
                          <a:effectLst/>
                          <a:latin typeface="var(--font-family-body)"/>
                        </a:rPr>
                        <a:t>Net Present Value (NPV)</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D1D5D8"/>
                    </a:solidFill>
                  </a:tcPr>
                </a:tc>
                <a:tc>
                  <a:txBody>
                    <a:bodyPr/>
                    <a:lstStyle/>
                    <a:p>
                      <a:pPr algn="ctr" fontAlgn="ctr"/>
                      <a:r>
                        <a:rPr lang="en-GB" sz="1800">
                          <a:effectLst/>
                          <a:latin typeface="var(--font-family-body)"/>
                        </a:rPr>
                        <a:t>DCF</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ctr" fontAlgn="ctr"/>
                      <a:r>
                        <a:rPr lang="en-GB" sz="1800">
                          <a:effectLst/>
                          <a:latin typeface="var(--font-family-body)"/>
                        </a:rPr>
                        <a:t>Cash</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727405846"/>
                  </a:ext>
                </a:extLst>
              </a:tr>
              <a:tr h="697588">
                <a:tc>
                  <a:txBody>
                    <a:bodyPr/>
                    <a:lstStyle/>
                    <a:p>
                      <a:pPr algn="l" fontAlgn="ctr"/>
                      <a:r>
                        <a:rPr lang="en-GB" sz="1800">
                          <a:effectLst/>
                          <a:latin typeface="var(--font-family-body)"/>
                        </a:rPr>
                        <a:t>Internal Rate of Return (IRR)</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D1D5D8"/>
                    </a:solidFill>
                  </a:tcPr>
                </a:tc>
                <a:tc>
                  <a:txBody>
                    <a:bodyPr/>
                    <a:lstStyle/>
                    <a:p>
                      <a:pPr algn="ctr" fontAlgn="base"/>
                      <a:r>
                        <a:rPr lang="en-GB" sz="1800" b="0">
                          <a:effectLst/>
                          <a:latin typeface="var(--font-family-body)"/>
                        </a:rPr>
                        <a:t>DCF</a:t>
                      </a:r>
                      <a:endParaRPr lang="en-GB" sz="1800" b="0">
                        <a:effectLst/>
                        <a:latin typeface="merriweather" panose="00000500000000000000" pitchFamily="2" charset="0"/>
                      </a:endParaRP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ctr" fontAlgn="ctr"/>
                      <a:r>
                        <a:rPr lang="en-GB" sz="1800">
                          <a:effectLst/>
                          <a:latin typeface="var(--font-family-body)"/>
                        </a:rPr>
                        <a:t>Cash</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013963356"/>
                  </a:ext>
                </a:extLst>
              </a:tr>
              <a:tr h="697588">
                <a:tc>
                  <a:txBody>
                    <a:bodyPr/>
                    <a:lstStyle/>
                    <a:p>
                      <a:pPr algn="l" fontAlgn="ctr"/>
                      <a:r>
                        <a:rPr lang="en-GB" sz="1800">
                          <a:effectLst/>
                          <a:latin typeface="var(--font-family-body)"/>
                        </a:rPr>
                        <a:t>Discounted Payback</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D1D5D8"/>
                    </a:solidFill>
                  </a:tcPr>
                </a:tc>
                <a:tc>
                  <a:txBody>
                    <a:bodyPr/>
                    <a:lstStyle/>
                    <a:p>
                      <a:pPr algn="ctr" fontAlgn="ctr"/>
                      <a:r>
                        <a:rPr lang="en-GB" sz="1800">
                          <a:effectLst/>
                          <a:latin typeface="var(--font-family-body)"/>
                        </a:rPr>
                        <a:t>DCF</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tc>
                  <a:txBody>
                    <a:bodyPr/>
                    <a:lstStyle/>
                    <a:p>
                      <a:pPr algn="ctr" fontAlgn="ctr"/>
                      <a:r>
                        <a:rPr lang="en-GB" sz="1800" dirty="0">
                          <a:effectLst/>
                          <a:latin typeface="var(--font-family-body)"/>
                        </a:rPr>
                        <a:t>Cash (or profits)</a:t>
                      </a:r>
                    </a:p>
                  </a:txBody>
                  <a:tcPr marL="90653" marR="90653" marT="45326" marB="45326"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610667701"/>
                  </a:ext>
                </a:extLst>
              </a:tr>
            </a:tbl>
          </a:graphicData>
        </a:graphic>
      </p:graphicFrame>
    </p:spTree>
    <p:extLst>
      <p:ext uri="{BB962C8B-B14F-4D97-AF65-F5344CB8AC3E}">
        <p14:creationId xmlns:p14="http://schemas.microsoft.com/office/powerpoint/2010/main" val="13605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E5213-F069-4B35-81C5-FA6125F1403B}"/>
              </a:ext>
            </a:extLst>
          </p:cNvPr>
          <p:cNvSpPr>
            <a:spLocks noGrp="1"/>
          </p:cNvSpPr>
          <p:nvPr>
            <p:ph type="ctrTitle"/>
          </p:nvPr>
        </p:nvSpPr>
        <p:spPr>
          <a:xfrm>
            <a:off x="1009269" y="423747"/>
            <a:ext cx="10604185" cy="590931"/>
          </a:xfrm>
        </p:spPr>
        <p:txBody>
          <a:bodyPr/>
          <a:lstStyle/>
          <a:p>
            <a:r>
              <a:rPr lang="en-GB" sz="3600" b="1" dirty="0">
                <a:solidFill>
                  <a:srgbClr val="002060"/>
                </a:solidFill>
                <a:effectLst>
                  <a:outerShdw blurRad="38100" dist="38100" dir="2700000" algn="tl">
                    <a:srgbClr val="000000">
                      <a:alpha val="43137"/>
                    </a:srgbClr>
                  </a:outerShdw>
                </a:effectLst>
              </a:rPr>
              <a:t>Topic 2: Traditional Investment Appraisal Techniques: ARR</a:t>
            </a:r>
          </a:p>
        </p:txBody>
      </p:sp>
      <p:sp>
        <p:nvSpPr>
          <p:cNvPr id="3" name="Subtitle 2">
            <a:extLst>
              <a:ext uri="{FF2B5EF4-FFF2-40B4-BE49-F238E27FC236}">
                <a16:creationId xmlns:a16="http://schemas.microsoft.com/office/drawing/2014/main" id="{DAC534DB-7630-4AE6-9930-FE7911647BCD}"/>
              </a:ext>
            </a:extLst>
          </p:cNvPr>
          <p:cNvSpPr>
            <a:spLocks noGrp="1"/>
          </p:cNvSpPr>
          <p:nvPr>
            <p:ph type="subTitle" idx="1"/>
          </p:nvPr>
        </p:nvSpPr>
        <p:spPr>
          <a:xfrm>
            <a:off x="1252537" y="1327227"/>
            <a:ext cx="10234613" cy="5040351"/>
          </a:xfrm>
        </p:spPr>
        <p:txBody>
          <a:bodyPr>
            <a:noAutofit/>
          </a:bodyPr>
          <a:lstStyle/>
          <a:p>
            <a:pPr marL="571500" indent="-571500" fontAlgn="base" latinLnBrk="0">
              <a:spcAft>
                <a:spcPts val="1200"/>
              </a:spcAft>
              <a:buFont typeface="Arial" panose="020B0604020202020204" pitchFamily="34" charset="0"/>
              <a:buChar char="•"/>
            </a:pPr>
            <a:r>
              <a:rPr lang="en-GB" sz="2400" b="0" i="0" dirty="0">
                <a:solidFill>
                  <a:srgbClr val="313537"/>
                </a:solidFill>
                <a:effectLst/>
                <a:latin typeface="var(--font-family-head)"/>
              </a:rPr>
              <a:t>The ARR compares profits resulting from the project to the costs (like Return on Capital Employed/ROCE).</a:t>
            </a:r>
          </a:p>
          <a:p>
            <a:pPr marL="571500" indent="-571500" fontAlgn="base" latinLnBrk="0">
              <a:spcAft>
                <a:spcPts val="1200"/>
              </a:spcAft>
              <a:buFont typeface="Arial" panose="020B0604020202020204" pitchFamily="34" charset="0"/>
              <a:buChar char="•"/>
            </a:pPr>
            <a:r>
              <a:rPr lang="en-GB" sz="2400" b="1" i="0" dirty="0">
                <a:solidFill>
                  <a:srgbClr val="313537"/>
                </a:solidFill>
                <a:effectLst/>
                <a:latin typeface="var(--font-family-body)"/>
              </a:rPr>
              <a:t>ARR (average method) </a:t>
            </a:r>
          </a:p>
          <a:p>
            <a:pPr marL="571500" indent="-571500" fontAlgn="base" latinLnBrk="0">
              <a:spcAft>
                <a:spcPts val="1200"/>
              </a:spcAft>
              <a:buFont typeface="Arial" panose="020B0604020202020204" pitchFamily="34" charset="0"/>
              <a:buChar char="•"/>
            </a:pPr>
            <a:r>
              <a:rPr lang="en-GB" sz="2400" b="1" i="0" dirty="0">
                <a:solidFill>
                  <a:srgbClr val="313537"/>
                </a:solidFill>
                <a:effectLst/>
                <a:latin typeface="var(--font-family-body)"/>
              </a:rPr>
              <a:t>= (average annual profit / average investment) × 100%</a:t>
            </a:r>
            <a:endParaRPr lang="en-GB" sz="2400" b="0" i="0" dirty="0">
              <a:solidFill>
                <a:srgbClr val="313537"/>
              </a:solidFill>
              <a:effectLst/>
              <a:latin typeface="merriweather" panose="00000500000000000000" pitchFamily="2" charset="0"/>
            </a:endParaRPr>
          </a:p>
          <a:p>
            <a:pPr marL="571500" indent="-571500" fontAlgn="base" latinLnBrk="0">
              <a:spcAft>
                <a:spcPts val="1200"/>
              </a:spcAft>
              <a:buFont typeface="Arial" panose="020B0604020202020204" pitchFamily="34" charset="0"/>
              <a:buChar char="•"/>
            </a:pPr>
            <a:r>
              <a:rPr lang="en-GB" sz="2400" b="0" i="0" u="sng" dirty="0">
                <a:solidFill>
                  <a:srgbClr val="313537"/>
                </a:solidFill>
                <a:effectLst/>
                <a:latin typeface="var(--font-family-body)"/>
              </a:rPr>
              <a:t>Where:</a:t>
            </a:r>
            <a:endParaRPr lang="en-GB" sz="2400" b="0" i="0" dirty="0">
              <a:solidFill>
                <a:srgbClr val="313537"/>
              </a:solidFill>
              <a:effectLst/>
              <a:latin typeface="merriweather" panose="00000500000000000000" pitchFamily="2" charset="0"/>
            </a:endParaRPr>
          </a:p>
          <a:p>
            <a:pPr lvl="1" algn="l" fontAlgn="base">
              <a:spcAft>
                <a:spcPts val="1200"/>
              </a:spcAft>
              <a:buFont typeface="Arial" panose="020B0604020202020204" pitchFamily="34" charset="0"/>
              <a:buChar char="•"/>
            </a:pPr>
            <a:r>
              <a:rPr lang="en-GB" b="0" i="0" dirty="0">
                <a:solidFill>
                  <a:srgbClr val="313537"/>
                </a:solidFill>
                <a:effectLst/>
                <a:latin typeface="var(--font-family-body)"/>
              </a:rPr>
              <a:t> Average investment = [original investment + residual (or scrap)] value / 2</a:t>
            </a:r>
          </a:p>
          <a:p>
            <a:pPr lvl="1" algn="l" fontAlgn="base">
              <a:spcAft>
                <a:spcPts val="1200"/>
              </a:spcAft>
              <a:buFont typeface="Arial" panose="020B0604020202020204" pitchFamily="34" charset="0"/>
              <a:buChar char="•"/>
            </a:pPr>
            <a:r>
              <a:rPr lang="en-GB" b="0" i="0" dirty="0">
                <a:solidFill>
                  <a:srgbClr val="313537"/>
                </a:solidFill>
                <a:effectLst/>
                <a:latin typeface="var(--font-family-body)"/>
              </a:rPr>
              <a:t> Average profits equal the sum of all the annual profits / number of time periods, e.g. years</a:t>
            </a:r>
            <a:endParaRPr lang="en-GB" dirty="0">
              <a:solidFill>
                <a:srgbClr val="313537"/>
              </a:solidFill>
              <a:latin typeface="Merriweather" panose="00000500000000000000" pitchFamily="2" charset="0"/>
            </a:endParaRPr>
          </a:p>
          <a:p>
            <a:pPr marL="342900" indent="-342900" fontAlgn="base">
              <a:spcAft>
                <a:spcPts val="1200"/>
              </a:spcAft>
              <a:buFont typeface="Arial" panose="020B0604020202020204" pitchFamily="34" charset="0"/>
              <a:buChar char="•"/>
            </a:pPr>
            <a:endParaRPr lang="en-GB" sz="1400" i="0" dirty="0">
              <a:solidFill>
                <a:srgbClr val="313537"/>
              </a:solidFill>
              <a:effectLst/>
              <a:latin typeface="Merriweather" panose="00000500000000000000" pitchFamily="2" charset="0"/>
            </a:endParaRPr>
          </a:p>
          <a:p>
            <a:pPr marL="342900" indent="-342900" fontAlgn="base">
              <a:spcAft>
                <a:spcPts val="1200"/>
              </a:spcAft>
              <a:buFont typeface="Arial" panose="020B0604020202020204" pitchFamily="34" charset="0"/>
              <a:buChar char="•"/>
            </a:pPr>
            <a:endParaRPr lang="en-GB" b="0" i="0" dirty="0">
              <a:solidFill>
                <a:srgbClr val="313537"/>
              </a:solidFill>
              <a:effectLst/>
              <a:latin typeface="Merriweather" panose="00000500000000000000" pitchFamily="2" charset="0"/>
            </a:endParaRPr>
          </a:p>
          <a:p>
            <a:pPr marL="171450" indent="-171450">
              <a:spcAft>
                <a:spcPts val="1200"/>
              </a:spcAft>
              <a:buFont typeface="Arial" panose="020B0604020202020204" pitchFamily="34" charset="0"/>
              <a:buChar char="•"/>
            </a:pPr>
            <a:br>
              <a:rPr lang="en-GB" sz="800" dirty="0"/>
            </a:br>
            <a:endParaRPr lang="en-GB" sz="800" dirty="0"/>
          </a:p>
        </p:txBody>
      </p:sp>
    </p:spTree>
    <p:extLst>
      <p:ext uri="{BB962C8B-B14F-4D97-AF65-F5344CB8AC3E}">
        <p14:creationId xmlns:p14="http://schemas.microsoft.com/office/powerpoint/2010/main" val="25939367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BF9AED9-551F-4FA0-8E87-4304F52964FF}"/>
              </a:ext>
            </a:extLst>
          </p:cNvPr>
          <p:cNvSpPr>
            <a:spLocks noGrp="1"/>
          </p:cNvSpPr>
          <p:nvPr>
            <p:ph type="subTitle" idx="1"/>
          </p:nvPr>
        </p:nvSpPr>
        <p:spPr>
          <a:xfrm>
            <a:off x="535745" y="1308607"/>
            <a:ext cx="11303829" cy="4575907"/>
          </a:xfrm>
        </p:spPr>
        <p:txBody>
          <a:bodyPr/>
          <a:lstStyle/>
          <a:p>
            <a:pPr marL="457200" indent="-457200" algn="l" fontAlgn="base">
              <a:buFont typeface="Arial" panose="020B0604020202020204" pitchFamily="34" charset="0"/>
              <a:buChar char="•"/>
            </a:pPr>
            <a:r>
              <a:rPr lang="en-GB" sz="2800" dirty="0">
                <a:solidFill>
                  <a:srgbClr val="313537"/>
                </a:solidFill>
                <a:latin typeface="var(--font-family-body)"/>
              </a:rPr>
              <a:t>An alternative version of the calculation uses initial investment in place of average investment:</a:t>
            </a:r>
          </a:p>
          <a:p>
            <a:pPr marL="457200" indent="-457200" algn="l" fontAlgn="base">
              <a:buFont typeface="Arial" panose="020B0604020202020204" pitchFamily="34" charset="0"/>
              <a:buChar char="•"/>
            </a:pPr>
            <a:r>
              <a:rPr lang="en-GB" sz="2800" b="0" i="0" dirty="0">
                <a:solidFill>
                  <a:srgbClr val="313537"/>
                </a:solidFill>
                <a:effectLst/>
                <a:latin typeface="var(--font-family-body)"/>
              </a:rPr>
              <a:t>ARR (initial method) = (average annual profit / initial investment) x100%</a:t>
            </a:r>
          </a:p>
          <a:p>
            <a:pPr marL="457200" indent="-457200" algn="l" fontAlgn="base">
              <a:buFont typeface="Arial" panose="020B0604020202020204" pitchFamily="34" charset="0"/>
              <a:buChar char="•"/>
            </a:pPr>
            <a:r>
              <a:rPr lang="en-GB" sz="2800" dirty="0">
                <a:solidFill>
                  <a:srgbClr val="313537"/>
                </a:solidFill>
                <a:latin typeface="var(--font-family-body)"/>
              </a:rPr>
              <a:t>Note that scrap value gets added back to the calculation, effectively reducing costs.</a:t>
            </a:r>
            <a:r>
              <a:rPr lang="en-GB" sz="2000" dirty="0">
                <a:solidFill>
                  <a:srgbClr val="313537"/>
                </a:solidFill>
                <a:latin typeface="var(--font-family-body)"/>
              </a:rPr>
              <a:t>                    </a:t>
            </a:r>
            <a:endParaRPr lang="en-GB" sz="2400" b="0" i="0" dirty="0">
              <a:solidFill>
                <a:srgbClr val="313537"/>
              </a:solidFill>
              <a:effectLst/>
              <a:latin typeface="var(--font-family-body)"/>
            </a:endParaRPr>
          </a:p>
        </p:txBody>
      </p:sp>
      <p:sp>
        <p:nvSpPr>
          <p:cNvPr id="5" name="Title 4">
            <a:extLst>
              <a:ext uri="{FF2B5EF4-FFF2-40B4-BE49-F238E27FC236}">
                <a16:creationId xmlns:a16="http://schemas.microsoft.com/office/drawing/2014/main" id="{00D7F43A-1084-4766-81F2-1D32AE6E3B98}"/>
              </a:ext>
            </a:extLst>
          </p:cNvPr>
          <p:cNvSpPr>
            <a:spLocks noGrp="1"/>
          </p:cNvSpPr>
          <p:nvPr>
            <p:ph type="ctrTitle"/>
          </p:nvPr>
        </p:nvSpPr>
        <p:spPr>
          <a:xfrm>
            <a:off x="535745" y="428625"/>
            <a:ext cx="4712530" cy="657411"/>
          </a:xfrm>
        </p:spPr>
        <p:txBody>
          <a:bodyPr/>
          <a:lstStyle/>
          <a:p>
            <a:r>
              <a:rPr lang="en-GB" sz="3600" b="1" dirty="0">
                <a:solidFill>
                  <a:srgbClr val="002060"/>
                </a:solidFill>
                <a:effectLst>
                  <a:outerShdw blurRad="38100" dist="38100" dir="2700000" algn="tl">
                    <a:srgbClr val="000000">
                      <a:alpha val="43137"/>
                    </a:srgbClr>
                  </a:outerShdw>
                </a:effectLst>
              </a:rPr>
              <a:t>An alternative version</a:t>
            </a:r>
          </a:p>
        </p:txBody>
      </p:sp>
    </p:spTree>
    <p:extLst>
      <p:ext uri="{BB962C8B-B14F-4D97-AF65-F5344CB8AC3E}">
        <p14:creationId xmlns:p14="http://schemas.microsoft.com/office/powerpoint/2010/main" val="2825562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6CB22-F307-46AB-9CE0-FCF7398E06D0}"/>
              </a:ext>
            </a:extLst>
          </p:cNvPr>
          <p:cNvSpPr>
            <a:spLocks noGrp="1"/>
          </p:cNvSpPr>
          <p:nvPr>
            <p:ph type="ctrTitle"/>
          </p:nvPr>
        </p:nvSpPr>
        <p:spPr>
          <a:xfrm>
            <a:off x="817350" y="265763"/>
            <a:ext cx="5646097" cy="535531"/>
          </a:xfrm>
        </p:spPr>
        <p:txBody>
          <a:bodyPr/>
          <a:lstStyle/>
          <a:p>
            <a:r>
              <a:rPr lang="en-GB" b="1" i="0" dirty="0">
                <a:solidFill>
                  <a:srgbClr val="2D363A"/>
                </a:solidFill>
                <a:effectLst>
                  <a:outerShdw blurRad="38100" dist="38100" dir="2700000" algn="tl">
                    <a:srgbClr val="000000">
                      <a:alpha val="43137"/>
                    </a:srgbClr>
                  </a:outerShdw>
                </a:effectLst>
                <a:latin typeface="Lato" panose="020F0502020204030203" pitchFamily="34" charset="0"/>
              </a:rPr>
              <a:t>ARR Decision: Making criteria</a:t>
            </a:r>
            <a:endParaRPr lang="en-GB" dirty="0">
              <a:effectLst>
                <a:outerShdw blurRad="38100" dist="38100" dir="2700000" algn="tl">
                  <a:srgbClr val="000000">
                    <a:alpha val="43137"/>
                  </a:srgbClr>
                </a:outerShdw>
              </a:effectLst>
            </a:endParaRPr>
          </a:p>
        </p:txBody>
      </p:sp>
      <p:graphicFrame>
        <p:nvGraphicFramePr>
          <p:cNvPr id="4" name="Table 3">
            <a:extLst>
              <a:ext uri="{FF2B5EF4-FFF2-40B4-BE49-F238E27FC236}">
                <a16:creationId xmlns:a16="http://schemas.microsoft.com/office/drawing/2014/main" id="{6355C308-E57A-46B3-A2D5-8D00891A9176}"/>
              </a:ext>
            </a:extLst>
          </p:cNvPr>
          <p:cNvGraphicFramePr>
            <a:graphicFrameLocks noGrp="1"/>
          </p:cNvGraphicFramePr>
          <p:nvPr/>
        </p:nvGraphicFramePr>
        <p:xfrm>
          <a:off x="817350" y="1039565"/>
          <a:ext cx="9802368" cy="4465414"/>
        </p:xfrm>
        <a:graphic>
          <a:graphicData uri="http://schemas.openxmlformats.org/drawingml/2006/table">
            <a:tbl>
              <a:tblPr/>
              <a:tblGrid>
                <a:gridCol w="3782706">
                  <a:extLst>
                    <a:ext uri="{9D8B030D-6E8A-4147-A177-3AD203B41FA5}">
                      <a16:colId xmlns:a16="http://schemas.microsoft.com/office/drawing/2014/main" val="3927555635"/>
                    </a:ext>
                  </a:extLst>
                </a:gridCol>
                <a:gridCol w="2749087">
                  <a:extLst>
                    <a:ext uri="{9D8B030D-6E8A-4147-A177-3AD203B41FA5}">
                      <a16:colId xmlns:a16="http://schemas.microsoft.com/office/drawing/2014/main" val="909876717"/>
                    </a:ext>
                  </a:extLst>
                </a:gridCol>
                <a:gridCol w="3270575">
                  <a:extLst>
                    <a:ext uri="{9D8B030D-6E8A-4147-A177-3AD203B41FA5}">
                      <a16:colId xmlns:a16="http://schemas.microsoft.com/office/drawing/2014/main" val="729397532"/>
                    </a:ext>
                  </a:extLst>
                </a:gridCol>
              </a:tblGrid>
              <a:tr h="525343">
                <a:tc>
                  <a:txBody>
                    <a:bodyPr/>
                    <a:lstStyle/>
                    <a:p>
                      <a:pPr algn="l" fontAlgn="ctr"/>
                      <a:r>
                        <a:rPr lang="en-GB" b="1" dirty="0">
                          <a:solidFill>
                            <a:srgbClr val="FFFFFF"/>
                          </a:solidFill>
                          <a:effectLst/>
                          <a:latin typeface="var(--font-family-body)"/>
                        </a:rPr>
                        <a:t>Situation</a:t>
                      </a:r>
                      <a:endParaRPr lang="en-GB" b="1"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b="1">
                          <a:solidFill>
                            <a:srgbClr val="FFFFFF"/>
                          </a:solidFill>
                          <a:effectLst/>
                          <a:latin typeface="var(--font-family-body)"/>
                        </a:rPr>
                        <a:t>Decision</a:t>
                      </a:r>
                      <a:endParaRPr lang="en-GB" b="1">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b="1">
                          <a:solidFill>
                            <a:srgbClr val="FFFFFF"/>
                          </a:solidFill>
                          <a:effectLst/>
                          <a:latin typeface="var(--font-family-body)"/>
                        </a:rPr>
                        <a:t>Reasoning</a:t>
                      </a:r>
                      <a:endParaRPr lang="en-GB" b="1">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extLst>
                  <a:ext uri="{0D108BD9-81ED-4DB2-BD59-A6C34878D82A}">
                    <a16:rowId xmlns:a16="http://schemas.microsoft.com/office/drawing/2014/main" val="2105648154"/>
                  </a:ext>
                </a:extLst>
              </a:tr>
              <a:tr h="1313357">
                <a:tc>
                  <a:txBody>
                    <a:bodyPr/>
                    <a:lstStyle/>
                    <a:p>
                      <a:pPr algn="l" fontAlgn="ctr"/>
                      <a:r>
                        <a:rPr lang="en-GB" dirty="0">
                          <a:effectLst/>
                          <a:latin typeface="var(--font-family-body)"/>
                        </a:rPr>
                        <a:t>ARR larger than target ARR or competing project(s)' ARR</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dirty="0">
                          <a:effectLst/>
                          <a:latin typeface="var(--font-family-body)"/>
                        </a:rPr>
                        <a:t>Accept</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l" fontAlgn="ctr"/>
                      <a:r>
                        <a:rPr lang="en-GB">
                          <a:effectLst/>
                          <a:latin typeface="var(--font-family-body)"/>
                        </a:rPr>
                        <a:t>Offers a superior shareholder return</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579701122"/>
                  </a:ext>
                </a:extLst>
              </a:tr>
              <a:tr h="1313357">
                <a:tc>
                  <a:txBody>
                    <a:bodyPr/>
                    <a:lstStyle/>
                    <a:p>
                      <a:pPr algn="l" fontAlgn="ctr"/>
                      <a:r>
                        <a:rPr lang="en-GB" dirty="0">
                          <a:effectLst/>
                          <a:latin typeface="var(--font-family-body)"/>
                        </a:rPr>
                        <a:t>ARR same as target ARR or other competing projects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a:effectLst/>
                          <a:latin typeface="var(--font-family-body)"/>
                        </a:rPr>
                        <a:t>Carry out further analysis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l" fontAlgn="ctr"/>
                      <a:r>
                        <a:rPr lang="en-GB">
                          <a:effectLst/>
                          <a:latin typeface="var(--font-family-body)"/>
                        </a:rPr>
                        <a:t>Offers similar shareholder return to targets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391043340"/>
                  </a:ext>
                </a:extLst>
              </a:tr>
              <a:tr h="1313357">
                <a:tc>
                  <a:txBody>
                    <a:bodyPr/>
                    <a:lstStyle/>
                    <a:p>
                      <a:pPr algn="l" fontAlgn="ctr"/>
                      <a:r>
                        <a:rPr lang="en-GB">
                          <a:effectLst/>
                          <a:latin typeface="var(--font-family-body)"/>
                        </a:rPr>
                        <a:t>ARR smaller than target ARR or competing projects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a:effectLst/>
                          <a:latin typeface="var(--font-family-body)"/>
                        </a:rPr>
                        <a:t>Reject</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algn="l" fontAlgn="ctr"/>
                      <a:r>
                        <a:rPr lang="en-GB" dirty="0">
                          <a:effectLst/>
                          <a:latin typeface="var(--font-family-body)"/>
                        </a:rPr>
                        <a:t>Offers an inferior shareholder return</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763741577"/>
                  </a:ext>
                </a:extLst>
              </a:tr>
            </a:tbl>
          </a:graphicData>
        </a:graphic>
      </p:graphicFrame>
      <p:sp>
        <p:nvSpPr>
          <p:cNvPr id="5" name="Rectangle 1">
            <a:extLst>
              <a:ext uri="{FF2B5EF4-FFF2-40B4-BE49-F238E27FC236}">
                <a16:creationId xmlns:a16="http://schemas.microsoft.com/office/drawing/2014/main" id="{29ECA67C-240D-465E-B235-E6EE7C846C6B}"/>
              </a:ext>
            </a:extLst>
          </p:cNvPr>
          <p:cNvSpPr>
            <a:spLocks noGrp="1" noChangeArrowheads="1"/>
          </p:cNvSpPr>
          <p:nvPr>
            <p:ph type="subTitle" idx="1"/>
          </p:nvPr>
        </p:nvSpPr>
        <p:spPr bwMode="auto">
          <a:xfrm>
            <a:off x="544513" y="3938329"/>
            <a:ext cx="41678"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313537"/>
                </a:solidFill>
                <a:effectLst/>
                <a:latin typeface="var(--font-family-body)"/>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1FCF11B3-367D-D14A-9958-181DFBC848AE}"/>
              </a:ext>
            </a:extLst>
          </p:cNvPr>
          <p:cNvSpPr/>
          <p:nvPr/>
        </p:nvSpPr>
        <p:spPr>
          <a:xfrm>
            <a:off x="695918" y="5657671"/>
            <a:ext cx="10289073" cy="1200329"/>
          </a:xfrm>
          <a:prstGeom prst="rect">
            <a:avLst/>
          </a:prstGeom>
        </p:spPr>
        <p:txBody>
          <a:bodyPr wrap="square">
            <a:spAutoFit/>
          </a:bodyPr>
          <a:lstStyle/>
          <a:p>
            <a:pPr fontAlgn="base"/>
            <a:r>
              <a:rPr lang="en-GB" sz="2400" dirty="0">
                <a:solidFill>
                  <a:srgbClr val="313537"/>
                </a:solidFill>
                <a:latin typeface="var(--font-family-body)"/>
              </a:rPr>
              <a:t>ARR is best used when deciding between competing projects or where there is a target ARR to achieve.</a:t>
            </a:r>
          </a:p>
          <a:p>
            <a:pPr fontAlgn="base"/>
            <a:endParaRPr lang="en-GB" sz="2400" dirty="0">
              <a:solidFill>
                <a:srgbClr val="313537"/>
              </a:solidFill>
              <a:latin typeface="var(--font-family-body)"/>
            </a:endParaRPr>
          </a:p>
        </p:txBody>
      </p:sp>
    </p:spTree>
    <p:extLst>
      <p:ext uri="{BB962C8B-B14F-4D97-AF65-F5344CB8AC3E}">
        <p14:creationId xmlns:p14="http://schemas.microsoft.com/office/powerpoint/2010/main" val="16950369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5BD61-C207-4A2A-924D-15F384726F13}"/>
              </a:ext>
            </a:extLst>
          </p:cNvPr>
          <p:cNvSpPr>
            <a:spLocks noGrp="1"/>
          </p:cNvSpPr>
          <p:nvPr>
            <p:ph type="ctrTitle"/>
          </p:nvPr>
        </p:nvSpPr>
        <p:spPr>
          <a:xfrm>
            <a:off x="682752" y="396240"/>
            <a:ext cx="2536272" cy="535531"/>
          </a:xfrm>
        </p:spPr>
        <p:txBody>
          <a:bodyPr/>
          <a:lstStyle/>
          <a:p>
            <a:r>
              <a:rPr lang="en-GB" b="1" dirty="0">
                <a:solidFill>
                  <a:srgbClr val="002060"/>
                </a:solidFill>
                <a:effectLst>
                  <a:outerShdw blurRad="38100" dist="38100" dir="2700000" algn="tl">
                    <a:srgbClr val="000000">
                      <a:alpha val="43137"/>
                    </a:srgbClr>
                  </a:outerShdw>
                </a:effectLst>
              </a:rPr>
              <a:t>Example ARR: </a:t>
            </a:r>
          </a:p>
        </p:txBody>
      </p:sp>
      <p:sp>
        <p:nvSpPr>
          <p:cNvPr id="3" name="Subtitle 2">
            <a:extLst>
              <a:ext uri="{FF2B5EF4-FFF2-40B4-BE49-F238E27FC236}">
                <a16:creationId xmlns:a16="http://schemas.microsoft.com/office/drawing/2014/main" id="{DB03F153-F365-448B-8218-CE6B20AF25EA}"/>
              </a:ext>
            </a:extLst>
          </p:cNvPr>
          <p:cNvSpPr>
            <a:spLocks noGrp="1"/>
          </p:cNvSpPr>
          <p:nvPr>
            <p:ph type="subTitle" idx="1"/>
          </p:nvPr>
        </p:nvSpPr>
        <p:spPr>
          <a:xfrm>
            <a:off x="682752" y="1258376"/>
            <a:ext cx="10721458" cy="5203384"/>
          </a:xfrm>
        </p:spPr>
        <p:txBody>
          <a:bodyPr/>
          <a:lstStyle/>
          <a:p>
            <a:r>
              <a:rPr lang="en-GB" sz="2000" dirty="0" err="1">
                <a:solidFill>
                  <a:srgbClr val="002060"/>
                </a:solidFill>
              </a:rPr>
              <a:t>Solex</a:t>
            </a:r>
            <a:r>
              <a:rPr lang="en-GB" sz="2000" dirty="0">
                <a:solidFill>
                  <a:srgbClr val="002060"/>
                </a:solidFill>
              </a:rPr>
              <a:t> Ltd.</a:t>
            </a:r>
          </a:p>
          <a:p>
            <a:r>
              <a:rPr lang="en-GB" sz="2000" dirty="0">
                <a:solidFill>
                  <a:srgbClr val="002060"/>
                </a:solidFill>
              </a:rPr>
              <a:t>Equipment purchased at outset:  £80,000</a:t>
            </a:r>
          </a:p>
          <a:p>
            <a:r>
              <a:rPr lang="en-GB" sz="2000" dirty="0">
                <a:solidFill>
                  <a:srgbClr val="002060"/>
                </a:solidFill>
              </a:rPr>
              <a:t>Scrap proceeds at end of project:  £2,000</a:t>
            </a:r>
          </a:p>
          <a:p>
            <a:r>
              <a:rPr lang="en-GB" sz="2000" dirty="0">
                <a:solidFill>
                  <a:srgbClr val="002060"/>
                </a:solidFill>
              </a:rPr>
              <a:t>Cash generated by trading:</a:t>
            </a:r>
          </a:p>
          <a:p>
            <a:r>
              <a:rPr lang="en-GB" sz="2000" dirty="0">
                <a:solidFill>
                  <a:srgbClr val="002060"/>
                </a:solidFill>
              </a:rPr>
              <a:t>Year 1                                           £24,000</a:t>
            </a:r>
          </a:p>
          <a:p>
            <a:r>
              <a:rPr lang="en-GB" sz="2000" dirty="0">
                <a:solidFill>
                  <a:srgbClr val="002060"/>
                </a:solidFill>
              </a:rPr>
              <a:t>Year 2                                           £30,000</a:t>
            </a:r>
          </a:p>
          <a:p>
            <a:r>
              <a:rPr lang="en-GB" sz="2000" dirty="0">
                <a:solidFill>
                  <a:srgbClr val="002060"/>
                </a:solidFill>
              </a:rPr>
              <a:t>Year 3                                           £40,000</a:t>
            </a:r>
          </a:p>
          <a:p>
            <a:r>
              <a:rPr lang="en-GB" sz="2000" dirty="0">
                <a:solidFill>
                  <a:srgbClr val="002060"/>
                </a:solidFill>
              </a:rPr>
              <a:t>Year 4                                           £26,000</a:t>
            </a:r>
          </a:p>
          <a:p>
            <a:r>
              <a:rPr lang="en-GB" sz="2000" dirty="0">
                <a:solidFill>
                  <a:srgbClr val="002060"/>
                </a:solidFill>
              </a:rPr>
              <a:t>Life of equipment                      4 years, depreciated over four years using</a:t>
            </a:r>
          </a:p>
          <a:p>
            <a:r>
              <a:rPr lang="en-GB" sz="2000" dirty="0">
                <a:solidFill>
                  <a:srgbClr val="002060"/>
                </a:solidFill>
              </a:rPr>
              <a:t>                                                      straight – line method.</a:t>
            </a:r>
          </a:p>
          <a:p>
            <a:endParaRPr lang="en-GB" sz="2000" dirty="0">
              <a:solidFill>
                <a:srgbClr val="002060"/>
              </a:solidFill>
            </a:endParaRPr>
          </a:p>
          <a:p>
            <a:r>
              <a:rPr lang="en-GB" sz="2000" dirty="0">
                <a:solidFill>
                  <a:srgbClr val="002060"/>
                </a:solidFill>
              </a:rPr>
              <a:t>PLEASE NOTE THAT IN THE CALCULATION OF ARR, THERE ARE DIFFERENT SCHOOL OF THOUGHTS.</a:t>
            </a:r>
          </a:p>
          <a:p>
            <a:r>
              <a:rPr lang="en-GB" sz="2000" dirty="0">
                <a:solidFill>
                  <a:srgbClr val="002060"/>
                </a:solidFill>
              </a:rPr>
              <a:t>THIS IS WHY YOU MUST STATE YOUR ASSUMPTIONS IN YOUR CALCULATION.</a:t>
            </a:r>
            <a:endParaRPr lang="en-GB" sz="3600" dirty="0">
              <a:solidFill>
                <a:srgbClr val="002060"/>
              </a:solidFill>
            </a:endParaRPr>
          </a:p>
        </p:txBody>
      </p:sp>
    </p:spTree>
    <p:extLst>
      <p:ext uri="{BB962C8B-B14F-4D97-AF65-F5344CB8AC3E}">
        <p14:creationId xmlns:p14="http://schemas.microsoft.com/office/powerpoint/2010/main" val="31442943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5056-EF04-4EBB-8EF5-BA8BF07B67EF}"/>
              </a:ext>
            </a:extLst>
          </p:cNvPr>
          <p:cNvSpPr>
            <a:spLocks noGrp="1"/>
          </p:cNvSpPr>
          <p:nvPr>
            <p:ph type="ctrTitle"/>
          </p:nvPr>
        </p:nvSpPr>
        <p:spPr>
          <a:xfrm>
            <a:off x="785624" y="516900"/>
            <a:ext cx="6530634" cy="590931"/>
          </a:xfrm>
        </p:spPr>
        <p:txBody>
          <a:bodyPr/>
          <a:lstStyle/>
          <a:p>
            <a:r>
              <a:rPr lang="en-GB" sz="3600" b="1" dirty="0">
                <a:solidFill>
                  <a:srgbClr val="002060"/>
                </a:solidFill>
                <a:effectLst>
                  <a:outerShdw blurRad="38100" dist="38100" dir="2700000" algn="tl">
                    <a:srgbClr val="000000">
                      <a:alpha val="43137"/>
                    </a:srgbClr>
                  </a:outerShdw>
                </a:effectLst>
              </a:rPr>
              <a:t>Activity on ARR:- Refer to last slide</a:t>
            </a:r>
          </a:p>
        </p:txBody>
      </p:sp>
      <p:sp>
        <p:nvSpPr>
          <p:cNvPr id="3" name="Subtitle 2">
            <a:extLst>
              <a:ext uri="{FF2B5EF4-FFF2-40B4-BE49-F238E27FC236}">
                <a16:creationId xmlns:a16="http://schemas.microsoft.com/office/drawing/2014/main" id="{80E2C7A0-2302-4BFE-A550-FCB3E1DB97EB}"/>
              </a:ext>
            </a:extLst>
          </p:cNvPr>
          <p:cNvSpPr>
            <a:spLocks noGrp="1"/>
          </p:cNvSpPr>
          <p:nvPr>
            <p:ph type="subTitle" idx="1"/>
          </p:nvPr>
        </p:nvSpPr>
        <p:spPr>
          <a:xfrm>
            <a:off x="785624" y="1400556"/>
            <a:ext cx="10596752" cy="4056888"/>
          </a:xfrm>
        </p:spPr>
        <p:txBody>
          <a:bodyPr/>
          <a:lstStyle/>
          <a:p>
            <a:pPr marL="457200" indent="-457200" algn="l" fontAlgn="base">
              <a:buFont typeface="Arial" panose="020B0604020202020204" pitchFamily="34" charset="0"/>
              <a:buChar char="•"/>
            </a:pPr>
            <a:r>
              <a:rPr lang="en-GB" sz="2800" b="0" i="0" dirty="0">
                <a:solidFill>
                  <a:srgbClr val="313537"/>
                </a:solidFill>
                <a:effectLst/>
                <a:latin typeface="Merriweather" panose="00000500000000000000" pitchFamily="2" charset="0"/>
              </a:rPr>
              <a:t>Work out the ARR for the </a:t>
            </a:r>
            <a:r>
              <a:rPr lang="en-GB" sz="2800" b="0" i="0" dirty="0" err="1">
                <a:solidFill>
                  <a:srgbClr val="313537"/>
                </a:solidFill>
                <a:effectLst/>
                <a:latin typeface="Merriweather" panose="00000500000000000000" pitchFamily="2" charset="0"/>
              </a:rPr>
              <a:t>Solex</a:t>
            </a:r>
            <a:r>
              <a:rPr lang="en-GB" sz="2800" b="0" i="0" dirty="0">
                <a:solidFill>
                  <a:srgbClr val="313537"/>
                </a:solidFill>
                <a:effectLst/>
                <a:latin typeface="Merriweather" panose="00000500000000000000" pitchFamily="2" charset="0"/>
              </a:rPr>
              <a:t> capital investment project. When you have completed the exercise, please check your work by revealing the answer below.</a:t>
            </a:r>
          </a:p>
          <a:p>
            <a:pPr marL="457200" indent="-457200" algn="l" fontAlgn="base">
              <a:buFont typeface="Arial" panose="020B0604020202020204" pitchFamily="34" charset="0"/>
              <a:buChar char="•"/>
            </a:pPr>
            <a:r>
              <a:rPr lang="en-GB" sz="2800" b="0" i="0" dirty="0">
                <a:solidFill>
                  <a:srgbClr val="313537"/>
                </a:solidFill>
                <a:effectLst/>
                <a:latin typeface="Merriweather" panose="00000500000000000000" pitchFamily="2" charset="0"/>
              </a:rPr>
              <a:t>Remember the question indicates cash flows so you will have to convert these into profits. Try to compute the average and initial variants of the ARR.</a:t>
            </a:r>
          </a:p>
        </p:txBody>
      </p:sp>
    </p:spTree>
    <p:extLst>
      <p:ext uri="{BB962C8B-B14F-4D97-AF65-F5344CB8AC3E}">
        <p14:creationId xmlns:p14="http://schemas.microsoft.com/office/powerpoint/2010/main" val="757413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B518-8428-44DB-96F5-C1B6A9282924}"/>
              </a:ext>
            </a:extLst>
          </p:cNvPr>
          <p:cNvSpPr>
            <a:spLocks noGrp="1"/>
          </p:cNvSpPr>
          <p:nvPr>
            <p:ph type="ctrTitle"/>
          </p:nvPr>
        </p:nvSpPr>
        <p:spPr>
          <a:xfrm>
            <a:off x="608980" y="268605"/>
            <a:ext cx="3071354" cy="590931"/>
          </a:xfrm>
        </p:spPr>
        <p:txBody>
          <a:bodyPr/>
          <a:lstStyle/>
          <a:p>
            <a:r>
              <a:rPr lang="en-GB" sz="3600" b="1" dirty="0">
                <a:solidFill>
                  <a:srgbClr val="002060"/>
                </a:solidFill>
                <a:effectLst>
                  <a:outerShdw blurRad="38100" dist="38100" dir="2700000" algn="tl">
                    <a:srgbClr val="000000">
                      <a:alpha val="43137"/>
                    </a:srgbClr>
                  </a:outerShdw>
                </a:effectLst>
              </a:rPr>
              <a:t>Answer to </a:t>
            </a:r>
            <a:r>
              <a:rPr lang="en-GB" sz="3600" b="1" dirty="0" err="1">
                <a:solidFill>
                  <a:srgbClr val="002060"/>
                </a:solidFill>
                <a:effectLst>
                  <a:outerShdw blurRad="38100" dist="38100" dir="2700000" algn="tl">
                    <a:srgbClr val="000000">
                      <a:alpha val="43137"/>
                    </a:srgbClr>
                  </a:outerShdw>
                </a:effectLst>
              </a:rPr>
              <a:t>Solex</a:t>
            </a:r>
            <a:endParaRPr lang="en-GB" sz="3600" b="1" dirty="0">
              <a:solidFill>
                <a:srgbClr val="002060"/>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A0B4EA84-C69C-4E32-8BB1-8E45ACD8E9FE}"/>
              </a:ext>
            </a:extLst>
          </p:cNvPr>
          <p:cNvSpPr>
            <a:spLocks noGrp="1"/>
          </p:cNvSpPr>
          <p:nvPr>
            <p:ph type="subTitle" idx="1"/>
          </p:nvPr>
        </p:nvSpPr>
        <p:spPr>
          <a:xfrm>
            <a:off x="608980" y="1006217"/>
            <a:ext cx="11170015" cy="5583178"/>
          </a:xfrm>
        </p:spPr>
        <p:txBody>
          <a:bodyPr>
            <a:normAutofit/>
          </a:bodyPr>
          <a:lstStyle/>
          <a:p>
            <a:pPr algn="l" fontAlgn="base"/>
            <a:r>
              <a:rPr lang="en-GB" sz="1800" b="1" i="0" dirty="0">
                <a:solidFill>
                  <a:srgbClr val="313537"/>
                </a:solidFill>
                <a:effectLst/>
                <a:latin typeface="var(--font-family-body)"/>
              </a:rPr>
              <a:t>Average method £</a:t>
            </a:r>
          </a:p>
          <a:p>
            <a:pPr algn="l" fontAlgn="base"/>
            <a:r>
              <a:rPr lang="en-GB" sz="1800" b="0" i="0" dirty="0">
                <a:solidFill>
                  <a:srgbClr val="313537"/>
                </a:solidFill>
                <a:effectLst/>
                <a:latin typeface="var(--font-family-body)"/>
              </a:rPr>
              <a:t>= average profit / average investment</a:t>
            </a:r>
          </a:p>
          <a:p>
            <a:pPr algn="l" fontAlgn="base"/>
            <a:r>
              <a:rPr lang="en-GB" sz="1800" b="0" i="0" dirty="0">
                <a:solidFill>
                  <a:srgbClr val="313537"/>
                </a:solidFill>
                <a:effectLst/>
                <a:latin typeface="var(--font-family-body)"/>
              </a:rPr>
              <a:t>= 10,500 / 39,000</a:t>
            </a:r>
          </a:p>
          <a:p>
            <a:pPr algn="l" fontAlgn="base"/>
            <a:r>
              <a:rPr lang="en-GB" sz="1800" dirty="0">
                <a:solidFill>
                  <a:srgbClr val="313537"/>
                </a:solidFill>
                <a:latin typeface="var(--font-family-body)"/>
              </a:rPr>
              <a:t>=</a:t>
            </a:r>
            <a:r>
              <a:rPr lang="en-GB" sz="1800" b="0" i="0" dirty="0">
                <a:solidFill>
                  <a:srgbClr val="313537"/>
                </a:solidFill>
                <a:effectLst/>
                <a:latin typeface="var(--font-family-body)"/>
              </a:rPr>
              <a:t> 27%</a:t>
            </a:r>
          </a:p>
          <a:p>
            <a:pPr algn="l" fontAlgn="base"/>
            <a:r>
              <a:rPr lang="en-GB" sz="1800" b="1" i="0" dirty="0">
                <a:solidFill>
                  <a:srgbClr val="313537"/>
                </a:solidFill>
                <a:effectLst/>
                <a:latin typeface="var(--font-family-body)"/>
              </a:rPr>
              <a:t>Workings</a:t>
            </a:r>
          </a:p>
          <a:p>
            <a:pPr algn="l" fontAlgn="base"/>
            <a:r>
              <a:rPr lang="en-GB" sz="1800" b="0" i="0" dirty="0">
                <a:solidFill>
                  <a:srgbClr val="313537"/>
                </a:solidFill>
                <a:effectLst/>
                <a:latin typeface="var(--font-family-body)"/>
              </a:rPr>
              <a:t>Average profit = sum of all profits / 4. </a:t>
            </a:r>
          </a:p>
          <a:p>
            <a:pPr marL="285750" indent="-285750" algn="l" fontAlgn="base">
              <a:buFont typeface="Arial" panose="020B0604020202020204" pitchFamily="34" charset="0"/>
              <a:buChar char="•"/>
            </a:pPr>
            <a:r>
              <a:rPr lang="en-GB" sz="1800" b="0" i="0" dirty="0">
                <a:solidFill>
                  <a:srgbClr val="313537"/>
                </a:solidFill>
                <a:effectLst/>
                <a:latin typeface="var(--font-family-body)"/>
              </a:rPr>
              <a:t>The ARR uses profits and not cash flows. Deduct depreciation from each annual CF first, as CFs do not include depreciation. Dep. = (80,000 – 2,000) / 4 = 78,000 / 4 = 19,500 pa. So, deduct 19,500 from each year’s CF </a:t>
            </a:r>
          </a:p>
          <a:p>
            <a:pPr marL="285750" indent="-285750" algn="l" fontAlgn="base">
              <a:buFont typeface="Arial" panose="020B0604020202020204" pitchFamily="34" charset="0"/>
              <a:buChar char="•"/>
            </a:pPr>
            <a:r>
              <a:rPr lang="en-GB" sz="1800" dirty="0">
                <a:solidFill>
                  <a:srgbClr val="313537"/>
                </a:solidFill>
                <a:latin typeface="var(--font-family-body)"/>
              </a:rPr>
              <a:t>A</a:t>
            </a:r>
            <a:r>
              <a:rPr lang="en-GB" sz="1800" b="0" i="0" dirty="0">
                <a:solidFill>
                  <a:srgbClr val="313537"/>
                </a:solidFill>
                <a:effectLst/>
                <a:latin typeface="var(--font-family-body)"/>
              </a:rPr>
              <a:t>nnual profits are: Y1 = 4,500 (24,000 – 19,500), Y2 = 10,500, Y3 = 20,500, Y4 = 6,500. Total profit for life of project = 42,000, average annual profit is therefore 42,000 / 4 = 10,500.</a:t>
            </a:r>
          </a:p>
          <a:p>
            <a:pPr marL="285750" indent="-285750" algn="l" fontAlgn="base">
              <a:buFont typeface="Arial" panose="020B0604020202020204" pitchFamily="34" charset="0"/>
              <a:buChar char="•"/>
            </a:pPr>
            <a:r>
              <a:rPr lang="en-GB" sz="1800" b="0" i="0" dirty="0">
                <a:solidFill>
                  <a:srgbClr val="313537"/>
                </a:solidFill>
                <a:effectLst/>
                <a:latin typeface="var(--font-family-body)"/>
              </a:rPr>
              <a:t>Average investment = (80,000 + 2,000) / 2 = </a:t>
            </a:r>
            <a:r>
              <a:rPr lang="en-GB" sz="1800" dirty="0">
                <a:solidFill>
                  <a:srgbClr val="313537"/>
                </a:solidFill>
                <a:latin typeface="var(--font-family-body)"/>
              </a:rPr>
              <a:t>41</a:t>
            </a:r>
            <a:r>
              <a:rPr lang="en-GB" sz="1800" b="0" i="0" dirty="0">
                <a:solidFill>
                  <a:srgbClr val="313537"/>
                </a:solidFill>
                <a:effectLst/>
                <a:latin typeface="var(--font-family-body)"/>
              </a:rPr>
              <a:t>,000</a:t>
            </a:r>
          </a:p>
          <a:p>
            <a:pPr algn="l" fontAlgn="base"/>
            <a:r>
              <a:rPr lang="en-GB" sz="1800" b="1" i="0" dirty="0">
                <a:solidFill>
                  <a:srgbClr val="313537"/>
                </a:solidFill>
                <a:effectLst/>
                <a:latin typeface="var(--font-family-body)"/>
              </a:rPr>
              <a:t>Initial method £</a:t>
            </a:r>
          </a:p>
          <a:p>
            <a:pPr algn="l" fontAlgn="base"/>
            <a:r>
              <a:rPr lang="en-GB" sz="1800" b="0" i="0" dirty="0">
                <a:solidFill>
                  <a:srgbClr val="313537"/>
                </a:solidFill>
                <a:effectLst/>
                <a:latin typeface="var(--font-family-body)"/>
              </a:rPr>
              <a:t>= average profit / </a:t>
            </a:r>
            <a:r>
              <a:rPr lang="en-GB" sz="1800" dirty="0">
                <a:solidFill>
                  <a:srgbClr val="313537"/>
                </a:solidFill>
                <a:latin typeface="var(--font-family-body)"/>
              </a:rPr>
              <a:t>average</a:t>
            </a:r>
            <a:r>
              <a:rPr lang="en-GB" sz="1800" b="0" i="0" dirty="0">
                <a:solidFill>
                  <a:srgbClr val="313537"/>
                </a:solidFill>
                <a:effectLst/>
                <a:latin typeface="var(--font-family-body)"/>
              </a:rPr>
              <a:t> investment</a:t>
            </a:r>
          </a:p>
          <a:p>
            <a:pPr algn="l" fontAlgn="base"/>
            <a:r>
              <a:rPr lang="en-GB" sz="1800" b="0" i="0" dirty="0">
                <a:solidFill>
                  <a:srgbClr val="313537"/>
                </a:solidFill>
                <a:effectLst/>
                <a:latin typeface="var(--font-family-body)"/>
              </a:rPr>
              <a:t>= 10,500 / </a:t>
            </a:r>
            <a:r>
              <a:rPr lang="en-GB" sz="1800" dirty="0">
                <a:solidFill>
                  <a:srgbClr val="313537"/>
                </a:solidFill>
                <a:latin typeface="var(--font-family-body)"/>
              </a:rPr>
              <a:t>41</a:t>
            </a:r>
            <a:r>
              <a:rPr lang="en-GB" sz="1800" b="0" i="0" dirty="0">
                <a:solidFill>
                  <a:srgbClr val="313537"/>
                </a:solidFill>
                <a:effectLst/>
                <a:latin typeface="var(--font-family-body)"/>
              </a:rPr>
              <a:t>,000</a:t>
            </a:r>
          </a:p>
          <a:p>
            <a:pPr algn="l" fontAlgn="base"/>
            <a:r>
              <a:rPr lang="en-GB" sz="1800" b="0" i="0" dirty="0">
                <a:solidFill>
                  <a:srgbClr val="313537"/>
                </a:solidFill>
                <a:effectLst/>
                <a:latin typeface="var(--font-family-body)"/>
              </a:rPr>
              <a:t> = </a:t>
            </a:r>
            <a:r>
              <a:rPr lang="en-GB" sz="1800" dirty="0">
                <a:solidFill>
                  <a:srgbClr val="313537"/>
                </a:solidFill>
                <a:latin typeface="var(--font-family-body)"/>
              </a:rPr>
              <a:t>25.61</a:t>
            </a:r>
            <a:r>
              <a:rPr lang="en-GB" sz="1800" b="0" i="0" dirty="0">
                <a:solidFill>
                  <a:srgbClr val="313537"/>
                </a:solidFill>
                <a:effectLst/>
                <a:latin typeface="var(--font-family-body)"/>
              </a:rPr>
              <a:t>% NOTE: Whatever method that you use, state your assumptions(there are various approaches)</a:t>
            </a:r>
          </a:p>
        </p:txBody>
      </p:sp>
    </p:spTree>
    <p:extLst>
      <p:ext uri="{BB962C8B-B14F-4D97-AF65-F5344CB8AC3E}">
        <p14:creationId xmlns:p14="http://schemas.microsoft.com/office/powerpoint/2010/main" val="39452501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9E41F-B9C7-4CA3-97F4-57B42F53030E}"/>
              </a:ext>
            </a:extLst>
          </p:cNvPr>
          <p:cNvSpPr>
            <a:spLocks noGrp="1"/>
          </p:cNvSpPr>
          <p:nvPr>
            <p:ph type="ctrTitle"/>
          </p:nvPr>
        </p:nvSpPr>
        <p:spPr>
          <a:xfrm>
            <a:off x="682752" y="361951"/>
            <a:ext cx="10120206" cy="535531"/>
          </a:xfrm>
        </p:spPr>
        <p:txBody>
          <a:bodyPr/>
          <a:lstStyle/>
          <a:p>
            <a:r>
              <a:rPr lang="en-GB" b="1" dirty="0">
                <a:solidFill>
                  <a:srgbClr val="002060"/>
                </a:solidFill>
                <a:effectLst>
                  <a:outerShdw blurRad="38100" dist="38100" dir="2700000" algn="tl">
                    <a:srgbClr val="000000">
                      <a:alpha val="43137"/>
                    </a:srgbClr>
                  </a:outerShdw>
                </a:effectLst>
              </a:rPr>
              <a:t>Topic 3:Traditional Investment Appraisal Techniques: Payback </a:t>
            </a:r>
          </a:p>
        </p:txBody>
      </p:sp>
      <p:sp>
        <p:nvSpPr>
          <p:cNvPr id="3" name="Subtitle 2">
            <a:extLst>
              <a:ext uri="{FF2B5EF4-FFF2-40B4-BE49-F238E27FC236}">
                <a16:creationId xmlns:a16="http://schemas.microsoft.com/office/drawing/2014/main" id="{01CE4B11-739F-4A50-B24F-709A3C405FE0}"/>
              </a:ext>
            </a:extLst>
          </p:cNvPr>
          <p:cNvSpPr>
            <a:spLocks noGrp="1"/>
          </p:cNvSpPr>
          <p:nvPr>
            <p:ph type="subTitle" idx="1"/>
          </p:nvPr>
        </p:nvSpPr>
        <p:spPr>
          <a:xfrm>
            <a:off x="682752" y="1163420"/>
            <a:ext cx="10729663" cy="4991505"/>
          </a:xfrm>
        </p:spPr>
        <p:txBody>
          <a:bodyPr/>
          <a:lstStyle/>
          <a:p>
            <a:pPr marL="342900" indent="-342900" algn="l" fontAlgn="base">
              <a:buFont typeface="Arial" panose="020B0604020202020204" pitchFamily="34" charset="0"/>
              <a:buChar char="•"/>
            </a:pPr>
            <a:r>
              <a:rPr lang="en-GB" sz="2400" dirty="0">
                <a:solidFill>
                  <a:srgbClr val="002060"/>
                </a:solidFill>
                <a:effectLst/>
                <a:latin typeface="var(--font-family-body)"/>
              </a:rPr>
              <a:t>Payback is a very popular appraisal method.</a:t>
            </a:r>
          </a:p>
          <a:p>
            <a:pPr marL="342900" indent="-342900" algn="l" fontAlgn="base">
              <a:buFont typeface="Arial" panose="020B0604020202020204" pitchFamily="34" charset="0"/>
              <a:buChar char="•"/>
            </a:pPr>
            <a:r>
              <a:rPr lang="en-GB" sz="2400" dirty="0">
                <a:solidFill>
                  <a:srgbClr val="002060"/>
                </a:solidFill>
                <a:effectLst/>
                <a:latin typeface="var(--font-family-body)"/>
              </a:rPr>
              <a:t>It normally uses cash (profit is rarely used) to determine the point in time when all project costs have been recovered – in other words, when revenue from the project = cost of the project. </a:t>
            </a:r>
          </a:p>
          <a:p>
            <a:pPr marL="342900" indent="-342900" algn="l" fontAlgn="base">
              <a:buFont typeface="Arial" panose="020B0604020202020204" pitchFamily="34" charset="0"/>
              <a:buChar char="•"/>
            </a:pPr>
            <a:r>
              <a:rPr lang="en-GB" sz="2400" dirty="0">
                <a:solidFill>
                  <a:srgbClr val="002060"/>
                </a:solidFill>
                <a:effectLst/>
                <a:latin typeface="var(--font-family-body)"/>
              </a:rPr>
              <a:t>It is frequently used in start-up businesses that are eager to learn when their investments will be recovered.</a:t>
            </a:r>
          </a:p>
          <a:p>
            <a:pPr marL="342900" indent="-342900" algn="l" fontAlgn="base">
              <a:buFont typeface="Arial" panose="020B0604020202020204" pitchFamily="34" charset="0"/>
              <a:buChar char="•"/>
            </a:pPr>
            <a:r>
              <a:rPr lang="en-GB" sz="2400" dirty="0">
                <a:solidFill>
                  <a:srgbClr val="002060"/>
                </a:solidFill>
                <a:effectLst/>
                <a:latin typeface="var(--font-family-body)"/>
              </a:rPr>
              <a:t>To find the payback, we need to calculate the cumulative cash flow and identify when it becomes positive. This is when cumulative cash inflows equal the amount(s) invested. </a:t>
            </a:r>
          </a:p>
          <a:p>
            <a:pPr marL="342900" indent="-342900" algn="l" fontAlgn="base">
              <a:buFont typeface="Arial" panose="020B0604020202020204" pitchFamily="34" charset="0"/>
              <a:buChar char="•"/>
            </a:pPr>
            <a:r>
              <a:rPr lang="en-GB" sz="2400" dirty="0">
                <a:solidFill>
                  <a:srgbClr val="002060"/>
                </a:solidFill>
                <a:effectLst/>
                <a:latin typeface="var(--font-family-body)"/>
              </a:rPr>
              <a:t>We can express payback in years/months, etc. The calculation is analogous to the breakeven point – it is a BEP in time units.</a:t>
            </a:r>
            <a:endParaRPr lang="en-GB" sz="4000" b="1" i="0" dirty="0">
              <a:solidFill>
                <a:srgbClr val="002060"/>
              </a:solidFill>
              <a:effectLst/>
              <a:latin typeface="Merriweather" panose="00000500000000000000" pitchFamily="2" charset="0"/>
            </a:endParaRPr>
          </a:p>
        </p:txBody>
      </p:sp>
    </p:spTree>
    <p:extLst>
      <p:ext uri="{BB962C8B-B14F-4D97-AF65-F5344CB8AC3E}">
        <p14:creationId xmlns:p14="http://schemas.microsoft.com/office/powerpoint/2010/main" val="41433030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ECC71-5434-4EAA-AF9D-740919A2FEEF}"/>
              </a:ext>
            </a:extLst>
          </p:cNvPr>
          <p:cNvSpPr>
            <a:spLocks noGrp="1"/>
          </p:cNvSpPr>
          <p:nvPr>
            <p:ph type="ctrTitle"/>
          </p:nvPr>
        </p:nvSpPr>
        <p:spPr>
          <a:xfrm>
            <a:off x="750951" y="953452"/>
            <a:ext cx="1818703" cy="590931"/>
          </a:xfrm>
        </p:spPr>
        <p:txBody>
          <a:bodyPr/>
          <a:lstStyle/>
          <a:p>
            <a:r>
              <a:rPr lang="en-GB" sz="3600" b="1" dirty="0">
                <a:solidFill>
                  <a:srgbClr val="002060"/>
                </a:solidFill>
                <a:effectLst>
                  <a:outerShdw blurRad="38100" dist="38100" dir="2700000" algn="tl">
                    <a:srgbClr val="000000">
                      <a:alpha val="43137"/>
                    </a:srgbClr>
                  </a:outerShdw>
                </a:effectLst>
              </a:rPr>
              <a:t>Example </a:t>
            </a:r>
          </a:p>
        </p:txBody>
      </p:sp>
      <p:sp>
        <p:nvSpPr>
          <p:cNvPr id="3" name="Subtitle 2">
            <a:extLst>
              <a:ext uri="{FF2B5EF4-FFF2-40B4-BE49-F238E27FC236}">
                <a16:creationId xmlns:a16="http://schemas.microsoft.com/office/drawing/2014/main" id="{C6C0AC5C-CADD-4D17-9308-E4559FDC7E2E}"/>
              </a:ext>
            </a:extLst>
          </p:cNvPr>
          <p:cNvSpPr>
            <a:spLocks noGrp="1"/>
          </p:cNvSpPr>
          <p:nvPr>
            <p:ph type="subTitle" idx="1"/>
          </p:nvPr>
        </p:nvSpPr>
        <p:spPr>
          <a:xfrm>
            <a:off x="866775" y="2048102"/>
            <a:ext cx="10232136" cy="3560980"/>
          </a:xfrm>
        </p:spPr>
        <p:txBody>
          <a:bodyPr/>
          <a:lstStyle/>
          <a:p>
            <a:pPr algn="l" fontAlgn="base"/>
            <a:r>
              <a:rPr lang="en-GB" sz="2400" b="0" i="0" dirty="0">
                <a:solidFill>
                  <a:srgbClr val="313537"/>
                </a:solidFill>
                <a:effectLst/>
                <a:latin typeface="var(--font-family-body)"/>
              </a:rPr>
              <a:t>The best way to work out a payback period is to use a tabular approach:</a:t>
            </a:r>
          </a:p>
          <a:p>
            <a:pPr algn="l" fontAlgn="base"/>
            <a:r>
              <a:rPr lang="en-GB" sz="2400" dirty="0">
                <a:solidFill>
                  <a:srgbClr val="313537"/>
                </a:solidFill>
                <a:latin typeface="var(--font-family-body)"/>
              </a:rPr>
              <a:t>Year £                                              Cash Flow (CF)                          Cum. CF</a:t>
            </a:r>
          </a:p>
          <a:p>
            <a:pPr algn="l" fontAlgn="base"/>
            <a:r>
              <a:rPr lang="en-GB" sz="2400" b="0" i="0" dirty="0">
                <a:solidFill>
                  <a:srgbClr val="313537"/>
                </a:solidFill>
                <a:effectLst/>
                <a:latin typeface="var(--font-family-body)"/>
              </a:rPr>
              <a:t>0                                                          (10,000)                                  </a:t>
            </a:r>
          </a:p>
          <a:p>
            <a:pPr algn="l" fontAlgn="base"/>
            <a:r>
              <a:rPr lang="en-GB" sz="2400" dirty="0">
                <a:solidFill>
                  <a:srgbClr val="313537"/>
                </a:solidFill>
                <a:latin typeface="var(--font-family-body)"/>
              </a:rPr>
              <a:t>1</a:t>
            </a:r>
            <a:r>
              <a:rPr lang="en-GB" sz="2400" b="0" i="0" dirty="0">
                <a:solidFill>
                  <a:srgbClr val="313537"/>
                </a:solidFill>
                <a:effectLst/>
                <a:latin typeface="var(--font-family-body)"/>
              </a:rPr>
              <a:t>                                                             6,000                                      6,000</a:t>
            </a:r>
          </a:p>
          <a:p>
            <a:pPr marL="457200" indent="-457200" algn="l" fontAlgn="base">
              <a:buAutoNum type="arabicPlain" startAt="2"/>
            </a:pPr>
            <a:r>
              <a:rPr lang="en-GB" sz="2400" b="0" i="0" dirty="0">
                <a:solidFill>
                  <a:srgbClr val="313537"/>
                </a:solidFill>
                <a:effectLst/>
                <a:latin typeface="var(--font-family-body)"/>
              </a:rPr>
              <a:t>                                                        1,000                                       7,000</a:t>
            </a:r>
          </a:p>
          <a:p>
            <a:pPr marL="457200" indent="-457200" algn="l" fontAlgn="base">
              <a:buAutoNum type="arabicPlain" startAt="2"/>
            </a:pPr>
            <a:r>
              <a:rPr lang="en-GB" sz="2400" dirty="0">
                <a:solidFill>
                  <a:srgbClr val="313537"/>
                </a:solidFill>
                <a:latin typeface="var(--font-family-body)"/>
              </a:rPr>
              <a:t>                                                        4,000                                     11,000 </a:t>
            </a:r>
          </a:p>
          <a:p>
            <a:pPr marL="457200" indent="-457200" algn="l" fontAlgn="base">
              <a:buAutoNum type="arabicPlain" startAt="2"/>
            </a:pPr>
            <a:r>
              <a:rPr lang="en-GB" sz="2400" b="0" i="0" dirty="0">
                <a:solidFill>
                  <a:srgbClr val="313537"/>
                </a:solidFill>
                <a:effectLst/>
                <a:latin typeface="var(--font-family-body)"/>
              </a:rPr>
              <a:t>                                                      10,000</a:t>
            </a:r>
          </a:p>
        </p:txBody>
      </p:sp>
    </p:spTree>
    <p:extLst>
      <p:ext uri="{BB962C8B-B14F-4D97-AF65-F5344CB8AC3E}">
        <p14:creationId xmlns:p14="http://schemas.microsoft.com/office/powerpoint/2010/main" val="31152407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7AEB1-E6DF-44CD-B574-5D7682EA9275}"/>
              </a:ext>
            </a:extLst>
          </p:cNvPr>
          <p:cNvSpPr>
            <a:spLocks noGrp="1"/>
          </p:cNvSpPr>
          <p:nvPr>
            <p:ph type="ctrTitle"/>
          </p:nvPr>
        </p:nvSpPr>
        <p:spPr>
          <a:xfrm>
            <a:off x="515112" y="457582"/>
            <a:ext cx="4176528" cy="590931"/>
          </a:xfrm>
        </p:spPr>
        <p:txBody>
          <a:bodyPr/>
          <a:lstStyle/>
          <a:p>
            <a:r>
              <a:rPr lang="en-GB" sz="3600" b="1" dirty="0">
                <a:solidFill>
                  <a:srgbClr val="002060"/>
                </a:solidFill>
                <a:effectLst>
                  <a:outerShdw blurRad="38100" dist="38100" dir="2700000" algn="tl">
                    <a:srgbClr val="000000">
                      <a:alpha val="43137"/>
                    </a:srgbClr>
                  </a:outerShdw>
                </a:effectLst>
              </a:rPr>
              <a:t>Payback: Contribution</a:t>
            </a:r>
          </a:p>
        </p:txBody>
      </p:sp>
      <p:sp>
        <p:nvSpPr>
          <p:cNvPr id="3" name="Subtitle 2">
            <a:extLst>
              <a:ext uri="{FF2B5EF4-FFF2-40B4-BE49-F238E27FC236}">
                <a16:creationId xmlns:a16="http://schemas.microsoft.com/office/drawing/2014/main" id="{8F0D5CA9-E230-4BBF-9216-0A68EEC675FB}"/>
              </a:ext>
            </a:extLst>
          </p:cNvPr>
          <p:cNvSpPr>
            <a:spLocks noGrp="1"/>
          </p:cNvSpPr>
          <p:nvPr>
            <p:ph type="subTitle" idx="1"/>
          </p:nvPr>
        </p:nvSpPr>
        <p:spPr>
          <a:xfrm>
            <a:off x="515112" y="1339824"/>
            <a:ext cx="10942320" cy="4651401"/>
          </a:xfrm>
        </p:spPr>
        <p:txBody>
          <a:bodyPr lIns="91440" tIns="45720" rIns="91440" bIns="45720" anchor="t"/>
          <a:lstStyle/>
          <a:p>
            <a:pPr marL="342900" indent="-342900" fontAlgn="base">
              <a:spcBef>
                <a:spcPts val="0"/>
              </a:spcBef>
              <a:spcAft>
                <a:spcPts val="1200"/>
              </a:spcAft>
              <a:buFont typeface="Arial" panose="020B0604020202020204" pitchFamily="34" charset="0"/>
              <a:buChar char="•"/>
            </a:pPr>
            <a:r>
              <a:rPr lang="en-GB" sz="2800" dirty="0">
                <a:solidFill>
                  <a:srgbClr val="313537"/>
                </a:solidFill>
                <a:latin typeface="var(--font-family-body)"/>
              </a:rPr>
              <a:t>In the above example, we can see that the project CFs turn positive between years two and three. To find the exact point in time we use a simple pro rata/straight-line approach: the payback is at 2 years + (*3,000 / 4,000) = 2.75 years (or 2 years and 9 months (0.75 x 12)).</a:t>
            </a:r>
          </a:p>
          <a:p>
            <a:pPr marL="342900" indent="-342900" algn="l" fontAlgn="base">
              <a:spcBef>
                <a:spcPts val="0"/>
              </a:spcBef>
              <a:spcAft>
                <a:spcPts val="1200"/>
              </a:spcAft>
              <a:buFont typeface="Arial" panose="020B0604020202020204" pitchFamily="34" charset="0"/>
              <a:buChar char="•"/>
            </a:pPr>
            <a:r>
              <a:rPr lang="en-GB" sz="2800" dirty="0">
                <a:solidFill>
                  <a:srgbClr val="313537"/>
                </a:solidFill>
                <a:latin typeface="var(--font-family-body)"/>
              </a:rPr>
              <a:t>Note when you insert the time periods, you begin with T0/Y0 = now, as that is normally when the initial outlay/investment is made.</a:t>
            </a:r>
          </a:p>
          <a:p>
            <a:pPr marL="342900" indent="-342900" algn="l" fontAlgn="base">
              <a:spcBef>
                <a:spcPts val="0"/>
              </a:spcBef>
              <a:spcAft>
                <a:spcPts val="1200"/>
              </a:spcAft>
              <a:buFont typeface="Arial" panose="020B0604020202020204" pitchFamily="34" charset="0"/>
              <a:buChar char="•"/>
            </a:pPr>
            <a:r>
              <a:rPr lang="en-GB" sz="2800" dirty="0">
                <a:solidFill>
                  <a:srgbClr val="313537"/>
                </a:solidFill>
                <a:latin typeface="var(--font-family-body)"/>
              </a:rPr>
              <a:t>* We can see in the example that at the end of year 2  we are still minus 3,000, but in the next year we have a positive CF of 4,000. Using a straight-line approach, we must ‘hit’ the BEP at 3,000. In other words, 2 years + 3 / 4.</a:t>
            </a:r>
          </a:p>
        </p:txBody>
      </p:sp>
    </p:spTree>
    <p:extLst>
      <p:ext uri="{BB962C8B-B14F-4D97-AF65-F5344CB8AC3E}">
        <p14:creationId xmlns:p14="http://schemas.microsoft.com/office/powerpoint/2010/main" val="26596728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EC32F-5654-4B4E-85A7-809493F33274}"/>
              </a:ext>
            </a:extLst>
          </p:cNvPr>
          <p:cNvSpPr>
            <a:spLocks noGrp="1"/>
          </p:cNvSpPr>
          <p:nvPr>
            <p:ph type="ctrTitle"/>
          </p:nvPr>
        </p:nvSpPr>
        <p:spPr>
          <a:xfrm>
            <a:off x="1009269" y="533401"/>
            <a:ext cx="6502486" cy="590931"/>
          </a:xfrm>
        </p:spPr>
        <p:txBody>
          <a:bodyPr/>
          <a:lstStyle/>
          <a:p>
            <a:r>
              <a:rPr lang="en-GB" sz="3600" b="1" dirty="0">
                <a:solidFill>
                  <a:srgbClr val="002060"/>
                </a:solidFill>
                <a:effectLst>
                  <a:outerShdw blurRad="38100" dist="38100" dir="2700000" algn="tl">
                    <a:srgbClr val="000000">
                      <a:alpha val="43137"/>
                    </a:srgbClr>
                  </a:outerShdw>
                </a:effectLst>
              </a:rPr>
              <a:t>Payback Decision – Making Criteria</a:t>
            </a:r>
          </a:p>
        </p:txBody>
      </p:sp>
      <p:sp>
        <p:nvSpPr>
          <p:cNvPr id="3" name="Subtitle 2">
            <a:extLst>
              <a:ext uri="{FF2B5EF4-FFF2-40B4-BE49-F238E27FC236}">
                <a16:creationId xmlns:a16="http://schemas.microsoft.com/office/drawing/2014/main" id="{11FD4E71-450E-4C0A-8433-0C287CE274E0}"/>
              </a:ext>
            </a:extLst>
          </p:cNvPr>
          <p:cNvSpPr>
            <a:spLocks noGrp="1"/>
          </p:cNvSpPr>
          <p:nvPr>
            <p:ph type="subTitle" idx="1"/>
          </p:nvPr>
        </p:nvSpPr>
        <p:spPr>
          <a:xfrm>
            <a:off x="533400" y="1066800"/>
            <a:ext cx="11193780" cy="5257800"/>
          </a:xfrm>
        </p:spPr>
        <p:txBody>
          <a:bodyPr/>
          <a:lstStyle/>
          <a:p>
            <a:pPr algn="l" fontAlgn="base"/>
            <a:endParaRPr lang="en-GB" sz="3600" b="0" i="0" dirty="0">
              <a:solidFill>
                <a:srgbClr val="313537"/>
              </a:solidFill>
              <a:effectLst/>
              <a:latin typeface="var(--font-family-body)"/>
            </a:endParaRPr>
          </a:p>
          <a:p>
            <a:pPr marL="0" marR="0" lvl="0" indent="0" algn="l" defTabSz="914400" rtl="0" eaLnBrk="1" fontAlgn="base"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313537"/>
              </a:solidFill>
              <a:effectLst/>
              <a:uLnTx/>
              <a:uFillTx/>
              <a:latin typeface="var(--font-family-body)"/>
              <a:ea typeface="+mn-ea"/>
              <a:cs typeface="+mn-cs"/>
            </a:endParaRPr>
          </a:p>
          <a:p>
            <a:pPr marL="0" marR="0" lvl="0" indent="0" algn="l" defTabSz="914400" rtl="0" eaLnBrk="1" fontAlgn="base"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313537"/>
              </a:solidFill>
              <a:effectLst/>
              <a:uLnTx/>
              <a:uFillTx/>
              <a:latin typeface="var(--font-family-body)"/>
              <a:ea typeface="+mn-ea"/>
              <a:cs typeface="+mn-cs"/>
            </a:endParaRPr>
          </a:p>
          <a:p>
            <a:pPr marL="0" marR="0" lvl="0" indent="0" algn="l" defTabSz="914400" rtl="0" eaLnBrk="1" fontAlgn="base"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313537"/>
              </a:solidFill>
              <a:effectLst/>
              <a:uLnTx/>
              <a:uFillTx/>
              <a:latin typeface="var(--font-family-body)"/>
              <a:ea typeface="+mn-ea"/>
              <a:cs typeface="+mn-cs"/>
            </a:endParaRPr>
          </a:p>
          <a:p>
            <a:pPr marL="0" marR="0" lvl="0" indent="0" algn="l" defTabSz="914400" rtl="0" eaLnBrk="1" fontAlgn="base"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313537"/>
              </a:solidFill>
              <a:effectLst/>
              <a:uLnTx/>
              <a:uFillTx/>
              <a:latin typeface="var(--font-family-body)"/>
              <a:ea typeface="+mn-ea"/>
              <a:cs typeface="+mn-cs"/>
            </a:endParaRPr>
          </a:p>
          <a:p>
            <a:pPr algn="l" fontAlgn="base"/>
            <a:endParaRPr lang="en-GB" dirty="0"/>
          </a:p>
        </p:txBody>
      </p:sp>
      <p:graphicFrame>
        <p:nvGraphicFramePr>
          <p:cNvPr id="4" name="Table 3">
            <a:extLst>
              <a:ext uri="{FF2B5EF4-FFF2-40B4-BE49-F238E27FC236}">
                <a16:creationId xmlns:a16="http://schemas.microsoft.com/office/drawing/2014/main" id="{FAED105F-0272-4D41-9435-2042E0FA88F5}"/>
              </a:ext>
            </a:extLst>
          </p:cNvPr>
          <p:cNvGraphicFramePr>
            <a:graphicFrameLocks noGrp="1"/>
          </p:cNvGraphicFramePr>
          <p:nvPr/>
        </p:nvGraphicFramePr>
        <p:xfrm>
          <a:off x="1106804" y="1312924"/>
          <a:ext cx="9987915" cy="3365678"/>
        </p:xfrm>
        <a:graphic>
          <a:graphicData uri="http://schemas.openxmlformats.org/drawingml/2006/table">
            <a:tbl>
              <a:tblPr/>
              <a:tblGrid>
                <a:gridCol w="3854308">
                  <a:extLst>
                    <a:ext uri="{9D8B030D-6E8A-4147-A177-3AD203B41FA5}">
                      <a16:colId xmlns:a16="http://schemas.microsoft.com/office/drawing/2014/main" val="1582198873"/>
                    </a:ext>
                  </a:extLst>
                </a:gridCol>
                <a:gridCol w="2801124">
                  <a:extLst>
                    <a:ext uri="{9D8B030D-6E8A-4147-A177-3AD203B41FA5}">
                      <a16:colId xmlns:a16="http://schemas.microsoft.com/office/drawing/2014/main" val="415872606"/>
                    </a:ext>
                  </a:extLst>
                </a:gridCol>
                <a:gridCol w="3332483">
                  <a:extLst>
                    <a:ext uri="{9D8B030D-6E8A-4147-A177-3AD203B41FA5}">
                      <a16:colId xmlns:a16="http://schemas.microsoft.com/office/drawing/2014/main" val="3039065347"/>
                    </a:ext>
                  </a:extLst>
                </a:gridCol>
              </a:tblGrid>
              <a:tr h="525887">
                <a:tc>
                  <a:txBody>
                    <a:bodyPr/>
                    <a:lstStyle/>
                    <a:p>
                      <a:pPr algn="l" fontAlgn="ctr"/>
                      <a:r>
                        <a:rPr lang="en-GB" sz="2400" b="1" dirty="0">
                          <a:solidFill>
                            <a:srgbClr val="FFFFFF"/>
                          </a:solidFill>
                          <a:effectLst/>
                          <a:latin typeface="var(--font-family-body)"/>
                        </a:rPr>
                        <a:t>Situation</a:t>
                      </a:r>
                      <a:endParaRPr lang="en-GB" sz="2400" b="1"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sz="2400" b="1">
                          <a:solidFill>
                            <a:srgbClr val="FFFFFF"/>
                          </a:solidFill>
                          <a:effectLst/>
                          <a:latin typeface="var(--font-family-body)"/>
                        </a:rPr>
                        <a:t>Decision</a:t>
                      </a:r>
                      <a:endParaRPr lang="en-GB" sz="2400" b="1">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sz="2400" b="1">
                          <a:solidFill>
                            <a:srgbClr val="FFFFFF"/>
                          </a:solidFill>
                          <a:effectLst/>
                          <a:latin typeface="var(--font-family-body)"/>
                        </a:rPr>
                        <a:t>Reasoning</a:t>
                      </a:r>
                      <a:endParaRPr lang="en-GB" sz="2400" b="1">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extLst>
                  <a:ext uri="{0D108BD9-81ED-4DB2-BD59-A6C34878D82A}">
                    <a16:rowId xmlns:a16="http://schemas.microsoft.com/office/drawing/2014/main" val="4258941980"/>
                  </a:ext>
                </a:extLst>
              </a:tr>
              <a:tr h="946597">
                <a:tc>
                  <a:txBody>
                    <a:bodyPr/>
                    <a:lstStyle/>
                    <a:p>
                      <a:pPr algn="l" fontAlgn="ctr"/>
                      <a:r>
                        <a:rPr lang="en-GB" sz="2400" dirty="0">
                          <a:effectLst/>
                          <a:latin typeface="var(--font-family-body)"/>
                        </a:rPr>
                        <a:t>Payback shorter than competing projects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400">
                          <a:effectLst/>
                          <a:latin typeface="var(--font-family-body)"/>
                        </a:rPr>
                        <a:t>Accept</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400">
                          <a:effectLst/>
                          <a:latin typeface="var(--font-family-body)"/>
                        </a:rPr>
                        <a:t>Outlay is recovered quicker</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268487244"/>
                  </a:ext>
                </a:extLst>
              </a:tr>
              <a:tr h="946597">
                <a:tc>
                  <a:txBody>
                    <a:bodyPr/>
                    <a:lstStyle/>
                    <a:p>
                      <a:pPr algn="l" fontAlgn="ctr"/>
                      <a:r>
                        <a:rPr lang="en-GB" sz="2400" dirty="0">
                          <a:effectLst/>
                          <a:latin typeface="var(--font-family-body)"/>
                        </a:rPr>
                        <a:t>Payback same as competing projects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400">
                          <a:effectLst/>
                          <a:latin typeface="var(--font-family-body)"/>
                        </a:rPr>
                        <a:t>Carry out further analysis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400">
                          <a:effectLst/>
                          <a:latin typeface="var(--font-family-body)"/>
                        </a:rPr>
                        <a:t>Outlay recovered in same time frames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959635256"/>
                  </a:ext>
                </a:extLst>
              </a:tr>
              <a:tr h="946597">
                <a:tc>
                  <a:txBody>
                    <a:bodyPr/>
                    <a:lstStyle/>
                    <a:p>
                      <a:pPr algn="l" fontAlgn="ctr"/>
                      <a:r>
                        <a:rPr lang="en-GB" sz="2400">
                          <a:effectLst/>
                          <a:latin typeface="var(--font-family-body)"/>
                        </a:rPr>
                        <a:t>Payback longer than competing projects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400" dirty="0">
                          <a:effectLst/>
                          <a:latin typeface="var(--font-family-body)"/>
                        </a:rPr>
                        <a:t>Reject</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400" dirty="0">
                          <a:effectLst/>
                          <a:latin typeface="var(--font-family-body)"/>
                        </a:rPr>
                        <a:t>Outlay is recovered slower</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206559001"/>
                  </a:ext>
                </a:extLst>
              </a:tr>
            </a:tbl>
          </a:graphicData>
        </a:graphic>
      </p:graphicFrame>
      <p:sp>
        <p:nvSpPr>
          <p:cNvPr id="5" name="Rectangle 4">
            <a:extLst>
              <a:ext uri="{FF2B5EF4-FFF2-40B4-BE49-F238E27FC236}">
                <a16:creationId xmlns:a16="http://schemas.microsoft.com/office/drawing/2014/main" id="{6AAC384D-5EA9-3B48-874D-9752CC09E0C2}"/>
              </a:ext>
            </a:extLst>
          </p:cNvPr>
          <p:cNvSpPr/>
          <p:nvPr/>
        </p:nvSpPr>
        <p:spPr>
          <a:xfrm>
            <a:off x="1009269" y="4922594"/>
            <a:ext cx="10219563" cy="954107"/>
          </a:xfrm>
          <a:prstGeom prst="rect">
            <a:avLst/>
          </a:prstGeom>
        </p:spPr>
        <p:txBody>
          <a:bodyPr wrap="square">
            <a:spAutoFit/>
          </a:bodyPr>
          <a:lstStyle/>
          <a:p>
            <a:pPr marL="285750" indent="-285750">
              <a:buFont typeface="Arial" panose="020B0604020202020204" pitchFamily="34" charset="0"/>
              <a:buChar char="•"/>
            </a:pPr>
            <a:r>
              <a:rPr lang="en-GB" sz="2800" dirty="0">
                <a:solidFill>
                  <a:srgbClr val="363F49"/>
                </a:solidFill>
                <a:latin typeface="Arial" panose="020B0604020202020204" pitchFamily="34" charset="0"/>
              </a:rPr>
              <a:t>Payback is best used when deciding between competing projects or where there is a target payback period.</a:t>
            </a:r>
            <a:endParaRPr lang="en-GB" sz="2800" dirty="0"/>
          </a:p>
        </p:txBody>
      </p:sp>
    </p:spTree>
    <p:extLst>
      <p:ext uri="{BB962C8B-B14F-4D97-AF65-F5344CB8AC3E}">
        <p14:creationId xmlns:p14="http://schemas.microsoft.com/office/powerpoint/2010/main" val="20983853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D9E73-C25E-4669-AEA9-6DC9A2B7A294}"/>
              </a:ext>
            </a:extLst>
          </p:cNvPr>
          <p:cNvSpPr>
            <a:spLocks noGrp="1"/>
          </p:cNvSpPr>
          <p:nvPr>
            <p:ph type="ctrTitle"/>
          </p:nvPr>
        </p:nvSpPr>
        <p:spPr>
          <a:xfrm>
            <a:off x="723900" y="395860"/>
            <a:ext cx="3199979" cy="590931"/>
          </a:xfrm>
        </p:spPr>
        <p:txBody>
          <a:bodyPr/>
          <a:lstStyle/>
          <a:p>
            <a:r>
              <a:rPr lang="en-GB" sz="3600" b="1" dirty="0">
                <a:solidFill>
                  <a:srgbClr val="002060"/>
                </a:solidFill>
                <a:effectLst>
                  <a:outerShdw blurRad="38100" dist="38100" dir="2700000" algn="tl">
                    <a:srgbClr val="000000">
                      <a:alpha val="43137"/>
                    </a:srgbClr>
                  </a:outerShdw>
                </a:effectLst>
              </a:rPr>
              <a:t> Payback Activity</a:t>
            </a:r>
          </a:p>
        </p:txBody>
      </p:sp>
      <p:sp>
        <p:nvSpPr>
          <p:cNvPr id="3" name="Subtitle 2">
            <a:extLst>
              <a:ext uri="{FF2B5EF4-FFF2-40B4-BE49-F238E27FC236}">
                <a16:creationId xmlns:a16="http://schemas.microsoft.com/office/drawing/2014/main" id="{94B6195D-E840-4845-AEC2-7AAE38CE5B06}"/>
              </a:ext>
            </a:extLst>
          </p:cNvPr>
          <p:cNvSpPr>
            <a:spLocks noGrp="1"/>
          </p:cNvSpPr>
          <p:nvPr>
            <p:ph type="subTitle" idx="1"/>
          </p:nvPr>
        </p:nvSpPr>
        <p:spPr>
          <a:xfrm>
            <a:off x="723900" y="1177136"/>
            <a:ext cx="10927079" cy="5453787"/>
          </a:xfrm>
        </p:spPr>
        <p:txBody>
          <a:bodyPr/>
          <a:lstStyle/>
          <a:p>
            <a:pPr algn="l" fontAlgn="base"/>
            <a:r>
              <a:rPr lang="en-GB" sz="1800" b="0" i="0" dirty="0">
                <a:solidFill>
                  <a:srgbClr val="313537"/>
                </a:solidFill>
                <a:effectLst/>
                <a:latin typeface="Merriweather" panose="00000500000000000000" pitchFamily="2" charset="0"/>
              </a:rPr>
              <a:t>Please now work out the payback for </a:t>
            </a:r>
            <a:r>
              <a:rPr lang="en-GB" sz="1800" b="0" i="0" dirty="0" err="1">
                <a:solidFill>
                  <a:srgbClr val="313537"/>
                </a:solidFill>
                <a:effectLst/>
                <a:latin typeface="Merriweather" panose="00000500000000000000" pitchFamily="2" charset="0"/>
              </a:rPr>
              <a:t>Solex</a:t>
            </a:r>
            <a:r>
              <a:rPr lang="en-GB" sz="1800" b="0" i="0" dirty="0">
                <a:solidFill>
                  <a:srgbClr val="313537"/>
                </a:solidFill>
                <a:effectLst/>
                <a:latin typeface="Merriweather" panose="00000500000000000000" pitchFamily="2" charset="0"/>
              </a:rPr>
              <a:t> Ltd.</a:t>
            </a:r>
          </a:p>
          <a:p>
            <a:pPr algn="l" fontAlgn="base"/>
            <a:r>
              <a:rPr lang="en-GB" sz="1800" b="0" i="0" dirty="0">
                <a:solidFill>
                  <a:srgbClr val="313537"/>
                </a:solidFill>
                <a:effectLst/>
                <a:latin typeface="Merriweather" panose="00000500000000000000" pitchFamily="2" charset="0"/>
              </a:rPr>
              <a:t>When you have completed the exercise, please check your work by comparing with the answer below</a:t>
            </a:r>
          </a:p>
          <a:p>
            <a:pPr algn="l" fontAlgn="base"/>
            <a:r>
              <a:rPr lang="en-GB" sz="1800" b="0" i="0" dirty="0">
                <a:solidFill>
                  <a:srgbClr val="313537"/>
                </a:solidFill>
                <a:effectLst/>
                <a:latin typeface="Merriweather" panose="00000500000000000000" pitchFamily="2" charset="0"/>
              </a:rPr>
              <a:t>Equipment purchased at outset:                                               £80,000</a:t>
            </a:r>
          </a:p>
          <a:p>
            <a:pPr algn="l" fontAlgn="base"/>
            <a:r>
              <a:rPr lang="en-GB" sz="1800" dirty="0">
                <a:solidFill>
                  <a:srgbClr val="313537"/>
                </a:solidFill>
                <a:latin typeface="Merriweather" panose="00000500000000000000" pitchFamily="2" charset="0"/>
              </a:rPr>
              <a:t>Scrap proceed at end of project:                                                 £2,000</a:t>
            </a:r>
            <a:r>
              <a:rPr lang="en-GB" sz="1800" b="0" i="0" dirty="0">
                <a:solidFill>
                  <a:srgbClr val="313537"/>
                </a:solidFill>
                <a:effectLst/>
                <a:latin typeface="Merriweather" panose="00000500000000000000" pitchFamily="2" charset="0"/>
              </a:rPr>
              <a:t>.</a:t>
            </a:r>
          </a:p>
          <a:p>
            <a:pPr algn="l" fontAlgn="base"/>
            <a:endParaRPr lang="en-GB" sz="1800" dirty="0">
              <a:solidFill>
                <a:srgbClr val="313537"/>
              </a:solidFill>
              <a:latin typeface="Merriweather" panose="00000500000000000000" pitchFamily="2" charset="0"/>
            </a:endParaRPr>
          </a:p>
          <a:p>
            <a:pPr algn="l" fontAlgn="base"/>
            <a:r>
              <a:rPr lang="en-GB" sz="1800" b="0" i="0" dirty="0">
                <a:solidFill>
                  <a:srgbClr val="313537"/>
                </a:solidFill>
                <a:effectLst/>
                <a:latin typeface="Merriweather" panose="00000500000000000000" pitchFamily="2" charset="0"/>
              </a:rPr>
              <a:t>Cash generating by trading:</a:t>
            </a:r>
          </a:p>
          <a:p>
            <a:pPr algn="l" fontAlgn="base"/>
            <a:r>
              <a:rPr lang="en-GB" sz="1800" dirty="0" err="1">
                <a:solidFill>
                  <a:srgbClr val="313537"/>
                </a:solidFill>
                <a:latin typeface="Merriweather" panose="00000500000000000000" pitchFamily="2" charset="0"/>
              </a:rPr>
              <a:t>Yr</a:t>
            </a:r>
            <a:r>
              <a:rPr lang="en-GB" sz="1800" dirty="0">
                <a:solidFill>
                  <a:srgbClr val="313537"/>
                </a:solidFill>
                <a:latin typeface="Merriweather" panose="00000500000000000000" pitchFamily="2" charset="0"/>
              </a:rPr>
              <a:t> 1                                                                                                      £24,000</a:t>
            </a:r>
          </a:p>
          <a:p>
            <a:pPr algn="l" fontAlgn="base"/>
            <a:r>
              <a:rPr lang="en-GB" sz="1800" b="0" i="0" dirty="0" err="1">
                <a:solidFill>
                  <a:srgbClr val="313537"/>
                </a:solidFill>
                <a:effectLst/>
                <a:latin typeface="Merriweather" panose="00000500000000000000" pitchFamily="2" charset="0"/>
              </a:rPr>
              <a:t>Yr</a:t>
            </a:r>
            <a:r>
              <a:rPr lang="en-GB" sz="1800" b="0" i="0" dirty="0">
                <a:solidFill>
                  <a:srgbClr val="313537"/>
                </a:solidFill>
                <a:effectLst/>
                <a:latin typeface="Merriweather" panose="00000500000000000000" pitchFamily="2" charset="0"/>
              </a:rPr>
              <a:t> 2                                                                                                      £30,000</a:t>
            </a:r>
          </a:p>
          <a:p>
            <a:pPr algn="l" fontAlgn="base"/>
            <a:r>
              <a:rPr lang="en-GB" sz="1800" dirty="0" err="1">
                <a:solidFill>
                  <a:srgbClr val="313537"/>
                </a:solidFill>
                <a:latin typeface="Merriweather" panose="00000500000000000000" pitchFamily="2" charset="0"/>
              </a:rPr>
              <a:t>Yr</a:t>
            </a:r>
            <a:r>
              <a:rPr lang="en-GB" sz="1800" dirty="0">
                <a:solidFill>
                  <a:srgbClr val="313537"/>
                </a:solidFill>
                <a:latin typeface="Merriweather" panose="00000500000000000000" pitchFamily="2" charset="0"/>
              </a:rPr>
              <a:t> 3                                                                                                      £40,000</a:t>
            </a:r>
          </a:p>
          <a:p>
            <a:pPr algn="l" fontAlgn="base"/>
            <a:r>
              <a:rPr lang="en-GB" sz="1800" b="0" i="0" dirty="0" err="1">
                <a:solidFill>
                  <a:srgbClr val="313537"/>
                </a:solidFill>
                <a:effectLst/>
                <a:latin typeface="Merriweather" panose="00000500000000000000" pitchFamily="2" charset="0"/>
              </a:rPr>
              <a:t>Yr</a:t>
            </a:r>
            <a:r>
              <a:rPr lang="en-GB" sz="1800" b="0" i="0" dirty="0">
                <a:solidFill>
                  <a:srgbClr val="313537"/>
                </a:solidFill>
                <a:effectLst/>
                <a:latin typeface="Merriweather" panose="00000500000000000000" pitchFamily="2" charset="0"/>
              </a:rPr>
              <a:t> 4                                                                                                      £26,000</a:t>
            </a:r>
          </a:p>
          <a:p>
            <a:pPr algn="l" fontAlgn="base"/>
            <a:r>
              <a:rPr lang="en-GB" sz="1800" dirty="0">
                <a:solidFill>
                  <a:srgbClr val="313537"/>
                </a:solidFill>
                <a:latin typeface="Merriweather" panose="00000500000000000000" pitchFamily="2" charset="0"/>
              </a:rPr>
              <a:t>Life of equipment                        4 years, depreciation over 4 years using straight-line method.</a:t>
            </a:r>
            <a:endParaRPr lang="en-GB" sz="1800" b="0" i="0" dirty="0">
              <a:solidFill>
                <a:srgbClr val="313537"/>
              </a:solidFill>
              <a:effectLst/>
              <a:latin typeface="Merriweather" panose="00000500000000000000" pitchFamily="2" charset="0"/>
            </a:endParaRPr>
          </a:p>
          <a:p>
            <a:endParaRPr lang="en-GB" dirty="0"/>
          </a:p>
        </p:txBody>
      </p:sp>
    </p:spTree>
    <p:extLst>
      <p:ext uri="{BB962C8B-B14F-4D97-AF65-F5344CB8AC3E}">
        <p14:creationId xmlns:p14="http://schemas.microsoft.com/office/powerpoint/2010/main" val="15422154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F73DE-5BC5-4010-887A-90E8D2BDC269}"/>
              </a:ext>
            </a:extLst>
          </p:cNvPr>
          <p:cNvSpPr>
            <a:spLocks noGrp="1"/>
          </p:cNvSpPr>
          <p:nvPr>
            <p:ph type="ctrTitle"/>
          </p:nvPr>
        </p:nvSpPr>
        <p:spPr>
          <a:xfrm>
            <a:off x="656624" y="277061"/>
            <a:ext cx="8577669" cy="590931"/>
          </a:xfrm>
        </p:spPr>
        <p:txBody>
          <a:bodyPr/>
          <a:lstStyle/>
          <a:p>
            <a:r>
              <a:rPr lang="en-GB" sz="3600" b="1" dirty="0">
                <a:solidFill>
                  <a:srgbClr val="002060"/>
                </a:solidFill>
                <a:effectLst>
                  <a:outerShdw blurRad="38100" dist="38100" dir="2700000" algn="tl">
                    <a:srgbClr val="000000">
                      <a:alpha val="43137"/>
                    </a:srgbClr>
                  </a:outerShdw>
                </a:effectLst>
              </a:rPr>
              <a:t>Answer – when depreciation is not considered</a:t>
            </a:r>
          </a:p>
        </p:txBody>
      </p:sp>
      <p:graphicFrame>
        <p:nvGraphicFramePr>
          <p:cNvPr id="4" name="Table 3">
            <a:extLst>
              <a:ext uri="{FF2B5EF4-FFF2-40B4-BE49-F238E27FC236}">
                <a16:creationId xmlns:a16="http://schemas.microsoft.com/office/drawing/2014/main" id="{A0311E01-18AD-4C63-A6B6-FB716156DA84}"/>
              </a:ext>
            </a:extLst>
          </p:cNvPr>
          <p:cNvGraphicFramePr>
            <a:graphicFrameLocks noGrp="1"/>
          </p:cNvGraphicFramePr>
          <p:nvPr/>
        </p:nvGraphicFramePr>
        <p:xfrm>
          <a:off x="656624" y="1024809"/>
          <a:ext cx="10803855" cy="4688971"/>
        </p:xfrm>
        <a:graphic>
          <a:graphicData uri="http://schemas.openxmlformats.org/drawingml/2006/table">
            <a:tbl>
              <a:tblPr/>
              <a:tblGrid>
                <a:gridCol w="2158024">
                  <a:extLst>
                    <a:ext uri="{9D8B030D-6E8A-4147-A177-3AD203B41FA5}">
                      <a16:colId xmlns:a16="http://schemas.microsoft.com/office/drawing/2014/main" val="266773128"/>
                    </a:ext>
                  </a:extLst>
                </a:gridCol>
                <a:gridCol w="2161191">
                  <a:extLst>
                    <a:ext uri="{9D8B030D-6E8A-4147-A177-3AD203B41FA5}">
                      <a16:colId xmlns:a16="http://schemas.microsoft.com/office/drawing/2014/main" val="1692472648"/>
                    </a:ext>
                  </a:extLst>
                </a:gridCol>
                <a:gridCol w="2162257">
                  <a:extLst>
                    <a:ext uri="{9D8B030D-6E8A-4147-A177-3AD203B41FA5}">
                      <a16:colId xmlns:a16="http://schemas.microsoft.com/office/drawing/2014/main" val="2488238832"/>
                    </a:ext>
                  </a:extLst>
                </a:gridCol>
                <a:gridCol w="2163037">
                  <a:extLst>
                    <a:ext uri="{9D8B030D-6E8A-4147-A177-3AD203B41FA5}">
                      <a16:colId xmlns:a16="http://schemas.microsoft.com/office/drawing/2014/main" val="44776351"/>
                    </a:ext>
                  </a:extLst>
                </a:gridCol>
                <a:gridCol w="2159346">
                  <a:extLst>
                    <a:ext uri="{9D8B030D-6E8A-4147-A177-3AD203B41FA5}">
                      <a16:colId xmlns:a16="http://schemas.microsoft.com/office/drawing/2014/main" val="3517980672"/>
                    </a:ext>
                  </a:extLst>
                </a:gridCol>
              </a:tblGrid>
              <a:tr h="661713">
                <a:tc>
                  <a:txBody>
                    <a:bodyPr/>
                    <a:lstStyle/>
                    <a:p>
                      <a:pPr fontAlgn="ctr"/>
                      <a:r>
                        <a:rPr lang="en-GB" sz="2000" dirty="0">
                          <a:effectLst/>
                          <a:latin typeface="var(--font-family-body)"/>
                        </a:rPr>
                        <a:t>£</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tc>
                  <a:txBody>
                    <a:bodyPr/>
                    <a:lstStyle/>
                    <a:p>
                      <a:pPr fontAlgn="ctr"/>
                      <a:r>
                        <a:rPr lang="en-GB" sz="2000">
                          <a:effectLst/>
                          <a:latin typeface="var(--font-family-body)"/>
                        </a:rPr>
                        <a:t>Initial investment</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tc>
                  <a:txBody>
                    <a:bodyPr/>
                    <a:lstStyle/>
                    <a:p>
                      <a:pPr fontAlgn="ctr"/>
                      <a:r>
                        <a:rPr lang="en-GB" sz="2000">
                          <a:effectLst/>
                          <a:latin typeface="var(--font-family-body)"/>
                        </a:rPr>
                        <a:t>Scrap proceeds</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tc>
                  <a:txBody>
                    <a:bodyPr/>
                    <a:lstStyle/>
                    <a:p>
                      <a:pPr fontAlgn="ctr"/>
                      <a:r>
                        <a:rPr lang="en-GB" sz="2000">
                          <a:effectLst/>
                          <a:latin typeface="var(--font-family-body)"/>
                        </a:rPr>
                        <a:t>Cash Flow</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tc>
                  <a:txBody>
                    <a:bodyPr/>
                    <a:lstStyle/>
                    <a:p>
                      <a:pPr fontAlgn="ctr"/>
                      <a:r>
                        <a:rPr lang="en-GB" sz="2000">
                          <a:effectLst/>
                          <a:latin typeface="var(--font-family-body)"/>
                        </a:rPr>
                        <a:t>Cum. CF</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extLst>
                  <a:ext uri="{0D108BD9-81ED-4DB2-BD59-A6C34878D82A}">
                    <a16:rowId xmlns:a16="http://schemas.microsoft.com/office/drawing/2014/main" val="1174489187"/>
                  </a:ext>
                </a:extLst>
              </a:tr>
              <a:tr h="661782">
                <a:tc>
                  <a:txBody>
                    <a:bodyPr/>
                    <a:lstStyle/>
                    <a:p>
                      <a:pPr fontAlgn="ctr"/>
                      <a:r>
                        <a:rPr lang="en-GB" sz="2000">
                          <a:effectLst/>
                          <a:latin typeface="var(--font-family-body)"/>
                        </a:rPr>
                        <a:t>P0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r>
                        <a:rPr lang="en-GB" sz="2000">
                          <a:effectLst/>
                          <a:latin typeface="var(--font-family-body)"/>
                        </a:rPr>
                        <a:t>(80,000)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br>
                        <a:rPr lang="en-GB" sz="2000">
                          <a:effectLst/>
                          <a:latin typeface="var(--font-family-body)"/>
                        </a:rPr>
                      </a:br>
                      <a:endParaRPr lang="en-GB" sz="200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a:effectLst/>
                          <a:latin typeface="var(--font-family-body)"/>
                        </a:rPr>
                        <a:t>(80,000)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a:effectLst/>
                          <a:latin typeface="var(--font-family-body)"/>
                        </a:rPr>
                        <a:t>(80,000)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366229670"/>
                  </a:ext>
                </a:extLst>
              </a:tr>
              <a:tr h="661782">
                <a:tc>
                  <a:txBody>
                    <a:bodyPr/>
                    <a:lstStyle/>
                    <a:p>
                      <a:pPr fontAlgn="ctr"/>
                      <a:r>
                        <a:rPr lang="en-GB" sz="2000">
                          <a:effectLst/>
                          <a:latin typeface="var(--font-family-body)"/>
                        </a:rPr>
                        <a:t>P1</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br>
                        <a:rPr lang="en-GB" sz="2000">
                          <a:effectLst/>
                          <a:latin typeface="var(--font-family-body)"/>
                        </a:rPr>
                      </a:br>
                      <a:endParaRPr lang="en-GB" sz="200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br>
                        <a:rPr lang="en-GB" sz="2000" dirty="0">
                          <a:effectLst/>
                          <a:latin typeface="var(--font-family-body)"/>
                        </a:rPr>
                      </a:br>
                      <a:endParaRPr lang="en-GB" sz="2000"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a:effectLst/>
                          <a:latin typeface="var(--font-family-body)"/>
                        </a:rPr>
                        <a:t>24,000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24,000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388262924"/>
                  </a:ext>
                </a:extLst>
              </a:tr>
              <a:tr h="661782">
                <a:tc>
                  <a:txBody>
                    <a:bodyPr/>
                    <a:lstStyle/>
                    <a:p>
                      <a:pPr fontAlgn="ctr"/>
                      <a:r>
                        <a:rPr lang="en-GB" sz="2000">
                          <a:effectLst/>
                          <a:latin typeface="var(--font-family-body)"/>
                        </a:rPr>
                        <a:t>P2</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br>
                        <a:rPr lang="en-GB" sz="2000">
                          <a:effectLst/>
                          <a:latin typeface="var(--font-family-body)"/>
                        </a:rPr>
                      </a:br>
                      <a:endParaRPr lang="en-GB" sz="200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br>
                        <a:rPr lang="en-GB" sz="2000" dirty="0">
                          <a:effectLst/>
                          <a:latin typeface="var(--font-family-body)"/>
                        </a:rPr>
                      </a:br>
                      <a:endParaRPr lang="en-GB" sz="2000"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30,000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54,000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531632319"/>
                  </a:ext>
                </a:extLst>
              </a:tr>
              <a:tr h="661782">
                <a:tc>
                  <a:txBody>
                    <a:bodyPr/>
                    <a:lstStyle/>
                    <a:p>
                      <a:pPr fontAlgn="ctr"/>
                      <a:r>
                        <a:rPr lang="en-GB" sz="2000">
                          <a:effectLst/>
                          <a:latin typeface="var(--font-family-body)"/>
                        </a:rPr>
                        <a:t>P3</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br>
                        <a:rPr lang="en-GB" sz="2000">
                          <a:effectLst/>
                          <a:latin typeface="var(--font-family-body)"/>
                        </a:rPr>
                      </a:br>
                      <a:endParaRPr lang="en-GB" sz="200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br>
                        <a:rPr lang="en-GB" sz="2000">
                          <a:effectLst/>
                          <a:latin typeface="var(--font-family-body)"/>
                        </a:rPr>
                      </a:br>
                      <a:endParaRPr lang="en-GB" sz="200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40,000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94,000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631648777"/>
                  </a:ext>
                </a:extLst>
              </a:tr>
              <a:tr h="661782">
                <a:tc>
                  <a:txBody>
                    <a:bodyPr/>
                    <a:lstStyle/>
                    <a:p>
                      <a:pPr fontAlgn="ctr"/>
                      <a:r>
                        <a:rPr lang="en-GB" sz="2000" dirty="0">
                          <a:effectLst/>
                          <a:latin typeface="var(--font-family-body)"/>
                        </a:rPr>
                        <a:t>P4</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br>
                        <a:rPr lang="en-GB" sz="2000">
                          <a:effectLst/>
                          <a:latin typeface="var(--font-family-body)"/>
                        </a:rPr>
                      </a:br>
                      <a:endParaRPr lang="en-GB" sz="200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br>
                        <a:rPr lang="en-GB" sz="2000">
                          <a:effectLst/>
                          <a:latin typeface="var(--font-family-body)"/>
                        </a:rPr>
                      </a:br>
                      <a:endParaRPr lang="en-GB" sz="200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a:effectLst/>
                          <a:latin typeface="var(--font-family-body)"/>
                        </a:rPr>
                        <a:t>28,000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N/R</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869395727"/>
                  </a:ext>
                </a:extLst>
              </a:tr>
              <a:tr h="522058">
                <a:tc>
                  <a:txBody>
                    <a:bodyPr/>
                    <a:lstStyle/>
                    <a:p>
                      <a:pPr fontAlgn="ctr"/>
                      <a:r>
                        <a:rPr lang="en-GB" sz="2000" dirty="0">
                          <a:effectLst/>
                          <a:latin typeface="var(--font-family-body)"/>
                        </a:rPr>
                        <a:t>P4</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endParaRPr lang="en-GB" sz="2000"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2,000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endParaRPr lang="en-GB" sz="2000"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sz="2000" dirty="0">
                          <a:effectLst/>
                          <a:latin typeface="var(--font-family-body)"/>
                        </a:rPr>
                        <a:t>N/R</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358576881"/>
                  </a:ext>
                </a:extLst>
              </a:tr>
            </a:tbl>
          </a:graphicData>
        </a:graphic>
      </p:graphicFrame>
      <p:sp>
        <p:nvSpPr>
          <p:cNvPr id="7" name="Rectangle 6">
            <a:extLst>
              <a:ext uri="{FF2B5EF4-FFF2-40B4-BE49-F238E27FC236}">
                <a16:creationId xmlns:a16="http://schemas.microsoft.com/office/drawing/2014/main" id="{4459B926-EFFF-5D4B-9804-127C5BBD764E}"/>
              </a:ext>
            </a:extLst>
          </p:cNvPr>
          <p:cNvSpPr/>
          <p:nvPr/>
        </p:nvSpPr>
        <p:spPr>
          <a:xfrm>
            <a:off x="656624" y="5925997"/>
            <a:ext cx="10803855" cy="461665"/>
          </a:xfrm>
          <a:prstGeom prst="rect">
            <a:avLst/>
          </a:prstGeom>
        </p:spPr>
        <p:txBody>
          <a:bodyPr wrap="square">
            <a:spAutoFit/>
          </a:bodyPr>
          <a:lstStyle/>
          <a:p>
            <a:r>
              <a:rPr lang="en-GB" sz="2400" dirty="0"/>
              <a:t>Payback = 2 years +(26,000/40,000) = 2.65 years, or 2 years and 7.8 months</a:t>
            </a:r>
          </a:p>
        </p:txBody>
      </p:sp>
    </p:spTree>
    <p:extLst>
      <p:ext uri="{BB962C8B-B14F-4D97-AF65-F5344CB8AC3E}">
        <p14:creationId xmlns:p14="http://schemas.microsoft.com/office/powerpoint/2010/main" val="40218617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783BE-35F5-45BB-813E-14D9C5098FEC}"/>
              </a:ext>
            </a:extLst>
          </p:cNvPr>
          <p:cNvSpPr>
            <a:spLocks noGrp="1"/>
          </p:cNvSpPr>
          <p:nvPr>
            <p:ph type="ctrTitle"/>
          </p:nvPr>
        </p:nvSpPr>
        <p:spPr>
          <a:xfrm>
            <a:off x="468096" y="490728"/>
            <a:ext cx="10978070" cy="480131"/>
          </a:xfrm>
        </p:spPr>
        <p:txBody>
          <a:bodyPr/>
          <a:lstStyle/>
          <a:p>
            <a:r>
              <a:rPr lang="en-GB" sz="2800" b="1" dirty="0">
                <a:solidFill>
                  <a:srgbClr val="002060"/>
                </a:solidFill>
                <a:effectLst>
                  <a:outerShdw blurRad="38100" dist="38100" dir="2700000" algn="tl">
                    <a:srgbClr val="000000">
                      <a:alpha val="43137"/>
                    </a:srgbClr>
                  </a:outerShdw>
                </a:effectLst>
              </a:rPr>
              <a:t> Topic 4:Discounted Cash Flow (DFC) Techniques: Net Present Value Method)</a:t>
            </a:r>
          </a:p>
        </p:txBody>
      </p:sp>
      <p:sp>
        <p:nvSpPr>
          <p:cNvPr id="3" name="Subtitle 2">
            <a:extLst>
              <a:ext uri="{FF2B5EF4-FFF2-40B4-BE49-F238E27FC236}">
                <a16:creationId xmlns:a16="http://schemas.microsoft.com/office/drawing/2014/main" id="{DC8A2E31-22E5-40B0-A325-DB1B91F4B540}"/>
              </a:ext>
            </a:extLst>
          </p:cNvPr>
          <p:cNvSpPr>
            <a:spLocks noGrp="1"/>
          </p:cNvSpPr>
          <p:nvPr>
            <p:ph type="subTitle" idx="1"/>
          </p:nvPr>
        </p:nvSpPr>
        <p:spPr>
          <a:xfrm>
            <a:off x="563346" y="1359003"/>
            <a:ext cx="11029355" cy="5091327"/>
          </a:xfrm>
        </p:spPr>
        <p:txBody>
          <a:bodyPr lIns="91440" tIns="45720" rIns="91440" bIns="45720" anchor="t">
            <a:normAutofit lnSpcReduction="10000"/>
          </a:bodyPr>
          <a:lstStyle/>
          <a:p>
            <a:pPr marL="342900" indent="-342900">
              <a:spcBef>
                <a:spcPts val="0"/>
              </a:spcBef>
              <a:spcAft>
                <a:spcPts val="1200"/>
              </a:spcAft>
              <a:buFont typeface="Arial" panose="020B0604020202020204" pitchFamily="34" charset="0"/>
              <a:buChar char="•"/>
            </a:pPr>
            <a:r>
              <a:rPr lang="en-GB" sz="2400" dirty="0">
                <a:solidFill>
                  <a:srgbClr val="002060"/>
                </a:solidFill>
              </a:rPr>
              <a:t>Thus far, we have focused on the traditional methods of investment appraisal. </a:t>
            </a:r>
          </a:p>
          <a:p>
            <a:pPr marL="342900" indent="-342900">
              <a:spcBef>
                <a:spcPts val="0"/>
              </a:spcBef>
              <a:spcAft>
                <a:spcPts val="1200"/>
              </a:spcAft>
              <a:buFont typeface="Arial" panose="020B0604020202020204" pitchFamily="34" charset="0"/>
              <a:buChar char="•"/>
            </a:pPr>
            <a:r>
              <a:rPr lang="en-GB" sz="2400" dirty="0">
                <a:solidFill>
                  <a:srgbClr val="002060"/>
                </a:solidFill>
              </a:rPr>
              <a:t>These methods, whilst widely used, fail to take account of the concept of the </a:t>
            </a:r>
            <a:r>
              <a:rPr lang="en-GB" sz="2400" b="1" dirty="0">
                <a:solidFill>
                  <a:srgbClr val="002060"/>
                </a:solidFill>
              </a:rPr>
              <a:t>time value of money</a:t>
            </a:r>
            <a:r>
              <a:rPr lang="en-GB" sz="2400" dirty="0">
                <a:solidFill>
                  <a:srgbClr val="002060"/>
                </a:solidFill>
              </a:rPr>
              <a:t>, which asserts that money arriving at a future point cannot be worth the same as today. </a:t>
            </a:r>
          </a:p>
          <a:p>
            <a:pPr marL="342900" indent="-342900">
              <a:spcBef>
                <a:spcPts val="0"/>
              </a:spcBef>
              <a:spcAft>
                <a:spcPts val="1200"/>
              </a:spcAft>
              <a:buFont typeface="Arial" panose="020B0604020202020204" pitchFamily="34" charset="0"/>
              <a:buChar char="•"/>
            </a:pPr>
            <a:r>
              <a:rPr lang="en-GB" sz="2400" dirty="0">
                <a:solidFill>
                  <a:srgbClr val="002060"/>
                </a:solidFill>
              </a:rPr>
              <a:t>In the Solex example, we have expressed future cash flows based on today’s prices.</a:t>
            </a:r>
          </a:p>
          <a:p>
            <a:pPr marL="342900" indent="-342900">
              <a:spcBef>
                <a:spcPts val="0"/>
              </a:spcBef>
              <a:spcAft>
                <a:spcPts val="1200"/>
              </a:spcAft>
              <a:buFont typeface="Arial" panose="020B0604020202020204" pitchFamily="34" charset="0"/>
              <a:buChar char="•"/>
            </a:pPr>
            <a:r>
              <a:rPr lang="en-GB" sz="2400" dirty="0">
                <a:solidFill>
                  <a:srgbClr val="002060"/>
                </a:solidFill>
              </a:rPr>
              <a:t>Money arriving in the future is invariably worth less than today’s value because of various risks including:</a:t>
            </a:r>
          </a:p>
          <a:p>
            <a:pPr marL="800100" lvl="1" indent="-342900" algn="l">
              <a:spcBef>
                <a:spcPts val="0"/>
              </a:spcBef>
              <a:spcAft>
                <a:spcPts val="1200"/>
              </a:spcAft>
              <a:buFont typeface="Arial" panose="020B0604020202020204" pitchFamily="34" charset="0"/>
              <a:buChar char="•"/>
            </a:pPr>
            <a:r>
              <a:rPr lang="en-GB" sz="2200" dirty="0">
                <a:solidFill>
                  <a:srgbClr val="002060"/>
                </a:solidFill>
              </a:rPr>
              <a:t>Investors not having immediate access to their money</a:t>
            </a:r>
          </a:p>
          <a:p>
            <a:pPr marL="800100" lvl="1" indent="-342900" algn="l">
              <a:spcBef>
                <a:spcPts val="0"/>
              </a:spcBef>
              <a:spcAft>
                <a:spcPts val="1200"/>
              </a:spcAft>
              <a:buFont typeface="Arial" panose="020B0604020202020204" pitchFamily="34" charset="0"/>
              <a:buChar char="•"/>
            </a:pPr>
            <a:r>
              <a:rPr lang="en-GB" sz="2200" dirty="0">
                <a:solidFill>
                  <a:srgbClr val="002060"/>
                </a:solidFill>
              </a:rPr>
              <a:t>Inflation: loss of buying power</a:t>
            </a:r>
          </a:p>
          <a:p>
            <a:pPr marL="800100" lvl="1" indent="-342900" algn="l">
              <a:spcBef>
                <a:spcPts val="0"/>
              </a:spcBef>
              <a:spcAft>
                <a:spcPts val="1200"/>
              </a:spcAft>
              <a:buFont typeface="Arial" panose="020B0604020202020204" pitchFamily="34" charset="0"/>
              <a:buChar char="•"/>
            </a:pPr>
            <a:r>
              <a:rPr lang="en-GB" sz="2200" dirty="0">
                <a:solidFill>
                  <a:srgbClr val="002060"/>
                </a:solidFill>
              </a:rPr>
              <a:t>General risk: time increases risk; for example, what if the organisation became insolvent? What if there was a major financial crisis?</a:t>
            </a:r>
          </a:p>
          <a:p>
            <a:pPr marL="342900" indent="-342900">
              <a:spcBef>
                <a:spcPts val="0"/>
              </a:spcBef>
              <a:spcAft>
                <a:spcPts val="1200"/>
              </a:spcAft>
              <a:buFont typeface="Arial" panose="020B0604020202020204" pitchFamily="34" charset="0"/>
              <a:buChar char="•"/>
            </a:pPr>
            <a:r>
              <a:rPr lang="en-GB" sz="2400" dirty="0">
                <a:solidFill>
                  <a:srgbClr val="002060"/>
                </a:solidFill>
                <a:latin typeface="var(--font-family-body)"/>
              </a:rPr>
              <a:t>DCF incorporates the principle of TVM by discounting the future expected cash flows in investment projects. Let’s firstly more fully explore the concept of TVM.</a:t>
            </a:r>
          </a:p>
        </p:txBody>
      </p:sp>
    </p:spTree>
    <p:extLst>
      <p:ext uri="{BB962C8B-B14F-4D97-AF65-F5344CB8AC3E}">
        <p14:creationId xmlns:p14="http://schemas.microsoft.com/office/powerpoint/2010/main" val="12970434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35FDD-2A0D-48A4-AC43-1BEE0AE2BCBC}"/>
              </a:ext>
            </a:extLst>
          </p:cNvPr>
          <p:cNvSpPr>
            <a:spLocks noGrp="1"/>
          </p:cNvSpPr>
          <p:nvPr>
            <p:ph type="ctrTitle"/>
          </p:nvPr>
        </p:nvSpPr>
        <p:spPr>
          <a:xfrm>
            <a:off x="385432" y="320803"/>
            <a:ext cx="10227865" cy="535531"/>
          </a:xfrm>
        </p:spPr>
        <p:txBody>
          <a:bodyPr/>
          <a:lstStyle/>
          <a:p>
            <a:r>
              <a:rPr lang="en-GB" b="1" dirty="0">
                <a:solidFill>
                  <a:srgbClr val="002060"/>
                </a:solidFill>
                <a:effectLst>
                  <a:outerShdw blurRad="38100" dist="38100" dir="2700000" algn="tl">
                    <a:srgbClr val="000000">
                      <a:alpha val="43137"/>
                    </a:srgbClr>
                  </a:outerShdw>
                </a:effectLst>
              </a:rPr>
              <a:t>Time value Money –illustration rationale behind saving money</a:t>
            </a:r>
          </a:p>
        </p:txBody>
      </p:sp>
      <p:sp>
        <p:nvSpPr>
          <p:cNvPr id="3" name="Subtitle 2">
            <a:extLst>
              <a:ext uri="{FF2B5EF4-FFF2-40B4-BE49-F238E27FC236}">
                <a16:creationId xmlns:a16="http://schemas.microsoft.com/office/drawing/2014/main" id="{BB731975-C522-4B2C-A303-276727DF7149}"/>
              </a:ext>
            </a:extLst>
          </p:cNvPr>
          <p:cNvSpPr>
            <a:spLocks noGrp="1"/>
          </p:cNvSpPr>
          <p:nvPr>
            <p:ph type="subTitle" idx="1"/>
          </p:nvPr>
        </p:nvSpPr>
        <p:spPr>
          <a:xfrm>
            <a:off x="381000" y="1017270"/>
            <a:ext cx="11430000" cy="5417819"/>
          </a:xfrm>
        </p:spPr>
        <p:txBody>
          <a:bodyPr/>
          <a:lstStyle/>
          <a:p>
            <a:pPr marL="342900" indent="-342900">
              <a:buFont typeface="Arial" panose="020B0604020202020204" pitchFamily="34" charset="0"/>
              <a:buChar char="•"/>
            </a:pPr>
            <a:r>
              <a:rPr lang="en-GB" sz="2400" dirty="0">
                <a:solidFill>
                  <a:srgbClr val="002060"/>
                </a:solidFill>
              </a:rPr>
              <a:t> Just suppose that we are thinking of investing some money in a bank, perhaps saving for a ‘rainy day’. We will want compensation for being deprived of our money, for the exposure to risk (what if the bank went into liquidation, for example?) and inflation, which would reduce the spending power of our investment when we withdraw it. </a:t>
            </a:r>
          </a:p>
          <a:p>
            <a:pPr marL="342900" indent="-342900">
              <a:buFont typeface="Arial" panose="020B0604020202020204" pitchFamily="34" charset="0"/>
              <a:buChar char="•"/>
            </a:pPr>
            <a:r>
              <a:rPr lang="en-GB" sz="2400" dirty="0">
                <a:solidFill>
                  <a:srgbClr val="002060"/>
                </a:solidFill>
              </a:rPr>
              <a:t>In the savings context, this compensation is called interest. </a:t>
            </a:r>
          </a:p>
          <a:p>
            <a:pPr marL="342900" indent="-342900">
              <a:buFont typeface="Arial" panose="020B0604020202020204" pitchFamily="34" charset="0"/>
              <a:buChar char="•"/>
            </a:pPr>
            <a:r>
              <a:rPr lang="en-GB" sz="2400" dirty="0">
                <a:solidFill>
                  <a:srgbClr val="002060"/>
                </a:solidFill>
              </a:rPr>
              <a:t>In practice, savers cannot dictate interest rates; it is invariably a “take it or leave it situation”. </a:t>
            </a:r>
          </a:p>
          <a:p>
            <a:pPr marL="342900" indent="-342900">
              <a:buFont typeface="Arial" panose="020B0604020202020204" pitchFamily="34" charset="0"/>
              <a:buChar char="•"/>
            </a:pPr>
            <a:r>
              <a:rPr lang="en-GB" sz="2400" dirty="0">
                <a:solidFill>
                  <a:srgbClr val="002060"/>
                </a:solidFill>
              </a:rPr>
              <a:t>If we are not happy with the interest/compensation rate on offer, our options are either immediate consumption, i.e. spend the money now, or alternative, acceptable investments.</a:t>
            </a:r>
          </a:p>
          <a:p>
            <a:pPr marL="342900" indent="-342900">
              <a:buFont typeface="Arial" panose="020B0604020202020204" pitchFamily="34" charset="0"/>
              <a:buChar char="•"/>
            </a:pPr>
            <a:r>
              <a:rPr lang="en-GB" sz="2400" dirty="0">
                <a:solidFill>
                  <a:srgbClr val="002060"/>
                </a:solidFill>
              </a:rPr>
              <a:t>Assuming we do accept the interest/compensation on offer, then we will enjoy the principle of compounding: over time, we will receive interest not only on our own investment, but also on accrued interest over time. </a:t>
            </a:r>
            <a:endParaRPr lang="en-GB" dirty="0">
              <a:solidFill>
                <a:srgbClr val="002060"/>
              </a:solidFill>
            </a:endParaRPr>
          </a:p>
        </p:txBody>
      </p:sp>
    </p:spTree>
    <p:extLst>
      <p:ext uri="{BB962C8B-B14F-4D97-AF65-F5344CB8AC3E}">
        <p14:creationId xmlns:p14="http://schemas.microsoft.com/office/powerpoint/2010/main" val="17905551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05C57-9C12-485F-9408-4FDE8B79DED4}"/>
              </a:ext>
            </a:extLst>
          </p:cNvPr>
          <p:cNvSpPr>
            <a:spLocks noGrp="1"/>
          </p:cNvSpPr>
          <p:nvPr>
            <p:ph type="ctrTitle"/>
          </p:nvPr>
        </p:nvSpPr>
        <p:spPr>
          <a:xfrm>
            <a:off x="613791" y="389002"/>
            <a:ext cx="4511107" cy="590931"/>
          </a:xfrm>
        </p:spPr>
        <p:txBody>
          <a:bodyPr/>
          <a:lstStyle/>
          <a:p>
            <a:r>
              <a:rPr lang="en-GB" sz="3600" b="1" dirty="0">
                <a:solidFill>
                  <a:srgbClr val="002060"/>
                </a:solidFill>
                <a:effectLst>
                  <a:outerShdw blurRad="38100" dist="38100" dir="2700000" algn="tl">
                    <a:srgbClr val="000000">
                      <a:alpha val="43137"/>
                    </a:srgbClr>
                  </a:outerShdw>
                </a:effectLst>
              </a:rPr>
              <a:t>Mathematical approach</a:t>
            </a:r>
          </a:p>
        </p:txBody>
      </p:sp>
      <p:sp>
        <p:nvSpPr>
          <p:cNvPr id="3" name="Subtitle 2">
            <a:extLst>
              <a:ext uri="{FF2B5EF4-FFF2-40B4-BE49-F238E27FC236}">
                <a16:creationId xmlns:a16="http://schemas.microsoft.com/office/drawing/2014/main" id="{87A5C576-19EF-47EC-B5C0-063FE1C938B4}"/>
              </a:ext>
            </a:extLst>
          </p:cNvPr>
          <p:cNvSpPr>
            <a:spLocks noGrp="1"/>
          </p:cNvSpPr>
          <p:nvPr>
            <p:ph type="subTitle" idx="1"/>
          </p:nvPr>
        </p:nvSpPr>
        <p:spPr>
          <a:xfrm>
            <a:off x="541020" y="1153667"/>
            <a:ext cx="11247120" cy="5417819"/>
          </a:xfrm>
        </p:spPr>
        <p:txBody>
          <a:bodyPr/>
          <a:lstStyle/>
          <a:p>
            <a:pPr marL="342900" indent="-342900" algn="l" fontAlgn="base">
              <a:buFont typeface="Arial" panose="020B0604020202020204" pitchFamily="34" charset="0"/>
              <a:buChar char="•"/>
            </a:pPr>
            <a:r>
              <a:rPr lang="en-GB" sz="2400" b="0" i="0" dirty="0">
                <a:solidFill>
                  <a:srgbClr val="313537"/>
                </a:solidFill>
                <a:effectLst/>
                <a:latin typeface="var(--font-family-body)"/>
              </a:rPr>
              <a:t>A sum of £10 is deposited in a bank account that pays 12 per cent per annum compound interest. How much will be in the account at the end of 5 years?</a:t>
            </a:r>
          </a:p>
          <a:p>
            <a:pPr marL="342900" indent="-342900" algn="l" fontAlgn="base">
              <a:buFont typeface="Arial" panose="020B0604020202020204" pitchFamily="34" charset="0"/>
              <a:buChar char="•"/>
            </a:pPr>
            <a:r>
              <a:rPr lang="en-GB" sz="2400" b="0" i="0" dirty="0">
                <a:solidFill>
                  <a:srgbClr val="313537"/>
                </a:solidFill>
                <a:effectLst/>
                <a:latin typeface="var(--font-family-body)"/>
              </a:rPr>
              <a:t>The calculation is as follows using the principle of compounding:</a:t>
            </a:r>
          </a:p>
          <a:p>
            <a:pPr marL="342900" indent="-342900" algn="l" fontAlgn="base">
              <a:buFont typeface="Arial" panose="020B0604020202020204" pitchFamily="34" charset="0"/>
              <a:buChar char="•"/>
            </a:pPr>
            <a:r>
              <a:rPr lang="en-GB" sz="2400" b="0" i="0" dirty="0">
                <a:solidFill>
                  <a:srgbClr val="313537"/>
                </a:solidFill>
                <a:effectLst/>
                <a:latin typeface="var(--font-family-body)"/>
              </a:rPr>
              <a:t>£10 x 1.12 x 1.12 x 1.12 x 1.12 x 1.12, which is the same as:</a:t>
            </a:r>
          </a:p>
          <a:p>
            <a:pPr marL="342900" indent="-342900" algn="l" fontAlgn="base">
              <a:buFont typeface="Arial" panose="020B0604020202020204" pitchFamily="34" charset="0"/>
              <a:buChar char="•"/>
            </a:pPr>
            <a:r>
              <a:rPr lang="en-GB" sz="2400" b="0" i="0" dirty="0">
                <a:solidFill>
                  <a:srgbClr val="313537"/>
                </a:solidFill>
                <a:effectLst/>
                <a:latin typeface="var(--font-family-body)"/>
              </a:rPr>
              <a:t>£10 x 1.762 </a:t>
            </a:r>
          </a:p>
          <a:p>
            <a:pPr marL="342900" indent="-342900" algn="l" fontAlgn="base">
              <a:buFont typeface="Arial" panose="020B0604020202020204" pitchFamily="34" charset="0"/>
              <a:buChar char="•"/>
            </a:pPr>
            <a:r>
              <a:rPr lang="en-GB" sz="2400" b="0" i="0" dirty="0">
                <a:solidFill>
                  <a:srgbClr val="313537"/>
                </a:solidFill>
                <a:effectLst/>
                <a:latin typeface="var(--font-family-body)"/>
              </a:rPr>
              <a:t>= £17.62</a:t>
            </a:r>
          </a:p>
          <a:p>
            <a:pPr marL="342900" indent="-342900" algn="l" fontAlgn="base">
              <a:buFont typeface="Arial" panose="020B0604020202020204" pitchFamily="34" charset="0"/>
              <a:buChar char="•"/>
            </a:pPr>
            <a:r>
              <a:rPr lang="en-GB" sz="2400" b="0" i="0" dirty="0">
                <a:solidFill>
                  <a:srgbClr val="313537"/>
                </a:solidFill>
                <a:effectLst/>
                <a:latin typeface="var(--font-family-body)"/>
              </a:rPr>
              <a:t>In the above calculations, the powers match the years, e.g. squared = years </a:t>
            </a:r>
            <a:r>
              <a:rPr lang="en-GB" sz="2400" dirty="0">
                <a:solidFill>
                  <a:srgbClr val="313537"/>
                </a:solidFill>
                <a:latin typeface="var(--font-family-body)"/>
              </a:rPr>
              <a:t>raised to power </a:t>
            </a:r>
            <a:r>
              <a:rPr lang="en-GB" sz="2400" b="0" i="0" dirty="0">
                <a:solidFill>
                  <a:srgbClr val="313537"/>
                </a:solidFill>
                <a:effectLst/>
                <a:latin typeface="var(--font-family-body)"/>
              </a:rPr>
              <a:t>2, cubed = years </a:t>
            </a:r>
            <a:r>
              <a:rPr lang="en-GB" sz="2400" dirty="0">
                <a:solidFill>
                  <a:srgbClr val="313537"/>
                </a:solidFill>
                <a:latin typeface="var(--font-family-body)"/>
              </a:rPr>
              <a:t>raised to power </a:t>
            </a:r>
            <a:r>
              <a:rPr lang="en-GB" sz="2400" b="0" i="0" dirty="0">
                <a:solidFill>
                  <a:srgbClr val="313537"/>
                </a:solidFill>
                <a:effectLst/>
                <a:latin typeface="var(--font-family-body)"/>
              </a:rPr>
              <a:t>3….</a:t>
            </a:r>
          </a:p>
          <a:p>
            <a:pPr marL="342900" indent="-342900" algn="l" fontAlgn="base">
              <a:buFont typeface="Arial" panose="020B0604020202020204" pitchFamily="34" charset="0"/>
              <a:buChar char="•"/>
            </a:pPr>
            <a:endParaRPr lang="en-GB" sz="2400" b="0" i="0" dirty="0">
              <a:solidFill>
                <a:srgbClr val="313537"/>
              </a:solidFill>
              <a:effectLst/>
              <a:latin typeface="var(--font-family-body)"/>
            </a:endParaRPr>
          </a:p>
          <a:p>
            <a:pPr marL="342900" indent="-342900" algn="l" fontAlgn="base">
              <a:buFont typeface="Arial" panose="020B0604020202020204" pitchFamily="34" charset="0"/>
              <a:buChar char="•"/>
            </a:pPr>
            <a:r>
              <a:rPr lang="en-GB" sz="2400" b="0" i="0" dirty="0">
                <a:solidFill>
                  <a:srgbClr val="313537"/>
                </a:solidFill>
                <a:effectLst/>
                <a:latin typeface="var(--font-family-body)"/>
              </a:rPr>
              <a:t>Workings:</a:t>
            </a:r>
          </a:p>
          <a:p>
            <a:pPr marL="342900" indent="-342900" algn="l" fontAlgn="base">
              <a:buFont typeface="Arial" panose="020B0604020202020204" pitchFamily="34" charset="0"/>
              <a:buChar char="•"/>
            </a:pPr>
            <a:r>
              <a:rPr lang="en-GB" sz="2400" b="0" i="0" dirty="0">
                <a:solidFill>
                  <a:srgbClr val="313537"/>
                </a:solidFill>
                <a:effectLst/>
                <a:latin typeface="var(--font-family-body)"/>
              </a:rPr>
              <a:t>By multiplying by 1.12</a:t>
            </a:r>
            <a:r>
              <a:rPr lang="en-GB" sz="2400" baseline="30000" dirty="0">
                <a:solidFill>
                  <a:srgbClr val="313537"/>
                </a:solidFill>
                <a:latin typeface="var(--font-family-body)"/>
              </a:rPr>
              <a:t>5</a:t>
            </a:r>
            <a:r>
              <a:rPr lang="en-GB" sz="2400" b="0" i="0" dirty="0">
                <a:solidFill>
                  <a:srgbClr val="313537"/>
                </a:solidFill>
                <a:effectLst/>
                <a:latin typeface="var(--font-family-body)"/>
              </a:rPr>
              <a:t>, we ensure interest is given for the investment (£10) and the accrued interest – i.e. interest upon interest.</a:t>
            </a:r>
          </a:p>
          <a:p>
            <a:pPr marL="171450" indent="-171450">
              <a:buFont typeface="Arial" panose="020B0604020202020204" pitchFamily="34" charset="0"/>
              <a:buChar char="•"/>
            </a:pPr>
            <a:endParaRPr lang="en-GB" dirty="0"/>
          </a:p>
        </p:txBody>
      </p:sp>
    </p:spTree>
    <p:extLst>
      <p:ext uri="{BB962C8B-B14F-4D97-AF65-F5344CB8AC3E}">
        <p14:creationId xmlns:p14="http://schemas.microsoft.com/office/powerpoint/2010/main" val="1836038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A2F21-E11F-4219-ADA7-971BFC58BE64}"/>
              </a:ext>
            </a:extLst>
          </p:cNvPr>
          <p:cNvSpPr>
            <a:spLocks noGrp="1"/>
          </p:cNvSpPr>
          <p:nvPr>
            <p:ph type="ctrTitle"/>
          </p:nvPr>
        </p:nvSpPr>
        <p:spPr>
          <a:xfrm>
            <a:off x="437464" y="343509"/>
            <a:ext cx="9567684" cy="535531"/>
          </a:xfrm>
        </p:spPr>
        <p:txBody>
          <a:bodyPr/>
          <a:lstStyle/>
          <a:p>
            <a:r>
              <a:rPr lang="en-GB" b="1" dirty="0">
                <a:solidFill>
                  <a:srgbClr val="002060"/>
                </a:solidFill>
                <a:effectLst>
                  <a:outerShdw blurRad="38100" dist="38100" dir="2700000" algn="tl">
                    <a:srgbClr val="000000">
                      <a:alpha val="43137"/>
                    </a:srgbClr>
                  </a:outerShdw>
                </a:effectLst>
              </a:rPr>
              <a:t>Mathematical approach: Compounding and Discounting  </a:t>
            </a:r>
          </a:p>
        </p:txBody>
      </p:sp>
      <p:sp>
        <p:nvSpPr>
          <p:cNvPr id="3" name="Subtitle 2">
            <a:extLst>
              <a:ext uri="{FF2B5EF4-FFF2-40B4-BE49-F238E27FC236}">
                <a16:creationId xmlns:a16="http://schemas.microsoft.com/office/drawing/2014/main" id="{78751D1E-EC9B-45F6-9750-3C0FD0F52DDA}"/>
              </a:ext>
            </a:extLst>
          </p:cNvPr>
          <p:cNvSpPr>
            <a:spLocks noGrp="1"/>
          </p:cNvSpPr>
          <p:nvPr>
            <p:ph type="subTitle" idx="1"/>
          </p:nvPr>
        </p:nvSpPr>
        <p:spPr>
          <a:xfrm>
            <a:off x="437464" y="955240"/>
            <a:ext cx="11212454" cy="5760112"/>
          </a:xfrm>
        </p:spPr>
        <p:txBody>
          <a:bodyPr/>
          <a:lstStyle/>
          <a:p>
            <a:pPr marL="342900" indent="-342900">
              <a:buFont typeface="Arial" panose="020B0604020202020204" pitchFamily="34" charset="0"/>
              <a:buChar char="•"/>
            </a:pPr>
            <a:r>
              <a:rPr lang="en-GB" sz="2400" dirty="0">
                <a:solidFill>
                  <a:srgbClr val="002060"/>
                </a:solidFill>
              </a:rPr>
              <a:t>Compounding is therefore compensation for being deprived of money already owned. </a:t>
            </a:r>
          </a:p>
          <a:p>
            <a:pPr marL="342900" indent="-342900">
              <a:buFont typeface="Arial" panose="020B0604020202020204" pitchFamily="34" charset="0"/>
              <a:buChar char="•"/>
            </a:pPr>
            <a:r>
              <a:rPr lang="en-GB" sz="2400" dirty="0">
                <a:solidFill>
                  <a:srgbClr val="002060"/>
                </a:solidFill>
              </a:rPr>
              <a:t>But in capital investment it is the opposite situation – we do not have the money now, but we expect it in the future. </a:t>
            </a:r>
          </a:p>
          <a:p>
            <a:pPr marL="342900" indent="-342900">
              <a:buFont typeface="Arial" panose="020B0604020202020204" pitchFamily="34" charset="0"/>
              <a:buChar char="•"/>
            </a:pPr>
            <a:r>
              <a:rPr lang="en-GB" sz="2400" dirty="0">
                <a:solidFill>
                  <a:srgbClr val="002060"/>
                </a:solidFill>
              </a:rPr>
              <a:t>We therefore need to adjust values downwards and not upwards as in compounding. In mathematical terms, the formula for discounting is therefore the reciprocal of compounding. Instead of multiplying our cash flows by 1.12</a:t>
            </a:r>
            <a:r>
              <a:rPr lang="en-GB" sz="2400" baseline="30000" dirty="0">
                <a:solidFill>
                  <a:srgbClr val="002060"/>
                </a:solidFill>
              </a:rPr>
              <a:t>n</a:t>
            </a:r>
            <a:r>
              <a:rPr lang="en-GB" sz="2400" dirty="0">
                <a:solidFill>
                  <a:srgbClr val="002060"/>
                </a:solidFill>
              </a:rPr>
              <a:t> (as in the above example) we would have to multiply them by (1 / 1.12)</a:t>
            </a:r>
            <a:r>
              <a:rPr lang="en-GB" sz="2400" baseline="30000" dirty="0">
                <a:solidFill>
                  <a:srgbClr val="002060"/>
                </a:solidFill>
              </a:rPr>
              <a:t>n</a:t>
            </a:r>
            <a:r>
              <a:rPr lang="en-GB" sz="2400" dirty="0">
                <a:solidFill>
                  <a:srgbClr val="002060"/>
                </a:solidFill>
              </a:rPr>
              <a:t>. </a:t>
            </a:r>
          </a:p>
          <a:p>
            <a:pPr marL="342900" indent="-342900">
              <a:buFont typeface="Arial" panose="020B0604020202020204" pitchFamily="34" charset="0"/>
              <a:buChar char="•"/>
            </a:pPr>
            <a:r>
              <a:rPr lang="en-GB" sz="2400" dirty="0">
                <a:solidFill>
                  <a:srgbClr val="002060"/>
                </a:solidFill>
              </a:rPr>
              <a:t>So, let’s imagine we are expecting a cash flow of £10 pa over the next five years – the discounting calculation would be:</a:t>
            </a:r>
          </a:p>
          <a:p>
            <a:r>
              <a:rPr lang="en-GB" sz="2400" dirty="0">
                <a:solidFill>
                  <a:srgbClr val="002060"/>
                </a:solidFill>
              </a:rPr>
              <a:t>	Year 1 – £10 x 1/(1.12)</a:t>
            </a:r>
            <a:r>
              <a:rPr lang="en-GB" sz="2400" baseline="30000" dirty="0">
                <a:solidFill>
                  <a:srgbClr val="002060"/>
                </a:solidFill>
              </a:rPr>
              <a:t>1</a:t>
            </a:r>
            <a:r>
              <a:rPr lang="en-GB" sz="2400" dirty="0">
                <a:solidFill>
                  <a:srgbClr val="002060"/>
                </a:solidFill>
              </a:rPr>
              <a:t> +</a:t>
            </a:r>
          </a:p>
          <a:p>
            <a:r>
              <a:rPr lang="en-GB" sz="2400" dirty="0">
                <a:solidFill>
                  <a:srgbClr val="002060"/>
                </a:solidFill>
              </a:rPr>
              <a:t>	Year 2 – £10 x 1/(1.12)</a:t>
            </a:r>
            <a:r>
              <a:rPr lang="en-GB" sz="2400" baseline="30000" dirty="0">
                <a:solidFill>
                  <a:srgbClr val="002060"/>
                </a:solidFill>
              </a:rPr>
              <a:t>2</a:t>
            </a:r>
            <a:r>
              <a:rPr lang="en-GB" sz="2400" dirty="0">
                <a:solidFill>
                  <a:srgbClr val="002060"/>
                </a:solidFill>
              </a:rPr>
              <a:t> +</a:t>
            </a:r>
          </a:p>
          <a:p>
            <a:r>
              <a:rPr lang="en-GB" sz="2400" dirty="0">
                <a:solidFill>
                  <a:srgbClr val="002060"/>
                </a:solidFill>
              </a:rPr>
              <a:t>	Year 3 – £10 x 1/(1.12)</a:t>
            </a:r>
            <a:r>
              <a:rPr lang="en-GB" sz="2400" baseline="30000" dirty="0">
                <a:solidFill>
                  <a:srgbClr val="002060"/>
                </a:solidFill>
              </a:rPr>
              <a:t>3</a:t>
            </a:r>
            <a:r>
              <a:rPr lang="en-GB" sz="2400" dirty="0">
                <a:solidFill>
                  <a:srgbClr val="002060"/>
                </a:solidFill>
              </a:rPr>
              <a:t> +</a:t>
            </a:r>
          </a:p>
          <a:p>
            <a:r>
              <a:rPr lang="en-GB" sz="2400" dirty="0">
                <a:solidFill>
                  <a:srgbClr val="002060"/>
                </a:solidFill>
              </a:rPr>
              <a:t>	Year 4 – £10 x 1/(1.12)</a:t>
            </a:r>
            <a:r>
              <a:rPr lang="en-GB" sz="2400" baseline="30000" dirty="0">
                <a:solidFill>
                  <a:srgbClr val="002060"/>
                </a:solidFill>
              </a:rPr>
              <a:t>4</a:t>
            </a:r>
            <a:r>
              <a:rPr lang="en-GB" sz="2400" dirty="0">
                <a:solidFill>
                  <a:srgbClr val="002060"/>
                </a:solidFill>
              </a:rPr>
              <a:t> +</a:t>
            </a:r>
          </a:p>
          <a:p>
            <a:r>
              <a:rPr lang="en-GB" sz="2400" dirty="0">
                <a:solidFill>
                  <a:srgbClr val="002060"/>
                </a:solidFill>
              </a:rPr>
              <a:t>	Year 5 – £10 x 1/(1.12)</a:t>
            </a:r>
            <a:r>
              <a:rPr lang="en-GB" sz="2400" baseline="30000" dirty="0">
                <a:solidFill>
                  <a:srgbClr val="002060"/>
                </a:solidFill>
              </a:rPr>
              <a:t>5</a:t>
            </a:r>
            <a:r>
              <a:rPr lang="en-GB" sz="2400" dirty="0">
                <a:solidFill>
                  <a:srgbClr val="002060"/>
                </a:solidFill>
              </a:rPr>
              <a:t> =</a:t>
            </a:r>
          </a:p>
          <a:p>
            <a:pPr marL="457200" indent="-457200">
              <a:buAutoNum type="arabicParenR"/>
            </a:pPr>
            <a:endParaRPr lang="en-GB" sz="2400" dirty="0">
              <a:solidFill>
                <a:srgbClr val="002060"/>
              </a:solidFill>
            </a:endParaRPr>
          </a:p>
        </p:txBody>
      </p:sp>
    </p:spTree>
    <p:extLst>
      <p:ext uri="{BB962C8B-B14F-4D97-AF65-F5344CB8AC3E}">
        <p14:creationId xmlns:p14="http://schemas.microsoft.com/office/powerpoint/2010/main" val="20808592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42E16-444C-40E1-90F8-41C096A2709F}"/>
              </a:ext>
            </a:extLst>
          </p:cNvPr>
          <p:cNvSpPr>
            <a:spLocks noGrp="1"/>
          </p:cNvSpPr>
          <p:nvPr>
            <p:ph type="ctrTitle"/>
          </p:nvPr>
        </p:nvSpPr>
        <p:spPr>
          <a:xfrm>
            <a:off x="602360" y="455547"/>
            <a:ext cx="7966925" cy="590931"/>
          </a:xfrm>
        </p:spPr>
        <p:txBody>
          <a:bodyPr/>
          <a:lstStyle/>
          <a:p>
            <a:r>
              <a:rPr lang="en-GB" sz="3600" b="1" dirty="0">
                <a:solidFill>
                  <a:srgbClr val="002060"/>
                </a:solidFill>
                <a:effectLst>
                  <a:outerShdw blurRad="38100" dist="38100" dir="2700000" algn="tl">
                    <a:srgbClr val="000000">
                      <a:alpha val="43137"/>
                    </a:srgbClr>
                  </a:outerShdw>
                </a:effectLst>
              </a:rPr>
              <a:t>Compounding &amp; Discounting: Continuation</a:t>
            </a:r>
          </a:p>
        </p:txBody>
      </p:sp>
      <p:sp>
        <p:nvSpPr>
          <p:cNvPr id="3" name="Subtitle 2">
            <a:extLst>
              <a:ext uri="{FF2B5EF4-FFF2-40B4-BE49-F238E27FC236}">
                <a16:creationId xmlns:a16="http://schemas.microsoft.com/office/drawing/2014/main" id="{70BA84B8-33C8-4968-8EFE-3FF33AA6C762}"/>
              </a:ext>
            </a:extLst>
          </p:cNvPr>
          <p:cNvSpPr>
            <a:spLocks noGrp="1"/>
          </p:cNvSpPr>
          <p:nvPr>
            <p:ph type="subTitle" idx="1"/>
          </p:nvPr>
        </p:nvSpPr>
        <p:spPr>
          <a:xfrm>
            <a:off x="602360" y="1413988"/>
            <a:ext cx="10786491" cy="4091462"/>
          </a:xfrm>
        </p:spPr>
        <p:txBody>
          <a:bodyPr>
            <a:normAutofit lnSpcReduction="10000"/>
          </a:bodyPr>
          <a:lstStyle/>
          <a:p>
            <a:pPr marL="342900" indent="-342900" algn="l" fontAlgn="base">
              <a:spcAft>
                <a:spcPts val="1200"/>
              </a:spcAft>
              <a:buFont typeface="Arial" panose="020B0604020202020204" pitchFamily="34" charset="0"/>
              <a:buChar char="•"/>
            </a:pPr>
            <a:r>
              <a:rPr lang="en-GB" sz="2400" b="0" i="0" dirty="0">
                <a:solidFill>
                  <a:srgbClr val="313537"/>
                </a:solidFill>
                <a:effectLst/>
                <a:latin typeface="Merriweather" panose="00000500000000000000" pitchFamily="2" charset="0"/>
              </a:rPr>
              <a:t> We can now summarise the two approaches in formulaic terms:</a:t>
            </a:r>
          </a:p>
          <a:p>
            <a:pPr marL="342900" indent="-342900" algn="l" fontAlgn="base">
              <a:spcAft>
                <a:spcPts val="1200"/>
              </a:spcAft>
              <a:buFont typeface="Arial" panose="020B0604020202020204" pitchFamily="34" charset="0"/>
              <a:buChar char="•"/>
            </a:pPr>
            <a:r>
              <a:rPr lang="en-GB" sz="2400" b="0" i="0" dirty="0">
                <a:solidFill>
                  <a:srgbClr val="313537"/>
                </a:solidFill>
                <a:effectLst/>
                <a:latin typeface="Merriweather" panose="00000500000000000000" pitchFamily="2" charset="0"/>
              </a:rPr>
              <a:t>Compounding: Future value = Present value x (1 + r)</a:t>
            </a:r>
            <a:r>
              <a:rPr lang="en-GB" sz="2400" b="0" i="0" baseline="30000" dirty="0">
                <a:solidFill>
                  <a:srgbClr val="313537"/>
                </a:solidFill>
                <a:effectLst/>
                <a:latin typeface="Merriweather" panose="00000500000000000000" pitchFamily="2" charset="0"/>
              </a:rPr>
              <a:t>n</a:t>
            </a:r>
          </a:p>
          <a:p>
            <a:pPr marL="342900" indent="-342900" algn="l" fontAlgn="base">
              <a:spcAft>
                <a:spcPts val="1200"/>
              </a:spcAft>
              <a:buFont typeface="Arial" panose="020B0604020202020204" pitchFamily="34" charset="0"/>
              <a:buChar char="•"/>
            </a:pPr>
            <a:r>
              <a:rPr lang="en-GB" sz="2400" b="0" i="0" dirty="0">
                <a:solidFill>
                  <a:srgbClr val="313537"/>
                </a:solidFill>
                <a:effectLst/>
                <a:latin typeface="Merriweather" panose="00000500000000000000" pitchFamily="2" charset="0"/>
              </a:rPr>
              <a:t>Discounting: Present value = Future value / (1 + r)</a:t>
            </a:r>
            <a:r>
              <a:rPr lang="en-GB" sz="2400" b="0" i="0" baseline="30000" dirty="0">
                <a:solidFill>
                  <a:srgbClr val="313537"/>
                </a:solidFill>
                <a:effectLst/>
                <a:latin typeface="Merriweather" panose="00000500000000000000" pitchFamily="2" charset="0"/>
              </a:rPr>
              <a:t>n  </a:t>
            </a:r>
            <a:r>
              <a:rPr lang="en-GB" sz="2400" b="0" i="0" dirty="0">
                <a:solidFill>
                  <a:srgbClr val="313537"/>
                </a:solidFill>
                <a:effectLst/>
                <a:latin typeface="Merriweather" panose="00000500000000000000" pitchFamily="2" charset="0"/>
              </a:rPr>
              <a:t>or Future value (FV) x 1/(1 + r)</a:t>
            </a:r>
            <a:r>
              <a:rPr lang="en-GB" sz="2400" b="0" i="0" baseline="30000" dirty="0">
                <a:solidFill>
                  <a:srgbClr val="313537"/>
                </a:solidFill>
                <a:effectLst/>
                <a:latin typeface="Merriweather" panose="00000500000000000000" pitchFamily="2" charset="0"/>
              </a:rPr>
              <a:t>n</a:t>
            </a:r>
          </a:p>
          <a:p>
            <a:pPr marL="342900" indent="-342900" algn="l" fontAlgn="base">
              <a:spcAft>
                <a:spcPts val="1200"/>
              </a:spcAft>
              <a:buFont typeface="Arial" panose="020B0604020202020204" pitchFamily="34" charset="0"/>
              <a:buChar char="•"/>
            </a:pPr>
            <a:r>
              <a:rPr lang="en-GB" sz="2400" b="0" i="0" dirty="0">
                <a:solidFill>
                  <a:srgbClr val="313537"/>
                </a:solidFill>
                <a:effectLst/>
                <a:latin typeface="Merriweather" panose="00000500000000000000" pitchFamily="2" charset="0"/>
              </a:rPr>
              <a:t>In compounding, the interest rate </a:t>
            </a:r>
            <a:r>
              <a:rPr lang="en-GB" sz="2400" dirty="0">
                <a:solidFill>
                  <a:srgbClr val="313537"/>
                </a:solidFill>
                <a:latin typeface="Merriweather" panose="00000500000000000000" pitchFamily="2" charset="0"/>
              </a:rPr>
              <a:t>(r) </a:t>
            </a:r>
            <a:r>
              <a:rPr lang="en-GB" sz="2400" b="0" i="0" dirty="0">
                <a:solidFill>
                  <a:srgbClr val="313537"/>
                </a:solidFill>
                <a:effectLst/>
                <a:latin typeface="Merriweather" panose="00000500000000000000" pitchFamily="2" charset="0"/>
              </a:rPr>
              <a:t>is the rate to compensate us for the risks associated with being deprived of our money. </a:t>
            </a:r>
          </a:p>
          <a:p>
            <a:pPr marL="342900" indent="-342900" algn="l" fontAlgn="base">
              <a:spcAft>
                <a:spcPts val="1200"/>
              </a:spcAft>
              <a:buFont typeface="Arial" panose="020B0604020202020204" pitchFamily="34" charset="0"/>
              <a:buChar char="•"/>
            </a:pPr>
            <a:r>
              <a:rPr lang="en-GB" sz="2400" b="0" i="0" dirty="0">
                <a:solidFill>
                  <a:srgbClr val="313537"/>
                </a:solidFill>
                <a:effectLst/>
                <a:latin typeface="Merriweather" panose="00000500000000000000" pitchFamily="2" charset="0"/>
              </a:rPr>
              <a:t>In discounting, the discount rate </a:t>
            </a:r>
            <a:r>
              <a:rPr lang="en-GB" sz="2400" dirty="0">
                <a:solidFill>
                  <a:srgbClr val="313537"/>
                </a:solidFill>
                <a:latin typeface="Merriweather" panose="00000500000000000000" pitchFamily="2" charset="0"/>
              </a:rPr>
              <a:t>(r) </a:t>
            </a:r>
            <a:r>
              <a:rPr lang="en-GB" sz="2400" b="0" i="0" dirty="0">
                <a:solidFill>
                  <a:srgbClr val="313537"/>
                </a:solidFill>
                <a:effectLst/>
                <a:latin typeface="Merriweather" panose="00000500000000000000" pitchFamily="2" charset="0"/>
              </a:rPr>
              <a:t>is the opportunity cost of investment – in other words, it is the rate that we would expect in a similar risk class of investment.</a:t>
            </a:r>
          </a:p>
        </p:txBody>
      </p:sp>
    </p:spTree>
    <p:extLst>
      <p:ext uri="{BB962C8B-B14F-4D97-AF65-F5344CB8AC3E}">
        <p14:creationId xmlns:p14="http://schemas.microsoft.com/office/powerpoint/2010/main" val="19971108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AF81-9665-424A-89A6-614232C33303}"/>
              </a:ext>
            </a:extLst>
          </p:cNvPr>
          <p:cNvSpPr>
            <a:spLocks noGrp="1"/>
          </p:cNvSpPr>
          <p:nvPr>
            <p:ph type="ctrTitle"/>
          </p:nvPr>
        </p:nvSpPr>
        <p:spPr>
          <a:xfrm>
            <a:off x="566928" y="285751"/>
            <a:ext cx="5473165" cy="535531"/>
          </a:xfrm>
        </p:spPr>
        <p:txBody>
          <a:bodyPr/>
          <a:lstStyle/>
          <a:p>
            <a:r>
              <a:rPr lang="en-GB" b="1" dirty="0">
                <a:solidFill>
                  <a:srgbClr val="002060"/>
                </a:solidFill>
                <a:effectLst>
                  <a:outerShdw blurRad="38100" dist="38100" dir="2700000" algn="tl">
                    <a:srgbClr val="000000">
                      <a:alpha val="43137"/>
                    </a:srgbClr>
                  </a:outerShdw>
                </a:effectLst>
              </a:rPr>
              <a:t>Net Present Value (NPV) Method</a:t>
            </a:r>
          </a:p>
        </p:txBody>
      </p:sp>
      <p:sp>
        <p:nvSpPr>
          <p:cNvPr id="3" name="Subtitle 2">
            <a:extLst>
              <a:ext uri="{FF2B5EF4-FFF2-40B4-BE49-F238E27FC236}">
                <a16:creationId xmlns:a16="http://schemas.microsoft.com/office/drawing/2014/main" id="{3FA4A4E9-0598-448C-A98F-2126691EA54F}"/>
              </a:ext>
            </a:extLst>
          </p:cNvPr>
          <p:cNvSpPr>
            <a:spLocks noGrp="1"/>
          </p:cNvSpPr>
          <p:nvPr>
            <p:ph type="subTitle" idx="1"/>
          </p:nvPr>
        </p:nvSpPr>
        <p:spPr>
          <a:xfrm>
            <a:off x="566928" y="992732"/>
            <a:ext cx="11118273" cy="5670387"/>
          </a:xfrm>
        </p:spPr>
        <p:txBody>
          <a:bodyPr/>
          <a:lstStyle/>
          <a:p>
            <a:pPr marL="342900" indent="-342900">
              <a:spcAft>
                <a:spcPts val="600"/>
              </a:spcAft>
              <a:buFont typeface="Arial" panose="020B0604020202020204" pitchFamily="34" charset="0"/>
              <a:buChar char="•"/>
            </a:pPr>
            <a:r>
              <a:rPr lang="en-GB" sz="2400" dirty="0">
                <a:solidFill>
                  <a:srgbClr val="002060"/>
                </a:solidFill>
              </a:rPr>
              <a:t>Now that we understand the concept of TVM, we are ready to perform an NPV calculation. </a:t>
            </a:r>
          </a:p>
          <a:p>
            <a:pPr marL="342900" indent="-342900">
              <a:spcAft>
                <a:spcPts val="600"/>
              </a:spcAft>
              <a:buFont typeface="Arial" panose="020B0604020202020204" pitchFamily="34" charset="0"/>
              <a:buChar char="•"/>
            </a:pPr>
            <a:r>
              <a:rPr lang="en-GB" sz="2400" dirty="0">
                <a:solidFill>
                  <a:srgbClr val="002060"/>
                </a:solidFill>
              </a:rPr>
              <a:t>NPV ensures: </a:t>
            </a:r>
          </a:p>
          <a:p>
            <a:pPr marL="800100" lvl="1" indent="-342900" algn="l">
              <a:spcAft>
                <a:spcPts val="600"/>
              </a:spcAft>
              <a:buFont typeface="Arial" panose="020B0604020202020204" pitchFamily="34" charset="0"/>
              <a:buChar char="•"/>
            </a:pPr>
            <a:r>
              <a:rPr lang="en-GB" dirty="0">
                <a:solidFill>
                  <a:srgbClr val="002060"/>
                </a:solidFill>
              </a:rPr>
              <a:t>all costs and benefits of each investment opportunity are included</a:t>
            </a:r>
          </a:p>
          <a:p>
            <a:pPr marL="800100" lvl="1" indent="-342900" algn="l">
              <a:spcAft>
                <a:spcPts val="600"/>
              </a:spcAft>
              <a:buFont typeface="Arial" panose="020B0604020202020204" pitchFamily="34" charset="0"/>
              <a:buChar char="•"/>
            </a:pPr>
            <a:r>
              <a:rPr lang="en-GB" dirty="0">
                <a:solidFill>
                  <a:srgbClr val="002060"/>
                </a:solidFill>
              </a:rPr>
              <a:t>the time value of money – timing of cash flows is accounted for</a:t>
            </a:r>
          </a:p>
          <a:p>
            <a:pPr marL="800100" lvl="1" indent="-342900" algn="l">
              <a:spcAft>
                <a:spcPts val="600"/>
              </a:spcAft>
              <a:buFont typeface="Arial" panose="020B0604020202020204" pitchFamily="34" charset="0"/>
              <a:buChar char="•"/>
            </a:pPr>
            <a:r>
              <a:rPr lang="en-GB" dirty="0">
                <a:solidFill>
                  <a:srgbClr val="002060"/>
                </a:solidFill>
              </a:rPr>
              <a:t>that the investors’ required rate of return (or opportunity cost of investment) is included via the discount rate.</a:t>
            </a:r>
          </a:p>
          <a:p>
            <a:pPr marL="342900" indent="-342900">
              <a:spcAft>
                <a:spcPts val="600"/>
              </a:spcAft>
              <a:buFont typeface="Arial" panose="020B0604020202020204" pitchFamily="34" charset="0"/>
              <a:buChar char="•"/>
            </a:pPr>
            <a:r>
              <a:rPr lang="en-GB" sz="2400" dirty="0">
                <a:solidFill>
                  <a:srgbClr val="002060"/>
                </a:solidFill>
              </a:rPr>
              <a:t>These provisions help ensure shareholders wealth is maximised.</a:t>
            </a:r>
          </a:p>
          <a:p>
            <a:pPr marL="342900" indent="-342900">
              <a:spcAft>
                <a:spcPts val="600"/>
              </a:spcAft>
              <a:buFont typeface="Arial" panose="020B0604020202020204" pitchFamily="34" charset="0"/>
              <a:buChar char="•"/>
            </a:pPr>
            <a:r>
              <a:rPr lang="en-GB" sz="2400" dirty="0">
                <a:solidFill>
                  <a:srgbClr val="002060"/>
                </a:solidFill>
              </a:rPr>
              <a:t>The decision-making rule with NPV is to accept projects with a positive NPV or when given a choice, choose those with the highest positive amount. </a:t>
            </a:r>
          </a:p>
          <a:p>
            <a:pPr marL="342900" indent="-342900">
              <a:spcAft>
                <a:spcPts val="600"/>
              </a:spcAft>
              <a:buFont typeface="Arial" panose="020B0604020202020204" pitchFamily="34" charset="0"/>
              <a:buChar char="•"/>
            </a:pPr>
            <a:r>
              <a:rPr lang="en-GB" sz="2400" dirty="0">
                <a:solidFill>
                  <a:srgbClr val="002060"/>
                </a:solidFill>
              </a:rPr>
              <a:t>A positive NPV indicates a better return than investment at the opportunity cost of investment (sometimes called cost of capital, hurdle rate or just discount rate or discount factor/rate (DF/R)).</a:t>
            </a:r>
          </a:p>
        </p:txBody>
      </p:sp>
    </p:spTree>
    <p:extLst>
      <p:ext uri="{BB962C8B-B14F-4D97-AF65-F5344CB8AC3E}">
        <p14:creationId xmlns:p14="http://schemas.microsoft.com/office/powerpoint/2010/main" val="3578658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3895-8A04-4CCA-8BD8-D7E43C9D68FA}"/>
              </a:ext>
            </a:extLst>
          </p:cNvPr>
          <p:cNvSpPr>
            <a:spLocks noGrp="1"/>
          </p:cNvSpPr>
          <p:nvPr>
            <p:ph type="ctrTitle"/>
          </p:nvPr>
        </p:nvSpPr>
        <p:spPr>
          <a:xfrm>
            <a:off x="707136" y="275795"/>
            <a:ext cx="2470548" cy="535531"/>
          </a:xfrm>
        </p:spPr>
        <p:txBody>
          <a:bodyPr/>
          <a:lstStyle/>
          <a:p>
            <a:r>
              <a:rPr lang="en-GB" b="1" dirty="0">
                <a:solidFill>
                  <a:srgbClr val="002060"/>
                </a:solidFill>
                <a:effectLst>
                  <a:outerShdw blurRad="38100" dist="38100" dir="2700000" algn="tl">
                    <a:srgbClr val="000000">
                      <a:alpha val="43137"/>
                    </a:srgbClr>
                  </a:outerShdw>
                </a:effectLst>
              </a:rPr>
              <a:t>NPV summary</a:t>
            </a:r>
          </a:p>
        </p:txBody>
      </p:sp>
      <p:graphicFrame>
        <p:nvGraphicFramePr>
          <p:cNvPr id="4" name="Table 3">
            <a:extLst>
              <a:ext uri="{FF2B5EF4-FFF2-40B4-BE49-F238E27FC236}">
                <a16:creationId xmlns:a16="http://schemas.microsoft.com/office/drawing/2014/main" id="{F34BBEC5-0138-4654-B957-1F9A80CC06E3}"/>
              </a:ext>
            </a:extLst>
          </p:cNvPr>
          <p:cNvGraphicFramePr>
            <a:graphicFrameLocks noGrp="1"/>
          </p:cNvGraphicFramePr>
          <p:nvPr/>
        </p:nvGraphicFramePr>
        <p:xfrm>
          <a:off x="707136" y="986119"/>
          <a:ext cx="10936224" cy="4645057"/>
        </p:xfrm>
        <a:graphic>
          <a:graphicData uri="http://schemas.openxmlformats.org/drawingml/2006/table">
            <a:tbl>
              <a:tblPr/>
              <a:tblGrid>
                <a:gridCol w="4220258">
                  <a:extLst>
                    <a:ext uri="{9D8B030D-6E8A-4147-A177-3AD203B41FA5}">
                      <a16:colId xmlns:a16="http://schemas.microsoft.com/office/drawing/2014/main" val="3795658003"/>
                    </a:ext>
                  </a:extLst>
                </a:gridCol>
                <a:gridCol w="2332975">
                  <a:extLst>
                    <a:ext uri="{9D8B030D-6E8A-4147-A177-3AD203B41FA5}">
                      <a16:colId xmlns:a16="http://schemas.microsoft.com/office/drawing/2014/main" val="2780180804"/>
                    </a:ext>
                  </a:extLst>
                </a:gridCol>
                <a:gridCol w="4382991">
                  <a:extLst>
                    <a:ext uri="{9D8B030D-6E8A-4147-A177-3AD203B41FA5}">
                      <a16:colId xmlns:a16="http://schemas.microsoft.com/office/drawing/2014/main" val="3799196975"/>
                    </a:ext>
                  </a:extLst>
                </a:gridCol>
              </a:tblGrid>
              <a:tr h="372488">
                <a:tc>
                  <a:txBody>
                    <a:bodyPr/>
                    <a:lstStyle/>
                    <a:p>
                      <a:pPr algn="l" fontAlgn="ctr"/>
                      <a:r>
                        <a:rPr lang="en-GB" sz="2400" b="1">
                          <a:solidFill>
                            <a:srgbClr val="FFFFFF"/>
                          </a:solidFill>
                          <a:effectLst/>
                          <a:latin typeface="var(--font-family-body)"/>
                        </a:rPr>
                        <a:t>Situation</a:t>
                      </a:r>
                      <a:endParaRPr lang="en-GB" sz="2400" b="1">
                        <a:effectLst/>
                        <a:latin typeface="var(--font-family-body)"/>
                      </a:endParaRP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sz="2400" b="1">
                          <a:solidFill>
                            <a:srgbClr val="FFFFFF"/>
                          </a:solidFill>
                          <a:effectLst/>
                          <a:latin typeface="var(--font-family-body)"/>
                        </a:rPr>
                        <a:t>Decision</a:t>
                      </a:r>
                      <a:endParaRPr lang="en-GB" sz="2400" b="1">
                        <a:effectLst/>
                        <a:latin typeface="var(--font-family-body)"/>
                      </a:endParaRP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sz="2400" b="1">
                          <a:solidFill>
                            <a:srgbClr val="FFFFFF"/>
                          </a:solidFill>
                          <a:effectLst/>
                          <a:latin typeface="var(--font-family-body)"/>
                        </a:rPr>
                        <a:t>Reasoning</a:t>
                      </a:r>
                      <a:endParaRPr lang="en-GB" sz="2400" b="1">
                        <a:effectLst/>
                        <a:latin typeface="var(--font-family-body)"/>
                      </a:endParaRP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extLst>
                  <a:ext uri="{0D108BD9-81ED-4DB2-BD59-A6C34878D82A}">
                    <a16:rowId xmlns:a16="http://schemas.microsoft.com/office/drawing/2014/main" val="987532208"/>
                  </a:ext>
                </a:extLst>
              </a:tr>
              <a:tr h="1210588">
                <a:tc>
                  <a:txBody>
                    <a:bodyPr/>
                    <a:lstStyle/>
                    <a:p>
                      <a:pPr algn="l" fontAlgn="ctr"/>
                      <a:r>
                        <a:rPr lang="en-GB" sz="2400" dirty="0">
                          <a:effectLst/>
                          <a:latin typeface="var(--font-family-body)"/>
                        </a:rPr>
                        <a:t>NPV is positive</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400" dirty="0">
                          <a:effectLst/>
                          <a:latin typeface="var(--font-family-body)"/>
                        </a:rPr>
                        <a:t>Accept</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400">
                          <a:effectLst/>
                          <a:latin typeface="var(--font-family-body)"/>
                        </a:rPr>
                        <a:t>Investment delivers a higher amount than the cost of capital / discount rate.</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946451895"/>
                  </a:ext>
                </a:extLst>
              </a:tr>
              <a:tr h="1769319">
                <a:tc>
                  <a:txBody>
                    <a:bodyPr/>
                    <a:lstStyle/>
                    <a:p>
                      <a:pPr algn="l" fontAlgn="ctr"/>
                      <a:r>
                        <a:rPr lang="en-GB" sz="2400">
                          <a:effectLst/>
                          <a:latin typeface="var(--font-family-body)"/>
                        </a:rPr>
                        <a:t>NPV is zero = same amount as cost of capital/ discount rate</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400" dirty="0">
                          <a:effectLst/>
                          <a:latin typeface="var(--font-family-body)"/>
                        </a:rPr>
                        <a:t>Probably reject</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400">
                          <a:effectLst/>
                          <a:latin typeface="var(--font-family-body)"/>
                        </a:rPr>
                        <a:t>Investment offers the same amount as the cost of capital / discount rate – so why move your investments?</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649001875"/>
                  </a:ext>
                </a:extLst>
              </a:tr>
              <a:tr h="1210588">
                <a:tc>
                  <a:txBody>
                    <a:bodyPr/>
                    <a:lstStyle/>
                    <a:p>
                      <a:pPr algn="l" fontAlgn="ctr"/>
                      <a:r>
                        <a:rPr lang="en-GB" sz="2400">
                          <a:effectLst/>
                          <a:latin typeface="var(--font-family-body)"/>
                        </a:rPr>
                        <a:t>NPV is negative</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400" dirty="0">
                          <a:effectLst/>
                          <a:latin typeface="var(--font-family-body)"/>
                        </a:rPr>
                        <a:t>Reject</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400" dirty="0">
                          <a:effectLst/>
                          <a:latin typeface="var(--font-family-body)"/>
                        </a:rPr>
                        <a:t>Investment delivers a lower amount than the cost of capital / discount rate.</a:t>
                      </a:r>
                    </a:p>
                  </a:txBody>
                  <a:tcPr marL="88803" marR="88803" marT="44401" marB="44401"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87529423"/>
                  </a:ext>
                </a:extLst>
              </a:tr>
            </a:tbl>
          </a:graphicData>
        </a:graphic>
      </p:graphicFrame>
      <p:sp>
        <p:nvSpPr>
          <p:cNvPr id="7" name="Rectangle 6">
            <a:extLst>
              <a:ext uri="{FF2B5EF4-FFF2-40B4-BE49-F238E27FC236}">
                <a16:creationId xmlns:a16="http://schemas.microsoft.com/office/drawing/2014/main" id="{F9A5DCA2-9CE3-F84C-AD7B-240DF13CE5C0}"/>
              </a:ext>
            </a:extLst>
          </p:cNvPr>
          <p:cNvSpPr/>
          <p:nvPr/>
        </p:nvSpPr>
        <p:spPr>
          <a:xfrm>
            <a:off x="707136" y="5751208"/>
            <a:ext cx="10936224" cy="830997"/>
          </a:xfrm>
          <a:prstGeom prst="rect">
            <a:avLst/>
          </a:prstGeom>
        </p:spPr>
        <p:txBody>
          <a:bodyPr wrap="square">
            <a:spAutoFit/>
          </a:bodyPr>
          <a:lstStyle/>
          <a:p>
            <a:pPr marL="342900" indent="-342900">
              <a:buFont typeface="Arial" panose="020B0604020202020204" pitchFamily="34" charset="0"/>
              <a:buChar char="•"/>
            </a:pPr>
            <a:r>
              <a:rPr lang="en-GB" sz="2400" dirty="0"/>
              <a:t>If considering multiple projects, choose those with the highest amounts, but always reject negative NPV projects.</a:t>
            </a:r>
          </a:p>
        </p:txBody>
      </p:sp>
    </p:spTree>
    <p:extLst>
      <p:ext uri="{BB962C8B-B14F-4D97-AF65-F5344CB8AC3E}">
        <p14:creationId xmlns:p14="http://schemas.microsoft.com/office/powerpoint/2010/main" val="36443584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D8F7-1048-43C7-803C-4EEC1FBF6F4B}"/>
              </a:ext>
            </a:extLst>
          </p:cNvPr>
          <p:cNvSpPr>
            <a:spLocks noGrp="1"/>
          </p:cNvSpPr>
          <p:nvPr>
            <p:ph type="ctrTitle"/>
          </p:nvPr>
        </p:nvSpPr>
        <p:spPr>
          <a:xfrm>
            <a:off x="462518" y="320170"/>
            <a:ext cx="1716111" cy="590931"/>
          </a:xfrm>
        </p:spPr>
        <p:txBody>
          <a:bodyPr/>
          <a:lstStyle/>
          <a:p>
            <a:r>
              <a:rPr lang="en-GB" sz="3600" b="1" dirty="0">
                <a:solidFill>
                  <a:srgbClr val="002060"/>
                </a:solidFill>
                <a:effectLst>
                  <a:outerShdw blurRad="38100" dist="38100" dir="2700000" algn="tl">
                    <a:srgbClr val="000000">
                      <a:alpha val="43137"/>
                    </a:srgbClr>
                  </a:outerShdw>
                </a:effectLst>
              </a:rPr>
              <a:t>Example</a:t>
            </a:r>
          </a:p>
        </p:txBody>
      </p:sp>
      <p:sp>
        <p:nvSpPr>
          <p:cNvPr id="3" name="Subtitle 2">
            <a:extLst>
              <a:ext uri="{FF2B5EF4-FFF2-40B4-BE49-F238E27FC236}">
                <a16:creationId xmlns:a16="http://schemas.microsoft.com/office/drawing/2014/main" id="{71E17819-1486-44EE-84DC-372C58A8C727}"/>
              </a:ext>
            </a:extLst>
          </p:cNvPr>
          <p:cNvSpPr>
            <a:spLocks noGrp="1"/>
          </p:cNvSpPr>
          <p:nvPr>
            <p:ph type="subTitle" idx="1"/>
          </p:nvPr>
        </p:nvSpPr>
        <p:spPr>
          <a:xfrm>
            <a:off x="462518" y="1189838"/>
            <a:ext cx="11334113" cy="4574943"/>
          </a:xfrm>
        </p:spPr>
        <p:txBody>
          <a:bodyPr/>
          <a:lstStyle/>
          <a:p>
            <a:pPr marL="342900" indent="-342900" algn="l" fontAlgn="base">
              <a:buFont typeface="Arial" panose="020B0604020202020204" pitchFamily="34" charset="0"/>
              <a:buChar char="•"/>
            </a:pPr>
            <a:r>
              <a:rPr lang="en-GB" sz="2400" b="0" i="0" dirty="0">
                <a:solidFill>
                  <a:srgbClr val="313537"/>
                </a:solidFill>
                <a:effectLst/>
                <a:latin typeface="var(--font-family-body)"/>
              </a:rPr>
              <a:t>A project has an investment of £500. It returns £200 in year 1, £300 in year 2 and £100 in year 3. The cost of capital is 10%. Is the project worth doing?</a:t>
            </a:r>
          </a:p>
          <a:p>
            <a:pPr algn="l" fontAlgn="base"/>
            <a:endParaRPr lang="en-GB" sz="2400" b="0" i="0" dirty="0">
              <a:solidFill>
                <a:srgbClr val="313537"/>
              </a:solidFill>
              <a:effectLst/>
              <a:latin typeface="var(--font-family-body)"/>
            </a:endParaRPr>
          </a:p>
          <a:p>
            <a:pPr algn="l" fontAlgn="base"/>
            <a:r>
              <a:rPr lang="en-GB" sz="2400" dirty="0">
                <a:solidFill>
                  <a:srgbClr val="313537"/>
                </a:solidFill>
                <a:latin typeface="var(--font-family-body)"/>
              </a:rPr>
              <a:t>Period</a:t>
            </a:r>
            <a:r>
              <a:rPr lang="en-GB" sz="2400" b="0" i="0" dirty="0">
                <a:solidFill>
                  <a:srgbClr val="313537"/>
                </a:solidFill>
                <a:effectLst/>
                <a:latin typeface="var(--font-family-body)"/>
              </a:rPr>
              <a:t>	     Cash Flow (CF)	Discount Factor (DF) @10%	     Present Value (PV)</a:t>
            </a:r>
          </a:p>
          <a:p>
            <a:pPr algn="l" fontAlgn="base"/>
            <a:r>
              <a:rPr lang="en-GB" sz="2400" b="0" i="0" dirty="0">
                <a:solidFill>
                  <a:srgbClr val="313537"/>
                </a:solidFill>
                <a:effectLst/>
                <a:latin typeface="var(--font-family-body)"/>
              </a:rPr>
              <a:t>T0	     (500)	                                      1	                              (500)</a:t>
            </a:r>
          </a:p>
          <a:p>
            <a:pPr algn="l" fontAlgn="base"/>
            <a:r>
              <a:rPr lang="en-GB" sz="2400" b="0" i="0" dirty="0">
                <a:solidFill>
                  <a:srgbClr val="313537"/>
                </a:solidFill>
                <a:effectLst/>
                <a:latin typeface="var(--font-family-body)"/>
              </a:rPr>
              <a:t>T1	</a:t>
            </a:r>
            <a:r>
              <a:rPr lang="en-GB" sz="2400" dirty="0">
                <a:solidFill>
                  <a:srgbClr val="313537"/>
                </a:solidFill>
                <a:latin typeface="var(--font-family-body)"/>
              </a:rPr>
              <a:t>      </a:t>
            </a:r>
            <a:r>
              <a:rPr lang="en-GB" sz="2400" b="0" i="0" dirty="0">
                <a:solidFill>
                  <a:srgbClr val="313537"/>
                </a:solidFill>
                <a:effectLst/>
                <a:latin typeface="var(--font-family-body)"/>
              </a:rPr>
              <a:t>200	                                                0.909	                               181.8</a:t>
            </a:r>
          </a:p>
          <a:p>
            <a:pPr algn="l" fontAlgn="base"/>
            <a:r>
              <a:rPr lang="en-GB" sz="2400" b="0" i="0" dirty="0">
                <a:solidFill>
                  <a:srgbClr val="313537"/>
                </a:solidFill>
                <a:effectLst/>
                <a:latin typeface="var(--font-family-body)"/>
              </a:rPr>
              <a:t>T2	      300	                                                0.826	                               247.8</a:t>
            </a:r>
          </a:p>
          <a:p>
            <a:pPr algn="l" fontAlgn="base"/>
            <a:r>
              <a:rPr lang="en-GB" sz="2400" b="0" i="0" dirty="0">
                <a:solidFill>
                  <a:srgbClr val="313537"/>
                </a:solidFill>
                <a:effectLst/>
                <a:latin typeface="var(--font-family-body)"/>
              </a:rPr>
              <a:t>T3	      100	                                                0.751	                                 75.1</a:t>
            </a:r>
          </a:p>
          <a:p>
            <a:pPr algn="l" fontAlgn="base"/>
            <a:r>
              <a:rPr lang="en-GB" sz="2400" b="0" i="0" dirty="0">
                <a:solidFill>
                  <a:srgbClr val="313537"/>
                </a:solidFill>
                <a:effectLst/>
                <a:latin typeface="var(--font-family-body)"/>
              </a:rPr>
              <a:t>NPV	                                                                                                                   4.7</a:t>
            </a:r>
          </a:p>
          <a:p>
            <a:pPr algn="l" fontAlgn="base"/>
            <a:endParaRPr lang="en-GB" sz="3200" b="0" i="0" dirty="0">
              <a:solidFill>
                <a:srgbClr val="313537"/>
              </a:solidFill>
              <a:effectLst/>
              <a:latin typeface="var(--font-family-body)"/>
            </a:endParaRPr>
          </a:p>
          <a:p>
            <a:pPr algn="l" fontAlgn="base"/>
            <a:endParaRPr lang="en-GB" sz="3200" b="0" i="0" dirty="0">
              <a:solidFill>
                <a:srgbClr val="313537"/>
              </a:solidFill>
              <a:effectLst/>
              <a:latin typeface="var(--font-family-body)"/>
            </a:endParaRPr>
          </a:p>
          <a:p>
            <a:endParaRPr lang="en-GB" dirty="0"/>
          </a:p>
        </p:txBody>
      </p:sp>
    </p:spTree>
    <p:extLst>
      <p:ext uri="{BB962C8B-B14F-4D97-AF65-F5344CB8AC3E}">
        <p14:creationId xmlns:p14="http://schemas.microsoft.com/office/powerpoint/2010/main" val="22768189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49F89-74F8-4F6D-AF24-D2E18AE78697}"/>
              </a:ext>
            </a:extLst>
          </p:cNvPr>
          <p:cNvSpPr>
            <a:spLocks noGrp="1"/>
          </p:cNvSpPr>
          <p:nvPr>
            <p:ph type="ctrTitle"/>
          </p:nvPr>
        </p:nvSpPr>
        <p:spPr>
          <a:xfrm>
            <a:off x="552069" y="343509"/>
            <a:ext cx="1876411" cy="590931"/>
          </a:xfrm>
        </p:spPr>
        <p:txBody>
          <a:bodyPr/>
          <a:lstStyle/>
          <a:p>
            <a:r>
              <a:rPr lang="en-GB" sz="3600" b="1" dirty="0">
                <a:solidFill>
                  <a:srgbClr val="002060"/>
                </a:solidFill>
                <a:effectLst>
                  <a:outerShdw blurRad="38100" dist="38100" dir="2700000" algn="tl">
                    <a:srgbClr val="000000">
                      <a:alpha val="43137"/>
                    </a:srgbClr>
                  </a:outerShdw>
                </a:effectLst>
              </a:rPr>
              <a:t>Workings</a:t>
            </a:r>
          </a:p>
        </p:txBody>
      </p:sp>
      <p:sp>
        <p:nvSpPr>
          <p:cNvPr id="3" name="Subtitle 2">
            <a:extLst>
              <a:ext uri="{FF2B5EF4-FFF2-40B4-BE49-F238E27FC236}">
                <a16:creationId xmlns:a16="http://schemas.microsoft.com/office/drawing/2014/main" id="{39CC8498-E522-4157-BCFC-9805056B8F21}"/>
              </a:ext>
            </a:extLst>
          </p:cNvPr>
          <p:cNvSpPr>
            <a:spLocks noGrp="1"/>
          </p:cNvSpPr>
          <p:nvPr>
            <p:ph type="subTitle" idx="1"/>
          </p:nvPr>
        </p:nvSpPr>
        <p:spPr>
          <a:xfrm>
            <a:off x="450066" y="1065376"/>
            <a:ext cx="11302151" cy="5564220"/>
          </a:xfrm>
        </p:spPr>
        <p:txBody>
          <a:bodyPr/>
          <a:lstStyle/>
          <a:p>
            <a:pPr marL="342900" indent="-342900">
              <a:buFont typeface="Arial" panose="020B0604020202020204" pitchFamily="34" charset="0"/>
              <a:buChar char="•"/>
            </a:pPr>
            <a:r>
              <a:rPr lang="en-GB" sz="2000" b="0" i="0" dirty="0">
                <a:solidFill>
                  <a:srgbClr val="313537"/>
                </a:solidFill>
                <a:effectLst/>
                <a:latin typeface="Merriweather" panose="00000500000000000000" pitchFamily="2" charset="0"/>
              </a:rPr>
              <a:t>You can look up the discount rate in discount tables – usually the % is along the top and years are down the side. </a:t>
            </a:r>
          </a:p>
          <a:p>
            <a:pPr marL="342900" indent="-342900">
              <a:buFont typeface="Arial" panose="020B0604020202020204" pitchFamily="34" charset="0"/>
              <a:buChar char="•"/>
            </a:pPr>
            <a:r>
              <a:rPr lang="en-GB" sz="2000" b="0" i="0" dirty="0">
                <a:solidFill>
                  <a:srgbClr val="313537"/>
                </a:solidFill>
                <a:effectLst/>
                <a:latin typeface="Merriweather" panose="00000500000000000000" pitchFamily="2" charset="0"/>
              </a:rPr>
              <a:t>A copy of some tables is included below; you can also find them in most good accounting and finance textbooks. </a:t>
            </a:r>
          </a:p>
          <a:p>
            <a:pPr marL="342900" indent="-342900">
              <a:buFont typeface="Arial" panose="020B0604020202020204" pitchFamily="34" charset="0"/>
              <a:buChar char="•"/>
            </a:pPr>
            <a:r>
              <a:rPr lang="en-GB" sz="2000" b="0" i="0" dirty="0">
                <a:solidFill>
                  <a:srgbClr val="313537"/>
                </a:solidFill>
                <a:effectLst/>
                <a:latin typeface="Merriweather" panose="00000500000000000000" pitchFamily="2" charset="0"/>
              </a:rPr>
              <a:t>Ensure you use the present value tables and not the annuity tables – these can only be used where there is a constant cash flow throughout the project period. Where a project runs for ever (unlikely) we can use the perpetuity calculation, which simply entails dividing the annual cash flow by the discount rate.</a:t>
            </a:r>
            <a:endParaRPr lang="en-GB" sz="2000" dirty="0">
              <a:solidFill>
                <a:srgbClr val="313537"/>
              </a:solidFill>
              <a:latin typeface="Merriweather" panose="00000500000000000000" pitchFamily="2" charset="0"/>
            </a:endParaRPr>
          </a:p>
          <a:p>
            <a:pPr marL="342900" indent="-342900">
              <a:buFont typeface="Arial" panose="020B0604020202020204" pitchFamily="34" charset="0"/>
              <a:buChar char="•"/>
            </a:pPr>
            <a:r>
              <a:rPr lang="en-GB" sz="2000" b="0" i="0" dirty="0">
                <a:solidFill>
                  <a:srgbClr val="313537"/>
                </a:solidFill>
                <a:effectLst/>
                <a:latin typeface="Merriweather" panose="00000500000000000000" pitchFamily="2" charset="0"/>
              </a:rPr>
              <a:t>If you wanted to work out each DF manually, then the calculations would be:</a:t>
            </a:r>
          </a:p>
          <a:p>
            <a:endParaRPr lang="en-GB" sz="2000" b="0" i="0" dirty="0">
              <a:solidFill>
                <a:srgbClr val="313537"/>
              </a:solidFill>
              <a:effectLst/>
              <a:latin typeface="Merriweather" panose="00000500000000000000" pitchFamily="2" charset="0"/>
            </a:endParaRPr>
          </a:p>
          <a:p>
            <a:r>
              <a:rPr lang="en-GB" sz="2000" b="0" i="0" dirty="0">
                <a:solidFill>
                  <a:srgbClr val="313537"/>
                </a:solidFill>
                <a:effectLst/>
                <a:latin typeface="Merriweather" panose="00000500000000000000" pitchFamily="2" charset="0"/>
              </a:rPr>
              <a:t>	T0: (500) x 1 (no TVM at T0) +</a:t>
            </a:r>
          </a:p>
          <a:p>
            <a:endParaRPr lang="en-GB" sz="2000" b="0" i="0" dirty="0">
              <a:solidFill>
                <a:srgbClr val="313537"/>
              </a:solidFill>
              <a:effectLst/>
              <a:latin typeface="Merriweather" panose="00000500000000000000" pitchFamily="2" charset="0"/>
            </a:endParaRPr>
          </a:p>
          <a:p>
            <a:r>
              <a:rPr lang="en-GB" sz="2000" b="0" i="0" dirty="0">
                <a:solidFill>
                  <a:srgbClr val="313537"/>
                </a:solidFill>
                <a:effectLst/>
                <a:latin typeface="Merriweather" panose="00000500000000000000" pitchFamily="2" charset="0"/>
              </a:rPr>
              <a:t>	T1: 200 x 1 / (1.1)</a:t>
            </a:r>
            <a:r>
              <a:rPr lang="en-GB" sz="2000" b="0" i="0" baseline="30000" dirty="0">
                <a:solidFill>
                  <a:srgbClr val="313537"/>
                </a:solidFill>
                <a:effectLst/>
                <a:latin typeface="Merriweather" panose="00000500000000000000" pitchFamily="2" charset="0"/>
              </a:rPr>
              <a:t>1</a:t>
            </a:r>
            <a:r>
              <a:rPr lang="en-GB" sz="2000" b="0" i="0" dirty="0">
                <a:solidFill>
                  <a:srgbClr val="313537"/>
                </a:solidFill>
                <a:effectLst/>
                <a:latin typeface="Merriweather" panose="00000500000000000000" pitchFamily="2" charset="0"/>
              </a:rPr>
              <a:t> + </a:t>
            </a:r>
          </a:p>
          <a:p>
            <a:endParaRPr lang="en-GB" sz="2000" b="0" i="0" dirty="0">
              <a:solidFill>
                <a:srgbClr val="313537"/>
              </a:solidFill>
              <a:effectLst/>
              <a:latin typeface="Merriweather" panose="00000500000000000000" pitchFamily="2" charset="0"/>
            </a:endParaRPr>
          </a:p>
          <a:p>
            <a:r>
              <a:rPr lang="en-GB" sz="2000" b="0" i="0" dirty="0">
                <a:solidFill>
                  <a:srgbClr val="313537"/>
                </a:solidFill>
                <a:effectLst/>
                <a:latin typeface="Merriweather" panose="00000500000000000000" pitchFamily="2" charset="0"/>
              </a:rPr>
              <a:t>	T2: 300 x 1 / (1.1)</a:t>
            </a:r>
            <a:r>
              <a:rPr lang="en-GB" sz="2000" b="0" i="0" baseline="30000" dirty="0">
                <a:solidFill>
                  <a:srgbClr val="313537"/>
                </a:solidFill>
                <a:effectLst/>
                <a:latin typeface="Merriweather" panose="00000500000000000000" pitchFamily="2" charset="0"/>
              </a:rPr>
              <a:t>2</a:t>
            </a:r>
            <a:r>
              <a:rPr lang="en-GB" sz="2000" b="0" i="0" dirty="0">
                <a:solidFill>
                  <a:srgbClr val="313537"/>
                </a:solidFill>
                <a:effectLst/>
                <a:latin typeface="Merriweather" panose="00000500000000000000" pitchFamily="2" charset="0"/>
              </a:rPr>
              <a:t> + …</a:t>
            </a:r>
          </a:p>
        </p:txBody>
      </p:sp>
    </p:spTree>
    <p:extLst>
      <p:ext uri="{BB962C8B-B14F-4D97-AF65-F5344CB8AC3E}">
        <p14:creationId xmlns:p14="http://schemas.microsoft.com/office/powerpoint/2010/main" val="3129871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E00C3-2B2C-46A1-A122-10D525D9DA5A}"/>
              </a:ext>
            </a:extLst>
          </p:cNvPr>
          <p:cNvSpPr>
            <a:spLocks noGrp="1"/>
          </p:cNvSpPr>
          <p:nvPr>
            <p:ph type="ctrTitle"/>
          </p:nvPr>
        </p:nvSpPr>
        <p:spPr>
          <a:xfrm>
            <a:off x="522514" y="363296"/>
            <a:ext cx="4147610" cy="590931"/>
          </a:xfrm>
        </p:spPr>
        <p:txBody>
          <a:bodyPr/>
          <a:lstStyle/>
          <a:p>
            <a:r>
              <a:rPr lang="en-GB" sz="3600" b="1" dirty="0">
                <a:solidFill>
                  <a:srgbClr val="002060"/>
                </a:solidFill>
                <a:effectLst>
                  <a:outerShdw blurRad="38100" dist="38100" dir="2700000" algn="tl">
                    <a:srgbClr val="000000">
                      <a:alpha val="43137"/>
                    </a:srgbClr>
                  </a:outerShdw>
                </a:effectLst>
              </a:rPr>
              <a:t>Footnote on workings</a:t>
            </a:r>
          </a:p>
        </p:txBody>
      </p:sp>
      <p:sp>
        <p:nvSpPr>
          <p:cNvPr id="3" name="Subtitle 2">
            <a:extLst>
              <a:ext uri="{FF2B5EF4-FFF2-40B4-BE49-F238E27FC236}">
                <a16:creationId xmlns:a16="http://schemas.microsoft.com/office/drawing/2014/main" id="{977E3B84-0CB9-465B-B0C1-CD7CD6E7ED04}"/>
              </a:ext>
            </a:extLst>
          </p:cNvPr>
          <p:cNvSpPr>
            <a:spLocks noGrp="1"/>
          </p:cNvSpPr>
          <p:nvPr>
            <p:ph type="subTitle" idx="1"/>
          </p:nvPr>
        </p:nvSpPr>
        <p:spPr>
          <a:xfrm>
            <a:off x="522514" y="1129502"/>
            <a:ext cx="11081657" cy="5318250"/>
          </a:xfrm>
        </p:spPr>
        <p:txBody>
          <a:bodyPr/>
          <a:lstStyle/>
          <a:p>
            <a:pPr marL="342900" indent="-342900" algn="l" fontAlgn="base">
              <a:buFont typeface="Arial" panose="020B0604020202020204" pitchFamily="34" charset="0"/>
              <a:buChar char="•"/>
            </a:pPr>
            <a:r>
              <a:rPr lang="en-GB" sz="2400" b="0" i="0" dirty="0">
                <a:solidFill>
                  <a:srgbClr val="313537"/>
                </a:solidFill>
                <a:effectLst/>
                <a:latin typeface="Merriweather" panose="00000500000000000000" pitchFamily="2" charset="0"/>
              </a:rPr>
              <a:t>Note when you insert the time periods, you begin with T0 = now as that is normally when the initial outlay is made. Note T0 has no time value of money as it is ‘now’; DF = 1, therefore.</a:t>
            </a:r>
          </a:p>
          <a:p>
            <a:pPr marL="342900" indent="-342900" algn="l" fontAlgn="base">
              <a:buFont typeface="Arial" panose="020B0604020202020204" pitchFamily="34" charset="0"/>
              <a:buChar char="•"/>
            </a:pPr>
            <a:r>
              <a:rPr lang="en-GB" sz="2400" b="0" i="0" dirty="0">
                <a:solidFill>
                  <a:srgbClr val="313537"/>
                </a:solidFill>
                <a:effectLst/>
                <a:latin typeface="Merriweather" panose="00000500000000000000" pitchFamily="2" charset="0"/>
              </a:rPr>
              <a:t>Multiply the discount factors by the CFs to get the PVs. Total the PVs to arrive at the NPV.</a:t>
            </a:r>
          </a:p>
          <a:p>
            <a:pPr marL="342900" indent="-342900" algn="l" fontAlgn="base">
              <a:buFont typeface="Arial" panose="020B0604020202020204" pitchFamily="34" charset="0"/>
              <a:buChar char="•"/>
            </a:pPr>
            <a:r>
              <a:rPr lang="en-GB" sz="2400" b="0" i="0" dirty="0">
                <a:solidFill>
                  <a:srgbClr val="313537"/>
                </a:solidFill>
                <a:effectLst/>
                <a:latin typeface="Merriweather" panose="00000500000000000000" pitchFamily="2" charset="0"/>
              </a:rPr>
              <a:t>The project is worth doing at just about £4.70 above the initial outlay. </a:t>
            </a:r>
          </a:p>
          <a:p>
            <a:pPr marL="342900" indent="-342900" algn="l" fontAlgn="base">
              <a:buFont typeface="Arial" panose="020B0604020202020204" pitchFamily="34" charset="0"/>
              <a:buChar char="•"/>
            </a:pPr>
            <a:r>
              <a:rPr lang="en-GB" sz="2400" b="0" i="0" dirty="0">
                <a:solidFill>
                  <a:srgbClr val="313537"/>
                </a:solidFill>
                <a:effectLst/>
                <a:latin typeface="Merriweather" panose="00000500000000000000" pitchFamily="2" charset="0"/>
              </a:rPr>
              <a:t>In practice, a business might re-examine the discount rate and reperform the calculation, as necessary. </a:t>
            </a:r>
          </a:p>
          <a:p>
            <a:pPr marL="342900" indent="-342900" algn="l" fontAlgn="base">
              <a:buFont typeface="Arial" panose="020B0604020202020204" pitchFamily="34" charset="0"/>
              <a:buChar char="•"/>
            </a:pPr>
            <a:r>
              <a:rPr lang="en-GB" sz="2400" b="0" i="0" dirty="0">
                <a:solidFill>
                  <a:srgbClr val="313537"/>
                </a:solidFill>
                <a:effectLst/>
                <a:latin typeface="Merriweather" panose="00000500000000000000" pitchFamily="2" charset="0"/>
              </a:rPr>
              <a:t>This is called sensitivity analysis – it is often undertaken when the NPV delivers a marginal amount that is close to 0 (either positive or negative</a:t>
            </a:r>
            <a:r>
              <a:rPr lang="en-GB" sz="2800" b="0" i="0" dirty="0">
                <a:solidFill>
                  <a:srgbClr val="313537"/>
                </a:solidFill>
                <a:effectLst/>
                <a:latin typeface="Merriweather" panose="00000500000000000000" pitchFamily="2" charset="0"/>
              </a:rPr>
              <a:t>).</a:t>
            </a:r>
          </a:p>
        </p:txBody>
      </p:sp>
    </p:spTree>
    <p:extLst>
      <p:ext uri="{BB962C8B-B14F-4D97-AF65-F5344CB8AC3E}">
        <p14:creationId xmlns:p14="http://schemas.microsoft.com/office/powerpoint/2010/main" val="256931959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0AE4-4D04-4747-9B5F-2C7272B3030A}"/>
              </a:ext>
            </a:extLst>
          </p:cNvPr>
          <p:cNvSpPr>
            <a:spLocks noGrp="1"/>
          </p:cNvSpPr>
          <p:nvPr>
            <p:ph type="title"/>
          </p:nvPr>
        </p:nvSpPr>
        <p:spPr>
          <a:xfrm>
            <a:off x="325438" y="412007"/>
            <a:ext cx="4446587" cy="645268"/>
          </a:xfrm>
        </p:spPr>
        <p:txBody>
          <a:bodyPr anchor="b">
            <a:normAutofit/>
          </a:bodyPr>
          <a:lstStyle/>
          <a:p>
            <a:r>
              <a:rPr lang="en-GB" b="1" dirty="0">
                <a:solidFill>
                  <a:srgbClr val="002060"/>
                </a:solidFill>
                <a:effectLst>
                  <a:outerShdw blurRad="38100" dist="38100" dir="2700000" algn="tl">
                    <a:srgbClr val="000000">
                      <a:alpha val="43137"/>
                    </a:srgbClr>
                  </a:outerShdw>
                </a:effectLst>
              </a:rPr>
              <a:t>Present value table</a:t>
            </a:r>
          </a:p>
        </p:txBody>
      </p:sp>
      <p:pic>
        <p:nvPicPr>
          <p:cNvPr id="4" name="Picture 3" descr="Table&#10;&#10;Description automatically generated">
            <a:extLst>
              <a:ext uri="{FF2B5EF4-FFF2-40B4-BE49-F238E27FC236}">
                <a16:creationId xmlns:a16="http://schemas.microsoft.com/office/drawing/2014/main" id="{11F324FB-2FB6-4211-A30D-CE240CBA86AC}"/>
              </a:ext>
            </a:extLst>
          </p:cNvPr>
          <p:cNvPicPr>
            <a:picLocks noChangeAspect="1"/>
          </p:cNvPicPr>
          <p:nvPr/>
        </p:nvPicPr>
        <p:blipFill>
          <a:blip r:embed="rId2"/>
          <a:stretch>
            <a:fillRect/>
          </a:stretch>
        </p:blipFill>
        <p:spPr>
          <a:xfrm>
            <a:off x="4582732" y="457200"/>
            <a:ext cx="6438836" cy="6049824"/>
          </a:xfrm>
          <a:prstGeom prst="rect">
            <a:avLst/>
          </a:prstGeom>
          <a:noFill/>
        </p:spPr>
      </p:pic>
      <p:sp>
        <p:nvSpPr>
          <p:cNvPr id="3" name="Subtitle 2">
            <a:extLst>
              <a:ext uri="{FF2B5EF4-FFF2-40B4-BE49-F238E27FC236}">
                <a16:creationId xmlns:a16="http://schemas.microsoft.com/office/drawing/2014/main" id="{7EEA54C3-5133-47DF-B5FE-095C4707BBBF}"/>
              </a:ext>
            </a:extLst>
          </p:cNvPr>
          <p:cNvSpPr>
            <a:spLocks noGrp="1"/>
          </p:cNvSpPr>
          <p:nvPr>
            <p:ph type="body" sz="half" idx="2"/>
          </p:nvPr>
        </p:nvSpPr>
        <p:spPr>
          <a:xfrm>
            <a:off x="839788" y="2057399"/>
            <a:ext cx="3932237" cy="4123481"/>
          </a:xfrm>
        </p:spPr>
        <p:txBody>
          <a:bodyPr>
            <a:normAutofit/>
          </a:bodyPr>
          <a:lstStyle/>
          <a:p>
            <a:pPr fontAlgn="base"/>
            <a:endParaRPr lang="en-GB" b="0" i="0">
              <a:effectLst/>
            </a:endParaRPr>
          </a:p>
          <a:p>
            <a:endParaRPr lang="en-GB" dirty="0"/>
          </a:p>
        </p:txBody>
      </p:sp>
    </p:spTree>
    <p:extLst>
      <p:ext uri="{BB962C8B-B14F-4D97-AF65-F5344CB8AC3E}">
        <p14:creationId xmlns:p14="http://schemas.microsoft.com/office/powerpoint/2010/main" val="93074995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0C2E8-E280-4B7E-9E85-BA9F160BE87D}"/>
              </a:ext>
            </a:extLst>
          </p:cNvPr>
          <p:cNvSpPr>
            <a:spLocks noGrp="1"/>
          </p:cNvSpPr>
          <p:nvPr>
            <p:ph type="ctrTitle"/>
          </p:nvPr>
        </p:nvSpPr>
        <p:spPr>
          <a:xfrm>
            <a:off x="755904" y="428398"/>
            <a:ext cx="3460627" cy="590931"/>
          </a:xfrm>
        </p:spPr>
        <p:txBody>
          <a:bodyPr/>
          <a:lstStyle/>
          <a:p>
            <a:r>
              <a:rPr lang="en-GB" sz="3600" b="1" dirty="0">
                <a:solidFill>
                  <a:srgbClr val="002060"/>
                </a:solidFill>
                <a:effectLst>
                  <a:outerShdw blurRad="38100" dist="38100" dir="2700000" algn="tl">
                    <a:srgbClr val="000000">
                      <a:alpha val="43137"/>
                    </a:srgbClr>
                  </a:outerShdw>
                </a:effectLst>
              </a:rPr>
              <a:t> Activity: </a:t>
            </a:r>
            <a:r>
              <a:rPr lang="en-GB" sz="3600" b="1" dirty="0" err="1">
                <a:solidFill>
                  <a:srgbClr val="002060"/>
                </a:solidFill>
                <a:effectLst>
                  <a:outerShdw blurRad="38100" dist="38100" dir="2700000" algn="tl">
                    <a:srgbClr val="000000">
                      <a:alpha val="43137"/>
                    </a:srgbClr>
                  </a:outerShdw>
                </a:effectLst>
              </a:rPr>
              <a:t>Solex</a:t>
            </a:r>
            <a:r>
              <a:rPr lang="en-GB" sz="3600" b="1" dirty="0">
                <a:solidFill>
                  <a:srgbClr val="002060"/>
                </a:solidFill>
                <a:effectLst>
                  <a:outerShdw blurRad="38100" dist="38100" dir="2700000" algn="tl">
                    <a:srgbClr val="000000">
                      <a:alpha val="43137"/>
                    </a:srgbClr>
                  </a:outerShdw>
                </a:effectLst>
              </a:rPr>
              <a:t> Ltd</a:t>
            </a:r>
          </a:p>
        </p:txBody>
      </p:sp>
      <p:sp>
        <p:nvSpPr>
          <p:cNvPr id="3" name="Subtitle 2">
            <a:extLst>
              <a:ext uri="{FF2B5EF4-FFF2-40B4-BE49-F238E27FC236}">
                <a16:creationId xmlns:a16="http://schemas.microsoft.com/office/drawing/2014/main" id="{47D80959-3596-4B3F-957A-F0BDBF4D3421}"/>
              </a:ext>
            </a:extLst>
          </p:cNvPr>
          <p:cNvSpPr>
            <a:spLocks noGrp="1"/>
          </p:cNvSpPr>
          <p:nvPr>
            <p:ph type="subTitle" idx="1"/>
          </p:nvPr>
        </p:nvSpPr>
        <p:spPr>
          <a:xfrm>
            <a:off x="755904" y="1268729"/>
            <a:ext cx="10642745" cy="5422487"/>
          </a:xfrm>
        </p:spPr>
        <p:txBody>
          <a:bodyPr/>
          <a:lstStyle/>
          <a:p>
            <a:r>
              <a:rPr lang="en-GB" sz="2400" dirty="0">
                <a:solidFill>
                  <a:srgbClr val="002060"/>
                </a:solidFill>
              </a:rPr>
              <a:t>Equipment purchased at outset:       £80,000                                                              </a:t>
            </a:r>
          </a:p>
          <a:p>
            <a:r>
              <a:rPr lang="en-GB" sz="2400" dirty="0">
                <a:solidFill>
                  <a:srgbClr val="002060"/>
                </a:solidFill>
              </a:rPr>
              <a:t>Scrap proceeds at end of project:	£2,000</a:t>
            </a:r>
          </a:p>
          <a:p>
            <a:endParaRPr lang="en-GB" sz="2400" dirty="0">
              <a:solidFill>
                <a:srgbClr val="002060"/>
              </a:solidFill>
            </a:endParaRPr>
          </a:p>
          <a:p>
            <a:r>
              <a:rPr lang="en-GB" sz="2400" dirty="0">
                <a:solidFill>
                  <a:srgbClr val="002060"/>
                </a:solidFill>
              </a:rPr>
              <a:t>Cash generated by trading:</a:t>
            </a:r>
          </a:p>
          <a:p>
            <a:r>
              <a:rPr lang="en-GB" sz="2400" dirty="0" err="1">
                <a:solidFill>
                  <a:srgbClr val="002060"/>
                </a:solidFill>
              </a:rPr>
              <a:t>Yr</a:t>
            </a:r>
            <a:r>
              <a:rPr lang="en-GB" sz="2400" dirty="0">
                <a:solidFill>
                  <a:srgbClr val="002060"/>
                </a:solidFill>
              </a:rPr>
              <a:t> 1                                                               £24,000</a:t>
            </a:r>
          </a:p>
          <a:p>
            <a:r>
              <a:rPr lang="en-GB" sz="2400" dirty="0" err="1">
                <a:solidFill>
                  <a:srgbClr val="002060"/>
                </a:solidFill>
              </a:rPr>
              <a:t>Yr</a:t>
            </a:r>
            <a:r>
              <a:rPr lang="en-GB" sz="2400" dirty="0">
                <a:solidFill>
                  <a:srgbClr val="002060"/>
                </a:solidFill>
              </a:rPr>
              <a:t> 2                                                               £30,000</a:t>
            </a:r>
          </a:p>
          <a:p>
            <a:r>
              <a:rPr lang="en-GB" sz="2400" dirty="0" err="1">
                <a:solidFill>
                  <a:srgbClr val="002060"/>
                </a:solidFill>
              </a:rPr>
              <a:t>Yr</a:t>
            </a:r>
            <a:r>
              <a:rPr lang="en-GB" sz="2400" dirty="0">
                <a:solidFill>
                  <a:srgbClr val="002060"/>
                </a:solidFill>
              </a:rPr>
              <a:t> 3                                                               £40,000</a:t>
            </a:r>
          </a:p>
          <a:p>
            <a:r>
              <a:rPr lang="en-GB" sz="2400" dirty="0" err="1">
                <a:solidFill>
                  <a:srgbClr val="002060"/>
                </a:solidFill>
              </a:rPr>
              <a:t>Yr</a:t>
            </a:r>
            <a:r>
              <a:rPr lang="en-GB" sz="2400" dirty="0">
                <a:solidFill>
                  <a:srgbClr val="002060"/>
                </a:solidFill>
              </a:rPr>
              <a:t> 4                                                               £26,000</a:t>
            </a:r>
          </a:p>
          <a:p>
            <a:endParaRPr lang="en-GB" sz="2400" dirty="0">
              <a:solidFill>
                <a:srgbClr val="002060"/>
              </a:solidFill>
            </a:endParaRPr>
          </a:p>
          <a:p>
            <a:r>
              <a:rPr lang="en-GB" sz="2400" dirty="0">
                <a:solidFill>
                  <a:srgbClr val="002060"/>
                </a:solidFill>
              </a:rPr>
              <a:t>Life of Equipment 4 years, depreciated over 4 years using straight- line method.</a:t>
            </a:r>
          </a:p>
        </p:txBody>
      </p:sp>
    </p:spTree>
    <p:extLst>
      <p:ext uri="{BB962C8B-B14F-4D97-AF65-F5344CB8AC3E}">
        <p14:creationId xmlns:p14="http://schemas.microsoft.com/office/powerpoint/2010/main" val="18154655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1BE56-0049-4A1D-810A-23CD8991F976}"/>
              </a:ext>
            </a:extLst>
          </p:cNvPr>
          <p:cNvSpPr>
            <a:spLocks noGrp="1"/>
          </p:cNvSpPr>
          <p:nvPr>
            <p:ph type="ctrTitle"/>
          </p:nvPr>
        </p:nvSpPr>
        <p:spPr>
          <a:xfrm>
            <a:off x="1155573" y="483619"/>
            <a:ext cx="7135992" cy="535531"/>
          </a:xfrm>
        </p:spPr>
        <p:txBody>
          <a:bodyPr/>
          <a:lstStyle/>
          <a:p>
            <a:r>
              <a:rPr lang="en-GB" b="1" dirty="0">
                <a:solidFill>
                  <a:srgbClr val="002060"/>
                </a:solidFill>
                <a:effectLst>
                  <a:outerShdw blurRad="38100" dist="38100" dir="2700000" algn="tl">
                    <a:srgbClr val="000000">
                      <a:alpha val="43137"/>
                    </a:srgbClr>
                  </a:outerShdw>
                </a:effectLst>
              </a:rPr>
              <a:t>Answer – without considering depreciation</a:t>
            </a:r>
          </a:p>
        </p:txBody>
      </p:sp>
      <p:graphicFrame>
        <p:nvGraphicFramePr>
          <p:cNvPr id="4" name="Table 3">
            <a:extLst>
              <a:ext uri="{FF2B5EF4-FFF2-40B4-BE49-F238E27FC236}">
                <a16:creationId xmlns:a16="http://schemas.microsoft.com/office/drawing/2014/main" id="{2BE3060C-EC36-48FA-8ABF-DC07DF29D105}"/>
              </a:ext>
            </a:extLst>
          </p:cNvPr>
          <p:cNvGraphicFramePr>
            <a:graphicFrameLocks noGrp="1"/>
          </p:cNvGraphicFramePr>
          <p:nvPr>
            <p:extLst>
              <p:ext uri="{D42A27DB-BD31-4B8C-83A1-F6EECF244321}">
                <p14:modId xmlns:p14="http://schemas.microsoft.com/office/powerpoint/2010/main" val="2350710513"/>
              </p:ext>
            </p:extLst>
          </p:nvPr>
        </p:nvGraphicFramePr>
        <p:xfrm>
          <a:off x="1155573" y="1322102"/>
          <a:ext cx="7725485" cy="3108960"/>
        </p:xfrm>
        <a:graphic>
          <a:graphicData uri="http://schemas.openxmlformats.org/drawingml/2006/table">
            <a:tbl>
              <a:tblPr/>
              <a:tblGrid>
                <a:gridCol w="1374930">
                  <a:extLst>
                    <a:ext uri="{9D8B030D-6E8A-4147-A177-3AD203B41FA5}">
                      <a16:colId xmlns:a16="http://schemas.microsoft.com/office/drawing/2014/main" val="2161736417"/>
                    </a:ext>
                  </a:extLst>
                </a:gridCol>
                <a:gridCol w="1990972">
                  <a:extLst>
                    <a:ext uri="{9D8B030D-6E8A-4147-A177-3AD203B41FA5}">
                      <a16:colId xmlns:a16="http://schemas.microsoft.com/office/drawing/2014/main" val="3482316117"/>
                    </a:ext>
                  </a:extLst>
                </a:gridCol>
                <a:gridCol w="2423671">
                  <a:extLst>
                    <a:ext uri="{9D8B030D-6E8A-4147-A177-3AD203B41FA5}">
                      <a16:colId xmlns:a16="http://schemas.microsoft.com/office/drawing/2014/main" val="1618674700"/>
                    </a:ext>
                  </a:extLst>
                </a:gridCol>
                <a:gridCol w="1935912">
                  <a:extLst>
                    <a:ext uri="{9D8B030D-6E8A-4147-A177-3AD203B41FA5}">
                      <a16:colId xmlns:a16="http://schemas.microsoft.com/office/drawing/2014/main" val="2257009127"/>
                    </a:ext>
                  </a:extLst>
                </a:gridCol>
              </a:tblGrid>
              <a:tr h="0">
                <a:tc>
                  <a:txBody>
                    <a:bodyPr/>
                    <a:lstStyle/>
                    <a:p>
                      <a:pPr fontAlgn="ctr"/>
                      <a:r>
                        <a:rPr lang="en-GB">
                          <a:effectLst/>
                          <a:latin typeface="var(--font-family-body)"/>
                        </a:rPr>
                        <a:t>£</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tc>
                  <a:txBody>
                    <a:bodyPr/>
                    <a:lstStyle/>
                    <a:p>
                      <a:pPr fontAlgn="ctr"/>
                      <a:r>
                        <a:rPr lang="en-GB">
                          <a:effectLst/>
                          <a:latin typeface="var(--font-family-body)"/>
                        </a:rPr>
                        <a:t>Cash Flow</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tc>
                  <a:txBody>
                    <a:bodyPr/>
                    <a:lstStyle/>
                    <a:p>
                      <a:pPr fontAlgn="ctr"/>
                      <a:r>
                        <a:rPr lang="en-GB">
                          <a:effectLst/>
                          <a:latin typeface="var(--font-family-body)"/>
                        </a:rPr>
                        <a:t>Discount Factor @ 10%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tc>
                  <a:txBody>
                    <a:bodyPr/>
                    <a:lstStyle/>
                    <a:p>
                      <a:pPr fontAlgn="ctr"/>
                      <a:r>
                        <a:rPr lang="en-GB">
                          <a:effectLst/>
                          <a:latin typeface="var(--font-family-body)"/>
                        </a:rPr>
                        <a:t>Present Value</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1ABC9C"/>
                    </a:solidFill>
                  </a:tcPr>
                </a:tc>
                <a:extLst>
                  <a:ext uri="{0D108BD9-81ED-4DB2-BD59-A6C34878D82A}">
                    <a16:rowId xmlns:a16="http://schemas.microsoft.com/office/drawing/2014/main" val="3936202944"/>
                  </a:ext>
                </a:extLst>
              </a:tr>
              <a:tr h="0">
                <a:tc>
                  <a:txBody>
                    <a:bodyPr/>
                    <a:lstStyle/>
                    <a:p>
                      <a:pPr fontAlgn="ctr"/>
                      <a:r>
                        <a:rPr lang="en-GB" dirty="0">
                          <a:effectLst/>
                          <a:latin typeface="var(--font-family-body)"/>
                        </a:rPr>
                        <a:t>T0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r>
                        <a:rPr lang="en-GB">
                          <a:effectLst/>
                          <a:latin typeface="var(--font-family-body)"/>
                        </a:rPr>
                        <a:t>(80,000)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1</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(80,000)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296316574"/>
                  </a:ext>
                </a:extLst>
              </a:tr>
              <a:tr h="0">
                <a:tc>
                  <a:txBody>
                    <a:bodyPr/>
                    <a:lstStyle/>
                    <a:p>
                      <a:pPr fontAlgn="ctr"/>
                      <a:r>
                        <a:rPr lang="en-GB">
                          <a:effectLst/>
                          <a:latin typeface="var(--font-family-body)"/>
                        </a:rPr>
                        <a:t>T1</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r>
                        <a:rPr lang="en-GB">
                          <a:effectLst/>
                          <a:latin typeface="var(--font-family-body)"/>
                        </a:rPr>
                        <a:t>24,000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0.909</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21,818</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182299446"/>
                  </a:ext>
                </a:extLst>
              </a:tr>
              <a:tr h="0">
                <a:tc>
                  <a:txBody>
                    <a:bodyPr/>
                    <a:lstStyle/>
                    <a:p>
                      <a:pPr fontAlgn="ctr"/>
                      <a:r>
                        <a:rPr lang="en-GB">
                          <a:effectLst/>
                          <a:latin typeface="var(--font-family-body)"/>
                        </a:rPr>
                        <a:t>T2</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r>
                        <a:rPr lang="en-GB">
                          <a:effectLst/>
                          <a:latin typeface="var(--font-family-body)"/>
                        </a:rPr>
                        <a:t>30,000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0.826</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24,793</a:t>
                      </a:r>
                      <a:br>
                        <a:rPr lang="en-GB">
                          <a:effectLst/>
                          <a:latin typeface="var(--font-family-body)"/>
                        </a:rPr>
                      </a:b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864084920"/>
                  </a:ext>
                </a:extLst>
              </a:tr>
              <a:tr h="0">
                <a:tc>
                  <a:txBody>
                    <a:bodyPr/>
                    <a:lstStyle/>
                    <a:p>
                      <a:pPr fontAlgn="ctr"/>
                      <a:r>
                        <a:rPr lang="en-GB">
                          <a:effectLst/>
                          <a:latin typeface="var(--font-family-body)"/>
                        </a:rPr>
                        <a:t>T3</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r>
                        <a:rPr lang="en-GB">
                          <a:effectLst/>
                          <a:latin typeface="var(--font-family-body)"/>
                        </a:rPr>
                        <a:t>40,000</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0.751</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30,053</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115794031"/>
                  </a:ext>
                </a:extLst>
              </a:tr>
              <a:tr h="0">
                <a:tc>
                  <a:txBody>
                    <a:bodyPr/>
                    <a:lstStyle/>
                    <a:p>
                      <a:pPr fontAlgn="ctr"/>
                      <a:r>
                        <a:rPr lang="en-GB">
                          <a:effectLst/>
                          <a:latin typeface="var(--font-family-body)"/>
                        </a:rPr>
                        <a:t>T4</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r>
                        <a:rPr lang="en-GB">
                          <a:effectLst/>
                          <a:latin typeface="var(--font-family-body)"/>
                        </a:rPr>
                        <a:t>28,000 </a:t>
                      </a:r>
                      <a:r>
                        <a:rPr lang="en-GB" baseline="30000">
                          <a:solidFill>
                            <a:srgbClr val="D3473C"/>
                          </a:solidFill>
                          <a:effectLst/>
                          <a:latin typeface="var(--font-family-body)"/>
                        </a:rPr>
                        <a:t>(W1)</a:t>
                      </a:r>
                      <a:endParaRPr lang="en-GB">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a:effectLst/>
                          <a:latin typeface="var(--font-family-body)"/>
                        </a:rPr>
                        <a:t>0.683</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u="sng" dirty="0">
                          <a:effectLst/>
                          <a:latin typeface="var(--font-family-body)"/>
                        </a:rPr>
                        <a:t>19,124</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788514488"/>
                  </a:ext>
                </a:extLst>
              </a:tr>
              <a:tr h="0">
                <a:tc>
                  <a:txBody>
                    <a:bodyPr/>
                    <a:lstStyle/>
                    <a:p>
                      <a:pPr fontAlgn="ctr"/>
                      <a:r>
                        <a:rPr lang="en-GB" dirty="0">
                          <a:effectLst/>
                          <a:latin typeface="var(--font-family-body)"/>
                        </a:rPr>
                        <a:t>NPV</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fontAlgn="ctr"/>
                      <a:br>
                        <a:rPr lang="en-GB" dirty="0">
                          <a:effectLst/>
                          <a:latin typeface="var(--font-family-body)"/>
                        </a:rPr>
                      </a:br>
                      <a:endParaRPr lang="en-GB"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br>
                        <a:rPr lang="en-GB" dirty="0">
                          <a:effectLst/>
                          <a:latin typeface="var(--font-family-body)"/>
                        </a:rPr>
                      </a:br>
                      <a:endParaRPr lang="en-GB" dirty="0">
                        <a:effectLst/>
                        <a:latin typeface="var(--font-family-body)"/>
                      </a:endParaRP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ctr"/>
                      <a:r>
                        <a:rPr lang="en-GB" dirty="0">
                          <a:effectLst/>
                          <a:latin typeface="var(--font-family-body)"/>
                        </a:rPr>
                        <a:t>15,788</a:t>
                      </a:r>
                    </a:p>
                  </a:txBody>
                  <a:tcPr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588778399"/>
                  </a:ext>
                </a:extLst>
              </a:tr>
            </a:tbl>
          </a:graphicData>
        </a:graphic>
      </p:graphicFrame>
      <p:sp>
        <p:nvSpPr>
          <p:cNvPr id="7" name="Rectangle 6">
            <a:extLst>
              <a:ext uri="{FF2B5EF4-FFF2-40B4-BE49-F238E27FC236}">
                <a16:creationId xmlns:a16="http://schemas.microsoft.com/office/drawing/2014/main" id="{43058AD1-CE91-644B-B076-B779A39BC2BE}"/>
              </a:ext>
            </a:extLst>
          </p:cNvPr>
          <p:cNvSpPr/>
          <p:nvPr/>
        </p:nvSpPr>
        <p:spPr>
          <a:xfrm>
            <a:off x="755904" y="4734014"/>
            <a:ext cx="10607040" cy="1323439"/>
          </a:xfrm>
          <a:prstGeom prst="rect">
            <a:avLst/>
          </a:prstGeom>
        </p:spPr>
        <p:txBody>
          <a:bodyPr wrap="square">
            <a:spAutoFit/>
          </a:bodyPr>
          <a:lstStyle/>
          <a:p>
            <a:pPr marL="342900" indent="-342900">
              <a:buFont typeface="Arial" panose="020B0604020202020204" pitchFamily="34" charset="0"/>
              <a:buChar char="•"/>
            </a:pPr>
            <a:r>
              <a:rPr lang="en-GB" sz="2000" dirty="0">
                <a:solidFill>
                  <a:srgbClr val="313537"/>
                </a:solidFill>
                <a:latin typeface="Merriweather" panose="00000500000000000000" pitchFamily="2" charset="0"/>
              </a:rPr>
              <a:t>(W1): T4 = 26,000 + scrap of 2,000</a:t>
            </a:r>
          </a:p>
          <a:p>
            <a:r>
              <a:rPr lang="en-GB" sz="2000" dirty="0">
                <a:solidFill>
                  <a:srgbClr val="313537"/>
                </a:solidFill>
                <a:latin typeface="Merriweather" panose="00000500000000000000" pitchFamily="2" charset="0"/>
              </a:rPr>
              <a:t> </a:t>
            </a:r>
          </a:p>
          <a:p>
            <a:pPr marL="342900" indent="-342900">
              <a:buFont typeface="Arial" panose="020B0604020202020204" pitchFamily="34" charset="0"/>
              <a:buChar char="•"/>
            </a:pPr>
            <a:r>
              <a:rPr lang="en-GB" sz="2000" dirty="0">
                <a:solidFill>
                  <a:srgbClr val="313537"/>
                </a:solidFill>
                <a:latin typeface="Merriweather" panose="00000500000000000000" pitchFamily="2" charset="0"/>
              </a:rPr>
              <a:t>The project should be accepted as it has a positive NPV. It is quite large so there is probably little need for sensitivity analysis.</a:t>
            </a:r>
            <a:endParaRPr lang="en-GB" sz="2000" dirty="0"/>
          </a:p>
        </p:txBody>
      </p:sp>
    </p:spTree>
    <p:extLst>
      <p:ext uri="{BB962C8B-B14F-4D97-AF65-F5344CB8AC3E}">
        <p14:creationId xmlns:p14="http://schemas.microsoft.com/office/powerpoint/2010/main" val="36367090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4F1A4-5E1E-4FDC-B7B7-832992FF14E8}"/>
              </a:ext>
            </a:extLst>
          </p:cNvPr>
          <p:cNvSpPr>
            <a:spLocks noGrp="1"/>
          </p:cNvSpPr>
          <p:nvPr>
            <p:ph type="ctrTitle"/>
          </p:nvPr>
        </p:nvSpPr>
        <p:spPr>
          <a:xfrm>
            <a:off x="745161" y="415039"/>
            <a:ext cx="11029622" cy="480131"/>
          </a:xfrm>
        </p:spPr>
        <p:txBody>
          <a:bodyPr/>
          <a:lstStyle/>
          <a:p>
            <a:r>
              <a:rPr lang="en-GB" sz="2800" b="1" dirty="0">
                <a:solidFill>
                  <a:srgbClr val="002060"/>
                </a:solidFill>
                <a:effectLst>
                  <a:outerShdw blurRad="38100" dist="38100" dir="2700000" algn="tl">
                    <a:srgbClr val="000000">
                      <a:alpha val="43137"/>
                    </a:srgbClr>
                  </a:outerShdw>
                </a:effectLst>
              </a:rPr>
              <a:t>Topic 5:Discounted Cash Flow (DFC) Techniques: Internal Rate of Return (IRR)</a:t>
            </a:r>
          </a:p>
        </p:txBody>
      </p:sp>
      <p:sp>
        <p:nvSpPr>
          <p:cNvPr id="3" name="Subtitle 2">
            <a:extLst>
              <a:ext uri="{FF2B5EF4-FFF2-40B4-BE49-F238E27FC236}">
                <a16:creationId xmlns:a16="http://schemas.microsoft.com/office/drawing/2014/main" id="{6208D9D7-51EF-4157-9146-D0700ECEA1C6}"/>
              </a:ext>
            </a:extLst>
          </p:cNvPr>
          <p:cNvSpPr>
            <a:spLocks noGrp="1"/>
          </p:cNvSpPr>
          <p:nvPr>
            <p:ph type="subTitle" idx="1"/>
          </p:nvPr>
        </p:nvSpPr>
        <p:spPr>
          <a:xfrm>
            <a:off x="745161" y="1240252"/>
            <a:ext cx="10488825" cy="3352117"/>
          </a:xfrm>
        </p:spPr>
        <p:txBody>
          <a:bodyPr/>
          <a:lstStyle/>
          <a:p>
            <a:pPr marL="342900" indent="-342900">
              <a:buFont typeface="Arial" panose="020B0604020202020204" pitchFamily="34" charset="0"/>
              <a:buChar char="•"/>
            </a:pPr>
            <a:r>
              <a:rPr lang="en-GB" sz="2400" b="0" i="0" dirty="0">
                <a:solidFill>
                  <a:srgbClr val="313537"/>
                </a:solidFill>
                <a:effectLst/>
                <a:latin typeface="Merriweather" panose="00000500000000000000" pitchFamily="2" charset="0"/>
              </a:rPr>
              <a:t>Like the NPV method, the IRR uses discounted cash flows. </a:t>
            </a:r>
          </a:p>
          <a:p>
            <a:pPr marL="342900" indent="-342900">
              <a:buFont typeface="Arial" panose="020B0604020202020204" pitchFamily="34" charset="0"/>
              <a:buChar char="•"/>
            </a:pPr>
            <a:r>
              <a:rPr lang="en-GB" sz="2400" b="0" i="0" dirty="0">
                <a:solidFill>
                  <a:srgbClr val="313537"/>
                </a:solidFill>
                <a:effectLst/>
                <a:latin typeface="Merriweather" panose="00000500000000000000" pitchFamily="2" charset="0"/>
              </a:rPr>
              <a:t>Unlike the NPV, however, it expresses the result as a percentage rather than an amount. </a:t>
            </a:r>
          </a:p>
          <a:p>
            <a:pPr marL="342900" indent="-342900">
              <a:buFont typeface="Arial" panose="020B0604020202020204" pitchFamily="34" charset="0"/>
              <a:buChar char="•"/>
            </a:pPr>
            <a:r>
              <a:rPr lang="en-GB" sz="2400" b="0" i="0" dirty="0">
                <a:solidFill>
                  <a:srgbClr val="313537"/>
                </a:solidFill>
                <a:effectLst/>
                <a:latin typeface="Merriweather" panose="00000500000000000000" pitchFamily="2" charset="0"/>
              </a:rPr>
              <a:t>It therefore carries the advantage of being consistent with many managerial performance statistics. </a:t>
            </a:r>
          </a:p>
          <a:p>
            <a:pPr marL="342900" indent="-342900">
              <a:buFont typeface="Arial" panose="020B0604020202020204" pitchFamily="34" charset="0"/>
              <a:buChar char="•"/>
            </a:pPr>
            <a:r>
              <a:rPr lang="en-GB" sz="2400" b="0" i="0" dirty="0">
                <a:solidFill>
                  <a:srgbClr val="313537"/>
                </a:solidFill>
                <a:effectLst/>
                <a:latin typeface="Merriweather" panose="00000500000000000000" pitchFamily="2" charset="0"/>
              </a:rPr>
              <a:t>The IRR is the percentage equivalent of the NPV</a:t>
            </a:r>
            <a:r>
              <a:rPr lang="en-GB" b="0" i="0" dirty="0">
                <a:solidFill>
                  <a:srgbClr val="313537"/>
                </a:solidFill>
                <a:effectLst/>
                <a:latin typeface="Merriweather" panose="00000500000000000000" pitchFamily="2" charset="0"/>
              </a:rPr>
              <a:t>.</a:t>
            </a:r>
            <a:endParaRPr lang="en-GB" dirty="0"/>
          </a:p>
        </p:txBody>
      </p:sp>
    </p:spTree>
    <p:extLst>
      <p:ext uri="{BB962C8B-B14F-4D97-AF65-F5344CB8AC3E}">
        <p14:creationId xmlns:p14="http://schemas.microsoft.com/office/powerpoint/2010/main" val="30844996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D7F36-B0A0-431F-A18A-52D51E384803}"/>
              </a:ext>
            </a:extLst>
          </p:cNvPr>
          <p:cNvSpPr>
            <a:spLocks noGrp="1"/>
          </p:cNvSpPr>
          <p:nvPr>
            <p:ph type="ctrTitle"/>
          </p:nvPr>
        </p:nvSpPr>
        <p:spPr>
          <a:xfrm>
            <a:off x="825738" y="449329"/>
            <a:ext cx="5512728" cy="590931"/>
          </a:xfrm>
        </p:spPr>
        <p:txBody>
          <a:bodyPr/>
          <a:lstStyle/>
          <a:p>
            <a:r>
              <a:rPr lang="en-GB" sz="3600" b="1" dirty="0">
                <a:solidFill>
                  <a:srgbClr val="002060"/>
                </a:solidFill>
                <a:effectLst>
                  <a:outerShdw blurRad="38100" dist="38100" dir="2700000" algn="tl">
                    <a:srgbClr val="000000">
                      <a:alpha val="43137"/>
                    </a:srgbClr>
                  </a:outerShdw>
                </a:effectLst>
              </a:rPr>
              <a:t>NPV Decision-Making Criteria</a:t>
            </a:r>
          </a:p>
        </p:txBody>
      </p:sp>
      <p:graphicFrame>
        <p:nvGraphicFramePr>
          <p:cNvPr id="4" name="Table 3">
            <a:extLst>
              <a:ext uri="{FF2B5EF4-FFF2-40B4-BE49-F238E27FC236}">
                <a16:creationId xmlns:a16="http://schemas.microsoft.com/office/drawing/2014/main" id="{400C299C-9458-46E8-AF2E-0FE5D9B16B5C}"/>
              </a:ext>
            </a:extLst>
          </p:cNvPr>
          <p:cNvGraphicFramePr>
            <a:graphicFrameLocks noGrp="1"/>
          </p:cNvGraphicFramePr>
          <p:nvPr>
            <p:extLst>
              <p:ext uri="{D42A27DB-BD31-4B8C-83A1-F6EECF244321}">
                <p14:modId xmlns:p14="http://schemas.microsoft.com/office/powerpoint/2010/main" val="2385870990"/>
              </p:ext>
            </p:extLst>
          </p:nvPr>
        </p:nvGraphicFramePr>
        <p:xfrm>
          <a:off x="825738" y="1283124"/>
          <a:ext cx="10305557" cy="3789316"/>
        </p:xfrm>
        <a:graphic>
          <a:graphicData uri="http://schemas.openxmlformats.org/drawingml/2006/table">
            <a:tbl>
              <a:tblPr/>
              <a:tblGrid>
                <a:gridCol w="3976884">
                  <a:extLst>
                    <a:ext uri="{9D8B030D-6E8A-4147-A177-3AD203B41FA5}">
                      <a16:colId xmlns:a16="http://schemas.microsoft.com/office/drawing/2014/main" val="3789888121"/>
                    </a:ext>
                  </a:extLst>
                </a:gridCol>
                <a:gridCol w="2122434">
                  <a:extLst>
                    <a:ext uri="{9D8B030D-6E8A-4147-A177-3AD203B41FA5}">
                      <a16:colId xmlns:a16="http://schemas.microsoft.com/office/drawing/2014/main" val="706927657"/>
                    </a:ext>
                  </a:extLst>
                </a:gridCol>
                <a:gridCol w="4206239">
                  <a:extLst>
                    <a:ext uri="{9D8B030D-6E8A-4147-A177-3AD203B41FA5}">
                      <a16:colId xmlns:a16="http://schemas.microsoft.com/office/drawing/2014/main" val="2969087349"/>
                    </a:ext>
                  </a:extLst>
                </a:gridCol>
              </a:tblGrid>
              <a:tr h="286194">
                <a:tc>
                  <a:txBody>
                    <a:bodyPr/>
                    <a:lstStyle/>
                    <a:p>
                      <a:pPr algn="l" fontAlgn="ctr"/>
                      <a:r>
                        <a:rPr lang="en-GB" sz="2000" b="1">
                          <a:solidFill>
                            <a:srgbClr val="FFFFFF"/>
                          </a:solidFill>
                          <a:effectLst/>
                          <a:latin typeface="var(--font-family-body)"/>
                        </a:rPr>
                        <a:t>Situation</a:t>
                      </a:r>
                      <a:endParaRPr lang="en-GB" sz="2000" b="1">
                        <a:effectLst/>
                        <a:latin typeface="var(--font-family-body)"/>
                      </a:endParaRP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sz="2000" b="1">
                          <a:solidFill>
                            <a:srgbClr val="FFFFFF"/>
                          </a:solidFill>
                          <a:effectLst/>
                          <a:latin typeface="var(--font-family-body)"/>
                        </a:rPr>
                        <a:t>Decision</a:t>
                      </a:r>
                      <a:endParaRPr lang="en-GB" sz="2000" b="1">
                        <a:effectLst/>
                        <a:latin typeface="var(--font-family-body)"/>
                      </a:endParaRP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tc>
                  <a:txBody>
                    <a:bodyPr/>
                    <a:lstStyle/>
                    <a:p>
                      <a:pPr algn="l" fontAlgn="ctr"/>
                      <a:r>
                        <a:rPr lang="en-GB" sz="2000" b="1">
                          <a:solidFill>
                            <a:srgbClr val="FFFFFF"/>
                          </a:solidFill>
                          <a:effectLst/>
                          <a:latin typeface="var(--font-family-body)"/>
                        </a:rPr>
                        <a:t>Reasoning</a:t>
                      </a:r>
                      <a:endParaRPr lang="en-GB" sz="2000" b="1">
                        <a:effectLst/>
                        <a:latin typeface="var(--font-family-body)"/>
                      </a:endParaRP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006351"/>
                    </a:solidFill>
                  </a:tcPr>
                </a:tc>
                <a:extLst>
                  <a:ext uri="{0D108BD9-81ED-4DB2-BD59-A6C34878D82A}">
                    <a16:rowId xmlns:a16="http://schemas.microsoft.com/office/drawing/2014/main" val="7485250"/>
                  </a:ext>
                </a:extLst>
              </a:tr>
              <a:tr h="1068256">
                <a:tc>
                  <a:txBody>
                    <a:bodyPr/>
                    <a:lstStyle/>
                    <a:p>
                      <a:pPr algn="l" fontAlgn="ctr"/>
                      <a:r>
                        <a:rPr lang="en-GB" sz="2000" dirty="0">
                          <a:effectLst/>
                          <a:latin typeface="var(--font-family-body)"/>
                        </a:rPr>
                        <a:t>IRR is greater than the cost of capital/ discount rate</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000">
                          <a:effectLst/>
                          <a:latin typeface="var(--font-family-body)"/>
                        </a:rPr>
                        <a:t>Accept</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000">
                          <a:effectLst/>
                          <a:latin typeface="var(--font-family-body)"/>
                        </a:rPr>
                        <a:t>Investment delivers a higher rate of return than the cost of capital / discount rate.</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489342814"/>
                  </a:ext>
                </a:extLst>
              </a:tr>
              <a:tr h="1268888">
                <a:tc>
                  <a:txBody>
                    <a:bodyPr/>
                    <a:lstStyle/>
                    <a:p>
                      <a:pPr algn="l" fontAlgn="ctr"/>
                      <a:r>
                        <a:rPr lang="en-GB" sz="2000">
                          <a:effectLst/>
                          <a:latin typeface="var(--font-family-body)"/>
                        </a:rPr>
                        <a:t>IRR is the same as the cost of capital/ discount rate</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000">
                          <a:effectLst/>
                          <a:latin typeface="var(--font-family-body)"/>
                        </a:rPr>
                        <a:t>Probably reject</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000">
                          <a:effectLst/>
                          <a:latin typeface="var(--font-family-body)"/>
                        </a:rPr>
                        <a:t>Investment offers the same rate of return as the cost of capital / discount rate – so why move your investments?</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625041570"/>
                  </a:ext>
                </a:extLst>
              </a:tr>
              <a:tr h="1068256">
                <a:tc>
                  <a:txBody>
                    <a:bodyPr/>
                    <a:lstStyle/>
                    <a:p>
                      <a:pPr algn="l" fontAlgn="ctr"/>
                      <a:r>
                        <a:rPr lang="en-GB" sz="2000">
                          <a:effectLst/>
                          <a:latin typeface="var(--font-family-body)"/>
                        </a:rPr>
                        <a:t>IRR is lower than the cost of capital/ discount rate</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FEFEF"/>
                    </a:solidFill>
                  </a:tcPr>
                </a:tc>
                <a:tc>
                  <a:txBody>
                    <a:bodyPr/>
                    <a:lstStyle/>
                    <a:p>
                      <a:pPr algn="l" fontAlgn="ctr"/>
                      <a:r>
                        <a:rPr lang="en-GB" sz="2000">
                          <a:effectLst/>
                          <a:latin typeface="var(--font-family-body)"/>
                        </a:rPr>
                        <a:t>Reject</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l" fontAlgn="ctr"/>
                      <a:r>
                        <a:rPr lang="en-GB" sz="2000" dirty="0">
                          <a:effectLst/>
                          <a:latin typeface="var(--font-family-body)"/>
                        </a:rPr>
                        <a:t>Investment delivers a lower rate of return than the cost of capital / discount rate.</a:t>
                      </a:r>
                    </a:p>
                  </a:txBody>
                  <a:tcPr marL="79115" marR="79115" marT="39558" marB="39558" anchor="ctr">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2846679231"/>
                  </a:ext>
                </a:extLst>
              </a:tr>
            </a:tbl>
          </a:graphicData>
        </a:graphic>
      </p:graphicFrame>
    </p:spTree>
    <p:extLst>
      <p:ext uri="{BB962C8B-B14F-4D97-AF65-F5344CB8AC3E}">
        <p14:creationId xmlns:p14="http://schemas.microsoft.com/office/powerpoint/2010/main" val="8688877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AEDA9-EF0C-45F4-8765-96C52F491F3C}"/>
              </a:ext>
            </a:extLst>
          </p:cNvPr>
          <p:cNvSpPr>
            <a:spLocks noGrp="1"/>
          </p:cNvSpPr>
          <p:nvPr>
            <p:ph type="ctrTitle"/>
          </p:nvPr>
        </p:nvSpPr>
        <p:spPr>
          <a:xfrm>
            <a:off x="457070" y="287785"/>
            <a:ext cx="2598725" cy="535531"/>
          </a:xfrm>
        </p:spPr>
        <p:txBody>
          <a:bodyPr/>
          <a:lstStyle/>
          <a:p>
            <a:r>
              <a:rPr lang="en-GB" b="1" dirty="0">
                <a:solidFill>
                  <a:srgbClr val="002060"/>
                </a:solidFill>
                <a:effectLst>
                  <a:outerShdw blurRad="38100" dist="38100" dir="2700000" algn="tl">
                    <a:srgbClr val="000000">
                      <a:alpha val="43137"/>
                    </a:srgbClr>
                  </a:outerShdw>
                </a:effectLst>
              </a:rPr>
              <a:t>Note this point</a:t>
            </a:r>
          </a:p>
        </p:txBody>
      </p:sp>
      <p:sp>
        <p:nvSpPr>
          <p:cNvPr id="3" name="Subtitle 2">
            <a:extLst>
              <a:ext uri="{FF2B5EF4-FFF2-40B4-BE49-F238E27FC236}">
                <a16:creationId xmlns:a16="http://schemas.microsoft.com/office/drawing/2014/main" id="{04ABA441-E197-401E-85FE-2DB5589E4D59}"/>
              </a:ext>
            </a:extLst>
          </p:cNvPr>
          <p:cNvSpPr>
            <a:spLocks noGrp="1"/>
          </p:cNvSpPr>
          <p:nvPr>
            <p:ph type="subTitle" idx="1"/>
          </p:nvPr>
        </p:nvSpPr>
        <p:spPr>
          <a:xfrm>
            <a:off x="457070" y="994766"/>
            <a:ext cx="11381361" cy="5448706"/>
          </a:xfrm>
        </p:spPr>
        <p:txBody>
          <a:bodyPr/>
          <a:lstStyle/>
          <a:p>
            <a:pPr marL="457200" indent="-457200">
              <a:spcAft>
                <a:spcPts val="600"/>
              </a:spcAft>
              <a:buFont typeface="Arial" panose="020B0604020202020204" pitchFamily="34" charset="0"/>
              <a:buChar char="•"/>
            </a:pPr>
            <a:r>
              <a:rPr lang="en-GB" sz="2000" dirty="0">
                <a:solidFill>
                  <a:srgbClr val="002060"/>
                </a:solidFill>
                <a:latin typeface="merriweather" panose="00000500000000000000" pitchFamily="2" charset="0"/>
              </a:rPr>
              <a:t>When considering multiple projects, choose the projects with the highest IRRs. </a:t>
            </a:r>
          </a:p>
          <a:p>
            <a:pPr marL="457200" indent="-457200">
              <a:spcAft>
                <a:spcPts val="600"/>
              </a:spcAft>
              <a:buFont typeface="Arial" panose="020B0604020202020204" pitchFamily="34" charset="0"/>
              <a:buChar char="•"/>
            </a:pPr>
            <a:r>
              <a:rPr lang="en-GB" sz="2000" dirty="0">
                <a:solidFill>
                  <a:srgbClr val="002060"/>
                </a:solidFill>
                <a:latin typeface="merriweather" panose="00000500000000000000" pitchFamily="2" charset="0"/>
              </a:rPr>
              <a:t>Always reject IRRs lower than the cost of capital though.</a:t>
            </a:r>
          </a:p>
          <a:p>
            <a:pPr marL="457200" indent="-457200">
              <a:spcAft>
                <a:spcPts val="600"/>
              </a:spcAft>
              <a:buFont typeface="Arial" panose="020B0604020202020204" pitchFamily="34" charset="0"/>
              <a:buChar char="•"/>
            </a:pPr>
            <a:r>
              <a:rPr lang="en-GB" sz="2000" dirty="0">
                <a:solidFill>
                  <a:srgbClr val="002060"/>
                </a:solidFill>
                <a:latin typeface="merriweather" panose="00000500000000000000" pitchFamily="2" charset="0"/>
              </a:rPr>
              <a:t>The IRR occurs when the present value of outflows = the present value of inflows. So, at this rate NPV = 0. </a:t>
            </a:r>
          </a:p>
          <a:p>
            <a:pPr marL="457200" indent="-457200">
              <a:spcAft>
                <a:spcPts val="600"/>
              </a:spcAft>
              <a:buFont typeface="Arial" panose="020B0604020202020204" pitchFamily="34" charset="0"/>
              <a:buChar char="•"/>
            </a:pPr>
            <a:r>
              <a:rPr lang="en-GB" sz="2000" dirty="0">
                <a:solidFill>
                  <a:srgbClr val="002060"/>
                </a:solidFill>
                <a:latin typeface="merriweather" panose="00000500000000000000" pitchFamily="2" charset="0"/>
              </a:rPr>
              <a:t>It represents the rate of return earned by the investment over its life. </a:t>
            </a:r>
          </a:p>
          <a:p>
            <a:pPr marL="457200" indent="-457200">
              <a:spcAft>
                <a:spcPts val="600"/>
              </a:spcAft>
              <a:buFont typeface="Arial" panose="020B0604020202020204" pitchFamily="34" charset="0"/>
              <a:buChar char="•"/>
            </a:pPr>
            <a:r>
              <a:rPr lang="en-GB" sz="2000" dirty="0">
                <a:solidFill>
                  <a:srgbClr val="002060"/>
                </a:solidFill>
                <a:latin typeface="merriweather" panose="00000500000000000000" pitchFamily="2" charset="0"/>
              </a:rPr>
              <a:t>Now for the difficult part! There is no definitive formula to find the IRR; it must be worked out by iteration, i.e. searching for discount rates that = 0 NPV. </a:t>
            </a:r>
          </a:p>
          <a:p>
            <a:pPr marL="457200" indent="-457200">
              <a:spcAft>
                <a:spcPts val="600"/>
              </a:spcAft>
              <a:buFont typeface="Arial" panose="020B0604020202020204" pitchFamily="34" charset="0"/>
              <a:buChar char="•"/>
            </a:pPr>
            <a:r>
              <a:rPr lang="en-GB" sz="2000" dirty="0">
                <a:solidFill>
                  <a:srgbClr val="002060"/>
                </a:solidFill>
                <a:latin typeface="merriweather" panose="00000500000000000000" pitchFamily="2" charset="0"/>
              </a:rPr>
              <a:t>This can be done manually because we know that raising the discount rate (higher hurdle) means a lower NPV and vice versa.</a:t>
            </a:r>
          </a:p>
          <a:p>
            <a:pPr marL="457200" indent="-457200">
              <a:spcAft>
                <a:spcPts val="600"/>
              </a:spcAft>
              <a:buFont typeface="Arial" panose="020B0604020202020204" pitchFamily="34" charset="0"/>
              <a:buChar char="•"/>
            </a:pPr>
            <a:r>
              <a:rPr lang="en-GB" sz="2000" dirty="0">
                <a:solidFill>
                  <a:srgbClr val="002060"/>
                </a:solidFill>
                <a:latin typeface="merriweather" panose="00000500000000000000" pitchFamily="2" charset="0"/>
              </a:rPr>
              <a:t>Fortunately, there are ways that we can speed up the iteration process to find the IRR:</a:t>
            </a:r>
          </a:p>
          <a:p>
            <a:pPr marL="914400" lvl="1" indent="-457200" algn="l">
              <a:spcAft>
                <a:spcPts val="600"/>
              </a:spcAft>
              <a:buFont typeface="Arial" panose="020B0604020202020204" pitchFamily="34" charset="0"/>
              <a:buChar char="•"/>
            </a:pPr>
            <a:r>
              <a:rPr lang="en-GB" dirty="0">
                <a:solidFill>
                  <a:srgbClr val="002060"/>
                </a:solidFill>
                <a:latin typeface="merriweather" panose="00000500000000000000" pitchFamily="2" charset="0"/>
              </a:rPr>
              <a:t>Graphically</a:t>
            </a:r>
            <a:r>
              <a:rPr lang="en-GB" dirty="0">
                <a:solidFill>
                  <a:srgbClr val="002060"/>
                </a:solidFill>
                <a:latin typeface="lato" panose="020F0502020204030203" pitchFamily="34" charset="0"/>
              </a:rPr>
              <a:t>, </a:t>
            </a:r>
            <a:r>
              <a:rPr lang="en-GB" sz="2000" dirty="0">
                <a:solidFill>
                  <a:srgbClr val="002060"/>
                </a:solidFill>
                <a:latin typeface="merriweather" panose="00000500000000000000" pitchFamily="2" charset="0"/>
              </a:rPr>
              <a:t>using a linear (graphical) interpolation </a:t>
            </a:r>
            <a:endParaRPr lang="en-GB" dirty="0">
              <a:solidFill>
                <a:srgbClr val="002060"/>
              </a:solidFill>
              <a:latin typeface="lato" panose="020F0502020204030203" pitchFamily="34" charset="0"/>
            </a:endParaRPr>
          </a:p>
          <a:p>
            <a:pPr marL="914400" lvl="1" indent="-457200" algn="l">
              <a:spcAft>
                <a:spcPts val="600"/>
              </a:spcAft>
              <a:buFont typeface="Arial" panose="020B0604020202020204" pitchFamily="34" charset="0"/>
              <a:buChar char="•"/>
            </a:pPr>
            <a:r>
              <a:rPr lang="en-GB" dirty="0">
                <a:solidFill>
                  <a:srgbClr val="002060"/>
                </a:solidFill>
                <a:latin typeface="merriweather" panose="00000500000000000000" pitchFamily="2" charset="0"/>
              </a:rPr>
              <a:t>Using the goal seek function in Excel or similar packages – in practice, this is how most organisations will compute the IRR; the answer should be exact.</a:t>
            </a:r>
          </a:p>
          <a:p>
            <a:pPr marL="457200" indent="-457200">
              <a:spcAft>
                <a:spcPts val="600"/>
              </a:spcAft>
              <a:buFont typeface="Arial" panose="020B0604020202020204" pitchFamily="34" charset="0"/>
              <a:buChar char="•"/>
            </a:pPr>
            <a:endParaRPr lang="en-GB" sz="2000" dirty="0">
              <a:solidFill>
                <a:srgbClr val="002060"/>
              </a:solidFill>
            </a:endParaRPr>
          </a:p>
        </p:txBody>
      </p:sp>
    </p:spTree>
    <p:extLst>
      <p:ext uri="{BB962C8B-B14F-4D97-AF65-F5344CB8AC3E}">
        <p14:creationId xmlns:p14="http://schemas.microsoft.com/office/powerpoint/2010/main" val="11883440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 calcmode="lin" valueType="num">
                                      <p:cBhvr additive="base">
                                        <p:cTn id="5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9B4DCB9-5DB6-A4FA-2C2A-8692F0989881}"/>
              </a:ext>
            </a:extLst>
          </p:cNvPr>
          <p:cNvSpPr txBox="1"/>
          <p:nvPr/>
        </p:nvSpPr>
        <p:spPr>
          <a:xfrm>
            <a:off x="6946902" y="3119752"/>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dirty="0">
                <a:solidFill>
                  <a:schemeClr val="tx2"/>
                </a:solidFill>
                <a:effectLst>
                  <a:outerShdw blurRad="38100" dist="38100" dir="2700000" algn="tl">
                    <a:srgbClr val="000000">
                      <a:alpha val="43137"/>
                    </a:srgbClr>
                  </a:outerShdw>
                </a:effectLst>
                <a:latin typeface="+mj-lt"/>
                <a:ea typeface="+mj-ea"/>
                <a:cs typeface="+mj-cs"/>
              </a:rPr>
              <a:t>Questions?</a:t>
            </a:r>
          </a:p>
        </p:txBody>
      </p:sp>
      <p:pic>
        <p:nvPicPr>
          <p:cNvPr id="6" name="Graphic 5" descr="Questions">
            <a:extLst>
              <a:ext uri="{FF2B5EF4-FFF2-40B4-BE49-F238E27FC236}">
                <a16:creationId xmlns:a16="http://schemas.microsoft.com/office/drawing/2014/main" id="{480831D7-FA7B-DDEF-B57A-1274334661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0690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3348</Words>
  <Application>Microsoft Office PowerPoint</Application>
  <PresentationFormat>Widescreen</PresentationFormat>
  <Paragraphs>347</Paragraphs>
  <Slides>34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Arial</vt:lpstr>
      <vt:lpstr>Calibri</vt:lpstr>
      <vt:lpstr>Calibri Light</vt:lpstr>
      <vt:lpstr>Lato</vt:lpstr>
      <vt:lpstr>Lato</vt:lpstr>
      <vt:lpstr>Merriweather</vt:lpstr>
      <vt:lpstr>Merriweather</vt:lpstr>
      <vt:lpstr>var(--font-family-body)</vt:lpstr>
      <vt:lpstr>var(--font-family-head)</vt:lpstr>
      <vt:lpstr>Office Theme</vt:lpstr>
      <vt:lpstr>Investment Appraisal Techniques</vt:lpstr>
      <vt:lpstr>Topic 1:Introduction to Capital Investment Appraisal</vt:lpstr>
      <vt:lpstr>Shareholders and Investments </vt:lpstr>
      <vt:lpstr> Continuation</vt:lpstr>
      <vt:lpstr>Investment Appraisal Techniques</vt:lpstr>
      <vt:lpstr>Topic 2: Traditional Investment Appraisal Techniques: ARR</vt:lpstr>
      <vt:lpstr>An alternative version</vt:lpstr>
      <vt:lpstr>ARR Decision: Making criteria</vt:lpstr>
      <vt:lpstr>Example ARR: </vt:lpstr>
      <vt:lpstr>Activity on ARR:- Refer to last slide</vt:lpstr>
      <vt:lpstr>Answer to Solex</vt:lpstr>
      <vt:lpstr>Topic 3:Traditional Investment Appraisal Techniques: Payback </vt:lpstr>
      <vt:lpstr>Example </vt:lpstr>
      <vt:lpstr>Payback: Contribution</vt:lpstr>
      <vt:lpstr>Payback Decision – Making Criteria</vt:lpstr>
      <vt:lpstr> Payback Activity</vt:lpstr>
      <vt:lpstr>Answer – when depreciation is not considered</vt:lpstr>
      <vt:lpstr> Topic 4:Discounted Cash Flow (DFC) Techniques: Net Present Value Method)</vt:lpstr>
      <vt:lpstr>Time value Money –illustration rationale behind saving money</vt:lpstr>
      <vt:lpstr>Mathematical approach</vt:lpstr>
      <vt:lpstr>Mathematical approach: Compounding and Discounting  </vt:lpstr>
      <vt:lpstr>Compounding &amp; Discounting: Continuation</vt:lpstr>
      <vt:lpstr>Net Present Value (NPV) Method</vt:lpstr>
      <vt:lpstr>NPV summary</vt:lpstr>
      <vt:lpstr>Example</vt:lpstr>
      <vt:lpstr>Workings</vt:lpstr>
      <vt:lpstr>Footnote on workings</vt:lpstr>
      <vt:lpstr>Present value table</vt:lpstr>
      <vt:lpstr> Activity: Solex Ltd</vt:lpstr>
      <vt:lpstr>Answer – without considering depreciation</vt:lpstr>
      <vt:lpstr>Topic 5:Discounted Cash Flow (DFC) Techniques: Internal Rate of Return (IRR)</vt:lpstr>
      <vt:lpstr>NPV Decision-Making Criteria</vt:lpstr>
      <vt:lpstr>Note this point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Investment Appraisal Techniques</dc:title>
  <dc:creator>Robert Udeogu</dc:creator>
  <cp:lastModifiedBy>Robert Udeogu</cp:lastModifiedBy>
  <cp:revision>1</cp:revision>
  <dcterms:created xsi:type="dcterms:W3CDTF">2024-02-02T20:34:31Z</dcterms:created>
  <dcterms:modified xsi:type="dcterms:W3CDTF">2024-02-02T21:15:14Z</dcterms:modified>
</cp:coreProperties>
</file>