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8"/>
  </p:notesMasterIdLst>
  <p:handoutMasterIdLst>
    <p:handoutMasterId r:id="rId19"/>
  </p:handoutMasterIdLst>
  <p:sldIdLst>
    <p:sldId id="309" r:id="rId5"/>
    <p:sldId id="306" r:id="rId6"/>
    <p:sldId id="315" r:id="rId7"/>
    <p:sldId id="316" r:id="rId8"/>
    <p:sldId id="317" r:id="rId9"/>
    <p:sldId id="318" r:id="rId10"/>
    <p:sldId id="319" r:id="rId11"/>
    <p:sldId id="320" r:id="rId12"/>
    <p:sldId id="268" r:id="rId13"/>
    <p:sldId id="313" r:id="rId14"/>
    <p:sldId id="321" r:id="rId15"/>
    <p:sldId id="314" r:id="rId16"/>
    <p:sldId id="30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2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DE9"/>
    <a:srgbClr val="C59C93"/>
    <a:srgbClr val="4D748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2833802-FEF1-4C79-8D5D-14CF1EAF98D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0" autoAdjust="0"/>
    <p:restoredTop sz="94524" autoAdjust="0"/>
  </p:normalViewPr>
  <p:slideViewPr>
    <p:cSldViewPr snapToGrid="0">
      <p:cViewPr varScale="1">
        <p:scale>
          <a:sx n="80" d="100"/>
          <a:sy n="80" d="100"/>
        </p:scale>
        <p:origin x="749" y="67"/>
      </p:cViewPr>
      <p:guideLst>
        <p:guide pos="3840"/>
        <p:guide orient="horz" pos="96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65" d="100"/>
          <a:sy n="65" d="100"/>
        </p:scale>
        <p:origin x="3082" y="3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C20273-5AA7-4B5D-8917-720BAAB91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1CC58D-E543-4F81-9083-39F6F7D445D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B9BE15F-B090-4CF7-BFCF-98C3F033F340}" type="datetimeFigureOut">
              <a:rPr lang="en-US" smtClean="0"/>
              <a:t>11/29/2023</a:t>
            </a:fld>
            <a:endParaRPr lang="en-US" dirty="0"/>
          </a:p>
        </p:txBody>
      </p:sp>
      <p:sp>
        <p:nvSpPr>
          <p:cNvPr id="4" name="Footer Placeholder 3">
            <a:extLst>
              <a:ext uri="{FF2B5EF4-FFF2-40B4-BE49-F238E27FC236}">
                <a16:creationId xmlns:a16="http://schemas.microsoft.com/office/drawing/2014/main" id="{AC66FDA1-CF86-4FB5-8893-04F6CB5B062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D5CFB5-A96B-47B6-A27C-F99C604341E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DD7E118-DCD0-425E-8F60-56D854F8828A}" type="slidenum">
              <a:rPr lang="en-US" smtClean="0"/>
              <a:t>‹#›</a:t>
            </a:fld>
            <a:endParaRPr lang="en-US" dirty="0"/>
          </a:p>
        </p:txBody>
      </p:sp>
    </p:spTree>
    <p:extLst>
      <p:ext uri="{BB962C8B-B14F-4D97-AF65-F5344CB8AC3E}">
        <p14:creationId xmlns:p14="http://schemas.microsoft.com/office/powerpoint/2010/main" val="3578259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90BB5-5D2F-4678-ABFA-886B35A080E3}" type="datetimeFigureOut">
              <a:rPr lang="en-US" smtClean="0"/>
              <a:t>11/29/2023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B913A0-8194-43AB-8CE1-D8825DE3150C}" type="slidenum">
              <a:rPr lang="en-US" smtClean="0"/>
              <a:t>‹#›</a:t>
            </a:fld>
            <a:endParaRPr lang="en-US" dirty="0"/>
          </a:p>
        </p:txBody>
      </p:sp>
    </p:spTree>
    <p:extLst>
      <p:ext uri="{BB962C8B-B14F-4D97-AF65-F5344CB8AC3E}">
        <p14:creationId xmlns:p14="http://schemas.microsoft.com/office/powerpoint/2010/main" val="368276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renewable energy business plan is the major priority of the study which relates to the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Solution. The major components of this business plan are the investor's contribution, budgeting, sustainability, environmental responsibility and so on.</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2</a:t>
            </a:fld>
            <a:endParaRPr lang="en-US" dirty="0"/>
          </a:p>
        </p:txBody>
      </p:sp>
    </p:spTree>
    <p:extLst>
      <p:ext uri="{BB962C8B-B14F-4D97-AF65-F5344CB8AC3E}">
        <p14:creationId xmlns:p14="http://schemas.microsoft.com/office/powerpoint/2010/main" val="191362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Solution’s business idea relates to renewable energy and supports the communities through the presentation of a greener future. On the other hand, this organisation aims to present solar energy solutions, and advanced technologies such as tracking of solar systems, and so on. In order to present the green building solution,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collaborate with several construction companies. In order to accomplish this,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needs to utilise HVAC systems, energy-efficient lighting, solar panels and many more. This organisation can also include the streaming of the revenue that highlights the installation of the project, solution of the energy solution, the community program and so on. </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3</a:t>
            </a:fld>
            <a:endParaRPr lang="en-US" dirty="0"/>
          </a:p>
        </p:txBody>
      </p:sp>
    </p:spTree>
    <p:extLst>
      <p:ext uri="{BB962C8B-B14F-4D97-AF65-F5344CB8AC3E}">
        <p14:creationId xmlns:p14="http://schemas.microsoft.com/office/powerpoint/2010/main" val="899592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operational plan is one of the major parts of the renewable energy business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which highlights the day-to-day effectiveness. On the other hand, the supply chain brings sustainability to the efforts of renewable energy implementation. The financial projection of this organisation will be a vital component that includes the revenue stream, and funding which can present the strategic growth to its business.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needs a market assessment based on the UK which relates to the needs of renewable energy, targeting customers, competitors and so on. In contrast, the external as well as the internal stakeholders become vital in order to implement the renewable energy business.</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4</a:t>
            </a:fld>
            <a:endParaRPr lang="en-US" dirty="0"/>
          </a:p>
        </p:txBody>
      </p:sp>
    </p:spTree>
    <p:extLst>
      <p:ext uri="{BB962C8B-B14F-4D97-AF65-F5344CB8AC3E}">
        <p14:creationId xmlns:p14="http://schemas.microsoft.com/office/powerpoint/2010/main" val="3103089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in its renewable business plan, it can use the triple bottom line theory with the stress on people, the planet, and profit. On the other hand, this </a:t>
            </a:r>
            <a:r>
              <a:rPr lang="en-GB" sz="1800" dirty="0" err="1">
                <a:effectLst/>
                <a:latin typeface="Times New Roman" panose="02020603050405020304" pitchFamily="18" charset="0"/>
                <a:ea typeface="Times New Roman" panose="02020603050405020304" pitchFamily="18" charset="0"/>
              </a:rPr>
              <a:t>organsiation</a:t>
            </a:r>
            <a:r>
              <a:rPr lang="en-GB" sz="1800" dirty="0">
                <a:effectLst/>
                <a:latin typeface="Times New Roman" panose="02020603050405020304" pitchFamily="18" charset="0"/>
                <a:ea typeface="Times New Roman" panose="02020603050405020304" pitchFamily="18" charset="0"/>
              </a:rPr>
              <a:t> can use a resource-based view which leads to increasing its competitive advantages in the market of the UK.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5</a:t>
            </a:fld>
            <a:endParaRPr lang="en-US" dirty="0"/>
          </a:p>
        </p:txBody>
      </p:sp>
    </p:spTree>
    <p:extLst>
      <p:ext uri="{BB962C8B-B14F-4D97-AF65-F5344CB8AC3E}">
        <p14:creationId xmlns:p14="http://schemas.microsoft.com/office/powerpoint/2010/main" val="1782527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target market of </a:t>
            </a:r>
            <a:r>
              <a:rPr lang="en-GB" sz="1800" dirty="0" err="1">
                <a:effectLst/>
                <a:latin typeface="Times New Roman" panose="02020603050405020304" pitchFamily="18" charset="0"/>
                <a:ea typeface="Times New Roman" panose="02020603050405020304" pitchFamily="18" charset="0"/>
              </a:rPr>
              <a:t>EnGreen’s</a:t>
            </a:r>
            <a:r>
              <a:rPr lang="en-GB" sz="1800" dirty="0">
                <a:effectLst/>
                <a:latin typeface="Times New Roman" panose="02020603050405020304" pitchFamily="18" charset="0"/>
                <a:ea typeface="Times New Roman" panose="02020603050405020304" pitchFamily="18" charset="0"/>
              </a:rPr>
              <a:t> business is the UK. The demand of renewable energy in the UK is high and for that,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gain advantages. On the other hand, the global collaboration in the UK is well and from this perspective,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take support</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6</a:t>
            </a:fld>
            <a:endParaRPr lang="en-US" dirty="0"/>
          </a:p>
        </p:txBody>
      </p:sp>
    </p:spTree>
    <p:extLst>
      <p:ext uri="{BB962C8B-B14F-4D97-AF65-F5344CB8AC3E}">
        <p14:creationId xmlns:p14="http://schemas.microsoft.com/office/powerpoint/2010/main" val="2306725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budgeting and funding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can be equity investment, bank loan, financial support from the government, private or public partnership and so on.</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7</a:t>
            </a:fld>
            <a:endParaRPr lang="en-US" dirty="0"/>
          </a:p>
        </p:txBody>
      </p:sp>
    </p:spTree>
    <p:extLst>
      <p:ext uri="{BB962C8B-B14F-4D97-AF65-F5344CB8AC3E}">
        <p14:creationId xmlns:p14="http://schemas.microsoft.com/office/powerpoint/2010/main" val="2314376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major strategies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to implement its renewable energy business are supply chain management, financial management, online marketing, technological innovation, talent management, stakeholder engagement, and so on.</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8</a:t>
            </a:fld>
            <a:endParaRPr lang="en-US" dirty="0"/>
          </a:p>
        </p:txBody>
      </p:sp>
    </p:spTree>
    <p:extLst>
      <p:ext uri="{BB962C8B-B14F-4D97-AF65-F5344CB8AC3E}">
        <p14:creationId xmlns:p14="http://schemas.microsoft.com/office/powerpoint/2010/main" val="2716616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Green impact investors become essential partners in their </a:t>
            </a:r>
            <a:r>
              <a:rPr lang="en-US" sz="1800" b="0" i="0" u="none" strike="noStrike" dirty="0" err="1">
                <a:solidFill>
                  <a:srgbClr val="000000"/>
                </a:solidFill>
                <a:effectLst/>
                <a:latin typeface="Times New Roman" panose="02020603050405020304" pitchFamily="18" charset="0"/>
              </a:rPr>
              <a:t>endeavour</a:t>
            </a:r>
            <a:r>
              <a:rPr lang="en-US" sz="1800" b="0" i="0" u="none" strike="noStrike" dirty="0">
                <a:solidFill>
                  <a:srgbClr val="000000"/>
                </a:solidFill>
                <a:effectLst/>
                <a:latin typeface="Times New Roman" panose="02020603050405020304" pitchFamily="18" charset="0"/>
              </a:rPr>
              <a:t> when they align with the TAM. The apparent utility of sustainable solutions is highlighted, particularly in employing innovative architectural designs aimed at novel markets. These investors are crucial in </a:t>
            </a:r>
            <a:r>
              <a:rPr lang="en-US" sz="1800" b="0" i="0" u="none" strike="noStrike" dirty="0" err="1">
                <a:solidFill>
                  <a:srgbClr val="000000"/>
                </a:solidFill>
                <a:effectLst/>
                <a:latin typeface="Times New Roman" panose="02020603050405020304" pitchFamily="18" charset="0"/>
              </a:rPr>
              <a:t>realising</a:t>
            </a:r>
            <a:r>
              <a:rPr lang="en-US" sz="1800" b="0" i="0" u="none" strike="noStrike" dirty="0">
                <a:solidFill>
                  <a:srgbClr val="000000"/>
                </a:solidFill>
                <a:effectLst/>
                <a:latin typeface="Times New Roman" panose="02020603050405020304" pitchFamily="18" charset="0"/>
              </a:rPr>
              <a:t> the possible influence of the solutions the on wider adoption of renewable energy sources since they are dedicated to environmental sustainability. Their emphasis on perceived utility is in line with TAM principles, guaranteeing a strategic collaboration in accomplishing corporate and environmental objectives. Venture financiers are attracted to profitable and diversified portfolios and </a:t>
            </a:r>
            <a:r>
              <a:rPr lang="en-US" sz="1800" b="0" i="0" u="none" strike="noStrike" dirty="0" err="1">
                <a:solidFill>
                  <a:srgbClr val="000000"/>
                </a:solidFill>
                <a:effectLst/>
                <a:latin typeface="Times New Roman" panose="02020603050405020304" pitchFamily="18" charset="0"/>
              </a:rPr>
              <a:t>Engreen</a:t>
            </a:r>
            <a:r>
              <a:rPr lang="en-US" sz="1800" b="0" i="0" u="none" strike="noStrike" dirty="0">
                <a:solidFill>
                  <a:srgbClr val="000000"/>
                </a:solidFill>
                <a:effectLst/>
                <a:latin typeface="Times New Roman" panose="02020603050405020304" pitchFamily="18" charset="0"/>
              </a:rPr>
              <a:t> Solutions' modular strategy appeals to them. The use of current technology in new areas with strategic intent guarantees flexibility and various income sources. Venture investors value a wide market and technology application approach because it lowers risk, and they do so by </a:t>
            </a:r>
            <a:r>
              <a:rPr lang="en-US" sz="1800" b="0" i="0" u="none" strike="noStrike" dirty="0" err="1">
                <a:solidFill>
                  <a:srgbClr val="000000"/>
                </a:solidFill>
                <a:effectLst/>
                <a:latin typeface="Times New Roman" panose="02020603050405020304" pitchFamily="18" charset="0"/>
              </a:rPr>
              <a:t>emphasising</a:t>
            </a:r>
            <a:r>
              <a:rPr lang="en-US" sz="1800" b="0" i="0" u="none" strike="noStrike" dirty="0">
                <a:solidFill>
                  <a:srgbClr val="000000"/>
                </a:solidFill>
                <a:effectLst/>
                <a:latin typeface="Times New Roman" panose="02020603050405020304" pitchFamily="18" charset="0"/>
              </a:rPr>
              <a:t> the solutions' perceived utility and variety. Their strategic investment is essential to the capacity to expand and scale.</a:t>
            </a: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9</a:t>
            </a:fld>
            <a:endParaRPr lang="en-US" dirty="0"/>
          </a:p>
        </p:txBody>
      </p:sp>
    </p:spTree>
    <p:extLst>
      <p:ext uri="{BB962C8B-B14F-4D97-AF65-F5344CB8AC3E}">
        <p14:creationId xmlns:p14="http://schemas.microsoft.com/office/powerpoint/2010/main" val="1010229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The R&amp;D efforts are supported by technology enthusiasts who help us improve the perceived usability and effectiveness of renewable technologies to make them more competitive in the market. Green impact investors are essential in expanding the market for renewable solutions and encouraging the implementation of sustainable </a:t>
            </a:r>
            <a:r>
              <a:rPr lang="en-US" sz="1800" b="0" i="0" u="none" strike="noStrike" dirty="0" err="1">
                <a:solidFill>
                  <a:srgbClr val="000000"/>
                </a:solidFill>
                <a:effectLst/>
                <a:latin typeface="Times New Roman" panose="02020603050405020304" pitchFamily="18" charset="0"/>
              </a:rPr>
              <a:t>practises</a:t>
            </a:r>
            <a:r>
              <a:rPr lang="en-US" sz="1800" b="0" i="0" u="none" strike="noStrike" dirty="0">
                <a:solidFill>
                  <a:srgbClr val="000000"/>
                </a:solidFill>
                <a:effectLst/>
                <a:latin typeface="Times New Roman" panose="02020603050405020304" pitchFamily="18" charset="0"/>
              </a:rPr>
              <a:t> in a variety of sectors. Venture investors embrace modular strategy because it guarantees solutions' flexibility and scalability while lowering risk and </a:t>
            </a:r>
            <a:r>
              <a:rPr lang="en-US" sz="1800" b="0" i="0" u="none" strike="noStrike" dirty="0" err="1">
                <a:solidFill>
                  <a:srgbClr val="000000"/>
                </a:solidFill>
                <a:effectLst/>
                <a:latin typeface="Times New Roman" panose="02020603050405020304" pitchFamily="18" charset="0"/>
              </a:rPr>
              <a:t>optimising</a:t>
            </a:r>
            <a:r>
              <a:rPr lang="en-US" sz="1800" b="0" i="0" u="none" strike="noStrike" dirty="0">
                <a:solidFill>
                  <a:srgbClr val="000000"/>
                </a:solidFill>
                <a:effectLst/>
                <a:latin typeface="Times New Roman" panose="02020603050405020304" pitchFamily="18" charset="0"/>
              </a:rPr>
              <a:t> profits. Investors motivated by government and policy encourage cooperation with regulatory agencies by highlighting products' apparent value in accomplishing local, state, and global environmental goals. Finally, the strategic placement of </a:t>
            </a:r>
            <a:r>
              <a:rPr lang="en-US" sz="1800" b="0" i="0" u="none" strike="noStrike" dirty="0" err="1">
                <a:solidFill>
                  <a:srgbClr val="000000"/>
                </a:solidFill>
                <a:effectLst/>
                <a:latin typeface="Times New Roman" panose="02020603050405020304" pitchFamily="18" charset="0"/>
              </a:rPr>
              <a:t>Engreen</a:t>
            </a:r>
            <a:r>
              <a:rPr lang="en-US" sz="1800" b="0" i="0" u="none" strike="noStrike" dirty="0">
                <a:solidFill>
                  <a:srgbClr val="000000"/>
                </a:solidFill>
                <a:effectLst/>
                <a:latin typeface="Times New Roman" panose="02020603050405020304" pitchFamily="18" charset="0"/>
              </a:rPr>
              <a:t> Solutions' renewable business strategy inside the TAM framework guarantees that each investor's attention is directed towards emphasis on perceived usefulness and simplicity of use. This strategy puts </a:t>
            </a:r>
            <a:r>
              <a:rPr lang="en-US" sz="1800" b="0" i="0" u="none" strike="noStrike" dirty="0" err="1">
                <a:solidFill>
                  <a:srgbClr val="000000"/>
                </a:solidFill>
                <a:effectLst/>
                <a:latin typeface="Times New Roman" panose="02020603050405020304" pitchFamily="18" charset="0"/>
              </a:rPr>
              <a:t>Engreen</a:t>
            </a:r>
            <a:r>
              <a:rPr lang="en-US" sz="1800" b="0" i="0" u="none" strike="noStrike" dirty="0">
                <a:solidFill>
                  <a:srgbClr val="000000"/>
                </a:solidFill>
                <a:effectLst/>
                <a:latin typeface="Times New Roman" panose="02020603050405020304" pitchFamily="18" charset="0"/>
              </a:rPr>
              <a:t> Solutions in a position for success in the competitive renewable energy industry and increases the possibility of obtaining funding. Working together with these many investor groups is essential to advancing innovation, widening the market, and attaining sustainable development in the renewable energy industry.</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10</a:t>
            </a:fld>
            <a:endParaRPr lang="en-US" dirty="0"/>
          </a:p>
        </p:txBody>
      </p:sp>
    </p:spTree>
    <p:extLst>
      <p:ext uri="{BB962C8B-B14F-4D97-AF65-F5344CB8AC3E}">
        <p14:creationId xmlns:p14="http://schemas.microsoft.com/office/powerpoint/2010/main" val="3959577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renewable energy business will be implemented in the UK’s market and this needs to financial management, talent management and so on. The resource-based view, technology adoption model and the triple bottom line has been utilised in order to uphold the renewable energy business of </a:t>
            </a:r>
            <a:r>
              <a:rPr lang="en-GB" sz="1800" dirty="0" err="1">
                <a:effectLst/>
                <a:latin typeface="Times New Roman" panose="02020603050405020304" pitchFamily="18" charset="0"/>
                <a:ea typeface="Times New Roman" panose="02020603050405020304" pitchFamily="18" charset="0"/>
              </a:rPr>
              <a:t>EnGreen</a:t>
            </a:r>
            <a:r>
              <a:rPr lang="en-GB" sz="1800" dirty="0">
                <a:effectLst/>
                <a:latin typeface="Times New Roman" panose="02020603050405020304" pitchFamily="18" charset="0"/>
                <a:ea typeface="Times New Roman" panose="02020603050405020304" pitchFamily="18" charset="0"/>
              </a:rPr>
              <a:t> in the market of the UK.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6B913A0-8194-43AB-8CE1-D8825DE3150C}" type="slidenum">
              <a:rPr lang="en-US" smtClean="0"/>
              <a:t>11</a:t>
            </a:fld>
            <a:endParaRPr lang="en-US" dirty="0"/>
          </a:p>
        </p:txBody>
      </p:sp>
    </p:spTree>
    <p:extLst>
      <p:ext uri="{BB962C8B-B14F-4D97-AF65-F5344CB8AC3E}">
        <p14:creationId xmlns:p14="http://schemas.microsoft.com/office/powerpoint/2010/main" val="21636757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10" name="Picture Placeholder 8" descr="photo of palm leaf on pink background&#10;">
            <a:extLst>
              <a:ext uri="{FF2B5EF4-FFF2-40B4-BE49-F238E27FC236}">
                <a16:creationId xmlns:a16="http://schemas.microsoft.com/office/drawing/2014/main" id="{E987AC57-CBB8-467C-8A39-019EA33D08D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3" name="Rectangle 12">
            <a:extLst>
              <a:ext uri="{FF2B5EF4-FFF2-40B4-BE49-F238E27FC236}">
                <a16:creationId xmlns:a16="http://schemas.microsoft.com/office/drawing/2014/main" id="{C11192F3-A424-430E-B4BC-525DF06AE72E}"/>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730584" y="1901952"/>
            <a:ext cx="3937416" cy="2387600"/>
          </a:xfrm>
        </p:spPr>
        <p:txBody>
          <a:bodyPr anchor="b">
            <a:noAutofit/>
          </a:bodyPr>
          <a:lstStyle>
            <a:lvl1pPr algn="l">
              <a:defRPr sz="4000"/>
            </a:lvl1pPr>
          </a:lstStyle>
          <a:p>
            <a:r>
              <a:rPr lang="en-US" dirty="0"/>
              <a:t>Click to add title</a:t>
            </a:r>
          </a:p>
        </p:txBody>
      </p:sp>
      <p:sp>
        <p:nvSpPr>
          <p:cNvPr id="9" name="Subtitle 2">
            <a:extLst>
              <a:ext uri="{FF2B5EF4-FFF2-40B4-BE49-F238E27FC236}">
                <a16:creationId xmlns:a16="http://schemas.microsoft.com/office/drawing/2014/main" id="{8FD8B2AA-F7CC-4211-87D1-ABF49E99949D}"/>
              </a:ext>
            </a:extLst>
          </p:cNvPr>
          <p:cNvSpPr>
            <a:spLocks noGrp="1"/>
          </p:cNvSpPr>
          <p:nvPr>
            <p:ph type="subTitle" idx="1" hasCustomPrompt="1"/>
          </p:nvPr>
        </p:nvSpPr>
        <p:spPr>
          <a:xfrm>
            <a:off x="6730584" y="4330281"/>
            <a:ext cx="3937416" cy="450441"/>
          </a:xfrm>
        </p:spPr>
        <p:txBody>
          <a:bodyPr anchor="ctr" anchorCtr="0">
            <a:no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1" name="Picture Placeholder 10">
            <a:extLst>
              <a:ext uri="{FF2B5EF4-FFF2-40B4-BE49-F238E27FC236}">
                <a16:creationId xmlns:a16="http://schemas.microsoft.com/office/drawing/2014/main" id="{8CAF1BA5-EAFF-4D55-A445-675B1CEF4894}"/>
              </a:ext>
            </a:extLst>
          </p:cNvPr>
          <p:cNvSpPr>
            <a:spLocks noGrp="1"/>
          </p:cNvSpPr>
          <p:nvPr>
            <p:ph type="pic" sz="quarter" idx="15" hasCustomPrompt="1"/>
          </p:nvPr>
        </p:nvSpPr>
        <p:spPr>
          <a:xfrm>
            <a:off x="1393825" y="1143000"/>
            <a:ext cx="5029200" cy="4572000"/>
          </a:xfrm>
          <a:solidFill>
            <a:schemeClr val="accent4"/>
          </a:solidFill>
        </p:spPr>
        <p:txBody>
          <a:bodyPr>
            <a:normAutofit/>
          </a:bodyPr>
          <a:lstStyle>
            <a:lvl1pPr marL="0" indent="0" algn="ctr">
              <a:buNone/>
              <a:defRPr sz="2400"/>
            </a:lvl1pPr>
          </a:lstStyle>
          <a:p>
            <a:r>
              <a:rPr lang="en-US" dirty="0"/>
              <a:t>Click to add picture</a:t>
            </a:r>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ission Statement">
    <p:spTree>
      <p:nvGrpSpPr>
        <p:cNvPr id="1" name=""/>
        <p:cNvGrpSpPr/>
        <p:nvPr/>
      </p:nvGrpSpPr>
      <p:grpSpPr>
        <a:xfrm>
          <a:off x="0" y="0"/>
          <a:ext cx="0" cy="0"/>
          <a:chOff x="0" y="0"/>
          <a:chExt cx="0" cy="0"/>
        </a:xfrm>
      </p:grpSpPr>
      <p:pic>
        <p:nvPicPr>
          <p:cNvPr id="9" name="Picture Placeholder 8" descr="Photo of palm tree leaves&#10;">
            <a:extLst>
              <a:ext uri="{FF2B5EF4-FFF2-40B4-BE49-F238E27FC236}">
                <a16:creationId xmlns:a16="http://schemas.microsoft.com/office/drawing/2014/main" id="{A048BE5A-008A-4FF6-883D-F5F006940AB7}"/>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0" name="Rectangle 9">
            <a:extLst>
              <a:ext uri="{FF2B5EF4-FFF2-40B4-BE49-F238E27FC236}">
                <a16:creationId xmlns:a16="http://schemas.microsoft.com/office/drawing/2014/main" id="{B581EE29-7D44-4587-82CF-1233814B7533}"/>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249972" y="884583"/>
            <a:ext cx="4529388" cy="1785465"/>
          </a:xfrm>
        </p:spPr>
        <p:txBody>
          <a:bodyPr>
            <a:noAutofit/>
          </a:bodyPr>
          <a:lstStyle>
            <a:lvl1pPr>
              <a:defRPr sz="40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249972" y="2799983"/>
            <a:ext cx="3925707" cy="2203704"/>
          </a:xfrm>
        </p:spPr>
        <p:txBody>
          <a:bodyPr>
            <a:normAutofit/>
          </a:bodyPr>
          <a:lstStyle>
            <a:lvl1pPr marL="0" indent="0">
              <a:lnSpc>
                <a:spcPts val="22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8" name="Picture Placeholder 10">
            <a:extLst>
              <a:ext uri="{FF2B5EF4-FFF2-40B4-BE49-F238E27FC236}">
                <a16:creationId xmlns:a16="http://schemas.microsoft.com/office/drawing/2014/main" id="{D9DE5763-72AE-43A2-A15B-0A85851E826B}"/>
              </a:ext>
            </a:extLst>
          </p:cNvPr>
          <p:cNvSpPr>
            <a:spLocks noGrp="1"/>
          </p:cNvSpPr>
          <p:nvPr>
            <p:ph type="pic" sz="quarter" idx="15" hasCustomPrompt="1"/>
          </p:nvPr>
        </p:nvSpPr>
        <p:spPr>
          <a:xfrm>
            <a:off x="6099048" y="777240"/>
            <a:ext cx="5184648" cy="5303520"/>
          </a:xfrm>
          <a:solidFill>
            <a:schemeClr val="accent4"/>
          </a:solidFill>
        </p:spPr>
        <p:txBody>
          <a:bodyPr>
            <a:normAutofit/>
          </a:bodyPr>
          <a:lstStyle>
            <a:lvl1pPr marL="0" indent="0" algn="ctr">
              <a:buNone/>
              <a:defRPr sz="2000"/>
            </a:lvl1pPr>
          </a:lstStyle>
          <a:p>
            <a:r>
              <a:rPr lang="en-US" dirty="0"/>
              <a:t>Click to add picture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75000"/>
                  </a:schemeClr>
                </a:solidFill>
              </a:defRPr>
            </a:lvl1pPr>
          </a:lstStyle>
          <a:p>
            <a:r>
              <a:rPr lang="en-US"/>
              <a:t>20XX</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61832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pic>
        <p:nvPicPr>
          <p:cNvPr id="21" name="Picture Placeholder 64">
            <a:extLst>
              <a:ext uri="{FF2B5EF4-FFF2-40B4-BE49-F238E27FC236}">
                <a16:creationId xmlns:a16="http://schemas.microsoft.com/office/drawing/2014/main" id="{D73C250B-F170-486D-A636-FAA4ED926C3C}"/>
              </a:ext>
            </a:extLst>
          </p:cNvPr>
          <p:cNvPicPr>
            <a:picLocks noChangeAspect="1"/>
          </p:cNvPicPr>
          <p:nvPr userDrawn="1"/>
        </p:nvPicPr>
        <p:blipFill rotWithShape="1">
          <a:blip r:embed="rId2">
            <a:alphaModFix amt="44000"/>
            <a:extLst>
              <a:ext uri="{28A0092B-C50C-407E-A947-70E740481C1C}">
                <a14:useLocalDpi xmlns:a14="http://schemas.microsoft.com/office/drawing/2010/main"/>
              </a:ext>
            </a:extLst>
          </a:blip>
          <a:srcRect/>
          <a:stretch/>
        </p:blipFill>
        <p:spPr>
          <a:xfrm rot="10800000">
            <a:off x="1588" y="0"/>
            <a:ext cx="12188825" cy="6858000"/>
          </a:xfrm>
          <a:prstGeom prst="rect">
            <a:avLst/>
          </a:prstGeom>
          <a:solidFill>
            <a:schemeClr val="accent1"/>
          </a:solidFill>
        </p:spPr>
      </p:pic>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7882" y="268357"/>
            <a:ext cx="10514650" cy="1078752"/>
          </a:xfrm>
        </p:spPr>
        <p:txBody>
          <a:bodyPr>
            <a:no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DAE32DAA-2F83-4F0B-B593-EAEC38A22BFF}"/>
              </a:ext>
            </a:extLst>
          </p:cNvPr>
          <p:cNvSpPr>
            <a:spLocks noGrp="1"/>
          </p:cNvSpPr>
          <p:nvPr>
            <p:ph type="pic" sz="quarter" idx="15" hasCustomPrompt="1"/>
          </p:nvPr>
        </p:nvSpPr>
        <p:spPr>
          <a:xfrm>
            <a:off x="83820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lstStyle>
            <a:lvl1pPr marL="0" indent="0" algn="ctr">
              <a:buNone/>
              <a:defRPr sz="1600"/>
            </a:lvl1pPr>
          </a:lstStyle>
          <a:p>
            <a:r>
              <a:rPr lang="en-US" dirty="0"/>
              <a:t>Click to add picture</a:t>
            </a:r>
          </a:p>
        </p:txBody>
      </p:sp>
      <p:sp>
        <p:nvSpPr>
          <p:cNvPr id="13" name="Text Placeholder 12">
            <a:extLst>
              <a:ext uri="{FF2B5EF4-FFF2-40B4-BE49-F238E27FC236}">
                <a16:creationId xmlns:a16="http://schemas.microsoft.com/office/drawing/2014/main" id="{6F62CE30-AF00-49C9-BB4C-FF4623AE4882}"/>
              </a:ext>
            </a:extLst>
          </p:cNvPr>
          <p:cNvSpPr>
            <a:spLocks noGrp="1"/>
          </p:cNvSpPr>
          <p:nvPr>
            <p:ph type="body" sz="quarter" idx="19" hasCustomPrompt="1"/>
          </p:nvPr>
        </p:nvSpPr>
        <p:spPr>
          <a:xfrm>
            <a:off x="838200"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4" name="Text Placeholder 12">
            <a:extLst>
              <a:ext uri="{FF2B5EF4-FFF2-40B4-BE49-F238E27FC236}">
                <a16:creationId xmlns:a16="http://schemas.microsoft.com/office/drawing/2014/main" id="{11E27B3C-F9CB-489A-B87D-B019E802464C}"/>
              </a:ext>
            </a:extLst>
          </p:cNvPr>
          <p:cNvSpPr>
            <a:spLocks noGrp="1"/>
          </p:cNvSpPr>
          <p:nvPr>
            <p:ph type="body" sz="quarter" idx="20" hasCustomPrompt="1"/>
          </p:nvPr>
        </p:nvSpPr>
        <p:spPr>
          <a:xfrm>
            <a:off x="837882"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9" name="Picture Placeholder 7">
            <a:extLst>
              <a:ext uri="{FF2B5EF4-FFF2-40B4-BE49-F238E27FC236}">
                <a16:creationId xmlns:a16="http://schemas.microsoft.com/office/drawing/2014/main" id="{DE0F61DF-6086-4D91-A1DB-0C91BD225C02}"/>
              </a:ext>
            </a:extLst>
          </p:cNvPr>
          <p:cNvSpPr>
            <a:spLocks noGrp="1"/>
          </p:cNvSpPr>
          <p:nvPr>
            <p:ph type="pic" sz="quarter" idx="16" hasCustomPrompt="1"/>
          </p:nvPr>
        </p:nvSpPr>
        <p:spPr>
          <a:xfrm>
            <a:off x="364236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normAutofit/>
          </a:bodyPr>
          <a:lstStyle>
            <a:lvl1pPr marL="0" indent="0" algn="ctr">
              <a:buNone/>
              <a:defRPr sz="1600"/>
            </a:lvl1pPr>
          </a:lstStyle>
          <a:p>
            <a:r>
              <a:rPr lang="en-US" dirty="0"/>
              <a:t>Click to add picture</a:t>
            </a:r>
          </a:p>
        </p:txBody>
      </p:sp>
      <p:sp>
        <p:nvSpPr>
          <p:cNvPr id="15" name="Text Placeholder 12">
            <a:extLst>
              <a:ext uri="{FF2B5EF4-FFF2-40B4-BE49-F238E27FC236}">
                <a16:creationId xmlns:a16="http://schemas.microsoft.com/office/drawing/2014/main" id="{DD1B9ECE-8B72-4E8C-BF0F-42BAD333E58F}"/>
              </a:ext>
            </a:extLst>
          </p:cNvPr>
          <p:cNvSpPr>
            <a:spLocks noGrp="1"/>
          </p:cNvSpPr>
          <p:nvPr>
            <p:ph type="body" sz="quarter" idx="21" hasCustomPrompt="1"/>
          </p:nvPr>
        </p:nvSpPr>
        <p:spPr>
          <a:xfrm>
            <a:off x="3642678"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6" name="Text Placeholder 12">
            <a:extLst>
              <a:ext uri="{FF2B5EF4-FFF2-40B4-BE49-F238E27FC236}">
                <a16:creationId xmlns:a16="http://schemas.microsoft.com/office/drawing/2014/main" id="{CC01C00D-D845-4EA4-ACEA-80430CEC0EAD}"/>
              </a:ext>
            </a:extLst>
          </p:cNvPr>
          <p:cNvSpPr>
            <a:spLocks noGrp="1"/>
          </p:cNvSpPr>
          <p:nvPr>
            <p:ph type="body" sz="quarter" idx="22" hasCustomPrompt="1"/>
          </p:nvPr>
        </p:nvSpPr>
        <p:spPr>
          <a:xfrm>
            <a:off x="3642360"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0" name="Picture Placeholder 7">
            <a:extLst>
              <a:ext uri="{FF2B5EF4-FFF2-40B4-BE49-F238E27FC236}">
                <a16:creationId xmlns:a16="http://schemas.microsoft.com/office/drawing/2014/main" id="{E36DA0C1-756A-41EF-BD41-B210DAD57AC5}"/>
              </a:ext>
            </a:extLst>
          </p:cNvPr>
          <p:cNvSpPr>
            <a:spLocks noGrp="1"/>
          </p:cNvSpPr>
          <p:nvPr>
            <p:ph type="pic" sz="quarter" idx="17" hasCustomPrompt="1"/>
          </p:nvPr>
        </p:nvSpPr>
        <p:spPr>
          <a:xfrm>
            <a:off x="644652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normAutofit/>
          </a:bodyPr>
          <a:lstStyle>
            <a:lvl1pPr marL="0" indent="0" algn="ctr">
              <a:buNone/>
              <a:defRPr sz="1600"/>
            </a:lvl1pPr>
          </a:lstStyle>
          <a:p>
            <a:r>
              <a:rPr lang="en-US" dirty="0"/>
              <a:t>Click to add picture</a:t>
            </a:r>
          </a:p>
        </p:txBody>
      </p:sp>
      <p:sp>
        <p:nvSpPr>
          <p:cNvPr id="17" name="Text Placeholder 12">
            <a:extLst>
              <a:ext uri="{FF2B5EF4-FFF2-40B4-BE49-F238E27FC236}">
                <a16:creationId xmlns:a16="http://schemas.microsoft.com/office/drawing/2014/main" id="{22C7D19B-8BCA-4A46-A531-C74F00C501A0}"/>
              </a:ext>
            </a:extLst>
          </p:cNvPr>
          <p:cNvSpPr>
            <a:spLocks noGrp="1"/>
          </p:cNvSpPr>
          <p:nvPr>
            <p:ph type="body" sz="quarter" idx="23" hasCustomPrompt="1"/>
          </p:nvPr>
        </p:nvSpPr>
        <p:spPr>
          <a:xfrm>
            <a:off x="6446204"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8" name="Text Placeholder 12">
            <a:extLst>
              <a:ext uri="{FF2B5EF4-FFF2-40B4-BE49-F238E27FC236}">
                <a16:creationId xmlns:a16="http://schemas.microsoft.com/office/drawing/2014/main" id="{A1BA12AE-AA7B-4898-AE4C-6EF1BF0293B3}"/>
              </a:ext>
            </a:extLst>
          </p:cNvPr>
          <p:cNvSpPr>
            <a:spLocks noGrp="1"/>
          </p:cNvSpPr>
          <p:nvPr>
            <p:ph type="body" sz="quarter" idx="24" hasCustomPrompt="1"/>
          </p:nvPr>
        </p:nvSpPr>
        <p:spPr>
          <a:xfrm>
            <a:off x="6445886"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11" name="Picture Placeholder 7">
            <a:extLst>
              <a:ext uri="{FF2B5EF4-FFF2-40B4-BE49-F238E27FC236}">
                <a16:creationId xmlns:a16="http://schemas.microsoft.com/office/drawing/2014/main" id="{C824A7A5-D0EA-414B-A57F-AFC09799DF81}"/>
              </a:ext>
            </a:extLst>
          </p:cNvPr>
          <p:cNvSpPr>
            <a:spLocks noGrp="1"/>
          </p:cNvSpPr>
          <p:nvPr>
            <p:ph type="pic" sz="quarter" idx="18" hasCustomPrompt="1"/>
          </p:nvPr>
        </p:nvSpPr>
        <p:spPr>
          <a:xfrm>
            <a:off x="9250680" y="1975104"/>
            <a:ext cx="2103120" cy="3017520"/>
          </a:xfrm>
          <a:solidFill>
            <a:schemeClr val="accent4"/>
          </a:solidFill>
          <a:ln w="88900">
            <a:solidFill>
              <a:schemeClr val="bg1"/>
            </a:solidFill>
            <a:miter lim="800000"/>
          </a:ln>
          <a:effectLst>
            <a:outerShdw blurRad="127000" dist="38100" dir="2700000" algn="ctr" rotWithShape="0">
              <a:schemeClr val="tx1">
                <a:alpha val="40000"/>
              </a:schemeClr>
            </a:outerShdw>
          </a:effectLst>
        </p:spPr>
        <p:txBody>
          <a:bodyPr>
            <a:normAutofit/>
          </a:bodyPr>
          <a:lstStyle>
            <a:lvl1pPr marL="0" indent="0" algn="ctr">
              <a:buNone/>
              <a:defRPr sz="1600"/>
            </a:lvl1pPr>
          </a:lstStyle>
          <a:p>
            <a:r>
              <a:rPr lang="en-US" dirty="0"/>
              <a:t>Click to add picture</a:t>
            </a:r>
          </a:p>
        </p:txBody>
      </p:sp>
      <p:sp>
        <p:nvSpPr>
          <p:cNvPr id="19" name="Text Placeholder 12">
            <a:extLst>
              <a:ext uri="{FF2B5EF4-FFF2-40B4-BE49-F238E27FC236}">
                <a16:creationId xmlns:a16="http://schemas.microsoft.com/office/drawing/2014/main" id="{0CCA0A92-44E0-4256-BDF5-D01C27404DC8}"/>
              </a:ext>
            </a:extLst>
          </p:cNvPr>
          <p:cNvSpPr>
            <a:spLocks noGrp="1"/>
          </p:cNvSpPr>
          <p:nvPr>
            <p:ph type="body" sz="quarter" idx="25" hasCustomPrompt="1"/>
          </p:nvPr>
        </p:nvSpPr>
        <p:spPr>
          <a:xfrm>
            <a:off x="9249412" y="5249545"/>
            <a:ext cx="2103438" cy="274320"/>
          </a:xfrm>
        </p:spPr>
        <p:txBody>
          <a:bodyPr anchor="ctr" anchorCtr="0">
            <a:noAutofit/>
          </a:bodyPr>
          <a:lstStyle>
            <a:lvl1pPr marL="0" indent="0" algn="ctr">
              <a:buNone/>
              <a:defRPr sz="1400">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20" name="Text Placeholder 12">
            <a:extLst>
              <a:ext uri="{FF2B5EF4-FFF2-40B4-BE49-F238E27FC236}">
                <a16:creationId xmlns:a16="http://schemas.microsoft.com/office/drawing/2014/main" id="{16D5C7BE-6D3E-4E7E-BBE6-230B10C2F439}"/>
              </a:ext>
            </a:extLst>
          </p:cNvPr>
          <p:cNvSpPr>
            <a:spLocks noGrp="1"/>
          </p:cNvSpPr>
          <p:nvPr>
            <p:ph type="body" sz="quarter" idx="26" hasCustomPrompt="1"/>
          </p:nvPr>
        </p:nvSpPr>
        <p:spPr>
          <a:xfrm>
            <a:off x="9249094" y="5538151"/>
            <a:ext cx="2103438" cy="534657"/>
          </a:xfrm>
        </p:spPr>
        <p:txBody>
          <a:bodyPr>
            <a:normAutofit/>
          </a:bodyPr>
          <a:lstStyle>
            <a:lvl1pPr marL="0" indent="0" algn="ctr">
              <a:buNone/>
              <a:defRPr sz="1400">
                <a:latin typeface="+mn-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text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endParaRPr lang="en-US" dirty="0"/>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Org chart">
    <p:spTree>
      <p:nvGrpSpPr>
        <p:cNvPr id="1" name=""/>
        <p:cNvGrpSpPr/>
        <p:nvPr/>
      </p:nvGrpSpPr>
      <p:grpSpPr>
        <a:xfrm>
          <a:off x="0" y="0"/>
          <a:ext cx="0" cy="0"/>
          <a:chOff x="0" y="0"/>
          <a:chExt cx="0" cy="0"/>
        </a:xfrm>
      </p:grpSpPr>
      <p:pic>
        <p:nvPicPr>
          <p:cNvPr id="8" name="Picture Placeholder 38">
            <a:extLst>
              <a:ext uri="{FF2B5EF4-FFF2-40B4-BE49-F238E27FC236}">
                <a16:creationId xmlns:a16="http://schemas.microsoft.com/office/drawing/2014/main" id="{FCA6EB2C-E8DA-46AE-AD91-63B890E4AC38}"/>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t="7802" b="7802"/>
          <a:stretch>
            <a:fillRect/>
          </a:stretch>
        </p:blipFill>
        <p:spPr>
          <a:xfrm>
            <a:off x="0" y="0"/>
            <a:ext cx="12188952" cy="685800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a:xfrm>
            <a:off x="838200" y="268357"/>
            <a:ext cx="10515600" cy="1078752"/>
          </a:xfrm>
        </p:spPr>
        <p:txBody>
          <a:bodyPr>
            <a:noAutofit/>
          </a:bodyPr>
          <a:lstStyle>
            <a:lvl1pPr>
              <a:defRPr sz="3600"/>
            </a:lvl1pPr>
          </a:lstStyle>
          <a:p>
            <a:r>
              <a:rPr lang="en-US" dirty="0"/>
              <a:t>Click to add title</a:t>
            </a:r>
          </a:p>
        </p:txBody>
      </p:sp>
      <p:sp>
        <p:nvSpPr>
          <p:cNvPr id="21" name="SmartArt Placeholder 20">
            <a:extLst>
              <a:ext uri="{FF2B5EF4-FFF2-40B4-BE49-F238E27FC236}">
                <a16:creationId xmlns:a16="http://schemas.microsoft.com/office/drawing/2014/main" id="{22DDECCB-0586-4A4E-B5E8-F4F3A0C4DD2C}"/>
              </a:ext>
            </a:extLst>
          </p:cNvPr>
          <p:cNvSpPr>
            <a:spLocks noGrp="1"/>
          </p:cNvSpPr>
          <p:nvPr>
            <p:ph type="dgm" sz="quarter" idx="27" hasCustomPrompt="1"/>
          </p:nvPr>
        </p:nvSpPr>
        <p:spPr>
          <a:xfrm>
            <a:off x="1088136" y="2039112"/>
            <a:ext cx="10515600" cy="3960812"/>
          </a:xfrm>
        </p:spPr>
        <p:txBody>
          <a:bodyPr/>
          <a:lstStyle>
            <a:lvl1pPr marL="0" indent="0" algn="ctr">
              <a:buNone/>
              <a:defRPr/>
            </a:lvl1pPr>
          </a:lstStyle>
          <a:p>
            <a:r>
              <a:rPr lang="en-US" dirty="0"/>
              <a:t>Click to add smart art</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p>
            <a:r>
              <a:rPr lang="en-US"/>
              <a:t>Contoso business plan</a:t>
            </a:r>
            <a:endParaRPr lang="en-US" dirty="0"/>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925025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Opportunities">
    <p:spTree>
      <p:nvGrpSpPr>
        <p:cNvPr id="1" name=""/>
        <p:cNvGrpSpPr/>
        <p:nvPr/>
      </p:nvGrpSpPr>
      <p:grpSpPr>
        <a:xfrm>
          <a:off x="0" y="0"/>
          <a:ext cx="0" cy="0"/>
          <a:chOff x="0" y="0"/>
          <a:chExt cx="0" cy="0"/>
        </a:xfrm>
      </p:grpSpPr>
      <p:pic>
        <p:nvPicPr>
          <p:cNvPr id="18" name="Picture Placeholder 17" descr="close up photo of plants&#10;">
            <a:extLst>
              <a:ext uri="{FF2B5EF4-FFF2-40B4-BE49-F238E27FC236}">
                <a16:creationId xmlns:a16="http://schemas.microsoft.com/office/drawing/2014/main" id="{7863BFED-18F0-48ED-A69C-CA7DB56543E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6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9" name="Rectangle 18">
            <a:extLst>
              <a:ext uri="{FF2B5EF4-FFF2-40B4-BE49-F238E27FC236}">
                <a16:creationId xmlns:a16="http://schemas.microsoft.com/office/drawing/2014/main" id="{9072CCB7-8B6D-4640-9349-4BF4E6715721}"/>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055BE3A6-48FA-4624-9CA9-027EFA2EFD54}"/>
              </a:ext>
            </a:extLst>
          </p:cNvPr>
          <p:cNvSpPr>
            <a:spLocks noGrp="1"/>
          </p:cNvSpPr>
          <p:nvPr>
            <p:ph type="title" hasCustomPrompt="1"/>
          </p:nvPr>
        </p:nvSpPr>
        <p:spPr>
          <a:xfrm>
            <a:off x="1063487" y="927412"/>
            <a:ext cx="10061713" cy="1138141"/>
          </a:xfrm>
        </p:spPr>
        <p:txBody>
          <a:bodyPr/>
          <a:lstStyle>
            <a:lvl1pPr algn="ctr">
              <a:defRPr/>
            </a:lvl1pPr>
          </a:lstStyle>
          <a:p>
            <a:r>
              <a:rPr lang="en-US" dirty="0"/>
              <a:t>Click to add title</a:t>
            </a:r>
          </a:p>
        </p:txBody>
      </p:sp>
      <p:sp>
        <p:nvSpPr>
          <p:cNvPr id="10" name="Content Placeholder 2">
            <a:extLst>
              <a:ext uri="{FF2B5EF4-FFF2-40B4-BE49-F238E27FC236}">
                <a16:creationId xmlns:a16="http://schemas.microsoft.com/office/drawing/2014/main" id="{890913CB-E9D8-4BC6-BF27-FBDED2266B74}"/>
              </a:ext>
            </a:extLst>
          </p:cNvPr>
          <p:cNvSpPr>
            <a:spLocks noGrp="1"/>
          </p:cNvSpPr>
          <p:nvPr>
            <p:ph idx="16" hasCustomPrompt="1"/>
          </p:nvPr>
        </p:nvSpPr>
        <p:spPr>
          <a:xfrm>
            <a:off x="1657183" y="2341143"/>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657183"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3" name="Content Placeholder 2">
            <a:extLst>
              <a:ext uri="{FF2B5EF4-FFF2-40B4-BE49-F238E27FC236}">
                <a16:creationId xmlns:a16="http://schemas.microsoft.com/office/drawing/2014/main" id="{AC961473-F8E7-498A-AFFD-2BC0065884EC}"/>
              </a:ext>
            </a:extLst>
          </p:cNvPr>
          <p:cNvSpPr>
            <a:spLocks noGrp="1"/>
          </p:cNvSpPr>
          <p:nvPr>
            <p:ph idx="19" hasCustomPrompt="1"/>
          </p:nvPr>
        </p:nvSpPr>
        <p:spPr>
          <a:xfrm>
            <a:off x="1657183" y="3497139"/>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2" name="Content Placeholder 2">
            <a:extLst>
              <a:ext uri="{FF2B5EF4-FFF2-40B4-BE49-F238E27FC236}">
                <a16:creationId xmlns:a16="http://schemas.microsoft.com/office/drawing/2014/main" id="{F32F6735-86D0-4D0F-9741-8D6C74C99BAA}"/>
              </a:ext>
            </a:extLst>
          </p:cNvPr>
          <p:cNvSpPr>
            <a:spLocks noGrp="1"/>
          </p:cNvSpPr>
          <p:nvPr>
            <p:ph idx="18" hasCustomPrompt="1"/>
          </p:nvPr>
        </p:nvSpPr>
        <p:spPr>
          <a:xfrm>
            <a:off x="1657183" y="3863067"/>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5" name="Content Placeholder 2">
            <a:extLst>
              <a:ext uri="{FF2B5EF4-FFF2-40B4-BE49-F238E27FC236}">
                <a16:creationId xmlns:a16="http://schemas.microsoft.com/office/drawing/2014/main" id="{DAD41BAB-B874-4283-8FDD-618EAB4B7CC6}"/>
              </a:ext>
            </a:extLst>
          </p:cNvPr>
          <p:cNvSpPr>
            <a:spLocks noGrp="1"/>
          </p:cNvSpPr>
          <p:nvPr>
            <p:ph idx="21" hasCustomPrompt="1"/>
          </p:nvPr>
        </p:nvSpPr>
        <p:spPr>
          <a:xfrm>
            <a:off x="1657183" y="4667224"/>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4" name="Content Placeholder 2">
            <a:extLst>
              <a:ext uri="{FF2B5EF4-FFF2-40B4-BE49-F238E27FC236}">
                <a16:creationId xmlns:a16="http://schemas.microsoft.com/office/drawing/2014/main" id="{6382FE5C-EADC-4EF2-9E4F-06BDCA5551B3}"/>
              </a:ext>
            </a:extLst>
          </p:cNvPr>
          <p:cNvSpPr>
            <a:spLocks noGrp="1"/>
          </p:cNvSpPr>
          <p:nvPr>
            <p:ph idx="20" hasCustomPrompt="1"/>
          </p:nvPr>
        </p:nvSpPr>
        <p:spPr>
          <a:xfrm>
            <a:off x="1657183" y="5033152"/>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1" name="Content Placeholder 2">
            <a:extLst>
              <a:ext uri="{FF2B5EF4-FFF2-40B4-BE49-F238E27FC236}">
                <a16:creationId xmlns:a16="http://schemas.microsoft.com/office/drawing/2014/main" id="{65016684-22E4-49BC-9E14-2E73CF3F757D}"/>
              </a:ext>
            </a:extLst>
          </p:cNvPr>
          <p:cNvSpPr>
            <a:spLocks noGrp="1"/>
          </p:cNvSpPr>
          <p:nvPr>
            <p:ph idx="17" hasCustomPrompt="1"/>
          </p:nvPr>
        </p:nvSpPr>
        <p:spPr>
          <a:xfrm>
            <a:off x="6404811" y="2341143"/>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8" name="Content Placeholder 2">
            <a:extLst>
              <a:ext uri="{FF2B5EF4-FFF2-40B4-BE49-F238E27FC236}">
                <a16:creationId xmlns:a16="http://schemas.microsoft.com/office/drawing/2014/main" id="{5C52459E-612F-4699-B9E5-39839B5B6D79}"/>
              </a:ext>
            </a:extLst>
          </p:cNvPr>
          <p:cNvSpPr>
            <a:spLocks noGrp="1"/>
          </p:cNvSpPr>
          <p:nvPr>
            <p:ph idx="15" hasCustomPrompt="1"/>
          </p:nvPr>
        </p:nvSpPr>
        <p:spPr>
          <a:xfrm>
            <a:off x="6404811" y="2707071"/>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7" name="Content Placeholder 2">
            <a:extLst>
              <a:ext uri="{FF2B5EF4-FFF2-40B4-BE49-F238E27FC236}">
                <a16:creationId xmlns:a16="http://schemas.microsoft.com/office/drawing/2014/main" id="{C93FEF41-CD0D-4D3A-90FA-2F123068E73D}"/>
              </a:ext>
            </a:extLst>
          </p:cNvPr>
          <p:cNvSpPr>
            <a:spLocks noGrp="1"/>
          </p:cNvSpPr>
          <p:nvPr>
            <p:ph idx="23" hasCustomPrompt="1"/>
          </p:nvPr>
        </p:nvSpPr>
        <p:spPr>
          <a:xfrm>
            <a:off x="6404811" y="3500166"/>
            <a:ext cx="4114800" cy="364571"/>
          </a:xfrm>
        </p:spPr>
        <p:txBody>
          <a:bodyPr anchor="ctr" anchorCtr="0">
            <a:noAutofit/>
          </a:bodyPr>
          <a:lstStyle>
            <a:lvl1pPr marL="0" indent="0">
              <a:lnSpc>
                <a:spcPts val="2200"/>
              </a:lnSpc>
              <a:buNone/>
              <a:defRPr sz="1800">
                <a:solidFill>
                  <a:schemeClr val="accent3">
                    <a:lumMod val="50000"/>
                  </a:schemeClr>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6" name="Content Placeholder 2">
            <a:extLst>
              <a:ext uri="{FF2B5EF4-FFF2-40B4-BE49-F238E27FC236}">
                <a16:creationId xmlns:a16="http://schemas.microsoft.com/office/drawing/2014/main" id="{56A7E58B-04CA-4390-878D-CBE6185E320A}"/>
              </a:ext>
            </a:extLst>
          </p:cNvPr>
          <p:cNvSpPr>
            <a:spLocks noGrp="1"/>
          </p:cNvSpPr>
          <p:nvPr>
            <p:ph idx="22" hasCustomPrompt="1"/>
          </p:nvPr>
        </p:nvSpPr>
        <p:spPr>
          <a:xfrm>
            <a:off x="6404811" y="3865136"/>
            <a:ext cx="41148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9260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rket Summary">
    <p:spTree>
      <p:nvGrpSpPr>
        <p:cNvPr id="1" name=""/>
        <p:cNvGrpSpPr/>
        <p:nvPr/>
      </p:nvGrpSpPr>
      <p:grpSpPr>
        <a:xfrm>
          <a:off x="0" y="0"/>
          <a:ext cx="0" cy="0"/>
          <a:chOff x="0" y="0"/>
          <a:chExt cx="0" cy="0"/>
        </a:xfrm>
      </p:grpSpPr>
      <p:pic>
        <p:nvPicPr>
          <p:cNvPr id="10" name="Picture Placeholder 5">
            <a:extLst>
              <a:ext uri="{FF2B5EF4-FFF2-40B4-BE49-F238E27FC236}">
                <a16:creationId xmlns:a16="http://schemas.microsoft.com/office/drawing/2014/main" id="{5FF0F6C8-DE96-49F6-9B94-970D5FD91AFD}"/>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1" name="Rectangle 10">
            <a:extLst>
              <a:ext uri="{FF2B5EF4-FFF2-40B4-BE49-F238E27FC236}">
                <a16:creationId xmlns:a16="http://schemas.microsoft.com/office/drawing/2014/main" id="{B74849AF-E9E9-4606-B5ED-99DD9840B922}"/>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066800" y="924340"/>
            <a:ext cx="10058400" cy="1141214"/>
          </a:xfrm>
        </p:spPr>
        <p:txBody>
          <a:bodyPr/>
          <a:lstStyle>
            <a:lvl1pPr algn="ctr">
              <a:defRPr/>
            </a:lvl1pPr>
          </a:lstStyle>
          <a:p>
            <a:r>
              <a:rPr lang="en-US" dirty="0"/>
              <a:t>Click to add title</a:t>
            </a:r>
          </a:p>
        </p:txBody>
      </p:sp>
      <p:sp>
        <p:nvSpPr>
          <p:cNvPr id="17" name="Picture Placeholder 16">
            <a:extLst>
              <a:ext uri="{FF2B5EF4-FFF2-40B4-BE49-F238E27FC236}">
                <a16:creationId xmlns:a16="http://schemas.microsoft.com/office/drawing/2014/main" id="{7D69DBC3-614D-D885-EF10-7E14CD0132E1}"/>
              </a:ext>
            </a:extLst>
          </p:cNvPr>
          <p:cNvSpPr>
            <a:spLocks noGrp="1"/>
          </p:cNvSpPr>
          <p:nvPr>
            <p:ph type="pic" sz="quarter" idx="17"/>
          </p:nvPr>
        </p:nvSpPr>
        <p:spPr>
          <a:xfrm>
            <a:off x="2357675" y="2706358"/>
            <a:ext cx="731520" cy="731520"/>
          </a:xfrm>
        </p:spPr>
        <p:txBody>
          <a:bodyPr>
            <a:normAutofit/>
          </a:bodyPr>
          <a:lstStyle>
            <a:lvl1pPr marL="0" indent="0" algn="ctr">
              <a:buNone/>
              <a:defRPr sz="1000"/>
            </a:lvl1pPr>
          </a:lstStyle>
          <a:p>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135331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8" name="Picture Placeholder 16">
            <a:extLst>
              <a:ext uri="{FF2B5EF4-FFF2-40B4-BE49-F238E27FC236}">
                <a16:creationId xmlns:a16="http://schemas.microsoft.com/office/drawing/2014/main" id="{66494930-8F40-15B2-7842-54259E27D771}"/>
              </a:ext>
            </a:extLst>
          </p:cNvPr>
          <p:cNvSpPr>
            <a:spLocks noGrp="1"/>
          </p:cNvSpPr>
          <p:nvPr>
            <p:ph type="pic" sz="quarter" idx="18"/>
          </p:nvPr>
        </p:nvSpPr>
        <p:spPr>
          <a:xfrm>
            <a:off x="5765292" y="2706358"/>
            <a:ext cx="731520" cy="731520"/>
          </a:xfrm>
        </p:spPr>
        <p:txBody>
          <a:bodyPr>
            <a:normAutofit/>
          </a:bodyPr>
          <a:lstStyle>
            <a:lvl1pPr marL="0" indent="0" algn="ctr">
              <a:buNone/>
              <a:defRPr sz="1000"/>
            </a:lvl1pPr>
          </a:lstStyle>
          <a:p>
            <a:endParaRPr lang="en-US"/>
          </a:p>
        </p:txBody>
      </p:sp>
      <p:sp>
        <p:nvSpPr>
          <p:cNvPr id="8" name="Content Placeholder 2">
            <a:extLst>
              <a:ext uri="{FF2B5EF4-FFF2-40B4-BE49-F238E27FC236}">
                <a16:creationId xmlns:a16="http://schemas.microsoft.com/office/drawing/2014/main" id="{2230B408-EB55-4F52-8E6D-81122B0E6748}"/>
              </a:ext>
            </a:extLst>
          </p:cNvPr>
          <p:cNvSpPr>
            <a:spLocks noGrp="1"/>
          </p:cNvSpPr>
          <p:nvPr>
            <p:ph idx="15" hasCustomPrompt="1"/>
          </p:nvPr>
        </p:nvSpPr>
        <p:spPr>
          <a:xfrm>
            <a:off x="475945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9" name="Picture Placeholder 16">
            <a:extLst>
              <a:ext uri="{FF2B5EF4-FFF2-40B4-BE49-F238E27FC236}">
                <a16:creationId xmlns:a16="http://schemas.microsoft.com/office/drawing/2014/main" id="{C39BCED8-3A46-1DEF-61EC-9A2D6AD4CD5B}"/>
              </a:ext>
            </a:extLst>
          </p:cNvPr>
          <p:cNvSpPr>
            <a:spLocks noGrp="1"/>
          </p:cNvSpPr>
          <p:nvPr>
            <p:ph type="pic" sz="quarter" idx="19"/>
          </p:nvPr>
        </p:nvSpPr>
        <p:spPr>
          <a:xfrm>
            <a:off x="9171940" y="2706358"/>
            <a:ext cx="731520" cy="731520"/>
          </a:xfrm>
        </p:spPr>
        <p:txBody>
          <a:bodyPr>
            <a:normAutofit/>
          </a:bodyPr>
          <a:lstStyle>
            <a:lvl1pPr marL="0" indent="0" algn="ctr">
              <a:buNone/>
              <a:defRPr sz="1000"/>
            </a:lvl1pPr>
          </a:lstStyle>
          <a:p>
            <a:endParaRPr lang="en-US"/>
          </a:p>
        </p:txBody>
      </p:sp>
      <p:sp>
        <p:nvSpPr>
          <p:cNvPr id="9" name="Content Placeholder 2">
            <a:extLst>
              <a:ext uri="{FF2B5EF4-FFF2-40B4-BE49-F238E27FC236}">
                <a16:creationId xmlns:a16="http://schemas.microsoft.com/office/drawing/2014/main" id="{8594AD6F-861E-4958-9DD7-5C6CBEA15343}"/>
              </a:ext>
            </a:extLst>
          </p:cNvPr>
          <p:cNvSpPr>
            <a:spLocks noGrp="1"/>
          </p:cNvSpPr>
          <p:nvPr>
            <p:ph idx="16" hasCustomPrompt="1"/>
          </p:nvPr>
        </p:nvSpPr>
        <p:spPr>
          <a:xfrm>
            <a:off x="8165592" y="3548340"/>
            <a:ext cx="2743200" cy="2286000"/>
          </a:xfrm>
        </p:spPr>
        <p:txBody>
          <a:bodyPr>
            <a:normAutofit/>
          </a:bodyPr>
          <a:lstStyle>
            <a:lvl1pPr marL="0" indent="0" algn="ctr">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527958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5AA14AE4-11F2-4FDA-9E81-B2567D6A6474}"/>
              </a:ext>
            </a:extLst>
          </p:cNvPr>
          <p:cNvSpPr>
            <a:spLocks noGrp="1"/>
          </p:cNvSpPr>
          <p:nvPr>
            <p:ph type="pic" sz="quarter" idx="14" hasCustomPrompt="1"/>
          </p:nvPr>
        </p:nvSpPr>
        <p:spPr>
          <a:xfrm>
            <a:off x="1524" y="0"/>
            <a:ext cx="6181344" cy="6858000"/>
          </a:xfrm>
          <a:custGeom>
            <a:avLst/>
            <a:gdLst>
              <a:gd name="connsiteX0" fmla="*/ 961757 w 6181344"/>
              <a:gd name="connsiteY0" fmla="*/ 4070850 h 6858000"/>
              <a:gd name="connsiteX1" fmla="*/ 961757 w 6181344"/>
              <a:gd name="connsiteY1" fmla="*/ 5076690 h 6858000"/>
              <a:gd name="connsiteX2" fmla="*/ 6094475 w 6181344"/>
              <a:gd name="connsiteY2" fmla="*/ 5076690 h 6858000"/>
              <a:gd name="connsiteX3" fmla="*/ 6094475 w 6181344"/>
              <a:gd name="connsiteY3" fmla="*/ 4070850 h 6858000"/>
              <a:gd name="connsiteX4" fmla="*/ 0 w 6181344"/>
              <a:gd name="connsiteY4" fmla="*/ 0 h 6858000"/>
              <a:gd name="connsiteX5" fmla="*/ 6181344 w 6181344"/>
              <a:gd name="connsiteY5" fmla="*/ 0 h 6858000"/>
              <a:gd name="connsiteX6" fmla="*/ 6181344 w 6181344"/>
              <a:gd name="connsiteY6" fmla="*/ 6858000 h 6858000"/>
              <a:gd name="connsiteX7" fmla="*/ 0 w 618134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81344" h="6858000">
                <a:moveTo>
                  <a:pt x="961757" y="4070850"/>
                </a:moveTo>
                <a:lnTo>
                  <a:pt x="961757" y="5076690"/>
                </a:lnTo>
                <a:lnTo>
                  <a:pt x="6094475" y="5076690"/>
                </a:lnTo>
                <a:lnTo>
                  <a:pt x="6094475" y="4070850"/>
                </a:lnTo>
                <a:close/>
                <a:moveTo>
                  <a:pt x="0" y="0"/>
                </a:moveTo>
                <a:lnTo>
                  <a:pt x="6181344" y="0"/>
                </a:lnTo>
                <a:lnTo>
                  <a:pt x="6181344" y="6858000"/>
                </a:lnTo>
                <a:lnTo>
                  <a:pt x="0" y="6858000"/>
                </a:lnTo>
                <a:close/>
              </a:path>
            </a:pathLst>
          </a:custGeom>
          <a:solidFill>
            <a:schemeClr val="accent2">
              <a:lumMod val="60000"/>
              <a:lumOff val="40000"/>
            </a:schemeClr>
          </a:solidFill>
        </p:spPr>
        <p:txBody>
          <a:bodyPr wrap="square">
            <a:noAutofit/>
          </a:bodyPr>
          <a:lstStyle>
            <a:lvl1pPr marL="0" indent="0">
              <a:buNone/>
              <a:defRPr/>
            </a:lvl1pPr>
          </a:lstStyle>
          <a:p>
            <a:r>
              <a:rPr lang="en-US" dirty="0"/>
              <a:t>Click to add picture</a:t>
            </a:r>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8199" y="3498574"/>
            <a:ext cx="5257799" cy="1578116"/>
          </a:xfrm>
          <a:solidFill>
            <a:schemeClr val="bg1"/>
          </a:solidFill>
        </p:spPr>
        <p:txBody>
          <a:bodyPr anchor="b" anchorCtr="0">
            <a:noAutofit/>
          </a:bodyPr>
          <a:lstStyle>
            <a:lvl1pPr algn="ctr">
              <a:defRPr sz="3600"/>
            </a:lvl1pPr>
          </a:lstStyle>
          <a:p>
            <a:r>
              <a:rPr lang="en-US" dirty="0"/>
              <a:t>Click to add title</a:t>
            </a:r>
          </a:p>
        </p:txBody>
      </p:sp>
      <p:sp>
        <p:nvSpPr>
          <p:cNvPr id="9" name="Picture Placeholder 8">
            <a:extLst>
              <a:ext uri="{FF2B5EF4-FFF2-40B4-BE49-F238E27FC236}">
                <a16:creationId xmlns:a16="http://schemas.microsoft.com/office/drawing/2014/main" id="{5F381AAE-62C0-4761-90A8-43C8E0B3D2A9}"/>
              </a:ext>
            </a:extLst>
          </p:cNvPr>
          <p:cNvSpPr>
            <a:spLocks noGrp="1"/>
          </p:cNvSpPr>
          <p:nvPr>
            <p:ph type="pic" sz="quarter" idx="15" hasCustomPrompt="1"/>
          </p:nvPr>
        </p:nvSpPr>
        <p:spPr>
          <a:xfrm>
            <a:off x="3048000" y="777240"/>
            <a:ext cx="8229600" cy="5303520"/>
          </a:xfrm>
          <a:custGeom>
            <a:avLst/>
            <a:gdLst>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329361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47999 w 8229600"/>
              <a:gd name="connsiteY6" fmla="*/ 3293610 h 5303520"/>
              <a:gd name="connsiteX7" fmla="*/ 0 w 8229600"/>
              <a:gd name="connsiteY7" fmla="*/ 2717140 h 5303520"/>
              <a:gd name="connsiteX8" fmla="*/ 0 w 8229600"/>
              <a:gd name="connsiteY8" fmla="*/ 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38060 w 8229600"/>
              <a:gd name="connsiteY6" fmla="*/ 2707202 h 5303520"/>
              <a:gd name="connsiteX7" fmla="*/ 0 w 8229600"/>
              <a:gd name="connsiteY7" fmla="*/ 2717140 h 5303520"/>
              <a:gd name="connsiteX8" fmla="*/ 0 w 8229600"/>
              <a:gd name="connsiteY8" fmla="*/ 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67877 w 8229600"/>
              <a:gd name="connsiteY6" fmla="*/ 2697263 h 5303520"/>
              <a:gd name="connsiteX7" fmla="*/ 0 w 8229600"/>
              <a:gd name="connsiteY7" fmla="*/ 2717140 h 5303520"/>
              <a:gd name="connsiteX8" fmla="*/ 0 w 8229600"/>
              <a:gd name="connsiteY8" fmla="*/ 0 h 5303520"/>
              <a:gd name="connsiteX0" fmla="*/ 0 w 8229600"/>
              <a:gd name="connsiteY0" fmla="*/ 0 h 5303520"/>
              <a:gd name="connsiteX1" fmla="*/ 8229600 w 8229600"/>
              <a:gd name="connsiteY1" fmla="*/ 0 h 5303520"/>
              <a:gd name="connsiteX2" fmla="*/ 8229600 w 8229600"/>
              <a:gd name="connsiteY2" fmla="*/ 5303520 h 5303520"/>
              <a:gd name="connsiteX3" fmla="*/ 0 w 8229600"/>
              <a:gd name="connsiteY3" fmla="*/ 5303520 h 5303520"/>
              <a:gd name="connsiteX4" fmla="*/ 0 w 8229600"/>
              <a:gd name="connsiteY4" fmla="*/ 4299450 h 5303520"/>
              <a:gd name="connsiteX5" fmla="*/ 3047999 w 8229600"/>
              <a:gd name="connsiteY5" fmla="*/ 4299450 h 5303520"/>
              <a:gd name="connsiteX6" fmla="*/ 3038060 w 8229600"/>
              <a:gd name="connsiteY6" fmla="*/ 2717141 h 5303520"/>
              <a:gd name="connsiteX7" fmla="*/ 0 w 8229600"/>
              <a:gd name="connsiteY7" fmla="*/ 2717140 h 5303520"/>
              <a:gd name="connsiteX8" fmla="*/ 0 w 8229600"/>
              <a:gd name="connsiteY8" fmla="*/ 0 h 530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5303520">
                <a:moveTo>
                  <a:pt x="0" y="0"/>
                </a:moveTo>
                <a:lnTo>
                  <a:pt x="8229600" y="0"/>
                </a:lnTo>
                <a:lnTo>
                  <a:pt x="8229600" y="5303520"/>
                </a:lnTo>
                <a:lnTo>
                  <a:pt x="0" y="5303520"/>
                </a:lnTo>
                <a:lnTo>
                  <a:pt x="0" y="4299450"/>
                </a:lnTo>
                <a:lnTo>
                  <a:pt x="3047999" y="4299450"/>
                </a:lnTo>
                <a:lnTo>
                  <a:pt x="3038060" y="2717141"/>
                </a:lnTo>
                <a:lnTo>
                  <a:pt x="0" y="2717140"/>
                </a:lnTo>
                <a:lnTo>
                  <a:pt x="0" y="0"/>
                </a:lnTo>
                <a:close/>
              </a:path>
            </a:pathLst>
          </a:custGeom>
          <a:solidFill>
            <a:schemeClr val="accent4"/>
          </a:solidFill>
        </p:spPr>
        <p:txBody>
          <a:bodyPr wrap="square">
            <a:noAutofit/>
          </a:bodyPr>
          <a:lstStyle>
            <a:lvl1pPr marL="0" indent="0" algn="ctr">
              <a:buFontTx/>
              <a:buNone/>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t>Click to add picture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US" dirty="0"/>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591659204"/>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concept">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hasCustomPrompt="1"/>
          </p:nvPr>
        </p:nvSpPr>
        <p:spPr>
          <a:xfrm>
            <a:off x="1524" y="0"/>
            <a:ext cx="12188952" cy="6858000"/>
          </a:xfrm>
          <a:solidFill>
            <a:schemeClr val="accent2"/>
          </a:solidFill>
        </p:spPr>
        <p:txBody>
          <a:bodyPr/>
          <a:lstStyle>
            <a:lvl1pPr marL="0" indent="0">
              <a:buNone/>
              <a:defRPr>
                <a:solidFill>
                  <a:schemeClr val="bg1"/>
                </a:solidFill>
              </a:defRPr>
            </a:lvl1pPr>
          </a:lstStyle>
          <a:p>
            <a:r>
              <a:rPr lang="en-US" dirty="0"/>
              <a:t>Click to add picture</a:t>
            </a:r>
          </a:p>
        </p:txBody>
      </p:sp>
      <p:sp>
        <p:nvSpPr>
          <p:cNvPr id="8" name="Rectangle 7">
            <a:extLst>
              <a:ext uri="{FF2B5EF4-FFF2-40B4-BE49-F238E27FC236}">
                <a16:creationId xmlns:a16="http://schemas.microsoft.com/office/drawing/2014/main" id="{B0F3BCA8-7FE0-4921-AE34-6F98AC0AC858}"/>
              </a:ext>
              <a:ext uri="{C183D7F6-B498-43B3-948B-1728B52AA6E4}">
                <adec:decorative xmlns:adec="http://schemas.microsoft.com/office/drawing/2017/decorative" val="1"/>
              </a:ext>
            </a:extLst>
          </p:cNvPr>
          <p:cNvSpPr/>
          <p:nvPr userDrawn="1"/>
        </p:nvSpPr>
        <p:spPr>
          <a:xfrm>
            <a:off x="6096000" y="1143000"/>
            <a:ext cx="5486400" cy="4572000"/>
          </a:xfrm>
          <a:prstGeom prst="rect">
            <a:avLst/>
          </a:prstGeom>
          <a:solidFill>
            <a:schemeClr val="bg1">
              <a:alpha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tIns="365760" rtlCol="0" anchor="ctr"/>
          <a:lstStyle/>
          <a:p>
            <a:pPr algn="ctr"/>
            <a:endParaRPr lang="en-US" sz="3600"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143000"/>
            <a:ext cx="5486400" cy="4572000"/>
          </a:xfrm>
          <a:solidFill>
            <a:schemeClr val="bg1">
              <a:alpha val="90000"/>
            </a:schemeClr>
          </a:solidFill>
        </p:spPr>
        <p:txBody>
          <a:bodyPr lIns="612648" tIns="45720" rIns="457200" bIns="2743200" anchor="b" anchorCtr="0">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6629400" y="2996693"/>
            <a:ext cx="4416552" cy="2216986"/>
          </a:xfrm>
        </p:spPr>
        <p:txBody>
          <a:bodyPr>
            <a:normAutofit/>
          </a:bodyPr>
          <a:lstStyle>
            <a:lvl1pPr marL="0" indent="0">
              <a:lnSpc>
                <a:spcPts val="20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51462497"/>
      </p:ext>
    </p:extLst>
  </p:cSld>
  <p:clrMapOvr>
    <a:masterClrMapping/>
  </p:clrMapOvr>
  <p:extLst>
    <p:ext uri="{DCECCB84-F9BA-43D5-87BE-67443E8EF086}">
      <p15:sldGuideLst xmlns:p15="http://schemas.microsoft.com/office/powerpoint/2012/main">
        <p15:guide id="1" pos="422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noAutofit/>
          </a:bodyPr>
          <a:lstStyle>
            <a:lvl1pPr>
              <a:defRPr sz="3600">
                <a:solidFill>
                  <a:schemeClr val="tx1"/>
                </a:solidFill>
              </a:defRPr>
            </a:lvl1pPr>
          </a:lstStyle>
          <a:p>
            <a:r>
              <a:rPr lang="en-US" dirty="0"/>
              <a:t>Click to add title</a:t>
            </a:r>
            <a:endParaRPr lang="en-ZA" dirty="0"/>
          </a:p>
        </p:txBody>
      </p:sp>
      <p:sp>
        <p:nvSpPr>
          <p:cNvPr id="3" name="Text Placeholder 3">
            <a:extLst>
              <a:ext uri="{FF2B5EF4-FFF2-40B4-BE49-F238E27FC236}">
                <a16:creationId xmlns:a16="http://schemas.microsoft.com/office/drawing/2014/main" id="{9ACAC36C-F85E-0637-F8A6-2F0BF51A8167}"/>
              </a:ext>
            </a:extLst>
          </p:cNvPr>
          <p:cNvSpPr>
            <a:spLocks noGrp="1"/>
          </p:cNvSpPr>
          <p:nvPr>
            <p:ph type="body" sz="quarter" idx="64" hasCustomPrompt="1"/>
          </p:nvPr>
        </p:nvSpPr>
        <p:spPr>
          <a:xfrm>
            <a:off x="2176138" y="1992756"/>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4" name="Text Placeholder 36">
            <a:extLst>
              <a:ext uri="{FF2B5EF4-FFF2-40B4-BE49-F238E27FC236}">
                <a16:creationId xmlns:a16="http://schemas.microsoft.com/office/drawing/2014/main" id="{F33F0C39-4F82-94E3-FF38-DE6B6534D9DE}"/>
              </a:ext>
            </a:extLst>
          </p:cNvPr>
          <p:cNvSpPr>
            <a:spLocks noGrp="1"/>
          </p:cNvSpPr>
          <p:nvPr>
            <p:ph type="body" sz="quarter" idx="65" hasCustomPrompt="1"/>
          </p:nvPr>
        </p:nvSpPr>
        <p:spPr>
          <a:xfrm>
            <a:off x="2227867" y="2368305"/>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5" name="Text Placeholder 3">
            <a:extLst>
              <a:ext uri="{FF2B5EF4-FFF2-40B4-BE49-F238E27FC236}">
                <a16:creationId xmlns:a16="http://schemas.microsoft.com/office/drawing/2014/main" id="{6429CE75-7163-C0BF-3D81-0B13E645B728}"/>
              </a:ext>
            </a:extLst>
          </p:cNvPr>
          <p:cNvSpPr>
            <a:spLocks noGrp="1"/>
          </p:cNvSpPr>
          <p:nvPr>
            <p:ph type="body" sz="quarter" idx="62" hasCustomPrompt="1"/>
          </p:nvPr>
        </p:nvSpPr>
        <p:spPr>
          <a:xfrm>
            <a:off x="4524342" y="1989847"/>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6" name="Text Placeholder 36">
            <a:extLst>
              <a:ext uri="{FF2B5EF4-FFF2-40B4-BE49-F238E27FC236}">
                <a16:creationId xmlns:a16="http://schemas.microsoft.com/office/drawing/2014/main" id="{F1E3B412-532E-544A-B794-9483A3FEE742}"/>
              </a:ext>
            </a:extLst>
          </p:cNvPr>
          <p:cNvSpPr>
            <a:spLocks noGrp="1"/>
          </p:cNvSpPr>
          <p:nvPr>
            <p:ph type="body" sz="quarter" idx="63" hasCustomPrompt="1"/>
          </p:nvPr>
        </p:nvSpPr>
        <p:spPr>
          <a:xfrm>
            <a:off x="4576071" y="2365396"/>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7" name="Text Placeholder 3">
            <a:extLst>
              <a:ext uri="{FF2B5EF4-FFF2-40B4-BE49-F238E27FC236}">
                <a16:creationId xmlns:a16="http://schemas.microsoft.com/office/drawing/2014/main" id="{6AC17FE0-E17A-4739-B88E-78652A6F72FE}"/>
              </a:ext>
            </a:extLst>
          </p:cNvPr>
          <p:cNvSpPr>
            <a:spLocks noGrp="1"/>
          </p:cNvSpPr>
          <p:nvPr>
            <p:ph type="body" sz="quarter" idx="66" hasCustomPrompt="1"/>
          </p:nvPr>
        </p:nvSpPr>
        <p:spPr>
          <a:xfrm>
            <a:off x="8496073" y="1981449"/>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8" name="Text Placeholder 36">
            <a:extLst>
              <a:ext uri="{FF2B5EF4-FFF2-40B4-BE49-F238E27FC236}">
                <a16:creationId xmlns:a16="http://schemas.microsoft.com/office/drawing/2014/main" id="{F83B074C-B888-A791-50E8-66579601C908}"/>
              </a:ext>
            </a:extLst>
          </p:cNvPr>
          <p:cNvSpPr>
            <a:spLocks noGrp="1"/>
          </p:cNvSpPr>
          <p:nvPr>
            <p:ph type="body" sz="quarter" idx="60" hasCustomPrompt="1"/>
          </p:nvPr>
        </p:nvSpPr>
        <p:spPr>
          <a:xfrm>
            <a:off x="8547802" y="2356998"/>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38" name="Text Placeholder 10">
            <a:extLst>
              <a:ext uri="{FF2B5EF4-FFF2-40B4-BE49-F238E27FC236}">
                <a16:creationId xmlns:a16="http://schemas.microsoft.com/office/drawing/2014/main" id="{0FE649C6-E102-4D6E-ABCC-F2992D28195D}"/>
              </a:ext>
            </a:extLst>
          </p:cNvPr>
          <p:cNvSpPr>
            <a:spLocks noGrp="1"/>
          </p:cNvSpPr>
          <p:nvPr>
            <p:ph type="body" sz="quarter" idx="33" hasCustomPrompt="1"/>
          </p:nvPr>
        </p:nvSpPr>
        <p:spPr>
          <a:xfrm>
            <a:off x="914399" y="3255264"/>
            <a:ext cx="731520" cy="457200"/>
          </a:xfrm>
        </p:spPr>
        <p:txBody>
          <a:bodyPr anchor="ctr"/>
          <a:lstStyle>
            <a:lvl1pPr marL="0" indent="0" algn="ctr">
              <a:buNone/>
              <a:defRPr sz="1400" b="1" cap="all" baseline="0">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BE213787-ACF7-458D-9A73-3F194978B6DD}"/>
              </a:ext>
            </a:extLst>
          </p:cNvPr>
          <p:cNvSpPr>
            <a:spLocks noGrp="1"/>
          </p:cNvSpPr>
          <p:nvPr>
            <p:ph type="body" sz="quarter" idx="34" hasCustomPrompt="1"/>
          </p:nvPr>
        </p:nvSpPr>
        <p:spPr>
          <a:xfrm>
            <a:off x="196596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6154F8E5-E3E5-4C0F-AE2F-2170C25EDC56}"/>
              </a:ext>
            </a:extLst>
          </p:cNvPr>
          <p:cNvSpPr>
            <a:spLocks noGrp="1"/>
          </p:cNvSpPr>
          <p:nvPr>
            <p:ph type="body" sz="quarter" idx="35" hasCustomPrompt="1"/>
          </p:nvPr>
        </p:nvSpPr>
        <p:spPr>
          <a:xfrm>
            <a:off x="2752344"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B1453360-81EF-4EB1-B249-712DA6E62C83}"/>
              </a:ext>
            </a:extLst>
          </p:cNvPr>
          <p:cNvSpPr>
            <a:spLocks noGrp="1"/>
          </p:cNvSpPr>
          <p:nvPr>
            <p:ph type="body" sz="quarter" idx="36" hasCustomPrompt="1"/>
          </p:nvPr>
        </p:nvSpPr>
        <p:spPr>
          <a:xfrm>
            <a:off x="354180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9FBB54B5-A522-4A23-BBF7-AD1A18EDFD19}"/>
              </a:ext>
            </a:extLst>
          </p:cNvPr>
          <p:cNvSpPr>
            <a:spLocks noGrp="1"/>
          </p:cNvSpPr>
          <p:nvPr>
            <p:ph type="body" sz="quarter" idx="37" hasCustomPrompt="1"/>
          </p:nvPr>
        </p:nvSpPr>
        <p:spPr>
          <a:xfrm>
            <a:off x="432972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4" name="Text Placeholder 10">
            <a:extLst>
              <a:ext uri="{FF2B5EF4-FFF2-40B4-BE49-F238E27FC236}">
                <a16:creationId xmlns:a16="http://schemas.microsoft.com/office/drawing/2014/main" id="{867C3CE9-8463-4382-AE21-F6BF3518D01D}"/>
              </a:ext>
            </a:extLst>
          </p:cNvPr>
          <p:cNvSpPr>
            <a:spLocks noGrp="1"/>
          </p:cNvSpPr>
          <p:nvPr>
            <p:ph type="body" sz="quarter" idx="39" hasCustomPrompt="1"/>
          </p:nvPr>
        </p:nvSpPr>
        <p:spPr>
          <a:xfrm>
            <a:off x="511764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FDB7C866-DDCF-4E42-8CC8-A211234AFBAB}"/>
              </a:ext>
            </a:extLst>
          </p:cNvPr>
          <p:cNvSpPr>
            <a:spLocks noGrp="1"/>
          </p:cNvSpPr>
          <p:nvPr>
            <p:ph type="body" sz="quarter" idx="40" hasCustomPrompt="1"/>
          </p:nvPr>
        </p:nvSpPr>
        <p:spPr>
          <a:xfrm>
            <a:off x="590556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C4F4671C-F421-46D3-B43B-46B3F0DF596A}"/>
              </a:ext>
            </a:extLst>
          </p:cNvPr>
          <p:cNvSpPr>
            <a:spLocks noGrp="1"/>
          </p:cNvSpPr>
          <p:nvPr>
            <p:ph type="body" sz="quarter" idx="41" hasCustomPrompt="1"/>
          </p:nvPr>
        </p:nvSpPr>
        <p:spPr>
          <a:xfrm>
            <a:off x="669348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0E7055C4-CE9C-411A-A475-92AB82FE1E75}"/>
              </a:ext>
            </a:extLst>
          </p:cNvPr>
          <p:cNvSpPr>
            <a:spLocks noGrp="1"/>
          </p:cNvSpPr>
          <p:nvPr>
            <p:ph type="body" sz="quarter" idx="43" hasCustomPrompt="1"/>
          </p:nvPr>
        </p:nvSpPr>
        <p:spPr>
          <a:xfrm>
            <a:off x="748140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5B7AA0C1-6D4F-4D6B-9E27-6ECEE6F49E6E}"/>
              </a:ext>
            </a:extLst>
          </p:cNvPr>
          <p:cNvSpPr>
            <a:spLocks noGrp="1"/>
          </p:cNvSpPr>
          <p:nvPr>
            <p:ph type="body" sz="quarter" idx="44" hasCustomPrompt="1"/>
          </p:nvPr>
        </p:nvSpPr>
        <p:spPr>
          <a:xfrm>
            <a:off x="826932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6D392CE7-6DB5-412C-939E-200FAC216434}"/>
              </a:ext>
            </a:extLst>
          </p:cNvPr>
          <p:cNvSpPr>
            <a:spLocks noGrp="1"/>
          </p:cNvSpPr>
          <p:nvPr>
            <p:ph type="body" sz="quarter" idx="42" hasCustomPrompt="1"/>
          </p:nvPr>
        </p:nvSpPr>
        <p:spPr>
          <a:xfrm>
            <a:off x="905724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A5EC4B0C-5DD6-4EEB-AF30-E36D4F9E5EC0}"/>
              </a:ext>
            </a:extLst>
          </p:cNvPr>
          <p:cNvSpPr>
            <a:spLocks noGrp="1"/>
          </p:cNvSpPr>
          <p:nvPr>
            <p:ph type="body" sz="quarter" idx="45" hasCustomPrompt="1"/>
          </p:nvPr>
        </p:nvSpPr>
        <p:spPr>
          <a:xfrm>
            <a:off x="9845160"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2521C66C-8612-487A-AB8B-18249AB8BF27}"/>
              </a:ext>
            </a:extLst>
          </p:cNvPr>
          <p:cNvSpPr>
            <a:spLocks noGrp="1"/>
          </p:cNvSpPr>
          <p:nvPr>
            <p:ph type="body" sz="quarter" idx="46" hasCustomPrompt="1"/>
          </p:nvPr>
        </p:nvSpPr>
        <p:spPr>
          <a:xfrm>
            <a:off x="10633085" y="336499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15" name="Rectangle 14">
            <a:extLst>
              <a:ext uri="{FF2B5EF4-FFF2-40B4-BE49-F238E27FC236}">
                <a16:creationId xmlns:a16="http://schemas.microsoft.com/office/drawing/2014/main" id="{34AF8705-AAEA-3C0A-158A-721FAF774F9D}"/>
              </a:ext>
              <a:ext uri="{C183D7F6-B498-43B3-948B-1728B52AA6E4}">
                <adec:decorative xmlns:adec="http://schemas.microsoft.com/office/drawing/2017/decorative" val="1"/>
              </a:ext>
            </a:extLst>
          </p:cNvPr>
          <p:cNvSpPr/>
          <p:nvPr userDrawn="1"/>
        </p:nvSpPr>
        <p:spPr>
          <a:xfrm>
            <a:off x="929640" y="3786462"/>
            <a:ext cx="1033272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ext Placeholder 10">
            <a:extLst>
              <a:ext uri="{FF2B5EF4-FFF2-40B4-BE49-F238E27FC236}">
                <a16:creationId xmlns:a16="http://schemas.microsoft.com/office/drawing/2014/main" id="{824436FA-ECBE-4BB1-9126-66F330E7F0AE}"/>
              </a:ext>
            </a:extLst>
          </p:cNvPr>
          <p:cNvSpPr>
            <a:spLocks noGrp="1"/>
          </p:cNvSpPr>
          <p:nvPr>
            <p:ph type="body" sz="quarter" idx="38" hasCustomPrompt="1"/>
          </p:nvPr>
        </p:nvSpPr>
        <p:spPr>
          <a:xfrm>
            <a:off x="914400" y="4114800"/>
            <a:ext cx="731520" cy="457200"/>
          </a:xfrm>
        </p:spPr>
        <p:txBody>
          <a:bodyPr anchor="ctr"/>
          <a:lstStyle>
            <a:lvl1pPr marL="0" indent="0" algn="ctr">
              <a:buNone/>
              <a:defRPr sz="1400" b="1" cap="all" baseline="0">
                <a:solidFill>
                  <a:schemeClr val="tx1">
                    <a:lumMod val="65000"/>
                    <a:lumOff val="35000"/>
                  </a:schemeClr>
                </a:solidFill>
                <a:latin typeface="+mj-lt"/>
              </a:defRPr>
            </a:lvl1pPr>
          </a:lstStyle>
          <a:p>
            <a:pPr lvl="0"/>
            <a:r>
              <a:rPr lang="en-US" dirty="0"/>
              <a:t>Year</a:t>
            </a:r>
            <a:endParaRPr lang="en-ZA" dirty="0"/>
          </a:p>
        </p:txBody>
      </p:sp>
      <p:sp>
        <p:nvSpPr>
          <p:cNvPr id="52" name="Text Placeholder 10">
            <a:extLst>
              <a:ext uri="{FF2B5EF4-FFF2-40B4-BE49-F238E27FC236}">
                <a16:creationId xmlns:a16="http://schemas.microsoft.com/office/drawing/2014/main" id="{0622C4FE-C10F-4B57-B40B-0FA21F330517}"/>
              </a:ext>
            </a:extLst>
          </p:cNvPr>
          <p:cNvSpPr>
            <a:spLocks noGrp="1"/>
          </p:cNvSpPr>
          <p:nvPr>
            <p:ph type="body" sz="quarter" idx="47" hasCustomPrompt="1"/>
          </p:nvPr>
        </p:nvSpPr>
        <p:spPr>
          <a:xfrm>
            <a:off x="1969915"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0E5C83ED-676D-4C6E-84B3-CF127AC54442}"/>
              </a:ext>
            </a:extLst>
          </p:cNvPr>
          <p:cNvSpPr>
            <a:spLocks noGrp="1"/>
          </p:cNvSpPr>
          <p:nvPr>
            <p:ph type="body" sz="quarter" idx="48" hasCustomPrompt="1"/>
          </p:nvPr>
        </p:nvSpPr>
        <p:spPr>
          <a:xfrm>
            <a:off x="2752344"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678DF814-ABAE-422D-8055-BD8FF43DDF54}"/>
              </a:ext>
            </a:extLst>
          </p:cNvPr>
          <p:cNvSpPr>
            <a:spLocks noGrp="1"/>
          </p:cNvSpPr>
          <p:nvPr>
            <p:ph type="body" sz="quarter" idx="49" hasCustomPrompt="1"/>
          </p:nvPr>
        </p:nvSpPr>
        <p:spPr>
          <a:xfrm>
            <a:off x="3545289"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E7022C5B-31FF-4550-9CDC-2CF1AB17D556}"/>
              </a:ext>
            </a:extLst>
          </p:cNvPr>
          <p:cNvSpPr>
            <a:spLocks noGrp="1"/>
          </p:cNvSpPr>
          <p:nvPr>
            <p:ph type="body" sz="quarter" idx="50" hasCustomPrompt="1"/>
          </p:nvPr>
        </p:nvSpPr>
        <p:spPr>
          <a:xfrm>
            <a:off x="4332976"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54252E9-4902-4781-BE29-34163ABE7ED9}"/>
              </a:ext>
            </a:extLst>
          </p:cNvPr>
          <p:cNvSpPr>
            <a:spLocks noGrp="1"/>
          </p:cNvSpPr>
          <p:nvPr>
            <p:ph type="body" sz="quarter" idx="51" hasCustomPrompt="1"/>
          </p:nvPr>
        </p:nvSpPr>
        <p:spPr>
          <a:xfrm>
            <a:off x="5120663"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0FD8FBC5-AD5D-464D-8360-6AA55AA2FA76}"/>
              </a:ext>
            </a:extLst>
          </p:cNvPr>
          <p:cNvSpPr>
            <a:spLocks noGrp="1"/>
          </p:cNvSpPr>
          <p:nvPr>
            <p:ph type="body" sz="quarter" idx="52" hasCustomPrompt="1"/>
          </p:nvPr>
        </p:nvSpPr>
        <p:spPr>
          <a:xfrm>
            <a:off x="5908350"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C90BD4FA-047A-4A4F-B1E2-4FDEA49BB0A0}"/>
              </a:ext>
            </a:extLst>
          </p:cNvPr>
          <p:cNvSpPr>
            <a:spLocks noGrp="1"/>
          </p:cNvSpPr>
          <p:nvPr>
            <p:ph type="body" sz="quarter" idx="53" hasCustomPrompt="1"/>
          </p:nvPr>
        </p:nvSpPr>
        <p:spPr>
          <a:xfrm>
            <a:off x="6696037"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5FBE1C04-A830-4310-A83C-178E44D8A72F}"/>
              </a:ext>
            </a:extLst>
          </p:cNvPr>
          <p:cNvSpPr>
            <a:spLocks noGrp="1"/>
          </p:cNvSpPr>
          <p:nvPr>
            <p:ph type="body" sz="quarter" idx="55" hasCustomPrompt="1"/>
          </p:nvPr>
        </p:nvSpPr>
        <p:spPr>
          <a:xfrm>
            <a:off x="7483724"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EB543626-7655-454D-8E28-B2391850A39C}"/>
              </a:ext>
            </a:extLst>
          </p:cNvPr>
          <p:cNvSpPr>
            <a:spLocks noGrp="1"/>
          </p:cNvSpPr>
          <p:nvPr>
            <p:ph type="body" sz="quarter" idx="56" hasCustomPrompt="1"/>
          </p:nvPr>
        </p:nvSpPr>
        <p:spPr>
          <a:xfrm>
            <a:off x="8271411"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5F306D8F-E1A5-492D-9145-6445614AB282}"/>
              </a:ext>
            </a:extLst>
          </p:cNvPr>
          <p:cNvSpPr>
            <a:spLocks noGrp="1"/>
          </p:cNvSpPr>
          <p:nvPr>
            <p:ph type="body" sz="quarter" idx="54" hasCustomPrompt="1"/>
          </p:nvPr>
        </p:nvSpPr>
        <p:spPr>
          <a:xfrm>
            <a:off x="9059098"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9C109601-CAE5-44CE-ADF7-9FB216F81780}"/>
              </a:ext>
            </a:extLst>
          </p:cNvPr>
          <p:cNvSpPr>
            <a:spLocks noGrp="1"/>
          </p:cNvSpPr>
          <p:nvPr>
            <p:ph type="body" sz="quarter" idx="57" hasCustomPrompt="1"/>
          </p:nvPr>
        </p:nvSpPr>
        <p:spPr>
          <a:xfrm>
            <a:off x="9846785"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17AE5B8B-FA0E-40E2-9841-D0F9AB83E023}"/>
              </a:ext>
            </a:extLst>
          </p:cNvPr>
          <p:cNvSpPr>
            <a:spLocks noGrp="1"/>
          </p:cNvSpPr>
          <p:nvPr>
            <p:ph type="body" sz="quarter" idx="58" hasCustomPrompt="1"/>
          </p:nvPr>
        </p:nvSpPr>
        <p:spPr>
          <a:xfrm>
            <a:off x="10634472" y="4233672"/>
            <a:ext cx="640080" cy="201776"/>
          </a:xfrm>
        </p:spPr>
        <p:txBody>
          <a:bodyPr>
            <a:noAutofit/>
          </a:bodyPr>
          <a:lstStyle>
            <a:lvl1pPr marL="0" indent="0" algn="ctr">
              <a:buNone/>
              <a:defRPr sz="1000" cap="all" baseline="0">
                <a:solidFill>
                  <a:schemeClr val="tx1"/>
                </a:solidFill>
              </a:defRPr>
            </a:lvl1pPr>
          </a:lstStyle>
          <a:p>
            <a:pPr lvl="0"/>
            <a:r>
              <a:rPr lang="en-US" dirty="0"/>
              <a:t>MM</a:t>
            </a:r>
            <a:endParaRPr lang="en-ZA" dirty="0"/>
          </a:p>
        </p:txBody>
      </p:sp>
      <p:sp>
        <p:nvSpPr>
          <p:cNvPr id="9" name="Text Placeholder 3">
            <a:extLst>
              <a:ext uri="{FF2B5EF4-FFF2-40B4-BE49-F238E27FC236}">
                <a16:creationId xmlns:a16="http://schemas.microsoft.com/office/drawing/2014/main" id="{B6DD109C-0DAA-B648-6CC1-3984679DC8F4}"/>
              </a:ext>
            </a:extLst>
          </p:cNvPr>
          <p:cNvSpPr>
            <a:spLocks noGrp="1"/>
          </p:cNvSpPr>
          <p:nvPr>
            <p:ph type="body" sz="quarter" idx="70" hasCustomPrompt="1"/>
          </p:nvPr>
        </p:nvSpPr>
        <p:spPr>
          <a:xfrm>
            <a:off x="2166807" y="5123092"/>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10" name="Text Placeholder 36">
            <a:extLst>
              <a:ext uri="{FF2B5EF4-FFF2-40B4-BE49-F238E27FC236}">
                <a16:creationId xmlns:a16="http://schemas.microsoft.com/office/drawing/2014/main" id="{354A8AA3-6D2B-AABE-636C-24C853E10023}"/>
              </a:ext>
            </a:extLst>
          </p:cNvPr>
          <p:cNvSpPr>
            <a:spLocks noGrp="1"/>
          </p:cNvSpPr>
          <p:nvPr>
            <p:ph type="body" sz="quarter" idx="71" hasCustomPrompt="1"/>
          </p:nvPr>
        </p:nvSpPr>
        <p:spPr>
          <a:xfrm>
            <a:off x="2218536" y="5498641"/>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11" name="Text Placeholder 3">
            <a:extLst>
              <a:ext uri="{FF2B5EF4-FFF2-40B4-BE49-F238E27FC236}">
                <a16:creationId xmlns:a16="http://schemas.microsoft.com/office/drawing/2014/main" id="{F4084E50-F065-CFAF-1DAB-D2B6BE5352A2}"/>
              </a:ext>
            </a:extLst>
          </p:cNvPr>
          <p:cNvSpPr>
            <a:spLocks noGrp="1"/>
          </p:cNvSpPr>
          <p:nvPr>
            <p:ph type="body" sz="quarter" idx="68" hasCustomPrompt="1"/>
          </p:nvPr>
        </p:nvSpPr>
        <p:spPr>
          <a:xfrm>
            <a:off x="6129211" y="5120183"/>
            <a:ext cx="1793875" cy="696885"/>
          </a:xfrm>
          <a:solidFill>
            <a:schemeClr val="accent2"/>
          </a:solidFill>
          <a:ln w="22225">
            <a:noFill/>
          </a:ln>
        </p:spPr>
        <p:txBody>
          <a:bodyPr tIns="36000" anchor="t" anchorCtr="0">
            <a:normAutofit/>
          </a:bodyPr>
          <a:lstStyle>
            <a:lvl1pPr marL="0" indent="0" algn="ctr">
              <a:lnSpc>
                <a:spcPct val="200000"/>
              </a:lnSpc>
              <a:buNone/>
              <a:defRPr sz="1200" b="0">
                <a:solidFill>
                  <a:schemeClr val="bg1"/>
                </a:solidFill>
                <a:latin typeface="+mj-lt"/>
              </a:defRPr>
            </a:lvl1pPr>
          </a:lstStyle>
          <a:p>
            <a:pPr lvl="0"/>
            <a:r>
              <a:rPr lang="en-US" dirty="0"/>
              <a:t>Add Title</a:t>
            </a:r>
            <a:endParaRPr lang="en-ZA" dirty="0"/>
          </a:p>
        </p:txBody>
      </p:sp>
      <p:sp>
        <p:nvSpPr>
          <p:cNvPr id="12" name="Text Placeholder 36">
            <a:extLst>
              <a:ext uri="{FF2B5EF4-FFF2-40B4-BE49-F238E27FC236}">
                <a16:creationId xmlns:a16="http://schemas.microsoft.com/office/drawing/2014/main" id="{82CDB1C7-A823-F954-10DB-4492B6424D67}"/>
              </a:ext>
            </a:extLst>
          </p:cNvPr>
          <p:cNvSpPr>
            <a:spLocks noGrp="1"/>
          </p:cNvSpPr>
          <p:nvPr>
            <p:ph type="body" sz="quarter" idx="69" hasCustomPrompt="1"/>
          </p:nvPr>
        </p:nvSpPr>
        <p:spPr>
          <a:xfrm>
            <a:off x="6180940" y="5495732"/>
            <a:ext cx="1690417" cy="224670"/>
          </a:xfrm>
        </p:spPr>
        <p:txBody>
          <a:bodyPr>
            <a:normAutofit/>
          </a:bodyPr>
          <a:lstStyle>
            <a:lvl1pPr marL="0" indent="0" algn="ctr">
              <a:buNone/>
              <a:defRPr sz="1100">
                <a:solidFill>
                  <a:schemeClr val="bg1"/>
                </a:solidFill>
              </a:defRPr>
            </a:lvl1pPr>
          </a:lstStyle>
          <a:p>
            <a:pPr lvl="0"/>
            <a:r>
              <a:rPr lang="en-US" dirty="0"/>
              <a:t>Click to add text</a:t>
            </a:r>
            <a:endParaRPr lang="en-ZA" dirty="0"/>
          </a:p>
        </p:txBody>
      </p:sp>
      <p:sp>
        <p:nvSpPr>
          <p:cNvPr id="13" name="Text Placeholder 3">
            <a:extLst>
              <a:ext uri="{FF2B5EF4-FFF2-40B4-BE49-F238E27FC236}">
                <a16:creationId xmlns:a16="http://schemas.microsoft.com/office/drawing/2014/main" id="{D5DC4617-EDD9-C3BD-B8ED-1020CF869267}"/>
              </a:ext>
            </a:extLst>
          </p:cNvPr>
          <p:cNvSpPr>
            <a:spLocks noGrp="1"/>
          </p:cNvSpPr>
          <p:nvPr>
            <p:ph type="body" sz="quarter" idx="72" hasCustomPrompt="1"/>
          </p:nvPr>
        </p:nvSpPr>
        <p:spPr>
          <a:xfrm>
            <a:off x="9513110" y="5111785"/>
            <a:ext cx="1793875" cy="696885"/>
          </a:xfrm>
          <a:noFill/>
          <a:ln w="12700">
            <a:solidFill>
              <a:schemeClr val="accent3"/>
            </a:solidFill>
          </a:ln>
        </p:spPr>
        <p:txBody>
          <a:bodyPr tIns="3600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a:r>
              <a:rPr lang="en-US" dirty="0"/>
              <a:t>Add Title</a:t>
            </a:r>
            <a:endParaRPr lang="en-ZA" dirty="0"/>
          </a:p>
        </p:txBody>
      </p:sp>
      <p:sp>
        <p:nvSpPr>
          <p:cNvPr id="14" name="Text Placeholder 36">
            <a:extLst>
              <a:ext uri="{FF2B5EF4-FFF2-40B4-BE49-F238E27FC236}">
                <a16:creationId xmlns:a16="http://schemas.microsoft.com/office/drawing/2014/main" id="{6239E6C3-F614-C384-B91B-965765474B67}"/>
              </a:ext>
            </a:extLst>
          </p:cNvPr>
          <p:cNvSpPr>
            <a:spLocks noGrp="1"/>
          </p:cNvSpPr>
          <p:nvPr>
            <p:ph type="body" sz="quarter" idx="67" hasCustomPrompt="1"/>
          </p:nvPr>
        </p:nvSpPr>
        <p:spPr>
          <a:xfrm>
            <a:off x="9564839" y="5487334"/>
            <a:ext cx="1690417" cy="224670"/>
          </a:xfrm>
        </p:spPr>
        <p:txBody>
          <a:bodyPr>
            <a:normAutofit/>
          </a:bodyPr>
          <a:lstStyle>
            <a:lvl1pPr marL="0" indent="0" algn="ctr">
              <a:buNone/>
              <a:defRPr sz="1100">
                <a:solidFill>
                  <a:schemeClr val="tx1">
                    <a:lumMod val="75000"/>
                    <a:lumOff val="25000"/>
                  </a:schemeClr>
                </a:solidFill>
              </a:defRPr>
            </a:lvl1pPr>
          </a:lstStyle>
          <a:p>
            <a:pPr lvl="0"/>
            <a:r>
              <a:rPr lang="en-US" dirty="0"/>
              <a:t>Click to add text</a:t>
            </a:r>
            <a:endParaRPr lang="en-ZA" dirty="0"/>
          </a:p>
        </p:txBody>
      </p:sp>
      <p:sp>
        <p:nvSpPr>
          <p:cNvPr id="33" name="Date Placeholder 3">
            <a:extLst>
              <a:ext uri="{FF2B5EF4-FFF2-40B4-BE49-F238E27FC236}">
                <a16:creationId xmlns:a16="http://schemas.microsoft.com/office/drawing/2014/main" id="{1560C8D6-BAAE-4E4C-B478-D7EEA33BC341}"/>
              </a:ext>
            </a:extLst>
          </p:cNvPr>
          <p:cNvSpPr>
            <a:spLocks noGrp="1"/>
          </p:cNvSpPr>
          <p:nvPr>
            <p:ph type="dt" sz="half" idx="10"/>
          </p:nvPr>
        </p:nvSpPr>
        <p:spPr>
          <a:xfrm>
            <a:off x="838200" y="6356350"/>
            <a:ext cx="2743200" cy="365125"/>
          </a:xfrm>
        </p:spPr>
        <p:txBody>
          <a:bodyPr/>
          <a:lstStyle/>
          <a:p>
            <a:r>
              <a:rPr lang="en-US"/>
              <a:t>20XX</a:t>
            </a:r>
            <a:endParaRPr lang="en-US" dirty="0"/>
          </a:p>
        </p:txBody>
      </p:sp>
      <p:sp>
        <p:nvSpPr>
          <p:cNvPr id="34" name="Footer Placeholder 4">
            <a:extLst>
              <a:ext uri="{FF2B5EF4-FFF2-40B4-BE49-F238E27FC236}">
                <a16:creationId xmlns:a16="http://schemas.microsoft.com/office/drawing/2014/main" id="{2D34A825-4619-4016-B027-DA83FE075663}"/>
              </a:ext>
            </a:extLst>
          </p:cNvPr>
          <p:cNvSpPr>
            <a:spLocks noGrp="1"/>
          </p:cNvSpPr>
          <p:nvPr>
            <p:ph type="ftr" sz="quarter" idx="11"/>
          </p:nvPr>
        </p:nvSpPr>
        <p:spPr>
          <a:xfrm>
            <a:off x="4038600" y="6356350"/>
            <a:ext cx="4114800" cy="365125"/>
          </a:xfrm>
        </p:spPr>
        <p:txBody>
          <a:bodyPr/>
          <a:lstStyle/>
          <a:p>
            <a:r>
              <a:rPr lang="en-US"/>
              <a:t>Contoso business plan</a:t>
            </a:r>
            <a:endParaRPr lang="en-US" dirty="0"/>
          </a:p>
        </p:txBody>
      </p:sp>
      <p:sp>
        <p:nvSpPr>
          <p:cNvPr id="35" name="Slide Number Placeholder 5">
            <a:extLst>
              <a:ext uri="{FF2B5EF4-FFF2-40B4-BE49-F238E27FC236}">
                <a16:creationId xmlns:a16="http://schemas.microsoft.com/office/drawing/2014/main" id="{A065CC06-C5B6-44D0-8071-1833580ABF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621121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Risk and rewards">
    <p:spTree>
      <p:nvGrpSpPr>
        <p:cNvPr id="1" name=""/>
        <p:cNvGrpSpPr/>
        <p:nvPr/>
      </p:nvGrpSpPr>
      <p:grpSpPr>
        <a:xfrm>
          <a:off x="0" y="0"/>
          <a:ext cx="0" cy="0"/>
          <a:chOff x="0" y="0"/>
          <a:chExt cx="0" cy="0"/>
        </a:xfrm>
      </p:grpSpPr>
      <p:pic>
        <p:nvPicPr>
          <p:cNvPr id="13" name="Picture Placeholder 44" descr="Photo of palm leaves&#10;">
            <a:extLst>
              <a:ext uri="{FF2B5EF4-FFF2-40B4-BE49-F238E27FC236}">
                <a16:creationId xmlns:a16="http://schemas.microsoft.com/office/drawing/2014/main" id="{7C4AAE08-43F5-49E6-AEBD-2C27A2BE0823}"/>
              </a:ext>
            </a:extLst>
          </p:cNvPr>
          <p:cNvPicPr>
            <a:picLocks noChangeAspect="1"/>
          </p:cNvPicPr>
          <p:nvPr userDrawn="1"/>
        </p:nvPicPr>
        <p:blipFill rotWithShape="1">
          <a:blip r:embed="rId2">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F83E037-B49C-4664-8547-6F1930E2BD04}"/>
              </a:ext>
              <a:ext uri="{C183D7F6-B498-43B3-948B-1728B52AA6E4}">
                <adec:decorative xmlns:adec="http://schemas.microsoft.com/office/drawing/2017/decorative" val="1"/>
              </a:ext>
            </a:extLst>
          </p:cNvPr>
          <p:cNvSpPr/>
          <p:nvPr userDrawn="1"/>
        </p:nvSpPr>
        <p:spPr>
          <a:xfrm>
            <a:off x="914400" y="777240"/>
            <a:ext cx="10361676"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hasCustomPrompt="1"/>
          </p:nvPr>
        </p:nvSpPr>
        <p:spPr>
          <a:xfrm>
            <a:off x="1600200" y="904461"/>
            <a:ext cx="9299448" cy="1107219"/>
          </a:xfrm>
        </p:spPr>
        <p:txBody>
          <a:bodyPr>
            <a:noAutofit/>
          </a:bodyPr>
          <a:lstStyle>
            <a:lvl1pPr algn="l">
              <a:defRPr sz="3600"/>
            </a:lvl1pPr>
          </a:lstStyle>
          <a:p>
            <a:r>
              <a:rPr lang="en-US" dirty="0"/>
              <a:t>Click to add title</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hasCustomPrompt="1"/>
          </p:nvPr>
        </p:nvSpPr>
        <p:spPr>
          <a:xfrm>
            <a:off x="1709928" y="2105025"/>
            <a:ext cx="4178808" cy="3383280"/>
          </a:xfrm>
          <a:solidFill>
            <a:schemeClr val="accent4"/>
          </a:solidFill>
        </p:spPr>
        <p:txBody>
          <a:bodyPr>
            <a:normAutofit/>
          </a:bodyPr>
          <a:lstStyle>
            <a:lvl1pPr marL="0" indent="0" algn="ctr">
              <a:buNone/>
              <a:defRPr sz="1800"/>
            </a:lvl1pPr>
          </a:lstStyle>
          <a:p>
            <a:r>
              <a:rPr lang="en-US" dirty="0"/>
              <a:t>Click to add picture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6254496" y="2103120"/>
            <a:ext cx="2185416"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6254496"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8714232" y="2103120"/>
            <a:ext cx="2185416"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8714232" y="2569464"/>
            <a:ext cx="2185416" cy="2916936"/>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92630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Key">
    <p:spTree>
      <p:nvGrpSpPr>
        <p:cNvPr id="1" name=""/>
        <p:cNvGrpSpPr/>
        <p:nvPr/>
      </p:nvGrpSpPr>
      <p:grpSpPr>
        <a:xfrm>
          <a:off x="0" y="0"/>
          <a:ext cx="0" cy="0"/>
          <a:chOff x="0" y="0"/>
          <a:chExt cx="0" cy="0"/>
        </a:xfrm>
      </p:grpSpPr>
      <p:pic>
        <p:nvPicPr>
          <p:cNvPr id="13" name="Picture Placeholder 8" descr="photo of laptop keyboard bordered by 2 palm leaves&#10;">
            <a:extLst>
              <a:ext uri="{FF2B5EF4-FFF2-40B4-BE49-F238E27FC236}">
                <a16:creationId xmlns:a16="http://schemas.microsoft.com/office/drawing/2014/main" id="{729C024A-3DD8-474A-848D-7BCCC032BC7C}"/>
              </a:ext>
            </a:extLst>
          </p:cNvPr>
          <p:cNvPicPr>
            <a:picLocks noChangeAspect="1"/>
          </p:cNvPicPr>
          <p:nvPr userDrawn="1"/>
        </p:nvPicPr>
        <p:blipFill rotWithShape="1">
          <a:blip r:embed="rId2" cstate="print">
            <a:extLs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14" name="Rectangle 13">
            <a:extLst>
              <a:ext uri="{FF2B5EF4-FFF2-40B4-BE49-F238E27FC236}">
                <a16:creationId xmlns:a16="http://schemas.microsoft.com/office/drawing/2014/main" id="{F1584ECC-FA3B-4A7A-A456-6472AE8B1DA3}"/>
              </a:ext>
              <a:ext uri="{C183D7F6-B498-43B3-948B-1728B52AA6E4}">
                <adec:decorative xmlns:adec="http://schemas.microsoft.com/office/drawing/2017/decorative" val="1"/>
              </a:ext>
            </a:extLst>
          </p:cNvPr>
          <p:cNvSpPr/>
          <p:nvPr userDrawn="1"/>
        </p:nvSpPr>
        <p:spPr>
          <a:xfrm>
            <a:off x="915924" y="777240"/>
            <a:ext cx="10360152" cy="5303520"/>
          </a:xfrm>
          <a:prstGeom prst="rect">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A8F5C17-5DF3-42C2-B87F-A2F50BE0466C}"/>
              </a:ext>
            </a:extLst>
          </p:cNvPr>
          <p:cNvSpPr>
            <a:spLocks noGrp="1"/>
          </p:cNvSpPr>
          <p:nvPr>
            <p:ph type="title" hasCustomPrompt="1"/>
          </p:nvPr>
        </p:nvSpPr>
        <p:spPr>
          <a:xfrm>
            <a:off x="1271016" y="1289304"/>
            <a:ext cx="4480560" cy="1280159"/>
          </a:xfrm>
        </p:spPr>
        <p:txBody>
          <a:bodyPr>
            <a:noAutofit/>
          </a:bodyPr>
          <a:lstStyle>
            <a:lvl1pPr algn="l">
              <a:defRPr sz="3600"/>
            </a:lvl1pPr>
          </a:lstStyle>
          <a:p>
            <a:r>
              <a:rPr lang="en-US" dirty="0"/>
              <a:t>Click to add 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1298448" y="2871216"/>
            <a:ext cx="2066544"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1298448"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3685032" y="2871216"/>
            <a:ext cx="2066544" cy="365760"/>
          </a:xfrm>
        </p:spPr>
        <p:txBody>
          <a:bodyPr anchor="ctr" anchorCtr="0">
            <a:noAutofit/>
          </a:bodyPr>
          <a:lstStyle>
            <a:lvl1pPr marL="0" indent="0">
              <a:buNone/>
              <a:defRPr sz="1800" b="0">
                <a:solidFill>
                  <a:schemeClr val="accent3">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3685032" y="3337560"/>
            <a:ext cx="2066544" cy="2286000"/>
          </a:xfrm>
        </p:spPr>
        <p:txBody>
          <a:bodyPr>
            <a:normAutofit/>
          </a:bodyPr>
          <a:lstStyle>
            <a:lvl1pPr marL="0" indent="0">
              <a:lnSpc>
                <a:spcPts val="2000"/>
              </a:lnSpc>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add content</a:t>
            </a:r>
          </a:p>
        </p:txBody>
      </p:sp>
      <p:sp>
        <p:nvSpPr>
          <p:cNvPr id="12" name="Picture Placeholder 11">
            <a:extLst>
              <a:ext uri="{FF2B5EF4-FFF2-40B4-BE49-F238E27FC236}">
                <a16:creationId xmlns:a16="http://schemas.microsoft.com/office/drawing/2014/main" id="{DE97EF55-0D4D-4801-869B-04ED682D62D9}"/>
              </a:ext>
            </a:extLst>
          </p:cNvPr>
          <p:cNvSpPr>
            <a:spLocks noGrp="1"/>
          </p:cNvSpPr>
          <p:nvPr>
            <p:ph type="pic" sz="quarter" idx="15" hasCustomPrompt="1"/>
          </p:nvPr>
        </p:nvSpPr>
        <p:spPr>
          <a:xfrm>
            <a:off x="6208776" y="1289304"/>
            <a:ext cx="4572000" cy="4334256"/>
          </a:xfrm>
          <a:solidFill>
            <a:schemeClr val="accent4"/>
          </a:solidFill>
        </p:spPr>
        <p:txBody>
          <a:bodyPr>
            <a:normAutofit/>
          </a:bodyPr>
          <a:lstStyle>
            <a:lvl1pPr marL="0" indent="0" algn="ctr">
              <a:buNone/>
              <a:defRPr sz="200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dirty="0"/>
              <a:t>Click to add picture</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US"/>
              <a:t>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a:t>Contoso business plan</a:t>
            </a:r>
            <a:endParaRPr lang="en-US" dirty="0"/>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6367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839788" y="136525"/>
            <a:ext cx="10515600" cy="1218535"/>
          </a:xfrm>
        </p:spPr>
        <p:txBody>
          <a:bodyPr>
            <a:noAutofit/>
          </a:bodyPr>
          <a:lstStyle>
            <a:lvl1pPr>
              <a:defRPr sz="3600"/>
            </a:lvl1pPr>
          </a:lstStyle>
          <a:p>
            <a:r>
              <a:rPr lang="en-US" dirty="0"/>
              <a:t>Click to add title</a:t>
            </a:r>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8" y="1819656"/>
            <a:ext cx="5157787" cy="548640"/>
          </a:xfrm>
        </p:spPr>
        <p:txBody>
          <a:bodyPr anchor="ctr" anchorCtr="0">
            <a:no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839788" y="2386584"/>
            <a:ext cx="5157787" cy="3684588"/>
          </a:xfrm>
        </p:spPr>
        <p:txBody>
          <a:bodyPr/>
          <a:lstStyle>
            <a:lvl1pPr>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819656"/>
            <a:ext cx="5183188" cy="548640"/>
          </a:xfrm>
        </p:spPr>
        <p:txBody>
          <a:bodyPr anchor="ctr" anchorCtr="0">
            <a:no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6172200" y="2386584"/>
            <a:ext cx="5183188" cy="3684588"/>
          </a:xfrm>
        </p:spPr>
        <p:txBody>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a:t>Contoso business plan</a:t>
            </a:r>
            <a:endParaRPr lang="en-US" dirty="0"/>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910057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a:noAutofit/>
          </a:bodyPr>
          <a:lstStyle>
            <a:lvl1pPr>
              <a:defRPr sz="36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200" y="1536192"/>
            <a:ext cx="10515600" cy="4351338"/>
          </a:xfrm>
        </p:spPr>
        <p:txBody>
          <a:body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5401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Key concepts">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C62EDD7B-9CFE-429C-B002-CB0D9B31ECDE}"/>
              </a:ext>
            </a:extLst>
          </p:cNvPr>
          <p:cNvSpPr>
            <a:spLocks noGrp="1"/>
          </p:cNvSpPr>
          <p:nvPr>
            <p:ph type="pic" sz="quarter" idx="14" hasCustomPrompt="1"/>
          </p:nvPr>
        </p:nvSpPr>
        <p:spPr>
          <a:xfrm>
            <a:off x="1524" y="0"/>
            <a:ext cx="12188952" cy="6858000"/>
          </a:xfrm>
          <a:solidFill>
            <a:schemeClr val="bg1"/>
          </a:solidFill>
        </p:spPr>
        <p:txBody>
          <a:bodyPr/>
          <a:lstStyle>
            <a:lvl1pPr marL="0" indent="0" algn="ctr">
              <a:buNone/>
              <a:defRPr/>
            </a:lvl1pPr>
          </a:lstStyle>
          <a:p>
            <a:r>
              <a:rPr lang="en-US" dirty="0"/>
              <a:t>Click to add picture</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184910" y="1878096"/>
            <a:ext cx="4572000" cy="939209"/>
          </a:xfrm>
        </p:spPr>
        <p:txBody>
          <a:bodyPr/>
          <a:lstStyle/>
          <a:p>
            <a:r>
              <a:rPr lang="en-US" dirty="0"/>
              <a:t>Click to add title</a:t>
            </a:r>
          </a:p>
        </p:txBody>
      </p:sp>
      <p:sp>
        <p:nvSpPr>
          <p:cNvPr id="9" name="Content Placeholder 2">
            <a:extLst>
              <a:ext uri="{FF2B5EF4-FFF2-40B4-BE49-F238E27FC236}">
                <a16:creationId xmlns:a16="http://schemas.microsoft.com/office/drawing/2014/main" id="{5FEF5233-78E0-4693-B7BD-AB83F3704938}"/>
              </a:ext>
            </a:extLst>
          </p:cNvPr>
          <p:cNvSpPr>
            <a:spLocks noGrp="1"/>
          </p:cNvSpPr>
          <p:nvPr>
            <p:ph idx="16" hasCustomPrompt="1"/>
          </p:nvPr>
        </p:nvSpPr>
        <p:spPr>
          <a:xfrm>
            <a:off x="1184910" y="2908472"/>
            <a:ext cx="4572000" cy="274320"/>
          </a:xfrm>
        </p:spPr>
        <p:txBody>
          <a:bodyPr anchor="ctr" anchorCtr="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8" name="Content Placeholder 2">
            <a:extLst>
              <a:ext uri="{FF2B5EF4-FFF2-40B4-BE49-F238E27FC236}">
                <a16:creationId xmlns:a16="http://schemas.microsoft.com/office/drawing/2014/main" id="{4EF15002-67E4-4A4E-8458-C33E897B7F14}"/>
              </a:ext>
            </a:extLst>
          </p:cNvPr>
          <p:cNvSpPr>
            <a:spLocks noGrp="1"/>
          </p:cNvSpPr>
          <p:nvPr>
            <p:ph idx="1" hasCustomPrompt="1"/>
          </p:nvPr>
        </p:nvSpPr>
        <p:spPr>
          <a:xfrm>
            <a:off x="1184910" y="3184149"/>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11" name="Content Placeholder 2">
            <a:extLst>
              <a:ext uri="{FF2B5EF4-FFF2-40B4-BE49-F238E27FC236}">
                <a16:creationId xmlns:a16="http://schemas.microsoft.com/office/drawing/2014/main" id="{78DECC8A-9731-47C9-ADC8-DB414C006D1F}"/>
              </a:ext>
            </a:extLst>
          </p:cNvPr>
          <p:cNvSpPr>
            <a:spLocks noGrp="1"/>
          </p:cNvSpPr>
          <p:nvPr>
            <p:ph idx="19" hasCustomPrompt="1"/>
          </p:nvPr>
        </p:nvSpPr>
        <p:spPr>
          <a:xfrm>
            <a:off x="1184910" y="4064468"/>
            <a:ext cx="4572000" cy="274320"/>
          </a:xfrm>
        </p:spPr>
        <p:txBody>
          <a:bodyPr anchor="ctr" anchorCtr="0">
            <a:noAutofit/>
          </a:bodyPr>
          <a:lstStyle>
            <a:lvl1pPr marL="0" indent="0">
              <a:lnSpc>
                <a:spcPts val="2200"/>
              </a:lnSpc>
              <a:buNone/>
              <a:defRPr sz="1800">
                <a:solidFill>
                  <a:schemeClr val="accent2"/>
                </a:solidFill>
                <a:latin typeface="+mj-lt"/>
              </a:defRPr>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text</a:t>
            </a:r>
          </a:p>
        </p:txBody>
      </p:sp>
      <p:sp>
        <p:nvSpPr>
          <p:cNvPr id="10" name="Content Placeholder 2">
            <a:extLst>
              <a:ext uri="{FF2B5EF4-FFF2-40B4-BE49-F238E27FC236}">
                <a16:creationId xmlns:a16="http://schemas.microsoft.com/office/drawing/2014/main" id="{DAFFB0F1-B93F-405D-9BAC-C8487E8EAD32}"/>
              </a:ext>
            </a:extLst>
          </p:cNvPr>
          <p:cNvSpPr>
            <a:spLocks noGrp="1"/>
          </p:cNvSpPr>
          <p:nvPr>
            <p:ph idx="18" hasCustomPrompt="1"/>
          </p:nvPr>
        </p:nvSpPr>
        <p:spPr>
          <a:xfrm>
            <a:off x="1184910" y="4340145"/>
            <a:ext cx="4572000" cy="731520"/>
          </a:xfrm>
        </p:spPr>
        <p:txBody>
          <a:bodyPr>
            <a:normAutofit/>
          </a:bodyPr>
          <a:lstStyle>
            <a:lvl1pPr marL="0" indent="0">
              <a:lnSpc>
                <a:spcPts val="2200"/>
              </a:lnSpc>
              <a:buNone/>
              <a:defRPr sz="1400"/>
            </a:lvl1pPr>
            <a:lvl2pPr marL="457200" indent="0">
              <a:lnSpc>
                <a:spcPts val="2200"/>
              </a:lnSpc>
              <a:buNone/>
              <a:defRPr sz="1600"/>
            </a:lvl2pPr>
            <a:lvl3pPr marL="914400" indent="0">
              <a:lnSpc>
                <a:spcPts val="2200"/>
              </a:lnSpc>
              <a:buNone/>
              <a:defRPr sz="1600"/>
            </a:lvl3pPr>
            <a:lvl4pPr marL="1371600" indent="0">
              <a:lnSpc>
                <a:spcPts val="2200"/>
              </a:lnSpc>
              <a:buNone/>
              <a:defRPr sz="1600"/>
            </a:lvl4pPr>
            <a:lvl5pPr marL="1828800" indent="0">
              <a:lnSpc>
                <a:spcPts val="2200"/>
              </a:lnSpc>
              <a:buNone/>
              <a:defRPr sz="16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0506720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pic>
        <p:nvPicPr>
          <p:cNvPr id="8" name="Picture Placeholder 13" descr="close up photo of leaves&#10;">
            <a:extLst>
              <a:ext uri="{FF2B5EF4-FFF2-40B4-BE49-F238E27FC236}">
                <a16:creationId xmlns:a16="http://schemas.microsoft.com/office/drawing/2014/main" id="{5B334254-BCFF-4714-B7C4-38E7C0814F60}"/>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50000"/>
                    </a14:imgEffect>
                  </a14:imgLayer>
                </a14:imgProps>
              </a:ext>
              <a:ext uri="{28A0092B-C50C-407E-A947-70E740481C1C}">
                <a14:useLocalDpi xmlns:a14="http://schemas.microsoft.com/office/drawing/2010/main"/>
              </a:ext>
            </a:extLst>
          </a:blip>
          <a:srcRect/>
          <a:stretch/>
        </p:blipFill>
        <p:spPr>
          <a:xfrm>
            <a:off x="1524" y="0"/>
            <a:ext cx="12188952" cy="6858000"/>
          </a:xfrm>
          <a:prstGeom prst="rect">
            <a:avLst/>
          </a:prstGeom>
        </p:spPr>
      </p:pic>
      <p:sp>
        <p:nvSpPr>
          <p:cNvPr id="9" name="Rectangle 8">
            <a:extLst>
              <a:ext uri="{FF2B5EF4-FFF2-40B4-BE49-F238E27FC236}">
                <a16:creationId xmlns:a16="http://schemas.microsoft.com/office/drawing/2014/main" id="{6CFE1AAB-5EBC-4913-9A1E-DBC69C761B22}"/>
              </a:ext>
              <a:ext uri="{C183D7F6-B498-43B3-948B-1728B52AA6E4}">
                <adec:decorative xmlns:adec="http://schemas.microsoft.com/office/drawing/2017/decorative" val="1"/>
              </a:ext>
            </a:extLst>
          </p:cNvPr>
          <p:cNvSpPr/>
          <p:nvPr userDrawn="1"/>
        </p:nvSpPr>
        <p:spPr>
          <a:xfrm>
            <a:off x="4066032" y="0"/>
            <a:ext cx="4059936" cy="6858000"/>
          </a:xfrm>
          <a:prstGeom prst="rect">
            <a:avLst/>
          </a:prstGeom>
          <a:solidFill>
            <a:schemeClr val="accent5">
              <a:lumMod val="9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724400" y="337930"/>
            <a:ext cx="2743200" cy="2752742"/>
          </a:xfrm>
        </p:spPr>
        <p:txBody>
          <a:bodyPr>
            <a:noAutofit/>
          </a:bodyPr>
          <a:lstStyle>
            <a:lvl1pPr algn="ctr">
              <a:defRPr sz="3600"/>
            </a:lvl1pPr>
          </a:lstStyle>
          <a:p>
            <a:r>
              <a:rPr lang="en-US" dirty="0"/>
              <a:t>Click to add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4724400" y="3566160"/>
            <a:ext cx="2743200" cy="2651760"/>
          </a:xfrm>
        </p:spPr>
        <p:txBody>
          <a:bodyPr>
            <a:normAutofit/>
          </a:bodyPr>
          <a:lstStyle>
            <a:lvl1pPr marL="0" indent="0" algn="ctr">
              <a:buNone/>
              <a:defRPr sz="1800"/>
            </a:lvl1pPr>
            <a:lvl2pPr marL="457200" indent="0">
              <a:buNone/>
              <a:defRPr sz="1800"/>
            </a:lvl2pPr>
            <a:lvl3pPr marL="914400" indent="0">
              <a:buNone/>
              <a:defRPr sz="1800"/>
            </a:lvl3pPr>
            <a:lvl4pPr marL="1371600" indent="0">
              <a:buNone/>
              <a:defRPr sz="1800"/>
            </a:lvl4pPr>
            <a:lvl5pPr marL="1828800" indent="0">
              <a:buNone/>
              <a:defRPr sz="1800"/>
            </a:lvl5pPr>
          </a:lstStyle>
          <a:p>
            <a:pPr lvl="0"/>
            <a:r>
              <a:rPr lang="en-US" dirty="0"/>
              <a:t>Click to add content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lumMod val="8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a:t>Contoso business plan</a:t>
            </a:r>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lumMod val="8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04356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268357"/>
            <a:ext cx="10515600" cy="1078752"/>
          </a:xfrm>
          <a:prstGeom prst="rect">
            <a:avLst/>
          </a:prstGeom>
        </p:spPr>
        <p:txBody>
          <a:bodyPr vert="horz" lIns="91440" tIns="45720" rIns="91440" bIns="45720" rtlCol="0" anchor="b" anchorCtr="0">
            <a:noAutofit/>
          </a:bodyPr>
          <a:lstStyle/>
          <a:p>
            <a:r>
              <a:rPr lang="en-US" dirty="0"/>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r>
              <a:rPr lang="en-US" dirty="0"/>
              <a:t>Contoso business plan</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5" r:id="rId2"/>
    <p:sldLayoutId id="2147483654" r:id="rId3"/>
    <p:sldLayoutId id="2147483675" r:id="rId4"/>
    <p:sldLayoutId id="2147483667" r:id="rId5"/>
    <p:sldLayoutId id="2147483666" r:id="rId6"/>
    <p:sldLayoutId id="2147483651" r:id="rId7"/>
    <p:sldLayoutId id="2147483670" r:id="rId8"/>
    <p:sldLayoutId id="2147483676" r:id="rId9"/>
    <p:sldLayoutId id="2147483653" r:id="rId10"/>
    <p:sldLayoutId id="2147483674" r:id="rId11"/>
    <p:sldLayoutId id="2147483668" r:id="rId12"/>
    <p:sldLayoutId id="2147483669" r:id="rId13"/>
    <p:sldLayoutId id="2147483673" r:id="rId14"/>
    <p:sldLayoutId id="2147483671" r:id="rId15"/>
  </p:sldLayoutIdLst>
  <p:hf hd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720" userDrawn="1">
          <p15:clr>
            <a:srgbClr val="F26B43"/>
          </p15:clr>
        </p15:guide>
        <p15:guide id="2" pos="3840" userDrawn="1">
          <p15:clr>
            <a:srgbClr val="F26B43"/>
          </p15:clr>
        </p15:guide>
        <p15:guide id="3" pos="1920" userDrawn="1">
          <p15:clr>
            <a:srgbClr val="F26B43"/>
          </p15:clr>
        </p15:guide>
        <p15:guide id="4" pos="5760" userDrawn="1">
          <p15:clr>
            <a:srgbClr val="F26B43"/>
          </p15:clr>
        </p15:guide>
        <p15:guide id="5" pos="5184" userDrawn="1">
          <p15:clr>
            <a:srgbClr val="5ACBF0"/>
          </p15:clr>
        </p15:guide>
        <p15:guide id="6" pos="2496"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8" Type="http://schemas.openxmlformats.org/officeDocument/2006/relationships/hyperlink" Target="https://www.econstor.eu/bitstream/10419/248244/1/sais-cari-bp03.pdf" TargetMode="External"/><Relationship Id="rId3" Type="http://schemas.openxmlformats.org/officeDocument/2006/relationships/hyperlink" Target="https://www.researchgate.net/profile/Akwesi-Assensoh-Kodua/publication/335080997_The_resource-based_view_a_tool_of_key_competency_for_competitive_advantage/links/5d4ea3a24585153e594a013a/The-resource-based-view-a-tool-of-key-competency-for-competitive-advantage.pdf" TargetMode="External"/><Relationship Id="rId7" Type="http://schemas.openxmlformats.org/officeDocument/2006/relationships/hyperlink" Target="https://www.akademiabaru.com/submit/index.php/progee/article/download/2395/2430" TargetMode="External"/><Relationship Id="rId12" Type="http://schemas.openxmlformats.org/officeDocument/2006/relationships/hyperlink" Target="https://www.ncbi.nlm.nih.gov/pmc/articles/PMC7262507/" TargetMode="External"/><Relationship Id="rId2" Type="http://schemas.openxmlformats.org/officeDocument/2006/relationships/hyperlink" Target="https://www.sciencedirect.com/science/article/am/pii/S0959652621000548" TargetMode="External"/><Relationship Id="rId1" Type="http://schemas.openxmlformats.org/officeDocument/2006/relationships/slideLayout" Target="../slideLayouts/slideLayout11.xml"/><Relationship Id="rId6" Type="http://schemas.openxmlformats.org/officeDocument/2006/relationships/hyperlink" Target="https://www.sciencedirect.com/science/article/pii/S0929119918307132" TargetMode="External"/><Relationship Id="rId11" Type="http://schemas.openxmlformats.org/officeDocument/2006/relationships/hyperlink" Target="https://link.springer.com/article/10.1007/s10551-019-04112-z" TargetMode="External"/><Relationship Id="rId5" Type="http://schemas.openxmlformats.org/officeDocument/2006/relationships/hyperlink" Target="https://jaybarney.org/wp-content/uploads/2022/05/24-Bold-Voices-and-New-Opportunities-An-Expanded-Research-Agenda-for-the-Resource-Based-View.pdf" TargetMode="External"/><Relationship Id="rId10" Type="http://schemas.openxmlformats.org/officeDocument/2006/relationships/hyperlink" Target="https://www.engreensolutions.com/about-us/" TargetMode="External"/><Relationship Id="rId4" Type="http://schemas.openxmlformats.org/officeDocument/2006/relationships/hyperlink" Target="https://assets.publishing.service.gov.uk/media/6513fe8ef6746b000da4bab5/Energy_Trends_September_2023.pdf" TargetMode="External"/><Relationship Id="rId9" Type="http://schemas.openxmlformats.org/officeDocument/2006/relationships/hyperlink" Target="https://www.sciencedirect.com/science/article/pii/S235248472031225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730584" y="1901952"/>
            <a:ext cx="3937416" cy="2387600"/>
          </a:xfrm>
        </p:spPr>
        <p:txBody>
          <a:bodyPr>
            <a:normAutofit/>
          </a:bodyPr>
          <a:lstStyle/>
          <a:p>
            <a:r>
              <a:rPr lang="en-US" dirty="0" err="1"/>
              <a:t>Engreen</a:t>
            </a:r>
            <a:r>
              <a:rPr lang="en-US" dirty="0"/>
              <a:t> business plan</a:t>
            </a:r>
          </a:p>
        </p:txBody>
      </p:sp>
      <p:sp>
        <p:nvSpPr>
          <p:cNvPr id="23" name="Subtitle 22">
            <a:extLst>
              <a:ext uri="{FF2B5EF4-FFF2-40B4-BE49-F238E27FC236}">
                <a16:creationId xmlns:a16="http://schemas.microsoft.com/office/drawing/2014/main" id="{4829E901-B0F6-4B1C-8D1C-8B758458B743}"/>
              </a:ext>
            </a:extLst>
          </p:cNvPr>
          <p:cNvSpPr>
            <a:spLocks noGrp="1"/>
          </p:cNvSpPr>
          <p:nvPr>
            <p:ph type="subTitle" idx="1"/>
          </p:nvPr>
        </p:nvSpPr>
        <p:spPr>
          <a:xfrm>
            <a:off x="6730584" y="4330281"/>
            <a:ext cx="3937416" cy="450441"/>
          </a:xfrm>
        </p:spPr>
        <p:txBody>
          <a:bodyPr/>
          <a:lstStyle/>
          <a:p>
            <a:endParaRPr lang="en-US" dirty="0"/>
          </a:p>
        </p:txBody>
      </p:sp>
      <p:pic>
        <p:nvPicPr>
          <p:cNvPr id="16" name="Picture Placeholder 15" descr="photo of 2 men drawing a graph&#10;">
            <a:extLst>
              <a:ext uri="{FF2B5EF4-FFF2-40B4-BE49-F238E27FC236}">
                <a16:creationId xmlns:a16="http://schemas.microsoft.com/office/drawing/2014/main" id="{AE10A7AB-4E16-4B85-8C75-FABB6412DD5E}"/>
              </a:ext>
            </a:extLst>
          </p:cNvPr>
          <p:cNvPicPr>
            <a:picLocks noGrp="1" noChangeAspect="1"/>
          </p:cNvPicPr>
          <p:nvPr>
            <p:ph type="pic" sz="quarter" idx="15"/>
          </p:nvPr>
        </p:nvPicPr>
        <p:blipFill rotWithShape="1">
          <a:blip r:embed="rId2" cstate="print">
            <a:extLst>
              <a:ext uri="{28A0092B-C50C-407E-A947-70E740481C1C}">
                <a14:useLocalDpi xmlns:a14="http://schemas.microsoft.com/office/drawing/2010/main"/>
              </a:ext>
            </a:extLst>
          </a:blip>
          <a:srcRect t="4" b="4"/>
          <a:stretch/>
        </p:blipFill>
        <p:spPr>
          <a:xfrm>
            <a:off x="1393825" y="1143000"/>
            <a:ext cx="5029200" cy="4572000"/>
          </a:xfrm>
        </p:spPr>
      </p:pic>
    </p:spTree>
    <p:extLst>
      <p:ext uri="{BB962C8B-B14F-4D97-AF65-F5344CB8AC3E}">
        <p14:creationId xmlns:p14="http://schemas.microsoft.com/office/powerpoint/2010/main" val="3946180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1249972" y="884583"/>
            <a:ext cx="4529388" cy="1785465"/>
          </a:xfrm>
        </p:spPr>
        <p:txBody>
          <a:bodyPr>
            <a:normAutofit/>
          </a:bodyPr>
          <a:lstStyle/>
          <a:p>
            <a:r>
              <a:rPr lang="en-ZA" dirty="0"/>
              <a:t>Introduction </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1249972" y="2799983"/>
            <a:ext cx="4529388" cy="2695942"/>
          </a:xfrm>
        </p:spPr>
        <p:txBody>
          <a:bodyPr vert="horz" lIns="91440" tIns="45720" rIns="91440" bIns="45720" rtlCol="0" anchor="t">
            <a:normAutofit fontScale="77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business plan mainly depicts the renewable energy business idea based on the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One of the major focuses of the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is to provide sustainability and environmental responsibility.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Budgeting, as well as other funding, become another important part of the business ideas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order to progress with the renewable energy business idea, the role of the investors become too integral. </a:t>
            </a:r>
            <a:endParaRPr lang="en-US" sz="1800" u="none" strike="noStrike" dirty="0">
              <a:effectLst/>
              <a:latin typeface="Arial" panose="020B0604020202020204" pitchFamily="34" charset="0"/>
              <a:ea typeface="Arial" panose="020B0604020202020204" pitchFamily="34" charset="0"/>
            </a:endParaRPr>
          </a:p>
        </p:txBody>
      </p:sp>
      <p:pic>
        <p:nvPicPr>
          <p:cNvPr id="17" name="Picture Placeholder 16" descr="team member&#10;">
            <a:extLst>
              <a:ext uri="{FF2B5EF4-FFF2-40B4-BE49-F238E27FC236}">
                <a16:creationId xmlns:a16="http://schemas.microsoft.com/office/drawing/2014/main" id="{675F9124-3F84-4444-8B6D-EC5BE819EFDA}"/>
              </a:ext>
            </a:extLst>
          </p:cNvPr>
          <p:cNvPicPr>
            <a:picLocks noGrp="1" noChangeAspect="1"/>
          </p:cNvPicPr>
          <p:nvPr>
            <p:ph type="pic" sz="quarter" idx="15"/>
          </p:nvPr>
        </p:nvPicPr>
        <p:blipFill rotWithShape="1">
          <a:blip r:embed="rId3" cstate="print">
            <a:extLst>
              <a:ext uri="{28A0092B-C50C-407E-A947-70E740481C1C}">
                <a14:useLocalDpi xmlns:a14="http://schemas.microsoft.com/office/drawing/2010/main"/>
              </a:ext>
            </a:extLst>
          </a:blip>
          <a:srcRect l="12" r="12"/>
          <a:stretch/>
        </p:blipFill>
        <p:spPr>
          <a:xfrm>
            <a:off x="6099048" y="777240"/>
            <a:ext cx="5184648" cy="5303520"/>
          </a:xfrm>
        </p:spPr>
      </p:pic>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8610600" y="6356350"/>
            <a:ext cx="2743200" cy="365125"/>
          </a:xfrm>
        </p:spPr>
        <p:txBody>
          <a:bodyPr/>
          <a:lstStyle/>
          <a:p>
            <a:fld id="{19B51A1E-902D-48AF-9020-955120F399B6}" type="slidenum">
              <a:rPr lang="en-ZA" smtClean="0"/>
              <a:pPr/>
              <a:t>2</a:t>
            </a:fld>
            <a:endParaRPr lang="en-ZA" dirty="0"/>
          </a:p>
        </p:txBody>
      </p:sp>
    </p:spTree>
    <p:extLst>
      <p:ext uri="{BB962C8B-B14F-4D97-AF65-F5344CB8AC3E}">
        <p14:creationId xmlns:p14="http://schemas.microsoft.com/office/powerpoint/2010/main" val="194202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AC85-CD42-D89D-5546-63E17B67D47A}"/>
              </a:ext>
            </a:extLst>
          </p:cNvPr>
          <p:cNvSpPr>
            <a:spLocks noGrp="1"/>
          </p:cNvSpPr>
          <p:nvPr>
            <p:ph type="title"/>
          </p:nvPr>
        </p:nvSpPr>
        <p:spPr>
          <a:xfrm>
            <a:off x="1249971" y="884584"/>
            <a:ext cx="7541603" cy="972791"/>
          </a:xfrm>
        </p:spPr>
        <p:txBody>
          <a:bodyPr/>
          <a:lstStyle/>
          <a:p>
            <a:r>
              <a:rPr lang="en-US" dirty="0"/>
              <a:t>Business idea or plan</a:t>
            </a:r>
          </a:p>
        </p:txBody>
      </p:sp>
      <p:sp>
        <p:nvSpPr>
          <p:cNvPr id="3" name="Content Placeholder 2">
            <a:extLst>
              <a:ext uri="{FF2B5EF4-FFF2-40B4-BE49-F238E27FC236}">
                <a16:creationId xmlns:a16="http://schemas.microsoft.com/office/drawing/2014/main" id="{84FD6646-E99D-7378-4B2A-A6FFA3039A1E}"/>
              </a:ext>
            </a:extLst>
          </p:cNvPr>
          <p:cNvSpPr>
            <a:spLocks noGrp="1"/>
          </p:cNvSpPr>
          <p:nvPr>
            <p:ph idx="1"/>
          </p:nvPr>
        </p:nvSpPr>
        <p:spPr>
          <a:xfrm>
            <a:off x="1249972" y="1857376"/>
            <a:ext cx="9946666" cy="3971924"/>
          </a:xfrm>
        </p:spPr>
        <p:txBody>
          <a:bodyPr>
            <a:normAutofit fontScale="6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Surya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opinion that one of the main business ideas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relates to the empowerment of the communities and sectors with sustainable as well as renewable energy that presents a greener future.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 the other hand, </a:t>
            </a:r>
            <a:r>
              <a:rPr lang="en-GB" sz="1800" u="none" strike="noStrike" dirty="0" err="1">
                <a:effectLst/>
                <a:latin typeface="Times New Roman" panose="02020603050405020304" pitchFamily="18" charset="0"/>
                <a:ea typeface="Times New Roman" panose="02020603050405020304" pitchFamily="18" charset="0"/>
              </a:rPr>
              <a:t>Velter</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92020) argue that this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present the facilities of solar energy solutions with integrated solar technologies, solar tracking systems, bifacial solar panels and so 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presentation of the green building can be the other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and for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is required to collaborate with the construction organisations.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For a green building solution,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needs to incorporate solar panels, energy-effective lighting, as well as an HVAC system.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Unique selling proposition </a:t>
            </a:r>
            <a:r>
              <a:rPr lang="en-GB" sz="1800" u="none" strike="noStrike" dirty="0" err="1">
                <a:effectLst/>
                <a:latin typeface="Times New Roman" panose="02020603050405020304" pitchFamily="18" charset="0"/>
                <a:ea typeface="Times New Roman" panose="02020603050405020304" pitchFamily="18" charset="0"/>
              </a:rPr>
              <a:t>bor</a:t>
            </a:r>
            <a:r>
              <a:rPr lang="en-GB" sz="1800" u="none" strike="noStrike" dirty="0">
                <a:effectLst/>
                <a:latin typeface="Times New Roman" panose="02020603050405020304" pitchFamily="18" charset="0"/>
                <a:ea typeface="Times New Roman" panose="02020603050405020304" pitchFamily="18" charset="0"/>
              </a:rPr>
              <a:t> USP highlights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other business idea through that this organisation can differentiate itself by presenting end-to-end solutions with renewable energy (</a:t>
            </a:r>
            <a:r>
              <a:rPr lang="en-GB" sz="1800" u="none" strike="noStrike" dirty="0" err="1">
                <a:effectLst/>
                <a:latin typeface="Times New Roman" panose="02020603050405020304" pitchFamily="18" charset="0"/>
                <a:ea typeface="Times New Roman" panose="02020603050405020304" pitchFamily="18" charset="0"/>
              </a:rPr>
              <a:t>EnGreensolutions</a:t>
            </a:r>
            <a:r>
              <a:rPr lang="en-GB" sz="1800" u="none" strike="noStrike" dirty="0">
                <a:effectLst/>
                <a:latin typeface="Times New Roman" panose="02020603050405020304" pitchFamily="18" charset="0"/>
                <a:ea typeface="Times New Roman" panose="02020603050405020304" pitchFamily="18" charset="0"/>
              </a:rPr>
              <a:t>, 2023).</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USP of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renewable business idea denotes the engagement of the communities and education in order to increase sustainability in the future.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contrast, Kumar (2020) contradicts that the other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relates to the revenue of the streams and this highlights the installation of the renewable energy system, energy storage solution, as well as community programs and so 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the revenue generation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lead to the consultation and the services of the advisory, and the government grants as well as the contracts can play an integral role in order to maintaining the revenue stream.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 the other hand, Liu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(2019) argue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can implement </a:t>
            </a:r>
            <a:r>
              <a:rPr lang="en-GB" sz="1800" u="none" strike="noStrike" dirty="0" err="1">
                <a:effectLst/>
                <a:latin typeface="Times New Roman" panose="02020603050405020304" pitchFamily="18" charset="0"/>
                <a:ea typeface="Times New Roman" panose="02020603050405020304" pitchFamily="18" charset="0"/>
              </a:rPr>
              <a:t>th</a:t>
            </a:r>
            <a:r>
              <a:rPr lang="en-GB" sz="1800" u="none" strike="noStrike" dirty="0">
                <a:effectLst/>
                <a:latin typeface="Times New Roman" panose="02020603050405020304" pitchFamily="18" charset="0"/>
                <a:ea typeface="Times New Roman" panose="02020603050405020304" pitchFamily="18" charset="0"/>
              </a:rPr>
              <a:t> tools of data analytics in order to monitor as well as optimise the production of energy and this can be beneficial for analysing the amount of consumption of energy in this organisation.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analyse the demand for renewable energy in the market of the UK and according to that implement the business idea.</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14A2CCB6-2CE4-2FF2-53FC-EC5FE9DBDF72}"/>
              </a:ext>
            </a:extLst>
          </p:cNvPr>
          <p:cNvSpPr>
            <a:spLocks noGrp="1"/>
          </p:cNvSpPr>
          <p:nvPr>
            <p:ph type="sldNum" sz="quarter" idx="12"/>
          </p:nvPr>
        </p:nvSpPr>
        <p:spPr/>
        <p:txBody>
          <a:bodyPr/>
          <a:lstStyle/>
          <a:p>
            <a:fld id="{B5CEABB6-07DC-46E8-9B57-56EC44A396E5}" type="slidenum">
              <a:rPr lang="en-US" smtClean="0"/>
              <a:t>3</a:t>
            </a:fld>
            <a:endParaRPr lang="en-US" dirty="0"/>
          </a:p>
        </p:txBody>
      </p:sp>
    </p:spTree>
    <p:extLst>
      <p:ext uri="{BB962C8B-B14F-4D97-AF65-F5344CB8AC3E}">
        <p14:creationId xmlns:p14="http://schemas.microsoft.com/office/powerpoint/2010/main" val="3839200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94C51-429D-132B-A008-85AD0073FD05}"/>
              </a:ext>
            </a:extLst>
          </p:cNvPr>
          <p:cNvSpPr>
            <a:spLocks noGrp="1"/>
          </p:cNvSpPr>
          <p:nvPr>
            <p:ph type="title"/>
          </p:nvPr>
        </p:nvSpPr>
        <p:spPr>
          <a:xfrm>
            <a:off x="1249971" y="884584"/>
            <a:ext cx="8322654" cy="982316"/>
          </a:xfrm>
        </p:spPr>
        <p:txBody>
          <a:bodyPr/>
          <a:lstStyle/>
          <a:p>
            <a:r>
              <a:rPr lang="en-US" sz="2800" dirty="0"/>
              <a:t>Key parts of the business plan with theories</a:t>
            </a:r>
          </a:p>
        </p:txBody>
      </p:sp>
      <p:sp>
        <p:nvSpPr>
          <p:cNvPr id="3" name="Content Placeholder 2">
            <a:extLst>
              <a:ext uri="{FF2B5EF4-FFF2-40B4-BE49-F238E27FC236}">
                <a16:creationId xmlns:a16="http://schemas.microsoft.com/office/drawing/2014/main" id="{342F672C-2382-9C3B-93AF-4CE9B1116250}"/>
              </a:ext>
            </a:extLst>
          </p:cNvPr>
          <p:cNvSpPr>
            <a:spLocks noGrp="1"/>
          </p:cNvSpPr>
          <p:nvPr>
            <p:ph idx="1"/>
          </p:nvPr>
        </p:nvSpPr>
        <p:spPr>
          <a:xfrm>
            <a:off x="1249973" y="1971676"/>
            <a:ext cx="9599002" cy="4001740"/>
          </a:xfrm>
        </p:spPr>
        <p:txBody>
          <a:bodyPr>
            <a:normAutofit fontScale="6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key parts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solution regarding the business of renewable energy highlight its operational plan, and this denotes the day-to-day operation of this organisation.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Pickl</a:t>
            </a:r>
            <a:r>
              <a:rPr lang="en-GB" sz="1800" u="none" strike="noStrike" dirty="0">
                <a:effectLst/>
                <a:latin typeface="Times New Roman" panose="02020603050405020304" pitchFamily="18" charset="0"/>
                <a:ea typeface="Times New Roman" panose="02020603050405020304" pitchFamily="18" charset="0"/>
              </a:rPr>
              <a:t> (2019) opinion that supply chain management is the other key component to continuing the renewable business in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other key business part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relates to the financial projection such as revenue projection, break-even analysis, and funding requirements.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 the other hand, </a:t>
            </a:r>
            <a:r>
              <a:rPr lang="en-GB" sz="1800" u="none" strike="noStrike" dirty="0" err="1">
                <a:effectLst/>
                <a:latin typeface="Times New Roman" panose="02020603050405020304" pitchFamily="18" charset="0"/>
                <a:ea typeface="Times New Roman" panose="02020603050405020304" pitchFamily="18" charset="0"/>
              </a:rPr>
              <a:t>Salvarli</a:t>
            </a:r>
            <a:r>
              <a:rPr lang="en-GB" sz="1800" u="none" strike="noStrike" dirty="0">
                <a:effectLst/>
                <a:latin typeface="Times New Roman" panose="02020603050405020304" pitchFamily="18" charset="0"/>
                <a:ea typeface="Times New Roman" panose="02020603050405020304" pitchFamily="18" charset="0"/>
              </a:rPr>
              <a:t> and </a:t>
            </a:r>
            <a:r>
              <a:rPr lang="en-GB" sz="1800" u="none" strike="noStrike" dirty="0" err="1">
                <a:effectLst/>
                <a:latin typeface="Times New Roman" panose="02020603050405020304" pitchFamily="18" charset="0"/>
                <a:ea typeface="Times New Roman" panose="02020603050405020304" pitchFamily="18" charset="0"/>
              </a:rPr>
              <a:t>Salvarli</a:t>
            </a:r>
            <a:r>
              <a:rPr lang="en-GB" sz="1800" u="none" strike="noStrike" dirty="0">
                <a:effectLst/>
                <a:latin typeface="Times New Roman" panose="02020603050405020304" pitchFamily="18" charset="0"/>
                <a:ea typeface="Times New Roman" panose="02020603050405020304" pitchFamily="18" charset="0"/>
              </a:rPr>
              <a:t> (2020) argue that marketing as well as sales strategy are the other key parts of the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assessment of the market in the UK is vital and provides a detail description of the need of renewable energy.</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Oliveira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opinion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will also identify the target consumers as well as analyse the competitors along with the market trends.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 the other hand, </a:t>
            </a:r>
            <a:r>
              <a:rPr lang="en-GB" sz="1800" u="none" strike="noStrike" dirty="0" err="1">
                <a:effectLst/>
                <a:latin typeface="Times New Roman" panose="02020603050405020304" pitchFamily="18" charset="0"/>
                <a:ea typeface="Times New Roman" panose="02020603050405020304" pitchFamily="18" charset="0"/>
              </a:rPr>
              <a:t>Wolsink</a:t>
            </a:r>
            <a:r>
              <a:rPr lang="en-GB" sz="1800" u="none" strike="noStrike" dirty="0">
                <a:effectLst/>
                <a:latin typeface="Times New Roman" panose="02020603050405020304" pitchFamily="18" charset="0"/>
                <a:ea typeface="Times New Roman" panose="02020603050405020304" pitchFamily="18" charset="0"/>
              </a:rPr>
              <a:t> (2020) contradict that the structure of the organisation such as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becomes the major part of the renewable business that includes the contribution of the personnel on a large scale,</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One of the most crucial parts of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renewable business idea is the stakeholders, which includes the owners, management, board of directors, investors as well as the employees and they are the internal stakeholders of this organisation.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Widya</a:t>
            </a:r>
            <a:r>
              <a:rPr lang="en-GB" sz="1800" u="none" strike="noStrike" dirty="0">
                <a:effectLst/>
                <a:latin typeface="Times New Roman" panose="02020603050405020304" pitchFamily="18" charset="0"/>
                <a:ea typeface="Times New Roman" panose="02020603050405020304" pitchFamily="18" charset="0"/>
              </a:rPr>
              <a:t> </a:t>
            </a:r>
            <a:r>
              <a:rPr lang="en-GB" sz="1800" u="none" strike="noStrike" dirty="0" err="1">
                <a:effectLst/>
                <a:latin typeface="Times New Roman" panose="02020603050405020304" pitchFamily="18" charset="0"/>
                <a:ea typeface="Times New Roman" panose="02020603050405020304" pitchFamily="18" charset="0"/>
              </a:rPr>
              <a:t>Yudha</a:t>
            </a:r>
            <a:r>
              <a:rPr lang="en-GB" sz="1800" u="none" strike="noStrike" dirty="0">
                <a:effectLst/>
                <a:latin typeface="Times New Roman" panose="02020603050405020304" pitchFamily="18" charset="0"/>
                <a:ea typeface="Times New Roman" panose="02020603050405020304" pitchFamily="18" charset="0"/>
              </a:rPr>
              <a:t> and </a:t>
            </a:r>
            <a:r>
              <a:rPr lang="en-GB" sz="1800" u="none" strike="noStrike" dirty="0" err="1">
                <a:effectLst/>
                <a:latin typeface="Times New Roman" panose="02020603050405020304" pitchFamily="18" charset="0"/>
                <a:ea typeface="Times New Roman" panose="02020603050405020304" pitchFamily="18" charset="0"/>
              </a:rPr>
              <a:t>Tjahjono</a:t>
            </a:r>
            <a:r>
              <a:rPr lang="en-GB" sz="1800" u="none" strike="noStrike" dirty="0">
                <a:effectLst/>
                <a:latin typeface="Times New Roman" panose="02020603050405020304" pitchFamily="18" charset="0"/>
                <a:ea typeface="Times New Roman" panose="02020603050405020304" pitchFamily="18" charset="0"/>
              </a:rPr>
              <a:t> (2019) opinion that the external stakeholders play a pivotal role in order to implementing the renewable energy business in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such as customers, suppliers, government agencies, local communities, NGOs, industry associations, financial institutions, as well as media and the public. </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BFCC6CE5-2B1D-D07A-1D53-936E127EA946}"/>
              </a:ext>
            </a:extLst>
          </p:cNvPr>
          <p:cNvSpPr>
            <a:spLocks noGrp="1"/>
          </p:cNvSpPr>
          <p:nvPr>
            <p:ph type="sldNum" sz="quarter" idx="12"/>
          </p:nvPr>
        </p:nvSpPr>
        <p:spPr/>
        <p:txBody>
          <a:bodyPr/>
          <a:lstStyle/>
          <a:p>
            <a:fld id="{B5CEABB6-07DC-46E8-9B57-56EC44A396E5}" type="slidenum">
              <a:rPr lang="en-US" smtClean="0"/>
              <a:t>4</a:t>
            </a:fld>
            <a:endParaRPr lang="en-US" dirty="0"/>
          </a:p>
        </p:txBody>
      </p:sp>
    </p:spTree>
    <p:extLst>
      <p:ext uri="{BB962C8B-B14F-4D97-AF65-F5344CB8AC3E}">
        <p14:creationId xmlns:p14="http://schemas.microsoft.com/office/powerpoint/2010/main" val="1120884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860BD-618F-B8B8-9D0E-4E909210A140}"/>
              </a:ext>
            </a:extLst>
          </p:cNvPr>
          <p:cNvSpPr>
            <a:spLocks noGrp="1"/>
          </p:cNvSpPr>
          <p:nvPr>
            <p:ph type="title"/>
          </p:nvPr>
        </p:nvSpPr>
        <p:spPr>
          <a:xfrm>
            <a:off x="1249972" y="884583"/>
            <a:ext cx="7836878" cy="1134717"/>
          </a:xfrm>
        </p:spPr>
        <p:txBody>
          <a:bodyPr/>
          <a:lstStyle/>
          <a:p>
            <a:r>
              <a:rPr lang="en-US" dirty="0"/>
              <a:t>Contd..</a:t>
            </a:r>
          </a:p>
        </p:txBody>
      </p:sp>
      <p:sp>
        <p:nvSpPr>
          <p:cNvPr id="3" name="Content Placeholder 2">
            <a:extLst>
              <a:ext uri="{FF2B5EF4-FFF2-40B4-BE49-F238E27FC236}">
                <a16:creationId xmlns:a16="http://schemas.microsoft.com/office/drawing/2014/main" id="{9869FBAC-0931-8C35-5090-A8E77CB243EE}"/>
              </a:ext>
            </a:extLst>
          </p:cNvPr>
          <p:cNvSpPr>
            <a:spLocks noGrp="1"/>
          </p:cNvSpPr>
          <p:nvPr>
            <p:ph idx="1"/>
          </p:nvPr>
        </p:nvSpPr>
        <p:spPr>
          <a:xfrm>
            <a:off x="1249972" y="2019300"/>
            <a:ext cx="9770453" cy="3954117"/>
          </a:xfrm>
        </p:spPr>
        <p:txBody>
          <a:bodyPr>
            <a:normAutofit fontScale="77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At the time of implementing the renewable energy business plan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this organisation can maintain the theory of triple bottom line.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Laosirihongthong</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(2020) opinion that the people, the planet, as well as profit, have been highly prioritised by this organisation while planning for the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the incorporation of this theory leads to the social well-being, environmental health and economic well-being of the business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relates to renewable energy in the market of the UK.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 the other hand, </a:t>
            </a:r>
            <a:r>
              <a:rPr lang="en-GB" sz="1800" u="none" strike="noStrike" dirty="0" err="1">
                <a:effectLst/>
                <a:latin typeface="Times New Roman" panose="02020603050405020304" pitchFamily="18" charset="0"/>
                <a:ea typeface="Times New Roman" panose="02020603050405020304" pitchFamily="18" charset="0"/>
              </a:rPr>
              <a:t>Assensoh-Kodua</a:t>
            </a:r>
            <a:r>
              <a:rPr lang="en-GB" sz="1800" u="none" strike="noStrike" dirty="0">
                <a:effectLst/>
                <a:latin typeface="Times New Roman" panose="02020603050405020304" pitchFamily="18" charset="0"/>
                <a:ea typeface="Times New Roman" panose="02020603050405020304" pitchFamily="18" charset="0"/>
              </a:rPr>
              <a:t> (2019) argue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use a resource-based view and this can be advantageous for this organization as it can boost the competitive advantages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theory also denotes the valuable, rare, inimitable, and non-</a:t>
            </a:r>
            <a:r>
              <a:rPr lang="en-GB" sz="1800" u="none" strike="noStrike" dirty="0" err="1">
                <a:effectLst/>
                <a:latin typeface="Times New Roman" panose="02020603050405020304" pitchFamily="18" charset="0"/>
                <a:ea typeface="Times New Roman" panose="02020603050405020304" pitchFamily="18" charset="0"/>
              </a:rPr>
              <a:t>substituable</a:t>
            </a:r>
            <a:r>
              <a:rPr lang="en-GB" sz="1800" u="none" strike="noStrike" dirty="0">
                <a:effectLst/>
                <a:latin typeface="Times New Roman" panose="02020603050405020304" pitchFamily="18" charset="0"/>
                <a:ea typeface="Times New Roman" panose="02020603050405020304" pitchFamily="18" charset="0"/>
              </a:rPr>
              <a:t> resources through which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boost its performance on a large scale.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Barney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opinion that RBV theory can also increase the competitiveness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with </a:t>
            </a:r>
            <a:r>
              <a:rPr lang="en-GB" sz="1800" u="none" strike="noStrike" dirty="0">
                <a:solidFill>
                  <a:srgbClr val="202124"/>
                </a:solidFill>
                <a:effectLst/>
                <a:latin typeface="Times New Roman" panose="02020603050405020304" pitchFamily="18" charset="0"/>
                <a:ea typeface="Times New Roman" panose="02020603050405020304" pitchFamily="18" charset="0"/>
              </a:rPr>
              <a:t>Vestas Wind Systems A/S, Renewable Energy Systems Ltd, Siemens Gamesa Renewable Energy S.A, </a:t>
            </a:r>
            <a:r>
              <a:rPr lang="en-GB" sz="1800" u="none" strike="noStrike" dirty="0" err="1">
                <a:solidFill>
                  <a:srgbClr val="202124"/>
                </a:solidFill>
                <a:effectLst/>
                <a:latin typeface="Times New Roman" panose="02020603050405020304" pitchFamily="18" charset="0"/>
                <a:ea typeface="Times New Roman" panose="02020603050405020304" pitchFamily="18" charset="0"/>
              </a:rPr>
              <a:t>Électricité</a:t>
            </a:r>
            <a:r>
              <a:rPr lang="en-GB" sz="1800" u="none" strike="noStrike" dirty="0">
                <a:solidFill>
                  <a:srgbClr val="202124"/>
                </a:solidFill>
                <a:effectLst/>
                <a:latin typeface="Times New Roman" panose="02020603050405020304" pitchFamily="18" charset="0"/>
                <a:ea typeface="Times New Roman" panose="02020603050405020304" pitchFamily="18" charset="0"/>
              </a:rPr>
              <a:t> de France SA, </a:t>
            </a:r>
            <a:r>
              <a:rPr lang="en-GB" sz="1800" u="none" strike="noStrike" dirty="0" err="1">
                <a:solidFill>
                  <a:srgbClr val="202124"/>
                </a:solidFill>
                <a:effectLst/>
                <a:latin typeface="Times New Roman" panose="02020603050405020304" pitchFamily="18" charset="0"/>
                <a:ea typeface="Times New Roman" panose="02020603050405020304" pitchFamily="18" charset="0"/>
              </a:rPr>
              <a:t>Ecotricity</a:t>
            </a:r>
            <a:r>
              <a:rPr lang="en-GB" sz="1800" u="none" strike="noStrike" dirty="0">
                <a:solidFill>
                  <a:srgbClr val="202124"/>
                </a:solidFill>
                <a:effectLst/>
                <a:latin typeface="Times New Roman" panose="02020603050405020304" pitchFamily="18" charset="0"/>
                <a:ea typeface="Times New Roman" panose="02020603050405020304" pitchFamily="18" charset="0"/>
              </a:rPr>
              <a:t> Group Ltd. and so on</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B166D1AE-C0C4-D298-1FA1-031AD065CFE3}"/>
              </a:ext>
            </a:extLst>
          </p:cNvPr>
          <p:cNvSpPr>
            <a:spLocks noGrp="1"/>
          </p:cNvSpPr>
          <p:nvPr>
            <p:ph type="sldNum" sz="quarter" idx="12"/>
          </p:nvPr>
        </p:nvSpPr>
        <p:spPr/>
        <p:txBody>
          <a:bodyPr/>
          <a:lstStyle/>
          <a:p>
            <a:fld id="{B5CEABB6-07DC-46E8-9B57-56EC44A396E5}" type="slidenum">
              <a:rPr lang="en-US" smtClean="0"/>
              <a:t>5</a:t>
            </a:fld>
            <a:endParaRPr lang="en-US" dirty="0"/>
          </a:p>
        </p:txBody>
      </p:sp>
    </p:spTree>
    <p:extLst>
      <p:ext uri="{BB962C8B-B14F-4D97-AF65-F5344CB8AC3E}">
        <p14:creationId xmlns:p14="http://schemas.microsoft.com/office/powerpoint/2010/main" val="2814023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9A44-F074-2105-1986-CBA63D683C9E}"/>
              </a:ext>
            </a:extLst>
          </p:cNvPr>
          <p:cNvSpPr>
            <a:spLocks noGrp="1"/>
          </p:cNvSpPr>
          <p:nvPr>
            <p:ph type="title"/>
          </p:nvPr>
        </p:nvSpPr>
        <p:spPr>
          <a:xfrm>
            <a:off x="1249971" y="884583"/>
            <a:ext cx="9218003" cy="1249017"/>
          </a:xfrm>
        </p:spPr>
        <p:txBody>
          <a:bodyPr/>
          <a:lstStyle/>
          <a:p>
            <a:r>
              <a:rPr lang="en-US" dirty="0"/>
              <a:t>The target market of the business plan </a:t>
            </a:r>
          </a:p>
        </p:txBody>
      </p:sp>
      <p:sp>
        <p:nvSpPr>
          <p:cNvPr id="3" name="Content Placeholder 2">
            <a:extLst>
              <a:ext uri="{FF2B5EF4-FFF2-40B4-BE49-F238E27FC236}">
                <a16:creationId xmlns:a16="http://schemas.microsoft.com/office/drawing/2014/main" id="{14B1DB1A-75A2-FABC-4F1C-1EB5EA7A97CD}"/>
              </a:ext>
            </a:extLst>
          </p:cNvPr>
          <p:cNvSpPr>
            <a:spLocks noGrp="1"/>
          </p:cNvSpPr>
          <p:nvPr>
            <p:ph idx="1"/>
          </p:nvPr>
        </p:nvSpPr>
        <p:spPr>
          <a:xfrm>
            <a:off x="1249972" y="2799983"/>
            <a:ext cx="8665553" cy="2203704"/>
          </a:xfrm>
        </p:spPr>
        <p:txBody>
          <a:bodyPr>
            <a:normAutofit fontScale="700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target market for implementing the renewable energy business plan is the UK.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Varga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opinion that the government of the UK is supportive enough to promote the business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with its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 the other hand, renewable energy, and its shares in the market of the UK is 42.1% in FY 2023, and for that, the business of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take support (Assets.publishing.service.gov.uk, 2023).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err="1">
                <a:effectLst/>
                <a:latin typeface="Times New Roman" panose="02020603050405020304" pitchFamily="18" charset="0"/>
                <a:ea typeface="Times New Roman" panose="02020603050405020304" pitchFamily="18" charset="0"/>
              </a:rPr>
              <a:t>Kwiek</a:t>
            </a:r>
            <a:r>
              <a:rPr lang="en-GB" sz="1800" u="none" strike="noStrike" dirty="0">
                <a:effectLst/>
                <a:latin typeface="Times New Roman" panose="02020603050405020304" pitchFamily="18" charset="0"/>
                <a:ea typeface="Times New Roman" panose="02020603050405020304" pitchFamily="18" charset="0"/>
              </a:rPr>
              <a:t> (2021) opinion that the UK is strongly engaged with global collaborations as well as agreements and in order to gain many networks for </a:t>
            </a:r>
            <a:r>
              <a:rPr lang="en-GB" sz="1800" u="none" strike="noStrike" dirty="0" err="1">
                <a:effectLst/>
                <a:latin typeface="Times New Roman" panose="02020603050405020304" pitchFamily="18" charset="0"/>
                <a:ea typeface="Times New Roman" panose="02020603050405020304" pitchFamily="18" charset="0"/>
              </a:rPr>
              <a:t>EnGrren’s</a:t>
            </a:r>
            <a:r>
              <a:rPr lang="en-GB" sz="1800" u="none" strike="noStrike" dirty="0">
                <a:effectLst/>
                <a:latin typeface="Times New Roman" panose="02020603050405020304" pitchFamily="18" charset="0"/>
                <a:ea typeface="Times New Roman" panose="02020603050405020304" pitchFamily="18" charset="0"/>
              </a:rPr>
              <a:t> business, this organisation can take support from international collaboration such as partnerships, joint ventures and so on.</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A16F8E44-1013-9DDC-96C6-2B36A5C663CD}"/>
              </a:ext>
            </a:extLst>
          </p:cNvPr>
          <p:cNvSpPr>
            <a:spLocks noGrp="1"/>
          </p:cNvSpPr>
          <p:nvPr>
            <p:ph type="sldNum" sz="quarter" idx="12"/>
          </p:nvPr>
        </p:nvSpPr>
        <p:spPr/>
        <p:txBody>
          <a:bodyPr/>
          <a:lstStyle/>
          <a:p>
            <a:fld id="{B5CEABB6-07DC-46E8-9B57-56EC44A396E5}" type="slidenum">
              <a:rPr lang="en-US" smtClean="0"/>
              <a:t>6</a:t>
            </a:fld>
            <a:endParaRPr lang="en-US" dirty="0"/>
          </a:p>
        </p:txBody>
      </p:sp>
    </p:spTree>
    <p:extLst>
      <p:ext uri="{BB962C8B-B14F-4D97-AF65-F5344CB8AC3E}">
        <p14:creationId xmlns:p14="http://schemas.microsoft.com/office/powerpoint/2010/main" val="1916925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C666-F28B-4E75-0F11-73CFBB600332}"/>
              </a:ext>
            </a:extLst>
          </p:cNvPr>
          <p:cNvSpPr>
            <a:spLocks noGrp="1"/>
          </p:cNvSpPr>
          <p:nvPr>
            <p:ph type="title"/>
          </p:nvPr>
        </p:nvSpPr>
        <p:spPr>
          <a:xfrm>
            <a:off x="1249971" y="884583"/>
            <a:ext cx="6455753" cy="1210917"/>
          </a:xfrm>
        </p:spPr>
        <p:txBody>
          <a:bodyPr/>
          <a:lstStyle/>
          <a:p>
            <a:r>
              <a:rPr lang="en-US" sz="3600" dirty="0"/>
              <a:t>Budgeting and other funding of the business plan </a:t>
            </a:r>
          </a:p>
        </p:txBody>
      </p:sp>
      <p:sp>
        <p:nvSpPr>
          <p:cNvPr id="5" name="Slide Number Placeholder 4">
            <a:extLst>
              <a:ext uri="{FF2B5EF4-FFF2-40B4-BE49-F238E27FC236}">
                <a16:creationId xmlns:a16="http://schemas.microsoft.com/office/drawing/2014/main" id="{29680F68-26B9-4636-85A4-E48DCB9D1E4B}"/>
              </a:ext>
            </a:extLst>
          </p:cNvPr>
          <p:cNvSpPr>
            <a:spLocks noGrp="1"/>
          </p:cNvSpPr>
          <p:nvPr>
            <p:ph type="sldNum" sz="quarter" idx="12"/>
          </p:nvPr>
        </p:nvSpPr>
        <p:spPr/>
        <p:txBody>
          <a:bodyPr/>
          <a:lstStyle/>
          <a:p>
            <a:fld id="{B5CEABB6-07DC-46E8-9B57-56EC44A396E5}" type="slidenum">
              <a:rPr lang="en-US" smtClean="0"/>
              <a:t>7</a:t>
            </a:fld>
            <a:endParaRPr lang="en-US" dirty="0"/>
          </a:p>
        </p:txBody>
      </p:sp>
      <p:graphicFrame>
        <p:nvGraphicFramePr>
          <p:cNvPr id="7" name="Table 6">
            <a:extLst>
              <a:ext uri="{FF2B5EF4-FFF2-40B4-BE49-F238E27FC236}">
                <a16:creationId xmlns:a16="http://schemas.microsoft.com/office/drawing/2014/main" id="{6E4FAB37-D557-A139-ECC3-C8D7E3452496}"/>
              </a:ext>
            </a:extLst>
          </p:cNvPr>
          <p:cNvGraphicFramePr>
            <a:graphicFrameLocks noGrp="1"/>
          </p:cNvGraphicFramePr>
          <p:nvPr>
            <p:extLst>
              <p:ext uri="{D42A27DB-BD31-4B8C-83A1-F6EECF244321}">
                <p14:modId xmlns:p14="http://schemas.microsoft.com/office/powerpoint/2010/main" val="346253275"/>
              </p:ext>
            </p:extLst>
          </p:nvPr>
        </p:nvGraphicFramePr>
        <p:xfrm>
          <a:off x="7847289" y="1174261"/>
          <a:ext cx="2841072" cy="4509477"/>
        </p:xfrm>
        <a:graphic>
          <a:graphicData uri="http://schemas.openxmlformats.org/drawingml/2006/table">
            <a:tbl>
              <a:tblPr>
                <a:tableStyleId>{08FB837D-C827-4EFA-A057-4D05807E0F7C}</a:tableStyleId>
              </a:tblPr>
              <a:tblGrid>
                <a:gridCol w="1422816">
                  <a:extLst>
                    <a:ext uri="{9D8B030D-6E8A-4147-A177-3AD203B41FA5}">
                      <a16:colId xmlns:a16="http://schemas.microsoft.com/office/drawing/2014/main" val="46029733"/>
                    </a:ext>
                  </a:extLst>
                </a:gridCol>
                <a:gridCol w="1418256">
                  <a:extLst>
                    <a:ext uri="{9D8B030D-6E8A-4147-A177-3AD203B41FA5}">
                      <a16:colId xmlns:a16="http://schemas.microsoft.com/office/drawing/2014/main" val="851944054"/>
                    </a:ext>
                  </a:extLst>
                </a:gridCol>
              </a:tblGrid>
              <a:tr h="220377">
                <a:tc gridSpan="2">
                  <a:txBody>
                    <a:bodyPr/>
                    <a:lstStyle/>
                    <a:p>
                      <a:pPr marL="0" marR="0" algn="ctr">
                        <a:lnSpc>
                          <a:spcPct val="150000"/>
                        </a:lnSpc>
                        <a:spcBef>
                          <a:spcPts val="1200"/>
                        </a:spcBef>
                        <a:spcAft>
                          <a:spcPts val="1200"/>
                        </a:spcAft>
                      </a:pPr>
                      <a:r>
                        <a:rPr lang="en-GB" sz="700">
                          <a:effectLst/>
                        </a:rPr>
                        <a:t>Financial plan for EnGreen solution for 1-year</a:t>
                      </a:r>
                      <a:endParaRPr lang="en-US" sz="700">
                        <a:effectLst/>
                        <a:latin typeface="Arial" panose="020B0604020202020204" pitchFamily="34" charset="0"/>
                        <a:ea typeface="Arial" panose="020B0604020202020204" pitchFamily="34" charset="0"/>
                      </a:endParaRPr>
                    </a:p>
                  </a:txBody>
                  <a:tcPr marL="38003" marR="38003" marT="38003" marB="38003"/>
                </a:tc>
                <a:tc hMerge="1">
                  <a:txBody>
                    <a:bodyPr/>
                    <a:lstStyle/>
                    <a:p>
                      <a:endParaRPr lang="en-US"/>
                    </a:p>
                  </a:txBody>
                  <a:tcPr/>
                </a:tc>
                <a:extLst>
                  <a:ext uri="{0D108BD9-81ED-4DB2-BD59-A6C34878D82A}">
                    <a16:rowId xmlns:a16="http://schemas.microsoft.com/office/drawing/2014/main" val="3143951400"/>
                  </a:ext>
                </a:extLst>
              </a:tr>
              <a:tr h="220377">
                <a:tc>
                  <a:txBody>
                    <a:bodyPr/>
                    <a:lstStyle/>
                    <a:p>
                      <a:pPr marL="0" marR="0" algn="ctr">
                        <a:lnSpc>
                          <a:spcPct val="150000"/>
                        </a:lnSpc>
                        <a:spcBef>
                          <a:spcPts val="1200"/>
                        </a:spcBef>
                        <a:spcAft>
                          <a:spcPts val="1200"/>
                        </a:spcAft>
                      </a:pPr>
                      <a:r>
                        <a:rPr lang="en-GB" sz="700">
                          <a:effectLst/>
                        </a:rPr>
                        <a:t>segments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ctr">
                        <a:lnSpc>
                          <a:spcPct val="150000"/>
                        </a:lnSpc>
                        <a:spcBef>
                          <a:spcPts val="1200"/>
                        </a:spcBef>
                        <a:spcAft>
                          <a:spcPts val="1200"/>
                        </a:spcAft>
                      </a:pPr>
                      <a:r>
                        <a:rPr lang="en-GB" sz="700">
                          <a:effectLst/>
                        </a:rPr>
                        <a:t>budget</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974212988"/>
                  </a:ext>
                </a:extLst>
              </a:tr>
              <a:tr h="220377">
                <a:tc>
                  <a:txBody>
                    <a:bodyPr/>
                    <a:lstStyle/>
                    <a:p>
                      <a:pPr marL="0" marR="0" algn="just">
                        <a:lnSpc>
                          <a:spcPct val="150000"/>
                        </a:lnSpc>
                        <a:spcBef>
                          <a:spcPts val="1200"/>
                        </a:spcBef>
                        <a:spcAft>
                          <a:spcPts val="1200"/>
                        </a:spcAft>
                      </a:pPr>
                      <a:r>
                        <a:rPr lang="en-GB" sz="700">
                          <a:effectLst/>
                        </a:rPr>
                        <a:t>Solar panel installation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£650,000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996992109"/>
                  </a:ext>
                </a:extLst>
              </a:tr>
              <a:tr h="220377">
                <a:tc>
                  <a:txBody>
                    <a:bodyPr/>
                    <a:lstStyle/>
                    <a:p>
                      <a:pPr marL="0" marR="0" algn="just">
                        <a:lnSpc>
                          <a:spcPct val="150000"/>
                        </a:lnSpc>
                        <a:spcBef>
                          <a:spcPts val="1200"/>
                        </a:spcBef>
                        <a:spcAft>
                          <a:spcPts val="1200"/>
                        </a:spcAft>
                      </a:pPr>
                      <a:r>
                        <a:rPr lang="en-GB" sz="700">
                          <a:effectLst/>
                        </a:rPr>
                        <a:t>Wind turbine projects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£500,000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4062586585"/>
                  </a:ext>
                </a:extLst>
              </a:tr>
              <a:tr h="220377">
                <a:tc>
                  <a:txBody>
                    <a:bodyPr/>
                    <a:lstStyle/>
                    <a:p>
                      <a:pPr marL="0" marR="0" algn="just">
                        <a:lnSpc>
                          <a:spcPct val="150000"/>
                        </a:lnSpc>
                        <a:spcBef>
                          <a:spcPts val="1200"/>
                        </a:spcBef>
                        <a:spcAft>
                          <a:spcPts val="1200"/>
                        </a:spcAft>
                      </a:pPr>
                      <a:r>
                        <a:rPr lang="en-GB" sz="700">
                          <a:effectLst/>
                        </a:rPr>
                        <a:t>Other renewable solution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387990338"/>
                  </a:ext>
                </a:extLst>
              </a:tr>
              <a:tr h="220377">
                <a:tc>
                  <a:txBody>
                    <a:bodyPr/>
                    <a:lstStyle/>
                    <a:p>
                      <a:pPr marL="0" marR="0" algn="just">
                        <a:lnSpc>
                          <a:spcPct val="150000"/>
                        </a:lnSpc>
                        <a:spcBef>
                          <a:spcPts val="1200"/>
                        </a:spcBef>
                        <a:spcAft>
                          <a:spcPts val="1200"/>
                        </a:spcAft>
                      </a:pPr>
                      <a:r>
                        <a:rPr lang="en-GB" sz="700">
                          <a:effectLst/>
                        </a:rPr>
                        <a:t>R&amp;D</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£400,000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2301877346"/>
                  </a:ext>
                </a:extLst>
              </a:tr>
              <a:tr h="220377">
                <a:tc>
                  <a:txBody>
                    <a:bodyPr/>
                    <a:lstStyle/>
                    <a:p>
                      <a:pPr marL="0" marR="0" algn="just">
                        <a:lnSpc>
                          <a:spcPct val="150000"/>
                        </a:lnSpc>
                        <a:spcBef>
                          <a:spcPts val="1200"/>
                        </a:spcBef>
                        <a:spcAft>
                          <a:spcPts val="1200"/>
                        </a:spcAft>
                      </a:pPr>
                      <a:r>
                        <a:rPr lang="en-GB" sz="700">
                          <a:effectLst/>
                        </a:rPr>
                        <a:t>Marketing and advertisement</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£550,000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402438464"/>
                  </a:ext>
                </a:extLst>
              </a:tr>
              <a:tr h="384548">
                <a:tc>
                  <a:txBody>
                    <a:bodyPr/>
                    <a:lstStyle/>
                    <a:p>
                      <a:pPr marL="0" marR="0" algn="just">
                        <a:lnSpc>
                          <a:spcPct val="150000"/>
                        </a:lnSpc>
                        <a:spcBef>
                          <a:spcPts val="1200"/>
                        </a:spcBef>
                        <a:spcAft>
                          <a:spcPts val="1200"/>
                        </a:spcAft>
                      </a:pPr>
                      <a:r>
                        <a:rPr lang="en-GB" sz="700">
                          <a:effectLst/>
                        </a:rPr>
                        <a:t>Salaries of the employees and benefits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£700,000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2232396065"/>
                  </a:ext>
                </a:extLst>
              </a:tr>
              <a:tr h="220377">
                <a:tc>
                  <a:txBody>
                    <a:bodyPr/>
                    <a:lstStyle/>
                    <a:p>
                      <a:pPr marL="0" marR="0" algn="just">
                        <a:lnSpc>
                          <a:spcPct val="150000"/>
                        </a:lnSpc>
                        <a:spcBef>
                          <a:spcPts val="1200"/>
                        </a:spcBef>
                        <a:spcAft>
                          <a:spcPts val="1200"/>
                        </a:spcAft>
                      </a:pPr>
                      <a:r>
                        <a:rPr lang="en-GB" sz="700">
                          <a:effectLst/>
                        </a:rPr>
                        <a:t>Utilities and overhead expense</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07476872"/>
                  </a:ext>
                </a:extLst>
              </a:tr>
              <a:tr h="220377">
                <a:tc>
                  <a:txBody>
                    <a:bodyPr/>
                    <a:lstStyle/>
                    <a:p>
                      <a:pPr marL="0" marR="0" algn="just">
                        <a:lnSpc>
                          <a:spcPct val="150000"/>
                        </a:lnSpc>
                        <a:spcBef>
                          <a:spcPts val="1200"/>
                        </a:spcBef>
                        <a:spcAft>
                          <a:spcPts val="1200"/>
                        </a:spcAft>
                      </a:pPr>
                      <a:r>
                        <a:rPr lang="en-GB" sz="700">
                          <a:effectLst/>
                        </a:rPr>
                        <a:t>Revenue with operating expenses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8019308"/>
                  </a:ext>
                </a:extLst>
              </a:tr>
              <a:tr h="220377">
                <a:tc>
                  <a:txBody>
                    <a:bodyPr/>
                    <a:lstStyle/>
                    <a:p>
                      <a:pPr marL="0" marR="0" algn="just">
                        <a:lnSpc>
                          <a:spcPct val="150000"/>
                        </a:lnSpc>
                        <a:spcBef>
                          <a:spcPts val="1200"/>
                        </a:spcBef>
                        <a:spcAft>
                          <a:spcPts val="1200"/>
                        </a:spcAft>
                      </a:pPr>
                      <a:r>
                        <a:rPr lang="en-GB" sz="700">
                          <a:effectLst/>
                        </a:rPr>
                        <a:t>Profit before tax</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£450,000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785048906"/>
                  </a:ext>
                </a:extLst>
              </a:tr>
              <a:tr h="220377">
                <a:tc>
                  <a:txBody>
                    <a:bodyPr/>
                    <a:lstStyle/>
                    <a:p>
                      <a:pPr marL="0" marR="0" algn="just">
                        <a:lnSpc>
                          <a:spcPct val="150000"/>
                        </a:lnSpc>
                        <a:spcBef>
                          <a:spcPts val="1200"/>
                        </a:spcBef>
                        <a:spcAft>
                          <a:spcPts val="1200"/>
                        </a:spcAft>
                      </a:pPr>
                      <a:r>
                        <a:rPr lang="en-GB" sz="700">
                          <a:effectLst/>
                        </a:rPr>
                        <a:t>Net income after tax+ depreciation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£250,000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804801010"/>
                  </a:ext>
                </a:extLst>
              </a:tr>
              <a:tr h="220377">
                <a:tc>
                  <a:txBody>
                    <a:bodyPr/>
                    <a:lstStyle/>
                    <a:p>
                      <a:pPr marL="0" marR="0" algn="just">
                        <a:lnSpc>
                          <a:spcPct val="150000"/>
                        </a:lnSpc>
                        <a:spcBef>
                          <a:spcPts val="1200"/>
                        </a:spcBef>
                        <a:spcAft>
                          <a:spcPts val="1200"/>
                        </a:spcAft>
                      </a:pPr>
                      <a:r>
                        <a:rPr lang="en-GB" sz="700">
                          <a:effectLst/>
                        </a:rPr>
                        <a:t>Initial capital investment</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a:effectLst/>
                          <a:highlight>
                            <a:srgbClr val="FFFFFF"/>
                          </a:highlight>
                        </a:rPr>
                        <a:t>£300,000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2523749467"/>
                  </a:ext>
                </a:extLst>
              </a:tr>
              <a:tr h="220377">
                <a:tc>
                  <a:txBody>
                    <a:bodyPr/>
                    <a:lstStyle/>
                    <a:p>
                      <a:pPr marL="0" marR="0" algn="just">
                        <a:lnSpc>
                          <a:spcPct val="150000"/>
                        </a:lnSpc>
                        <a:spcBef>
                          <a:spcPts val="1200"/>
                        </a:spcBef>
                        <a:spcAft>
                          <a:spcPts val="1200"/>
                        </a:spcAft>
                      </a:pPr>
                      <a:r>
                        <a:rPr lang="en-GB" sz="700">
                          <a:effectLst/>
                        </a:rPr>
                        <a:t>Additional capital for expansion</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£250,000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684686008"/>
                  </a:ext>
                </a:extLst>
              </a:tr>
              <a:tr h="220377">
                <a:tc>
                  <a:txBody>
                    <a:bodyPr/>
                    <a:lstStyle/>
                    <a:p>
                      <a:pPr marL="0" marR="0" algn="just">
                        <a:lnSpc>
                          <a:spcPct val="150000"/>
                        </a:lnSpc>
                        <a:spcBef>
                          <a:spcPts val="1200"/>
                        </a:spcBef>
                        <a:spcAft>
                          <a:spcPts val="1200"/>
                        </a:spcAft>
                      </a:pPr>
                      <a:r>
                        <a:rPr lang="en-GB" sz="700">
                          <a:effectLst/>
                        </a:rPr>
                        <a:t>Equity investment</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£350,000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722124177"/>
                  </a:ext>
                </a:extLst>
              </a:tr>
              <a:tr h="220377">
                <a:tc>
                  <a:txBody>
                    <a:bodyPr/>
                    <a:lstStyle/>
                    <a:p>
                      <a:pPr marL="0" marR="0" algn="just">
                        <a:lnSpc>
                          <a:spcPct val="150000"/>
                        </a:lnSpc>
                        <a:spcBef>
                          <a:spcPts val="1200"/>
                        </a:spcBef>
                        <a:spcAft>
                          <a:spcPts val="1200"/>
                        </a:spcAft>
                      </a:pPr>
                      <a:r>
                        <a:rPr lang="en-GB" sz="700">
                          <a:effectLst/>
                        </a:rPr>
                        <a:t>Loan and financing</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£400,000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459606168"/>
                  </a:ext>
                </a:extLst>
              </a:tr>
              <a:tr h="220377">
                <a:tc>
                  <a:txBody>
                    <a:bodyPr/>
                    <a:lstStyle/>
                    <a:p>
                      <a:pPr marL="0" marR="0" algn="just">
                        <a:lnSpc>
                          <a:spcPct val="150000"/>
                        </a:lnSpc>
                        <a:spcBef>
                          <a:spcPts val="1200"/>
                        </a:spcBef>
                        <a:spcAft>
                          <a:spcPts val="1200"/>
                        </a:spcAft>
                      </a:pPr>
                      <a:r>
                        <a:rPr lang="en-GB" sz="700">
                          <a:effectLst/>
                        </a:rPr>
                        <a:t>Grant and subsidies</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£300,000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117456122"/>
                  </a:ext>
                </a:extLst>
              </a:tr>
              <a:tr h="220377">
                <a:tc>
                  <a:txBody>
                    <a:bodyPr/>
                    <a:lstStyle/>
                    <a:p>
                      <a:pPr marL="0" marR="0" algn="just">
                        <a:lnSpc>
                          <a:spcPct val="150000"/>
                        </a:lnSpc>
                        <a:spcBef>
                          <a:spcPts val="1200"/>
                        </a:spcBef>
                        <a:spcAft>
                          <a:spcPts val="1200"/>
                        </a:spcAft>
                      </a:pPr>
                      <a:r>
                        <a:rPr lang="en-GB" sz="700">
                          <a:effectLst/>
                        </a:rPr>
                        <a:t>Opening cash balance and cash flow</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50000"/>
                        </a:lnSpc>
                        <a:spcBef>
                          <a:spcPts val="1200"/>
                        </a:spcBef>
                        <a:spcAft>
                          <a:spcPts val="1200"/>
                        </a:spcAft>
                      </a:pPr>
                      <a:r>
                        <a:rPr lang="en-GB" sz="700">
                          <a:effectLst/>
                          <a:highlight>
                            <a:srgbClr val="FFFFFF"/>
                          </a:highlight>
                        </a:rPr>
                        <a:t>£500,000</a:t>
                      </a:r>
                      <a:endParaRPr lang="en-US" sz="70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3214831132"/>
                  </a:ext>
                </a:extLst>
              </a:tr>
              <a:tr h="220377">
                <a:tc>
                  <a:txBody>
                    <a:bodyPr/>
                    <a:lstStyle/>
                    <a:p>
                      <a:pPr marL="0" marR="0" algn="just">
                        <a:lnSpc>
                          <a:spcPct val="150000"/>
                        </a:lnSpc>
                        <a:spcBef>
                          <a:spcPts val="1200"/>
                        </a:spcBef>
                        <a:spcAft>
                          <a:spcPts val="1200"/>
                        </a:spcAft>
                      </a:pPr>
                      <a:r>
                        <a:rPr lang="en-GB" sz="700">
                          <a:effectLst/>
                        </a:rPr>
                        <a:t>Total</a:t>
                      </a:r>
                      <a:endParaRPr lang="en-US" sz="700">
                        <a:effectLst/>
                        <a:latin typeface="Arial" panose="020B0604020202020204" pitchFamily="34" charset="0"/>
                        <a:ea typeface="Arial" panose="020B0604020202020204" pitchFamily="34" charset="0"/>
                      </a:endParaRPr>
                    </a:p>
                  </a:txBody>
                  <a:tcPr marL="38003" marR="38003" marT="38003" marB="38003"/>
                </a:tc>
                <a:tc>
                  <a:txBody>
                    <a:bodyPr/>
                    <a:lstStyle/>
                    <a:p>
                      <a:pPr marL="0" marR="0" algn="just">
                        <a:lnSpc>
                          <a:spcPct val="115000"/>
                        </a:lnSpc>
                        <a:spcBef>
                          <a:spcPts val="1200"/>
                        </a:spcBef>
                        <a:spcAft>
                          <a:spcPts val="1200"/>
                        </a:spcAft>
                      </a:pPr>
                      <a:r>
                        <a:rPr lang="en-GB" sz="700" dirty="0">
                          <a:effectLst/>
                          <a:highlight>
                            <a:srgbClr val="FFFFFF"/>
                          </a:highlight>
                        </a:rPr>
                        <a:t>£6600000</a:t>
                      </a:r>
                      <a:endParaRPr lang="en-US" sz="700" dirty="0">
                        <a:effectLst/>
                        <a:latin typeface="Arial" panose="020B0604020202020204" pitchFamily="34" charset="0"/>
                        <a:ea typeface="Arial" panose="020B0604020202020204" pitchFamily="34" charset="0"/>
                      </a:endParaRPr>
                    </a:p>
                  </a:txBody>
                  <a:tcPr marL="38003" marR="38003" marT="38003" marB="38003"/>
                </a:tc>
                <a:extLst>
                  <a:ext uri="{0D108BD9-81ED-4DB2-BD59-A6C34878D82A}">
                    <a16:rowId xmlns:a16="http://schemas.microsoft.com/office/drawing/2014/main" val="1933692845"/>
                  </a:ext>
                </a:extLst>
              </a:tr>
            </a:tbl>
          </a:graphicData>
        </a:graphic>
      </p:graphicFrame>
      <p:sp>
        <p:nvSpPr>
          <p:cNvPr id="10" name="Rectangle 9">
            <a:extLst>
              <a:ext uri="{FF2B5EF4-FFF2-40B4-BE49-F238E27FC236}">
                <a16:creationId xmlns:a16="http://schemas.microsoft.com/office/drawing/2014/main" id="{1533A7C6-CF0F-5426-7B60-73633139F82B}"/>
              </a:ext>
            </a:extLst>
          </p:cNvPr>
          <p:cNvSpPr/>
          <p:nvPr/>
        </p:nvSpPr>
        <p:spPr>
          <a:xfrm>
            <a:off x="952500" y="2009775"/>
            <a:ext cx="6753224" cy="385762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Block </a:t>
            </a:r>
            <a:r>
              <a:rPr lang="en-GB" sz="1200" i="1" u="none" strike="noStrike" dirty="0">
                <a:solidFill>
                  <a:srgbClr val="FF0000"/>
                </a:solidFill>
                <a:effectLst/>
                <a:latin typeface="Times New Roman" panose="02020603050405020304" pitchFamily="18" charset="0"/>
                <a:ea typeface="Times New Roman" panose="02020603050405020304" pitchFamily="18" charset="0"/>
              </a:rPr>
              <a:t>et al</a:t>
            </a:r>
            <a:r>
              <a:rPr lang="en-GB" sz="1200" u="none" strike="noStrike" dirty="0">
                <a:solidFill>
                  <a:srgbClr val="FF0000"/>
                </a:solidFill>
                <a:effectLst/>
                <a:latin typeface="Times New Roman" panose="02020603050405020304" pitchFamily="18" charset="0"/>
                <a:ea typeface="Times New Roman" panose="02020603050405020304" pitchFamily="18" charset="0"/>
              </a:rPr>
              <a:t>. (2019) opinion that the budgeting for the renewable energy business plan of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also highlights the external funding which denotes the equity investment. </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The venture capital has been stressed here regarding the exchange of ownership equity. Through that,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present the capital with its incurred debt.</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err="1">
                <a:solidFill>
                  <a:srgbClr val="FF0000"/>
                </a:solidFill>
                <a:effectLst/>
                <a:latin typeface="Times New Roman" panose="02020603050405020304" pitchFamily="18" charset="0"/>
                <a:ea typeface="Times New Roman" panose="02020603050405020304" pitchFamily="18" charset="0"/>
              </a:rPr>
              <a:t>Brautigam</a:t>
            </a:r>
            <a:r>
              <a:rPr lang="en-GB" sz="1200" i="1" u="none" strike="noStrike" dirty="0">
                <a:solidFill>
                  <a:srgbClr val="FF0000"/>
                </a:solidFill>
                <a:effectLst/>
                <a:latin typeface="Times New Roman" panose="02020603050405020304" pitchFamily="18" charset="0"/>
                <a:ea typeface="Times New Roman" panose="02020603050405020304" pitchFamily="18" charset="0"/>
              </a:rPr>
              <a:t> et al</a:t>
            </a:r>
            <a:r>
              <a:rPr lang="en-GB" sz="1200" u="none" strike="noStrike" dirty="0">
                <a:solidFill>
                  <a:srgbClr val="FF0000"/>
                </a:solidFill>
                <a:effectLst/>
                <a:latin typeface="Times New Roman" panose="02020603050405020304" pitchFamily="18" charset="0"/>
                <a:ea typeface="Times New Roman" panose="02020603050405020304" pitchFamily="18" charset="0"/>
              </a:rPr>
              <a:t>. (2020) articulate that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take a bank, loan as the external source of funding or even this organisation can take a loan from any financial institution which becomes advantageous for implementing renewable business.</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Khan et al. (2021) opinion that from the UK’s government,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take financial support and this can help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to investigate grants as well as subsidies through government agencies. </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Most importantly,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go for a private partnership or a public partnership with the sharing of the interest in its renewable business.</a:t>
            </a:r>
            <a:endParaRPr lang="en-US" sz="1200" u="none" strike="noStrike" dirty="0">
              <a:solidFill>
                <a:srgbClr val="FF0000"/>
              </a:solidFill>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solidFill>
                  <a:srgbClr val="FF0000"/>
                </a:solidFill>
                <a:effectLst/>
                <a:latin typeface="Times New Roman" panose="02020603050405020304" pitchFamily="18" charset="0"/>
                <a:ea typeface="Times New Roman" panose="02020603050405020304" pitchFamily="18" charset="0"/>
              </a:rPr>
              <a:t>On the other hand,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Nuseir</a:t>
            </a:r>
            <a:r>
              <a:rPr lang="en-GB" sz="1200" u="none" strike="noStrike" dirty="0">
                <a:solidFill>
                  <a:srgbClr val="FF0000"/>
                </a:solidFill>
                <a:effectLst/>
                <a:latin typeface="Times New Roman" panose="02020603050405020304" pitchFamily="18" charset="0"/>
                <a:ea typeface="Times New Roman" panose="02020603050405020304" pitchFamily="18" charset="0"/>
              </a:rPr>
              <a:t> (2020) argue that corporate sponsorship can be another strategy through which </a:t>
            </a:r>
            <a:r>
              <a:rPr lang="en-GB" sz="1200" u="none" strike="noStrike" dirty="0" err="1">
                <a:solidFill>
                  <a:srgbClr val="FF0000"/>
                </a:solidFill>
                <a:effectLst/>
                <a:latin typeface="Times New Roman" panose="02020603050405020304" pitchFamily="18" charset="0"/>
                <a:ea typeface="Times New Roman" panose="02020603050405020304" pitchFamily="18" charset="0"/>
              </a:rPr>
              <a:t>EnGreen</a:t>
            </a:r>
            <a:r>
              <a:rPr lang="en-GB" sz="1200" u="none" strike="noStrike" dirty="0">
                <a:solidFill>
                  <a:srgbClr val="FF0000"/>
                </a:solidFill>
                <a:effectLst/>
                <a:latin typeface="Times New Roman" panose="02020603050405020304" pitchFamily="18" charset="0"/>
                <a:ea typeface="Times New Roman" panose="02020603050405020304" pitchFamily="18" charset="0"/>
              </a:rPr>
              <a:t> can take financial support and it can take help from joint ventures with several companies in order to conduct its renewable business. </a:t>
            </a:r>
            <a:endParaRPr lang="en-US" sz="1200" u="none" strike="noStrike" dirty="0">
              <a:solidFill>
                <a:srgbClr val="FF0000"/>
              </a:solidFill>
              <a:effectLst/>
              <a:latin typeface="Arial" panose="020B0604020202020204" pitchFamily="34" charset="0"/>
              <a:ea typeface="Arial" panose="020B0604020202020204" pitchFamily="34" charset="0"/>
            </a:endParaRPr>
          </a:p>
          <a:p>
            <a:pPr algn="ctr"/>
            <a:endParaRPr lang="en-US" sz="1200" dirty="0">
              <a:solidFill>
                <a:srgbClr val="FF0000"/>
              </a:solidFill>
            </a:endParaRPr>
          </a:p>
        </p:txBody>
      </p:sp>
    </p:spTree>
    <p:extLst>
      <p:ext uri="{BB962C8B-B14F-4D97-AF65-F5344CB8AC3E}">
        <p14:creationId xmlns:p14="http://schemas.microsoft.com/office/powerpoint/2010/main" val="1172235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DC8C3-64D9-A07B-4827-0D8EDB9B2E14}"/>
              </a:ext>
            </a:extLst>
          </p:cNvPr>
          <p:cNvSpPr>
            <a:spLocks noGrp="1"/>
          </p:cNvSpPr>
          <p:nvPr>
            <p:ph type="title"/>
          </p:nvPr>
        </p:nvSpPr>
        <p:spPr>
          <a:xfrm>
            <a:off x="1249972" y="884584"/>
            <a:ext cx="4529388" cy="1353792"/>
          </a:xfrm>
        </p:spPr>
        <p:txBody>
          <a:bodyPr/>
          <a:lstStyle/>
          <a:p>
            <a:r>
              <a:rPr lang="en-US" sz="3200" dirty="0"/>
              <a:t>Strategies to implement the Business Plan </a:t>
            </a:r>
          </a:p>
        </p:txBody>
      </p:sp>
      <p:sp>
        <p:nvSpPr>
          <p:cNvPr id="3" name="Content Placeholder 2">
            <a:extLst>
              <a:ext uri="{FF2B5EF4-FFF2-40B4-BE49-F238E27FC236}">
                <a16:creationId xmlns:a16="http://schemas.microsoft.com/office/drawing/2014/main" id="{666BD903-4D12-DEE3-1236-CA2A1B9A9AB6}"/>
              </a:ext>
            </a:extLst>
          </p:cNvPr>
          <p:cNvSpPr>
            <a:spLocks noGrp="1"/>
          </p:cNvSpPr>
          <p:nvPr>
            <p:ph idx="1"/>
          </p:nvPr>
        </p:nvSpPr>
        <p:spPr>
          <a:xfrm>
            <a:off x="1249972" y="2333624"/>
            <a:ext cx="9560903" cy="3248025"/>
          </a:xfrm>
        </p:spPr>
        <p:txBody>
          <a:bodyPr>
            <a:normAutofit fontScale="6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Hosseini (2020) opinion that the management of the supply chain is one of the major strategies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needs to maintain while implementing a renewable business plan.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Financial management is the other core strategy that </a:t>
            </a:r>
            <a:r>
              <a:rPr lang="en-GB" sz="1800" u="none" strike="noStrike" dirty="0" err="1">
                <a:effectLst/>
                <a:latin typeface="Times New Roman" panose="02020603050405020304" pitchFamily="18" charset="0"/>
                <a:ea typeface="Times New Roman" panose="02020603050405020304" pitchFamily="18" charset="0"/>
              </a:rPr>
              <a:t>EnGeen</a:t>
            </a:r>
            <a:r>
              <a:rPr lang="en-GB" sz="1800" u="none" strike="noStrike" dirty="0">
                <a:effectLst/>
                <a:latin typeface="Times New Roman" panose="02020603050405020304" pitchFamily="18" charset="0"/>
                <a:ea typeface="Times New Roman" panose="02020603050405020304" pitchFamily="18" charset="0"/>
              </a:rPr>
              <a:t> needs to maintain which highlights the actual projection of revenue, control of cost, as well as break-even points.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On the other hand, Elavarasan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(2020) argue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also needs to look on the analysis of the competitors and this can be vital in order to set up its renewable energy business in the market of UK.</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Most importantly, the management of talents is the other strategy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highlight in its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Through the understanding of the strengths and weaknesses,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analyse the competitors in an effective path.</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In contrast, </a:t>
            </a:r>
            <a:r>
              <a:rPr lang="en-GB" sz="1800" u="none" strike="noStrike" dirty="0" err="1">
                <a:effectLst/>
                <a:latin typeface="Times New Roman" panose="02020603050405020304" pitchFamily="18" charset="0"/>
                <a:ea typeface="Times New Roman" panose="02020603050405020304" pitchFamily="18" charset="0"/>
              </a:rPr>
              <a:t>Boediman</a:t>
            </a:r>
            <a:r>
              <a:rPr lang="en-GB" sz="1800" u="none" strike="noStrike" dirty="0">
                <a:effectLst/>
                <a:latin typeface="Times New Roman" panose="02020603050405020304" pitchFamily="18" charset="0"/>
                <a:ea typeface="Times New Roman" panose="02020603050405020304" pitchFamily="18" charset="0"/>
              </a:rPr>
              <a:t>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argue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can also manage the stakeholders such as internal and external stakeholders in order to implement good decision-making for the </a:t>
            </a:r>
            <a:r>
              <a:rPr lang="en-GB" sz="1800" u="none" strike="noStrike" dirty="0" err="1">
                <a:effectLst/>
                <a:latin typeface="Times New Roman" panose="02020603050405020304" pitchFamily="18" charset="0"/>
                <a:ea typeface="Times New Roman" panose="02020603050405020304" pitchFamily="18" charset="0"/>
              </a:rPr>
              <a:t>implemnattion</a:t>
            </a:r>
            <a:r>
              <a:rPr lang="en-GB" sz="1800" u="none" strike="noStrike" dirty="0">
                <a:effectLst/>
                <a:latin typeface="Times New Roman" panose="02020603050405020304" pitchFamily="18" charset="0"/>
                <a:ea typeface="Times New Roman" panose="02020603050405020304" pitchFamily="18" charset="0"/>
              </a:rPr>
              <a:t> of the renewable energy business.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Hsu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argue that </a:t>
            </a:r>
            <a:r>
              <a:rPr lang="en-GB" sz="1800" u="none" strike="noStrike" dirty="0" err="1">
                <a:effectLst/>
                <a:latin typeface="Times New Roman" panose="02020603050405020304" pitchFamily="18" charset="0"/>
                <a:ea typeface="Times New Roman" panose="02020603050405020304" pitchFamily="18" charset="0"/>
              </a:rPr>
              <a:t>EnGreen</a:t>
            </a:r>
            <a:r>
              <a:rPr lang="en-GB" sz="1800" u="none" strike="noStrike" dirty="0">
                <a:effectLst/>
                <a:latin typeface="Times New Roman" panose="02020603050405020304" pitchFamily="18" charset="0"/>
                <a:ea typeface="Times New Roman" panose="02020603050405020304" pitchFamily="18" charset="0"/>
              </a:rPr>
              <a:t> will highly prioritise technological innovation, and for that, it needs to invest highly in the maintenance of technologies.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Ahmad </a:t>
            </a:r>
            <a:r>
              <a:rPr lang="en-GB" sz="1800" i="1" u="none" strike="noStrike" dirty="0">
                <a:effectLst/>
                <a:latin typeface="Times New Roman" panose="02020603050405020304" pitchFamily="18" charset="0"/>
                <a:ea typeface="Times New Roman" panose="02020603050405020304" pitchFamily="18" charset="0"/>
              </a:rPr>
              <a:t>et al</a:t>
            </a:r>
            <a:r>
              <a:rPr lang="en-GB" sz="1800" u="none" strike="noStrike" dirty="0">
                <a:effectLst/>
                <a:latin typeface="Times New Roman" panose="02020603050405020304" pitchFamily="18" charset="0"/>
                <a:ea typeface="Times New Roman" panose="02020603050405020304" pitchFamily="18" charset="0"/>
              </a:rPr>
              <a:t>. (2021) opinion that in order to implement </a:t>
            </a:r>
            <a:r>
              <a:rPr lang="en-GB" sz="1800" u="none" strike="noStrike" dirty="0" err="1">
                <a:effectLst/>
                <a:latin typeface="Times New Roman" panose="02020603050405020304" pitchFamily="18" charset="0"/>
                <a:ea typeface="Times New Roman" panose="02020603050405020304" pitchFamily="18" charset="0"/>
              </a:rPr>
              <a:t>EnGreen’s</a:t>
            </a:r>
            <a:r>
              <a:rPr lang="en-GB" sz="1800" u="none" strike="noStrike" dirty="0">
                <a:effectLst/>
                <a:latin typeface="Times New Roman" panose="02020603050405020304" pitchFamily="18" charset="0"/>
                <a:ea typeface="Times New Roman" panose="02020603050405020304" pitchFamily="18" charset="0"/>
              </a:rPr>
              <a:t> renewable business, it can incorporate marketing strategies such as online marketing, and digital marketing to increase its growth.</a:t>
            </a:r>
            <a:endParaRPr lang="en-US" sz="1800" u="none" strike="noStrike" dirty="0">
              <a:effectLst/>
              <a:latin typeface="Arial" panose="020B0604020202020204" pitchFamily="34" charset="0"/>
              <a:ea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CD353D4E-6E9B-F974-4BB7-FA1D5796C7EA}"/>
              </a:ext>
            </a:extLst>
          </p:cNvPr>
          <p:cNvSpPr>
            <a:spLocks noGrp="1"/>
          </p:cNvSpPr>
          <p:nvPr>
            <p:ph type="sldNum" sz="quarter" idx="12"/>
          </p:nvPr>
        </p:nvSpPr>
        <p:spPr/>
        <p:txBody>
          <a:bodyPr/>
          <a:lstStyle/>
          <a:p>
            <a:fld id="{B5CEABB6-07DC-46E8-9B57-56EC44A396E5}" type="slidenum">
              <a:rPr lang="en-US" smtClean="0"/>
              <a:t>8</a:t>
            </a:fld>
            <a:endParaRPr lang="en-US" dirty="0"/>
          </a:p>
        </p:txBody>
      </p:sp>
    </p:spTree>
    <p:extLst>
      <p:ext uri="{BB962C8B-B14F-4D97-AF65-F5344CB8AC3E}">
        <p14:creationId xmlns:p14="http://schemas.microsoft.com/office/powerpoint/2010/main" val="1471565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1600200" y="904461"/>
            <a:ext cx="9299448" cy="1107219"/>
          </a:xfrm>
        </p:spPr>
        <p:txBody>
          <a:bodyPr>
            <a:noAutofit/>
          </a:bodyPr>
          <a:lstStyle/>
          <a:p>
            <a:r>
              <a:rPr lang="en-US" dirty="0"/>
              <a:t>Group of investors of the business plan </a:t>
            </a:r>
          </a:p>
        </p:txBody>
      </p:sp>
      <p:pic>
        <p:nvPicPr>
          <p:cNvPr id="47" name="Picture Placeholder 46" descr="Person drawing a line on a graph on a clear white board">
            <a:extLst>
              <a:ext uri="{FF2B5EF4-FFF2-40B4-BE49-F238E27FC236}">
                <a16:creationId xmlns:a16="http://schemas.microsoft.com/office/drawing/2014/main" id="{11BA5C3B-BBA0-484C-95FF-48C53441E847}"/>
              </a:ext>
            </a:extLst>
          </p:cNvPr>
          <p:cNvPicPr>
            <a:picLocks noGrp="1" noChangeAspect="1"/>
          </p:cNvPicPr>
          <p:nvPr>
            <p:ph type="pic" sz="quarter" idx="15"/>
          </p:nvPr>
        </p:nvPicPr>
        <p:blipFill rotWithShape="1">
          <a:blip r:embed="rId3" cstate="print">
            <a:extLst>
              <a:ext uri="{28A0092B-C50C-407E-A947-70E740481C1C}">
                <a14:useLocalDpi xmlns:a14="http://schemas.microsoft.com/office/drawing/2010/main"/>
              </a:ext>
            </a:extLst>
          </a:blip>
          <a:srcRect l="31" r="31"/>
          <a:stretch/>
        </p:blipFill>
        <p:spPr>
          <a:xfrm>
            <a:off x="1709928" y="2105025"/>
            <a:ext cx="4178808" cy="3383280"/>
          </a:xfrm>
        </p:spPr>
      </p:pic>
      <p:sp>
        <p:nvSpPr>
          <p:cNvPr id="8" name="Slide Number Placeholder 7">
            <a:extLst>
              <a:ext uri="{FF2B5EF4-FFF2-40B4-BE49-F238E27FC236}">
                <a16:creationId xmlns:a16="http://schemas.microsoft.com/office/drawing/2014/main" id="{47081026-6073-4FB4-BACC-6C021DD4E92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dirty="0"/>
          </a:p>
        </p:txBody>
      </p:sp>
      <p:sp>
        <p:nvSpPr>
          <p:cNvPr id="11" name="Text Placeholder 10">
            <a:extLst>
              <a:ext uri="{FF2B5EF4-FFF2-40B4-BE49-F238E27FC236}">
                <a16:creationId xmlns:a16="http://schemas.microsoft.com/office/drawing/2014/main" id="{B0B7CBEF-C5EB-321C-25E5-C186700EB9FD}"/>
              </a:ext>
            </a:extLst>
          </p:cNvPr>
          <p:cNvSpPr>
            <a:spLocks noGrp="1"/>
          </p:cNvSpPr>
          <p:nvPr>
            <p:ph type="body" idx="1"/>
          </p:nvPr>
        </p:nvSpPr>
        <p:spPr>
          <a:xfrm>
            <a:off x="6254496" y="2103120"/>
            <a:ext cx="4645152" cy="3135630"/>
          </a:xfrm>
        </p:spPr>
        <p:txBody>
          <a:bodyPr/>
          <a:lstStyle/>
          <a:p>
            <a:pPr algn="just"/>
            <a:r>
              <a:rPr lang="en-US" sz="1200" dirty="0">
                <a:solidFill>
                  <a:schemeClr val="tx1"/>
                </a:solidFill>
              </a:rPr>
              <a:t>Within the Technology Adoption Model (TAM) context, </a:t>
            </a:r>
            <a:r>
              <a:rPr lang="en-US" sz="1200" dirty="0" err="1">
                <a:solidFill>
                  <a:schemeClr val="tx1"/>
                </a:solidFill>
              </a:rPr>
              <a:t>Engreen</a:t>
            </a:r>
            <a:r>
              <a:rPr lang="en-US" sz="1200" dirty="0">
                <a:solidFill>
                  <a:schemeClr val="tx1"/>
                </a:solidFill>
              </a:rPr>
              <a:t> Solutions situates its renewable business strategy, highlighting the critical roles that perceived utility and simplicity of use play in technology adoption (</a:t>
            </a:r>
            <a:r>
              <a:rPr lang="en-US" sz="1200" dirty="0" err="1">
                <a:solidFill>
                  <a:schemeClr val="tx1"/>
                </a:solidFill>
              </a:rPr>
              <a:t>Velter</a:t>
            </a:r>
            <a:r>
              <a:rPr lang="en-US" sz="1200" dirty="0">
                <a:solidFill>
                  <a:schemeClr val="tx1"/>
                </a:solidFill>
              </a:rPr>
              <a:t> et al. 2020).</a:t>
            </a:r>
          </a:p>
          <a:p>
            <a:pPr algn="just"/>
            <a:r>
              <a:rPr lang="en-US" sz="1200" dirty="0">
                <a:solidFill>
                  <a:schemeClr val="tx1"/>
                </a:solidFill>
              </a:rPr>
              <a:t>This concept directs a varied group of investors who are essential to </a:t>
            </a:r>
            <a:r>
              <a:rPr lang="en-US" sz="1200" dirty="0" err="1">
                <a:solidFill>
                  <a:schemeClr val="tx1"/>
                </a:solidFill>
              </a:rPr>
              <a:t>Engreen</a:t>
            </a:r>
            <a:r>
              <a:rPr lang="en-US" sz="1200" dirty="0">
                <a:solidFill>
                  <a:schemeClr val="tx1"/>
                </a:solidFill>
              </a:rPr>
              <a:t> Solutions' development.</a:t>
            </a:r>
          </a:p>
          <a:p>
            <a:pPr algn="just"/>
            <a:r>
              <a:rPr lang="en-US" sz="1200" dirty="0">
                <a:solidFill>
                  <a:schemeClr val="tx1"/>
                </a:solidFill>
              </a:rPr>
              <a:t>A significant investment group consists of IT aficionados whose emphasis on technology breakthroughs is in line with them, aiming to improve the efficiency and use of renewable energy sources (</a:t>
            </a:r>
            <a:r>
              <a:rPr lang="en-US" sz="1200" dirty="0" err="1">
                <a:solidFill>
                  <a:schemeClr val="tx1"/>
                </a:solidFill>
              </a:rPr>
              <a:t>Freudenreich</a:t>
            </a:r>
            <a:r>
              <a:rPr lang="en-US" sz="1200" dirty="0">
                <a:solidFill>
                  <a:schemeClr val="tx1"/>
                </a:solidFill>
              </a:rPr>
              <a:t> et al. 2020 ).</a:t>
            </a:r>
          </a:p>
          <a:p>
            <a:pPr algn="just"/>
            <a:r>
              <a:rPr lang="en-US" sz="1200" dirty="0">
                <a:solidFill>
                  <a:schemeClr val="tx1"/>
                </a:solidFill>
              </a:rPr>
              <a:t> These enthusiasts are vital to the advancement of current solutions' accessibility and competitiveness in the ever-evolving renewable energy sector.</a:t>
            </a:r>
          </a:p>
          <a:p>
            <a:pPr algn="just"/>
            <a:endParaRPr lang="en-US" sz="1200" dirty="0">
              <a:solidFill>
                <a:srgbClr val="FF0000"/>
              </a:solidFill>
            </a:endParaRPr>
          </a:p>
        </p:txBody>
      </p:sp>
    </p:spTree>
    <p:extLst>
      <p:ext uri="{BB962C8B-B14F-4D97-AF65-F5344CB8AC3E}">
        <p14:creationId xmlns:p14="http://schemas.microsoft.com/office/powerpoint/2010/main" val="4151694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337D9-CFF5-916E-58EE-4448C826A564}"/>
              </a:ext>
            </a:extLst>
          </p:cNvPr>
          <p:cNvSpPr>
            <a:spLocks noGrp="1"/>
          </p:cNvSpPr>
          <p:nvPr>
            <p:ph type="title"/>
          </p:nvPr>
        </p:nvSpPr>
        <p:spPr>
          <a:xfrm>
            <a:off x="1344167" y="1205867"/>
            <a:ext cx="4480560" cy="927734"/>
          </a:xfrm>
        </p:spPr>
        <p:txBody>
          <a:bodyPr/>
          <a:lstStyle/>
          <a:p>
            <a:r>
              <a:rPr lang="en-US" dirty="0" err="1"/>
              <a:t>Contd</a:t>
            </a:r>
            <a:r>
              <a:rPr lang="en-US" dirty="0"/>
              <a:t>…</a:t>
            </a:r>
          </a:p>
        </p:txBody>
      </p:sp>
      <p:sp>
        <p:nvSpPr>
          <p:cNvPr id="3" name="Text Placeholder 2">
            <a:extLst>
              <a:ext uri="{FF2B5EF4-FFF2-40B4-BE49-F238E27FC236}">
                <a16:creationId xmlns:a16="http://schemas.microsoft.com/office/drawing/2014/main" id="{52EF0EFC-3E88-0154-7EE4-26D41F4A910B}"/>
              </a:ext>
            </a:extLst>
          </p:cNvPr>
          <p:cNvSpPr>
            <a:spLocks noGrp="1"/>
          </p:cNvSpPr>
          <p:nvPr>
            <p:ph type="body" idx="1"/>
          </p:nvPr>
        </p:nvSpPr>
        <p:spPr>
          <a:xfrm>
            <a:off x="1298447" y="2486025"/>
            <a:ext cx="4572000" cy="2771775"/>
          </a:xfrm>
        </p:spPr>
        <p:txBody>
          <a:bodyPr/>
          <a:lstStyle/>
          <a:p>
            <a:pPr algn="just"/>
            <a:r>
              <a:rPr lang="en-US" sz="1200" dirty="0">
                <a:solidFill>
                  <a:schemeClr val="tx1"/>
                </a:solidFill>
              </a:rPr>
              <a:t>Investors motivated by policy and the government are essential to the widespread adoption of renewable energy.</a:t>
            </a:r>
          </a:p>
          <a:p>
            <a:pPr algn="just"/>
            <a:r>
              <a:rPr lang="en-US" sz="1200" dirty="0">
                <a:solidFill>
                  <a:schemeClr val="tx1"/>
                </a:solidFill>
              </a:rPr>
              <a:t>Their emphasis is in line with the objectives of global sustainability, which makes </a:t>
            </a:r>
            <a:r>
              <a:rPr lang="en-US" sz="1200" dirty="0" err="1">
                <a:solidFill>
                  <a:schemeClr val="tx1"/>
                </a:solidFill>
              </a:rPr>
              <a:t>obusiness</a:t>
            </a:r>
            <a:r>
              <a:rPr lang="en-US" sz="1200" dirty="0">
                <a:solidFill>
                  <a:schemeClr val="tx1"/>
                </a:solidFill>
              </a:rPr>
              <a:t> strategy appealing since it helps meet both domestic and worldwide environmental goals (De Silva et al. 2021).</a:t>
            </a:r>
          </a:p>
          <a:p>
            <a:pPr algn="just"/>
            <a:r>
              <a:rPr lang="en-US" sz="1200" dirty="0">
                <a:solidFill>
                  <a:schemeClr val="tx1"/>
                </a:solidFill>
              </a:rPr>
              <a:t>By highlighting the solutions' perceived value in accomplishing government renewable energy goals, will make sure that these investors turn into valuable allies in negotiating regulatory environments and encouraging broad adoption.</a:t>
            </a:r>
          </a:p>
          <a:p>
            <a:pPr algn="just"/>
            <a:r>
              <a:rPr lang="en-US" sz="1200" dirty="0">
                <a:solidFill>
                  <a:schemeClr val="tx1"/>
                </a:solidFill>
              </a:rPr>
              <a:t>According to TAM principles, investors are strategically invested in important sectors.</a:t>
            </a:r>
          </a:p>
          <a:p>
            <a:pPr algn="just"/>
            <a:endParaRPr lang="en-US" sz="1200" dirty="0">
              <a:solidFill>
                <a:srgbClr val="FF0000"/>
              </a:solidFill>
            </a:endParaRPr>
          </a:p>
        </p:txBody>
      </p:sp>
      <p:sp>
        <p:nvSpPr>
          <p:cNvPr id="9" name="Slide Number Placeholder 8">
            <a:extLst>
              <a:ext uri="{FF2B5EF4-FFF2-40B4-BE49-F238E27FC236}">
                <a16:creationId xmlns:a16="http://schemas.microsoft.com/office/drawing/2014/main" id="{75DD6228-D86B-6F7A-42BA-FE2BECAF58F1}"/>
              </a:ext>
            </a:extLst>
          </p:cNvPr>
          <p:cNvSpPr>
            <a:spLocks noGrp="1"/>
          </p:cNvSpPr>
          <p:nvPr>
            <p:ph type="sldNum" sz="quarter" idx="12"/>
          </p:nvPr>
        </p:nvSpPr>
        <p:spPr/>
        <p:txBody>
          <a:bodyPr/>
          <a:lstStyle/>
          <a:p>
            <a:fld id="{B5CEABB6-07DC-46E8-9B57-56EC44A396E5}" type="slidenum">
              <a:rPr lang="en-US" smtClean="0"/>
              <a:pPr/>
              <a:t>10</a:t>
            </a:fld>
            <a:endParaRPr lang="en-US" dirty="0"/>
          </a:p>
        </p:txBody>
      </p:sp>
      <p:pic>
        <p:nvPicPr>
          <p:cNvPr id="1026" name="Picture 2" descr="What are the 5 types of investors? Leia aqui: What are the 7 levels of  investors – Fabalabse">
            <a:extLst>
              <a:ext uri="{FF2B5EF4-FFF2-40B4-BE49-F238E27FC236}">
                <a16:creationId xmlns:a16="http://schemas.microsoft.com/office/drawing/2014/main" id="{6AFB0177-128F-04FE-5BFD-DC129373A431}"/>
              </a:ext>
            </a:extLst>
          </p:cNvPr>
          <p:cNvPicPr>
            <a:picLocks noGrp="1" noChangeAspect="1" noChangeArrowheads="1"/>
          </p:cNvPicPr>
          <p:nvPr>
            <p:ph type="pic" sz="quarter" idx="15"/>
          </p:nvPr>
        </p:nvPicPr>
        <p:blipFill>
          <a:blip r:embed="rId3">
            <a:extLst>
              <a:ext uri="{28A0092B-C50C-407E-A947-70E740481C1C}">
                <a14:useLocalDpi xmlns:a14="http://schemas.microsoft.com/office/drawing/2010/main" val="0"/>
              </a:ext>
            </a:extLst>
          </a:blip>
          <a:srcRect l="7802" r="780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716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F0651-2F54-FDBE-2B13-29A1CF0CFE1B}"/>
              </a:ext>
            </a:extLst>
          </p:cNvPr>
          <p:cNvSpPr>
            <a:spLocks noGrp="1"/>
          </p:cNvSpPr>
          <p:nvPr>
            <p:ph type="title"/>
          </p:nvPr>
        </p:nvSpPr>
        <p:spPr>
          <a:xfrm>
            <a:off x="1298448" y="1051179"/>
            <a:ext cx="8234934" cy="758571"/>
          </a:xfrm>
        </p:spPr>
        <p:txBody>
          <a:bodyPr/>
          <a:lstStyle/>
          <a:p>
            <a:r>
              <a:rPr lang="en-US" dirty="0"/>
              <a:t>Conclusion</a:t>
            </a:r>
          </a:p>
        </p:txBody>
      </p:sp>
      <p:sp>
        <p:nvSpPr>
          <p:cNvPr id="3" name="Text Placeholder 2">
            <a:extLst>
              <a:ext uri="{FF2B5EF4-FFF2-40B4-BE49-F238E27FC236}">
                <a16:creationId xmlns:a16="http://schemas.microsoft.com/office/drawing/2014/main" id="{20D4854B-B792-036C-9481-11A7232CB7A3}"/>
              </a:ext>
            </a:extLst>
          </p:cNvPr>
          <p:cNvSpPr>
            <a:spLocks noGrp="1"/>
          </p:cNvSpPr>
          <p:nvPr>
            <p:ph type="body" idx="1"/>
          </p:nvPr>
        </p:nvSpPr>
        <p:spPr>
          <a:xfrm>
            <a:off x="1298448" y="1962151"/>
            <a:ext cx="8988552" cy="3844670"/>
          </a:xfrm>
        </p:spPr>
        <p:txBody>
          <a:bodyPr/>
          <a:lstStyle/>
          <a:p>
            <a:r>
              <a:rPr lang="en-US" dirty="0"/>
              <a:t>●</a:t>
            </a:r>
            <a:r>
              <a:rPr lang="en-US" dirty="0" err="1"/>
              <a:t>EnGreen</a:t>
            </a:r>
            <a:r>
              <a:rPr lang="en-US" dirty="0"/>
              <a:t> make a plan to implement its renewable energy business in the market of the UK. </a:t>
            </a:r>
          </a:p>
          <a:p>
            <a:r>
              <a:rPr lang="en-US" dirty="0"/>
              <a:t>●Stakeholder engagement, financial management, talent management and so on the major strategies for this business. </a:t>
            </a:r>
          </a:p>
          <a:p>
            <a:r>
              <a:rPr lang="en-US" dirty="0"/>
              <a:t>●In contrast, this </a:t>
            </a:r>
            <a:r>
              <a:rPr lang="en-US" dirty="0" err="1"/>
              <a:t>organisation</a:t>
            </a:r>
            <a:r>
              <a:rPr lang="en-US" dirty="0"/>
              <a:t> also stress on budgeting and this </a:t>
            </a:r>
            <a:r>
              <a:rPr lang="en-US" dirty="0" err="1"/>
              <a:t>organisation</a:t>
            </a:r>
            <a:r>
              <a:rPr lang="en-US" dirty="0"/>
              <a:t> can get help from external support. </a:t>
            </a:r>
          </a:p>
          <a:p>
            <a:r>
              <a:rPr lang="en-US" dirty="0"/>
              <a:t>●The investors play an integral role in order to complete the renewable energy business plan. </a:t>
            </a:r>
          </a:p>
          <a:p>
            <a:r>
              <a:rPr lang="en-US" dirty="0"/>
              <a:t>●The technology adaption model, resource-based view along with the theory of triple bottom line is related to the renewable business of </a:t>
            </a:r>
            <a:r>
              <a:rPr lang="en-US" dirty="0" err="1"/>
              <a:t>EnGreen</a:t>
            </a:r>
            <a:r>
              <a:rPr lang="en-US" dirty="0"/>
              <a:t> solution.</a:t>
            </a:r>
          </a:p>
          <a:p>
            <a:endParaRPr lang="en-US" dirty="0"/>
          </a:p>
        </p:txBody>
      </p:sp>
      <p:sp>
        <p:nvSpPr>
          <p:cNvPr id="9" name="Slide Number Placeholder 8">
            <a:extLst>
              <a:ext uri="{FF2B5EF4-FFF2-40B4-BE49-F238E27FC236}">
                <a16:creationId xmlns:a16="http://schemas.microsoft.com/office/drawing/2014/main" id="{DDF5559E-FD07-F5DA-4961-4975BEDB467A}"/>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3423176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89DB-EE1D-71A7-1424-C2EB653C65C8}"/>
              </a:ext>
            </a:extLst>
          </p:cNvPr>
          <p:cNvSpPr>
            <a:spLocks noGrp="1"/>
          </p:cNvSpPr>
          <p:nvPr>
            <p:ph type="title"/>
          </p:nvPr>
        </p:nvSpPr>
        <p:spPr>
          <a:xfrm>
            <a:off x="4214241" y="765430"/>
            <a:ext cx="4480560" cy="653795"/>
          </a:xfrm>
        </p:spPr>
        <p:txBody>
          <a:bodyPr/>
          <a:lstStyle/>
          <a:p>
            <a:r>
              <a:rPr lang="en-US" dirty="0"/>
              <a:t>References </a:t>
            </a:r>
          </a:p>
        </p:txBody>
      </p:sp>
      <p:sp>
        <p:nvSpPr>
          <p:cNvPr id="3" name="Text Placeholder 2">
            <a:extLst>
              <a:ext uri="{FF2B5EF4-FFF2-40B4-BE49-F238E27FC236}">
                <a16:creationId xmlns:a16="http://schemas.microsoft.com/office/drawing/2014/main" id="{7C2A67E9-4798-59AA-4AB3-952E92477DD8}"/>
              </a:ext>
            </a:extLst>
          </p:cNvPr>
          <p:cNvSpPr>
            <a:spLocks noGrp="1"/>
          </p:cNvSpPr>
          <p:nvPr>
            <p:ph type="body" idx="1"/>
          </p:nvPr>
        </p:nvSpPr>
        <p:spPr>
          <a:xfrm>
            <a:off x="1346072" y="1885950"/>
            <a:ext cx="9426703" cy="3676650"/>
          </a:xfrm>
        </p:spPr>
        <p:txBody>
          <a:bodyPr/>
          <a:lstStyle/>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Ahmad, T., Zhang, D., Huang, C., Zhang, H., Dai, N., Song, Y. and Chen, H., (2021). Artificial intelligence in sustainable energy industry: Status Quo, challenges and opportunities. Journal of Cleaner Production, 289, p.125834.</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2"/>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2"/>
              </a:rPr>
              <a:t>https://www.sciencedirect.com/science/article/am/pii/S0959652621000548</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Assensoh-Kodua</a:t>
            </a:r>
            <a:r>
              <a:rPr lang="en-GB" sz="400" dirty="0">
                <a:solidFill>
                  <a:srgbClr val="000000"/>
                </a:solidFill>
                <a:effectLst/>
                <a:latin typeface="Times New Roman" panose="02020603050405020304" pitchFamily="18" charset="0"/>
                <a:ea typeface="Times New Roman" panose="02020603050405020304" pitchFamily="18" charset="0"/>
              </a:rPr>
              <a:t>, A., (2019). The resource-based view: A tool of key competency for competitive advantage. Problems and Perspectives in Management, 17(3), p.143.</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3"/>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3"/>
              </a:rPr>
              <a:t>https://www.researchgate.net/profile/Akwesi-Assensoh-Kodua/publication/335080997_The_resource-based_view_a_tool_of_key_competency_for_competitive_advantage/links/5d4ea3a24585153e594a013a/The-resource-based-view-a-tool-of-key-competency-for-competitive-advantage.pdf</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Assets.publishing.service.gov.uk, (2023). Energy Trends. Available at:</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4"/>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4"/>
              </a:rPr>
              <a:t>https://assets.publishing.service.gov.uk/media/6513fe8ef6746b000da4bab5/Energy_Trends_September_2023.pdf</a:t>
            </a:r>
            <a:r>
              <a:rPr lang="en-GB" sz="400" dirty="0">
                <a:solidFill>
                  <a:srgbClr val="000000"/>
                </a:solidFill>
                <a:effectLst/>
                <a:latin typeface="Times New Roman" panose="02020603050405020304" pitchFamily="18" charset="0"/>
                <a:ea typeface="Times New Roman" panose="02020603050405020304" pitchFamily="18" charset="0"/>
              </a:rPr>
              <a:t>. [Accessed on: 29.11.2023]</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Barney, J.B., </a:t>
            </a:r>
            <a:r>
              <a:rPr lang="en-GB" sz="400" dirty="0" err="1">
                <a:solidFill>
                  <a:srgbClr val="000000"/>
                </a:solidFill>
                <a:effectLst/>
                <a:latin typeface="Times New Roman" panose="02020603050405020304" pitchFamily="18" charset="0"/>
                <a:ea typeface="Times New Roman" panose="02020603050405020304" pitchFamily="18" charset="0"/>
              </a:rPr>
              <a:t>Ketchen</a:t>
            </a:r>
            <a:r>
              <a:rPr lang="en-GB" sz="400" dirty="0">
                <a:solidFill>
                  <a:srgbClr val="000000"/>
                </a:solidFill>
                <a:effectLst/>
                <a:latin typeface="Times New Roman" panose="02020603050405020304" pitchFamily="18" charset="0"/>
                <a:ea typeface="Times New Roman" panose="02020603050405020304" pitchFamily="18" charset="0"/>
              </a:rPr>
              <a:t> Jr, D.J. and Wright, M., (2021). Bold voices and new opportunities: an expanded research agenda for the resource-based view. Journal of Management, 47(7), pp.1677-1683.</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5"/>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5"/>
              </a:rPr>
              <a:t>https://jaybarney.org/wp-content/uploads/2022/05/24-Bold-Voices-and-New-Opportunities-An-Expanded-Research-Agenda-for-the-Resource-Based-View.pdf</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Block, J., Fisch, C., Vismara, S. and Andres, R., (2019). Private equity investment criteria: An experimental conjoint analysis of venture capital, business angels, and family offices. Journal of corporate finance, 58, pp.329-352.</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6"/>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6"/>
              </a:rPr>
              <a:t>https://www.sciencedirect.com/science/article/pii/S0929119918307132</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Boediman</a:t>
            </a:r>
            <a:r>
              <a:rPr lang="en-GB" sz="400" dirty="0">
                <a:solidFill>
                  <a:srgbClr val="000000"/>
                </a:solidFill>
                <a:effectLst/>
                <a:latin typeface="Times New Roman" panose="02020603050405020304" pitchFamily="18" charset="0"/>
                <a:ea typeface="Times New Roman" panose="02020603050405020304" pitchFamily="18" charset="0"/>
              </a:rPr>
              <a:t>, A., </a:t>
            </a:r>
            <a:r>
              <a:rPr lang="en-GB" sz="400" dirty="0" err="1">
                <a:solidFill>
                  <a:srgbClr val="000000"/>
                </a:solidFill>
                <a:effectLst/>
                <a:latin typeface="Times New Roman" panose="02020603050405020304" pitchFamily="18" charset="0"/>
                <a:ea typeface="Times New Roman" panose="02020603050405020304" pitchFamily="18" charset="0"/>
              </a:rPr>
              <a:t>Rahadi</a:t>
            </a:r>
            <a:r>
              <a:rPr lang="en-GB" sz="400" dirty="0">
                <a:solidFill>
                  <a:srgbClr val="000000"/>
                </a:solidFill>
                <a:effectLst/>
                <a:latin typeface="Times New Roman" panose="02020603050405020304" pitchFamily="18" charset="0"/>
                <a:ea typeface="Times New Roman" panose="02020603050405020304" pitchFamily="18" charset="0"/>
              </a:rPr>
              <a:t>, R.A. and </a:t>
            </a:r>
            <a:r>
              <a:rPr lang="en-GB" sz="400" dirty="0" err="1">
                <a:solidFill>
                  <a:srgbClr val="000000"/>
                </a:solidFill>
                <a:effectLst/>
                <a:latin typeface="Times New Roman" panose="02020603050405020304" pitchFamily="18" charset="0"/>
                <a:ea typeface="Times New Roman" panose="02020603050405020304" pitchFamily="18" charset="0"/>
              </a:rPr>
              <a:t>Nugraha</a:t>
            </a:r>
            <a:r>
              <a:rPr lang="en-GB" sz="400" dirty="0">
                <a:solidFill>
                  <a:srgbClr val="000000"/>
                </a:solidFill>
                <a:effectLst/>
                <a:latin typeface="Times New Roman" panose="02020603050405020304" pitchFamily="18" charset="0"/>
                <a:ea typeface="Times New Roman" panose="02020603050405020304" pitchFamily="18" charset="0"/>
              </a:rPr>
              <a:t>, B.A., (2021). An overview of Indonesian renewable energy studies and its investment opportunities. Indonesian Journal of Energy, 4(2), pp.87-100.</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7"/>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7"/>
              </a:rPr>
              <a:t>https://www.akademiabaru.com/submit/index.php/progee/article/download/2395/2430</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Brautigam</a:t>
            </a:r>
            <a:r>
              <a:rPr lang="en-GB" sz="400" dirty="0">
                <a:solidFill>
                  <a:srgbClr val="000000"/>
                </a:solidFill>
                <a:effectLst/>
                <a:latin typeface="Times New Roman" panose="02020603050405020304" pitchFamily="18" charset="0"/>
                <a:ea typeface="Times New Roman" panose="02020603050405020304" pitchFamily="18" charset="0"/>
              </a:rPr>
              <a:t>, D., Huang, Y. and Acker, K., (2020). Risky business: New data on Chinese loans and Africa's debt problem (No. 03/2020). Briefing paper.</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8"/>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8"/>
              </a:rPr>
              <a:t>https://www.econstor.eu/bitstream/10419/248244/1/sais-cari-bp03.pdf</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De Silva, M., Al-</a:t>
            </a:r>
            <a:r>
              <a:rPr lang="en-GB" sz="400" dirty="0" err="1">
                <a:solidFill>
                  <a:srgbClr val="000000"/>
                </a:solidFill>
                <a:effectLst/>
                <a:latin typeface="Times New Roman" panose="02020603050405020304" pitchFamily="18" charset="0"/>
                <a:ea typeface="Times New Roman" panose="02020603050405020304" pitchFamily="18" charset="0"/>
              </a:rPr>
              <a:t>Tabbaa</a:t>
            </a:r>
            <a:r>
              <a:rPr lang="en-GB" sz="400" dirty="0">
                <a:solidFill>
                  <a:srgbClr val="000000"/>
                </a:solidFill>
                <a:effectLst/>
                <a:latin typeface="Times New Roman" panose="02020603050405020304" pitchFamily="18" charset="0"/>
                <a:ea typeface="Times New Roman" panose="02020603050405020304" pitchFamily="18" charset="0"/>
              </a:rPr>
              <a:t>, O. and Khan, Z., 2021. Business model innovation by international social purpose organizations: The role of dynamic capabilities. </a:t>
            </a:r>
            <a:r>
              <a:rPr lang="en-GB" sz="400" i="1" dirty="0">
                <a:solidFill>
                  <a:srgbClr val="000000"/>
                </a:solidFill>
                <a:effectLst/>
                <a:latin typeface="Times New Roman" panose="02020603050405020304" pitchFamily="18" charset="0"/>
                <a:ea typeface="Times New Roman" panose="02020603050405020304" pitchFamily="18" charset="0"/>
              </a:rPr>
              <a:t>Journal of Business Research</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125</a:t>
            </a:r>
            <a:r>
              <a:rPr lang="en-GB" sz="400" dirty="0">
                <a:solidFill>
                  <a:srgbClr val="000000"/>
                </a:solidFill>
                <a:effectLst/>
                <a:latin typeface="Times New Roman" panose="02020603050405020304" pitchFamily="18" charset="0"/>
                <a:ea typeface="Times New Roman" panose="02020603050405020304" pitchFamily="18" charset="0"/>
              </a:rPr>
              <a:t>, pp.733-749. https://kar.kent.ac.uk/79363/1/BMI%20and%20DC%20in%20ISPOs%20-%20JBR-%20Post-Review%20Accepted%20paper.pdf</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Elavarasan, R.M., </a:t>
            </a:r>
            <a:r>
              <a:rPr lang="en-GB" sz="400" dirty="0" err="1">
                <a:solidFill>
                  <a:srgbClr val="000000"/>
                </a:solidFill>
                <a:effectLst/>
                <a:latin typeface="Times New Roman" panose="02020603050405020304" pitchFamily="18" charset="0"/>
                <a:ea typeface="Times New Roman" panose="02020603050405020304" pitchFamily="18" charset="0"/>
              </a:rPr>
              <a:t>Afridhis</a:t>
            </a:r>
            <a:r>
              <a:rPr lang="en-GB" sz="400" dirty="0">
                <a:solidFill>
                  <a:srgbClr val="000000"/>
                </a:solidFill>
                <a:effectLst/>
                <a:latin typeface="Times New Roman" panose="02020603050405020304" pitchFamily="18" charset="0"/>
                <a:ea typeface="Times New Roman" panose="02020603050405020304" pitchFamily="18" charset="0"/>
              </a:rPr>
              <a:t>, S., </a:t>
            </a:r>
            <a:r>
              <a:rPr lang="en-GB" sz="400" dirty="0" err="1">
                <a:solidFill>
                  <a:srgbClr val="000000"/>
                </a:solidFill>
                <a:effectLst/>
                <a:latin typeface="Times New Roman" panose="02020603050405020304" pitchFamily="18" charset="0"/>
                <a:ea typeface="Times New Roman" panose="02020603050405020304" pitchFamily="18" charset="0"/>
              </a:rPr>
              <a:t>Vijayaraghavan</a:t>
            </a:r>
            <a:r>
              <a:rPr lang="en-GB" sz="400" dirty="0">
                <a:solidFill>
                  <a:srgbClr val="000000"/>
                </a:solidFill>
                <a:effectLst/>
                <a:latin typeface="Times New Roman" panose="02020603050405020304" pitchFamily="18" charset="0"/>
                <a:ea typeface="Times New Roman" panose="02020603050405020304" pitchFamily="18" charset="0"/>
              </a:rPr>
              <a:t>, R.R., Subramaniam, U. and </a:t>
            </a:r>
            <a:r>
              <a:rPr lang="en-GB" sz="400" dirty="0" err="1">
                <a:solidFill>
                  <a:srgbClr val="000000"/>
                </a:solidFill>
                <a:effectLst/>
                <a:latin typeface="Times New Roman" panose="02020603050405020304" pitchFamily="18" charset="0"/>
                <a:ea typeface="Times New Roman" panose="02020603050405020304" pitchFamily="18" charset="0"/>
              </a:rPr>
              <a:t>Nurunnabi</a:t>
            </a:r>
            <a:r>
              <a:rPr lang="en-GB" sz="400" dirty="0">
                <a:solidFill>
                  <a:srgbClr val="000000"/>
                </a:solidFill>
                <a:effectLst/>
                <a:latin typeface="Times New Roman" panose="02020603050405020304" pitchFamily="18" charset="0"/>
                <a:ea typeface="Times New Roman" panose="02020603050405020304" pitchFamily="18" charset="0"/>
              </a:rPr>
              <a:t>, M., (2020). SWOT analysis: A framework for comprehensive evaluation of drivers and barriers for renewable energy development in significant countries. Energy Reports, 6, pp.1838-1864.</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9"/>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9"/>
              </a:rPr>
              <a:t>https://www.sciencedirect.com/science/article/pii/S2352484720312257</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EnGreensolutions.com, (2023). About Us. Available at:</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10"/>
              </a:rPr>
              <a:t> https://www.EnGreensolutions.com/about-us/</a:t>
            </a:r>
            <a:r>
              <a:rPr lang="en-GB" sz="400" dirty="0">
                <a:solidFill>
                  <a:srgbClr val="000000"/>
                </a:solidFill>
                <a:effectLst/>
                <a:latin typeface="Times New Roman" panose="02020603050405020304" pitchFamily="18" charset="0"/>
                <a:ea typeface="Times New Roman" panose="02020603050405020304" pitchFamily="18" charset="0"/>
              </a:rPr>
              <a:t>. [Accessed on: 29.11.2023]</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err="1">
                <a:solidFill>
                  <a:srgbClr val="000000"/>
                </a:solidFill>
                <a:effectLst/>
                <a:latin typeface="Times New Roman" panose="02020603050405020304" pitchFamily="18" charset="0"/>
                <a:ea typeface="Times New Roman" panose="02020603050405020304" pitchFamily="18" charset="0"/>
              </a:rPr>
              <a:t>Freudenreich</a:t>
            </a:r>
            <a:r>
              <a:rPr lang="en-GB" sz="400" dirty="0">
                <a:solidFill>
                  <a:srgbClr val="000000"/>
                </a:solidFill>
                <a:effectLst/>
                <a:latin typeface="Times New Roman" panose="02020603050405020304" pitchFamily="18" charset="0"/>
                <a:ea typeface="Times New Roman" panose="02020603050405020304" pitchFamily="18" charset="0"/>
              </a:rPr>
              <a:t>, B., </a:t>
            </a:r>
            <a:r>
              <a:rPr lang="en-GB" sz="400" dirty="0" err="1">
                <a:solidFill>
                  <a:srgbClr val="000000"/>
                </a:solidFill>
                <a:effectLst/>
                <a:latin typeface="Times New Roman" panose="02020603050405020304" pitchFamily="18" charset="0"/>
                <a:ea typeface="Times New Roman" panose="02020603050405020304" pitchFamily="18" charset="0"/>
              </a:rPr>
              <a:t>Lüdeke</a:t>
            </a:r>
            <a:r>
              <a:rPr lang="en-GB" sz="400" dirty="0">
                <a:solidFill>
                  <a:srgbClr val="000000"/>
                </a:solidFill>
                <a:effectLst/>
                <a:latin typeface="Times New Roman" panose="02020603050405020304" pitchFamily="18" charset="0"/>
                <a:ea typeface="Times New Roman" panose="02020603050405020304" pitchFamily="18" charset="0"/>
              </a:rPr>
              <a:t>-Freund, F. and </a:t>
            </a:r>
            <a:r>
              <a:rPr lang="en-GB" sz="400" dirty="0" err="1">
                <a:solidFill>
                  <a:srgbClr val="000000"/>
                </a:solidFill>
                <a:effectLst/>
                <a:latin typeface="Times New Roman" panose="02020603050405020304" pitchFamily="18" charset="0"/>
                <a:ea typeface="Times New Roman" panose="02020603050405020304" pitchFamily="18" charset="0"/>
              </a:rPr>
              <a:t>Schaltegger</a:t>
            </a:r>
            <a:r>
              <a:rPr lang="en-GB" sz="400" dirty="0">
                <a:solidFill>
                  <a:srgbClr val="000000"/>
                </a:solidFill>
                <a:effectLst/>
                <a:latin typeface="Times New Roman" panose="02020603050405020304" pitchFamily="18" charset="0"/>
                <a:ea typeface="Times New Roman" panose="02020603050405020304" pitchFamily="18" charset="0"/>
              </a:rPr>
              <a:t>, S., 2020. A stakeholder theory perspective on business models: Value creation for sustainability. </a:t>
            </a:r>
            <a:r>
              <a:rPr lang="en-GB" sz="400" i="1" dirty="0">
                <a:solidFill>
                  <a:srgbClr val="000000"/>
                </a:solidFill>
                <a:effectLst/>
                <a:latin typeface="Times New Roman" panose="02020603050405020304" pitchFamily="18" charset="0"/>
                <a:ea typeface="Times New Roman" panose="02020603050405020304" pitchFamily="18" charset="0"/>
              </a:rPr>
              <a:t>Journal of Business Ethics</a:t>
            </a:r>
            <a:r>
              <a:rPr lang="en-GB" sz="400" dirty="0">
                <a:solidFill>
                  <a:srgbClr val="000000"/>
                </a:solidFill>
                <a:effectLst/>
                <a:latin typeface="Times New Roman" panose="02020603050405020304" pitchFamily="18" charset="0"/>
                <a:ea typeface="Times New Roman" panose="02020603050405020304" pitchFamily="18" charset="0"/>
              </a:rPr>
              <a:t>, </a:t>
            </a:r>
            <a:r>
              <a:rPr lang="en-GB" sz="400" i="1" dirty="0">
                <a:solidFill>
                  <a:srgbClr val="000000"/>
                </a:solidFill>
                <a:effectLst/>
                <a:latin typeface="Times New Roman" panose="02020603050405020304" pitchFamily="18" charset="0"/>
                <a:ea typeface="Times New Roman" panose="02020603050405020304" pitchFamily="18" charset="0"/>
              </a:rPr>
              <a:t>166</a:t>
            </a:r>
            <a:r>
              <a:rPr lang="en-GB" sz="400" dirty="0">
                <a:solidFill>
                  <a:srgbClr val="000000"/>
                </a:solidFill>
                <a:effectLst/>
                <a:latin typeface="Times New Roman" panose="02020603050405020304" pitchFamily="18" charset="0"/>
                <a:ea typeface="Times New Roman" panose="02020603050405020304" pitchFamily="18" charset="0"/>
              </a:rPr>
              <a:t>, pp.3-18.</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11"/>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11"/>
              </a:rPr>
              <a:t>https://link.springer.com/article/10.1007/s10551-019-04112-z</a:t>
            </a:r>
            <a:endParaRPr lang="en-US" sz="400" dirty="0">
              <a:effectLst/>
              <a:latin typeface="Arial" panose="020B0604020202020204" pitchFamily="34" charset="0"/>
              <a:ea typeface="Arial" panose="020B0604020202020204" pitchFamily="34" charset="0"/>
            </a:endParaRPr>
          </a:p>
          <a:p>
            <a:pPr marL="0" marR="0" algn="just">
              <a:lnSpc>
                <a:spcPct val="100000"/>
              </a:lnSpc>
              <a:spcBef>
                <a:spcPts val="1200"/>
              </a:spcBef>
              <a:spcAft>
                <a:spcPts val="1200"/>
              </a:spcAft>
            </a:pPr>
            <a:r>
              <a:rPr lang="en-GB" sz="400" dirty="0">
                <a:solidFill>
                  <a:srgbClr val="000000"/>
                </a:solidFill>
                <a:effectLst/>
                <a:latin typeface="Times New Roman" panose="02020603050405020304" pitchFamily="18" charset="0"/>
                <a:ea typeface="Times New Roman" panose="02020603050405020304" pitchFamily="18" charset="0"/>
              </a:rPr>
              <a:t>Hosseini, S.E., (2020). An outlook on the global development of renewable and sustainable energy at the time of COVID-19. Energy Research &amp; Social Science, 68, p.101633.</a:t>
            </a:r>
            <a:r>
              <a:rPr lang="en-US" sz="400" u="none" strike="noStrike" dirty="0">
                <a:solidFill>
                  <a:srgbClr val="000000"/>
                </a:solidFill>
                <a:effectLst/>
                <a:latin typeface="Times New Roman" panose="02020603050405020304" pitchFamily="18" charset="0"/>
                <a:ea typeface="Times New Roman" panose="02020603050405020304" pitchFamily="18" charset="0"/>
                <a:hlinkClick r:id="rId12"/>
              </a:rPr>
              <a:t> </a:t>
            </a:r>
            <a:r>
              <a:rPr lang="en-GB" sz="400" u="none" strike="noStrike" dirty="0">
                <a:solidFill>
                  <a:srgbClr val="000000"/>
                </a:solidFill>
                <a:effectLst/>
                <a:latin typeface="Times New Roman" panose="02020603050405020304" pitchFamily="18" charset="0"/>
                <a:ea typeface="Times New Roman" panose="02020603050405020304" pitchFamily="18" charset="0"/>
                <a:hlinkClick r:id="rId12"/>
              </a:rPr>
              <a:t>https://www.ncbi.nlm.nih.gov/pmc/articles/PMC7262507/</a:t>
            </a:r>
            <a:r>
              <a:rPr lang="en-GB" sz="400" dirty="0">
                <a:solidFill>
                  <a:srgbClr val="000000"/>
                </a:solidFill>
                <a:effectLst/>
                <a:latin typeface="Times New Roman" panose="02020603050405020304" pitchFamily="18" charset="0"/>
                <a:ea typeface="Times New Roman" panose="02020603050405020304" pitchFamily="18" charset="0"/>
              </a:rPr>
              <a:t>.</a:t>
            </a:r>
            <a:endParaRPr lang="en-US" sz="400" dirty="0">
              <a:effectLst/>
              <a:latin typeface="Arial" panose="020B0604020202020204" pitchFamily="34" charset="0"/>
              <a:ea typeface="Arial" panose="020B0604020202020204" pitchFamily="34" charset="0"/>
            </a:endParaRPr>
          </a:p>
          <a:p>
            <a:pPr algn="just">
              <a:lnSpc>
                <a:spcPct val="100000"/>
              </a:lnSpc>
            </a:pPr>
            <a:endParaRPr lang="en-US" sz="400" dirty="0">
              <a:solidFill>
                <a:srgbClr val="FF0000"/>
              </a:solidFill>
            </a:endParaRPr>
          </a:p>
        </p:txBody>
      </p:sp>
      <p:sp>
        <p:nvSpPr>
          <p:cNvPr id="9" name="Slide Number Placeholder 8">
            <a:extLst>
              <a:ext uri="{FF2B5EF4-FFF2-40B4-BE49-F238E27FC236}">
                <a16:creationId xmlns:a16="http://schemas.microsoft.com/office/drawing/2014/main" id="{9EAE60FC-4C19-F030-D581-46682A0A8BC4}"/>
              </a:ext>
            </a:extLst>
          </p:cNvPr>
          <p:cNvSpPr>
            <a:spLocks noGrp="1"/>
          </p:cNvSpPr>
          <p:nvPr>
            <p:ph type="sldNum" sz="quarter" idx="12"/>
          </p:nvPr>
        </p:nvSpPr>
        <p:spPr/>
        <p:txBody>
          <a:bodyPr/>
          <a:lstStyle/>
          <a:p>
            <a:fld id="{B5CEABB6-07DC-46E8-9B57-56EC44A396E5}" type="slidenum">
              <a:rPr lang="en-US" smtClean="0"/>
              <a:pPr/>
              <a:t>12</a:t>
            </a:fld>
            <a:endParaRPr lang="en-US" dirty="0"/>
          </a:p>
        </p:txBody>
      </p:sp>
    </p:spTree>
    <p:extLst>
      <p:ext uri="{BB962C8B-B14F-4D97-AF65-F5344CB8AC3E}">
        <p14:creationId xmlns:p14="http://schemas.microsoft.com/office/powerpoint/2010/main" val="3879542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4724400" y="337930"/>
            <a:ext cx="2743200" cy="2752742"/>
          </a:xfrm>
        </p:spPr>
        <p:txBody>
          <a:bodyPr>
            <a:normAutofit/>
          </a:bodyPr>
          <a:lstStyle/>
          <a:p>
            <a:r>
              <a:rPr lang="en-US" dirty="0"/>
              <a:t>Thank you</a:t>
            </a:r>
          </a:p>
        </p:txBody>
      </p:sp>
      <p:sp>
        <p:nvSpPr>
          <p:cNvPr id="6" name="Slide Number Placeholder 5">
            <a:extLst>
              <a:ext uri="{FF2B5EF4-FFF2-40B4-BE49-F238E27FC236}">
                <a16:creationId xmlns:a16="http://schemas.microsoft.com/office/drawing/2014/main" id="{B15AAE72-0077-4E8E-B3AE-0F087937413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13</a:t>
            </a:fld>
            <a:endParaRPr lang="en-US" dirty="0"/>
          </a:p>
        </p:txBody>
      </p:sp>
    </p:spTree>
    <p:extLst>
      <p:ext uri="{BB962C8B-B14F-4D97-AF65-F5344CB8AC3E}">
        <p14:creationId xmlns:p14="http://schemas.microsoft.com/office/powerpoint/2010/main" val="2271433138"/>
      </p:ext>
    </p:extLst>
  </p:cSld>
  <p:clrMapOvr>
    <a:masterClrMapping/>
  </p:clrMapOvr>
</p:sld>
</file>

<file path=ppt/theme/theme1.xml><?xml version="1.0" encoding="utf-8"?>
<a:theme xmlns:a="http://schemas.openxmlformats.org/drawingml/2006/main" name="Custom">
  <a:themeElements>
    <a:clrScheme name="Custom 84">
      <a:dk1>
        <a:sysClr val="windowText" lastClr="000000"/>
      </a:dk1>
      <a:lt1>
        <a:sysClr val="window" lastClr="FFFFFF"/>
      </a:lt1>
      <a:dk2>
        <a:srgbClr val="44546A"/>
      </a:dk2>
      <a:lt2>
        <a:srgbClr val="E7E6E6"/>
      </a:lt2>
      <a:accent1>
        <a:srgbClr val="F2E6D8"/>
      </a:accent1>
      <a:accent2>
        <a:srgbClr val="8C3A27"/>
      </a:accent2>
      <a:accent3>
        <a:srgbClr val="F0C8BC"/>
      </a:accent3>
      <a:accent4>
        <a:srgbClr val="D9A491"/>
      </a:accent4>
      <a:accent5>
        <a:srgbClr val="FFF7F5"/>
      </a:accent5>
      <a:accent6>
        <a:srgbClr val="18401F"/>
      </a:accent6>
      <a:hlink>
        <a:srgbClr val="0563C1"/>
      </a:hlink>
      <a:folHlink>
        <a:srgbClr val="954F72"/>
      </a:folHlink>
    </a:clrScheme>
    <a:fontScheme name="Custom 119">
      <a:majorFont>
        <a:latin typeface="Tisa Offc Serif Pro"/>
        <a:ea typeface=""/>
        <a:cs typeface=""/>
      </a:majorFont>
      <a:minorFont>
        <a:latin typeface="Quir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plan presentation_Win32_SL_V2" id="{8B45C594-60F7-4D4E-A035-A397B4F49765}" vid="{51DC65A6-5940-4F3E-B3AC-889F88DC28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857FCCE-163D-4B9C-848A-2710DF150864}">
  <ds:schemaRefs>
    <ds:schemaRef ds:uri="http://schemas.microsoft.com/sharepoint/v3/contenttype/forms"/>
  </ds:schemaRefs>
</ds:datastoreItem>
</file>

<file path=customXml/itemProps2.xml><?xml version="1.0" encoding="utf-8"?>
<ds:datastoreItem xmlns:ds="http://schemas.openxmlformats.org/officeDocument/2006/customXml" ds:itemID="{CA44BC2F-5BAD-4548-9024-C761A5D3BF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9F5D86-5457-4FE6-B47E-A69D959C421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3585</Words>
  <Application>Microsoft Office PowerPoint</Application>
  <PresentationFormat>Widescreen</PresentationFormat>
  <Paragraphs>155</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Quire Sans Pro Light</vt:lpstr>
      <vt:lpstr>Times New Roman</vt:lpstr>
      <vt:lpstr>Tisa Offc Serif Pro</vt:lpstr>
      <vt:lpstr>Custom</vt:lpstr>
      <vt:lpstr>Engreen business plan</vt:lpstr>
      <vt:lpstr>Introduction </vt:lpstr>
      <vt:lpstr>Business idea or plan</vt:lpstr>
      <vt:lpstr>Key parts of the business plan with theories</vt:lpstr>
      <vt:lpstr>Contd..</vt:lpstr>
      <vt:lpstr>The target market of the business plan </vt:lpstr>
      <vt:lpstr>Budgeting and other funding of the business plan </vt:lpstr>
      <vt:lpstr>Strategies to implement the Business Plan </vt:lpstr>
      <vt:lpstr>Group of investors of the business plan </vt:lpstr>
      <vt:lpstr>Contd…</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2023-09-05T13:10:25Z</dcterms:created>
  <dcterms:modified xsi:type="dcterms:W3CDTF">2023-11-29T12:43:24Z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