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8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6283" autoAdjust="0"/>
  </p:normalViewPr>
  <p:slideViewPr>
    <p:cSldViewPr snapToGrid="0">
      <p:cViewPr varScale="1">
        <p:scale>
          <a:sx n="91" d="100"/>
          <a:sy n="91" d="100"/>
        </p:scale>
        <p:origin x="37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58440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1269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02011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0545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9961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08086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53232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3802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44890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842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270010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17896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884260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9912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1558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79393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9582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  <p:sldLayoutId id="2147483726" r:id="rId13"/>
    <p:sldLayoutId id="2147483727" r:id="rId14"/>
    <p:sldLayoutId id="2147483728" r:id="rId15"/>
    <p:sldLayoutId id="214748372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40280" y="1122363"/>
            <a:ext cx="8427720" cy="3586798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"/>
              </a:rPr>
              <a:t>MODULE NAME Problem Solving and Decision Making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MODULE CODE </a:t>
            </a:r>
            <a:r>
              <a:rPr lang="ru-UA" sz="3200" dirty="0"/>
              <a:t>LCLM4004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NAME Andrii Rud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ID 2532848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LECTURER Thomas Adeyemi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Assignment 1: 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 dirty="0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569" y="1901952"/>
            <a:ext cx="7604044" cy="4092448"/>
          </a:xfrm>
        </p:spPr>
        <p:txBody>
          <a:bodyPr>
            <a:normAutofit/>
          </a:bodyPr>
          <a:lstStyle/>
          <a:p>
            <a:r>
              <a:rPr lang="en-GB" sz="2400" b="1" dirty="0"/>
              <a:t>Introduction </a:t>
            </a:r>
          </a:p>
          <a:p>
            <a:r>
              <a:rPr lang="en-GB" sz="2400" b="1" dirty="0"/>
              <a:t>Company background</a:t>
            </a:r>
          </a:p>
          <a:p>
            <a:r>
              <a:rPr lang="en-GB" sz="2400" b="1" dirty="0"/>
              <a:t>Problem: nature and scope</a:t>
            </a:r>
          </a:p>
          <a:p>
            <a:r>
              <a:rPr lang="en-GB" sz="2400" b="1" dirty="0"/>
              <a:t>PESTLE ANALYSIS: Basil’s Bakery</a:t>
            </a:r>
          </a:p>
          <a:p>
            <a:r>
              <a:rPr lang="en-GB" sz="2400" b="1" dirty="0"/>
              <a:t>Cause and effect analysis: Fishbone diagram</a:t>
            </a:r>
          </a:p>
          <a:p>
            <a:r>
              <a:rPr lang="en-GB" sz="2400" b="1" dirty="0"/>
              <a:t>Conclusion</a:t>
            </a:r>
          </a:p>
          <a:p>
            <a:r>
              <a:rPr lang="en-GB" sz="2400" b="1" dirty="0"/>
              <a:t>References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484632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52599" y="1589314"/>
            <a:ext cx="10232571" cy="4491446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What the presentation is about?</a:t>
            </a:r>
            <a:r>
              <a:rPr lang="uk-UA" b="1" dirty="0">
                <a:solidFill>
                  <a:srgbClr val="FF000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</a:t>
            </a:r>
            <a:r>
              <a:rPr lang="ru-UA" dirty="0"/>
              <a:t>An analysis of Basil’s Bakery, a small independent shop in Coventry that sells high-quality organic bakery products.</a:t>
            </a:r>
            <a:endParaRPr lang="en-GB" b="1" dirty="0">
              <a:solidFill>
                <a:srgbClr val="FF0000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  <a:p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Definitions of the concepts you are going to use</a:t>
            </a:r>
            <a:r>
              <a:rPr lang="uk-UA" b="1" dirty="0">
                <a:solidFill>
                  <a:srgbClr val="FF000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</a:t>
            </a:r>
            <a:r>
              <a:rPr lang="ru-UA" b="1" dirty="0"/>
              <a:t>Problem Solving and Decision Making</a:t>
            </a:r>
            <a:endParaRPr lang="en-GB" b="1" dirty="0">
              <a:solidFill>
                <a:srgbClr val="FF0000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lstStyle/>
          <a:p>
            <a:r>
              <a:rPr lang="en-GB" b="1" dirty="0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14016" y="1892808"/>
            <a:ext cx="9090595" cy="4078224"/>
          </a:xfrm>
        </p:spPr>
        <p:txBody>
          <a:bodyPr/>
          <a:lstStyle/>
          <a:p>
            <a:r>
              <a:rPr lang="en-GB" sz="2400" b="1" dirty="0"/>
              <a:t>Basil’s Bakery</a:t>
            </a:r>
            <a:endParaRPr lang="en-GB" sz="2400" dirty="0">
              <a:solidFill>
                <a:srgbClr val="000000"/>
              </a:solidFill>
            </a:endParaRP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Founded in</a:t>
            </a:r>
            <a:r>
              <a:rPr lang="ru-RU" b="1" dirty="0"/>
              <a:t> </a:t>
            </a:r>
            <a:r>
              <a:rPr lang="ru-UA" dirty="0"/>
              <a:t>2015</a:t>
            </a:r>
            <a:endParaRPr lang="en-GB" b="1" dirty="0"/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Owners: </a:t>
            </a:r>
            <a:r>
              <a:rPr lang="ru-UA" dirty="0"/>
              <a:t>Basil </a:t>
            </a:r>
            <a:endParaRPr lang="en-GB" b="1" dirty="0"/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Sells </a:t>
            </a:r>
            <a:r>
              <a:rPr lang="ru-UA" dirty="0"/>
              <a:t>High-quality organic cakes, pastries, and breads</a:t>
            </a:r>
            <a:endParaRPr lang="ru-RU" dirty="0"/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solidFill>
                  <a:srgbClr val="FF0000"/>
                </a:solidFill>
                <a:ea typeface="+mn-lt"/>
                <a:cs typeface="+mn-lt"/>
              </a:rPr>
              <a:t>location: </a:t>
            </a:r>
            <a:r>
              <a:rPr lang="ru-UA" dirty="0"/>
              <a:t>A shopping retail park in Coventry, UK</a:t>
            </a:r>
            <a:endParaRPr lang="en-GB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/>
          <a:lstStyle/>
          <a:p>
            <a:r>
              <a:rPr lang="en-GB" b="1" dirty="0"/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94329" y="1488141"/>
            <a:ext cx="10065503" cy="4509247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rgbClr val="FF0000"/>
                </a:solidFill>
              </a:rPr>
              <a:t>5W2H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What:</a:t>
            </a:r>
            <a:r>
              <a:rPr lang="uk-UA" sz="2800" dirty="0">
                <a:solidFill>
                  <a:schemeClr val="tx1"/>
                </a:solidFill>
              </a:rPr>
              <a:t> </a:t>
            </a:r>
            <a:r>
              <a:rPr lang="ru-UA" sz="2800" dirty="0"/>
              <a:t>Annual sales decreased and stagnated at 25% below pre-2020 levels.</a:t>
            </a:r>
            <a:endParaRPr lang="en-GB" sz="2800" dirty="0">
              <a:solidFill>
                <a:schemeClr val="tx1"/>
              </a:solidFill>
            </a:endParaRPr>
          </a:p>
          <a:p>
            <a:r>
              <a:rPr lang="en-GB" sz="2800" dirty="0">
                <a:solidFill>
                  <a:schemeClr val="tx1"/>
                </a:solidFill>
              </a:rPr>
              <a:t>Who:</a:t>
            </a:r>
            <a:r>
              <a:rPr lang="uk-UA" sz="2800" dirty="0">
                <a:solidFill>
                  <a:schemeClr val="tx1"/>
                </a:solidFill>
              </a:rPr>
              <a:t> </a:t>
            </a:r>
            <a:r>
              <a:rPr lang="ru-UA" sz="2800" dirty="0"/>
              <a:t>Basil’s Bakery</a:t>
            </a:r>
            <a:endParaRPr lang="en-GB" sz="2800" dirty="0">
              <a:solidFill>
                <a:schemeClr val="tx1"/>
              </a:solidFill>
            </a:endParaRPr>
          </a:p>
          <a:p>
            <a:r>
              <a:rPr lang="en-GB" sz="2800" dirty="0">
                <a:solidFill>
                  <a:schemeClr val="tx1"/>
                </a:solidFill>
              </a:rPr>
              <a:t>Where:</a:t>
            </a:r>
            <a:r>
              <a:rPr lang="uk-UA" sz="2800" dirty="0">
                <a:solidFill>
                  <a:schemeClr val="tx1"/>
                </a:solidFill>
              </a:rPr>
              <a:t> </a:t>
            </a:r>
            <a:r>
              <a:rPr lang="ru-UA" sz="2800" dirty="0"/>
              <a:t>A shopping retail park in Coventry, UK.</a:t>
            </a:r>
            <a:endParaRPr lang="en-GB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PESTLE ANALYSIS: Basil’s Bakery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95282" y="1219200"/>
            <a:ext cx="9409329" cy="4623816"/>
          </a:xfrm>
        </p:spPr>
        <p:txBody>
          <a:bodyPr>
            <a:normAutofit fontScale="92500"/>
          </a:bodyPr>
          <a:lstStyle/>
          <a:p>
            <a:r>
              <a:rPr lang="en-GB" b="1" dirty="0"/>
              <a:t>POLITICAL</a:t>
            </a:r>
          </a:p>
          <a:p>
            <a:r>
              <a:rPr lang="ru-UA" dirty="0"/>
              <a:t>Government 'lockdown' restrictions in 2020 heavily affected initial footfall.</a:t>
            </a:r>
          </a:p>
          <a:p>
            <a:r>
              <a:rPr lang="ru-UA" dirty="0"/>
              <a:t>Local UK business rates and regulations impact small independent shops.</a:t>
            </a:r>
          </a:p>
          <a:p>
            <a:endParaRPr lang="en-GB" b="1" dirty="0"/>
          </a:p>
          <a:p>
            <a:r>
              <a:rPr lang="en-GB" b="1" dirty="0"/>
              <a:t>ECONOMIC</a:t>
            </a:r>
          </a:p>
          <a:p>
            <a:r>
              <a:rPr lang="ru-UA" dirty="0"/>
              <a:t>Rising overheads (higher rent, utility bills, and insurance costs).</a:t>
            </a:r>
          </a:p>
          <a:p>
            <a:r>
              <a:rPr lang="ru-UA" dirty="0"/>
              <a:t>Unpredictable prices and budgeting difficulties for organic ingredients.</a:t>
            </a:r>
          </a:p>
          <a:p>
            <a:endParaRPr lang="en-GB" b="1" dirty="0"/>
          </a:p>
          <a:p>
            <a:r>
              <a:rPr lang="en-GB" b="1" dirty="0"/>
              <a:t>SOCIAL</a:t>
            </a:r>
            <a:endParaRPr lang="uk-UA" b="1" dirty="0"/>
          </a:p>
          <a:p>
            <a:r>
              <a:rPr lang="ru-UA" dirty="0"/>
              <a:t>Modern customer lifestyle trends office workers working from home.</a:t>
            </a:r>
          </a:p>
          <a:p>
            <a:r>
              <a:rPr lang="ru-UA" dirty="0"/>
              <a:t>High demand for convenience services like food delivery and pre-ordering.</a:t>
            </a:r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219" y="624110"/>
            <a:ext cx="9921394" cy="1280890"/>
          </a:xfrm>
        </p:spPr>
        <p:txBody>
          <a:bodyPr/>
          <a:lstStyle/>
          <a:p>
            <a:r>
              <a:rPr lang="en-GB" b="1" dirty="0"/>
              <a:t>PESTLE ANALYSIS: Basil’s Bakery</a:t>
            </a:r>
            <a:br>
              <a:rPr lang="en-GB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86998" y="1705138"/>
            <a:ext cx="9634011" cy="3777622"/>
          </a:xfrm>
        </p:spPr>
        <p:txBody>
          <a:bodyPr/>
          <a:lstStyle/>
          <a:p>
            <a:r>
              <a:rPr lang="en-GB" b="1" dirty="0"/>
              <a:t>TECHNOLOGICAL</a:t>
            </a:r>
          </a:p>
          <a:p>
            <a:r>
              <a:rPr lang="ru-UA" dirty="0"/>
              <a:t>Need for online systems to handle food delivery and customer pre-orders.</a:t>
            </a:r>
            <a:endParaRPr lang="en-GB" b="1" dirty="0"/>
          </a:p>
          <a:p>
            <a:endParaRPr lang="en-GB" b="1" dirty="0"/>
          </a:p>
          <a:p>
            <a:r>
              <a:rPr lang="en-GB" b="1" dirty="0"/>
              <a:t>LEGAL</a:t>
            </a:r>
          </a:p>
          <a:p>
            <a:r>
              <a:rPr lang="ru-UA" dirty="0"/>
              <a:t>Business laws regarding employment and retail contracts in the UK.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b="1" dirty="0"/>
              <a:t>ENVIRONMENTAL</a:t>
            </a:r>
            <a:endParaRPr lang="uk-UA" b="1" dirty="0"/>
          </a:p>
          <a:p>
            <a:r>
              <a:rPr lang="en-GB" b="1" dirty="0"/>
              <a:t> </a:t>
            </a:r>
            <a:r>
              <a:rPr lang="ru-UA" dirty="0"/>
              <a:t>High risk of crop failure affecting the supply of organic ingredients.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/>
          <a:lstStyle/>
          <a:p>
            <a:r>
              <a:rPr lang="en-GB" sz="3200" b="1" dirty="0"/>
              <a:t>Cause and effect analysis (Fishbone diagram)</a:t>
            </a:r>
            <a:endParaRPr lang="en-US" sz="3200" dirty="0">
              <a:solidFill>
                <a:srgbClr val="000000"/>
              </a:solidFill>
            </a:endParaRPr>
          </a:p>
          <a:p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D3E622-CB09-1362-15C9-BF616871B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0744" y="1173792"/>
            <a:ext cx="11003868" cy="4717290"/>
          </a:xfrm>
        </p:spPr>
        <p:txBody>
          <a:bodyPr/>
          <a:lstStyle/>
          <a:p>
            <a:r>
              <a:rPr lang="ru-UA" b="1" dirty="0"/>
              <a:t>1. People (Customers &amp; Staff)</a:t>
            </a:r>
            <a:endParaRPr lang="ru-UA" dirty="0"/>
          </a:p>
          <a:p>
            <a:r>
              <a:rPr lang="ru-UA" dirty="0"/>
              <a:t>Office workers now work from home and do not buy lunch daily.</a:t>
            </a:r>
          </a:p>
          <a:p>
            <a:r>
              <a:rPr lang="ru-UA" dirty="0"/>
              <a:t>Basil works alone in the kitchen and cannot answer the phone during busy hours.</a:t>
            </a:r>
          </a:p>
          <a:p>
            <a:r>
              <a:rPr lang="ru-UA" b="1" dirty="0"/>
              <a:t>2. Place (Location &amp; Environment)</a:t>
            </a:r>
            <a:endParaRPr lang="ru-UA" dirty="0"/>
          </a:p>
          <a:p>
            <a:r>
              <a:rPr lang="ru-UA" dirty="0"/>
              <a:t>General footfall in the retail park is much lower.</a:t>
            </a:r>
          </a:p>
          <a:p>
            <a:r>
              <a:rPr lang="ru-UA" dirty="0"/>
              <a:t>Nearby shops are closing, leaving empty units.</a:t>
            </a:r>
          </a:p>
          <a:p>
            <a:r>
              <a:rPr lang="ru-UA" b="1" dirty="0"/>
              <a:t>3. Process (Operations)</a:t>
            </a:r>
            <a:endParaRPr lang="ru-UA" dirty="0"/>
          </a:p>
          <a:p>
            <a:r>
              <a:rPr lang="ru-UA" dirty="0"/>
              <a:t>No delivery service is available for distant or remote customers.</a:t>
            </a:r>
          </a:p>
          <a:p>
            <a:r>
              <a:rPr lang="ru-UA" b="1" dirty="0"/>
              <a:t>4. Cost (Financials)</a:t>
            </a:r>
            <a:endParaRPr lang="ru-UA" dirty="0"/>
          </a:p>
          <a:p>
            <a:r>
              <a:rPr lang="ru-UA" dirty="0"/>
              <a:t>Rising overheads (higher rent, utility bills, insurance).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89212" y="1856232"/>
            <a:ext cx="8915399" cy="4160520"/>
          </a:xfrm>
        </p:spPr>
        <p:txBody>
          <a:bodyPr/>
          <a:lstStyle/>
          <a:p>
            <a:r>
              <a:rPr lang="ru-UA" b="1" dirty="0"/>
              <a:t>Main Issue:</a:t>
            </a:r>
            <a:r>
              <a:rPr lang="ru-UA" dirty="0"/>
              <a:t> Basil's Bakery is facing a major decline in sales due to changing customer habits (hybrid work) and lower retail park footfall, combined with rapidly increasing costs.</a:t>
            </a:r>
          </a:p>
          <a:p>
            <a:r>
              <a:rPr lang="ru-UA" b="1" dirty="0"/>
              <a:t>Operational Limits:</a:t>
            </a:r>
            <a:r>
              <a:rPr lang="ru-UA" dirty="0"/>
              <a:t> The current business format is no longer viable because Basil works alone and cannot meet the modern demand for delivery and pre-orders.</a:t>
            </a:r>
          </a:p>
          <a:p>
            <a:r>
              <a:rPr lang="ru-UA" b="1" dirty="0"/>
              <a:t>Strategic Need:</a:t>
            </a:r>
            <a:r>
              <a:rPr lang="ru-UA" dirty="0"/>
              <a:t> To survive and grow, the business must adapt by introducing digital solutions (online pre-orders) and alternative sales channels (delivery partnerships).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/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706" y="1600200"/>
            <a:ext cx="9914905" cy="4517136"/>
          </a:xfrm>
        </p:spPr>
        <p:txBody>
          <a:bodyPr/>
          <a:lstStyle/>
          <a:p>
            <a:r>
              <a:rPr lang="ru-UA" b="1" dirty="0"/>
              <a:t>University Case Study</a:t>
            </a:r>
            <a:r>
              <a:rPr lang="ru-UA" dirty="0"/>
              <a:t> (2026). </a:t>
            </a:r>
            <a:r>
              <a:rPr lang="ru-UA" i="1" dirty="0"/>
              <a:t>Basil’s Bakery: Business Operations and Challenges</a:t>
            </a:r>
            <a:r>
              <a:rPr lang="ru-UA" dirty="0"/>
              <a:t>. (Provided course material).</a:t>
            </a:r>
          </a:p>
          <a:p>
            <a:r>
              <a:rPr lang="ru-UA" b="1" dirty="0"/>
              <a:t>MindTools Content Team</a:t>
            </a:r>
            <a:r>
              <a:rPr lang="ru-UA" dirty="0"/>
              <a:t>. </a:t>
            </a:r>
            <a:r>
              <a:rPr lang="ru-UA" i="1" dirty="0"/>
              <a:t>PESTLE Analysis: Understanding the Big Picture</a:t>
            </a:r>
            <a:r>
              <a:rPr lang="ru-UA" dirty="0"/>
              <a:t>. Available at: mindtools.com</a:t>
            </a:r>
          </a:p>
          <a:p>
            <a:r>
              <a:rPr lang="ru-UA" b="1" dirty="0"/>
              <a:t>MindTools Content Team</a:t>
            </a:r>
            <a:r>
              <a:rPr lang="ru-UA" dirty="0"/>
              <a:t>. </a:t>
            </a:r>
            <a:r>
              <a:rPr lang="ru-UA" i="1" dirty="0"/>
              <a:t>Cause and Effect Analysis: Using Fishbone Diagrams</a:t>
            </a:r>
            <a:r>
              <a:rPr lang="ru-UA" dirty="0"/>
              <a:t>. Available at: mindtools.com</a:t>
            </a:r>
          </a:p>
          <a:p>
            <a:r>
              <a:rPr lang="ru-UA" b="1" dirty="0"/>
              <a:t>Harvard Business Review</a:t>
            </a:r>
            <a:r>
              <a:rPr lang="ru-UA" dirty="0"/>
              <a:t> (2020). </a:t>
            </a:r>
            <a:r>
              <a:rPr lang="ru-UA" i="1" dirty="0"/>
              <a:t>A Guide to Rational Decision Making</a:t>
            </a:r>
            <a:r>
              <a:rPr lang="ru-UA" dirty="0"/>
              <a:t>. Available at: hbr.org</a:t>
            </a:r>
          </a:p>
          <a:p>
            <a:r>
              <a:rPr lang="ru-UA" b="1" dirty="0"/>
              <a:t>BBC Bitesize</a:t>
            </a:r>
            <a:r>
              <a:rPr lang="ru-UA" dirty="0"/>
              <a:t> (2025). </a:t>
            </a:r>
            <a:r>
              <a:rPr lang="ru-UA" i="1" dirty="0"/>
              <a:t>External Influences on Small Businesses (UK)</a:t>
            </a:r>
            <a:r>
              <a:rPr lang="ru-UA" dirty="0"/>
              <a:t>. Available at: bbc.co.uk/bitesize</a:t>
            </a:r>
          </a:p>
          <a:p>
            <a:br>
              <a:rPr lang="en-GB" b="1" dirty="0">
                <a:latin typeface="Arial"/>
                <a:ea typeface="Roboto"/>
                <a:cs typeface="Roboto"/>
              </a:rPr>
            </a:br>
            <a:endParaRPr lang="en-GB" sz="1800" b="1" dirty="0">
              <a:solidFill>
                <a:srgbClr val="1D4ED8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276</TotalTime>
  <Words>574</Words>
  <Application>Microsoft Office PowerPoint</Application>
  <PresentationFormat>Widescreen</PresentationFormat>
  <Paragraphs>68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</vt:lpstr>
      <vt:lpstr>Aptos</vt:lpstr>
      <vt:lpstr>Arial</vt:lpstr>
      <vt:lpstr>Century Gothic</vt:lpstr>
      <vt:lpstr>Roboto</vt:lpstr>
      <vt:lpstr>Wingdings 3</vt:lpstr>
      <vt:lpstr>Wisp</vt:lpstr>
      <vt:lpstr>MODULE NAME Problem Solving and Decision Making MODULE CODE LCLM4004 STUDENT NAME Andrii Rud STUDENT ID 2532848 LECTURER Thomas Adeyemi Assignment 1: Presentation</vt:lpstr>
      <vt:lpstr>OVERVIEW</vt:lpstr>
      <vt:lpstr>Introduction</vt:lpstr>
      <vt:lpstr>Company background</vt:lpstr>
      <vt:lpstr>Problem: nature and scope</vt:lpstr>
      <vt:lpstr>PESTLE ANALYSIS: Basil’s Bakery </vt:lpstr>
      <vt:lpstr>PESTLE ANALYSIS: Basil’s Bakery </vt:lpstr>
      <vt:lpstr>Cause and effect analysis (Fishbone diagram) 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Andrii Rud (2532848)</cp:lastModifiedBy>
  <cp:revision>93</cp:revision>
  <dcterms:created xsi:type="dcterms:W3CDTF">2024-10-08T15:58:04Z</dcterms:created>
  <dcterms:modified xsi:type="dcterms:W3CDTF">2026-07-12T10:54:42Z</dcterms:modified>
</cp:coreProperties>
</file>