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966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246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onybates.ca/tag/open-universities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sa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C2233-4A8E-49DB-8239-C7BFFACD80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3281" y="171977"/>
            <a:ext cx="11719420" cy="6597939"/>
          </a:xfrm>
          <a:ln>
            <a:solidFill>
              <a:schemeClr val="bg1"/>
            </a:solidFill>
          </a:ln>
        </p:spPr>
        <p:txBody>
          <a:bodyPr/>
          <a:lstStyle/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821B06D-379A-4046-85E2-2C58C0A6B9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784983" y="5251507"/>
            <a:ext cx="3951215" cy="133385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3BC0193-0E1F-473E-AE14-FDAF569B4A98}"/>
              </a:ext>
            </a:extLst>
          </p:cNvPr>
          <p:cNvSpPr txBox="1"/>
          <p:nvPr/>
        </p:nvSpPr>
        <p:spPr>
          <a:xfrm>
            <a:off x="9470780" y="-22065429"/>
            <a:ext cx="43633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tonybates.ca/tag/open-universitie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E3C2821-05E2-41DB-AB8C-5EF2D98A891A}"/>
              </a:ext>
            </a:extLst>
          </p:cNvPr>
          <p:cNvSpPr txBox="1"/>
          <p:nvPr/>
        </p:nvSpPr>
        <p:spPr>
          <a:xfrm>
            <a:off x="7407479" y="1090569"/>
            <a:ext cx="3749879" cy="324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graphicFrame>
        <p:nvGraphicFramePr>
          <p:cNvPr id="33" name="Table 32">
            <a:extLst>
              <a:ext uri="{FF2B5EF4-FFF2-40B4-BE49-F238E27FC236}">
                <a16:creationId xmlns:a16="http://schemas.microsoft.com/office/drawing/2014/main" id="{0F14F2E6-F5EF-4431-AD7B-9E2C91C1AF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9189377"/>
              </p:ext>
            </p:extLst>
          </p:nvPr>
        </p:nvGraphicFramePr>
        <p:xfrm>
          <a:off x="7743737" y="1090571"/>
          <a:ext cx="4035104" cy="33391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36553">
                  <a:extLst>
                    <a:ext uri="{9D8B030D-6E8A-4147-A177-3AD203B41FA5}">
                      <a16:colId xmlns:a16="http://schemas.microsoft.com/office/drawing/2014/main" val="3197181165"/>
                    </a:ext>
                  </a:extLst>
                </a:gridCol>
                <a:gridCol w="999517">
                  <a:extLst>
                    <a:ext uri="{9D8B030D-6E8A-4147-A177-3AD203B41FA5}">
                      <a16:colId xmlns:a16="http://schemas.microsoft.com/office/drawing/2014/main" val="1732398929"/>
                    </a:ext>
                  </a:extLst>
                </a:gridCol>
                <a:gridCol w="999517">
                  <a:extLst>
                    <a:ext uri="{9D8B030D-6E8A-4147-A177-3AD203B41FA5}">
                      <a16:colId xmlns:a16="http://schemas.microsoft.com/office/drawing/2014/main" val="1647146523"/>
                    </a:ext>
                  </a:extLst>
                </a:gridCol>
                <a:gridCol w="999517">
                  <a:extLst>
                    <a:ext uri="{9D8B030D-6E8A-4147-A177-3AD203B41FA5}">
                      <a16:colId xmlns:a16="http://schemas.microsoft.com/office/drawing/2014/main" val="41466823"/>
                    </a:ext>
                  </a:extLst>
                </a:gridCol>
              </a:tblGrid>
              <a:tr h="430363">
                <a:tc>
                  <a:txBody>
                    <a:bodyPr/>
                    <a:lstStyle/>
                    <a:p>
                      <a:pPr marL="69850" eaLnBrk="0" hangingPunct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Country/Region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6675" marR="162560" eaLnBrk="0" hangingPunct="0">
                        <a:lnSpc>
                          <a:spcPts val="1270"/>
                        </a:lnSpc>
                        <a:spcBef>
                          <a:spcPts val="15"/>
                        </a:spcBef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HE participation rate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7310" marR="185420" eaLnBrk="0" hangingPunct="0">
                        <a:lnSpc>
                          <a:spcPts val="1270"/>
                        </a:lnSpc>
                        <a:spcBef>
                          <a:spcPts val="15"/>
                        </a:spcBef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FT participation rate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0485" marR="173990" eaLnBrk="0" hangingPunct="0">
                        <a:lnSpc>
                          <a:spcPts val="1270"/>
                        </a:lnSpc>
                        <a:spcBef>
                          <a:spcPts val="15"/>
                        </a:spcBef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PT participation rate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162237582"/>
                  </a:ext>
                </a:extLst>
              </a:tr>
              <a:tr h="122875">
                <a:tc>
                  <a:txBody>
                    <a:bodyPr/>
                    <a:lstStyle/>
                    <a:p>
                      <a:pPr marL="69850" eaLnBrk="0" hangingPunct="0">
                        <a:lnSpc>
                          <a:spcPts val="1135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Wales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6675" eaLnBrk="0" hangingPunct="0">
                        <a:lnSpc>
                          <a:spcPts val="1135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18.5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7310" eaLnBrk="0" hangingPunct="0">
                        <a:lnSpc>
                          <a:spcPts val="1135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11.8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0485" eaLnBrk="0" hangingPunct="0">
                        <a:lnSpc>
                          <a:spcPts val="1135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6.7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941005751"/>
                  </a:ext>
                </a:extLst>
              </a:tr>
              <a:tr h="132419">
                <a:tc>
                  <a:txBody>
                    <a:bodyPr/>
                    <a:lstStyle/>
                    <a:p>
                      <a:pPr marL="69850" eaLnBrk="0" hangingPunct="0">
                        <a:lnSpc>
                          <a:spcPts val="117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Scotland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6675" eaLnBrk="0" hangingPunct="0">
                        <a:lnSpc>
                          <a:spcPts val="117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15.3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7310" eaLnBrk="0" hangingPunct="0">
                        <a:lnSpc>
                          <a:spcPts val="117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10.1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0485" eaLnBrk="0" hangingPunct="0">
                        <a:lnSpc>
                          <a:spcPts val="117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5.1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4024614510"/>
                  </a:ext>
                </a:extLst>
              </a:tr>
              <a:tr h="252674">
                <a:tc>
                  <a:txBody>
                    <a:bodyPr/>
                    <a:lstStyle/>
                    <a:p>
                      <a:pPr marL="69850" eaLnBrk="0" hangingPunct="0">
                        <a:lnSpc>
                          <a:spcPts val="117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Northern Ireland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6675" eaLnBrk="0" hangingPunct="0">
                        <a:lnSpc>
                          <a:spcPts val="117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17.2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7310" eaLnBrk="0" hangingPunct="0">
                        <a:lnSpc>
                          <a:spcPts val="117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12.1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0485" eaLnBrk="0" hangingPunct="0">
                        <a:lnSpc>
                          <a:spcPts val="117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5.1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15074910"/>
                  </a:ext>
                </a:extLst>
              </a:tr>
              <a:tr h="132419">
                <a:tc>
                  <a:txBody>
                    <a:bodyPr/>
                    <a:lstStyle/>
                    <a:p>
                      <a:pPr marL="69850" eaLnBrk="0" hangingPunct="0">
                        <a:lnSpc>
                          <a:spcPts val="117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England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6675" eaLnBrk="0" hangingPunct="0">
                        <a:lnSpc>
                          <a:spcPts val="117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13.5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7310" eaLnBrk="0" hangingPunct="0">
                        <a:lnSpc>
                          <a:spcPts val="117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11.0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0485" eaLnBrk="0" hangingPunct="0">
                        <a:lnSpc>
                          <a:spcPts val="117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2.5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643078347"/>
                  </a:ext>
                </a:extLst>
              </a:tr>
              <a:tr h="132419">
                <a:tc>
                  <a:txBody>
                    <a:bodyPr/>
                    <a:lstStyle/>
                    <a:p>
                      <a:pPr marL="69850" eaLnBrk="0" hangingPunct="0">
                        <a:lnSpc>
                          <a:spcPts val="117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East Midlands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6675" eaLnBrk="0" hangingPunct="0">
                        <a:lnSpc>
                          <a:spcPts val="117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12.1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7310" eaLnBrk="0" hangingPunct="0">
                        <a:lnSpc>
                          <a:spcPts val="117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9.9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0485" eaLnBrk="0" hangingPunct="0">
                        <a:lnSpc>
                          <a:spcPts val="117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2.2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472399539"/>
                  </a:ext>
                </a:extLst>
              </a:tr>
              <a:tr h="219122">
                <a:tc>
                  <a:txBody>
                    <a:bodyPr/>
                    <a:lstStyle/>
                    <a:p>
                      <a:pPr marL="69850" eaLnBrk="0" hangingPunct="0">
                        <a:lnSpc>
                          <a:spcPts val="1145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East of England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6675" eaLnBrk="0" hangingPunct="0">
                        <a:lnSpc>
                          <a:spcPts val="1145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12.9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7310" eaLnBrk="0" hangingPunct="0">
                        <a:lnSpc>
                          <a:spcPts val="1145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10.4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0485" eaLnBrk="0" hangingPunct="0">
                        <a:lnSpc>
                          <a:spcPts val="1145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2.5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193468231"/>
                  </a:ext>
                </a:extLst>
              </a:tr>
              <a:tr h="132419">
                <a:tc>
                  <a:txBody>
                    <a:bodyPr/>
                    <a:lstStyle/>
                    <a:p>
                      <a:pPr marL="69850" eaLnBrk="0" hangingPunct="0">
                        <a:lnSpc>
                          <a:spcPts val="117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London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6675" eaLnBrk="0" hangingPunct="0">
                        <a:lnSpc>
                          <a:spcPts val="117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16.3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7310" eaLnBrk="0" hangingPunct="0">
                        <a:lnSpc>
                          <a:spcPts val="117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13.9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0485" eaLnBrk="0" hangingPunct="0">
                        <a:lnSpc>
                          <a:spcPts val="117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2.4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174094124"/>
                  </a:ext>
                </a:extLst>
              </a:tr>
              <a:tr h="132419">
                <a:tc>
                  <a:txBody>
                    <a:bodyPr/>
                    <a:lstStyle/>
                    <a:p>
                      <a:pPr marL="69850" eaLnBrk="0" hangingPunct="0">
                        <a:lnSpc>
                          <a:spcPts val="117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North East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6675" eaLnBrk="0" hangingPunct="0">
                        <a:lnSpc>
                          <a:spcPts val="117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13.8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7310" eaLnBrk="0" hangingPunct="0">
                        <a:lnSpc>
                          <a:spcPts val="117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10.1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0485" eaLnBrk="0" hangingPunct="0">
                        <a:lnSpc>
                          <a:spcPts val="117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3.7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271238550"/>
                  </a:ext>
                </a:extLst>
              </a:tr>
              <a:tr h="132419">
                <a:tc>
                  <a:txBody>
                    <a:bodyPr/>
                    <a:lstStyle/>
                    <a:p>
                      <a:pPr marL="69850" eaLnBrk="0" hangingPunct="0">
                        <a:lnSpc>
                          <a:spcPts val="117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North West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6675" eaLnBrk="0" hangingPunct="0">
                        <a:lnSpc>
                          <a:spcPts val="117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12.8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7310" eaLnBrk="0" hangingPunct="0">
                        <a:lnSpc>
                          <a:spcPts val="117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10.6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0485" eaLnBrk="0" hangingPunct="0">
                        <a:lnSpc>
                          <a:spcPts val="117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2.2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540736640"/>
                  </a:ext>
                </a:extLst>
              </a:tr>
              <a:tr h="122875">
                <a:tc>
                  <a:txBody>
                    <a:bodyPr/>
                    <a:lstStyle/>
                    <a:p>
                      <a:pPr marL="69850" eaLnBrk="0" hangingPunct="0">
                        <a:lnSpc>
                          <a:spcPts val="1145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South East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6675" eaLnBrk="0" hangingPunct="0">
                        <a:lnSpc>
                          <a:spcPts val="1145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13.3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7310" eaLnBrk="0" hangingPunct="0">
                        <a:lnSpc>
                          <a:spcPts val="1145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10.8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0485" eaLnBrk="0" hangingPunct="0">
                        <a:lnSpc>
                          <a:spcPts val="1145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2.5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976084525"/>
                  </a:ext>
                </a:extLst>
              </a:tr>
              <a:tr h="132419">
                <a:tc>
                  <a:txBody>
                    <a:bodyPr/>
                    <a:lstStyle/>
                    <a:p>
                      <a:pPr marL="69850" eaLnBrk="0" hangingPunct="0">
                        <a:lnSpc>
                          <a:spcPts val="117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South West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6675" eaLnBrk="0" hangingPunct="0">
                        <a:lnSpc>
                          <a:spcPts val="117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12.2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7310" eaLnBrk="0" hangingPunct="0">
                        <a:lnSpc>
                          <a:spcPts val="117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9.7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0485" eaLnBrk="0" hangingPunct="0">
                        <a:lnSpc>
                          <a:spcPts val="117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2.5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69584259"/>
                  </a:ext>
                </a:extLst>
              </a:tr>
              <a:tr h="237583">
                <a:tc>
                  <a:txBody>
                    <a:bodyPr/>
                    <a:lstStyle/>
                    <a:p>
                      <a:pPr marL="69850" eaLnBrk="0" hangingPunct="0">
                        <a:lnSpc>
                          <a:spcPts val="117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West Midlands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6675" eaLnBrk="0" hangingPunct="0">
                        <a:lnSpc>
                          <a:spcPts val="117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14.4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7310" eaLnBrk="0" hangingPunct="0">
                        <a:lnSpc>
                          <a:spcPts val="117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11.6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0485" eaLnBrk="0" hangingPunct="0">
                        <a:lnSpc>
                          <a:spcPts val="117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2.8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716101128"/>
                  </a:ext>
                </a:extLst>
              </a:tr>
              <a:tr h="643456">
                <a:tc>
                  <a:txBody>
                    <a:bodyPr/>
                    <a:lstStyle/>
                    <a:p>
                      <a:pPr marL="69850" marR="420370" eaLnBrk="0" hangingPunct="0">
                        <a:lnSpc>
                          <a:spcPts val="1270"/>
                        </a:lnSpc>
                        <a:spcBef>
                          <a:spcPts val="15"/>
                        </a:spcBef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Yorkshire and Humber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eaLnBrk="0" hangingPunct="0">
                        <a:lnSpc>
                          <a:spcPct val="107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pPr marL="66675" eaLnBrk="0" hangingPunct="0">
                        <a:lnSpc>
                          <a:spcPts val="117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11.8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eaLnBrk="0" hangingPunct="0">
                        <a:lnSpc>
                          <a:spcPct val="107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pPr marL="67310" eaLnBrk="0" hangingPunct="0">
                        <a:lnSpc>
                          <a:spcPts val="117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9.4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eaLnBrk="0" hangingPunct="0">
                        <a:lnSpc>
                          <a:spcPct val="107000"/>
                        </a:lnSpc>
                        <a:spcBef>
                          <a:spcPts val="5"/>
                        </a:spcBef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pPr marL="70485" eaLnBrk="0" hangingPunct="0">
                        <a:lnSpc>
                          <a:spcPts val="117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2.3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460437091"/>
                  </a:ext>
                </a:extLst>
              </a:tr>
              <a:tr h="122875">
                <a:tc>
                  <a:txBody>
                    <a:bodyPr/>
                    <a:lstStyle/>
                    <a:p>
                      <a:pPr marL="69850" eaLnBrk="0" hangingPunct="0">
                        <a:lnSpc>
                          <a:spcPts val="1135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UK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6675" eaLnBrk="0" hangingPunct="0">
                        <a:lnSpc>
                          <a:spcPts val="1135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14.0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7310" eaLnBrk="0" hangingPunct="0">
                        <a:lnSpc>
                          <a:spcPts val="1135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11.0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70485" eaLnBrk="0" hangingPunct="0">
                        <a:lnSpc>
                          <a:spcPts val="1135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3.0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186048693"/>
                  </a:ext>
                </a:extLst>
              </a:tr>
            </a:tbl>
          </a:graphicData>
        </a:graphic>
      </p:graphicFrame>
      <p:sp>
        <p:nvSpPr>
          <p:cNvPr id="34" name="TextBox 33">
            <a:extLst>
              <a:ext uri="{FF2B5EF4-FFF2-40B4-BE49-F238E27FC236}">
                <a16:creationId xmlns:a16="http://schemas.microsoft.com/office/drawing/2014/main" id="{34E56B8C-637C-4E75-B0E9-6D6510C529C9}"/>
              </a:ext>
            </a:extLst>
          </p:cNvPr>
          <p:cNvSpPr txBox="1"/>
          <p:nvPr/>
        </p:nvSpPr>
        <p:spPr>
          <a:xfrm>
            <a:off x="7717873" y="4429751"/>
            <a:ext cx="39512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0" hangingPunct="0"/>
            <a:r>
              <a:rPr lang="en-GB" sz="1200" dirty="0"/>
              <a:t>Note: HESA data - excludes students entering HE courses at FE colleges. After allowing for this, Scotland has substantially higher HE participation than any other country in the UK.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70E60044-C54A-443A-91EF-B9E12035878B}"/>
              </a:ext>
            </a:extLst>
          </p:cNvPr>
          <p:cNvSpPr txBox="1"/>
          <p:nvPr/>
        </p:nvSpPr>
        <p:spPr>
          <a:xfrm>
            <a:off x="7717871" y="453005"/>
            <a:ext cx="4035103" cy="923330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eaLnBrk="0" hangingPunct="0"/>
            <a:r>
              <a:rPr lang="en-GB" sz="1200" b="1" i="1" dirty="0"/>
              <a:t>Figure 1: </a:t>
            </a:r>
            <a:r>
              <a:rPr lang="en-GB" sz="1200" i="1" dirty="0"/>
              <a:t>Entry rate into undergraduate HE in HEIs in 2017/18 by mode of study (per</a:t>
            </a:r>
            <a:endParaRPr lang="en-GB" sz="1200" dirty="0"/>
          </a:p>
          <a:p>
            <a:pPr eaLnBrk="0" hangingPunct="0"/>
            <a:r>
              <a:rPr lang="en-GB" sz="1200" i="1" dirty="0"/>
              <a:t>1,000 18 - 64 year olds)</a:t>
            </a:r>
            <a:endParaRPr lang="en-GB" sz="1200" dirty="0"/>
          </a:p>
          <a:p>
            <a:r>
              <a:rPr lang="en-GB" dirty="0"/>
              <a:t> 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80154A42-02FF-49E8-A2D6-773102E28CDB}"/>
              </a:ext>
            </a:extLst>
          </p:cNvPr>
          <p:cNvSpPr txBox="1"/>
          <p:nvPr/>
        </p:nvSpPr>
        <p:spPr>
          <a:xfrm>
            <a:off x="5637402" y="0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DF916949-448A-4B21-8F8B-F8E299B910B7}"/>
              </a:ext>
            </a:extLst>
          </p:cNvPr>
          <p:cNvSpPr txBox="1"/>
          <p:nvPr/>
        </p:nvSpPr>
        <p:spPr>
          <a:xfrm>
            <a:off x="522912" y="923330"/>
            <a:ext cx="5131268" cy="40932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01110937-AD6D-4261-8026-D177084B889E}"/>
              </a:ext>
            </a:extLst>
          </p:cNvPr>
          <p:cNvSpPr txBox="1"/>
          <p:nvPr/>
        </p:nvSpPr>
        <p:spPr>
          <a:xfrm>
            <a:off x="5637402" y="0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9854748-CF45-48FC-9DBE-9AB105595E09}"/>
              </a:ext>
            </a:extLst>
          </p:cNvPr>
          <p:cNvSpPr txBox="1"/>
          <p:nvPr/>
        </p:nvSpPr>
        <p:spPr>
          <a:xfrm>
            <a:off x="564156" y="457200"/>
            <a:ext cx="7194960" cy="59477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2" name="Speech Bubble: Oval 41">
            <a:extLst>
              <a:ext uri="{FF2B5EF4-FFF2-40B4-BE49-F238E27FC236}">
                <a16:creationId xmlns:a16="http://schemas.microsoft.com/office/drawing/2014/main" id="{E7754DC6-7302-4433-AD29-235944B33E7A}"/>
              </a:ext>
            </a:extLst>
          </p:cNvPr>
          <p:cNvSpPr/>
          <p:nvPr/>
        </p:nvSpPr>
        <p:spPr>
          <a:xfrm>
            <a:off x="522910" y="553672"/>
            <a:ext cx="5013822" cy="1585521"/>
          </a:xfrm>
          <a:prstGeom prst="wedgeEllipseCallout">
            <a:avLst>
              <a:gd name="adj1" fmla="val 59223"/>
              <a:gd name="adj2" fmla="val 38175"/>
            </a:avLst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dirty="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51F594B8-FEC1-4833-897B-16CF9E817E2D}"/>
              </a:ext>
            </a:extLst>
          </p:cNvPr>
          <p:cNvSpPr txBox="1"/>
          <p:nvPr/>
        </p:nvSpPr>
        <p:spPr>
          <a:xfrm>
            <a:off x="1233182" y="742968"/>
            <a:ext cx="3615655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Labour, Independent Commission for Lifelong Learning (2019) stipulates;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Witnessing stagnant productivity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Reduction in investment, training by employers and learners has been halved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High level of employment, but low levels of employer-related training and basic skills</a:t>
            </a:r>
          </a:p>
        </p:txBody>
      </p:sp>
      <p:sp>
        <p:nvSpPr>
          <p:cNvPr id="44" name="Speech Bubble: Oval 43">
            <a:extLst>
              <a:ext uri="{FF2B5EF4-FFF2-40B4-BE49-F238E27FC236}">
                <a16:creationId xmlns:a16="http://schemas.microsoft.com/office/drawing/2014/main" id="{EA31FD14-9DF9-4D7B-A844-38542248EDD5}"/>
              </a:ext>
            </a:extLst>
          </p:cNvPr>
          <p:cNvSpPr/>
          <p:nvPr/>
        </p:nvSpPr>
        <p:spPr>
          <a:xfrm>
            <a:off x="3271706" y="2020241"/>
            <a:ext cx="4397233" cy="1628970"/>
          </a:xfrm>
          <a:prstGeom prst="wedgeEllipseCallout">
            <a:avLst>
              <a:gd name="adj1" fmla="val -75777"/>
              <a:gd name="adj2" fmla="val -39164"/>
            </a:avLst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F0F71323-4BDE-4950-9D06-D08E6F760DAB}"/>
              </a:ext>
            </a:extLst>
          </p:cNvPr>
          <p:cNvSpPr txBox="1"/>
          <p:nvPr/>
        </p:nvSpPr>
        <p:spPr>
          <a:xfrm>
            <a:off x="5637402" y="0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B7C3E09C-AA3E-4826-9E8F-F34618749FC5}"/>
              </a:ext>
            </a:extLst>
          </p:cNvPr>
          <p:cNvSpPr txBox="1"/>
          <p:nvPr/>
        </p:nvSpPr>
        <p:spPr>
          <a:xfrm>
            <a:off x="4085439" y="2148124"/>
            <a:ext cx="332204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Focus of Attention for Adult Education: Framing and Delivering a National Ambition; Ensuring Basic Skills; Fostering Community, Democracy and Dialogue; Promoting Creativity,</a:t>
            </a:r>
          </a:p>
          <a:p>
            <a:r>
              <a:rPr lang="en-GB" sz="1100" dirty="0"/>
              <a:t>Innovation and Informal Learning; Securing Individual</a:t>
            </a:r>
          </a:p>
          <a:p>
            <a:r>
              <a:rPr lang="en-GB" sz="1100" dirty="0"/>
              <a:t>Learning and Wellbeing; Attending to the World of Work, </a:t>
            </a:r>
          </a:p>
          <a:p>
            <a:r>
              <a:rPr lang="en-GB" sz="1100" dirty="0"/>
              <a:t>(Further Education Trust for Leadership,2019) </a:t>
            </a:r>
          </a:p>
        </p:txBody>
      </p:sp>
      <p:sp>
        <p:nvSpPr>
          <p:cNvPr id="47" name="Speech Bubble: Oval 46">
            <a:extLst>
              <a:ext uri="{FF2B5EF4-FFF2-40B4-BE49-F238E27FC236}">
                <a16:creationId xmlns:a16="http://schemas.microsoft.com/office/drawing/2014/main" id="{BA0CE543-CE02-4F72-908F-62D6E71814D7}"/>
              </a:ext>
            </a:extLst>
          </p:cNvPr>
          <p:cNvSpPr/>
          <p:nvPr/>
        </p:nvSpPr>
        <p:spPr>
          <a:xfrm>
            <a:off x="413158" y="3236103"/>
            <a:ext cx="4251121" cy="1839980"/>
          </a:xfrm>
          <a:prstGeom prst="wedgeEllipseCallout">
            <a:avLst>
              <a:gd name="adj1" fmla="val 82416"/>
              <a:gd name="adj2" fmla="val -23781"/>
            </a:avLst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B02311FE-36A0-43BB-BC3A-8AC8A7503AA6}"/>
              </a:ext>
            </a:extLst>
          </p:cNvPr>
          <p:cNvSpPr txBox="1"/>
          <p:nvPr/>
        </p:nvSpPr>
        <p:spPr>
          <a:xfrm>
            <a:off x="1034642" y="3374124"/>
            <a:ext cx="3403133" cy="19543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+mj-lt"/>
              </a:rPr>
              <a:t>Higher Education Academy (2018) indicates: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+mj-lt"/>
              </a:rPr>
              <a:t>67% decline in numbers of mature students in P/T and F/T learners since 2010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+mj-lt"/>
              </a:rPr>
              <a:t>Under representation of learners from disadvantaged groups are a cause for concern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+mj-lt"/>
              </a:rPr>
              <a:t>Emphasis for intervention should equally incorporate learners fair access to HE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+mj-lt"/>
              </a:rPr>
              <a:t>Broader use of outreach resources to widen participation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dirty="0">
              <a:latin typeface="+mj-lt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100" dirty="0">
              <a:latin typeface="+mj-lt"/>
            </a:endParaRPr>
          </a:p>
        </p:txBody>
      </p:sp>
      <p:sp>
        <p:nvSpPr>
          <p:cNvPr id="49" name="Speech Bubble: Oval 48">
            <a:extLst>
              <a:ext uri="{FF2B5EF4-FFF2-40B4-BE49-F238E27FC236}">
                <a16:creationId xmlns:a16="http://schemas.microsoft.com/office/drawing/2014/main" id="{3D6F60C2-AAAA-4A62-9917-51B71D67E2FC}"/>
              </a:ext>
            </a:extLst>
          </p:cNvPr>
          <p:cNvSpPr/>
          <p:nvPr/>
        </p:nvSpPr>
        <p:spPr>
          <a:xfrm>
            <a:off x="3590488" y="4475128"/>
            <a:ext cx="4203582" cy="2210895"/>
          </a:xfrm>
          <a:prstGeom prst="wedgeEllipseCallout">
            <a:avLst>
              <a:gd name="adj1" fmla="val -78478"/>
              <a:gd name="adj2" fmla="val -2841"/>
            </a:avLst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6E5F849A-3EBD-4BEC-9C7D-CF2DA9A11462}"/>
              </a:ext>
            </a:extLst>
          </p:cNvPr>
          <p:cNvSpPr txBox="1"/>
          <p:nvPr/>
        </p:nvSpPr>
        <p:spPr>
          <a:xfrm>
            <a:off x="4253218" y="4682653"/>
            <a:ext cx="3235356" cy="19543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Learning Disability Wales (2019) advocates 3 key areas of focus; health and well-being; education; employment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Education that works for everyone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Places of work that include those with learning difficulties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Society that respects those with learning difficulties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Laws and plans that are co-produced with those with learning difficulties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People with learning difficulties to have a say</a:t>
            </a:r>
          </a:p>
          <a:p>
            <a:endParaRPr lang="en-GB" sz="11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83341A9-744F-4D03-87C7-906FEAD3378A}"/>
              </a:ext>
            </a:extLst>
          </p:cNvPr>
          <p:cNvSpPr txBox="1"/>
          <p:nvPr/>
        </p:nvSpPr>
        <p:spPr>
          <a:xfrm>
            <a:off x="1593908" y="171977"/>
            <a:ext cx="6006515" cy="369332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Lifelong Learning –’For the Many Not the Few’ (Labour, 2019)</a:t>
            </a:r>
          </a:p>
        </p:txBody>
      </p:sp>
    </p:spTree>
    <p:extLst>
      <p:ext uri="{BB962C8B-B14F-4D97-AF65-F5344CB8AC3E}">
        <p14:creationId xmlns:p14="http://schemas.microsoft.com/office/powerpoint/2010/main" val="394885180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1C647B"/>
      </a:dk2>
      <a:lt2>
        <a:srgbClr val="98B7D3"/>
      </a:lt2>
      <a:accent1>
        <a:srgbClr val="274FA4"/>
      </a:accent1>
      <a:accent2>
        <a:srgbClr val="48A8D0"/>
      </a:accent2>
      <a:accent3>
        <a:srgbClr val="53B18F"/>
      </a:accent3>
      <a:accent4>
        <a:srgbClr val="D78D38"/>
      </a:accent4>
      <a:accent5>
        <a:srgbClr val="BA3F51"/>
      </a:accent5>
      <a:accent6>
        <a:srgbClr val="AE52D9"/>
      </a:accent6>
      <a:hlink>
        <a:srgbClr val="2AA2DA"/>
      </a:hlink>
      <a:folHlink>
        <a:srgbClr val="76A3B8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DEB094D4-7FD8-4F86-93D5-B0F1341EF58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139</TotalTime>
  <Words>380</Words>
  <Application>Microsoft Office PowerPoint</Application>
  <PresentationFormat>Widescreen</PresentationFormat>
  <Paragraphs>88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Times New Roman</vt:lpstr>
      <vt:lpstr>Tw Cen MT</vt:lpstr>
      <vt:lpstr>Droplet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Tracy Taylor (1804033)</dc:creator>
  <cp:lastModifiedBy>Tracy Taylor (1804033)</cp:lastModifiedBy>
  <cp:revision>13</cp:revision>
  <dcterms:created xsi:type="dcterms:W3CDTF">2020-03-13T15:46:30Z</dcterms:created>
  <dcterms:modified xsi:type="dcterms:W3CDTF">2020-03-13T18:08:35Z</dcterms:modified>
</cp:coreProperties>
</file>