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594" r:id="rId6"/>
    <p:sldId id="263" r:id="rId7"/>
    <p:sldId id="262" r:id="rId8"/>
    <p:sldId id="599" r:id="rId9"/>
    <p:sldId id="600" r:id="rId10"/>
    <p:sldId id="266" r:id="rId11"/>
    <p:sldId id="597" r:id="rId12"/>
    <p:sldId id="598" r:id="rId13"/>
    <p:sldId id="59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577352-C716-4D78-8ADB-253E819006FB}" v="370" dt="2026-04-19T12:08:27.783"/>
    <p1510:client id="{9A594AAA-5865-4048-B39E-AF241F1DAC21}" v="233" dt="2026-04-19T15:16:41.262"/>
    <p1510:client id="{C6231C87-CC8E-5FEF-F2D1-99C164578C77}" v="6" dt="2026-04-19T11:32:50.8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AF606853-7671-496A-8E4F-DF71F8EC918B}" styleName="Dark Style 1 –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02" autoAdjust="0"/>
    <p:restoredTop sz="81908" autoAdjust="0"/>
  </p:normalViewPr>
  <p:slideViewPr>
    <p:cSldViewPr snapToGrid="0">
      <p:cViewPr varScale="1">
        <p:scale>
          <a:sx n="91" d="100"/>
          <a:sy n="91" d="100"/>
        </p:scale>
        <p:origin x="141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F40AF-B39B-4A37-BF6E-D7C426441BD5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DACF02F-4F6B-4444-B6EB-8110605124A0}">
      <dgm:prSet/>
      <dgm:spPr/>
      <dgm:t>
        <a:bodyPr/>
        <a:lstStyle/>
        <a:p>
          <a:r>
            <a:rPr lang="en-GB"/>
            <a:t>Name: Edgar Lopes Vieira</a:t>
          </a:r>
          <a:endParaRPr lang="en-US"/>
        </a:p>
      </dgm:t>
    </dgm:pt>
    <dgm:pt modelId="{125ADC24-184C-4340-8652-BE1098DD16B6}" type="parTrans" cxnId="{C8035C3F-DBC9-4FAD-ADD6-F7DCCBEEB3CA}">
      <dgm:prSet/>
      <dgm:spPr/>
      <dgm:t>
        <a:bodyPr/>
        <a:lstStyle/>
        <a:p>
          <a:endParaRPr lang="en-US"/>
        </a:p>
      </dgm:t>
    </dgm:pt>
    <dgm:pt modelId="{27EAF2F6-6A0E-45C8-8474-02C43657BC6E}" type="sibTrans" cxnId="{C8035C3F-DBC9-4FAD-ADD6-F7DCCBEEB3CA}">
      <dgm:prSet/>
      <dgm:spPr/>
      <dgm:t>
        <a:bodyPr/>
        <a:lstStyle/>
        <a:p>
          <a:endParaRPr lang="en-US"/>
        </a:p>
      </dgm:t>
    </dgm:pt>
    <dgm:pt modelId="{DC6388AF-AE39-47AA-940C-0D3F9A61F9BD}">
      <dgm:prSet/>
      <dgm:spPr/>
      <dgm:t>
        <a:bodyPr/>
        <a:lstStyle/>
        <a:p>
          <a:r>
            <a:rPr lang="en-GB"/>
            <a:t>Student ID: 2438630</a:t>
          </a:r>
          <a:endParaRPr lang="en-US"/>
        </a:p>
      </dgm:t>
    </dgm:pt>
    <dgm:pt modelId="{0FB87961-3D6F-48B0-A8E2-5A5C7182A5BA}" type="parTrans" cxnId="{28E01E0D-57CD-48A0-BC78-8A8267E204DE}">
      <dgm:prSet/>
      <dgm:spPr/>
      <dgm:t>
        <a:bodyPr/>
        <a:lstStyle/>
        <a:p>
          <a:endParaRPr lang="en-US"/>
        </a:p>
      </dgm:t>
    </dgm:pt>
    <dgm:pt modelId="{7C0E4043-FF24-4421-818E-5BB8B0885957}" type="sibTrans" cxnId="{28E01E0D-57CD-48A0-BC78-8A8267E204DE}">
      <dgm:prSet/>
      <dgm:spPr/>
      <dgm:t>
        <a:bodyPr/>
        <a:lstStyle/>
        <a:p>
          <a:endParaRPr lang="en-US"/>
        </a:p>
      </dgm:t>
    </dgm:pt>
    <dgm:pt modelId="{D30E28A0-0F19-4899-9D7D-54E4931DDF24}">
      <dgm:prSet/>
      <dgm:spPr/>
      <dgm:t>
        <a:bodyPr/>
        <a:lstStyle/>
        <a:p>
          <a:r>
            <a:rPr lang="en-GB"/>
            <a:t>LCLM4006</a:t>
          </a:r>
          <a:endParaRPr lang="en-US"/>
        </a:p>
      </dgm:t>
    </dgm:pt>
    <dgm:pt modelId="{769B5AE3-EFDC-4A92-91BE-0CFA9BB24208}" type="parTrans" cxnId="{580CF489-9CB3-4C22-8BAB-A351BE8A76BC}">
      <dgm:prSet/>
      <dgm:spPr/>
      <dgm:t>
        <a:bodyPr/>
        <a:lstStyle/>
        <a:p>
          <a:endParaRPr lang="en-US"/>
        </a:p>
      </dgm:t>
    </dgm:pt>
    <dgm:pt modelId="{6E52AB2A-43B3-4A28-AFD3-6347F86FF210}" type="sibTrans" cxnId="{580CF489-9CB3-4C22-8BAB-A351BE8A76BC}">
      <dgm:prSet/>
      <dgm:spPr/>
      <dgm:t>
        <a:bodyPr/>
        <a:lstStyle/>
        <a:p>
          <a:endParaRPr lang="en-US"/>
        </a:p>
      </dgm:t>
    </dgm:pt>
    <dgm:pt modelId="{26F613FE-79CB-4A18-9B4D-223E2F5591E7}">
      <dgm:prSet/>
      <dgm:spPr/>
      <dgm:t>
        <a:bodyPr/>
        <a:lstStyle/>
        <a:p>
          <a:r>
            <a:rPr lang="en-GB"/>
            <a:t>Enterprise and Entrepreneurship</a:t>
          </a:r>
          <a:endParaRPr lang="en-US"/>
        </a:p>
      </dgm:t>
    </dgm:pt>
    <dgm:pt modelId="{7C700630-AA74-469C-88E3-277771991DAF}" type="parTrans" cxnId="{740C6142-F198-43BE-B345-D3F28CDB8E58}">
      <dgm:prSet/>
      <dgm:spPr/>
      <dgm:t>
        <a:bodyPr/>
        <a:lstStyle/>
        <a:p>
          <a:endParaRPr lang="en-US"/>
        </a:p>
      </dgm:t>
    </dgm:pt>
    <dgm:pt modelId="{570454DE-E1B1-45EA-BCA4-4F5763DD5227}" type="sibTrans" cxnId="{740C6142-F198-43BE-B345-D3F28CDB8E58}">
      <dgm:prSet/>
      <dgm:spPr/>
      <dgm:t>
        <a:bodyPr/>
        <a:lstStyle/>
        <a:p>
          <a:endParaRPr lang="en-US"/>
        </a:p>
      </dgm:t>
    </dgm:pt>
    <dgm:pt modelId="{78A43228-683E-4A1D-99B8-0709B9D1DF2C}">
      <dgm:prSet/>
      <dgm:spPr/>
      <dgm:t>
        <a:bodyPr/>
        <a:lstStyle/>
        <a:p>
          <a:r>
            <a:rPr lang="en-GB"/>
            <a:t>Lecturer Name: Charles Obinwa</a:t>
          </a:r>
          <a:endParaRPr lang="en-US"/>
        </a:p>
      </dgm:t>
    </dgm:pt>
    <dgm:pt modelId="{D7249E0D-687E-462B-9A0E-AAD1706AB731}" type="parTrans" cxnId="{9DAE1326-9963-46A1-B7FD-E727BB174301}">
      <dgm:prSet/>
      <dgm:spPr/>
      <dgm:t>
        <a:bodyPr/>
        <a:lstStyle/>
        <a:p>
          <a:endParaRPr lang="en-US"/>
        </a:p>
      </dgm:t>
    </dgm:pt>
    <dgm:pt modelId="{8EA1729A-F866-4DA0-AD36-D4B2BFA93DE9}" type="sibTrans" cxnId="{9DAE1326-9963-46A1-B7FD-E727BB174301}">
      <dgm:prSet/>
      <dgm:spPr/>
      <dgm:t>
        <a:bodyPr/>
        <a:lstStyle/>
        <a:p>
          <a:endParaRPr lang="en-US"/>
        </a:p>
      </dgm:t>
    </dgm:pt>
    <dgm:pt modelId="{71FED7F2-8C18-4B30-9D84-A1FE9110CDBE}" type="pres">
      <dgm:prSet presAssocID="{FB0F40AF-B39B-4A37-BF6E-D7C426441BD5}" presName="vert0" presStyleCnt="0">
        <dgm:presLayoutVars>
          <dgm:dir/>
          <dgm:animOne val="branch"/>
          <dgm:animLvl val="lvl"/>
        </dgm:presLayoutVars>
      </dgm:prSet>
      <dgm:spPr/>
    </dgm:pt>
    <dgm:pt modelId="{13D0EBBE-F13B-4EAD-86DA-4FBACE15BDDC}" type="pres">
      <dgm:prSet presAssocID="{DDACF02F-4F6B-4444-B6EB-8110605124A0}" presName="thickLine" presStyleLbl="alignNode1" presStyleIdx="0" presStyleCnt="5"/>
      <dgm:spPr/>
    </dgm:pt>
    <dgm:pt modelId="{8FD98EA3-A357-4466-9362-C7DDE85A253C}" type="pres">
      <dgm:prSet presAssocID="{DDACF02F-4F6B-4444-B6EB-8110605124A0}" presName="horz1" presStyleCnt="0"/>
      <dgm:spPr/>
    </dgm:pt>
    <dgm:pt modelId="{CAC65C14-B17D-466B-987E-6602CBC88847}" type="pres">
      <dgm:prSet presAssocID="{DDACF02F-4F6B-4444-B6EB-8110605124A0}" presName="tx1" presStyleLbl="revTx" presStyleIdx="0" presStyleCnt="5"/>
      <dgm:spPr/>
    </dgm:pt>
    <dgm:pt modelId="{EAF02AF3-A91D-407C-A8D6-0C99E7A58495}" type="pres">
      <dgm:prSet presAssocID="{DDACF02F-4F6B-4444-B6EB-8110605124A0}" presName="vert1" presStyleCnt="0"/>
      <dgm:spPr/>
    </dgm:pt>
    <dgm:pt modelId="{3717680B-4E7B-4FF7-A859-DE53DD633D3F}" type="pres">
      <dgm:prSet presAssocID="{DC6388AF-AE39-47AA-940C-0D3F9A61F9BD}" presName="thickLine" presStyleLbl="alignNode1" presStyleIdx="1" presStyleCnt="5"/>
      <dgm:spPr/>
    </dgm:pt>
    <dgm:pt modelId="{983A36C4-93CE-4D3B-B6A5-5E83A34A3A31}" type="pres">
      <dgm:prSet presAssocID="{DC6388AF-AE39-47AA-940C-0D3F9A61F9BD}" presName="horz1" presStyleCnt="0"/>
      <dgm:spPr/>
    </dgm:pt>
    <dgm:pt modelId="{A29D75C6-A31C-415F-A438-0F6E5DC25BC6}" type="pres">
      <dgm:prSet presAssocID="{DC6388AF-AE39-47AA-940C-0D3F9A61F9BD}" presName="tx1" presStyleLbl="revTx" presStyleIdx="1" presStyleCnt="5"/>
      <dgm:spPr/>
    </dgm:pt>
    <dgm:pt modelId="{B938DDDC-B275-4768-81A6-C773B28075B4}" type="pres">
      <dgm:prSet presAssocID="{DC6388AF-AE39-47AA-940C-0D3F9A61F9BD}" presName="vert1" presStyleCnt="0"/>
      <dgm:spPr/>
    </dgm:pt>
    <dgm:pt modelId="{B037AE09-EB7B-4BAC-80C9-8E88B00305AC}" type="pres">
      <dgm:prSet presAssocID="{D30E28A0-0F19-4899-9D7D-54E4931DDF24}" presName="thickLine" presStyleLbl="alignNode1" presStyleIdx="2" presStyleCnt="5"/>
      <dgm:spPr/>
    </dgm:pt>
    <dgm:pt modelId="{3869EB34-C441-4761-8861-BCD8F0BE68C5}" type="pres">
      <dgm:prSet presAssocID="{D30E28A0-0F19-4899-9D7D-54E4931DDF24}" presName="horz1" presStyleCnt="0"/>
      <dgm:spPr/>
    </dgm:pt>
    <dgm:pt modelId="{D9544775-32CA-43D6-A49B-92B740D563E6}" type="pres">
      <dgm:prSet presAssocID="{D30E28A0-0F19-4899-9D7D-54E4931DDF24}" presName="tx1" presStyleLbl="revTx" presStyleIdx="2" presStyleCnt="5"/>
      <dgm:spPr/>
    </dgm:pt>
    <dgm:pt modelId="{0427FB40-7C3E-4731-91BD-45561D651303}" type="pres">
      <dgm:prSet presAssocID="{D30E28A0-0F19-4899-9D7D-54E4931DDF24}" presName="vert1" presStyleCnt="0"/>
      <dgm:spPr/>
    </dgm:pt>
    <dgm:pt modelId="{DB2905E2-7B26-4B7D-A8AD-5A645206476B}" type="pres">
      <dgm:prSet presAssocID="{26F613FE-79CB-4A18-9B4D-223E2F5591E7}" presName="thickLine" presStyleLbl="alignNode1" presStyleIdx="3" presStyleCnt="5"/>
      <dgm:spPr/>
    </dgm:pt>
    <dgm:pt modelId="{82699A3B-7FD1-4BC3-9F0C-34D6B56A1948}" type="pres">
      <dgm:prSet presAssocID="{26F613FE-79CB-4A18-9B4D-223E2F5591E7}" presName="horz1" presStyleCnt="0"/>
      <dgm:spPr/>
    </dgm:pt>
    <dgm:pt modelId="{CAE95B9D-D82F-4C4D-9482-AD587BABC9FF}" type="pres">
      <dgm:prSet presAssocID="{26F613FE-79CB-4A18-9B4D-223E2F5591E7}" presName="tx1" presStyleLbl="revTx" presStyleIdx="3" presStyleCnt="5"/>
      <dgm:spPr/>
    </dgm:pt>
    <dgm:pt modelId="{B021EF5E-9A10-4474-90EC-4812BF4E541D}" type="pres">
      <dgm:prSet presAssocID="{26F613FE-79CB-4A18-9B4D-223E2F5591E7}" presName="vert1" presStyleCnt="0"/>
      <dgm:spPr/>
    </dgm:pt>
    <dgm:pt modelId="{A78041AC-0D25-418C-8696-496D1112178C}" type="pres">
      <dgm:prSet presAssocID="{78A43228-683E-4A1D-99B8-0709B9D1DF2C}" presName="thickLine" presStyleLbl="alignNode1" presStyleIdx="4" presStyleCnt="5"/>
      <dgm:spPr/>
    </dgm:pt>
    <dgm:pt modelId="{5725B2CA-F87E-4652-8D46-5D3E4199E899}" type="pres">
      <dgm:prSet presAssocID="{78A43228-683E-4A1D-99B8-0709B9D1DF2C}" presName="horz1" presStyleCnt="0"/>
      <dgm:spPr/>
    </dgm:pt>
    <dgm:pt modelId="{D0D9DB24-50DE-4898-961D-861C1F6F9BFC}" type="pres">
      <dgm:prSet presAssocID="{78A43228-683E-4A1D-99B8-0709B9D1DF2C}" presName="tx1" presStyleLbl="revTx" presStyleIdx="4" presStyleCnt="5"/>
      <dgm:spPr/>
    </dgm:pt>
    <dgm:pt modelId="{48C36A84-6D0A-438A-A04A-0A54A3C7E205}" type="pres">
      <dgm:prSet presAssocID="{78A43228-683E-4A1D-99B8-0709B9D1DF2C}" presName="vert1" presStyleCnt="0"/>
      <dgm:spPr/>
    </dgm:pt>
  </dgm:ptLst>
  <dgm:cxnLst>
    <dgm:cxn modelId="{28E01E0D-57CD-48A0-BC78-8A8267E204DE}" srcId="{FB0F40AF-B39B-4A37-BF6E-D7C426441BD5}" destId="{DC6388AF-AE39-47AA-940C-0D3F9A61F9BD}" srcOrd="1" destOrd="0" parTransId="{0FB87961-3D6F-48B0-A8E2-5A5C7182A5BA}" sibTransId="{7C0E4043-FF24-4421-818E-5BB8B0885957}"/>
    <dgm:cxn modelId="{9DAE1326-9963-46A1-B7FD-E727BB174301}" srcId="{FB0F40AF-B39B-4A37-BF6E-D7C426441BD5}" destId="{78A43228-683E-4A1D-99B8-0709B9D1DF2C}" srcOrd="4" destOrd="0" parTransId="{D7249E0D-687E-462B-9A0E-AAD1706AB731}" sibTransId="{8EA1729A-F866-4DA0-AD36-D4B2BFA93DE9}"/>
    <dgm:cxn modelId="{0C35BA3A-0564-48A9-97BF-19E71C99265A}" type="presOf" srcId="{DC6388AF-AE39-47AA-940C-0D3F9A61F9BD}" destId="{A29D75C6-A31C-415F-A438-0F6E5DC25BC6}" srcOrd="0" destOrd="0" presId="urn:microsoft.com/office/officeart/2008/layout/LinedList"/>
    <dgm:cxn modelId="{C8035C3F-DBC9-4FAD-ADD6-F7DCCBEEB3CA}" srcId="{FB0F40AF-B39B-4A37-BF6E-D7C426441BD5}" destId="{DDACF02F-4F6B-4444-B6EB-8110605124A0}" srcOrd="0" destOrd="0" parTransId="{125ADC24-184C-4340-8652-BE1098DD16B6}" sibTransId="{27EAF2F6-6A0E-45C8-8474-02C43657BC6E}"/>
    <dgm:cxn modelId="{740C6142-F198-43BE-B345-D3F28CDB8E58}" srcId="{FB0F40AF-B39B-4A37-BF6E-D7C426441BD5}" destId="{26F613FE-79CB-4A18-9B4D-223E2F5591E7}" srcOrd="3" destOrd="0" parTransId="{7C700630-AA74-469C-88E3-277771991DAF}" sibTransId="{570454DE-E1B1-45EA-BCA4-4F5763DD5227}"/>
    <dgm:cxn modelId="{957D6648-3256-492B-908A-E5F4FE3287D9}" type="presOf" srcId="{DDACF02F-4F6B-4444-B6EB-8110605124A0}" destId="{CAC65C14-B17D-466B-987E-6602CBC88847}" srcOrd="0" destOrd="0" presId="urn:microsoft.com/office/officeart/2008/layout/LinedList"/>
    <dgm:cxn modelId="{EC780B7A-017C-4A44-AA9A-8CF7080D35D7}" type="presOf" srcId="{26F613FE-79CB-4A18-9B4D-223E2F5591E7}" destId="{CAE95B9D-D82F-4C4D-9482-AD587BABC9FF}" srcOrd="0" destOrd="0" presId="urn:microsoft.com/office/officeart/2008/layout/LinedList"/>
    <dgm:cxn modelId="{580CF489-9CB3-4C22-8BAB-A351BE8A76BC}" srcId="{FB0F40AF-B39B-4A37-BF6E-D7C426441BD5}" destId="{D30E28A0-0F19-4899-9D7D-54E4931DDF24}" srcOrd="2" destOrd="0" parTransId="{769B5AE3-EFDC-4A92-91BE-0CFA9BB24208}" sibTransId="{6E52AB2A-43B3-4A28-AFD3-6347F86FF210}"/>
    <dgm:cxn modelId="{4BECFF8A-E8A9-4465-A427-71779C8520EB}" type="presOf" srcId="{78A43228-683E-4A1D-99B8-0709B9D1DF2C}" destId="{D0D9DB24-50DE-4898-961D-861C1F6F9BFC}" srcOrd="0" destOrd="0" presId="urn:microsoft.com/office/officeart/2008/layout/LinedList"/>
    <dgm:cxn modelId="{E40E44E6-A73F-407B-AD9F-1BDAB6DC8957}" type="presOf" srcId="{D30E28A0-0F19-4899-9D7D-54E4931DDF24}" destId="{D9544775-32CA-43D6-A49B-92B740D563E6}" srcOrd="0" destOrd="0" presId="urn:microsoft.com/office/officeart/2008/layout/LinedList"/>
    <dgm:cxn modelId="{1C6A3CF2-FD1A-4DBA-B57D-3478CEB5193C}" type="presOf" srcId="{FB0F40AF-B39B-4A37-BF6E-D7C426441BD5}" destId="{71FED7F2-8C18-4B30-9D84-A1FE9110CDBE}" srcOrd="0" destOrd="0" presId="urn:microsoft.com/office/officeart/2008/layout/LinedList"/>
    <dgm:cxn modelId="{9BDDEEAC-F9B0-4318-AFA2-157879FEF854}" type="presParOf" srcId="{71FED7F2-8C18-4B30-9D84-A1FE9110CDBE}" destId="{13D0EBBE-F13B-4EAD-86DA-4FBACE15BDDC}" srcOrd="0" destOrd="0" presId="urn:microsoft.com/office/officeart/2008/layout/LinedList"/>
    <dgm:cxn modelId="{8465AE46-1A5D-49E8-816E-EA2F305DE78E}" type="presParOf" srcId="{71FED7F2-8C18-4B30-9D84-A1FE9110CDBE}" destId="{8FD98EA3-A357-4466-9362-C7DDE85A253C}" srcOrd="1" destOrd="0" presId="urn:microsoft.com/office/officeart/2008/layout/LinedList"/>
    <dgm:cxn modelId="{F873D66D-3C1A-4DF3-B0DC-DF35401E39A3}" type="presParOf" srcId="{8FD98EA3-A357-4466-9362-C7DDE85A253C}" destId="{CAC65C14-B17D-466B-987E-6602CBC88847}" srcOrd="0" destOrd="0" presId="urn:microsoft.com/office/officeart/2008/layout/LinedList"/>
    <dgm:cxn modelId="{155B3F87-4FA4-443D-B71E-01D96581497E}" type="presParOf" srcId="{8FD98EA3-A357-4466-9362-C7DDE85A253C}" destId="{EAF02AF3-A91D-407C-A8D6-0C99E7A58495}" srcOrd="1" destOrd="0" presId="urn:microsoft.com/office/officeart/2008/layout/LinedList"/>
    <dgm:cxn modelId="{7521D0C7-7406-46C5-BBBC-0AE6FD2A9B1E}" type="presParOf" srcId="{71FED7F2-8C18-4B30-9D84-A1FE9110CDBE}" destId="{3717680B-4E7B-4FF7-A859-DE53DD633D3F}" srcOrd="2" destOrd="0" presId="urn:microsoft.com/office/officeart/2008/layout/LinedList"/>
    <dgm:cxn modelId="{1434B0C9-D9F0-4171-80AE-E3B8491E4454}" type="presParOf" srcId="{71FED7F2-8C18-4B30-9D84-A1FE9110CDBE}" destId="{983A36C4-93CE-4D3B-B6A5-5E83A34A3A31}" srcOrd="3" destOrd="0" presId="urn:microsoft.com/office/officeart/2008/layout/LinedList"/>
    <dgm:cxn modelId="{F8051CAE-F07D-45B6-A45B-7204AC1E2E7B}" type="presParOf" srcId="{983A36C4-93CE-4D3B-B6A5-5E83A34A3A31}" destId="{A29D75C6-A31C-415F-A438-0F6E5DC25BC6}" srcOrd="0" destOrd="0" presId="urn:microsoft.com/office/officeart/2008/layout/LinedList"/>
    <dgm:cxn modelId="{28D100E7-8562-49D1-A7B3-71A1EAB2DEF1}" type="presParOf" srcId="{983A36C4-93CE-4D3B-B6A5-5E83A34A3A31}" destId="{B938DDDC-B275-4768-81A6-C773B28075B4}" srcOrd="1" destOrd="0" presId="urn:microsoft.com/office/officeart/2008/layout/LinedList"/>
    <dgm:cxn modelId="{FD6FC8AE-940D-442D-BADC-18C6E8771962}" type="presParOf" srcId="{71FED7F2-8C18-4B30-9D84-A1FE9110CDBE}" destId="{B037AE09-EB7B-4BAC-80C9-8E88B00305AC}" srcOrd="4" destOrd="0" presId="urn:microsoft.com/office/officeart/2008/layout/LinedList"/>
    <dgm:cxn modelId="{411C7B85-EB41-4D9B-BB05-F2F887240D5B}" type="presParOf" srcId="{71FED7F2-8C18-4B30-9D84-A1FE9110CDBE}" destId="{3869EB34-C441-4761-8861-BCD8F0BE68C5}" srcOrd="5" destOrd="0" presId="urn:microsoft.com/office/officeart/2008/layout/LinedList"/>
    <dgm:cxn modelId="{0A65EC2F-AAA4-42E7-8746-57F7D41AA242}" type="presParOf" srcId="{3869EB34-C441-4761-8861-BCD8F0BE68C5}" destId="{D9544775-32CA-43D6-A49B-92B740D563E6}" srcOrd="0" destOrd="0" presId="urn:microsoft.com/office/officeart/2008/layout/LinedList"/>
    <dgm:cxn modelId="{E2083D03-510E-410B-91DB-A061D4661522}" type="presParOf" srcId="{3869EB34-C441-4761-8861-BCD8F0BE68C5}" destId="{0427FB40-7C3E-4731-91BD-45561D651303}" srcOrd="1" destOrd="0" presId="urn:microsoft.com/office/officeart/2008/layout/LinedList"/>
    <dgm:cxn modelId="{C70C3552-B9B9-4CE0-95A9-6C45C0FA33C5}" type="presParOf" srcId="{71FED7F2-8C18-4B30-9D84-A1FE9110CDBE}" destId="{DB2905E2-7B26-4B7D-A8AD-5A645206476B}" srcOrd="6" destOrd="0" presId="urn:microsoft.com/office/officeart/2008/layout/LinedList"/>
    <dgm:cxn modelId="{34DF01A8-C416-40C4-8221-173E31671523}" type="presParOf" srcId="{71FED7F2-8C18-4B30-9D84-A1FE9110CDBE}" destId="{82699A3B-7FD1-4BC3-9F0C-34D6B56A1948}" srcOrd="7" destOrd="0" presId="urn:microsoft.com/office/officeart/2008/layout/LinedList"/>
    <dgm:cxn modelId="{A1448E95-5B90-4C0C-9442-08BCE2B5A4C7}" type="presParOf" srcId="{82699A3B-7FD1-4BC3-9F0C-34D6B56A1948}" destId="{CAE95B9D-D82F-4C4D-9482-AD587BABC9FF}" srcOrd="0" destOrd="0" presId="urn:microsoft.com/office/officeart/2008/layout/LinedList"/>
    <dgm:cxn modelId="{CFB8E858-AF7D-4E09-BF7C-538894389151}" type="presParOf" srcId="{82699A3B-7FD1-4BC3-9F0C-34D6B56A1948}" destId="{B021EF5E-9A10-4474-90EC-4812BF4E541D}" srcOrd="1" destOrd="0" presId="urn:microsoft.com/office/officeart/2008/layout/LinedList"/>
    <dgm:cxn modelId="{47FDBFAB-9F93-42ED-9F4F-5ADC440EE668}" type="presParOf" srcId="{71FED7F2-8C18-4B30-9D84-A1FE9110CDBE}" destId="{A78041AC-0D25-418C-8696-496D1112178C}" srcOrd="8" destOrd="0" presId="urn:microsoft.com/office/officeart/2008/layout/LinedList"/>
    <dgm:cxn modelId="{6349C2B2-05A9-4A31-A3A6-A92CDBD379D0}" type="presParOf" srcId="{71FED7F2-8C18-4B30-9D84-A1FE9110CDBE}" destId="{5725B2CA-F87E-4652-8D46-5D3E4199E899}" srcOrd="9" destOrd="0" presId="urn:microsoft.com/office/officeart/2008/layout/LinedList"/>
    <dgm:cxn modelId="{E68DB2D1-74DD-4D26-BBAD-52D88A4A78D8}" type="presParOf" srcId="{5725B2CA-F87E-4652-8D46-5D3E4199E899}" destId="{D0D9DB24-50DE-4898-961D-861C1F6F9BFC}" srcOrd="0" destOrd="0" presId="urn:microsoft.com/office/officeart/2008/layout/LinedList"/>
    <dgm:cxn modelId="{21B51C3E-5BE3-43C1-B150-9738608DBB10}" type="presParOf" srcId="{5725B2CA-F87E-4652-8D46-5D3E4199E899}" destId="{48C36A84-6D0A-438A-A04A-0A54A3C7E20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549762-2354-40B8-8E75-ED33727A9980}" type="doc">
      <dgm:prSet loTypeId="urn:microsoft.com/office/officeart/2005/8/layout/vList5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16B5682-9EF5-4D84-AE83-8B81CA2D8730}">
      <dgm:prSet/>
      <dgm:spPr/>
      <dgm:t>
        <a:bodyPr/>
        <a:lstStyle/>
        <a:p>
          <a:r>
            <a:rPr lang="en-US" dirty="0"/>
            <a:t>Social</a:t>
          </a:r>
        </a:p>
      </dgm:t>
    </dgm:pt>
    <dgm:pt modelId="{39F4FC54-E0F2-4E7E-87EE-C1CBC9317209}" type="parTrans" cxnId="{CB86659A-24F2-4125-BD3A-EC95B6AADEE2}">
      <dgm:prSet/>
      <dgm:spPr/>
      <dgm:t>
        <a:bodyPr/>
        <a:lstStyle/>
        <a:p>
          <a:endParaRPr lang="en-US"/>
        </a:p>
      </dgm:t>
    </dgm:pt>
    <dgm:pt modelId="{A772F390-7A50-4B32-B630-5917B52FA3AA}" type="sibTrans" cxnId="{CB86659A-24F2-4125-BD3A-EC95B6AADEE2}">
      <dgm:prSet/>
      <dgm:spPr/>
      <dgm:t>
        <a:bodyPr/>
        <a:lstStyle/>
        <a:p>
          <a:endParaRPr lang="en-US"/>
        </a:p>
      </dgm:t>
    </dgm:pt>
    <dgm:pt modelId="{0627517E-93BB-43D1-B357-F69BC510A531}">
      <dgm:prSet/>
      <dgm:spPr/>
      <dgm:t>
        <a:bodyPr/>
        <a:lstStyle/>
        <a:p>
          <a:endParaRPr lang="en-US" sz="800"/>
        </a:p>
      </dgm:t>
    </dgm:pt>
    <dgm:pt modelId="{8A7086FC-696D-40C3-9B75-6A9EC97075B4}" type="parTrans" cxnId="{18135A0A-5B80-4AFC-B619-B85F7AA91F13}">
      <dgm:prSet/>
      <dgm:spPr/>
      <dgm:t>
        <a:bodyPr/>
        <a:lstStyle/>
        <a:p>
          <a:endParaRPr lang="en-US"/>
        </a:p>
      </dgm:t>
    </dgm:pt>
    <dgm:pt modelId="{81F6F587-F66A-4182-B22A-038E3F560705}" type="sibTrans" cxnId="{18135A0A-5B80-4AFC-B619-B85F7AA91F13}">
      <dgm:prSet/>
      <dgm:spPr/>
      <dgm:t>
        <a:bodyPr/>
        <a:lstStyle/>
        <a:p>
          <a:endParaRPr lang="en-US"/>
        </a:p>
      </dgm:t>
    </dgm:pt>
    <dgm:pt modelId="{4C5F00DB-F7E0-49D9-9B73-3C9E9AD5DEAD}">
      <dgm:prSet/>
      <dgm:spPr/>
      <dgm:t>
        <a:bodyPr/>
        <a:lstStyle/>
        <a:p>
          <a:r>
            <a:rPr lang="en-US" dirty="0"/>
            <a:t>Economic</a:t>
          </a:r>
        </a:p>
      </dgm:t>
    </dgm:pt>
    <dgm:pt modelId="{8082C506-B033-4418-8F4D-2D1E05F87AD8}" type="parTrans" cxnId="{E4C1C952-29D9-4808-A994-C34B76793BD4}">
      <dgm:prSet/>
      <dgm:spPr/>
      <dgm:t>
        <a:bodyPr/>
        <a:lstStyle/>
        <a:p>
          <a:endParaRPr lang="en-US"/>
        </a:p>
      </dgm:t>
    </dgm:pt>
    <dgm:pt modelId="{4458A2AC-25D6-40E8-8C89-DE83F40ABE45}" type="sibTrans" cxnId="{E4C1C952-29D9-4808-A994-C34B76793BD4}">
      <dgm:prSet/>
      <dgm:spPr/>
      <dgm:t>
        <a:bodyPr/>
        <a:lstStyle/>
        <a:p>
          <a:endParaRPr lang="en-US"/>
        </a:p>
      </dgm:t>
    </dgm:pt>
    <dgm:pt modelId="{5D894FBE-D7AB-4538-8E45-6BA11D6F8320}">
      <dgm:prSet/>
      <dgm:spPr/>
      <dgm:t>
        <a:bodyPr/>
        <a:lstStyle/>
        <a:p>
          <a:endParaRPr lang="en-US" sz="800"/>
        </a:p>
      </dgm:t>
    </dgm:pt>
    <dgm:pt modelId="{556A0A49-5F7D-44CC-B787-6637DF016503}" type="parTrans" cxnId="{8D901F7B-6F6D-4CBB-AD46-D920D7B86138}">
      <dgm:prSet/>
      <dgm:spPr/>
      <dgm:t>
        <a:bodyPr/>
        <a:lstStyle/>
        <a:p>
          <a:endParaRPr lang="en-US"/>
        </a:p>
      </dgm:t>
    </dgm:pt>
    <dgm:pt modelId="{5C22766D-63BC-4C59-A74E-AF6467308C18}" type="sibTrans" cxnId="{8D901F7B-6F6D-4CBB-AD46-D920D7B86138}">
      <dgm:prSet/>
      <dgm:spPr/>
      <dgm:t>
        <a:bodyPr/>
        <a:lstStyle/>
        <a:p>
          <a:endParaRPr lang="en-US"/>
        </a:p>
      </dgm:t>
    </dgm:pt>
    <dgm:pt modelId="{D0279200-3EE0-47C4-A3B0-21E88970DE62}">
      <dgm:prSet/>
      <dgm:spPr/>
      <dgm:t>
        <a:bodyPr/>
        <a:lstStyle/>
        <a:p>
          <a:r>
            <a:rPr lang="en-US" dirty="0"/>
            <a:t>Environmental</a:t>
          </a:r>
        </a:p>
      </dgm:t>
    </dgm:pt>
    <dgm:pt modelId="{E6A38C63-228B-4F96-B3F3-F73047368F9A}" type="parTrans" cxnId="{0C89A55A-CB9D-4040-A437-F2956E7227CB}">
      <dgm:prSet/>
      <dgm:spPr/>
      <dgm:t>
        <a:bodyPr/>
        <a:lstStyle/>
        <a:p>
          <a:endParaRPr lang="en-US"/>
        </a:p>
      </dgm:t>
    </dgm:pt>
    <dgm:pt modelId="{BA705E2E-8A68-4728-811E-00805F76FE29}" type="sibTrans" cxnId="{0C89A55A-CB9D-4040-A437-F2956E7227CB}">
      <dgm:prSet/>
      <dgm:spPr/>
      <dgm:t>
        <a:bodyPr/>
        <a:lstStyle/>
        <a:p>
          <a:endParaRPr lang="en-US"/>
        </a:p>
      </dgm:t>
    </dgm:pt>
    <dgm:pt modelId="{F799858C-6A7A-4B8D-8B4E-B4F1938D63D9}">
      <dgm:prSet/>
      <dgm:spPr/>
      <dgm:t>
        <a:bodyPr/>
        <a:lstStyle/>
        <a:p>
          <a:r>
            <a:rPr lang="en-US" dirty="0"/>
            <a:t>Legal</a:t>
          </a:r>
        </a:p>
      </dgm:t>
    </dgm:pt>
    <dgm:pt modelId="{8BA7459A-AEBF-4A2B-9C46-DC06C0938D6E}" type="parTrans" cxnId="{EE517DBE-8915-4B33-A7D5-09526B1816D4}">
      <dgm:prSet/>
      <dgm:spPr/>
      <dgm:t>
        <a:bodyPr/>
        <a:lstStyle/>
        <a:p>
          <a:endParaRPr lang="en-US"/>
        </a:p>
      </dgm:t>
    </dgm:pt>
    <dgm:pt modelId="{FF107C5E-AAC4-42ED-9A75-3A37BF4154F0}" type="sibTrans" cxnId="{EE517DBE-8915-4B33-A7D5-09526B1816D4}">
      <dgm:prSet/>
      <dgm:spPr/>
      <dgm:t>
        <a:bodyPr/>
        <a:lstStyle/>
        <a:p>
          <a:endParaRPr lang="en-US"/>
        </a:p>
      </dgm:t>
    </dgm:pt>
    <dgm:pt modelId="{EA98C807-C157-4D73-B844-BC538EBBEAFA}">
      <dgm:prSet/>
      <dgm:spPr/>
      <dgm:t>
        <a:bodyPr/>
        <a:lstStyle/>
        <a:p>
          <a:endParaRPr lang="en-US" sz="800"/>
        </a:p>
      </dgm:t>
    </dgm:pt>
    <dgm:pt modelId="{0E8AF790-B151-4633-9B7E-C93E85A98ED3}" type="parTrans" cxnId="{C4A7DDEF-2FC8-4C3E-A4E7-3316D282F02A}">
      <dgm:prSet/>
      <dgm:spPr/>
      <dgm:t>
        <a:bodyPr/>
        <a:lstStyle/>
        <a:p>
          <a:endParaRPr lang="en-US"/>
        </a:p>
      </dgm:t>
    </dgm:pt>
    <dgm:pt modelId="{F2977A34-21E8-483A-98DA-7976079B665E}" type="sibTrans" cxnId="{C4A7DDEF-2FC8-4C3E-A4E7-3316D282F02A}">
      <dgm:prSet/>
      <dgm:spPr/>
      <dgm:t>
        <a:bodyPr/>
        <a:lstStyle/>
        <a:p>
          <a:endParaRPr lang="en-US"/>
        </a:p>
      </dgm:t>
    </dgm:pt>
    <dgm:pt modelId="{91986196-5722-4AC8-9DB2-8F4226784CDC}">
      <dgm:prSet/>
      <dgm:spPr/>
      <dgm:t>
        <a:bodyPr/>
        <a:lstStyle/>
        <a:p>
          <a:r>
            <a:rPr lang="en-GB" dirty="0"/>
            <a:t>Political</a:t>
          </a:r>
        </a:p>
      </dgm:t>
    </dgm:pt>
    <dgm:pt modelId="{FDE2F767-DCA4-4A3B-B820-3883DA931C0A}" type="parTrans" cxnId="{D0FDB5B0-15FF-4B26-BA72-EFAD99B2910E}">
      <dgm:prSet/>
      <dgm:spPr/>
      <dgm:t>
        <a:bodyPr/>
        <a:lstStyle/>
        <a:p>
          <a:endParaRPr lang="en-GB"/>
        </a:p>
      </dgm:t>
    </dgm:pt>
    <dgm:pt modelId="{F2C8C6F4-FA29-4F90-9FB6-663219DC41BF}" type="sibTrans" cxnId="{D0FDB5B0-15FF-4B26-BA72-EFAD99B2910E}">
      <dgm:prSet/>
      <dgm:spPr/>
      <dgm:t>
        <a:bodyPr/>
        <a:lstStyle/>
        <a:p>
          <a:endParaRPr lang="en-GB"/>
        </a:p>
      </dgm:t>
    </dgm:pt>
    <dgm:pt modelId="{9EB49A26-62BF-4C60-9C1A-F448674F31F7}">
      <dgm:prSet/>
      <dgm:spPr/>
      <dgm:t>
        <a:bodyPr/>
        <a:lstStyle/>
        <a:p>
          <a:r>
            <a:rPr lang="en-GB" dirty="0"/>
            <a:t>Technological</a:t>
          </a:r>
        </a:p>
      </dgm:t>
    </dgm:pt>
    <dgm:pt modelId="{9DB95227-B3EF-4FE7-85F0-1BDFD170F625}" type="parTrans" cxnId="{04AC3C16-F688-4293-9AE1-6B09A2D4DAA2}">
      <dgm:prSet/>
      <dgm:spPr/>
      <dgm:t>
        <a:bodyPr/>
        <a:lstStyle/>
        <a:p>
          <a:endParaRPr lang="en-GB"/>
        </a:p>
      </dgm:t>
    </dgm:pt>
    <dgm:pt modelId="{006B31FF-C46A-415F-B390-785688E2E103}" type="sibTrans" cxnId="{04AC3C16-F688-4293-9AE1-6B09A2D4DAA2}">
      <dgm:prSet/>
      <dgm:spPr/>
      <dgm:t>
        <a:bodyPr/>
        <a:lstStyle/>
        <a:p>
          <a:endParaRPr lang="en-GB"/>
        </a:p>
      </dgm:t>
    </dgm:pt>
    <dgm:pt modelId="{68F97A96-1D19-4D8B-8007-B81EA9CC8DAB}">
      <dgm:prSet/>
      <dgm:spPr/>
      <dgm:t>
        <a:bodyPr/>
        <a:lstStyle/>
        <a:p>
          <a:pPr>
            <a:buNone/>
          </a:pPr>
          <a:endParaRPr lang="en-GB" sz="800"/>
        </a:p>
      </dgm:t>
    </dgm:pt>
    <dgm:pt modelId="{4BBB4504-8227-4A68-87A5-6FF26391DFD0}" type="sibTrans" cxnId="{41EF68A2-1D73-42BD-A412-9AFF2A14FF79}">
      <dgm:prSet/>
      <dgm:spPr/>
      <dgm:t>
        <a:bodyPr/>
        <a:lstStyle/>
        <a:p>
          <a:endParaRPr lang="en-GB"/>
        </a:p>
      </dgm:t>
    </dgm:pt>
    <dgm:pt modelId="{B9B094E6-DEF2-488C-9A8C-4EE8C85EA5C7}" type="parTrans" cxnId="{41EF68A2-1D73-42BD-A412-9AFF2A14FF79}">
      <dgm:prSet/>
      <dgm:spPr/>
      <dgm:t>
        <a:bodyPr/>
        <a:lstStyle/>
        <a:p>
          <a:endParaRPr lang="en-GB"/>
        </a:p>
      </dgm:t>
    </dgm:pt>
    <dgm:pt modelId="{F5BC7A1F-9525-4EBC-8C87-A96F9EF70BF3}">
      <dgm:prSet custT="1"/>
      <dgm:spPr/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en-GB" sz="1100" dirty="0">
              <a:latin typeface="Arial" panose="020B0604020202020204" pitchFamily="34" charset="0"/>
              <a:cs typeface="Arial" panose="020B0604020202020204" pitchFamily="34" charset="0"/>
            </a:rPr>
            <a:t>Compliance with food safety regulations and hygiene standards is mandatory </a:t>
          </a:r>
        </a:p>
      </dgm:t>
    </dgm:pt>
    <dgm:pt modelId="{8987C2BC-D526-4295-B602-373ACB6E5398}" type="parTrans" cxnId="{1374AEFF-16C9-4C7F-A148-6DA293D262F4}">
      <dgm:prSet/>
      <dgm:spPr/>
      <dgm:t>
        <a:bodyPr/>
        <a:lstStyle/>
        <a:p>
          <a:endParaRPr lang="en-GB"/>
        </a:p>
      </dgm:t>
    </dgm:pt>
    <dgm:pt modelId="{C71FADBD-94C1-43AE-8A36-5737D21B60ED}" type="sibTrans" cxnId="{1374AEFF-16C9-4C7F-A148-6DA293D262F4}">
      <dgm:prSet/>
      <dgm:spPr/>
      <dgm:t>
        <a:bodyPr/>
        <a:lstStyle/>
        <a:p>
          <a:endParaRPr lang="en-GB"/>
        </a:p>
      </dgm:t>
    </dgm:pt>
    <dgm:pt modelId="{12E118FE-ADCC-4298-B843-9BDF07CD8C90}">
      <dgm:prSet custT="1"/>
      <dgm:spPr/>
      <dgm:t>
        <a:bodyPr/>
        <a:lstStyle/>
        <a:p>
          <a:pPr>
            <a:buNone/>
          </a:pPr>
          <a:r>
            <a:rPr lang="en-GB" sz="1100" dirty="0"/>
            <a:t>Rising cost of living may influence customers’ spending habits </a:t>
          </a:r>
        </a:p>
      </dgm:t>
    </dgm:pt>
    <dgm:pt modelId="{BCF66AC2-8F63-43EC-A1B5-F50C2DD05462}" type="parTrans" cxnId="{A6589E36-DBE9-4673-9724-BAB4715AF78F}">
      <dgm:prSet/>
      <dgm:spPr/>
      <dgm:t>
        <a:bodyPr/>
        <a:lstStyle/>
        <a:p>
          <a:endParaRPr lang="en-GB"/>
        </a:p>
      </dgm:t>
    </dgm:pt>
    <dgm:pt modelId="{5B90B97A-D68F-4212-9FBE-DED96C1BC2BF}" type="sibTrans" cxnId="{A6589E36-DBE9-4673-9724-BAB4715AF78F}">
      <dgm:prSet/>
      <dgm:spPr/>
      <dgm:t>
        <a:bodyPr/>
        <a:lstStyle/>
        <a:p>
          <a:endParaRPr lang="en-GB"/>
        </a:p>
      </dgm:t>
    </dgm:pt>
    <dgm:pt modelId="{9180B67F-1C48-48C6-9A34-1245D1F5AF0A}">
      <dgm:prSet custT="1"/>
      <dgm:spPr/>
      <dgm:t>
        <a:bodyPr/>
        <a:lstStyle/>
        <a:p>
          <a:pPr>
            <a:buNone/>
          </a:pPr>
          <a:r>
            <a:rPr lang="en-GB" sz="1100" dirty="0"/>
            <a:t>Increasing consumer preference for healthy and international cuisine </a:t>
          </a:r>
        </a:p>
      </dgm:t>
    </dgm:pt>
    <dgm:pt modelId="{F263FF61-7D75-44C9-B676-3623CBE7D7CD}" type="parTrans" cxnId="{05EDA213-4780-4FC6-8029-5C39FB543DE3}">
      <dgm:prSet/>
      <dgm:spPr/>
      <dgm:t>
        <a:bodyPr/>
        <a:lstStyle/>
        <a:p>
          <a:endParaRPr lang="en-GB"/>
        </a:p>
      </dgm:t>
    </dgm:pt>
    <dgm:pt modelId="{C93B955A-A32C-4BC6-85BB-F012A7E47FCE}" type="sibTrans" cxnId="{05EDA213-4780-4FC6-8029-5C39FB543DE3}">
      <dgm:prSet/>
      <dgm:spPr/>
      <dgm:t>
        <a:bodyPr/>
        <a:lstStyle/>
        <a:p>
          <a:endParaRPr lang="en-GB"/>
        </a:p>
      </dgm:t>
    </dgm:pt>
    <dgm:pt modelId="{64D10D8E-4ADC-4B9B-BC54-FC28F1911810}">
      <dgm:prSet custT="1"/>
      <dgm:spPr/>
      <dgm:t>
        <a:bodyPr/>
        <a:lstStyle/>
        <a:p>
          <a:pPr>
            <a:buNone/>
          </a:pPr>
          <a:r>
            <a:rPr lang="en-GB" sz="1100" dirty="0"/>
            <a:t>Online ordering and delivery apps are becoming essential for customer convenience </a:t>
          </a:r>
        </a:p>
      </dgm:t>
    </dgm:pt>
    <dgm:pt modelId="{6BC94D88-EF80-4717-AC39-DA88B014D5BB}" type="parTrans" cxnId="{F0759F20-828C-4BAB-A1B8-FAC6BC2F25F4}">
      <dgm:prSet/>
      <dgm:spPr/>
      <dgm:t>
        <a:bodyPr/>
        <a:lstStyle/>
        <a:p>
          <a:endParaRPr lang="en-GB"/>
        </a:p>
      </dgm:t>
    </dgm:pt>
    <dgm:pt modelId="{4F56C5CE-20C3-41E8-8517-F8B17B3591F7}" type="sibTrans" cxnId="{F0759F20-828C-4BAB-A1B8-FAC6BC2F25F4}">
      <dgm:prSet/>
      <dgm:spPr/>
      <dgm:t>
        <a:bodyPr/>
        <a:lstStyle/>
        <a:p>
          <a:endParaRPr lang="en-GB"/>
        </a:p>
      </dgm:t>
    </dgm:pt>
    <dgm:pt modelId="{253704D2-0E62-4D1D-A647-79FA25CCB94E}">
      <dgm:prSet custT="1"/>
      <dgm:spPr/>
      <dgm:t>
        <a:bodyPr/>
        <a:lstStyle/>
        <a:p>
          <a:pPr>
            <a:buSzPts val="1000"/>
            <a:buFont typeface="Symbol" panose="05050102010706020507" pitchFamily="18" charset="2"/>
            <a:buNone/>
          </a:pPr>
          <a:r>
            <a:rPr lang="en-GB" sz="1100" dirty="0"/>
            <a:t>There is growing pressure to use sustainable packaging and reduce waste </a:t>
          </a:r>
        </a:p>
      </dgm:t>
    </dgm:pt>
    <dgm:pt modelId="{08A79675-C5EF-48C0-8FBE-B9468AA972EB}" type="parTrans" cxnId="{0F2D5B34-5108-4BE7-A6BD-B43D0727B084}">
      <dgm:prSet/>
      <dgm:spPr/>
      <dgm:t>
        <a:bodyPr/>
        <a:lstStyle/>
        <a:p>
          <a:endParaRPr lang="en-GB"/>
        </a:p>
      </dgm:t>
    </dgm:pt>
    <dgm:pt modelId="{19C327F1-CB53-45B8-A1B3-450DC3E0F248}" type="sibTrans" cxnId="{0F2D5B34-5108-4BE7-A6BD-B43D0727B084}">
      <dgm:prSet/>
      <dgm:spPr/>
      <dgm:t>
        <a:bodyPr/>
        <a:lstStyle/>
        <a:p>
          <a:endParaRPr lang="en-GB"/>
        </a:p>
      </dgm:t>
    </dgm:pt>
    <dgm:pt modelId="{FD462715-02C2-4A77-9DB7-C2AE4FA4A722}">
      <dgm:prSet custT="1"/>
      <dgm:spPr/>
      <dgm:t>
        <a:bodyPr/>
        <a:lstStyle/>
        <a:p>
          <a:pPr>
            <a:buNone/>
          </a:pPr>
          <a:r>
            <a:rPr lang="en-GB" sz="1100" dirty="0"/>
            <a:t>The business must adhere to licensing, food hygiene, and employment laws </a:t>
          </a:r>
        </a:p>
      </dgm:t>
    </dgm:pt>
    <dgm:pt modelId="{B72520D2-6267-4A02-BD0B-80FD109EC3A8}" type="parTrans" cxnId="{CE591209-E958-4208-972F-EF45FF40A51E}">
      <dgm:prSet/>
      <dgm:spPr/>
      <dgm:t>
        <a:bodyPr/>
        <a:lstStyle/>
        <a:p>
          <a:endParaRPr lang="en-GB"/>
        </a:p>
      </dgm:t>
    </dgm:pt>
    <dgm:pt modelId="{E1BCE6A8-638B-4854-AB21-08D88C35BDD1}" type="sibTrans" cxnId="{CE591209-E958-4208-972F-EF45FF40A51E}">
      <dgm:prSet/>
      <dgm:spPr/>
      <dgm:t>
        <a:bodyPr/>
        <a:lstStyle/>
        <a:p>
          <a:endParaRPr lang="en-GB"/>
        </a:p>
      </dgm:t>
    </dgm:pt>
    <dgm:pt modelId="{EFB870CC-DF36-4CF8-B53A-E95088B7E90C}">
      <dgm:prSet/>
      <dgm:spPr/>
      <dgm:t>
        <a:bodyPr/>
        <a:lstStyle/>
        <a:p>
          <a:pPr>
            <a:buNone/>
          </a:pPr>
          <a:endParaRPr lang="en-GB" sz="800" dirty="0"/>
        </a:p>
      </dgm:t>
    </dgm:pt>
    <dgm:pt modelId="{5E83C4DE-E04F-455E-92D1-E31A954D5638}" type="parTrans" cxnId="{615ACEDF-0C4C-467D-BF6D-8CE18683FD50}">
      <dgm:prSet/>
      <dgm:spPr/>
      <dgm:t>
        <a:bodyPr/>
        <a:lstStyle/>
        <a:p>
          <a:endParaRPr lang="en-GB"/>
        </a:p>
      </dgm:t>
    </dgm:pt>
    <dgm:pt modelId="{313ED36B-1EBE-4564-9D0B-5EC6DA07B64E}" type="sibTrans" cxnId="{615ACEDF-0C4C-467D-BF6D-8CE18683FD50}">
      <dgm:prSet/>
      <dgm:spPr/>
      <dgm:t>
        <a:bodyPr/>
        <a:lstStyle/>
        <a:p>
          <a:endParaRPr lang="en-GB"/>
        </a:p>
      </dgm:t>
    </dgm:pt>
    <dgm:pt modelId="{BD4F833A-E0A3-4111-97AD-4535C81DCE8F}" type="pres">
      <dgm:prSet presAssocID="{C5549762-2354-40B8-8E75-ED33727A9980}" presName="Name0" presStyleCnt="0">
        <dgm:presLayoutVars>
          <dgm:dir/>
          <dgm:animLvl val="lvl"/>
          <dgm:resizeHandles val="exact"/>
        </dgm:presLayoutVars>
      </dgm:prSet>
      <dgm:spPr/>
    </dgm:pt>
    <dgm:pt modelId="{B6F4C462-D663-4799-9266-583B92BE4736}" type="pres">
      <dgm:prSet presAssocID="{91986196-5722-4AC8-9DB2-8F4226784CDC}" presName="linNode" presStyleCnt="0"/>
      <dgm:spPr/>
    </dgm:pt>
    <dgm:pt modelId="{988FA6FF-47BC-4509-9305-BF016AD41C73}" type="pres">
      <dgm:prSet presAssocID="{91986196-5722-4AC8-9DB2-8F4226784CDC}" presName="parentText" presStyleLbl="node1" presStyleIdx="0" presStyleCnt="6">
        <dgm:presLayoutVars>
          <dgm:chMax val="1"/>
          <dgm:bulletEnabled val="1"/>
        </dgm:presLayoutVars>
      </dgm:prSet>
      <dgm:spPr/>
    </dgm:pt>
    <dgm:pt modelId="{5D9194E1-0316-41B8-BFD4-B796F29308B5}" type="pres">
      <dgm:prSet presAssocID="{91986196-5722-4AC8-9DB2-8F4226784CDC}" presName="descendantText" presStyleLbl="alignAccFollowNode1" presStyleIdx="0" presStyleCnt="6">
        <dgm:presLayoutVars>
          <dgm:bulletEnabled val="1"/>
        </dgm:presLayoutVars>
      </dgm:prSet>
      <dgm:spPr/>
    </dgm:pt>
    <dgm:pt modelId="{686B26E5-CAE9-452F-BCB4-FE9BD11DC9DB}" type="pres">
      <dgm:prSet presAssocID="{F2C8C6F4-FA29-4F90-9FB6-663219DC41BF}" presName="sp" presStyleCnt="0"/>
      <dgm:spPr/>
    </dgm:pt>
    <dgm:pt modelId="{9AEB8CDC-3D73-4DCF-AAAF-EE02D5698B84}" type="pres">
      <dgm:prSet presAssocID="{4C5F00DB-F7E0-49D9-9B73-3C9E9AD5DEAD}" presName="linNode" presStyleCnt="0"/>
      <dgm:spPr/>
    </dgm:pt>
    <dgm:pt modelId="{4F377E43-7DE4-4C80-A0D3-C049EA77634F}" type="pres">
      <dgm:prSet presAssocID="{4C5F00DB-F7E0-49D9-9B73-3C9E9AD5DEAD}" presName="parentText" presStyleLbl="node1" presStyleIdx="1" presStyleCnt="6">
        <dgm:presLayoutVars>
          <dgm:chMax val="1"/>
          <dgm:bulletEnabled val="1"/>
        </dgm:presLayoutVars>
      </dgm:prSet>
      <dgm:spPr/>
    </dgm:pt>
    <dgm:pt modelId="{5024EA38-763C-4E53-A45A-B87B00462009}" type="pres">
      <dgm:prSet presAssocID="{4C5F00DB-F7E0-49D9-9B73-3C9E9AD5DEAD}" presName="descendantText" presStyleLbl="alignAccFollowNode1" presStyleIdx="1" presStyleCnt="6">
        <dgm:presLayoutVars>
          <dgm:bulletEnabled val="1"/>
        </dgm:presLayoutVars>
      </dgm:prSet>
      <dgm:spPr/>
    </dgm:pt>
    <dgm:pt modelId="{61D0A530-CF5F-47E5-A5DD-0B270523A3AE}" type="pres">
      <dgm:prSet presAssocID="{4458A2AC-25D6-40E8-8C89-DE83F40ABE45}" presName="sp" presStyleCnt="0"/>
      <dgm:spPr/>
    </dgm:pt>
    <dgm:pt modelId="{BD3F5551-9BE7-4749-AED2-23DF40ABFCC3}" type="pres">
      <dgm:prSet presAssocID="{516B5682-9EF5-4D84-AE83-8B81CA2D8730}" presName="linNode" presStyleCnt="0"/>
      <dgm:spPr/>
    </dgm:pt>
    <dgm:pt modelId="{E467F932-3DD3-454D-B680-B299577EA20A}" type="pres">
      <dgm:prSet presAssocID="{516B5682-9EF5-4D84-AE83-8B81CA2D8730}" presName="parentText" presStyleLbl="node1" presStyleIdx="2" presStyleCnt="6">
        <dgm:presLayoutVars>
          <dgm:chMax val="1"/>
          <dgm:bulletEnabled val="1"/>
        </dgm:presLayoutVars>
      </dgm:prSet>
      <dgm:spPr/>
    </dgm:pt>
    <dgm:pt modelId="{C39B782B-DED5-473A-B637-C994153B11BB}" type="pres">
      <dgm:prSet presAssocID="{516B5682-9EF5-4D84-AE83-8B81CA2D8730}" presName="descendantText" presStyleLbl="alignAccFollowNode1" presStyleIdx="2" presStyleCnt="6">
        <dgm:presLayoutVars>
          <dgm:bulletEnabled val="1"/>
        </dgm:presLayoutVars>
      </dgm:prSet>
      <dgm:spPr/>
    </dgm:pt>
    <dgm:pt modelId="{6DA867BF-04B8-44F5-B7FA-2E1554A638FB}" type="pres">
      <dgm:prSet presAssocID="{A772F390-7A50-4B32-B630-5917B52FA3AA}" presName="sp" presStyleCnt="0"/>
      <dgm:spPr/>
    </dgm:pt>
    <dgm:pt modelId="{D8D527D7-9FE4-42AD-BADB-22AF6BB276AC}" type="pres">
      <dgm:prSet presAssocID="{9EB49A26-62BF-4C60-9C1A-F448674F31F7}" presName="linNode" presStyleCnt="0"/>
      <dgm:spPr/>
    </dgm:pt>
    <dgm:pt modelId="{70DDB147-A864-4D4C-919B-73C1D1E8EF41}" type="pres">
      <dgm:prSet presAssocID="{9EB49A26-62BF-4C60-9C1A-F448674F31F7}" presName="parentText" presStyleLbl="node1" presStyleIdx="3" presStyleCnt="6">
        <dgm:presLayoutVars>
          <dgm:chMax val="1"/>
          <dgm:bulletEnabled val="1"/>
        </dgm:presLayoutVars>
      </dgm:prSet>
      <dgm:spPr/>
    </dgm:pt>
    <dgm:pt modelId="{4ED6A8EC-9410-415E-876C-4B0CD63984EB}" type="pres">
      <dgm:prSet presAssocID="{9EB49A26-62BF-4C60-9C1A-F448674F31F7}" presName="descendantText" presStyleLbl="alignAccFollowNode1" presStyleIdx="3" presStyleCnt="6">
        <dgm:presLayoutVars>
          <dgm:bulletEnabled val="1"/>
        </dgm:presLayoutVars>
      </dgm:prSet>
      <dgm:spPr/>
    </dgm:pt>
    <dgm:pt modelId="{C6953A6F-CEE6-45FE-B4A1-84FCAD49142F}" type="pres">
      <dgm:prSet presAssocID="{006B31FF-C46A-415F-B390-785688E2E103}" presName="sp" presStyleCnt="0"/>
      <dgm:spPr/>
    </dgm:pt>
    <dgm:pt modelId="{FAB688AF-D559-46F6-8C2B-6C7A9A39CC1D}" type="pres">
      <dgm:prSet presAssocID="{D0279200-3EE0-47C4-A3B0-21E88970DE62}" presName="linNode" presStyleCnt="0"/>
      <dgm:spPr/>
    </dgm:pt>
    <dgm:pt modelId="{F60B05CC-458E-426A-959F-B1450E5A0FD7}" type="pres">
      <dgm:prSet presAssocID="{D0279200-3EE0-47C4-A3B0-21E88970DE62}" presName="parentText" presStyleLbl="node1" presStyleIdx="4" presStyleCnt="6">
        <dgm:presLayoutVars>
          <dgm:chMax val="1"/>
          <dgm:bulletEnabled val="1"/>
        </dgm:presLayoutVars>
      </dgm:prSet>
      <dgm:spPr/>
    </dgm:pt>
    <dgm:pt modelId="{BE0260F6-4356-46A8-BC33-D3C8ED6EACA5}" type="pres">
      <dgm:prSet presAssocID="{D0279200-3EE0-47C4-A3B0-21E88970DE62}" presName="descendantText" presStyleLbl="alignAccFollowNode1" presStyleIdx="4" presStyleCnt="6">
        <dgm:presLayoutVars>
          <dgm:bulletEnabled val="1"/>
        </dgm:presLayoutVars>
      </dgm:prSet>
      <dgm:spPr/>
    </dgm:pt>
    <dgm:pt modelId="{CEF88771-2FA4-447F-B244-DCB8B39631F5}" type="pres">
      <dgm:prSet presAssocID="{BA705E2E-8A68-4728-811E-00805F76FE29}" presName="sp" presStyleCnt="0"/>
      <dgm:spPr/>
    </dgm:pt>
    <dgm:pt modelId="{06BC7B42-D7F7-4080-8F47-D4BDEFF7E2C4}" type="pres">
      <dgm:prSet presAssocID="{F799858C-6A7A-4B8D-8B4E-B4F1938D63D9}" presName="linNode" presStyleCnt="0"/>
      <dgm:spPr/>
    </dgm:pt>
    <dgm:pt modelId="{73F7B01F-8158-4458-A696-2F908B0FC262}" type="pres">
      <dgm:prSet presAssocID="{F799858C-6A7A-4B8D-8B4E-B4F1938D63D9}" presName="parentText" presStyleLbl="node1" presStyleIdx="5" presStyleCnt="6">
        <dgm:presLayoutVars>
          <dgm:chMax val="1"/>
          <dgm:bulletEnabled val="1"/>
        </dgm:presLayoutVars>
      </dgm:prSet>
      <dgm:spPr/>
    </dgm:pt>
    <dgm:pt modelId="{4928B6B3-D133-47FE-8052-7C1636B95F3D}" type="pres">
      <dgm:prSet presAssocID="{F799858C-6A7A-4B8D-8B4E-B4F1938D63D9}" presName="descendantText" presStyleLbl="alignAccFollowNode1" presStyleIdx="5" presStyleCnt="6">
        <dgm:presLayoutVars>
          <dgm:bulletEnabled val="1"/>
        </dgm:presLayoutVars>
      </dgm:prSet>
      <dgm:spPr/>
    </dgm:pt>
  </dgm:ptLst>
  <dgm:cxnLst>
    <dgm:cxn modelId="{8A071700-F2EE-4EDD-8850-3E9FF8D5B3D4}" type="presOf" srcId="{5D894FBE-D7AB-4538-8E45-6BA11D6F8320}" destId="{5024EA38-763C-4E53-A45A-B87B00462009}" srcOrd="0" destOrd="0" presId="urn:microsoft.com/office/officeart/2005/8/layout/vList5"/>
    <dgm:cxn modelId="{BC991A00-CE4F-4F37-A599-C1F9724B484D}" type="presOf" srcId="{516B5682-9EF5-4D84-AE83-8B81CA2D8730}" destId="{E467F932-3DD3-454D-B680-B299577EA20A}" srcOrd="0" destOrd="0" presId="urn:microsoft.com/office/officeart/2005/8/layout/vList5"/>
    <dgm:cxn modelId="{A8630B09-058F-45BA-805B-7FED1284E088}" type="presOf" srcId="{68F97A96-1D19-4D8B-8007-B81EA9CC8DAB}" destId="{5D9194E1-0316-41B8-BFD4-B796F29308B5}" srcOrd="0" destOrd="0" presId="urn:microsoft.com/office/officeart/2005/8/layout/vList5"/>
    <dgm:cxn modelId="{CE591209-E958-4208-972F-EF45FF40A51E}" srcId="{F799858C-6A7A-4B8D-8B4E-B4F1938D63D9}" destId="{FD462715-02C2-4A77-9DB7-C2AE4FA4A722}" srcOrd="1" destOrd="0" parTransId="{B72520D2-6267-4A02-BD0B-80FD109EC3A8}" sibTransId="{E1BCE6A8-638B-4854-AB21-08D88C35BDD1}"/>
    <dgm:cxn modelId="{18135A0A-5B80-4AFC-B619-B85F7AA91F13}" srcId="{516B5682-9EF5-4D84-AE83-8B81CA2D8730}" destId="{0627517E-93BB-43D1-B357-F69BC510A531}" srcOrd="0" destOrd="0" parTransId="{8A7086FC-696D-40C3-9B75-6A9EC97075B4}" sibTransId="{81F6F587-F66A-4182-B22A-038E3F560705}"/>
    <dgm:cxn modelId="{05EDA213-4780-4FC6-8029-5C39FB543DE3}" srcId="{516B5682-9EF5-4D84-AE83-8B81CA2D8730}" destId="{9180B67F-1C48-48C6-9A34-1245D1F5AF0A}" srcOrd="1" destOrd="0" parTransId="{F263FF61-7D75-44C9-B676-3623CBE7D7CD}" sibTransId="{C93B955A-A32C-4BC6-85BB-F012A7E47FCE}"/>
    <dgm:cxn modelId="{04AC3C16-F688-4293-9AE1-6B09A2D4DAA2}" srcId="{C5549762-2354-40B8-8E75-ED33727A9980}" destId="{9EB49A26-62BF-4C60-9C1A-F448674F31F7}" srcOrd="3" destOrd="0" parTransId="{9DB95227-B3EF-4FE7-85F0-1BDFD170F625}" sibTransId="{006B31FF-C46A-415F-B390-785688E2E103}"/>
    <dgm:cxn modelId="{F0759F20-828C-4BAB-A1B8-FAC6BC2F25F4}" srcId="{9EB49A26-62BF-4C60-9C1A-F448674F31F7}" destId="{64D10D8E-4ADC-4B9B-BC54-FC28F1911810}" srcOrd="0" destOrd="0" parTransId="{6BC94D88-EF80-4717-AC39-DA88B014D5BB}" sibTransId="{4F56C5CE-20C3-41E8-8517-F8B17B3591F7}"/>
    <dgm:cxn modelId="{9C133426-FF51-4641-B72F-ADCC5622761E}" type="presOf" srcId="{0627517E-93BB-43D1-B357-F69BC510A531}" destId="{C39B782B-DED5-473A-B637-C994153B11BB}" srcOrd="0" destOrd="0" presId="urn:microsoft.com/office/officeart/2005/8/layout/vList5"/>
    <dgm:cxn modelId="{9EEB882F-BD6C-4FCD-BD5C-814D9D87322B}" type="presOf" srcId="{4C5F00DB-F7E0-49D9-9B73-3C9E9AD5DEAD}" destId="{4F377E43-7DE4-4C80-A0D3-C049EA77634F}" srcOrd="0" destOrd="0" presId="urn:microsoft.com/office/officeart/2005/8/layout/vList5"/>
    <dgm:cxn modelId="{0F2D5B34-5108-4BE7-A6BD-B43D0727B084}" srcId="{D0279200-3EE0-47C4-A3B0-21E88970DE62}" destId="{253704D2-0E62-4D1D-A647-79FA25CCB94E}" srcOrd="0" destOrd="0" parTransId="{08A79675-C5EF-48C0-8FBE-B9468AA972EB}" sibTransId="{19C327F1-CB53-45B8-A1B3-450DC3E0F248}"/>
    <dgm:cxn modelId="{A6589E36-DBE9-4673-9724-BAB4715AF78F}" srcId="{4C5F00DB-F7E0-49D9-9B73-3C9E9AD5DEAD}" destId="{12E118FE-ADCC-4298-B843-9BDF07CD8C90}" srcOrd="1" destOrd="0" parTransId="{BCF66AC2-8F63-43EC-A1B5-F50C2DD05462}" sibTransId="{5B90B97A-D68F-4212-9FBE-DED96C1BC2BF}"/>
    <dgm:cxn modelId="{18F4A245-8C62-477D-94BF-4DD89A722482}" type="presOf" srcId="{F5BC7A1F-9525-4EBC-8C87-A96F9EF70BF3}" destId="{5D9194E1-0316-41B8-BFD4-B796F29308B5}" srcOrd="0" destOrd="1" presId="urn:microsoft.com/office/officeart/2005/8/layout/vList5"/>
    <dgm:cxn modelId="{CAAFE769-3A14-4980-BB95-7B94FF7E0FD0}" type="presOf" srcId="{EA98C807-C157-4D73-B844-BC538EBBEAFA}" destId="{4928B6B3-D133-47FE-8052-7C1636B95F3D}" srcOrd="0" destOrd="0" presId="urn:microsoft.com/office/officeart/2005/8/layout/vList5"/>
    <dgm:cxn modelId="{E4C1C952-29D9-4808-A994-C34B76793BD4}" srcId="{C5549762-2354-40B8-8E75-ED33727A9980}" destId="{4C5F00DB-F7E0-49D9-9B73-3C9E9AD5DEAD}" srcOrd="1" destOrd="0" parTransId="{8082C506-B033-4418-8F4D-2D1E05F87AD8}" sibTransId="{4458A2AC-25D6-40E8-8C89-DE83F40ABE45}"/>
    <dgm:cxn modelId="{A7CB8F58-6848-4D45-99E2-F5CEC1795C84}" type="presOf" srcId="{C5549762-2354-40B8-8E75-ED33727A9980}" destId="{BD4F833A-E0A3-4111-97AD-4535C81DCE8F}" srcOrd="0" destOrd="0" presId="urn:microsoft.com/office/officeart/2005/8/layout/vList5"/>
    <dgm:cxn modelId="{0C89A55A-CB9D-4040-A437-F2956E7227CB}" srcId="{C5549762-2354-40B8-8E75-ED33727A9980}" destId="{D0279200-3EE0-47C4-A3B0-21E88970DE62}" srcOrd="4" destOrd="0" parTransId="{E6A38C63-228B-4F96-B3F3-F73047368F9A}" sibTransId="{BA705E2E-8A68-4728-811E-00805F76FE29}"/>
    <dgm:cxn modelId="{8D901F7B-6F6D-4CBB-AD46-D920D7B86138}" srcId="{4C5F00DB-F7E0-49D9-9B73-3C9E9AD5DEAD}" destId="{5D894FBE-D7AB-4538-8E45-6BA11D6F8320}" srcOrd="0" destOrd="0" parTransId="{556A0A49-5F7D-44CC-B787-6637DF016503}" sibTransId="{5C22766D-63BC-4C59-A74E-AF6467308C18}"/>
    <dgm:cxn modelId="{0215EA81-DAE5-4B64-969A-CA80009B5D44}" type="presOf" srcId="{91986196-5722-4AC8-9DB2-8F4226784CDC}" destId="{988FA6FF-47BC-4509-9305-BF016AD41C73}" srcOrd="0" destOrd="0" presId="urn:microsoft.com/office/officeart/2005/8/layout/vList5"/>
    <dgm:cxn modelId="{C7C8CD83-DED1-44C2-A026-456D07039AA0}" type="presOf" srcId="{9EB49A26-62BF-4C60-9C1A-F448674F31F7}" destId="{70DDB147-A864-4D4C-919B-73C1D1E8EF41}" srcOrd="0" destOrd="0" presId="urn:microsoft.com/office/officeart/2005/8/layout/vList5"/>
    <dgm:cxn modelId="{740A5297-CAF2-434A-8391-E07CD99C79EB}" type="presOf" srcId="{FD462715-02C2-4A77-9DB7-C2AE4FA4A722}" destId="{4928B6B3-D133-47FE-8052-7C1636B95F3D}" srcOrd="0" destOrd="1" presId="urn:microsoft.com/office/officeart/2005/8/layout/vList5"/>
    <dgm:cxn modelId="{CB86659A-24F2-4125-BD3A-EC95B6AADEE2}" srcId="{C5549762-2354-40B8-8E75-ED33727A9980}" destId="{516B5682-9EF5-4D84-AE83-8B81CA2D8730}" srcOrd="2" destOrd="0" parTransId="{39F4FC54-E0F2-4E7E-87EE-C1CBC9317209}" sibTransId="{A772F390-7A50-4B32-B630-5917B52FA3AA}"/>
    <dgm:cxn modelId="{41EF68A2-1D73-42BD-A412-9AFF2A14FF79}" srcId="{91986196-5722-4AC8-9DB2-8F4226784CDC}" destId="{68F97A96-1D19-4D8B-8007-B81EA9CC8DAB}" srcOrd="0" destOrd="0" parTransId="{B9B094E6-DEF2-488C-9A8C-4EE8C85EA5C7}" sibTransId="{4BBB4504-8227-4A68-87A5-6FF26391DFD0}"/>
    <dgm:cxn modelId="{D0FDB5B0-15FF-4B26-BA72-EFAD99B2910E}" srcId="{C5549762-2354-40B8-8E75-ED33727A9980}" destId="{91986196-5722-4AC8-9DB2-8F4226784CDC}" srcOrd="0" destOrd="0" parTransId="{FDE2F767-DCA4-4A3B-B820-3883DA931C0A}" sibTransId="{F2C8C6F4-FA29-4F90-9FB6-663219DC41BF}"/>
    <dgm:cxn modelId="{444221B1-3390-47AA-A51A-BCF62E90B456}" type="presOf" srcId="{9180B67F-1C48-48C6-9A34-1245D1F5AF0A}" destId="{C39B782B-DED5-473A-B637-C994153B11BB}" srcOrd="0" destOrd="1" presId="urn:microsoft.com/office/officeart/2005/8/layout/vList5"/>
    <dgm:cxn modelId="{9E640DBB-D112-4BB0-9BB6-AFD652AAD95A}" type="presOf" srcId="{64D10D8E-4ADC-4B9B-BC54-FC28F1911810}" destId="{4ED6A8EC-9410-415E-876C-4B0CD63984EB}" srcOrd="0" destOrd="0" presId="urn:microsoft.com/office/officeart/2005/8/layout/vList5"/>
    <dgm:cxn modelId="{DA3E1ABB-4A89-45E6-AB53-01F0447E7B58}" type="presOf" srcId="{EFB870CC-DF36-4CF8-B53A-E95088B7E90C}" destId="{4928B6B3-D133-47FE-8052-7C1636B95F3D}" srcOrd="0" destOrd="2" presId="urn:microsoft.com/office/officeart/2005/8/layout/vList5"/>
    <dgm:cxn modelId="{EE517DBE-8915-4B33-A7D5-09526B1816D4}" srcId="{C5549762-2354-40B8-8E75-ED33727A9980}" destId="{F799858C-6A7A-4B8D-8B4E-B4F1938D63D9}" srcOrd="5" destOrd="0" parTransId="{8BA7459A-AEBF-4A2B-9C46-DC06C0938D6E}" sibTransId="{FF107C5E-AAC4-42ED-9A75-3A37BF4154F0}"/>
    <dgm:cxn modelId="{55AD69C7-E7FE-4D18-AC63-0ACFB8FF3F86}" type="presOf" srcId="{12E118FE-ADCC-4298-B843-9BDF07CD8C90}" destId="{5024EA38-763C-4E53-A45A-B87B00462009}" srcOrd="0" destOrd="1" presId="urn:microsoft.com/office/officeart/2005/8/layout/vList5"/>
    <dgm:cxn modelId="{5C73F1D7-94DD-46ED-B4F3-DB697822FA39}" type="presOf" srcId="{D0279200-3EE0-47C4-A3B0-21E88970DE62}" destId="{F60B05CC-458E-426A-959F-B1450E5A0FD7}" srcOrd="0" destOrd="0" presId="urn:microsoft.com/office/officeart/2005/8/layout/vList5"/>
    <dgm:cxn modelId="{615ACEDF-0C4C-467D-BF6D-8CE18683FD50}" srcId="{F799858C-6A7A-4B8D-8B4E-B4F1938D63D9}" destId="{EFB870CC-DF36-4CF8-B53A-E95088B7E90C}" srcOrd="2" destOrd="0" parTransId="{5E83C4DE-E04F-455E-92D1-E31A954D5638}" sibTransId="{313ED36B-1EBE-4564-9D0B-5EC6DA07B64E}"/>
    <dgm:cxn modelId="{C4A7DDEF-2FC8-4C3E-A4E7-3316D282F02A}" srcId="{F799858C-6A7A-4B8D-8B4E-B4F1938D63D9}" destId="{EA98C807-C157-4D73-B844-BC538EBBEAFA}" srcOrd="0" destOrd="0" parTransId="{0E8AF790-B151-4633-9B7E-C93E85A98ED3}" sibTransId="{F2977A34-21E8-483A-98DA-7976079B665E}"/>
    <dgm:cxn modelId="{DD8B93F0-9CCC-4194-AE72-F75B76511BF7}" type="presOf" srcId="{253704D2-0E62-4D1D-A647-79FA25CCB94E}" destId="{BE0260F6-4356-46A8-BC33-D3C8ED6EACA5}" srcOrd="0" destOrd="0" presId="urn:microsoft.com/office/officeart/2005/8/layout/vList5"/>
    <dgm:cxn modelId="{26D5A0FA-7736-48F1-98BD-6E09A63BD40C}" type="presOf" srcId="{F799858C-6A7A-4B8D-8B4E-B4F1938D63D9}" destId="{73F7B01F-8158-4458-A696-2F908B0FC262}" srcOrd="0" destOrd="0" presId="urn:microsoft.com/office/officeart/2005/8/layout/vList5"/>
    <dgm:cxn modelId="{1374AEFF-16C9-4C7F-A148-6DA293D262F4}" srcId="{91986196-5722-4AC8-9DB2-8F4226784CDC}" destId="{F5BC7A1F-9525-4EBC-8C87-A96F9EF70BF3}" srcOrd="1" destOrd="0" parTransId="{8987C2BC-D526-4295-B602-373ACB6E5398}" sibTransId="{C71FADBD-94C1-43AE-8A36-5737D21B60ED}"/>
    <dgm:cxn modelId="{803D9300-0127-4EAA-AF2E-2CE7952F0805}" type="presParOf" srcId="{BD4F833A-E0A3-4111-97AD-4535C81DCE8F}" destId="{B6F4C462-D663-4799-9266-583B92BE4736}" srcOrd="0" destOrd="0" presId="urn:microsoft.com/office/officeart/2005/8/layout/vList5"/>
    <dgm:cxn modelId="{6FC9E34B-2583-4149-9985-4EC2F6F91F6B}" type="presParOf" srcId="{B6F4C462-D663-4799-9266-583B92BE4736}" destId="{988FA6FF-47BC-4509-9305-BF016AD41C73}" srcOrd="0" destOrd="0" presId="urn:microsoft.com/office/officeart/2005/8/layout/vList5"/>
    <dgm:cxn modelId="{C8FBB149-DAE0-48E2-BF00-F37698FDA092}" type="presParOf" srcId="{B6F4C462-D663-4799-9266-583B92BE4736}" destId="{5D9194E1-0316-41B8-BFD4-B796F29308B5}" srcOrd="1" destOrd="0" presId="urn:microsoft.com/office/officeart/2005/8/layout/vList5"/>
    <dgm:cxn modelId="{3C63CE87-B158-442C-9D16-B474A431AB26}" type="presParOf" srcId="{BD4F833A-E0A3-4111-97AD-4535C81DCE8F}" destId="{686B26E5-CAE9-452F-BCB4-FE9BD11DC9DB}" srcOrd="1" destOrd="0" presId="urn:microsoft.com/office/officeart/2005/8/layout/vList5"/>
    <dgm:cxn modelId="{58F5C8CA-0C45-48AF-B1E3-BA3026C92ED5}" type="presParOf" srcId="{BD4F833A-E0A3-4111-97AD-4535C81DCE8F}" destId="{9AEB8CDC-3D73-4DCF-AAAF-EE02D5698B84}" srcOrd="2" destOrd="0" presId="urn:microsoft.com/office/officeart/2005/8/layout/vList5"/>
    <dgm:cxn modelId="{D395FF37-FD19-4D03-AFC4-695E41395D88}" type="presParOf" srcId="{9AEB8CDC-3D73-4DCF-AAAF-EE02D5698B84}" destId="{4F377E43-7DE4-4C80-A0D3-C049EA77634F}" srcOrd="0" destOrd="0" presId="urn:microsoft.com/office/officeart/2005/8/layout/vList5"/>
    <dgm:cxn modelId="{A9635D01-344B-4D97-AD4A-1C9B2C02EE24}" type="presParOf" srcId="{9AEB8CDC-3D73-4DCF-AAAF-EE02D5698B84}" destId="{5024EA38-763C-4E53-A45A-B87B00462009}" srcOrd="1" destOrd="0" presId="urn:microsoft.com/office/officeart/2005/8/layout/vList5"/>
    <dgm:cxn modelId="{FFD4DCA2-9489-4546-B754-176BCFCC1787}" type="presParOf" srcId="{BD4F833A-E0A3-4111-97AD-4535C81DCE8F}" destId="{61D0A530-CF5F-47E5-A5DD-0B270523A3AE}" srcOrd="3" destOrd="0" presId="urn:microsoft.com/office/officeart/2005/8/layout/vList5"/>
    <dgm:cxn modelId="{B6AEB7FD-E420-4FCE-BE0C-537448108859}" type="presParOf" srcId="{BD4F833A-E0A3-4111-97AD-4535C81DCE8F}" destId="{BD3F5551-9BE7-4749-AED2-23DF40ABFCC3}" srcOrd="4" destOrd="0" presId="urn:microsoft.com/office/officeart/2005/8/layout/vList5"/>
    <dgm:cxn modelId="{68C0E005-F794-4DFC-9868-9A06A28FCC05}" type="presParOf" srcId="{BD3F5551-9BE7-4749-AED2-23DF40ABFCC3}" destId="{E467F932-3DD3-454D-B680-B299577EA20A}" srcOrd="0" destOrd="0" presId="urn:microsoft.com/office/officeart/2005/8/layout/vList5"/>
    <dgm:cxn modelId="{C7489F9E-D20D-41E7-B228-1E54949DABEB}" type="presParOf" srcId="{BD3F5551-9BE7-4749-AED2-23DF40ABFCC3}" destId="{C39B782B-DED5-473A-B637-C994153B11BB}" srcOrd="1" destOrd="0" presId="urn:microsoft.com/office/officeart/2005/8/layout/vList5"/>
    <dgm:cxn modelId="{10B87D67-03F0-43D9-B965-AD3CE349EDEE}" type="presParOf" srcId="{BD4F833A-E0A3-4111-97AD-4535C81DCE8F}" destId="{6DA867BF-04B8-44F5-B7FA-2E1554A638FB}" srcOrd="5" destOrd="0" presId="urn:microsoft.com/office/officeart/2005/8/layout/vList5"/>
    <dgm:cxn modelId="{DD2B804A-9F40-44FB-8272-566A44CEA66A}" type="presParOf" srcId="{BD4F833A-E0A3-4111-97AD-4535C81DCE8F}" destId="{D8D527D7-9FE4-42AD-BADB-22AF6BB276AC}" srcOrd="6" destOrd="0" presId="urn:microsoft.com/office/officeart/2005/8/layout/vList5"/>
    <dgm:cxn modelId="{BF6EAD25-97EE-4873-9A6C-8AFA1FAA1B51}" type="presParOf" srcId="{D8D527D7-9FE4-42AD-BADB-22AF6BB276AC}" destId="{70DDB147-A864-4D4C-919B-73C1D1E8EF41}" srcOrd="0" destOrd="0" presId="urn:microsoft.com/office/officeart/2005/8/layout/vList5"/>
    <dgm:cxn modelId="{76067C1F-AD07-498E-A92C-BCCE9FE2FEB3}" type="presParOf" srcId="{D8D527D7-9FE4-42AD-BADB-22AF6BB276AC}" destId="{4ED6A8EC-9410-415E-876C-4B0CD63984EB}" srcOrd="1" destOrd="0" presId="urn:microsoft.com/office/officeart/2005/8/layout/vList5"/>
    <dgm:cxn modelId="{B58A468B-3C51-4D71-AE4D-E0BD1E8A8758}" type="presParOf" srcId="{BD4F833A-E0A3-4111-97AD-4535C81DCE8F}" destId="{C6953A6F-CEE6-45FE-B4A1-84FCAD49142F}" srcOrd="7" destOrd="0" presId="urn:microsoft.com/office/officeart/2005/8/layout/vList5"/>
    <dgm:cxn modelId="{FC75748A-7934-4D1E-A7AD-50CB862D67DB}" type="presParOf" srcId="{BD4F833A-E0A3-4111-97AD-4535C81DCE8F}" destId="{FAB688AF-D559-46F6-8C2B-6C7A9A39CC1D}" srcOrd="8" destOrd="0" presId="urn:microsoft.com/office/officeart/2005/8/layout/vList5"/>
    <dgm:cxn modelId="{F99A554B-0492-4DDD-8D7E-BDF27556B5F6}" type="presParOf" srcId="{FAB688AF-D559-46F6-8C2B-6C7A9A39CC1D}" destId="{F60B05CC-458E-426A-959F-B1450E5A0FD7}" srcOrd="0" destOrd="0" presId="urn:microsoft.com/office/officeart/2005/8/layout/vList5"/>
    <dgm:cxn modelId="{776467B4-ED39-460D-9B89-93BDCF2CED0D}" type="presParOf" srcId="{FAB688AF-D559-46F6-8C2B-6C7A9A39CC1D}" destId="{BE0260F6-4356-46A8-BC33-D3C8ED6EACA5}" srcOrd="1" destOrd="0" presId="urn:microsoft.com/office/officeart/2005/8/layout/vList5"/>
    <dgm:cxn modelId="{472DE8D3-EBD4-4A30-9DD4-180C6C01E94A}" type="presParOf" srcId="{BD4F833A-E0A3-4111-97AD-4535C81DCE8F}" destId="{CEF88771-2FA4-447F-B244-DCB8B39631F5}" srcOrd="9" destOrd="0" presId="urn:microsoft.com/office/officeart/2005/8/layout/vList5"/>
    <dgm:cxn modelId="{21289B1B-E478-4FFE-8752-A70CA6A5206F}" type="presParOf" srcId="{BD4F833A-E0A3-4111-97AD-4535C81DCE8F}" destId="{06BC7B42-D7F7-4080-8F47-D4BDEFF7E2C4}" srcOrd="10" destOrd="0" presId="urn:microsoft.com/office/officeart/2005/8/layout/vList5"/>
    <dgm:cxn modelId="{CF183245-6819-48E9-88D6-0E438117FA64}" type="presParOf" srcId="{06BC7B42-D7F7-4080-8F47-D4BDEFF7E2C4}" destId="{73F7B01F-8158-4458-A696-2F908B0FC262}" srcOrd="0" destOrd="0" presId="urn:microsoft.com/office/officeart/2005/8/layout/vList5"/>
    <dgm:cxn modelId="{2E38D2CE-BCAC-4176-9E40-C832888608FC}" type="presParOf" srcId="{06BC7B42-D7F7-4080-8F47-D4BDEFF7E2C4}" destId="{4928B6B3-D133-47FE-8052-7C1636B95F3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D0EBBE-F13B-4EAD-86DA-4FBACE15BDDC}">
      <dsp:nvSpPr>
        <dsp:cNvPr id="0" name=""/>
        <dsp:cNvSpPr/>
      </dsp:nvSpPr>
      <dsp:spPr>
        <a:xfrm>
          <a:off x="0" y="393"/>
          <a:ext cx="502919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AC65C14-B17D-466B-987E-6602CBC88847}">
      <dsp:nvSpPr>
        <dsp:cNvPr id="0" name=""/>
        <dsp:cNvSpPr/>
      </dsp:nvSpPr>
      <dsp:spPr>
        <a:xfrm>
          <a:off x="0" y="393"/>
          <a:ext cx="5029199" cy="645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Name: Edgar Lopes Vieira</a:t>
          </a:r>
          <a:endParaRPr lang="en-US" sz="2800" kern="1200"/>
        </a:p>
      </dsp:txBody>
      <dsp:txXfrm>
        <a:off x="0" y="393"/>
        <a:ext cx="5029199" cy="645367"/>
      </dsp:txXfrm>
    </dsp:sp>
    <dsp:sp modelId="{3717680B-4E7B-4FF7-A859-DE53DD633D3F}">
      <dsp:nvSpPr>
        <dsp:cNvPr id="0" name=""/>
        <dsp:cNvSpPr/>
      </dsp:nvSpPr>
      <dsp:spPr>
        <a:xfrm>
          <a:off x="0" y="645761"/>
          <a:ext cx="502919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29D75C6-A31C-415F-A438-0F6E5DC25BC6}">
      <dsp:nvSpPr>
        <dsp:cNvPr id="0" name=""/>
        <dsp:cNvSpPr/>
      </dsp:nvSpPr>
      <dsp:spPr>
        <a:xfrm>
          <a:off x="0" y="645761"/>
          <a:ext cx="5029199" cy="645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Student ID: 2438630</a:t>
          </a:r>
          <a:endParaRPr lang="en-US" sz="2800" kern="1200"/>
        </a:p>
      </dsp:txBody>
      <dsp:txXfrm>
        <a:off x="0" y="645761"/>
        <a:ext cx="5029199" cy="645367"/>
      </dsp:txXfrm>
    </dsp:sp>
    <dsp:sp modelId="{B037AE09-EB7B-4BAC-80C9-8E88B00305AC}">
      <dsp:nvSpPr>
        <dsp:cNvPr id="0" name=""/>
        <dsp:cNvSpPr/>
      </dsp:nvSpPr>
      <dsp:spPr>
        <a:xfrm>
          <a:off x="0" y="1291129"/>
          <a:ext cx="5029199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9544775-32CA-43D6-A49B-92B740D563E6}">
      <dsp:nvSpPr>
        <dsp:cNvPr id="0" name=""/>
        <dsp:cNvSpPr/>
      </dsp:nvSpPr>
      <dsp:spPr>
        <a:xfrm>
          <a:off x="0" y="1291129"/>
          <a:ext cx="5029199" cy="645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LCLM4006</a:t>
          </a:r>
          <a:endParaRPr lang="en-US" sz="2800" kern="1200"/>
        </a:p>
      </dsp:txBody>
      <dsp:txXfrm>
        <a:off x="0" y="1291129"/>
        <a:ext cx="5029199" cy="645367"/>
      </dsp:txXfrm>
    </dsp:sp>
    <dsp:sp modelId="{DB2905E2-7B26-4B7D-A8AD-5A645206476B}">
      <dsp:nvSpPr>
        <dsp:cNvPr id="0" name=""/>
        <dsp:cNvSpPr/>
      </dsp:nvSpPr>
      <dsp:spPr>
        <a:xfrm>
          <a:off x="0" y="1936496"/>
          <a:ext cx="502919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AE95B9D-D82F-4C4D-9482-AD587BABC9FF}">
      <dsp:nvSpPr>
        <dsp:cNvPr id="0" name=""/>
        <dsp:cNvSpPr/>
      </dsp:nvSpPr>
      <dsp:spPr>
        <a:xfrm>
          <a:off x="0" y="1936496"/>
          <a:ext cx="5029199" cy="645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Enterprise and Entrepreneurship</a:t>
          </a:r>
          <a:endParaRPr lang="en-US" sz="2800" kern="1200"/>
        </a:p>
      </dsp:txBody>
      <dsp:txXfrm>
        <a:off x="0" y="1936496"/>
        <a:ext cx="5029199" cy="645367"/>
      </dsp:txXfrm>
    </dsp:sp>
    <dsp:sp modelId="{A78041AC-0D25-418C-8696-496D1112178C}">
      <dsp:nvSpPr>
        <dsp:cNvPr id="0" name=""/>
        <dsp:cNvSpPr/>
      </dsp:nvSpPr>
      <dsp:spPr>
        <a:xfrm>
          <a:off x="0" y="2581864"/>
          <a:ext cx="5029199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0D9DB24-50DE-4898-961D-861C1F6F9BFC}">
      <dsp:nvSpPr>
        <dsp:cNvPr id="0" name=""/>
        <dsp:cNvSpPr/>
      </dsp:nvSpPr>
      <dsp:spPr>
        <a:xfrm>
          <a:off x="0" y="2581864"/>
          <a:ext cx="5029199" cy="645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Lecturer Name: Charles Obinwa</a:t>
          </a:r>
          <a:endParaRPr lang="en-US" sz="2800" kern="1200"/>
        </a:p>
      </dsp:txBody>
      <dsp:txXfrm>
        <a:off x="0" y="2581864"/>
        <a:ext cx="5029199" cy="6453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194E1-0316-41B8-BFD4-B796F29308B5}">
      <dsp:nvSpPr>
        <dsp:cNvPr id="0" name=""/>
        <dsp:cNvSpPr/>
      </dsp:nvSpPr>
      <dsp:spPr>
        <a:xfrm rot="5400000">
          <a:off x="3389152" y="-1376764"/>
          <a:ext cx="556665" cy="3451751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8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anose="05050102010706020507" pitchFamily="18" charset="2"/>
            <a:buChar char=""/>
          </a:pPr>
          <a:r>
            <a:rPr lang="en-GB" sz="1100" kern="1200" dirty="0">
              <a:latin typeface="Arial" panose="020B0604020202020204" pitchFamily="34" charset="0"/>
              <a:cs typeface="Arial" panose="020B0604020202020204" pitchFamily="34" charset="0"/>
            </a:rPr>
            <a:t>Compliance with food safety regulations and hygiene standards is mandatory </a:t>
          </a:r>
        </a:p>
      </dsp:txBody>
      <dsp:txXfrm rot="-5400000">
        <a:off x="1941609" y="97953"/>
        <a:ext cx="3424577" cy="502317"/>
      </dsp:txXfrm>
    </dsp:sp>
    <dsp:sp modelId="{988FA6FF-47BC-4509-9305-BF016AD41C73}">
      <dsp:nvSpPr>
        <dsp:cNvPr id="0" name=""/>
        <dsp:cNvSpPr/>
      </dsp:nvSpPr>
      <dsp:spPr>
        <a:xfrm>
          <a:off x="0" y="1195"/>
          <a:ext cx="1941609" cy="69583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Political</a:t>
          </a:r>
        </a:p>
      </dsp:txBody>
      <dsp:txXfrm>
        <a:off x="33968" y="35163"/>
        <a:ext cx="1873673" cy="627895"/>
      </dsp:txXfrm>
    </dsp:sp>
    <dsp:sp modelId="{5024EA38-763C-4E53-A45A-B87B00462009}">
      <dsp:nvSpPr>
        <dsp:cNvPr id="0" name=""/>
        <dsp:cNvSpPr/>
      </dsp:nvSpPr>
      <dsp:spPr>
        <a:xfrm rot="5400000">
          <a:off x="3389152" y="-646141"/>
          <a:ext cx="556665" cy="3451751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8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100" kern="1200" dirty="0"/>
            <a:t>Rising cost of living may influence customers’ spending habits </a:t>
          </a:r>
        </a:p>
      </dsp:txBody>
      <dsp:txXfrm rot="-5400000">
        <a:off x="1941609" y="828576"/>
        <a:ext cx="3424577" cy="502317"/>
      </dsp:txXfrm>
    </dsp:sp>
    <dsp:sp modelId="{4F377E43-7DE4-4C80-A0D3-C049EA77634F}">
      <dsp:nvSpPr>
        <dsp:cNvPr id="0" name=""/>
        <dsp:cNvSpPr/>
      </dsp:nvSpPr>
      <dsp:spPr>
        <a:xfrm>
          <a:off x="0" y="731818"/>
          <a:ext cx="1941609" cy="69583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Economic</a:t>
          </a:r>
        </a:p>
      </dsp:txBody>
      <dsp:txXfrm>
        <a:off x="33968" y="765786"/>
        <a:ext cx="1873673" cy="627895"/>
      </dsp:txXfrm>
    </dsp:sp>
    <dsp:sp modelId="{C39B782B-DED5-473A-B637-C994153B11BB}">
      <dsp:nvSpPr>
        <dsp:cNvPr id="0" name=""/>
        <dsp:cNvSpPr/>
      </dsp:nvSpPr>
      <dsp:spPr>
        <a:xfrm rot="5400000">
          <a:off x="3389152" y="84481"/>
          <a:ext cx="556665" cy="3451751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8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100" kern="1200" dirty="0"/>
            <a:t>Increasing consumer preference for healthy and international cuisine </a:t>
          </a:r>
        </a:p>
      </dsp:txBody>
      <dsp:txXfrm rot="-5400000">
        <a:off x="1941609" y="1559198"/>
        <a:ext cx="3424577" cy="502317"/>
      </dsp:txXfrm>
    </dsp:sp>
    <dsp:sp modelId="{E467F932-3DD3-454D-B680-B299577EA20A}">
      <dsp:nvSpPr>
        <dsp:cNvPr id="0" name=""/>
        <dsp:cNvSpPr/>
      </dsp:nvSpPr>
      <dsp:spPr>
        <a:xfrm>
          <a:off x="0" y="1462441"/>
          <a:ext cx="1941609" cy="69583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Social</a:t>
          </a:r>
        </a:p>
      </dsp:txBody>
      <dsp:txXfrm>
        <a:off x="33968" y="1496409"/>
        <a:ext cx="1873673" cy="627895"/>
      </dsp:txXfrm>
    </dsp:sp>
    <dsp:sp modelId="{4ED6A8EC-9410-415E-876C-4B0CD63984EB}">
      <dsp:nvSpPr>
        <dsp:cNvPr id="0" name=""/>
        <dsp:cNvSpPr/>
      </dsp:nvSpPr>
      <dsp:spPr>
        <a:xfrm rot="5400000">
          <a:off x="3389152" y="815105"/>
          <a:ext cx="556665" cy="3451751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100" kern="1200" dirty="0"/>
            <a:t>Online ordering and delivery apps are becoming essential for customer convenience </a:t>
          </a:r>
        </a:p>
      </dsp:txBody>
      <dsp:txXfrm rot="-5400000">
        <a:off x="1941609" y="2289822"/>
        <a:ext cx="3424577" cy="502317"/>
      </dsp:txXfrm>
    </dsp:sp>
    <dsp:sp modelId="{70DDB147-A864-4D4C-919B-73C1D1E8EF41}">
      <dsp:nvSpPr>
        <dsp:cNvPr id="0" name=""/>
        <dsp:cNvSpPr/>
      </dsp:nvSpPr>
      <dsp:spPr>
        <a:xfrm>
          <a:off x="0" y="2193064"/>
          <a:ext cx="1941609" cy="69583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Technological</a:t>
          </a:r>
        </a:p>
      </dsp:txBody>
      <dsp:txXfrm>
        <a:off x="33968" y="2227032"/>
        <a:ext cx="1873673" cy="627895"/>
      </dsp:txXfrm>
    </dsp:sp>
    <dsp:sp modelId="{BE0260F6-4356-46A8-BC33-D3C8ED6EACA5}">
      <dsp:nvSpPr>
        <dsp:cNvPr id="0" name=""/>
        <dsp:cNvSpPr/>
      </dsp:nvSpPr>
      <dsp:spPr>
        <a:xfrm rot="5400000">
          <a:off x="3389152" y="1545728"/>
          <a:ext cx="556665" cy="3451751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anose="05050102010706020507" pitchFamily="18" charset="2"/>
            <a:buNone/>
          </a:pPr>
          <a:r>
            <a:rPr lang="en-GB" sz="1100" kern="1200" dirty="0"/>
            <a:t>There is growing pressure to use sustainable packaging and reduce waste </a:t>
          </a:r>
        </a:p>
      </dsp:txBody>
      <dsp:txXfrm rot="-5400000">
        <a:off x="1941609" y="3020445"/>
        <a:ext cx="3424577" cy="502317"/>
      </dsp:txXfrm>
    </dsp:sp>
    <dsp:sp modelId="{F60B05CC-458E-426A-959F-B1450E5A0FD7}">
      <dsp:nvSpPr>
        <dsp:cNvPr id="0" name=""/>
        <dsp:cNvSpPr/>
      </dsp:nvSpPr>
      <dsp:spPr>
        <a:xfrm>
          <a:off x="0" y="2923688"/>
          <a:ext cx="1941609" cy="69583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Environmental</a:t>
          </a:r>
        </a:p>
      </dsp:txBody>
      <dsp:txXfrm>
        <a:off x="33968" y="2957656"/>
        <a:ext cx="1873673" cy="627895"/>
      </dsp:txXfrm>
    </dsp:sp>
    <dsp:sp modelId="{4928B6B3-D133-47FE-8052-7C1636B95F3D}">
      <dsp:nvSpPr>
        <dsp:cNvPr id="0" name=""/>
        <dsp:cNvSpPr/>
      </dsp:nvSpPr>
      <dsp:spPr>
        <a:xfrm rot="5400000">
          <a:off x="3389152" y="2276351"/>
          <a:ext cx="556665" cy="3451751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8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100" kern="1200" dirty="0"/>
            <a:t>The business must adhere to licensing, food hygiene, and employment laws 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800" kern="1200" dirty="0"/>
        </a:p>
      </dsp:txBody>
      <dsp:txXfrm rot="-5400000">
        <a:off x="1941609" y="3751068"/>
        <a:ext cx="3424577" cy="502317"/>
      </dsp:txXfrm>
    </dsp:sp>
    <dsp:sp modelId="{73F7B01F-8158-4458-A696-2F908B0FC262}">
      <dsp:nvSpPr>
        <dsp:cNvPr id="0" name=""/>
        <dsp:cNvSpPr/>
      </dsp:nvSpPr>
      <dsp:spPr>
        <a:xfrm>
          <a:off x="0" y="3654311"/>
          <a:ext cx="1941609" cy="69583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Legal</a:t>
          </a:r>
        </a:p>
      </dsp:txBody>
      <dsp:txXfrm>
        <a:off x="33968" y="3688279"/>
        <a:ext cx="1873673" cy="6278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7A335A-4ED0-4E32-95C0-3B700651357B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A1913-6DB5-475A-8BAA-6F28904B4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375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51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007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can use either MS Visio or MS Word to create this.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92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dirty="0">
                <a:highlight>
                  <a:srgbClr val="FFFF00"/>
                </a:highlight>
              </a:rPr>
              <a:t>Apply PESTEL analysis </a:t>
            </a:r>
            <a:r>
              <a:rPr lang="en-GB" altLang="en-US" b="0" dirty="0">
                <a:solidFill>
                  <a:schemeClr val="accent2"/>
                </a:solidFill>
              </a:rPr>
              <a:t>taught in week 4: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b="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Analyse the following 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b="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Political – Government policies, regulations, tax laws, trade restrictions.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Economic – Inflation, interest rates, economic growth, consumer spending.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Social – Demographics, cultural trends, lifestyle changes, education.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Technological – Innovation, digital transformation, automation.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Environmental – Sustainability, climate change regulations, waste management.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Legal – Employment laws, intellectual property rights, industry-specific regulations.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b="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2. Align PESTEL with Business Strategy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b="0" dirty="0">
                <a:solidFill>
                  <a:schemeClr val="accent2"/>
                </a:solidFill>
              </a:rPr>
              <a:t>After identifying key external factors, explain how they impact your business and what strategies you will adopt to mitigate risks or leverage opportunities.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400" b="1" dirty="0">
              <a:highlight>
                <a:srgbClr val="FFFF00"/>
              </a:highlight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34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ffectLst/>
              </a:rPr>
              <a:t>Refer to week 5: Market Segmentation, Targeting, Positioning and marketing mix</a:t>
            </a:r>
          </a:p>
          <a:p>
            <a:endParaRPr lang="en-GB" dirty="0">
              <a:effectLst/>
            </a:endParaRPr>
          </a:p>
          <a:p>
            <a:r>
              <a:rPr lang="en-GB" dirty="0">
                <a:effectLst/>
              </a:rPr>
              <a:t>Here are some key aspects of </a:t>
            </a:r>
            <a:r>
              <a:rPr lang="en-GB" b="1" dirty="0">
                <a:effectLst/>
              </a:rPr>
              <a:t>Unique Selling Points</a:t>
            </a:r>
            <a:r>
              <a:rPr lang="en-GB" dirty="0">
                <a:effectLst/>
              </a:rPr>
              <a:t>: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Differentiation:</a:t>
            </a:r>
            <a:r>
              <a:rPr lang="en-GB" dirty="0">
                <a:effectLst/>
              </a:rPr>
              <a:t> USPs highlight what makes a product or service unique and differentiates it from similar offerings in the market. It can be a feature, quality, or capability that competitors do not offer or cannot replicate easily.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Customer-Centric:</a:t>
            </a:r>
            <a:r>
              <a:rPr lang="en-GB" dirty="0">
                <a:effectLst/>
              </a:rPr>
              <a:t> USPs are designed to address the needs, wants, or pain points of the target market. They showcase how the product or service </a:t>
            </a:r>
            <a:r>
              <a:rPr lang="en-GB" dirty="0" err="1">
                <a:effectLst/>
              </a:rPr>
              <a:t>fulfills</a:t>
            </a:r>
            <a:r>
              <a:rPr lang="en-GB" dirty="0">
                <a:effectLst/>
              </a:rPr>
              <a:t> a specific customer demand or solves a particular problem effectively.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Value and Benefits:</a:t>
            </a:r>
            <a:r>
              <a:rPr lang="en-GB" dirty="0">
                <a:effectLst/>
              </a:rPr>
              <a:t> USPs emphasize the value customers will gain by choosing the product or service. They demonstrate the benefits and advantages the customers will experience by using the offering.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Memorability:</a:t>
            </a:r>
            <a:r>
              <a:rPr lang="en-GB" dirty="0">
                <a:effectLst/>
              </a:rPr>
              <a:t> A compelling USP is memorable and easy to communicate. It should be concise, clear, and leave a lasting impression on the audience.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Emotional Appeal:</a:t>
            </a:r>
            <a:r>
              <a:rPr lang="en-GB" dirty="0">
                <a:effectLst/>
              </a:rPr>
              <a:t> USPs can tap into emotions and aspirations of customers. They can create an emotional connection, making the product or service more appealing and desirable.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Competitive Advantage:</a:t>
            </a:r>
            <a:r>
              <a:rPr lang="en-GB" dirty="0">
                <a:effectLst/>
              </a:rPr>
              <a:t> USPs help companies gain a competitive edge in the market. They provide a reason for customers to choose their offerings over alternatives from competitors.</a:t>
            </a:r>
          </a:p>
          <a:p>
            <a:r>
              <a:rPr lang="en-GB" b="1" dirty="0">
                <a:effectLst/>
              </a:rPr>
              <a:t>Examples of Unique Selling Points:</a:t>
            </a:r>
          </a:p>
          <a:p>
            <a:pPr>
              <a:buFont typeface="+mj-lt"/>
              <a:buAutoNum type="arabicPeriod"/>
            </a:pPr>
            <a:r>
              <a:rPr lang="en-GB" dirty="0">
                <a:effectLst/>
              </a:rPr>
              <a:t> A smartphone with an exceptionally long-lasting battery life.</a:t>
            </a:r>
          </a:p>
          <a:p>
            <a:pPr>
              <a:buFont typeface="+mj-lt"/>
              <a:buAutoNum type="arabicPeriod"/>
            </a:pPr>
            <a:r>
              <a:rPr lang="en-GB" dirty="0">
                <a:effectLst/>
              </a:rPr>
              <a:t> A cleaning product that is eco-friendly and non-toxic, appealing to environmentally conscious consumers.</a:t>
            </a:r>
          </a:p>
          <a:p>
            <a:pPr>
              <a:buFont typeface="+mj-lt"/>
              <a:buAutoNum type="arabicPeriod"/>
            </a:pPr>
            <a:r>
              <a:rPr lang="en-GB" dirty="0">
                <a:effectLst/>
              </a:rPr>
              <a:t>An online platform that offers 24/7 customer support and assistance.</a:t>
            </a:r>
          </a:p>
          <a:p>
            <a:pPr>
              <a:buFont typeface="+mj-lt"/>
              <a:buAutoNum type="arabicPeriod"/>
            </a:pPr>
            <a:r>
              <a:rPr lang="en-GB" dirty="0">
                <a:effectLst/>
              </a:rPr>
              <a:t> A restaurant that serves unique fusion cuisine not available anywhere else in the area.</a:t>
            </a:r>
          </a:p>
          <a:p>
            <a:pPr>
              <a:buFont typeface="+mj-lt"/>
              <a:buAutoNum type="arabicPeriod"/>
            </a:pPr>
            <a:r>
              <a:rPr lang="en-GB" dirty="0">
                <a:effectLst/>
              </a:rPr>
              <a:t>An e-commerce website with free and fast shipping, setting it apart from competitors with longer delivery times and shipping fees.</a:t>
            </a:r>
          </a:p>
          <a:p>
            <a:r>
              <a:rPr lang="en-GB" dirty="0">
                <a:effectLst/>
              </a:rPr>
              <a:t>Identifying and effectively promoting USPs is crucial for successful marketing and business growth. It allows businesses to position themselves as the best solution for their target customers and build a loyal customer base.</a:t>
            </a:r>
          </a:p>
          <a:p>
            <a:pPr algn="l"/>
            <a:r>
              <a:rPr lang="en-GB" b="0" i="0" dirty="0">
                <a:solidFill>
                  <a:srgbClr val="000000"/>
                </a:solidFill>
                <a:effectLst/>
                <a:latin typeface="Söhne"/>
              </a:rPr>
              <a:t>Regenerate</a:t>
            </a:r>
          </a:p>
          <a:p>
            <a:br>
              <a:rPr lang="en-GB" dirty="0">
                <a:effectLst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041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5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1680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39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3145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76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7BFB0-6CD1-28E6-B24A-FDAC4EEC5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A62F5-9C75-A290-98BC-F9ACB7B99E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C7072-693F-7341-FF65-32C349CE8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FE0DA-F4BE-9C90-5B48-0695C8580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081D2F-4179-1AD3-E213-FC33197B4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983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49946-2FC8-EC64-1E92-F78DFD873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76E7-B870-3099-50BD-6831DC9F6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A5F41-42B6-92B4-EAE4-94FA6F61C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FCD45C-0535-BCF4-7331-C382FFB28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174ADA-4FFD-2843-54D9-4781FE772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42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F56A6-B387-5D58-907E-F8C1F4AE3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3649AA-94C1-FC1C-BCC4-29852977B5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64E7E-CAFE-039C-959B-23FDAE05F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FE8D3-07CB-A433-C05F-5A64F4124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EB137-970E-E462-5149-7AAB584F6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2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8E021-FD2A-7D25-A251-E22EF211D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73915-1286-26B2-479A-2E19CC171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369D5-24D9-E477-4A38-72D057E69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724E2-23DB-A6B6-92CC-1D69CDE43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A7340F-A99F-9578-B939-B87A55A23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5FB51C-F754-3A05-5956-9C2A3AB31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988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EFE75-0990-25FF-2D46-A44D93B2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45C23F-6AF4-2ACE-465F-D1BCD3118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F82E86-577F-EC2E-D963-A5B3FDA99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A546D5-C2DE-8E40-C61D-4BF1E14CEC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D2EBFA-6491-F8D9-4BC5-25916E35B7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BFF43F-828C-FD39-438C-F0EE9AD4D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DEB390-D3C7-B6B6-0FDD-1C15862CC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951E1C-B869-A84C-1FD2-09EE11270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090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F3720-90FA-8601-91E5-96D1D4022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137C09-FD56-DEB9-5513-E013049FC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CE7E77-C068-EE6C-F445-948D2A40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86D30F-74B1-972D-10BA-82831FAA2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27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1BBD48-82C0-0606-6E8A-4E2BAAEE1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3D6A2-677E-7BE1-F9C1-7BF8CE44E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AE27C1-3425-D2E9-E742-9AA9F8C1E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130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A363B-FDE8-6D98-CABC-7EB514D5A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6C82E-7076-2289-BB9D-2D0F42AA1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FFB50D-9B05-B0BF-2BD1-B8A68302DF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0FAF6-7BC3-B2E0-8D0B-7A2FCCFF8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1B022-9AF5-7FAF-1AA2-1FF294AA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4AF446-EFF1-2397-D097-9CF0E0F7E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87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AFF6B-0A80-1396-AFEC-EB93674EC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6DEC6D-9AB4-A1CB-DDE3-1E5D82D05D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E6DB1-5C72-4D73-D061-02414F0CF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1AB03A-FB7E-F364-5B79-75DCE8E31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F66DF0-D91F-75C8-F105-EEE912E67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202980-0966-BFF9-1935-9F762585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718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130D-D6DE-68A5-940C-6888DEB03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E0D19-9823-34E2-350B-2A94809C8A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8DCECB-6880-5C4C-B7DF-EEE2D0DB5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D72A0-7EF8-5FFA-0D80-D821977C5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F0812-A2D1-8EFC-7F4E-A851BDE2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593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579629-CB8B-5320-5332-BE118258F9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83A5D5-D791-311E-1BD7-4A1A8D6FF6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28D98-1A00-7902-0DAA-A4837DF8A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B3B61-EE05-CA59-DE59-1BE7DE3B8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5DBD0B-42AD-CA6E-3B63-48479505C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325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59CC87-9A85-48E2-704A-7C6B0CD80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CC6C5-C2D4-C53B-6875-BA48D7D10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FC00C-BEF3-76A3-7FE5-3552E1A82B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24A7F-636A-4441-8E5A-F364BBDE539F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EA737-F782-54F3-378D-4DBF807443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CA97C-2375-E488-470B-F779F9ED5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067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D1942232-83D0-49E2-AF9B-1F97E3C1EF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E9E70D72-6E23-4015-A4A6-85C120C1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EA1C7D-490A-FCDC-5862-E6085BB38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576" y="1163848"/>
            <a:ext cx="9829800" cy="1325880"/>
          </a:xfrm>
        </p:spPr>
        <p:txBody>
          <a:bodyPr anchor="b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Sakura Sushi Ltd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:a16="http://schemas.microsoft.com/office/drawing/2014/main" id="{C28A977F-B603-4D81-B0FC-C8DE048A7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9"/>
            <a:chOff x="-305" y="-1"/>
            <a:chExt cx="3832880" cy="2876136"/>
          </a:xfrm>
        </p:grpSpPr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0183CE8C-E039-4B2F-A36E-5FD5CD5DE1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3EB77281-FAB4-40D0-B3F3-264EC4AB20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815E59F3-75FC-494F-8737-5F00A4964F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43ADDCFA-B066-4D79-AB71-062E66E58F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798D2F4-9C15-CE49-7DAA-6CB8D0DDE5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5594"/>
          <a:stretch>
            <a:fillRect/>
          </a:stretch>
        </p:blipFill>
        <p:spPr>
          <a:xfrm>
            <a:off x="804671" y="3673280"/>
            <a:ext cx="4954693" cy="1546197"/>
          </a:xfrm>
          <a:prstGeom prst="rect">
            <a:avLst/>
          </a:prstGeom>
        </p:spPr>
      </p:pic>
      <p:grpSp>
        <p:nvGrpSpPr>
          <p:cNvPr id="115" name="Group 114">
            <a:extLst>
              <a:ext uri="{FF2B5EF4-FFF2-40B4-BE49-F238E27FC236}">
                <a16:creationId xmlns:a16="http://schemas.microsoft.com/office/drawing/2014/main" id="{C78D9229-E61D-4FEE-8321-2F8B64A8CA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6037" y="4852039"/>
            <a:ext cx="2151670" cy="1860256"/>
            <a:chOff x="-305" y="-4155"/>
            <a:chExt cx="2514948" cy="2174333"/>
          </a:xfrm>
        </p:grpSpPr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1FDD3CCB-26A3-4D79-AEB6-7A60CF980D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E9AC4470-5113-4709-B29F-CDB937F254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3E0D146C-9DAB-421E-AE88-5F854BF3F7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12EB32A5-4408-4F6C-84B2-F9A908237A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1" name="Content Placeholder 2">
            <a:extLst>
              <a:ext uri="{FF2B5EF4-FFF2-40B4-BE49-F238E27FC236}">
                <a16:creationId xmlns:a16="http://schemas.microsoft.com/office/drawing/2014/main" id="{7FBC9523-212C-B972-80B3-3D0935CC01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9560701"/>
              </p:ext>
            </p:extLst>
          </p:nvPr>
        </p:nvGraphicFramePr>
        <p:xfrm>
          <a:off x="6354871" y="2827419"/>
          <a:ext cx="5029200" cy="3227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2191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C814FB2-2CDA-1252-EC0E-5A2D8190D60E}"/>
              </a:ext>
            </a:extLst>
          </p:cNvPr>
          <p:cNvSpPr txBox="1"/>
          <p:nvPr/>
        </p:nvSpPr>
        <p:spPr>
          <a:xfrm>
            <a:off x="755484" y="739835"/>
            <a:ext cx="3702580" cy="16162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i="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Table of Contents</a:t>
            </a:r>
            <a:endParaRPr lang="en-US" sz="3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1" name="Content Placeholder 2">
            <a:extLst>
              <a:ext uri="{FF2B5EF4-FFF2-40B4-BE49-F238E27FC236}">
                <a16:creationId xmlns:a16="http://schemas.microsoft.com/office/drawing/2014/main" id="{8C8635FF-B9DD-CA2B-F18A-8979D68BF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484" y="2459116"/>
            <a:ext cx="3702579" cy="352482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Introduction</a:t>
            </a:r>
          </a:p>
          <a:p>
            <a:r>
              <a:rPr lang="en-US" sz="2000">
                <a:solidFill>
                  <a:srgbClr val="FFFFFF"/>
                </a:solidFill>
              </a:rPr>
              <a:t>Overview of the Business Idea</a:t>
            </a:r>
          </a:p>
          <a:p>
            <a:r>
              <a:rPr lang="en-US" sz="2000">
                <a:solidFill>
                  <a:srgbClr val="FFFFFF"/>
                </a:solidFill>
              </a:rPr>
              <a:t>Organization Structure</a:t>
            </a:r>
          </a:p>
          <a:p>
            <a:r>
              <a:rPr lang="en-US" sz="2000">
                <a:solidFill>
                  <a:srgbClr val="FFFFFF"/>
                </a:solidFill>
              </a:rPr>
              <a:t>Pestel Analysis</a:t>
            </a:r>
          </a:p>
          <a:p>
            <a:r>
              <a:rPr lang="en-US" sz="2000">
                <a:solidFill>
                  <a:srgbClr val="FFFFFF"/>
                </a:solidFill>
              </a:rPr>
              <a:t>Marketing Strategies</a:t>
            </a:r>
          </a:p>
          <a:p>
            <a:r>
              <a:rPr lang="en-US" sz="2000">
                <a:solidFill>
                  <a:srgbClr val="FFFFFF"/>
                </a:solidFill>
              </a:rPr>
              <a:t>Swot Analysis</a:t>
            </a:r>
          </a:p>
          <a:p>
            <a:r>
              <a:rPr lang="en-US" sz="2000">
                <a:solidFill>
                  <a:srgbClr val="FFFFFF"/>
                </a:solidFill>
              </a:rPr>
              <a:t>Funding Requirements and Allocation</a:t>
            </a:r>
          </a:p>
          <a:p>
            <a:r>
              <a:rPr lang="en-US" sz="2000">
                <a:solidFill>
                  <a:srgbClr val="FFFFFF"/>
                </a:solidFill>
              </a:rPr>
              <a:t>Financial Plan</a:t>
            </a:r>
          </a:p>
        </p:txBody>
      </p:sp>
      <p:pic>
        <p:nvPicPr>
          <p:cNvPr id="63" name="Picture 62" descr="Desk with productivity items">
            <a:extLst>
              <a:ext uri="{FF2B5EF4-FFF2-40B4-BE49-F238E27FC236}">
                <a16:creationId xmlns:a16="http://schemas.microsoft.com/office/drawing/2014/main" id="{C881BFBE-E1ED-67C4-D75F-9C2C1DE355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958" r="12708" b="-1"/>
          <a:stretch>
            <a:fillRect/>
          </a:stretch>
        </p:blipFill>
        <p:spPr>
          <a:xfrm>
            <a:off x="6360458" y="787114"/>
            <a:ext cx="4696693" cy="5283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06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957E82-7305-647C-4919-676C7AE35DAB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i="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Introduction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Arc 5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0EBD14DB-EC94-B394-2340-BDCEC7C1C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/>
            <a:endParaRPr lang="en-US" sz="1500"/>
          </a:p>
          <a:p>
            <a:r>
              <a:rPr lang="en-US" sz="1500"/>
              <a:t>My name is Edgar, and I am the Chief Executive Officer (CEO) and founder of Sakura Sushi London.</a:t>
            </a:r>
          </a:p>
          <a:p>
            <a:r>
              <a:rPr lang="en-US" sz="1500"/>
              <a:t> Legal Format: limited LTD </a:t>
            </a:r>
          </a:p>
          <a:p>
            <a:r>
              <a:rPr lang="en-US" sz="1500"/>
              <a:t>Sakura Sushi London will operate as a small, modern sushi restaurant offering dine-in, takeaway, and delivery services. The business aims to attract office workers, tourists, and residents.</a:t>
            </a:r>
          </a:p>
          <a:p>
            <a:r>
              <a:rPr lang="en-US" sz="1500"/>
              <a:t>I bring a strong background in hospitality management and business operations, with hands-on experience in the food and beverage industry. Over the 9 years. </a:t>
            </a:r>
          </a:p>
          <a:p>
            <a:r>
              <a:rPr lang="en-US" sz="1500"/>
              <a:t>My ability to combine strategic planning with practical execution allows me to drive business growth, maintain operational efficiency, and deliver a consistently high-quality dining experience.</a:t>
            </a:r>
          </a:p>
          <a:p>
            <a:r>
              <a:rPr lang="en-US" sz="1500"/>
              <a:t>I am deeply passionate about delivering authentic Japanese cuisine and creating meaningful dining experiences that bring people together. What motivates me most is the ability to turn a passion for food and hospitality into a successful business.</a:t>
            </a:r>
          </a:p>
          <a:p>
            <a:r>
              <a:rPr lang="en-US" sz="1500"/>
              <a:t>My connection to the food and hospitality industry comes from both professional experience and a genuine personal passion for Japanese cuisine.</a:t>
            </a:r>
          </a:p>
        </p:txBody>
      </p:sp>
    </p:spTree>
    <p:extLst>
      <p:ext uri="{BB962C8B-B14F-4D97-AF65-F5344CB8AC3E}">
        <p14:creationId xmlns:p14="http://schemas.microsoft.com/office/powerpoint/2010/main" val="355182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16EA78-2872-4151-ACDE-85DE92917660}"/>
              </a:ext>
            </a:extLst>
          </p:cNvPr>
          <p:cNvSpPr txBox="1"/>
          <p:nvPr/>
        </p:nvSpPr>
        <p:spPr>
          <a:xfrm>
            <a:off x="838201" y="365125"/>
            <a:ext cx="539336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i="0">
                <a:effectLst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Overview of the Business Idea</a:t>
            </a:r>
            <a:endParaRPr lang="en-US" sz="2400" b="1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E1903-7C68-2C6F-2D1E-D8A37D30E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36" y="1459719"/>
            <a:ext cx="5393361" cy="4719355"/>
          </a:xfrm>
        </p:spPr>
        <p:txBody>
          <a:bodyPr vert="horz" lIns="91440" tIns="45720" rIns="91440" bIns="45720" rtlCol="0"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Sakura Sushi London is a modern Japanese restaurant focused on delivering high-quality, includes a wide variety of freshly prepared sushi Sashimi, Nigiri and rolls, Bento boxes and vegetarian, Japanese drinks and desserts.</a:t>
            </a:r>
          </a:p>
          <a:p>
            <a:pPr lvl="0">
              <a:lnSpc>
                <a:spcPct val="150000"/>
              </a:lnSpc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While there are many sushi options available, customers often face challenges such as inconsistent quality, limited menu variety, high prices, or a lack of authenticity.</a:t>
            </a:r>
          </a:p>
          <a:p>
            <a:pPr>
              <a:lnSpc>
                <a:spcPct val="150000"/>
              </a:lnSpc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 Excellent customer service and a welcoming dining atmosphere further enhances the overall experience by combining authenticity, affordability, consistency, and convenience. Well-positioned to meet the expectations of modern consumers and stand out in the competitive food market.</a:t>
            </a:r>
          </a:p>
          <a:p>
            <a:pPr lvl="0"/>
            <a:endParaRPr lang="en-US" sz="1800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D8A056-BF94-2260-7574-92F2FF5CDA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-2"/>
          <a:stretch>
            <a:fillRect/>
          </a:stretch>
        </p:blipFill>
        <p:spPr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853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82DEB12-8908-949D-C32D-63D0C8D3FE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9" b="11559"/>
          <a:stretch>
            <a:fillRect/>
          </a:stretch>
        </p:blipFill>
        <p:spPr>
          <a:xfrm>
            <a:off x="-189186" y="-4199"/>
            <a:ext cx="9249102" cy="6857990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Content Placeholder 41">
            <a:extLst>
              <a:ext uri="{FF2B5EF4-FFF2-40B4-BE49-F238E27FC236}">
                <a16:creationId xmlns:a16="http://schemas.microsoft.com/office/drawing/2014/main" id="{85726062-F4EE-2577-BF6D-49074EBC05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Organization Structure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085429-DA6B-D929-A9B1-EA640DF4F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  <a:defRPr/>
            </a:pPr>
            <a:fld id="{C3F65BB1-9206-4D7F-97F9-47DCC7DC6334}" type="slidenum">
              <a:rPr lang="en-US"/>
              <a:pPr>
                <a:spcAft>
                  <a:spcPts val="600"/>
                </a:spcAft>
                <a:defRPr/>
              </a:pPr>
              <a:t>5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CE5A2A-49E8-A46F-103B-3028DB094F2C}"/>
              </a:ext>
            </a:extLst>
          </p:cNvPr>
          <p:cNvSpPr txBox="1"/>
          <p:nvPr/>
        </p:nvSpPr>
        <p:spPr>
          <a:xfrm>
            <a:off x="8643193" y="489507"/>
            <a:ext cx="3091607" cy="16554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8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48504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77C59BEC-C4CC-4741-B975-08C543178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0" name="Arc 49">
            <a:extLst>
              <a:ext uri="{FF2B5EF4-FFF2-40B4-BE49-F238E27FC236}">
                <a16:creationId xmlns:a16="http://schemas.microsoft.com/office/drawing/2014/main" id="{72DEF309-605D-4117-9340-6D589B6C3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6173" flipV="1">
            <a:off x="3930947" y="651615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9FB4DE-DBB1-0BF2-DBFA-00D692BAF33E}"/>
              </a:ext>
            </a:extLst>
          </p:cNvPr>
          <p:cNvSpPr txBox="1"/>
          <p:nvPr/>
        </p:nvSpPr>
        <p:spPr>
          <a:xfrm>
            <a:off x="838200" y="365125"/>
            <a:ext cx="105155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Section 3 – </a:t>
            </a: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PESTEL Analysis</a:t>
            </a:r>
            <a:endParaRPr lang="en-US" sz="4400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77008" y="5228027"/>
            <a:ext cx="1107241" cy="10772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244B544-7928-EE77-6431-5FCD7F5B98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635" r="20930" b="1"/>
          <a:stretch>
            <a:fillRect/>
          </a:stretch>
        </p:blipFill>
        <p:spPr>
          <a:xfrm>
            <a:off x="7109962" y="2087716"/>
            <a:ext cx="4221597" cy="40637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17" name="TextBox 2">
            <a:extLst>
              <a:ext uri="{FF2B5EF4-FFF2-40B4-BE49-F238E27FC236}">
                <a16:creationId xmlns:a16="http://schemas.microsoft.com/office/drawing/2014/main" id="{33FFA654-D69D-637B-2E54-1E6EC64A72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510316"/>
              </p:ext>
            </p:extLst>
          </p:nvPr>
        </p:nvGraphicFramePr>
        <p:xfrm>
          <a:off x="838200" y="1825625"/>
          <a:ext cx="539336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2424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A7CFC1-D7AD-1D38-BE48-0537EF316731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Marketing Strategies</a:t>
            </a:r>
          </a:p>
        </p:txBody>
      </p:sp>
      <p:sp>
        <p:nvSpPr>
          <p:cNvPr id="55" name="Arc 54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Content Placeholder 2">
            <a:extLst>
              <a:ext uri="{FF2B5EF4-FFF2-40B4-BE49-F238E27FC236}">
                <a16:creationId xmlns:a16="http://schemas.microsoft.com/office/drawing/2014/main" id="{A18FDE8E-B325-0DB0-C8C4-FBDD3F359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r>
              <a:rPr lang="en-US" sz="7200" b="1" dirty="0"/>
              <a:t>Target Market 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The primary target market is young professionals aged 18–45.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Key Characteristics: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Busy lifestyle limited time to cook 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Disposable income willing to pay for quality food 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Value convenience prefer fast service and takeaway options </a:t>
            </a:r>
          </a:p>
          <a:p>
            <a:pPr>
              <a:lnSpc>
                <a:spcPct val="170000"/>
              </a:lnSpc>
            </a:pPr>
            <a:r>
              <a:rPr lang="en-US" sz="5600" b="1" dirty="0">
                <a:latin typeface="Arial" panose="020B0604020202020204" pitchFamily="34" charset="0"/>
                <a:cs typeface="Arial" panose="020B0604020202020204" pitchFamily="34" charset="0"/>
              </a:rPr>
              <a:t>Students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Lower income highly price-sensitive 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Attracted by discounts, deals, and meal offers 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Likely to purchase takeaway or budget options </a:t>
            </a:r>
          </a:p>
          <a:p>
            <a:pPr>
              <a:lnSpc>
                <a:spcPct val="170000"/>
              </a:lnSpc>
            </a:pP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Tourists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Looking for quick, reliable food in a central location 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Attracted by good reviews, branding, and visibility </a:t>
            </a:r>
          </a:p>
          <a:p>
            <a:pPr>
              <a:lnSpc>
                <a:spcPct val="170000"/>
              </a:lnSpc>
            </a:pPr>
            <a: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  <a:t>More likely to make one-off purchases, but spend more per visit</a:t>
            </a:r>
            <a:br>
              <a:rPr lang="en-US" sz="49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281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 descr="Food on a table">
            <a:extLst>
              <a:ext uri="{FF2B5EF4-FFF2-40B4-BE49-F238E27FC236}">
                <a16:creationId xmlns:a16="http://schemas.microsoft.com/office/drawing/2014/main" id="{40C2CB2F-956A-425F-BF98-F574543180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882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154AF6-39F2-0814-D513-A0835552B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Marketing Mix (4Ps)</a:t>
            </a:r>
            <a:br>
              <a:rPr lang="en-GB" sz="4000"/>
            </a:br>
            <a:endParaRPr lang="en-GB" sz="4000"/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0519F60-AA43-5C53-A8B7-FB71E8D40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pPr lvl="0"/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Product:</a:t>
            </a: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Fresh sushi, bento boxes, Japanese drinks and desserts </a:t>
            </a:r>
          </a:p>
          <a:p>
            <a:pPr lvl="0"/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Price:</a:t>
            </a: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Competitive pricing between £6–£15 per meal </a:t>
            </a:r>
          </a:p>
          <a:p>
            <a:pPr lvl="0"/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Place:</a:t>
            </a: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Central London location with dine-in, takeaway, and delivery options </a:t>
            </a:r>
          </a:p>
          <a:p>
            <a:pPr lvl="0"/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Promotion:</a:t>
            </a: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Social media marketing (Instagram, TikTok), student discounts, and loyalty cards to retain repeat customers </a:t>
            </a:r>
          </a:p>
          <a:p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2756277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688E73-49B9-4052-A836-D248C825D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B6AEE0C-07FE-4154-BC7C-2F20530BC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ngle view of sushi on a wooden platter">
            <a:extLst>
              <a:ext uri="{FF2B5EF4-FFF2-40B4-BE49-F238E27FC236}">
                <a16:creationId xmlns:a16="http://schemas.microsoft.com/office/drawing/2014/main" id="{9F4E186A-04B7-1AFA-5BC1-1FA3E730F9C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 b="15730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763481-45F6-D41E-6915-6A9B7297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57189"/>
            <a:ext cx="5155263" cy="5571899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SWOT Analysis</a:t>
            </a:r>
            <a:br>
              <a:rPr lang="en-GB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ACC71-2E6E-8C0F-3B63-FE559B8A50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5375" y="557189"/>
            <a:ext cx="5158424" cy="5571899"/>
          </a:xfrm>
        </p:spPr>
        <p:txBody>
          <a:bodyPr anchor="ctr">
            <a:normAutofit/>
          </a:bodyPr>
          <a:lstStyle/>
          <a:p>
            <a:r>
              <a:rPr lang="en-GB" sz="1900" b="1">
                <a:solidFill>
                  <a:srgbClr val="FFFFFF"/>
                </a:solidFill>
              </a:rPr>
              <a:t>Strengths:</a:t>
            </a:r>
            <a:endParaRPr lang="en-GB" sz="1900">
              <a:solidFill>
                <a:srgbClr val="FFFFFF"/>
              </a:solidFill>
            </a:endParaRP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Fresh, high-quality sushi </a:t>
            </a: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Prime Central London location </a:t>
            </a:r>
          </a:p>
          <a:p>
            <a:r>
              <a:rPr lang="en-GB" sz="1900" b="1">
                <a:solidFill>
                  <a:srgbClr val="FFFFFF"/>
                </a:solidFill>
              </a:rPr>
              <a:t>Weaknesses:</a:t>
            </a:r>
            <a:endParaRPr lang="en-GB" sz="1900">
              <a:solidFill>
                <a:srgbClr val="FFFFFF"/>
              </a:solidFill>
            </a:endParaRP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High rental and operating costs </a:t>
            </a: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Strong local competition </a:t>
            </a:r>
          </a:p>
          <a:p>
            <a:r>
              <a:rPr lang="en-GB" sz="1900" b="1">
                <a:solidFill>
                  <a:srgbClr val="FFFFFF"/>
                </a:solidFill>
              </a:rPr>
              <a:t>Opportunities:</a:t>
            </a:r>
            <a:endParaRPr lang="en-GB" sz="1900">
              <a:solidFill>
                <a:srgbClr val="FFFFFF"/>
              </a:solidFill>
            </a:endParaRP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Growing demand for sushi and healthy dining options </a:t>
            </a: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Expansion through online delivery services </a:t>
            </a:r>
          </a:p>
          <a:p>
            <a:r>
              <a:rPr lang="en-GB" sz="1900" b="1">
                <a:solidFill>
                  <a:srgbClr val="FFFFFF"/>
                </a:solidFill>
              </a:rPr>
              <a:t>Threats:</a:t>
            </a:r>
            <a:endParaRPr lang="en-GB" sz="1900">
              <a:solidFill>
                <a:srgbClr val="FFFFFF"/>
              </a:solidFill>
            </a:endParaRP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Competitors reducing prices or launching promotions </a:t>
            </a:r>
          </a:p>
          <a:p>
            <a:pPr marL="0" lvl="0" indent="0">
              <a:buNone/>
            </a:pPr>
            <a:r>
              <a:rPr lang="en-GB" sz="1900">
                <a:solidFill>
                  <a:srgbClr val="FFFFFF"/>
                </a:solidFill>
              </a:rPr>
              <a:t>Economic downturn reducing discretionary spending </a:t>
            </a:r>
          </a:p>
          <a:p>
            <a:endParaRPr lang="en-GB" sz="19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481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4AB0C6C-1B62-BD5B-4E39-AC5A07001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147192"/>
              </p:ext>
            </p:extLst>
          </p:nvPr>
        </p:nvGraphicFramePr>
        <p:xfrm>
          <a:off x="6994525" y="472545"/>
          <a:ext cx="4514303" cy="56025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83714">
                  <a:extLst>
                    <a:ext uri="{9D8B030D-6E8A-4147-A177-3AD203B41FA5}">
                      <a16:colId xmlns:a16="http://schemas.microsoft.com/office/drawing/2014/main" val="4078324115"/>
                    </a:ext>
                  </a:extLst>
                </a:gridCol>
                <a:gridCol w="1430589">
                  <a:extLst>
                    <a:ext uri="{9D8B030D-6E8A-4147-A177-3AD203B41FA5}">
                      <a16:colId xmlns:a16="http://schemas.microsoft.com/office/drawing/2014/main" val="3261734122"/>
                    </a:ext>
                  </a:extLst>
                </a:gridCol>
              </a:tblGrid>
              <a:tr h="12278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 dirty="0">
                          <a:effectLst/>
                        </a:rPr>
                        <a:t>Fixed Costs</a:t>
                      </a:r>
                      <a:endParaRPr lang="en-GB" sz="33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 dirty="0">
                          <a:effectLst/>
                        </a:rPr>
                        <a:t>per month</a:t>
                      </a:r>
                      <a:endParaRPr lang="en-GB" sz="3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919177"/>
                  </a:ext>
                </a:extLst>
              </a:tr>
              <a:tr h="657064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>
                          <a:effectLst/>
                        </a:rPr>
                        <a:t>Rent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3300" u="none" strike="noStrike">
                          <a:effectLst/>
                        </a:rPr>
                        <a:t>£2,000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extLst>
                  <a:ext uri="{0D108BD9-81ED-4DB2-BD59-A6C34878D82A}">
                    <a16:rowId xmlns:a16="http://schemas.microsoft.com/office/drawing/2014/main" val="3366274579"/>
                  </a:ext>
                </a:extLst>
              </a:tr>
              <a:tr h="657064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 dirty="0">
                          <a:effectLst/>
                        </a:rPr>
                        <a:t>Bus. Rate</a:t>
                      </a:r>
                      <a:endParaRPr lang="en-GB" sz="3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3300" u="none" strike="noStrike">
                          <a:effectLst/>
                        </a:rPr>
                        <a:t>£500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extLst>
                  <a:ext uri="{0D108BD9-81ED-4DB2-BD59-A6C34878D82A}">
                    <a16:rowId xmlns:a16="http://schemas.microsoft.com/office/drawing/2014/main" val="1957750995"/>
                  </a:ext>
                </a:extLst>
              </a:tr>
              <a:tr h="657064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>
                          <a:effectLst/>
                        </a:rPr>
                        <a:t>Gas bill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3300" u="none" strike="noStrike">
                          <a:effectLst/>
                        </a:rPr>
                        <a:t>£500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extLst>
                  <a:ext uri="{0D108BD9-81ED-4DB2-BD59-A6C34878D82A}">
                    <a16:rowId xmlns:a16="http://schemas.microsoft.com/office/drawing/2014/main" val="3343916940"/>
                  </a:ext>
                </a:extLst>
              </a:tr>
              <a:tr h="12278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>
                          <a:effectLst/>
                        </a:rPr>
                        <a:t>Two Emp Salary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3300" u="none" strike="noStrike">
                          <a:effectLst/>
                        </a:rPr>
                        <a:t>£1,500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extLst>
                  <a:ext uri="{0D108BD9-81ED-4DB2-BD59-A6C34878D82A}">
                    <a16:rowId xmlns:a16="http://schemas.microsoft.com/office/drawing/2014/main" val="1042499348"/>
                  </a:ext>
                </a:extLst>
              </a:tr>
              <a:tr h="657064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>
                          <a:effectLst/>
                        </a:rPr>
                        <a:t>Accountant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3300" u="none" strike="noStrike">
                          <a:effectLst/>
                        </a:rPr>
                        <a:t>£500</a:t>
                      </a:r>
                      <a:endParaRPr lang="en-GB" sz="3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extLst>
                  <a:ext uri="{0D108BD9-81ED-4DB2-BD59-A6C34878D82A}">
                    <a16:rowId xmlns:a16="http://schemas.microsoft.com/office/drawing/2014/main" val="911577121"/>
                  </a:ext>
                </a:extLst>
              </a:tr>
              <a:tr h="371425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3300" u="none" strike="noStrike" dirty="0">
                          <a:effectLst/>
                        </a:rPr>
                        <a:t>Total cost</a:t>
                      </a:r>
                      <a:endParaRPr lang="en-GB" sz="3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3300" u="none" strike="noStrike" dirty="0">
                          <a:effectLst/>
                        </a:rPr>
                        <a:t>£5,000</a:t>
                      </a:r>
                      <a:endParaRPr lang="en-GB" sz="3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5716" marR="15716" marT="15716" marB="0" anchor="ctr"/>
                </a:tc>
                <a:extLst>
                  <a:ext uri="{0D108BD9-81ED-4DB2-BD59-A6C34878D82A}">
                    <a16:rowId xmlns:a16="http://schemas.microsoft.com/office/drawing/2014/main" val="246753763"/>
                  </a:ext>
                </a:extLst>
              </a:tr>
            </a:tbl>
          </a:graphicData>
        </a:graphic>
      </p:graphicFrame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BF6B87C-753B-0606-B7C1-F526C69EB0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3308236"/>
              </p:ext>
            </p:extLst>
          </p:nvPr>
        </p:nvGraphicFramePr>
        <p:xfrm>
          <a:off x="941560" y="397587"/>
          <a:ext cx="4823973" cy="5740927"/>
        </p:xfrm>
        <a:graphic>
          <a:graphicData uri="http://schemas.openxmlformats.org/drawingml/2006/table">
            <a:tbl>
              <a:tblPr firstRow="1"/>
              <a:tblGrid>
                <a:gridCol w="2202922">
                  <a:extLst>
                    <a:ext uri="{9D8B030D-6E8A-4147-A177-3AD203B41FA5}">
                      <a16:colId xmlns:a16="http://schemas.microsoft.com/office/drawing/2014/main" val="3173173661"/>
                    </a:ext>
                  </a:extLst>
                </a:gridCol>
                <a:gridCol w="2621051">
                  <a:extLst>
                    <a:ext uri="{9D8B030D-6E8A-4147-A177-3AD203B41FA5}">
                      <a16:colId xmlns:a16="http://schemas.microsoft.com/office/drawing/2014/main" val="896379705"/>
                    </a:ext>
                  </a:extLst>
                </a:gridCol>
              </a:tblGrid>
              <a:tr h="1044915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83CCEB"/>
                          </a:highlight>
                          <a:latin typeface="Calibri"/>
                        </a:rPr>
                        <a:t>Startup</a:t>
                      </a:r>
                      <a:r>
                        <a:rPr lang="en-GB" sz="33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83CCEB"/>
                          </a:highlight>
                          <a:latin typeface="Calibri"/>
                        </a:rPr>
                        <a:t> </a:t>
                      </a:r>
                      <a:r>
                        <a:rPr lang="en-GB" sz="33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83CCEB"/>
                          </a:highlight>
                          <a:latin typeface="Calibri"/>
                        </a:rPr>
                        <a:t>Cost</a:t>
                      </a:r>
                      <a:endParaRPr lang="en-GB" sz="2500" b="0" i="0" u="none" strike="noStrike">
                        <a:effectLst/>
                        <a:highlight>
                          <a:srgbClr val="83CCEB"/>
                        </a:highlight>
                        <a:latin typeface="Calibri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3CC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2500" b="0" i="0" u="none" strike="noStrike" dirty="0">
                        <a:effectLst/>
                        <a:highlight>
                          <a:srgbClr val="83CCEB"/>
                        </a:highlight>
                        <a:latin typeface="Calibri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3C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5073799"/>
                  </a:ext>
                </a:extLst>
              </a:tr>
              <a:tr h="702317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 panose="020F0502020204030204" pitchFamily="34" charset="0"/>
                        </a:rPr>
                        <a:t>Furniture</a:t>
                      </a:r>
                      <a:endParaRPr lang="en-GB" sz="2500" b="0" i="0" u="none" strike="noStrike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E9EBF5"/>
                          </a:highlight>
                          <a:latin typeface="Calibri" panose="020F0502020204030204" pitchFamily="34" charset="0"/>
                        </a:rPr>
                        <a:t>£8,000</a:t>
                      </a:r>
                      <a:endParaRPr lang="en-GB" sz="2500" b="0" i="0" u="none" strike="noStrike" dirty="0">
                        <a:effectLst/>
                        <a:highlight>
                          <a:srgbClr val="E9EBF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8123093"/>
                  </a:ext>
                </a:extLst>
              </a:tr>
              <a:tr h="1201548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/>
                        </a:rPr>
                        <a:t>Accessories/e</a:t>
                      </a:r>
                      <a:r>
                        <a:rPr lang="en-GB" sz="33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/>
                        </a:rPr>
                        <a:t>quipment</a:t>
                      </a:r>
                      <a:endParaRPr lang="en-GB" sz="2500" b="0" i="0" u="none" strike="noStrike" dirty="0" err="1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E9EBF5"/>
                          </a:highlight>
                          <a:latin typeface="Calibri"/>
                        </a:rPr>
                        <a:t>12,400</a:t>
                      </a:r>
                      <a:endParaRPr lang="en-GB" sz="2500" b="0" i="0" u="none" strike="noStrike" dirty="0">
                        <a:effectLst/>
                        <a:highlight>
                          <a:srgbClr val="E9EBF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7427567"/>
                  </a:ext>
                </a:extLst>
              </a:tr>
              <a:tr h="1044915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/>
                        </a:rPr>
                        <a:t>Toiletries</a:t>
                      </a:r>
                      <a:endParaRPr lang="en-GB" sz="2500" b="0" i="0" u="none" strike="noStrike" dirty="0">
                        <a:effectLst/>
                        <a:highlight>
                          <a:srgbClr val="CAEDFB"/>
                        </a:highlight>
                        <a:latin typeface="Calibri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E9EBF5"/>
                          </a:highlight>
                          <a:latin typeface="Calibri"/>
                        </a:rPr>
                        <a:t>3,000</a:t>
                      </a:r>
                      <a:endParaRPr lang="en-GB" sz="2500" b="0" i="0" u="none" strike="noStrike">
                        <a:effectLst/>
                        <a:highlight>
                          <a:srgbClr val="E9EBF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424853"/>
                  </a:ext>
                </a:extLst>
              </a:tr>
              <a:tr h="1044915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 panose="020F0502020204030204" pitchFamily="34" charset="0"/>
                        </a:rPr>
                        <a:t>Renovation</a:t>
                      </a:r>
                      <a:endParaRPr lang="en-GB" sz="2500" b="0" i="0" u="none" strike="noStrike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E9EBF5"/>
                          </a:highlight>
                          <a:latin typeface="Calibri"/>
                        </a:rPr>
                        <a:t>25,000</a:t>
                      </a:r>
                      <a:endParaRPr lang="en-GB" sz="2500" b="0" i="0" u="none" strike="noStrike">
                        <a:effectLst/>
                        <a:highlight>
                          <a:srgbClr val="E9EBF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220869"/>
                  </a:ext>
                </a:extLst>
              </a:tr>
              <a:tr h="702317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</a:rPr>
                        <a:t>Total</a:t>
                      </a:r>
                      <a:endParaRPr lang="en-GB" sz="25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3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E9EBF5"/>
                          </a:highlight>
                          <a:latin typeface="Calibri"/>
                        </a:rPr>
                        <a:t>£48,400</a:t>
                      </a:r>
                      <a:endParaRPr lang="en-GB" sz="2500" b="0" i="0" u="none" strike="noStrike" dirty="0">
                        <a:effectLst/>
                        <a:highlight>
                          <a:srgbClr val="E9EBF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3097" marR="13097" marT="130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0891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387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9C8403C-9D17-D9C3-737F-14DFC9E198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311531"/>
              </p:ext>
            </p:extLst>
          </p:nvPr>
        </p:nvGraphicFramePr>
        <p:xfrm>
          <a:off x="493986" y="504497"/>
          <a:ext cx="10510349" cy="5230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4007">
                  <a:extLst>
                    <a:ext uri="{9D8B030D-6E8A-4147-A177-3AD203B41FA5}">
                      <a16:colId xmlns:a16="http://schemas.microsoft.com/office/drawing/2014/main" val="1424863364"/>
                    </a:ext>
                  </a:extLst>
                </a:gridCol>
                <a:gridCol w="670194">
                  <a:extLst>
                    <a:ext uri="{9D8B030D-6E8A-4147-A177-3AD203B41FA5}">
                      <a16:colId xmlns:a16="http://schemas.microsoft.com/office/drawing/2014/main" val="216600168"/>
                    </a:ext>
                  </a:extLst>
                </a:gridCol>
                <a:gridCol w="734021">
                  <a:extLst>
                    <a:ext uri="{9D8B030D-6E8A-4147-A177-3AD203B41FA5}">
                      <a16:colId xmlns:a16="http://schemas.microsoft.com/office/drawing/2014/main" val="3549663517"/>
                    </a:ext>
                  </a:extLst>
                </a:gridCol>
                <a:gridCol w="723386">
                  <a:extLst>
                    <a:ext uri="{9D8B030D-6E8A-4147-A177-3AD203B41FA5}">
                      <a16:colId xmlns:a16="http://schemas.microsoft.com/office/drawing/2014/main" val="3538733880"/>
                    </a:ext>
                  </a:extLst>
                </a:gridCol>
                <a:gridCol w="712746">
                  <a:extLst>
                    <a:ext uri="{9D8B030D-6E8A-4147-A177-3AD203B41FA5}">
                      <a16:colId xmlns:a16="http://schemas.microsoft.com/office/drawing/2014/main" val="1464463343"/>
                    </a:ext>
                  </a:extLst>
                </a:gridCol>
                <a:gridCol w="702108">
                  <a:extLst>
                    <a:ext uri="{9D8B030D-6E8A-4147-A177-3AD203B41FA5}">
                      <a16:colId xmlns:a16="http://schemas.microsoft.com/office/drawing/2014/main" val="3027315072"/>
                    </a:ext>
                  </a:extLst>
                </a:gridCol>
                <a:gridCol w="851040">
                  <a:extLst>
                    <a:ext uri="{9D8B030D-6E8A-4147-A177-3AD203B41FA5}">
                      <a16:colId xmlns:a16="http://schemas.microsoft.com/office/drawing/2014/main" val="1590065993"/>
                    </a:ext>
                  </a:extLst>
                </a:gridCol>
                <a:gridCol w="680832">
                  <a:extLst>
                    <a:ext uri="{9D8B030D-6E8A-4147-A177-3AD203B41FA5}">
                      <a16:colId xmlns:a16="http://schemas.microsoft.com/office/drawing/2014/main" val="2686773799"/>
                    </a:ext>
                  </a:extLst>
                </a:gridCol>
                <a:gridCol w="776574">
                  <a:extLst>
                    <a:ext uri="{9D8B030D-6E8A-4147-A177-3AD203B41FA5}">
                      <a16:colId xmlns:a16="http://schemas.microsoft.com/office/drawing/2014/main" val="1086886680"/>
                    </a:ext>
                  </a:extLst>
                </a:gridCol>
                <a:gridCol w="734022">
                  <a:extLst>
                    <a:ext uri="{9D8B030D-6E8A-4147-A177-3AD203B41FA5}">
                      <a16:colId xmlns:a16="http://schemas.microsoft.com/office/drawing/2014/main" val="2005843513"/>
                    </a:ext>
                  </a:extLst>
                </a:gridCol>
                <a:gridCol w="808487">
                  <a:extLst>
                    <a:ext uri="{9D8B030D-6E8A-4147-A177-3AD203B41FA5}">
                      <a16:colId xmlns:a16="http://schemas.microsoft.com/office/drawing/2014/main" val="4232079928"/>
                    </a:ext>
                  </a:extLst>
                </a:gridCol>
                <a:gridCol w="872317">
                  <a:extLst>
                    <a:ext uri="{9D8B030D-6E8A-4147-A177-3AD203B41FA5}">
                      <a16:colId xmlns:a16="http://schemas.microsoft.com/office/drawing/2014/main" val="2078882507"/>
                    </a:ext>
                  </a:extLst>
                </a:gridCol>
                <a:gridCol w="1010615">
                  <a:extLst>
                    <a:ext uri="{9D8B030D-6E8A-4147-A177-3AD203B41FA5}">
                      <a16:colId xmlns:a16="http://schemas.microsoft.com/office/drawing/2014/main" val="1328531209"/>
                    </a:ext>
                  </a:extLst>
                </a:gridCol>
              </a:tblGrid>
              <a:tr h="1097619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buNone/>
                      </a:pPr>
                      <a:r>
                        <a:rPr lang="en-GB" sz="2400" b="1" i="0" kern="1200" dirty="0">
                          <a:solidFill>
                            <a:srgbClr val="FF0000"/>
                          </a:solidFill>
                          <a:effectLst/>
                          <a:highlight>
                            <a:srgbClr val="A6C9EC"/>
                          </a:highlight>
                          <a:latin typeface="Calibri" panose="020F0502020204030204" pitchFamily="34" charset="0"/>
                        </a:rPr>
                        <a:t>Variable Costs</a:t>
                      </a:r>
                      <a:endParaRPr lang="en-GB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JAN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FEV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MAR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APR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MAY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JUN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JUL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AUG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SEP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OUT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NOV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 dirty="0">
                          <a:effectLst/>
                        </a:rPr>
                        <a:t>DEC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166397"/>
                  </a:ext>
                </a:extLst>
              </a:tr>
              <a:tr h="810508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buNone/>
                      </a:pPr>
                      <a:r>
                        <a:rPr lang="en-GB" sz="2400" b="0" i="0" kern="120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 panose="020F0502020204030204" pitchFamily="34" charset="0"/>
                        </a:rPr>
                        <a:t>Electricity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500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500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600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600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700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700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800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800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900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900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1,000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1,000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1743977"/>
                  </a:ext>
                </a:extLst>
              </a:tr>
              <a:tr h="1242446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buNone/>
                      </a:pPr>
                      <a:r>
                        <a:rPr lang="en-GB" sz="2400" b="0" i="0" kern="120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 panose="020F0502020204030204" pitchFamily="34" charset="0"/>
                        </a:rPr>
                        <a:t>Raw materials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2,200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2,400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2,600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2,800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3,000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3,200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3,400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3,600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3,800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4,000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 dirty="0">
                          <a:effectLst/>
                        </a:rPr>
                        <a:t>4,200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603792"/>
                  </a:ext>
                </a:extLst>
              </a:tr>
              <a:tr h="1215763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buNone/>
                      </a:pPr>
                      <a:r>
                        <a:rPr lang="en-GB" sz="2400" b="0" i="0" kern="120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Calibri" panose="020F0502020204030204" pitchFamily="34" charset="0"/>
                        </a:rPr>
                        <a:t>hourly paid Emp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1,500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1,600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1,700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1,800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1.900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2,100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2,200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2,300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2,400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2,500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2,700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0224036"/>
                  </a:ext>
                </a:extLst>
              </a:tr>
              <a:tr h="863698">
                <a:tc>
                  <a:txBody>
                    <a:bodyPr/>
                    <a:lstStyle/>
                    <a:p>
                      <a:pPr marL="0" algn="l" rtl="0" eaLnBrk="1" fontAlgn="ctr" latinLnBrk="0" hangingPunct="1">
                        <a:buNone/>
                      </a:pPr>
                      <a:r>
                        <a:rPr lang="en-GB" sz="2400" b="0" i="0" kern="120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</a:rPr>
                        <a:t>Total Var cost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4,000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4,300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4,700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5,000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5,400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5,700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6,100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6,400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6,800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7,100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>
                          <a:effectLst/>
                        </a:rPr>
                        <a:t>7,500</a:t>
                      </a:r>
                      <a:endParaRPr lang="en-GB" dirty="0">
                        <a:effectLst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>
                        <a:buNone/>
                      </a:pPr>
                      <a:r>
                        <a:rPr lang="en-GB" dirty="0">
                          <a:effectLst/>
                        </a:rPr>
                        <a:t>7,900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683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2009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628EBF7-1E0F-5AD8-48DE-96F626062D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477872"/>
              </p:ext>
            </p:extLst>
          </p:nvPr>
        </p:nvGraphicFramePr>
        <p:xfrm>
          <a:off x="78827" y="1394360"/>
          <a:ext cx="12034346" cy="3587543"/>
        </p:xfrm>
        <a:graphic>
          <a:graphicData uri="http://schemas.openxmlformats.org/drawingml/2006/table">
            <a:tbl>
              <a:tblPr/>
              <a:tblGrid>
                <a:gridCol w="1305805">
                  <a:extLst>
                    <a:ext uri="{9D8B030D-6E8A-4147-A177-3AD203B41FA5}">
                      <a16:colId xmlns:a16="http://schemas.microsoft.com/office/drawing/2014/main" val="2162341542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1723086275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1372009302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3427254236"/>
                    </a:ext>
                  </a:extLst>
                </a:gridCol>
                <a:gridCol w="890345">
                  <a:extLst>
                    <a:ext uri="{9D8B030D-6E8A-4147-A177-3AD203B41FA5}">
                      <a16:colId xmlns:a16="http://schemas.microsoft.com/office/drawing/2014/main" val="1377147036"/>
                    </a:ext>
                  </a:extLst>
                </a:gridCol>
                <a:gridCol w="890345">
                  <a:extLst>
                    <a:ext uri="{9D8B030D-6E8A-4147-A177-3AD203B41FA5}">
                      <a16:colId xmlns:a16="http://schemas.microsoft.com/office/drawing/2014/main" val="614935731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1494452360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3104240530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3726761101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885244861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847242986"/>
                    </a:ext>
                  </a:extLst>
                </a:gridCol>
                <a:gridCol w="891632">
                  <a:extLst>
                    <a:ext uri="{9D8B030D-6E8A-4147-A177-3AD203B41FA5}">
                      <a16:colId xmlns:a16="http://schemas.microsoft.com/office/drawing/2014/main" val="2614391558"/>
                    </a:ext>
                  </a:extLst>
                </a:gridCol>
                <a:gridCol w="923163">
                  <a:extLst>
                    <a:ext uri="{9D8B030D-6E8A-4147-A177-3AD203B41FA5}">
                      <a16:colId xmlns:a16="http://schemas.microsoft.com/office/drawing/2014/main" val="2550521548"/>
                    </a:ext>
                  </a:extLst>
                </a:gridCol>
              </a:tblGrid>
              <a:tr h="465329">
                <a:tc>
                  <a:txBody>
                    <a:bodyPr/>
                    <a:lstStyle/>
                    <a:p>
                      <a:pPr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4D93D9"/>
                          </a:highlight>
                          <a:latin typeface="Aptos Narrow" panose="020B0004020202020204" pitchFamily="34" charset="0"/>
                        </a:rPr>
                        <a:t>Jan</a:t>
                      </a:r>
                      <a:endParaRPr lang="en-GB" sz="1800" b="0" i="0" u="none" strike="noStrike" dirty="0">
                        <a:effectLst/>
                        <a:highlight>
                          <a:srgbClr val="4D93D9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4D93D9"/>
                          </a:highlight>
                          <a:latin typeface="Aptos Narrow" panose="020B0004020202020204" pitchFamily="34" charset="0"/>
                        </a:rPr>
                        <a:t>Feb</a:t>
                      </a:r>
                      <a:endParaRPr lang="en-GB" sz="1800" b="0" i="0" u="none" strike="noStrike">
                        <a:effectLst/>
                        <a:highlight>
                          <a:srgbClr val="4D93D9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4D93D9"/>
                          </a:highlight>
                          <a:latin typeface="Aptos Narrow" panose="020B0004020202020204" pitchFamily="34" charset="0"/>
                        </a:rPr>
                        <a:t>Mar</a:t>
                      </a:r>
                      <a:endParaRPr lang="en-GB" sz="1800" b="0" i="0" u="none" strike="noStrike">
                        <a:effectLst/>
                        <a:highlight>
                          <a:srgbClr val="4D93D9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4D93D9"/>
                          </a:highlight>
                          <a:latin typeface="Aptos Narrow" panose="020B0004020202020204" pitchFamily="34" charset="0"/>
                        </a:rPr>
                        <a:t>Apr</a:t>
                      </a:r>
                      <a:endParaRPr lang="en-GB" sz="1800" b="0" i="0" u="none" strike="noStrike">
                        <a:effectLst/>
                        <a:highlight>
                          <a:srgbClr val="4D93D9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4D93D9"/>
                          </a:highlight>
                          <a:latin typeface="Aptos Narrow" panose="020B0004020202020204" pitchFamily="34" charset="0"/>
                        </a:rPr>
                        <a:t>May</a:t>
                      </a:r>
                      <a:endParaRPr lang="en-GB" sz="1800" b="0" i="0" u="none" strike="noStrike">
                        <a:effectLst/>
                        <a:highlight>
                          <a:srgbClr val="4D93D9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4D93D9"/>
                          </a:highlight>
                          <a:latin typeface="Aptos Narrow" panose="020B0004020202020204" pitchFamily="34" charset="0"/>
                        </a:rPr>
                        <a:t>Jun</a:t>
                      </a:r>
                      <a:endParaRPr lang="en-GB" sz="1800" b="0" i="0" u="none" strike="noStrike">
                        <a:effectLst/>
                        <a:highlight>
                          <a:srgbClr val="4D93D9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4D93D9"/>
                          </a:highlight>
                          <a:latin typeface="Arial" panose="020B0604020202020204" pitchFamily="34" charset="0"/>
                        </a:rPr>
                        <a:t>Jul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4D93D9"/>
                          </a:highlight>
                          <a:latin typeface="Arial" panose="020B0604020202020204" pitchFamily="34" charset="0"/>
                        </a:rPr>
                        <a:t>Aug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4D93D9"/>
                          </a:highlight>
                          <a:latin typeface="Arial" panose="020B0604020202020204" pitchFamily="34" charset="0"/>
                        </a:rPr>
                        <a:t>Sep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4D93D9"/>
                          </a:highlight>
                          <a:latin typeface="Arial" panose="020B0604020202020204" pitchFamily="34" charset="0"/>
                        </a:rPr>
                        <a:t>Out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4D93D9"/>
                          </a:highlight>
                          <a:latin typeface="Arial" panose="020B0604020202020204" pitchFamily="34" charset="0"/>
                        </a:rPr>
                        <a:t>Nov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4D93D9"/>
                          </a:highlight>
                          <a:latin typeface="Arial" panose="020B0604020202020204" pitchFamily="34" charset="0"/>
                        </a:rPr>
                        <a:t>Dec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9299477"/>
                  </a:ext>
                </a:extLst>
              </a:tr>
              <a:tr h="633149">
                <a:tc>
                  <a:txBody>
                    <a:bodyPr/>
                    <a:lstStyle/>
                    <a:p>
                      <a:pPr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Aptos Narrow" panose="020B0004020202020204" pitchFamily="34" charset="0"/>
                        </a:rPr>
                        <a:t>Fixed</a:t>
                      </a:r>
                      <a:endParaRPr lang="en-GB" sz="1800" b="0" i="0" u="none" strike="noStrike" dirty="0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Aptos Narrow" panose="020B0004020202020204" pitchFamily="34" charset="0"/>
                        </a:rPr>
                        <a:t>£5,000</a:t>
                      </a:r>
                      <a:endParaRPr lang="en-GB" sz="1800" b="0" i="0" u="none" strike="noStrike" dirty="0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Aptos Narrow" panose="020B0004020202020204" pitchFamily="34" charset="0"/>
                        </a:rPr>
                        <a:t>£5,000</a:t>
                      </a:r>
                      <a:endParaRPr lang="en-GB" sz="1800" b="0" i="0" u="none" strike="noStrike" dirty="0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Aptos Narrow" panose="020B0004020202020204" pitchFamily="34" charset="0"/>
                        </a:rPr>
                        <a:t>£5,000</a:t>
                      </a:r>
                      <a:endParaRPr lang="en-GB" sz="1800" b="0" i="0" u="none" strike="noStrike" dirty="0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Aptos Narrow" panose="020B0004020202020204" pitchFamily="34" charset="0"/>
                        </a:rPr>
                        <a:t>£5,000</a:t>
                      </a:r>
                      <a:endParaRPr lang="en-GB" sz="1800" b="0" i="0" u="none" strike="noStrike" dirty="0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Aptos Narrow" panose="020B0004020202020204" pitchFamily="34" charset="0"/>
                        </a:rPr>
                        <a:t>£5,000</a:t>
                      </a:r>
                      <a:endParaRPr lang="en-GB" sz="1800" b="0" i="0" u="none" strike="noStrike" dirty="0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CAEDFB"/>
                          </a:highlight>
                          <a:latin typeface="Aptos Narrow" panose="020B0004020202020204" pitchFamily="34" charset="0"/>
                        </a:rPr>
                        <a:t>£5,000</a:t>
                      </a:r>
                      <a:endParaRPr lang="en-GB" sz="1800" b="0" i="0" u="none" strike="noStrike" dirty="0">
                        <a:effectLst/>
                        <a:highlight>
                          <a:srgbClr val="CAEDFB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CAEDFB"/>
                          </a:highlight>
                          <a:latin typeface="Arial" panose="020B0604020202020204" pitchFamily="34" charset="0"/>
                        </a:rPr>
                        <a:t>£5,000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CAEDFB"/>
                          </a:highlight>
                          <a:latin typeface="Arial" panose="020B0604020202020204" pitchFamily="34" charset="0"/>
                        </a:rPr>
                        <a:t>£5,000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CAEDFB"/>
                          </a:highlight>
                          <a:latin typeface="Arial" panose="020B0604020202020204" pitchFamily="34" charset="0"/>
                        </a:rPr>
                        <a:t>£5,000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CAEDFB"/>
                          </a:highlight>
                          <a:latin typeface="Arial" panose="020B0604020202020204" pitchFamily="34" charset="0"/>
                        </a:rPr>
                        <a:t>£5,000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CAEDFB"/>
                          </a:highlight>
                          <a:latin typeface="Arial" panose="020B0604020202020204" pitchFamily="34" charset="0"/>
                        </a:rPr>
                        <a:t>£5,000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CAEDFB"/>
                          </a:highlight>
                          <a:latin typeface="Arial" panose="020B0604020202020204" pitchFamily="34" charset="0"/>
                        </a:rPr>
                        <a:t>£5,000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8869189"/>
                  </a:ext>
                </a:extLst>
              </a:tr>
              <a:tr h="529121">
                <a:tc>
                  <a:txBody>
                    <a:bodyPr/>
                    <a:lstStyle/>
                    <a:p>
                      <a:pPr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 panose="020B0004020202020204" pitchFamily="34" charset="0"/>
                        </a:rPr>
                        <a:t>Variable cost</a:t>
                      </a:r>
                      <a:endParaRPr lang="en-GB" sz="1800" b="0" i="0" u="none" strike="noStrike">
                        <a:effectLst/>
                        <a:highlight>
                          <a:srgbClr val="FBE2D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 panose="020B0004020202020204" pitchFamily="34" charset="0"/>
                        </a:rPr>
                        <a:t>£4,000</a:t>
                      </a:r>
                      <a:endParaRPr lang="en-GB" sz="1800" b="0" i="0" u="none" strike="noStrike" dirty="0">
                        <a:effectLst/>
                        <a:highlight>
                          <a:srgbClr val="FBE2D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 panose="020B0004020202020204" pitchFamily="34" charset="0"/>
                        </a:rPr>
                        <a:t>£4,300</a:t>
                      </a:r>
                      <a:endParaRPr lang="en-GB" sz="1800" b="0" i="0" u="none" strike="noStrike" dirty="0">
                        <a:effectLst/>
                        <a:highlight>
                          <a:srgbClr val="FBE2D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 panose="020B0004020202020204" pitchFamily="34" charset="0"/>
                        </a:rPr>
                        <a:t>£4,700</a:t>
                      </a:r>
                      <a:endParaRPr lang="en-GB" sz="1800" b="0" i="0" u="none" strike="noStrike" dirty="0">
                        <a:effectLst/>
                        <a:highlight>
                          <a:srgbClr val="FBE2D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 panose="020B0004020202020204" pitchFamily="34" charset="0"/>
                        </a:rPr>
                        <a:t>£5,000</a:t>
                      </a:r>
                      <a:endParaRPr lang="en-GB" sz="1800" b="0" i="0" u="none" strike="noStrike" dirty="0">
                        <a:effectLst/>
                        <a:highlight>
                          <a:srgbClr val="FBE2D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 panose="020B0004020202020204" pitchFamily="34" charset="0"/>
                        </a:rPr>
                        <a:t>£5,400</a:t>
                      </a:r>
                      <a:endParaRPr lang="en-GB" sz="1800" b="0" i="0" u="none" strike="noStrike" dirty="0">
                        <a:effectLst/>
                        <a:highlight>
                          <a:srgbClr val="FBE2D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 panose="020B0004020202020204" pitchFamily="34" charset="0"/>
                        </a:rPr>
                        <a:t>£5,700</a:t>
                      </a:r>
                      <a:endParaRPr lang="en-GB" sz="1800" b="0" i="0" u="none" strike="noStrike" dirty="0">
                        <a:effectLst/>
                        <a:highlight>
                          <a:srgbClr val="FBE2D5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BE2D5"/>
                          </a:highlight>
                          <a:latin typeface="Arial" panose="020B0604020202020204" pitchFamily="34" charset="0"/>
                        </a:rPr>
                        <a:t>£6,100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BE2D5"/>
                          </a:highlight>
                          <a:latin typeface="Arial" panose="020B0604020202020204" pitchFamily="34" charset="0"/>
                        </a:rPr>
                        <a:t>£6,400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BE2D5"/>
                          </a:highlight>
                          <a:latin typeface="Arial" panose="020B0604020202020204" pitchFamily="34" charset="0"/>
                        </a:rPr>
                        <a:t>£6,800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BE2D5"/>
                          </a:highlight>
                          <a:latin typeface="Arial" panose="020B0604020202020204" pitchFamily="34" charset="0"/>
                        </a:rPr>
                        <a:t>£7,100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BE2D5"/>
                          </a:highlight>
                          <a:latin typeface="Arial" panose="020B0604020202020204" pitchFamily="34" charset="0"/>
                        </a:rPr>
                        <a:t>£7,500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BE2D5"/>
                          </a:highlight>
                          <a:latin typeface="Arial" panose="020B0604020202020204" pitchFamily="34" charset="0"/>
                        </a:rPr>
                        <a:t>£7,900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953587"/>
                  </a:ext>
                </a:extLst>
              </a:tr>
              <a:tr h="495240">
                <a:tc>
                  <a:txBody>
                    <a:bodyPr/>
                    <a:lstStyle/>
                    <a:p>
                      <a:pPr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>
                          <a:solidFill>
                            <a:srgbClr val="FF0000"/>
                          </a:solidFill>
                          <a:effectLst/>
                          <a:highlight>
                            <a:srgbClr val="F2CEEF"/>
                          </a:highlight>
                          <a:latin typeface="Aptos Narrow" panose="020B0004020202020204" pitchFamily="34" charset="0"/>
                        </a:rPr>
                        <a:t>Total cost</a:t>
                      </a:r>
                      <a:endParaRPr lang="en-GB" sz="1800" b="0" i="0" u="none" strike="noStrike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2CEEF"/>
                          </a:highlight>
                          <a:latin typeface="Aptos Narrow" panose="020B0004020202020204" pitchFamily="34" charset="0"/>
                        </a:rPr>
                        <a:t>£9,000</a:t>
                      </a:r>
                      <a:endParaRPr lang="en-GB" sz="1800" b="0" i="0" u="none" strike="noStrike" dirty="0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2CEEF"/>
                          </a:highlight>
                          <a:latin typeface="Aptos Narrow" panose="020B0004020202020204" pitchFamily="34" charset="0"/>
                        </a:rPr>
                        <a:t>£9,300</a:t>
                      </a:r>
                      <a:endParaRPr lang="en-GB" sz="1800" b="0" i="0" u="none" strike="noStrike" dirty="0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2CEEF"/>
                          </a:highlight>
                          <a:latin typeface="Aptos Narrow" panose="020B0004020202020204" pitchFamily="34" charset="0"/>
                        </a:rPr>
                        <a:t>£9,700</a:t>
                      </a:r>
                      <a:endParaRPr lang="en-GB" sz="1800" b="0" i="0" u="none" strike="noStrike" dirty="0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2CEEF"/>
                          </a:highlight>
                          <a:latin typeface="Aptos Narrow" panose="020B0004020202020204" pitchFamily="34" charset="0"/>
                        </a:rPr>
                        <a:t>£10,000</a:t>
                      </a:r>
                      <a:endParaRPr lang="en-GB" sz="1800" b="0" i="0" u="none" strike="noStrike" dirty="0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2CEEF"/>
                          </a:highlight>
                          <a:latin typeface="Aptos Narrow" panose="020B0004020202020204" pitchFamily="34" charset="0"/>
                        </a:rPr>
                        <a:t>£10,400</a:t>
                      </a:r>
                      <a:endParaRPr lang="en-GB" sz="1800" b="0" i="0" u="none" strike="noStrike" dirty="0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2CEEF"/>
                          </a:highlight>
                          <a:latin typeface="Aptos Narrow" panose="020B0004020202020204" pitchFamily="34" charset="0"/>
                        </a:rPr>
                        <a:t>£10,700</a:t>
                      </a:r>
                      <a:endParaRPr lang="en-GB" sz="1800" b="0" i="0" u="none" strike="noStrike" dirty="0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2CEEF"/>
                          </a:highlight>
                          <a:latin typeface="Arial" panose="020B0604020202020204" pitchFamily="34" charset="0"/>
                        </a:rPr>
                        <a:t>£11,100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2CEEF"/>
                          </a:highlight>
                          <a:latin typeface="Arial" panose="020B0604020202020204" pitchFamily="34" charset="0"/>
                        </a:rPr>
                        <a:t>£11,400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2CEEF"/>
                          </a:highlight>
                          <a:latin typeface="Arial" panose="020B0604020202020204" pitchFamily="34" charset="0"/>
                        </a:rPr>
                        <a:t>£11,800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2CEEF"/>
                          </a:highlight>
                          <a:latin typeface="Arial" panose="020B0604020202020204" pitchFamily="34" charset="0"/>
                        </a:rPr>
                        <a:t>£12,100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2CEEF"/>
                          </a:highlight>
                          <a:latin typeface="Arial" panose="020B0604020202020204" pitchFamily="34" charset="0"/>
                        </a:rPr>
                        <a:t>£12,500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800" b="0" i="0" u="none" strike="noStrike" dirty="0">
                        <a:effectLst/>
                        <a:highlight>
                          <a:srgbClr val="F2CEEF"/>
                        </a:highlight>
                        <a:latin typeface="Arial" panose="020B0604020202020204" pitchFamily="34" charset="0"/>
                      </a:endParaRPr>
                    </a:p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F2CEEF"/>
                          </a:highlight>
                          <a:latin typeface="Arial" panose="020B0604020202020204" pitchFamily="34" charset="0"/>
                        </a:rPr>
                        <a:t>£12,900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2333699"/>
                  </a:ext>
                </a:extLst>
              </a:tr>
              <a:tr h="726553">
                <a:tc>
                  <a:txBody>
                    <a:bodyPr/>
                    <a:lstStyle/>
                    <a:p>
                      <a:pPr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Revenue</a:t>
                      </a:r>
                      <a:endParaRPr lang="en-GB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£6,000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£7,000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£8,000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£9,000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£10,000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£11,000</a:t>
                      </a:r>
                      <a:endParaRPr lang="en-GB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latin typeface="Arial" panose="020B0604020202020204" pitchFamily="34" charset="0"/>
                        </a:rPr>
                        <a:t>£12,000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latin typeface="Arial" panose="020B0604020202020204" pitchFamily="34" charset="0"/>
                        </a:rPr>
                        <a:t>£13,000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latin typeface="Arial" panose="020B0604020202020204" pitchFamily="34" charset="0"/>
                        </a:rPr>
                        <a:t>£14,000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latin typeface="Arial" panose="020B0604020202020204" pitchFamily="34" charset="0"/>
                        </a:rPr>
                        <a:t>£15,000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latin typeface="Arial" panose="020B0604020202020204" pitchFamily="34" charset="0"/>
                        </a:rPr>
                        <a:t>£16,000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latin typeface="Arial" panose="020B0604020202020204" pitchFamily="34" charset="0"/>
                        </a:rPr>
                        <a:t>£18,000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9703315"/>
                  </a:ext>
                </a:extLst>
              </a:tr>
              <a:tr h="672662">
                <a:tc>
                  <a:txBody>
                    <a:bodyPr/>
                    <a:lstStyle/>
                    <a:p>
                      <a:pPr algn="l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Aptos Narrow" panose="020B0004020202020204" pitchFamily="34" charset="0"/>
                        </a:rPr>
                        <a:t>Profit/loss</a:t>
                      </a:r>
                      <a:endParaRPr lang="en-GB" sz="1800" b="0" i="0" u="none" strike="noStrike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B5E6A2"/>
                          </a:highlight>
                          <a:latin typeface="Aptos Narrow" panose="020B0004020202020204" pitchFamily="34" charset="0"/>
                        </a:rPr>
                        <a:t>-£3,000</a:t>
                      </a:r>
                      <a:endParaRPr lang="en-GB" sz="1800" b="0" i="0" u="none" strike="noStrike" dirty="0">
                        <a:effectLst/>
                        <a:highlight>
                          <a:srgbClr val="B5E6A2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B5E6A2"/>
                          </a:highlight>
                          <a:latin typeface="Aptos Narrow" panose="020B0004020202020204" pitchFamily="34" charset="0"/>
                        </a:rPr>
                        <a:t>-£2,300</a:t>
                      </a:r>
                      <a:endParaRPr lang="en-GB" sz="1800" b="0" i="0" u="none" strike="noStrike" dirty="0">
                        <a:effectLst/>
                        <a:highlight>
                          <a:srgbClr val="B5E6A2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B5E6A2"/>
                          </a:highlight>
                          <a:latin typeface="Aptos Narrow" panose="020B0004020202020204" pitchFamily="34" charset="0"/>
                        </a:rPr>
                        <a:t>-£1,700</a:t>
                      </a:r>
                      <a:endParaRPr lang="en-GB" sz="1800" b="0" i="0" u="none" strike="noStrike" dirty="0">
                        <a:effectLst/>
                        <a:highlight>
                          <a:srgbClr val="B5E6A2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B5E6A2"/>
                          </a:highlight>
                          <a:latin typeface="Aptos Narrow" panose="020B0004020202020204" pitchFamily="34" charset="0"/>
                        </a:rPr>
                        <a:t>-£1000</a:t>
                      </a:r>
                      <a:endParaRPr lang="en-GB" sz="1800" b="0" i="0" u="none" strike="noStrike" dirty="0">
                        <a:effectLst/>
                        <a:highlight>
                          <a:srgbClr val="B5E6A2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B5E6A2"/>
                          </a:highlight>
                          <a:latin typeface="Aptos Narrow" panose="020B0004020202020204" pitchFamily="34" charset="0"/>
                        </a:rPr>
                        <a:t>-£400</a:t>
                      </a:r>
                      <a:endParaRPr lang="en-GB" sz="1800" b="0" i="0" u="none" strike="noStrike" dirty="0">
                        <a:effectLst/>
                        <a:highlight>
                          <a:srgbClr val="B5E6A2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B5E6A2"/>
                          </a:highlight>
                          <a:latin typeface="Aptos Narrow" panose="020B0004020202020204" pitchFamily="34" charset="0"/>
                        </a:rPr>
                        <a:t>£300</a:t>
                      </a:r>
                      <a:endParaRPr lang="en-GB" sz="1800" b="0" i="0" u="none" strike="noStrike" dirty="0">
                        <a:effectLst/>
                        <a:highlight>
                          <a:srgbClr val="B5E6A2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B5E6A2"/>
                          </a:highlight>
                          <a:latin typeface="Arial" panose="020B0604020202020204" pitchFamily="34" charset="0"/>
                        </a:rPr>
                        <a:t>£900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B5E6A2"/>
                          </a:highlight>
                          <a:latin typeface="Arial" panose="020B0604020202020204" pitchFamily="34" charset="0"/>
                        </a:rPr>
                        <a:t>£1,600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B5E6A2"/>
                          </a:highlight>
                          <a:latin typeface="Arial" panose="020B0604020202020204" pitchFamily="34" charset="0"/>
                        </a:rPr>
                        <a:t>£2,200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B5E6A2"/>
                          </a:highlight>
                          <a:latin typeface="Arial" panose="020B0604020202020204" pitchFamily="34" charset="0"/>
                        </a:rPr>
                        <a:t>£2,900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B5E6A2"/>
                          </a:highlight>
                          <a:latin typeface="Arial" panose="020B0604020202020204" pitchFamily="34" charset="0"/>
                        </a:rPr>
                        <a:t>£3,500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0" i="0" u="none" strike="noStrike" dirty="0">
                          <a:effectLst/>
                          <a:highlight>
                            <a:srgbClr val="B5E6A2"/>
                          </a:highlight>
                          <a:latin typeface="Arial" panose="020B0604020202020204" pitchFamily="34" charset="0"/>
                        </a:rPr>
                        <a:t>£5,100</a:t>
                      </a:r>
                    </a:p>
                  </a:txBody>
                  <a:tcPr marL="12089" marR="12089" marT="12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2314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C2A3CBF-1170-9F22-6DF4-1C080076858E}"/>
              </a:ext>
            </a:extLst>
          </p:cNvPr>
          <p:cNvSpPr txBox="1"/>
          <p:nvPr/>
        </p:nvSpPr>
        <p:spPr>
          <a:xfrm>
            <a:off x="346840" y="5278974"/>
            <a:ext cx="88602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Investment capital needed =40,000 + 3,000 + 2,300 + 1,700 + 1,000+400= 48,400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0003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E51F8-82C2-26DC-2B70-95275B791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Questions? </a:t>
            </a:r>
          </a:p>
        </p:txBody>
      </p:sp>
      <p:pic>
        <p:nvPicPr>
          <p:cNvPr id="5" name="Content Placeholder 4" descr="Question mark boxes">
            <a:extLst>
              <a:ext uri="{FF2B5EF4-FFF2-40B4-BE49-F238E27FC236}">
                <a16:creationId xmlns:a16="http://schemas.microsoft.com/office/drawing/2014/main" id="{E21C1DA0-2878-AF0F-EFB1-7173236AC6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287" y="1825625"/>
            <a:ext cx="7735426" cy="4351338"/>
          </a:xfrm>
        </p:spPr>
      </p:pic>
    </p:spTree>
    <p:extLst>
      <p:ext uri="{BB962C8B-B14F-4D97-AF65-F5344CB8AC3E}">
        <p14:creationId xmlns:p14="http://schemas.microsoft.com/office/powerpoint/2010/main" val="2233215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ysClr val="window" lastClr="FFFFFF"/>
      </a:lt1>
      <a:dk2>
        <a:srgbClr val="FFFFFF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1375</Words>
  <Application>Microsoft Office PowerPoint</Application>
  <PresentationFormat>Widescreen</PresentationFormat>
  <Paragraphs>288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Söhne</vt:lpstr>
      <vt:lpstr>Aptos</vt:lpstr>
      <vt:lpstr>Aptos Narrow</vt:lpstr>
      <vt:lpstr>Arial</vt:lpstr>
      <vt:lpstr>Calibri</vt:lpstr>
      <vt:lpstr>Calibri Light</vt:lpstr>
      <vt:lpstr>Symbol</vt:lpstr>
      <vt:lpstr>Office Theme</vt:lpstr>
      <vt:lpstr>Business Sakura Sushi Ltd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Marketing Mix (4Ps) </vt:lpstr>
      <vt:lpstr>SWOT Analysis </vt:lpstr>
      <vt:lpstr>PowerPoint Presentation</vt:lpstr>
      <vt:lpstr>PowerPoint Presentation</vt:lpstr>
      <vt:lpstr>PowerPoint Presentation</vt:lpstr>
      <vt:lpstr>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Task 2</dc:title>
  <dc:creator>Balendran Kandasamy</dc:creator>
  <cp:lastModifiedBy>Edgar Lopes Vieira (2438630)</cp:lastModifiedBy>
  <cp:revision>189</cp:revision>
  <dcterms:created xsi:type="dcterms:W3CDTF">2023-07-31T07:37:43Z</dcterms:created>
  <dcterms:modified xsi:type="dcterms:W3CDTF">2026-04-19T16:19:35Z</dcterms:modified>
</cp:coreProperties>
</file>