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notesMasterIdLst>
    <p:notesMasterId r:id="rId18"/>
  </p:notesMaster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notesMaster" Target="notesMasters/notesMaster1.xml"/><Relationship Id="rId19" Type="http://schemas.openxmlformats.org/officeDocument/2006/relationships/presProps" Target="presProps.xml"/><Relationship Id="rId20" Type="http://schemas.openxmlformats.org/officeDocument/2006/relationships/viewProps" Target="viewProps.xml"/><Relationship Id="rId21" Type="http://schemas.openxmlformats.org/officeDocument/2006/relationships/theme" Target="theme/theme1.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Title slide. Introduce yourself, the module, and state that all findings shown are supported either by a Cellebrite artefact screenshot or by a confirmed case fact.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Read the limitations aloud. Examiners award marks for declaring what the evidence does not show.</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Make clear that EX-05 is quarantined from the case. Roles in the last column are the case hypothesis, tested on the slides that follow.</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three boxes are attribution-backed. The dashed box is the honest gap — say it out loud rather than letting the marker find it.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Every line here is backed by the four screenshots above. The key point for the panel is 03: exhibits were never merged, each was decoded as its own project.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Point at the IMEI rows. The uniqueness of the identifiers is what rules out duplicate exhibits.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Four independent Verified flags. State that analysis was performed on the verified images only.</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Skills demonstration on my own handset, model CPH2213, Cellebrite UFED 7.76.0.24 Educational. Nothing from this exhibit forms part of the Quantum Tech case and no personal content is reported. Counts: 1,053 contacts, 1,240 SMS, 1,370 MMS, 443 calendar entries, 3,000 call logs; locations and advertising ID completed.</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WhatsApp thread is now shown directly, so nothing on this slide is text-only. Joe naming the sender Emma at 10:06 on 21 Aug 2024 is the single strongest attribution line in the case. Note the Facebook opener at 12:47 names Joe as the intermediary.</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Attribution is account-based, not assumed. Two independent artefacts on one device: the Snapchat user account and the Gmail mailbox.</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Emphasise the format conversion: 0044 7476 538686 and 07476538686 are the same subscriber.</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Flag the limitation before the marker does: one artefact, one identifier. Do not overstate it.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slide the marker will linger on. Every row names two artefacts and one inference drawn from them.</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Say clearly that this diagram is a reconstruction, not an artefact. The red node is the delivery of Open.7z, the single most important moment in the case.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Close on the last line: the conclusion does not require breaking the encryption, which is exactly why the ethical decision not to force-decrypt costs the investigation nothing.</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Invite questions on methodology and on the stated limitations — those are the areas the panel usually probes.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slideLayout" Target="../slideLayouts/slideLayout1.xml"/><Relationship Id="rId3"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slideLayout" Target="../slideLayouts/slideLayout1.xml"/><Relationship Id="rId6"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slideLayout" Target="../slideLayouts/slideLayout1.xml"/><Relationship Id="rId6"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image" Target="../media/image-8-6.png"/><Relationship Id="rId7" Type="http://schemas.openxmlformats.org/officeDocument/2006/relationships/image" Target="../media/image-8-7.png"/><Relationship Id="rId8" Type="http://schemas.openxmlformats.org/officeDocument/2006/relationships/image" Target="../media/image-8-8.png"/><Relationship Id="rId9" Type="http://schemas.openxmlformats.org/officeDocument/2006/relationships/slideLayout" Target="../slideLayouts/slideLayout1.xml"/><Relationship Id="rId10"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slideLayout" Target="../slideLayouts/slideLayout1.xml"/><Relationship Id="rId6"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slideLayout" Target="../slideLayouts/slideLayout1.xml"/><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slideLayout" Target="../slideLayouts/slideLayout1.xml"/><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slideLayout" Target="../slideLayouts/slideLayout1.xml"/><Relationship Id="rId5"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slideLayout" Target="../slideLayouts/slideLayout1.xml"/><Relationship Id="rId3"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6.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4F4F2"/>
        </a:solidFill>
      </p:bgPr>
    </p:bg>
    <p:spTree>
      <p:nvGrpSpPr>
        <p:cNvPr id="1" name=""/>
        <p:cNvGrpSpPr/>
        <p:nvPr/>
      </p:nvGrpSpPr>
      <p:grpSpPr>
        <a:xfrm>
          <a:off x="0" y="0"/>
          <a:ext cx="0" cy="0"/>
          <a:chOff x="0" y="0"/>
          <a:chExt cx="0" cy="0"/>
        </a:xfrm>
      </p:grpSpPr>
      <p:sp>
        <p:nvSpPr>
          <p:cNvPr id="2" name="Text 0"/>
          <p:cNvSpPr/>
          <p:nvPr/>
        </p:nvSpPr>
        <p:spPr>
          <a:xfrm>
            <a:off x="548640" y="219456"/>
            <a:ext cx="5486400" cy="237744"/>
          </a:xfrm>
          <a:prstGeom prst="rect">
            <a:avLst/>
          </a:prstGeom>
          <a:noFill/>
          <a:ln/>
        </p:spPr>
        <p:txBody>
          <a:bodyPr wrap="square" lIns="0" tIns="0" rIns="0" bIns="0" rtlCol="0" anchor="ctr"/>
          <a:lstStyle/>
          <a:p>
            <a:pPr indent="0" marL="0">
              <a:buNone/>
            </a:pPr>
            <a:r>
              <a:rPr lang="en-US" sz="900" b="1" spc="140" kern="0" dirty="0">
                <a:solidFill>
                  <a:srgbClr val="000000"/>
                </a:solidFill>
                <a:latin typeface="Arial" pitchFamily="34" charset="0"/>
                <a:ea typeface="Arial" pitchFamily="34" charset="-122"/>
                <a:cs typeface="Arial" pitchFamily="34" charset="-120"/>
              </a:rPr>
              <a:t>QUANTUM TECH — DIGITAL FORENSICS</a:t>
            </a:r>
            <a:endParaRPr lang="en-US" sz="900" dirty="0"/>
          </a:p>
        </p:txBody>
      </p:sp>
      <p:sp>
        <p:nvSpPr>
          <p:cNvPr id="3" name="Text 1"/>
          <p:cNvSpPr/>
          <p:nvPr/>
        </p:nvSpPr>
        <p:spPr>
          <a:xfrm>
            <a:off x="6035040" y="219456"/>
            <a:ext cx="5608015" cy="237744"/>
          </a:xfrm>
          <a:prstGeom prst="rect">
            <a:avLst/>
          </a:prstGeom>
          <a:noFill/>
          <a:ln/>
        </p:spPr>
        <p:txBody>
          <a:bodyPr wrap="square" lIns="0" tIns="0" rIns="0" bIns="0" rtlCol="0" anchor="ctr"/>
          <a:lstStyle/>
          <a:p>
            <a:pPr algn="r" indent="0" marL="0">
              <a:buNone/>
            </a:pPr>
            <a:r>
              <a:rPr lang="en-US" sz="900" b="1" spc="140" kern="0" dirty="0">
                <a:solidFill>
                  <a:srgbClr val="000000"/>
                </a:solidFill>
                <a:latin typeface="Arial" pitchFamily="34" charset="0"/>
                <a:ea typeface="Arial" pitchFamily="34" charset="-122"/>
                <a:cs typeface="Arial" pitchFamily="34" charset="-120"/>
              </a:rPr>
              <a:t>QT-AI-2025   ·   11 AUGUST 2026</a:t>
            </a:r>
            <a:endParaRPr lang="en-US" sz="900" dirty="0"/>
          </a:p>
        </p:txBody>
      </p:sp>
      <p:sp>
        <p:nvSpPr>
          <p:cNvPr id="4" name="Text 2"/>
          <p:cNvSpPr/>
          <p:nvPr/>
        </p:nvSpPr>
        <p:spPr>
          <a:xfrm>
            <a:off x="548640" y="6382512"/>
            <a:ext cx="4572000" cy="237744"/>
          </a:xfrm>
          <a:prstGeom prst="rect">
            <a:avLst/>
          </a:prstGeom>
          <a:noFill/>
          <a:ln/>
        </p:spPr>
        <p:txBody>
          <a:bodyPr wrap="square" lIns="0" tIns="0" rIns="0" bIns="0" rtlCol="0" anchor="ctr"/>
          <a:lstStyle/>
          <a:p>
            <a:pPr indent="0" marL="0">
              <a:buNone/>
            </a:pPr>
            <a:r>
              <a:rPr lang="en-US" sz="800" spc="80" kern="0" dirty="0">
                <a:solidFill>
                  <a:srgbClr val="6E6E6A"/>
                </a:solidFill>
                <a:latin typeface="Arial" pitchFamily="34" charset="0"/>
                <a:ea typeface="Arial" pitchFamily="34" charset="-122"/>
                <a:cs typeface="Arial" pitchFamily="34" charset="-120"/>
              </a:rPr>
              <a:t>ACCA7031 | UWTSD</a:t>
            </a:r>
            <a:endParaRPr lang="en-US" sz="800" dirty="0"/>
          </a:p>
        </p:txBody>
      </p:sp>
      <p:sp>
        <p:nvSpPr>
          <p:cNvPr id="5" name="Text 3"/>
          <p:cNvSpPr/>
          <p:nvPr/>
        </p:nvSpPr>
        <p:spPr>
          <a:xfrm>
            <a:off x="6400800" y="6382512"/>
            <a:ext cx="5242255" cy="237744"/>
          </a:xfrm>
          <a:prstGeom prst="rect">
            <a:avLst/>
          </a:prstGeom>
          <a:noFill/>
          <a:ln/>
        </p:spPr>
        <p:txBody>
          <a:bodyPr wrap="square" lIns="0" tIns="0" rIns="0" bIns="0" rtlCol="0" anchor="ctr"/>
          <a:lstStyle/>
          <a:p>
            <a:pPr algn="r" indent="0" marL="0">
              <a:buNone/>
            </a:pPr>
            <a:r>
              <a:rPr lang="en-US" sz="800" spc="80" kern="0" dirty="0">
                <a:solidFill>
                  <a:srgbClr val="6E6E6A"/>
                </a:solidFill>
                <a:latin typeface="Arial" pitchFamily="34" charset="0"/>
                <a:ea typeface="Arial" pitchFamily="34" charset="-122"/>
                <a:cs typeface="Arial" pitchFamily="34" charset="-120"/>
              </a:rPr>
              <a:t>Forensic Investigation Report</a:t>
            </a:r>
            <a:endParaRPr lang="en-US" sz="800" dirty="0"/>
          </a:p>
        </p:txBody>
      </p:sp>
      <p:sp>
        <p:nvSpPr>
          <p:cNvPr id="6" name="Text 4"/>
          <p:cNvSpPr/>
          <p:nvPr/>
        </p:nvSpPr>
        <p:spPr>
          <a:xfrm>
            <a:off x="548640" y="1417320"/>
            <a:ext cx="7498080" cy="2011680"/>
          </a:xfrm>
          <a:prstGeom prst="rect">
            <a:avLst/>
          </a:prstGeom>
          <a:noFill/>
          <a:ln/>
        </p:spPr>
        <p:txBody>
          <a:bodyPr wrap="square" lIns="0" tIns="0" rIns="0" bIns="0" rtlCol="0" anchor="ctr"/>
          <a:lstStyle/>
          <a:p>
            <a:pPr indent="0" marL="0">
              <a:lnSpc>
                <a:spcPts val="5600"/>
              </a:lnSpc>
              <a:buNone/>
            </a:pPr>
            <a:r>
              <a:rPr lang="en-US" sz="5600" b="1" dirty="0">
                <a:solidFill>
                  <a:srgbClr val="000000"/>
                </a:solidFill>
                <a:latin typeface="Arial" pitchFamily="34" charset="0"/>
                <a:ea typeface="Arial" pitchFamily="34" charset="-122"/>
                <a:cs typeface="Arial" pitchFamily="34" charset="-120"/>
              </a:rPr>
              <a:t>OPERATION</a:t>
            </a:r>
            <a:endParaRPr lang="en-US" sz="5600" dirty="0"/>
          </a:p>
          <a:p>
            <a:pPr indent="0" marL="0">
              <a:lnSpc>
                <a:spcPts val="5600"/>
              </a:lnSpc>
              <a:buNone/>
            </a:pPr>
            <a:r>
              <a:rPr lang="en-US" sz="5600" b="1" dirty="0">
                <a:solidFill>
                  <a:srgbClr val="000000"/>
                </a:solidFill>
                <a:latin typeface="Arial" pitchFamily="34" charset="0"/>
                <a:ea typeface="Arial" pitchFamily="34" charset="-122"/>
                <a:cs typeface="Arial" pitchFamily="34" charset="-120"/>
              </a:rPr>
              <a:t>QT-AI-2025</a:t>
            </a:r>
            <a:endParaRPr lang="en-US" sz="5600" dirty="0"/>
          </a:p>
        </p:txBody>
      </p:sp>
      <p:sp>
        <p:nvSpPr>
          <p:cNvPr id="7" name="Shape 5"/>
          <p:cNvSpPr/>
          <p:nvPr/>
        </p:nvSpPr>
        <p:spPr>
          <a:xfrm>
            <a:off x="548640" y="3611880"/>
            <a:ext cx="7498080" cy="0"/>
          </a:xfrm>
          <a:prstGeom prst="line">
            <a:avLst/>
          </a:prstGeom>
          <a:noFill/>
          <a:ln w="22225">
            <a:solidFill>
              <a:srgbClr val="000000"/>
            </a:solidFill>
            <a:prstDash val="solid"/>
          </a:ln>
        </p:spPr>
      </p:sp>
      <p:sp>
        <p:nvSpPr>
          <p:cNvPr id="8" name="Text 6"/>
          <p:cNvSpPr/>
          <p:nvPr/>
        </p:nvSpPr>
        <p:spPr>
          <a:xfrm>
            <a:off x="548640" y="3749040"/>
            <a:ext cx="7498080" cy="365760"/>
          </a:xfrm>
          <a:prstGeom prst="rect">
            <a:avLst/>
          </a:prstGeom>
          <a:noFill/>
          <a:ln/>
        </p:spPr>
        <p:txBody>
          <a:bodyPr wrap="square" lIns="0" tIns="0" rIns="0" bIns="0" rtlCol="0" anchor="ctr"/>
          <a:lstStyle/>
          <a:p>
            <a:pPr indent="0" marL="0">
              <a:buNone/>
            </a:pPr>
            <a:r>
              <a:rPr lang="en-US" sz="1500" dirty="0">
                <a:solidFill>
                  <a:srgbClr val="333333"/>
                </a:solidFill>
                <a:latin typeface="Arial" pitchFamily="34" charset="0"/>
                <a:ea typeface="Arial" pitchFamily="34" charset="-122"/>
                <a:cs typeface="Arial" pitchFamily="34" charset="-120"/>
              </a:rPr>
              <a:t>Multi-Device Forensic Examination of a Suspected Corporate Espionage Incident</a:t>
            </a:r>
            <a:endParaRPr lang="en-US" sz="1500" dirty="0"/>
          </a:p>
        </p:txBody>
      </p:sp>
      <p:sp>
        <p:nvSpPr>
          <p:cNvPr id="9" name="Text 7"/>
          <p:cNvSpPr/>
          <p:nvPr/>
        </p:nvSpPr>
        <p:spPr>
          <a:xfrm>
            <a:off x="548640" y="4096512"/>
            <a:ext cx="7498080" cy="292608"/>
          </a:xfrm>
          <a:prstGeom prst="rect">
            <a:avLst/>
          </a:prstGeom>
          <a:noFill/>
          <a:ln/>
        </p:spPr>
        <p:txBody>
          <a:bodyPr wrap="square" lIns="0" tIns="0" rIns="0" bIns="0" rtlCol="0" anchor="ctr"/>
          <a:lstStyle/>
          <a:p>
            <a:pPr indent="0" marL="0">
              <a:buNone/>
            </a:pPr>
            <a:r>
              <a:rPr lang="en-US" sz="1100" dirty="0">
                <a:solidFill>
                  <a:srgbClr val="6E6E6A"/>
                </a:solidFill>
                <a:latin typeface="Arial" pitchFamily="34" charset="0"/>
                <a:ea typeface="Arial" pitchFamily="34" charset="-122"/>
                <a:cs typeface="Arial" pitchFamily="34" charset="-120"/>
              </a:rPr>
              <a:t>Demonstration of Findings  ·  Cellebrite UFED / Physical Analyzer  ·  Five exhibits</a:t>
            </a:r>
            <a:endParaRPr lang="en-US" sz="1100" dirty="0"/>
          </a:p>
        </p:txBody>
      </p:sp>
      <p:sp>
        <p:nvSpPr>
          <p:cNvPr id="10" name="Text 8"/>
          <p:cNvSpPr/>
          <p:nvPr/>
        </p:nvSpPr>
        <p:spPr>
          <a:xfrm>
            <a:off x="548640" y="4590288"/>
            <a:ext cx="5120640" cy="219456"/>
          </a:xfrm>
          <a:prstGeom prst="rect">
            <a:avLst/>
          </a:prstGeom>
          <a:noFill/>
          <a:ln/>
        </p:spPr>
        <p:txBody>
          <a:bodyPr wrap="square" lIns="0" tIns="0" rIns="0" bIns="0" rtlCol="0" anchor="ctr"/>
          <a:lstStyle/>
          <a:p>
            <a:pPr indent="0" marL="0">
              <a:buNone/>
            </a:pPr>
            <a:r>
              <a:rPr lang="en-US" sz="900" b="1" spc="120" kern="0" dirty="0">
                <a:solidFill>
                  <a:srgbClr val="6E6E6A"/>
                </a:solidFill>
                <a:latin typeface="Arial" pitchFamily="34" charset="0"/>
                <a:ea typeface="Arial" pitchFamily="34" charset="-122"/>
                <a:cs typeface="Arial" pitchFamily="34" charset="-120"/>
              </a:rPr>
              <a:t>Prepared by</a:t>
            </a:r>
            <a:endParaRPr lang="en-US" sz="900" dirty="0"/>
          </a:p>
        </p:txBody>
      </p:sp>
      <p:sp>
        <p:nvSpPr>
          <p:cNvPr id="11" name="Text 9"/>
          <p:cNvSpPr/>
          <p:nvPr/>
        </p:nvSpPr>
        <p:spPr>
          <a:xfrm>
            <a:off x="548640" y="4791456"/>
            <a:ext cx="5120640" cy="256032"/>
          </a:xfrm>
          <a:prstGeom prst="rect">
            <a:avLst/>
          </a:prstGeom>
          <a:noFill/>
          <a:ln/>
        </p:spPr>
        <p:txBody>
          <a:bodyPr wrap="square" lIns="0" tIns="0" rIns="0" bIns="0" rtlCol="0" anchor="ctr"/>
          <a:lstStyle/>
          <a:p>
            <a:pPr indent="0" marL="0">
              <a:buNone/>
            </a:pPr>
            <a:r>
              <a:rPr lang="en-US" sz="1300" dirty="0">
                <a:solidFill>
                  <a:srgbClr val="333333"/>
                </a:solidFill>
                <a:latin typeface="Arial" pitchFamily="34" charset="0"/>
                <a:ea typeface="Arial" pitchFamily="34" charset="-122"/>
                <a:cs typeface="Arial" pitchFamily="34" charset="-120"/>
              </a:rPr>
              <a:t>Rajul Gupta</a:t>
            </a:r>
            <a:endParaRPr lang="en-US" sz="1300" dirty="0"/>
          </a:p>
        </p:txBody>
      </p:sp>
      <p:sp>
        <p:nvSpPr>
          <p:cNvPr id="12" name="Text 10"/>
          <p:cNvSpPr/>
          <p:nvPr/>
        </p:nvSpPr>
        <p:spPr>
          <a:xfrm>
            <a:off x="548640" y="5120640"/>
            <a:ext cx="5120640" cy="219456"/>
          </a:xfrm>
          <a:prstGeom prst="rect">
            <a:avLst/>
          </a:prstGeom>
          <a:noFill/>
          <a:ln/>
        </p:spPr>
        <p:txBody>
          <a:bodyPr wrap="square" lIns="0" tIns="0" rIns="0" bIns="0" rtlCol="0" anchor="ctr"/>
          <a:lstStyle/>
          <a:p>
            <a:pPr indent="0" marL="0">
              <a:buNone/>
            </a:pPr>
            <a:r>
              <a:rPr lang="en-US" sz="900" b="1" spc="120" kern="0" dirty="0">
                <a:solidFill>
                  <a:srgbClr val="6E6E6A"/>
                </a:solidFill>
                <a:latin typeface="Arial" pitchFamily="34" charset="0"/>
                <a:ea typeface="Arial" pitchFamily="34" charset="-122"/>
                <a:cs typeface="Arial" pitchFamily="34" charset="-120"/>
              </a:rPr>
              <a:t>Student ID</a:t>
            </a:r>
            <a:endParaRPr lang="en-US" sz="900" dirty="0"/>
          </a:p>
        </p:txBody>
      </p:sp>
      <p:sp>
        <p:nvSpPr>
          <p:cNvPr id="13" name="Text 11"/>
          <p:cNvSpPr/>
          <p:nvPr/>
        </p:nvSpPr>
        <p:spPr>
          <a:xfrm>
            <a:off x="548640" y="5321808"/>
            <a:ext cx="5120640" cy="256032"/>
          </a:xfrm>
          <a:prstGeom prst="rect">
            <a:avLst/>
          </a:prstGeom>
          <a:noFill/>
          <a:ln/>
        </p:spPr>
        <p:txBody>
          <a:bodyPr wrap="square" lIns="0" tIns="0" rIns="0" bIns="0" rtlCol="0" anchor="ctr"/>
          <a:lstStyle/>
          <a:p>
            <a:pPr indent="0" marL="0">
              <a:buNone/>
            </a:pPr>
            <a:r>
              <a:rPr lang="en-US" sz="1300" dirty="0">
                <a:solidFill>
                  <a:srgbClr val="333333"/>
                </a:solidFill>
                <a:latin typeface="Arial" pitchFamily="34" charset="0"/>
                <a:ea typeface="Arial" pitchFamily="34" charset="-122"/>
                <a:cs typeface="Arial" pitchFamily="34" charset="-120"/>
              </a:rPr>
              <a:t>2523934</a:t>
            </a:r>
            <a:endParaRPr lang="en-US" sz="1300" dirty="0"/>
          </a:p>
        </p:txBody>
      </p:sp>
      <p:sp>
        <p:nvSpPr>
          <p:cNvPr id="14" name="Text 12"/>
          <p:cNvSpPr/>
          <p:nvPr/>
        </p:nvSpPr>
        <p:spPr>
          <a:xfrm>
            <a:off x="548640" y="5650992"/>
            <a:ext cx="5120640" cy="219456"/>
          </a:xfrm>
          <a:prstGeom prst="rect">
            <a:avLst/>
          </a:prstGeom>
          <a:noFill/>
          <a:ln/>
        </p:spPr>
        <p:txBody>
          <a:bodyPr wrap="square" lIns="0" tIns="0" rIns="0" bIns="0" rtlCol="0" anchor="ctr"/>
          <a:lstStyle/>
          <a:p>
            <a:pPr indent="0" marL="0">
              <a:buNone/>
            </a:pPr>
            <a:r>
              <a:rPr lang="en-US" sz="900" b="1" spc="120" kern="0" dirty="0">
                <a:solidFill>
                  <a:srgbClr val="6E6E6A"/>
                </a:solidFill>
                <a:latin typeface="Arial" pitchFamily="34" charset="0"/>
                <a:ea typeface="Arial" pitchFamily="34" charset="-122"/>
                <a:cs typeface="Arial" pitchFamily="34" charset="-120"/>
              </a:rPr>
              <a:t>Module</a:t>
            </a:r>
            <a:endParaRPr lang="en-US" sz="900" dirty="0"/>
          </a:p>
        </p:txBody>
      </p:sp>
      <p:sp>
        <p:nvSpPr>
          <p:cNvPr id="15" name="Text 13"/>
          <p:cNvSpPr/>
          <p:nvPr/>
        </p:nvSpPr>
        <p:spPr>
          <a:xfrm>
            <a:off x="548640" y="5852160"/>
            <a:ext cx="5120640" cy="256032"/>
          </a:xfrm>
          <a:prstGeom prst="rect">
            <a:avLst/>
          </a:prstGeom>
          <a:noFill/>
          <a:ln/>
        </p:spPr>
        <p:txBody>
          <a:bodyPr wrap="square" lIns="0" tIns="0" rIns="0" bIns="0" rtlCol="0" anchor="ctr"/>
          <a:lstStyle/>
          <a:p>
            <a:pPr indent="0" marL="0">
              <a:buNone/>
            </a:pPr>
            <a:r>
              <a:rPr lang="en-US" sz="1300" dirty="0">
                <a:solidFill>
                  <a:srgbClr val="333333"/>
                </a:solidFill>
                <a:latin typeface="Arial" pitchFamily="34" charset="0"/>
                <a:ea typeface="Arial" pitchFamily="34" charset="-122"/>
                <a:cs typeface="Arial" pitchFamily="34" charset="-120"/>
              </a:rPr>
              <a:t>ACCA7031 Digital Forensics Analysis</a:t>
            </a:r>
            <a:endParaRPr lang="en-US" sz="1300" dirty="0"/>
          </a:p>
        </p:txBody>
      </p:sp>
      <p:pic>
        <p:nvPicPr>
          <p:cNvPr id="16" name="Image 0" descr="/home/claude/work/crops/logo.png">    </p:cNvPr>
          <p:cNvPicPr>
            <a:picLocks noChangeAspect="1"/>
          </p:cNvPicPr>
          <p:nvPr/>
        </p:nvPicPr>
        <p:blipFill>
          <a:blip r:embed="rId1"/>
          <a:stretch>
            <a:fillRect/>
          </a:stretch>
        </p:blipFill>
        <p:spPr>
          <a:xfrm>
            <a:off x="8275320" y="1737360"/>
            <a:ext cx="3364992" cy="1101852"/>
          </a:xfrm>
          <a:prstGeom prst="rect">
            <a:avLst/>
          </a:prstGeom>
        </p:spPr>
      </p:pic>
      <p:sp>
        <p:nvSpPr>
          <p:cNvPr id="17" name="Text 14"/>
          <p:cNvSpPr/>
          <p:nvPr/>
        </p:nvSpPr>
        <p:spPr>
          <a:xfrm>
            <a:off x="7498080" y="2999232"/>
            <a:ext cx="4142232" cy="274320"/>
          </a:xfrm>
          <a:prstGeom prst="rect">
            <a:avLst/>
          </a:prstGeom>
          <a:noFill/>
          <a:ln/>
        </p:spPr>
        <p:txBody>
          <a:bodyPr wrap="square" lIns="0" tIns="0" rIns="0" bIns="0" rtlCol="0" anchor="ctr"/>
          <a:lstStyle/>
          <a:p>
            <a:pPr algn="r" indent="0" marL="0">
              <a:buNone/>
            </a:pPr>
            <a:r>
              <a:rPr lang="en-US" sz="1000" dirty="0">
                <a:solidFill>
                  <a:srgbClr val="6E6E6A"/>
                </a:solidFill>
                <a:latin typeface="Arial" pitchFamily="34" charset="0"/>
                <a:ea typeface="Arial" pitchFamily="34" charset="-122"/>
                <a:cs typeface="Arial" pitchFamily="34" charset="-120"/>
              </a:rPr>
              <a:t>University of Wales Trinity Saint David  ·  London Campus</a:t>
            </a:r>
            <a:endParaRPr lang="en-US" sz="1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4F4F2"/>
        </a:solidFill>
      </p:bgPr>
    </p:bg>
    <p:spTree>
      <p:nvGrpSpPr>
        <p:cNvPr id="1" name=""/>
        <p:cNvGrpSpPr/>
        <p:nvPr/>
      </p:nvGrpSpPr>
      <p:grpSpPr>
        <a:xfrm>
          <a:off x="0" y="0"/>
          <a:ext cx="0" cy="0"/>
          <a:chOff x="0" y="0"/>
          <a:chExt cx="0" cy="0"/>
        </a:xfrm>
      </p:grpSpPr>
      <p:sp>
        <p:nvSpPr>
          <p:cNvPr id="2" name="Text 0"/>
          <p:cNvSpPr/>
          <p:nvPr/>
        </p:nvSpPr>
        <p:spPr>
          <a:xfrm>
            <a:off x="548640" y="219456"/>
            <a:ext cx="5486400" cy="237744"/>
          </a:xfrm>
          <a:prstGeom prst="rect">
            <a:avLst/>
          </a:prstGeom>
          <a:noFill/>
          <a:ln/>
        </p:spPr>
        <p:txBody>
          <a:bodyPr wrap="square" lIns="0" tIns="0" rIns="0" bIns="0" rtlCol="0" anchor="ctr"/>
          <a:lstStyle/>
          <a:p>
            <a:pPr indent="0" marL="0">
              <a:buNone/>
            </a:pPr>
            <a:r>
              <a:rPr lang="en-US" sz="900" b="1" spc="140" kern="0" dirty="0">
                <a:solidFill>
                  <a:srgbClr val="000000"/>
                </a:solidFill>
                <a:latin typeface="Arial" pitchFamily="34" charset="0"/>
                <a:ea typeface="Arial" pitchFamily="34" charset="-122"/>
                <a:cs typeface="Arial" pitchFamily="34" charset="-120"/>
              </a:rPr>
              <a:t>QUANTUM TECH — DIGITAL FORENSICS</a:t>
            </a:r>
            <a:endParaRPr lang="en-US" sz="900" dirty="0"/>
          </a:p>
        </p:txBody>
      </p:sp>
      <p:sp>
        <p:nvSpPr>
          <p:cNvPr id="3" name="Text 1"/>
          <p:cNvSpPr/>
          <p:nvPr/>
        </p:nvSpPr>
        <p:spPr>
          <a:xfrm>
            <a:off x="6035040" y="219456"/>
            <a:ext cx="5608015" cy="237744"/>
          </a:xfrm>
          <a:prstGeom prst="rect">
            <a:avLst/>
          </a:prstGeom>
          <a:noFill/>
          <a:ln/>
        </p:spPr>
        <p:txBody>
          <a:bodyPr wrap="square" lIns="0" tIns="0" rIns="0" bIns="0" rtlCol="0" anchor="ctr"/>
          <a:lstStyle/>
          <a:p>
            <a:pPr algn="r" indent="0" marL="0">
              <a:buNone/>
            </a:pPr>
            <a:r>
              <a:rPr lang="en-US" sz="900" b="1" spc="140" kern="0" dirty="0">
                <a:solidFill>
                  <a:srgbClr val="000000"/>
                </a:solidFill>
                <a:latin typeface="Arial" pitchFamily="34" charset="0"/>
                <a:ea typeface="Arial" pitchFamily="34" charset="-122"/>
                <a:cs typeface="Arial" pitchFamily="34" charset="-120"/>
              </a:rPr>
              <a:t>QT-AI-2025</a:t>
            </a:r>
            <a:endParaRPr lang="en-US" sz="900" dirty="0"/>
          </a:p>
        </p:txBody>
      </p:sp>
      <p:sp>
        <p:nvSpPr>
          <p:cNvPr id="4" name="Text 2"/>
          <p:cNvSpPr/>
          <p:nvPr/>
        </p:nvSpPr>
        <p:spPr>
          <a:xfrm>
            <a:off x="548640" y="6382512"/>
            <a:ext cx="4572000" cy="237744"/>
          </a:xfrm>
          <a:prstGeom prst="rect">
            <a:avLst/>
          </a:prstGeom>
          <a:noFill/>
          <a:ln/>
        </p:spPr>
        <p:txBody>
          <a:bodyPr wrap="square" lIns="0" tIns="0" rIns="0" bIns="0" rtlCol="0" anchor="ctr"/>
          <a:lstStyle/>
          <a:p>
            <a:pPr indent="0" marL="0">
              <a:buNone/>
            </a:pPr>
            <a:r>
              <a:rPr lang="en-US" sz="800" spc="80" kern="0" dirty="0">
                <a:solidFill>
                  <a:srgbClr val="6E6E6A"/>
                </a:solidFill>
                <a:latin typeface="Arial" pitchFamily="34" charset="0"/>
                <a:ea typeface="Arial" pitchFamily="34" charset="-122"/>
                <a:cs typeface="Arial" pitchFamily="34" charset="-120"/>
              </a:rPr>
              <a:t>ACCA7031 | UWTSD</a:t>
            </a:r>
            <a:endParaRPr lang="en-US" sz="800" dirty="0"/>
          </a:p>
        </p:txBody>
      </p:sp>
      <p:sp>
        <p:nvSpPr>
          <p:cNvPr id="5" name="Text 3"/>
          <p:cNvSpPr/>
          <p:nvPr/>
        </p:nvSpPr>
        <p:spPr>
          <a:xfrm>
            <a:off x="6400800" y="6382512"/>
            <a:ext cx="5242255" cy="237744"/>
          </a:xfrm>
          <a:prstGeom prst="rect">
            <a:avLst/>
          </a:prstGeom>
          <a:noFill/>
          <a:ln/>
        </p:spPr>
        <p:txBody>
          <a:bodyPr wrap="square" lIns="0" tIns="0" rIns="0" bIns="0" rtlCol="0" anchor="ctr"/>
          <a:lstStyle/>
          <a:p>
            <a:pPr algn="r" indent="0" marL="0">
              <a:buNone/>
            </a:pPr>
            <a:r>
              <a:rPr lang="en-US" sz="800" spc="80" kern="0" dirty="0">
                <a:solidFill>
                  <a:srgbClr val="6E6E6A"/>
                </a:solidFill>
                <a:latin typeface="Arial" pitchFamily="34" charset="0"/>
                <a:ea typeface="Arial" pitchFamily="34" charset="-122"/>
                <a:cs typeface="Arial" pitchFamily="34" charset="-120"/>
              </a:rPr>
              <a:t>Forensic Investigation Report</a:t>
            </a:r>
            <a:endParaRPr lang="en-US" sz="800" dirty="0"/>
          </a:p>
        </p:txBody>
      </p:sp>
      <p:sp>
        <p:nvSpPr>
          <p:cNvPr id="6" name="Text 4"/>
          <p:cNvSpPr/>
          <p:nvPr/>
        </p:nvSpPr>
        <p:spPr>
          <a:xfrm>
            <a:off x="9905695" y="603504"/>
            <a:ext cx="1737360" cy="822960"/>
          </a:xfrm>
          <a:prstGeom prst="rect">
            <a:avLst/>
          </a:prstGeom>
          <a:noFill/>
          <a:ln/>
        </p:spPr>
        <p:txBody>
          <a:bodyPr wrap="square" lIns="0" tIns="0" rIns="0" bIns="0" rtlCol="0" anchor="ctr"/>
          <a:lstStyle/>
          <a:p>
            <a:pPr algn="r" indent="0" marL="0">
              <a:buNone/>
            </a:pPr>
            <a:r>
              <a:rPr lang="en-US" sz="4800" b="1" dirty="0">
                <a:solidFill>
                  <a:srgbClr val="E0E0DC"/>
                </a:solidFill>
                <a:latin typeface="Arial" pitchFamily="34" charset="0"/>
                <a:ea typeface="Arial" pitchFamily="34" charset="-122"/>
                <a:cs typeface="Arial" pitchFamily="34" charset="-120"/>
              </a:rPr>
              <a:t>02</a:t>
            </a:r>
            <a:endParaRPr lang="en-US" sz="4800" dirty="0"/>
          </a:p>
        </p:txBody>
      </p:sp>
      <p:sp>
        <p:nvSpPr>
          <p:cNvPr id="7" name="Text 5"/>
          <p:cNvSpPr/>
          <p:nvPr/>
        </p:nvSpPr>
        <p:spPr>
          <a:xfrm>
            <a:off x="548640" y="731520"/>
            <a:ext cx="9509760" cy="566928"/>
          </a:xfrm>
          <a:prstGeom prst="rect">
            <a:avLst/>
          </a:prstGeom>
          <a:noFill/>
          <a:ln/>
        </p:spPr>
        <p:txBody>
          <a:bodyPr wrap="square" lIns="0" tIns="0" rIns="0" bIns="0" rtlCol="0" anchor="ctr"/>
          <a:lstStyle/>
          <a:p>
            <a:pPr algn="l" indent="0" marL="0">
              <a:buNone/>
            </a:pPr>
            <a:r>
              <a:rPr lang="en-US" sz="3200" b="1" dirty="0">
                <a:solidFill>
                  <a:srgbClr val="000000"/>
                </a:solidFill>
                <a:latin typeface="Arial" pitchFamily="34" charset="0"/>
                <a:ea typeface="Arial" pitchFamily="34" charset="-122"/>
                <a:cs typeface="Arial" pitchFamily="34" charset="-120"/>
              </a:rPr>
              <a:t>Case Background</a:t>
            </a:r>
            <a:endParaRPr lang="en-US" sz="3200" dirty="0"/>
          </a:p>
        </p:txBody>
      </p:sp>
      <p:sp>
        <p:nvSpPr>
          <p:cNvPr id="8" name="Text 6"/>
          <p:cNvSpPr/>
          <p:nvPr/>
        </p:nvSpPr>
        <p:spPr>
          <a:xfrm>
            <a:off x="548640" y="1481328"/>
            <a:ext cx="7863840" cy="1051560"/>
          </a:xfrm>
          <a:prstGeom prst="rect">
            <a:avLst/>
          </a:prstGeom>
          <a:noFill/>
          <a:ln/>
        </p:spPr>
        <p:txBody>
          <a:bodyPr wrap="square" lIns="0" tIns="0" rIns="0" bIns="0" rtlCol="0" anchor="t"/>
          <a:lstStyle/>
          <a:p>
            <a:pPr indent="0" marL="0">
              <a:lnSpc>
                <a:spcPts val="1900"/>
              </a:lnSpc>
              <a:buNone/>
            </a:pPr>
            <a:r>
              <a:rPr lang="en-US" sz="1300" dirty="0">
                <a:solidFill>
                  <a:srgbClr val="333333"/>
                </a:solidFill>
                <a:latin typeface="Arial" pitchFamily="34" charset="0"/>
                <a:ea typeface="Arial" pitchFamily="34" charset="-122"/>
                <a:cs typeface="Arial" pitchFamily="34" charset="-120"/>
              </a:rPr>
              <a:t>Quantum Tech detected unauthorised access to its proprietary AI chip design patent QT-AI-2025. A recently joined senior engineer operating under the persona “Emma” is the primary suspect, believed to have attempted to steal and sell the design to competitor NexGen Circuits through an intermediary, “Joe”. “Norman” and NexGen’s R&amp;D Director “Vanessa” are suspected buyer-side parties.</a:t>
            </a:r>
            <a:endParaRPr lang="en-US" sz="1300" dirty="0"/>
          </a:p>
        </p:txBody>
      </p:sp>
      <p:sp>
        <p:nvSpPr>
          <p:cNvPr id="9" name="Shape 7"/>
          <p:cNvSpPr/>
          <p:nvPr/>
        </p:nvSpPr>
        <p:spPr>
          <a:xfrm>
            <a:off x="548640" y="2788920"/>
            <a:ext cx="3246120" cy="0"/>
          </a:xfrm>
          <a:prstGeom prst="line">
            <a:avLst/>
          </a:prstGeom>
          <a:noFill/>
          <a:ln w="22225">
            <a:solidFill>
              <a:srgbClr val="000000"/>
            </a:solidFill>
            <a:prstDash val="solid"/>
          </a:ln>
        </p:spPr>
      </p:sp>
      <p:sp>
        <p:nvSpPr>
          <p:cNvPr id="10" name="Text 8"/>
          <p:cNvSpPr/>
          <p:nvPr/>
        </p:nvSpPr>
        <p:spPr>
          <a:xfrm>
            <a:off x="548640" y="2852928"/>
            <a:ext cx="3246120" cy="502920"/>
          </a:xfrm>
          <a:prstGeom prst="rect">
            <a:avLst/>
          </a:prstGeom>
          <a:noFill/>
          <a:ln/>
        </p:spPr>
        <p:txBody>
          <a:bodyPr wrap="square" lIns="0" tIns="0" rIns="0" bIns="0" rtlCol="0" anchor="ctr"/>
          <a:lstStyle/>
          <a:p>
            <a:pPr indent="0" marL="0">
              <a:buNone/>
            </a:pPr>
            <a:r>
              <a:rPr lang="en-US" sz="2600" b="1" dirty="0">
                <a:solidFill>
                  <a:srgbClr val="E0E0DC"/>
                </a:solidFill>
                <a:latin typeface="Arial" pitchFamily="34" charset="0"/>
                <a:ea typeface="Arial" pitchFamily="34" charset="-122"/>
                <a:cs typeface="Arial" pitchFamily="34" charset="-120"/>
              </a:rPr>
              <a:t>01</a:t>
            </a:r>
            <a:endParaRPr lang="en-US" sz="2600" dirty="0"/>
          </a:p>
        </p:txBody>
      </p:sp>
      <p:sp>
        <p:nvSpPr>
          <p:cNvPr id="11" name="Text 9"/>
          <p:cNvSpPr/>
          <p:nvPr/>
        </p:nvSpPr>
        <p:spPr>
          <a:xfrm>
            <a:off x="548640" y="3364992"/>
            <a:ext cx="3246120" cy="292608"/>
          </a:xfrm>
          <a:prstGeom prst="rect">
            <a:avLst/>
          </a:prstGeom>
          <a:noFill/>
          <a:ln/>
        </p:spPr>
        <p:txBody>
          <a:bodyPr wrap="square" lIns="0" tIns="0" rIns="0" bIns="0" rtlCol="0" anchor="ctr"/>
          <a:lstStyle/>
          <a:p>
            <a:pPr indent="0" marL="0">
              <a:buNone/>
            </a:pPr>
            <a:r>
              <a:rPr lang="en-US" sz="1300" b="1" dirty="0">
                <a:solidFill>
                  <a:srgbClr val="000000"/>
                </a:solidFill>
                <a:latin typeface="Arial" pitchFamily="34" charset="0"/>
                <a:ea typeface="Arial" pitchFamily="34" charset="-122"/>
                <a:cs typeface="Arial" pitchFamily="34" charset="-120"/>
              </a:rPr>
              <a:t>The allegation</a:t>
            </a:r>
            <a:endParaRPr lang="en-US" sz="1300" dirty="0"/>
          </a:p>
        </p:txBody>
      </p:sp>
      <p:sp>
        <p:nvSpPr>
          <p:cNvPr id="12" name="Text 10"/>
          <p:cNvSpPr/>
          <p:nvPr/>
        </p:nvSpPr>
        <p:spPr>
          <a:xfrm>
            <a:off x="548640" y="3675888"/>
            <a:ext cx="3246120" cy="914400"/>
          </a:xfrm>
          <a:prstGeom prst="rect">
            <a:avLst/>
          </a:prstGeom>
          <a:noFill/>
          <a:ln/>
        </p:spPr>
        <p:txBody>
          <a:bodyPr wrap="square" lIns="0" tIns="0" rIns="0" bIns="0" rtlCol="0" anchor="t"/>
          <a:lstStyle/>
          <a:p>
            <a:pPr indent="0" marL="0">
              <a:lnSpc>
                <a:spcPts val="1600"/>
              </a:lnSpc>
              <a:buNone/>
            </a:pPr>
            <a:r>
              <a:rPr lang="en-US" sz="1100" dirty="0">
                <a:solidFill>
                  <a:srgbClr val="333333"/>
                </a:solidFill>
                <a:latin typeface="Arial" pitchFamily="34" charset="0"/>
                <a:ea typeface="Arial" pitchFamily="34" charset="-122"/>
                <a:cs typeface="Arial" pitchFamily="34" charset="-120"/>
              </a:rPr>
              <a:t>Exfiltration of patent QT-AI-2025 and an attempted sale to a competing manufacturer via a paid intermediary.</a:t>
            </a:r>
            <a:endParaRPr lang="en-US" sz="1100" dirty="0"/>
          </a:p>
        </p:txBody>
      </p:sp>
      <p:sp>
        <p:nvSpPr>
          <p:cNvPr id="13" name="Shape 11"/>
          <p:cNvSpPr/>
          <p:nvPr/>
        </p:nvSpPr>
        <p:spPr>
          <a:xfrm>
            <a:off x="4343400" y="2788920"/>
            <a:ext cx="3246120" cy="0"/>
          </a:xfrm>
          <a:prstGeom prst="line">
            <a:avLst/>
          </a:prstGeom>
          <a:noFill/>
          <a:ln w="22225">
            <a:solidFill>
              <a:srgbClr val="000000"/>
            </a:solidFill>
            <a:prstDash val="solid"/>
          </a:ln>
        </p:spPr>
      </p:sp>
      <p:sp>
        <p:nvSpPr>
          <p:cNvPr id="14" name="Text 12"/>
          <p:cNvSpPr/>
          <p:nvPr/>
        </p:nvSpPr>
        <p:spPr>
          <a:xfrm>
            <a:off x="4343400" y="2852928"/>
            <a:ext cx="3246120" cy="502920"/>
          </a:xfrm>
          <a:prstGeom prst="rect">
            <a:avLst/>
          </a:prstGeom>
          <a:noFill/>
          <a:ln/>
        </p:spPr>
        <p:txBody>
          <a:bodyPr wrap="square" lIns="0" tIns="0" rIns="0" bIns="0" rtlCol="0" anchor="ctr"/>
          <a:lstStyle/>
          <a:p>
            <a:pPr indent="0" marL="0">
              <a:buNone/>
            </a:pPr>
            <a:r>
              <a:rPr lang="en-US" sz="2600" b="1" dirty="0">
                <a:solidFill>
                  <a:srgbClr val="E0E0DC"/>
                </a:solidFill>
                <a:latin typeface="Arial" pitchFamily="34" charset="0"/>
                <a:ea typeface="Arial" pitchFamily="34" charset="-122"/>
                <a:cs typeface="Arial" pitchFamily="34" charset="-120"/>
              </a:rPr>
              <a:t>02</a:t>
            </a:r>
            <a:endParaRPr lang="en-US" sz="2600" dirty="0"/>
          </a:p>
        </p:txBody>
      </p:sp>
      <p:sp>
        <p:nvSpPr>
          <p:cNvPr id="15" name="Text 13"/>
          <p:cNvSpPr/>
          <p:nvPr/>
        </p:nvSpPr>
        <p:spPr>
          <a:xfrm>
            <a:off x="4343400" y="3364992"/>
            <a:ext cx="3246120" cy="292608"/>
          </a:xfrm>
          <a:prstGeom prst="rect">
            <a:avLst/>
          </a:prstGeom>
          <a:noFill/>
          <a:ln/>
        </p:spPr>
        <p:txBody>
          <a:bodyPr wrap="square" lIns="0" tIns="0" rIns="0" bIns="0" rtlCol="0" anchor="ctr"/>
          <a:lstStyle/>
          <a:p>
            <a:pPr indent="0" marL="0">
              <a:buNone/>
            </a:pPr>
            <a:r>
              <a:rPr lang="en-US" sz="1300" b="1" dirty="0">
                <a:solidFill>
                  <a:srgbClr val="000000"/>
                </a:solidFill>
                <a:latin typeface="Arial" pitchFamily="34" charset="0"/>
                <a:ea typeface="Arial" pitchFamily="34" charset="-122"/>
                <a:cs typeface="Arial" pitchFamily="34" charset="-120"/>
              </a:rPr>
              <a:t>The seizure</a:t>
            </a:r>
            <a:endParaRPr lang="en-US" sz="1300" dirty="0"/>
          </a:p>
        </p:txBody>
      </p:sp>
      <p:sp>
        <p:nvSpPr>
          <p:cNvPr id="16" name="Text 14"/>
          <p:cNvSpPr/>
          <p:nvPr/>
        </p:nvSpPr>
        <p:spPr>
          <a:xfrm>
            <a:off x="4343400" y="3675888"/>
            <a:ext cx="3246120" cy="914400"/>
          </a:xfrm>
          <a:prstGeom prst="rect">
            <a:avLst/>
          </a:prstGeom>
          <a:noFill/>
          <a:ln/>
        </p:spPr>
        <p:txBody>
          <a:bodyPr wrap="square" lIns="0" tIns="0" rIns="0" bIns="0" rtlCol="0" anchor="t"/>
          <a:lstStyle/>
          <a:p>
            <a:pPr indent="0" marL="0">
              <a:lnSpc>
                <a:spcPts val="1600"/>
              </a:lnSpc>
              <a:buNone/>
            </a:pPr>
            <a:r>
              <a:rPr lang="en-US" sz="1100" dirty="0">
                <a:solidFill>
                  <a:srgbClr val="333333"/>
                </a:solidFill>
                <a:latin typeface="Arial" pitchFamily="34" charset="0"/>
                <a:ea typeface="Arial" pitchFamily="34" charset="-122"/>
                <a:cs typeface="Arial" pitchFamily="34" charset="-120"/>
              </a:rPr>
              <a:t>Four Android handsets seized under continuity-of-evidence protocols: Huawei, Nokia, Samsung and Ulefone.</a:t>
            </a:r>
            <a:endParaRPr lang="en-US" sz="1100" dirty="0"/>
          </a:p>
        </p:txBody>
      </p:sp>
      <p:sp>
        <p:nvSpPr>
          <p:cNvPr id="17" name="Shape 15"/>
          <p:cNvSpPr/>
          <p:nvPr/>
        </p:nvSpPr>
        <p:spPr>
          <a:xfrm>
            <a:off x="8138160" y="2788920"/>
            <a:ext cx="3246120" cy="0"/>
          </a:xfrm>
          <a:prstGeom prst="line">
            <a:avLst/>
          </a:prstGeom>
          <a:noFill/>
          <a:ln w="22225">
            <a:solidFill>
              <a:srgbClr val="000000"/>
            </a:solidFill>
            <a:prstDash val="solid"/>
          </a:ln>
        </p:spPr>
      </p:sp>
      <p:sp>
        <p:nvSpPr>
          <p:cNvPr id="18" name="Text 16"/>
          <p:cNvSpPr/>
          <p:nvPr/>
        </p:nvSpPr>
        <p:spPr>
          <a:xfrm>
            <a:off x="8138160" y="2852928"/>
            <a:ext cx="3246120" cy="502920"/>
          </a:xfrm>
          <a:prstGeom prst="rect">
            <a:avLst/>
          </a:prstGeom>
          <a:noFill/>
          <a:ln/>
        </p:spPr>
        <p:txBody>
          <a:bodyPr wrap="square" lIns="0" tIns="0" rIns="0" bIns="0" rtlCol="0" anchor="ctr"/>
          <a:lstStyle/>
          <a:p>
            <a:pPr indent="0" marL="0">
              <a:buNone/>
            </a:pPr>
            <a:r>
              <a:rPr lang="en-US" sz="2600" b="1" dirty="0">
                <a:solidFill>
                  <a:srgbClr val="E0E0DC"/>
                </a:solidFill>
                <a:latin typeface="Arial" pitchFamily="34" charset="0"/>
                <a:ea typeface="Arial" pitchFamily="34" charset="-122"/>
                <a:cs typeface="Arial" pitchFamily="34" charset="-120"/>
              </a:rPr>
              <a:t>03</a:t>
            </a:r>
            <a:endParaRPr lang="en-US" sz="2600" dirty="0"/>
          </a:p>
        </p:txBody>
      </p:sp>
      <p:sp>
        <p:nvSpPr>
          <p:cNvPr id="19" name="Text 17"/>
          <p:cNvSpPr/>
          <p:nvPr/>
        </p:nvSpPr>
        <p:spPr>
          <a:xfrm>
            <a:off x="8138160" y="3364992"/>
            <a:ext cx="3246120" cy="292608"/>
          </a:xfrm>
          <a:prstGeom prst="rect">
            <a:avLst/>
          </a:prstGeom>
          <a:noFill/>
          <a:ln/>
        </p:spPr>
        <p:txBody>
          <a:bodyPr wrap="square" lIns="0" tIns="0" rIns="0" bIns="0" rtlCol="0" anchor="ctr"/>
          <a:lstStyle/>
          <a:p>
            <a:pPr indent="0" marL="0">
              <a:buNone/>
            </a:pPr>
            <a:r>
              <a:rPr lang="en-US" sz="1300" b="1" dirty="0">
                <a:solidFill>
                  <a:srgbClr val="000000"/>
                </a:solidFill>
                <a:latin typeface="Arial" pitchFamily="34" charset="0"/>
                <a:ea typeface="Arial" pitchFamily="34" charset="-122"/>
                <a:cs typeface="Arial" pitchFamily="34" charset="-120"/>
              </a:rPr>
              <a:t>The objective</a:t>
            </a:r>
            <a:endParaRPr lang="en-US" sz="1300" dirty="0"/>
          </a:p>
        </p:txBody>
      </p:sp>
      <p:sp>
        <p:nvSpPr>
          <p:cNvPr id="20" name="Text 18"/>
          <p:cNvSpPr/>
          <p:nvPr/>
        </p:nvSpPr>
        <p:spPr>
          <a:xfrm>
            <a:off x="8138160" y="3675888"/>
            <a:ext cx="3246120" cy="914400"/>
          </a:xfrm>
          <a:prstGeom prst="rect">
            <a:avLst/>
          </a:prstGeom>
          <a:noFill/>
          <a:ln/>
        </p:spPr>
        <p:txBody>
          <a:bodyPr wrap="square" lIns="0" tIns="0" rIns="0" bIns="0" rtlCol="0" anchor="t"/>
          <a:lstStyle/>
          <a:p>
            <a:pPr indent="0" marL="0">
              <a:lnSpc>
                <a:spcPts val="1600"/>
              </a:lnSpc>
              <a:buNone/>
            </a:pPr>
            <a:r>
              <a:rPr lang="en-US" sz="1100" dirty="0">
                <a:solidFill>
                  <a:srgbClr val="333333"/>
                </a:solidFill>
                <a:latin typeface="Arial" pitchFamily="34" charset="0"/>
                <a:ea typeface="Arial" pitchFamily="34" charset="-122"/>
                <a:cs typeface="Arial" pitchFamily="34" charset="-120"/>
              </a:rPr>
              <a:t>Attribute each handset to a named party, reconstruct the communication chain and identify the transferred material.</a:t>
            </a:r>
            <a:endParaRPr lang="en-US" sz="1100" dirty="0"/>
          </a:p>
        </p:txBody>
      </p:sp>
      <p:sp>
        <p:nvSpPr>
          <p:cNvPr id="21" name="Shape 19"/>
          <p:cNvSpPr/>
          <p:nvPr/>
        </p:nvSpPr>
        <p:spPr>
          <a:xfrm>
            <a:off x="548640" y="4800600"/>
            <a:ext cx="11094415" cy="1234440"/>
          </a:xfrm>
          <a:prstGeom prst="rect">
            <a:avLst/>
          </a:prstGeom>
          <a:solidFill>
            <a:srgbClr val="EAEAE7"/>
          </a:solidFill>
          <a:ln w="12700">
            <a:solidFill>
              <a:srgbClr val="A0A09C"/>
            </a:solidFill>
            <a:prstDash val="dash"/>
          </a:ln>
        </p:spPr>
      </p:sp>
      <p:sp>
        <p:nvSpPr>
          <p:cNvPr id="22" name="Text 20"/>
          <p:cNvSpPr/>
          <p:nvPr/>
        </p:nvSpPr>
        <p:spPr>
          <a:xfrm>
            <a:off x="749808" y="4800600"/>
            <a:ext cx="10692079" cy="1234440"/>
          </a:xfrm>
          <a:prstGeom prst="rect">
            <a:avLst/>
          </a:prstGeom>
          <a:noFill/>
          <a:ln/>
        </p:spPr>
        <p:txBody>
          <a:bodyPr wrap="square" lIns="0" tIns="0" rIns="0" bIns="0" rtlCol="0" anchor="ctr"/>
          <a:lstStyle/>
          <a:p>
            <a:pPr indent="0" marL="0">
              <a:lnSpc>
                <a:spcPts val="1700"/>
              </a:lnSpc>
              <a:buNone/>
            </a:pPr>
            <a:r>
              <a:rPr lang="en-US" sz="900" b="1" spc="140" kern="0" dirty="0">
                <a:solidFill>
                  <a:srgbClr val="000000"/>
                </a:solidFill>
                <a:latin typeface="Arial" pitchFamily="34" charset="0"/>
                <a:ea typeface="Arial" pitchFamily="34" charset="-122"/>
                <a:cs typeface="Arial" pitchFamily="34" charset="-120"/>
              </a:rPr>
              <a:t>STATED LIMITATIONS OF THIS EXAMINATION
</a:t>
            </a:r>
            <a:pPr indent="0" marL="0">
              <a:lnSpc>
                <a:spcPts val="1700"/>
              </a:lnSpc>
              <a:buNone/>
            </a:pPr>
            <a:r>
              <a:rPr lang="en-US" sz="1100" dirty="0">
                <a:solidFill>
                  <a:srgbClr val="333333"/>
                </a:solidFill>
                <a:latin typeface="Arial" pitchFamily="34" charset="0"/>
                <a:ea typeface="Arial" pitchFamily="34" charset="-122"/>
                <a:cs typeface="Arial" pitchFamily="34" charset="-120"/>
              </a:rPr>
              <a:t>·  No Vanessa call record or device was provided — Not Available in the Evidence.
</a:t>
            </a:r>
            <a:pPr indent="0" marL="0">
              <a:lnSpc>
                <a:spcPts val="1700"/>
              </a:lnSpc>
              <a:buNone/>
            </a:pPr>
            <a:r>
              <a:rPr lang="en-US" sz="1100" dirty="0">
                <a:solidFill>
                  <a:srgbClr val="333333"/>
                </a:solidFill>
                <a:latin typeface="Arial" pitchFamily="34" charset="0"/>
                <a:ea typeface="Arial" pitchFamily="34" charset="-122"/>
                <a:cs typeface="Arial" pitchFamily="34" charset="-120"/>
              </a:rPr>
              <a:t>·  Nokia attribution rests on the Google account artefact, not on its SMS backup.
</a:t>
            </a:r>
            <a:pPr indent="0" marL="0">
              <a:lnSpc>
                <a:spcPts val="1700"/>
              </a:lnSpc>
              <a:buNone/>
            </a:pPr>
            <a:r>
              <a:rPr lang="en-US" sz="1100" dirty="0">
                <a:solidFill>
                  <a:srgbClr val="333333"/>
                </a:solidFill>
                <a:latin typeface="Arial" pitchFamily="34" charset="0"/>
                <a:ea typeface="Arial" pitchFamily="34" charset="-122"/>
                <a:cs typeface="Arial" pitchFamily="34" charset="-120"/>
              </a:rPr>
              <a:t>·  The password for Open.docx was not recovered; the file was not force-decrypted.</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4F4F2"/>
        </a:solidFill>
      </p:bgPr>
    </p:bg>
    <p:spTree>
      <p:nvGrpSpPr>
        <p:cNvPr id="1" name=""/>
        <p:cNvGrpSpPr/>
        <p:nvPr/>
      </p:nvGrpSpPr>
      <p:grpSpPr>
        <a:xfrm>
          <a:off x="0" y="0"/>
          <a:ext cx="0" cy="0"/>
          <a:chOff x="0" y="0"/>
          <a:chExt cx="0" cy="0"/>
        </a:xfrm>
      </p:grpSpPr>
      <p:sp>
        <p:nvSpPr>
          <p:cNvPr id="2" name="Text 0"/>
          <p:cNvSpPr/>
          <p:nvPr/>
        </p:nvSpPr>
        <p:spPr>
          <a:xfrm>
            <a:off x="548640" y="219456"/>
            <a:ext cx="5486400" cy="237744"/>
          </a:xfrm>
          <a:prstGeom prst="rect">
            <a:avLst/>
          </a:prstGeom>
          <a:noFill/>
          <a:ln/>
        </p:spPr>
        <p:txBody>
          <a:bodyPr wrap="square" lIns="0" tIns="0" rIns="0" bIns="0" rtlCol="0" anchor="ctr"/>
          <a:lstStyle/>
          <a:p>
            <a:pPr indent="0" marL="0">
              <a:buNone/>
            </a:pPr>
            <a:r>
              <a:rPr lang="en-US" sz="900" b="1" spc="140" kern="0" dirty="0">
                <a:solidFill>
                  <a:srgbClr val="000000"/>
                </a:solidFill>
                <a:latin typeface="Arial" pitchFamily="34" charset="0"/>
                <a:ea typeface="Arial" pitchFamily="34" charset="-122"/>
                <a:cs typeface="Arial" pitchFamily="34" charset="-120"/>
              </a:rPr>
              <a:t>QUANTUM TECH — DIGITAL FORENSICS</a:t>
            </a:r>
            <a:endParaRPr lang="en-US" sz="900" dirty="0"/>
          </a:p>
        </p:txBody>
      </p:sp>
      <p:sp>
        <p:nvSpPr>
          <p:cNvPr id="3" name="Text 1"/>
          <p:cNvSpPr/>
          <p:nvPr/>
        </p:nvSpPr>
        <p:spPr>
          <a:xfrm>
            <a:off x="6035040" y="219456"/>
            <a:ext cx="5608015" cy="237744"/>
          </a:xfrm>
          <a:prstGeom prst="rect">
            <a:avLst/>
          </a:prstGeom>
          <a:noFill/>
          <a:ln/>
        </p:spPr>
        <p:txBody>
          <a:bodyPr wrap="square" lIns="0" tIns="0" rIns="0" bIns="0" rtlCol="0" anchor="ctr"/>
          <a:lstStyle/>
          <a:p>
            <a:pPr algn="r" indent="0" marL="0">
              <a:buNone/>
            </a:pPr>
            <a:r>
              <a:rPr lang="en-US" sz="900" b="1" spc="140" kern="0" dirty="0">
                <a:solidFill>
                  <a:srgbClr val="000000"/>
                </a:solidFill>
                <a:latin typeface="Arial" pitchFamily="34" charset="0"/>
                <a:ea typeface="Arial" pitchFamily="34" charset="-122"/>
                <a:cs typeface="Arial" pitchFamily="34" charset="-120"/>
              </a:rPr>
              <a:t>QT-AI-2025</a:t>
            </a:r>
            <a:endParaRPr lang="en-US" sz="900" dirty="0"/>
          </a:p>
        </p:txBody>
      </p:sp>
      <p:sp>
        <p:nvSpPr>
          <p:cNvPr id="4" name="Text 2"/>
          <p:cNvSpPr/>
          <p:nvPr/>
        </p:nvSpPr>
        <p:spPr>
          <a:xfrm>
            <a:off x="548640" y="6382512"/>
            <a:ext cx="4572000" cy="237744"/>
          </a:xfrm>
          <a:prstGeom prst="rect">
            <a:avLst/>
          </a:prstGeom>
          <a:noFill/>
          <a:ln/>
        </p:spPr>
        <p:txBody>
          <a:bodyPr wrap="square" lIns="0" tIns="0" rIns="0" bIns="0" rtlCol="0" anchor="ctr"/>
          <a:lstStyle/>
          <a:p>
            <a:pPr indent="0" marL="0">
              <a:buNone/>
            </a:pPr>
            <a:r>
              <a:rPr lang="en-US" sz="800" spc="80" kern="0" dirty="0">
                <a:solidFill>
                  <a:srgbClr val="6E6E6A"/>
                </a:solidFill>
                <a:latin typeface="Arial" pitchFamily="34" charset="0"/>
                <a:ea typeface="Arial" pitchFamily="34" charset="-122"/>
                <a:cs typeface="Arial" pitchFamily="34" charset="-120"/>
              </a:rPr>
              <a:t>ACCA7031 | UWTSD</a:t>
            </a:r>
            <a:endParaRPr lang="en-US" sz="800" dirty="0"/>
          </a:p>
        </p:txBody>
      </p:sp>
      <p:sp>
        <p:nvSpPr>
          <p:cNvPr id="5" name="Text 3"/>
          <p:cNvSpPr/>
          <p:nvPr/>
        </p:nvSpPr>
        <p:spPr>
          <a:xfrm>
            <a:off x="6400800" y="6382512"/>
            <a:ext cx="5242255" cy="237744"/>
          </a:xfrm>
          <a:prstGeom prst="rect">
            <a:avLst/>
          </a:prstGeom>
          <a:noFill/>
          <a:ln/>
        </p:spPr>
        <p:txBody>
          <a:bodyPr wrap="square" lIns="0" tIns="0" rIns="0" bIns="0" rtlCol="0" anchor="ctr"/>
          <a:lstStyle/>
          <a:p>
            <a:pPr algn="r" indent="0" marL="0">
              <a:buNone/>
            </a:pPr>
            <a:r>
              <a:rPr lang="en-US" sz="800" spc="80" kern="0" dirty="0">
                <a:solidFill>
                  <a:srgbClr val="6E6E6A"/>
                </a:solidFill>
                <a:latin typeface="Arial" pitchFamily="34" charset="0"/>
                <a:ea typeface="Arial" pitchFamily="34" charset="-122"/>
                <a:cs typeface="Arial" pitchFamily="34" charset="-120"/>
              </a:rPr>
              <a:t>Forensic Investigation Report</a:t>
            </a:r>
            <a:endParaRPr lang="en-US" sz="800" dirty="0"/>
          </a:p>
        </p:txBody>
      </p:sp>
      <p:sp>
        <p:nvSpPr>
          <p:cNvPr id="6" name="Text 4"/>
          <p:cNvSpPr/>
          <p:nvPr/>
        </p:nvSpPr>
        <p:spPr>
          <a:xfrm>
            <a:off x="9905695" y="603504"/>
            <a:ext cx="1737360" cy="822960"/>
          </a:xfrm>
          <a:prstGeom prst="rect">
            <a:avLst/>
          </a:prstGeom>
          <a:noFill/>
          <a:ln/>
        </p:spPr>
        <p:txBody>
          <a:bodyPr wrap="square" lIns="0" tIns="0" rIns="0" bIns="0" rtlCol="0" anchor="ctr"/>
          <a:lstStyle/>
          <a:p>
            <a:pPr algn="r" indent="0" marL="0">
              <a:buNone/>
            </a:pPr>
            <a:r>
              <a:rPr lang="en-US" sz="4800" b="1" dirty="0">
                <a:solidFill>
                  <a:srgbClr val="E0E0DC"/>
                </a:solidFill>
                <a:latin typeface="Arial" pitchFamily="34" charset="0"/>
                <a:ea typeface="Arial" pitchFamily="34" charset="-122"/>
                <a:cs typeface="Arial" pitchFamily="34" charset="-120"/>
              </a:rPr>
              <a:t>03</a:t>
            </a:r>
            <a:endParaRPr lang="en-US" sz="4800" dirty="0"/>
          </a:p>
        </p:txBody>
      </p:sp>
      <p:sp>
        <p:nvSpPr>
          <p:cNvPr id="7" name="Text 5"/>
          <p:cNvSpPr/>
          <p:nvPr/>
        </p:nvSpPr>
        <p:spPr>
          <a:xfrm>
            <a:off x="548640" y="731520"/>
            <a:ext cx="9509760" cy="566928"/>
          </a:xfrm>
          <a:prstGeom prst="rect">
            <a:avLst/>
          </a:prstGeom>
          <a:noFill/>
          <a:ln/>
        </p:spPr>
        <p:txBody>
          <a:bodyPr wrap="square" lIns="0" tIns="0" rIns="0" bIns="0" rtlCol="0" anchor="ctr"/>
          <a:lstStyle/>
          <a:p>
            <a:pPr algn="l" indent="0" marL="0">
              <a:buNone/>
            </a:pPr>
            <a:r>
              <a:rPr lang="en-US" sz="3200" b="1" dirty="0">
                <a:solidFill>
                  <a:srgbClr val="000000"/>
                </a:solidFill>
                <a:latin typeface="Arial" pitchFamily="34" charset="0"/>
                <a:ea typeface="Arial" pitchFamily="34" charset="-122"/>
                <a:cs typeface="Arial" pitchFamily="34" charset="-120"/>
              </a:rPr>
              <a:t>Evidence Inventory</a:t>
            </a:r>
            <a:endParaRPr lang="en-US" sz="3200" dirty="0"/>
          </a:p>
        </p:txBody>
      </p:sp>
      <p:sp>
        <p:nvSpPr>
          <p:cNvPr id="8" name="Text 6"/>
          <p:cNvSpPr/>
          <p:nvPr/>
        </p:nvSpPr>
        <p:spPr>
          <a:xfrm>
            <a:off x="548640" y="1298448"/>
            <a:ext cx="9509760" cy="274320"/>
          </a:xfrm>
          <a:prstGeom prst="rect">
            <a:avLst/>
          </a:prstGeom>
          <a:noFill/>
          <a:ln/>
        </p:spPr>
        <p:txBody>
          <a:bodyPr wrap="square" lIns="0" tIns="0" rIns="0" bIns="0" rtlCol="0" anchor="ctr"/>
          <a:lstStyle/>
          <a:p>
            <a:pPr indent="0" marL="0">
              <a:buNone/>
            </a:pPr>
            <a:r>
              <a:rPr lang="en-US" sz="1200" dirty="0">
                <a:solidFill>
                  <a:srgbClr val="6E6E6A"/>
                </a:solidFill>
                <a:latin typeface="Arial" pitchFamily="34" charset="0"/>
                <a:ea typeface="Arial" pitchFamily="34" charset="-122"/>
                <a:cs typeface="Arial" pitchFamily="34" charset="-120"/>
              </a:rPr>
              <a:t>Five exhibits — four case devices and one training acquisition</a:t>
            </a:r>
            <a:endParaRPr lang="en-US" sz="1200" dirty="0"/>
          </a:p>
        </p:txBody>
      </p:sp>
      <p:sp>
        <p:nvSpPr>
          <p:cNvPr id="9" name="Text 7"/>
          <p:cNvSpPr/>
          <p:nvPr/>
        </p:nvSpPr>
        <p:spPr>
          <a:xfrm>
            <a:off x="548640" y="1828800"/>
            <a:ext cx="914400" cy="274320"/>
          </a:xfrm>
          <a:prstGeom prst="rect">
            <a:avLst/>
          </a:prstGeom>
          <a:noFill/>
          <a:ln/>
        </p:spPr>
        <p:txBody>
          <a:bodyPr wrap="square" lIns="0" tIns="0" rIns="0" bIns="0" rtlCol="0" anchor="ctr"/>
          <a:lstStyle/>
          <a:p>
            <a:pPr indent="0" marL="0">
              <a:buNone/>
            </a:pPr>
            <a:r>
              <a:rPr lang="en-US" sz="900" b="1" spc="120" kern="0" dirty="0">
                <a:solidFill>
                  <a:srgbClr val="000000"/>
                </a:solidFill>
                <a:latin typeface="Arial" pitchFamily="34" charset="0"/>
                <a:ea typeface="Arial" pitchFamily="34" charset="-122"/>
                <a:cs typeface="Arial" pitchFamily="34" charset="-120"/>
              </a:rPr>
              <a:t>EXHIBIT</a:t>
            </a:r>
            <a:endParaRPr lang="en-US" sz="900" dirty="0"/>
          </a:p>
        </p:txBody>
      </p:sp>
      <p:sp>
        <p:nvSpPr>
          <p:cNvPr id="10" name="Text 8"/>
          <p:cNvSpPr/>
          <p:nvPr/>
        </p:nvSpPr>
        <p:spPr>
          <a:xfrm>
            <a:off x="1508760" y="1828800"/>
            <a:ext cx="2834640" cy="274320"/>
          </a:xfrm>
          <a:prstGeom prst="rect">
            <a:avLst/>
          </a:prstGeom>
          <a:noFill/>
          <a:ln/>
        </p:spPr>
        <p:txBody>
          <a:bodyPr wrap="square" lIns="0" tIns="0" rIns="0" bIns="0" rtlCol="0" anchor="ctr"/>
          <a:lstStyle/>
          <a:p>
            <a:pPr indent="0" marL="0">
              <a:buNone/>
            </a:pPr>
            <a:r>
              <a:rPr lang="en-US" sz="900" b="1" spc="120" kern="0" dirty="0">
                <a:solidFill>
                  <a:srgbClr val="000000"/>
                </a:solidFill>
                <a:latin typeface="Arial" pitchFamily="34" charset="0"/>
                <a:ea typeface="Arial" pitchFamily="34" charset="-122"/>
                <a:cs typeface="Arial" pitchFamily="34" charset="-120"/>
              </a:rPr>
              <a:t>DEVICE</a:t>
            </a:r>
            <a:endParaRPr lang="en-US" sz="900" dirty="0"/>
          </a:p>
        </p:txBody>
      </p:sp>
      <p:sp>
        <p:nvSpPr>
          <p:cNvPr id="11" name="Text 9"/>
          <p:cNvSpPr/>
          <p:nvPr/>
        </p:nvSpPr>
        <p:spPr>
          <a:xfrm>
            <a:off x="4434840" y="1828800"/>
            <a:ext cx="3840480" cy="274320"/>
          </a:xfrm>
          <a:prstGeom prst="rect">
            <a:avLst/>
          </a:prstGeom>
          <a:noFill/>
          <a:ln/>
        </p:spPr>
        <p:txBody>
          <a:bodyPr wrap="square" lIns="0" tIns="0" rIns="0" bIns="0" rtlCol="0" anchor="ctr"/>
          <a:lstStyle/>
          <a:p>
            <a:pPr indent="0" marL="0">
              <a:buNone/>
            </a:pPr>
            <a:r>
              <a:rPr lang="en-US" sz="900" b="1" spc="120" kern="0" dirty="0">
                <a:solidFill>
                  <a:srgbClr val="000000"/>
                </a:solidFill>
                <a:latin typeface="Arial" pitchFamily="34" charset="0"/>
                <a:ea typeface="Arial" pitchFamily="34" charset="-122"/>
                <a:cs typeface="Arial" pitchFamily="34" charset="-120"/>
              </a:rPr>
              <a:t>OWNER / ATTRIBUTION</a:t>
            </a:r>
            <a:endParaRPr lang="en-US" sz="900" dirty="0"/>
          </a:p>
        </p:txBody>
      </p:sp>
      <p:sp>
        <p:nvSpPr>
          <p:cNvPr id="12" name="Text 10"/>
          <p:cNvSpPr/>
          <p:nvPr/>
        </p:nvSpPr>
        <p:spPr>
          <a:xfrm>
            <a:off x="8366760" y="1828800"/>
            <a:ext cx="3276295" cy="274320"/>
          </a:xfrm>
          <a:prstGeom prst="rect">
            <a:avLst/>
          </a:prstGeom>
          <a:noFill/>
          <a:ln/>
        </p:spPr>
        <p:txBody>
          <a:bodyPr wrap="square" lIns="0" tIns="0" rIns="0" bIns="0" rtlCol="0" anchor="ctr"/>
          <a:lstStyle/>
          <a:p>
            <a:pPr indent="0" marL="0">
              <a:buNone/>
            </a:pPr>
            <a:r>
              <a:rPr lang="en-US" sz="900" b="1" spc="120" kern="0" dirty="0">
                <a:solidFill>
                  <a:srgbClr val="000000"/>
                </a:solidFill>
                <a:latin typeface="Arial" pitchFamily="34" charset="0"/>
                <a:ea typeface="Arial" pitchFamily="34" charset="-122"/>
                <a:cs typeface="Arial" pitchFamily="34" charset="-120"/>
              </a:rPr>
              <a:t>ROLE</a:t>
            </a:r>
            <a:endParaRPr lang="en-US" sz="900" dirty="0"/>
          </a:p>
        </p:txBody>
      </p:sp>
      <p:sp>
        <p:nvSpPr>
          <p:cNvPr id="13" name="Shape 11"/>
          <p:cNvSpPr/>
          <p:nvPr/>
        </p:nvSpPr>
        <p:spPr>
          <a:xfrm>
            <a:off x="548640" y="2139696"/>
            <a:ext cx="11094415" cy="0"/>
          </a:xfrm>
          <a:prstGeom prst="line">
            <a:avLst/>
          </a:prstGeom>
          <a:noFill/>
          <a:ln w="22225">
            <a:solidFill>
              <a:srgbClr val="000000"/>
            </a:solidFill>
            <a:prstDash val="solid"/>
          </a:ln>
        </p:spPr>
      </p:sp>
      <p:sp>
        <p:nvSpPr>
          <p:cNvPr id="14" name="Text 12"/>
          <p:cNvSpPr/>
          <p:nvPr/>
        </p:nvSpPr>
        <p:spPr>
          <a:xfrm>
            <a:off x="548640" y="2231136"/>
            <a:ext cx="914400" cy="676656"/>
          </a:xfrm>
          <a:prstGeom prst="rect">
            <a:avLst/>
          </a:prstGeom>
          <a:noFill/>
          <a:ln/>
        </p:spPr>
        <p:txBody>
          <a:bodyPr wrap="square" lIns="0" tIns="0" rIns="0" bIns="0" rtlCol="0" anchor="ctr"/>
          <a:lstStyle/>
          <a:p>
            <a:pPr indent="0" marL="0">
              <a:buNone/>
            </a:pPr>
            <a:r>
              <a:rPr lang="en-US" sz="1050" dirty="0">
                <a:solidFill>
                  <a:srgbClr val="333333"/>
                </a:solidFill>
                <a:latin typeface="Arial" pitchFamily="34" charset="0"/>
                <a:ea typeface="Arial" pitchFamily="34" charset="-122"/>
                <a:cs typeface="Arial" pitchFamily="34" charset="-120"/>
              </a:rPr>
              <a:t>EX-01</a:t>
            </a:r>
            <a:endParaRPr lang="en-US" sz="1050" dirty="0"/>
          </a:p>
        </p:txBody>
      </p:sp>
      <p:sp>
        <p:nvSpPr>
          <p:cNvPr id="15" name="Text 13"/>
          <p:cNvSpPr/>
          <p:nvPr/>
        </p:nvSpPr>
        <p:spPr>
          <a:xfrm>
            <a:off x="1508760" y="2231136"/>
            <a:ext cx="2834640" cy="676656"/>
          </a:xfrm>
          <a:prstGeom prst="rect">
            <a:avLst/>
          </a:prstGeom>
          <a:noFill/>
          <a:ln/>
        </p:spPr>
        <p:txBody>
          <a:bodyPr wrap="square" lIns="0" tIns="0" rIns="0" bIns="0" rtlCol="0" anchor="ctr"/>
          <a:lstStyle/>
          <a:p>
            <a:pPr indent="0" marL="0">
              <a:buNone/>
            </a:pPr>
            <a:r>
              <a:rPr lang="en-US" sz="1050" dirty="0">
                <a:solidFill>
                  <a:srgbClr val="333333"/>
                </a:solidFill>
                <a:latin typeface="Arial" pitchFamily="34" charset="0"/>
                <a:ea typeface="Arial" pitchFamily="34" charset="-122"/>
                <a:cs typeface="Arial" pitchFamily="34" charset="-120"/>
              </a:rPr>
              <a:t>Huawei POT-LX1 P Smart</a:t>
            </a:r>
            <a:endParaRPr lang="en-US" sz="1050" dirty="0"/>
          </a:p>
        </p:txBody>
      </p:sp>
      <p:sp>
        <p:nvSpPr>
          <p:cNvPr id="16" name="Text 14"/>
          <p:cNvSpPr/>
          <p:nvPr/>
        </p:nvSpPr>
        <p:spPr>
          <a:xfrm>
            <a:off x="4434840" y="2231136"/>
            <a:ext cx="3840480" cy="676656"/>
          </a:xfrm>
          <a:prstGeom prst="rect">
            <a:avLst/>
          </a:prstGeom>
          <a:noFill/>
          <a:ln/>
        </p:spPr>
        <p:txBody>
          <a:bodyPr wrap="square" lIns="0" tIns="0" rIns="0" bIns="0" rtlCol="0" anchor="ctr"/>
          <a:lstStyle/>
          <a:p>
            <a:pPr indent="0" marL="0">
              <a:buNone/>
            </a:pPr>
            <a:r>
              <a:rPr lang="en-US" sz="1050" b="1" dirty="0">
                <a:solidFill>
                  <a:srgbClr val="000000"/>
                </a:solidFill>
                <a:latin typeface="Arial" pitchFamily="34" charset="0"/>
                <a:ea typeface="Arial" pitchFamily="34" charset="-122"/>
                <a:cs typeface="Arial" pitchFamily="34" charset="-120"/>
              </a:rPr>
              <a:t>Peter Dover</a:t>
            </a:r>
            <a:pPr indent="0" marL="0">
              <a:buNone/>
            </a:pPr>
            <a:r>
              <a:rPr lang="en-US" sz="1050" dirty="0">
                <a:solidFill>
                  <a:srgbClr val="333333"/>
                </a:solidFill>
                <a:latin typeface="Arial" pitchFamily="34" charset="0"/>
                <a:ea typeface="Arial" pitchFamily="34" charset="-122"/>
                <a:cs typeface="Arial" pitchFamily="34" charset="-120"/>
              </a:rPr>
              <a:t>  ·  dovp59@gmail.com</a:t>
            </a:r>
            <a:endParaRPr lang="en-US" sz="1050" dirty="0"/>
          </a:p>
          <a:p>
            <a:pPr indent="0" marL="0">
              <a:buNone/>
            </a:pPr>
            <a:r>
              <a:rPr lang="en-US" sz="1050" dirty="0">
                <a:solidFill>
                  <a:srgbClr val="333333"/>
                </a:solidFill>
                <a:latin typeface="Arial" pitchFamily="34" charset="0"/>
                <a:ea typeface="Arial" pitchFamily="34" charset="-122"/>
                <a:cs typeface="Arial" pitchFamily="34" charset="-120"/>
              </a:rPr>
              <a:t>+44 7917 162788  ·  WhatsApp persona “Emma”</a:t>
            </a:r>
            <a:endParaRPr lang="en-US" sz="1050" dirty="0"/>
          </a:p>
        </p:txBody>
      </p:sp>
      <p:sp>
        <p:nvSpPr>
          <p:cNvPr id="17" name="Text 15"/>
          <p:cNvSpPr/>
          <p:nvPr/>
        </p:nvSpPr>
        <p:spPr>
          <a:xfrm>
            <a:off x="8366760" y="2231136"/>
            <a:ext cx="3276295" cy="676656"/>
          </a:xfrm>
          <a:prstGeom prst="rect">
            <a:avLst/>
          </a:prstGeom>
          <a:noFill/>
          <a:ln/>
        </p:spPr>
        <p:txBody>
          <a:bodyPr wrap="square" lIns="0" tIns="0" rIns="0" bIns="0" rtlCol="0" anchor="ctr"/>
          <a:lstStyle/>
          <a:p>
            <a:pPr indent="0" marL="0">
              <a:buNone/>
            </a:pPr>
            <a:r>
              <a:rPr lang="en-US" sz="1050" dirty="0">
                <a:solidFill>
                  <a:srgbClr val="333333"/>
                </a:solidFill>
                <a:latin typeface="Arial" pitchFamily="34" charset="0"/>
                <a:ea typeface="Arial" pitchFamily="34" charset="-122"/>
                <a:cs typeface="Arial" pitchFamily="34" charset="-120"/>
              </a:rPr>
              <a:t>Perpetrator</a:t>
            </a:r>
            <a:endParaRPr lang="en-US" sz="1050" dirty="0"/>
          </a:p>
        </p:txBody>
      </p:sp>
      <p:sp>
        <p:nvSpPr>
          <p:cNvPr id="18" name="Shape 16"/>
          <p:cNvSpPr/>
          <p:nvPr/>
        </p:nvSpPr>
        <p:spPr>
          <a:xfrm>
            <a:off x="548640" y="2889504"/>
            <a:ext cx="11094415" cy="0"/>
          </a:xfrm>
          <a:prstGeom prst="line">
            <a:avLst/>
          </a:prstGeom>
          <a:noFill/>
          <a:ln w="9525">
            <a:solidFill>
              <a:srgbClr val="D5D5D2"/>
            </a:solidFill>
            <a:prstDash val="solid"/>
          </a:ln>
        </p:spPr>
      </p:sp>
      <p:sp>
        <p:nvSpPr>
          <p:cNvPr id="19" name="Text 17"/>
          <p:cNvSpPr/>
          <p:nvPr/>
        </p:nvSpPr>
        <p:spPr>
          <a:xfrm>
            <a:off x="548640" y="2907792"/>
            <a:ext cx="914400" cy="676656"/>
          </a:xfrm>
          <a:prstGeom prst="rect">
            <a:avLst/>
          </a:prstGeom>
          <a:noFill/>
          <a:ln/>
        </p:spPr>
        <p:txBody>
          <a:bodyPr wrap="square" lIns="0" tIns="0" rIns="0" bIns="0" rtlCol="0" anchor="ctr"/>
          <a:lstStyle/>
          <a:p>
            <a:pPr indent="0" marL="0">
              <a:buNone/>
            </a:pPr>
            <a:r>
              <a:rPr lang="en-US" sz="1050" dirty="0">
                <a:solidFill>
                  <a:srgbClr val="333333"/>
                </a:solidFill>
                <a:latin typeface="Arial" pitchFamily="34" charset="0"/>
                <a:ea typeface="Arial" pitchFamily="34" charset="-122"/>
                <a:cs typeface="Arial" pitchFamily="34" charset="-120"/>
              </a:rPr>
              <a:t>EX-02</a:t>
            </a:r>
            <a:endParaRPr lang="en-US" sz="1050" dirty="0"/>
          </a:p>
        </p:txBody>
      </p:sp>
      <p:sp>
        <p:nvSpPr>
          <p:cNvPr id="20" name="Text 18"/>
          <p:cNvSpPr/>
          <p:nvPr/>
        </p:nvSpPr>
        <p:spPr>
          <a:xfrm>
            <a:off x="1508760" y="2907792"/>
            <a:ext cx="2834640" cy="676656"/>
          </a:xfrm>
          <a:prstGeom prst="rect">
            <a:avLst/>
          </a:prstGeom>
          <a:noFill/>
          <a:ln/>
        </p:spPr>
        <p:txBody>
          <a:bodyPr wrap="square" lIns="0" tIns="0" rIns="0" bIns="0" rtlCol="0" anchor="ctr"/>
          <a:lstStyle/>
          <a:p>
            <a:pPr indent="0" marL="0">
              <a:buNone/>
            </a:pPr>
            <a:r>
              <a:rPr lang="en-US" sz="1050" dirty="0">
                <a:solidFill>
                  <a:srgbClr val="333333"/>
                </a:solidFill>
                <a:latin typeface="Arial" pitchFamily="34" charset="0"/>
                <a:ea typeface="Arial" pitchFamily="34" charset="-122"/>
                <a:cs typeface="Arial" pitchFamily="34" charset="-120"/>
              </a:rPr>
              <a:t>Nokia C2 2nd Edition</a:t>
            </a:r>
            <a:endParaRPr lang="en-US" sz="1050" dirty="0"/>
          </a:p>
        </p:txBody>
      </p:sp>
      <p:sp>
        <p:nvSpPr>
          <p:cNvPr id="21" name="Text 19"/>
          <p:cNvSpPr/>
          <p:nvPr/>
        </p:nvSpPr>
        <p:spPr>
          <a:xfrm>
            <a:off x="4434840" y="2907792"/>
            <a:ext cx="3840480" cy="676656"/>
          </a:xfrm>
          <a:prstGeom prst="rect">
            <a:avLst/>
          </a:prstGeom>
          <a:noFill/>
          <a:ln/>
        </p:spPr>
        <p:txBody>
          <a:bodyPr wrap="square" lIns="0" tIns="0" rIns="0" bIns="0" rtlCol="0" anchor="ctr"/>
          <a:lstStyle/>
          <a:p>
            <a:pPr indent="0" marL="0">
              <a:buNone/>
            </a:pPr>
            <a:r>
              <a:rPr lang="en-US" sz="1050" b="1" dirty="0">
                <a:solidFill>
                  <a:srgbClr val="000000"/>
                </a:solidFill>
                <a:latin typeface="Arial" pitchFamily="34" charset="0"/>
                <a:ea typeface="Arial" pitchFamily="34" charset="-122"/>
                <a:cs typeface="Arial" pitchFamily="34" charset="-120"/>
              </a:rPr>
              <a:t>Norman</a:t>
            </a:r>
            <a:pPr indent="0" marL="0">
              <a:buNone/>
            </a:pPr>
            <a:r>
              <a:rPr lang="en-US" sz="1050" dirty="0">
                <a:solidFill>
                  <a:srgbClr val="333333"/>
                </a:solidFill>
                <a:latin typeface="Arial" pitchFamily="34" charset="0"/>
                <a:ea typeface="Arial" pitchFamily="34" charset="-122"/>
                <a:cs typeface="Arial" pitchFamily="34" charset="-120"/>
              </a:rPr>
              <a:t>  ·  df2025class@gmail.com</a:t>
            </a:r>
            <a:endParaRPr lang="en-US" sz="1050" dirty="0"/>
          </a:p>
          <a:p>
            <a:pPr indent="0" marL="0">
              <a:buNone/>
            </a:pPr>
            <a:r>
              <a:rPr lang="en-US" sz="1050" dirty="0">
                <a:solidFill>
                  <a:srgbClr val="333333"/>
                </a:solidFill>
                <a:latin typeface="Arial" pitchFamily="34" charset="0"/>
                <a:ea typeface="Arial" pitchFamily="34" charset="-122"/>
                <a:cs typeface="Arial" pitchFamily="34" charset="-120"/>
              </a:rPr>
              <a:t>Google account artefact (AccountData.pb)</a:t>
            </a:r>
            <a:endParaRPr lang="en-US" sz="1050" dirty="0"/>
          </a:p>
        </p:txBody>
      </p:sp>
      <p:sp>
        <p:nvSpPr>
          <p:cNvPr id="22" name="Text 20"/>
          <p:cNvSpPr/>
          <p:nvPr/>
        </p:nvSpPr>
        <p:spPr>
          <a:xfrm>
            <a:off x="8366760" y="2907792"/>
            <a:ext cx="3276295" cy="676656"/>
          </a:xfrm>
          <a:prstGeom prst="rect">
            <a:avLst/>
          </a:prstGeom>
          <a:noFill/>
          <a:ln/>
        </p:spPr>
        <p:txBody>
          <a:bodyPr wrap="square" lIns="0" tIns="0" rIns="0" bIns="0" rtlCol="0" anchor="ctr"/>
          <a:lstStyle/>
          <a:p>
            <a:pPr indent="0" marL="0">
              <a:buNone/>
            </a:pPr>
            <a:r>
              <a:rPr lang="en-US" sz="1050" dirty="0">
                <a:solidFill>
                  <a:srgbClr val="333333"/>
                </a:solidFill>
                <a:latin typeface="Arial" pitchFamily="34" charset="0"/>
                <a:ea typeface="Arial" pitchFamily="34" charset="-122"/>
                <a:cs typeface="Arial" pitchFamily="34" charset="-120"/>
              </a:rPr>
              <a:t>Buyer</a:t>
            </a:r>
            <a:endParaRPr lang="en-US" sz="1050" dirty="0"/>
          </a:p>
        </p:txBody>
      </p:sp>
      <p:sp>
        <p:nvSpPr>
          <p:cNvPr id="23" name="Shape 21"/>
          <p:cNvSpPr/>
          <p:nvPr/>
        </p:nvSpPr>
        <p:spPr>
          <a:xfrm>
            <a:off x="548640" y="3566160"/>
            <a:ext cx="11094415" cy="0"/>
          </a:xfrm>
          <a:prstGeom prst="line">
            <a:avLst/>
          </a:prstGeom>
          <a:noFill/>
          <a:ln w="9525">
            <a:solidFill>
              <a:srgbClr val="D5D5D2"/>
            </a:solidFill>
            <a:prstDash val="solid"/>
          </a:ln>
        </p:spPr>
      </p:sp>
      <p:sp>
        <p:nvSpPr>
          <p:cNvPr id="24" name="Text 22"/>
          <p:cNvSpPr/>
          <p:nvPr/>
        </p:nvSpPr>
        <p:spPr>
          <a:xfrm>
            <a:off x="548640" y="3584448"/>
            <a:ext cx="914400" cy="676656"/>
          </a:xfrm>
          <a:prstGeom prst="rect">
            <a:avLst/>
          </a:prstGeom>
          <a:noFill/>
          <a:ln/>
        </p:spPr>
        <p:txBody>
          <a:bodyPr wrap="square" lIns="0" tIns="0" rIns="0" bIns="0" rtlCol="0" anchor="ctr"/>
          <a:lstStyle/>
          <a:p>
            <a:pPr indent="0" marL="0">
              <a:buNone/>
            </a:pPr>
            <a:r>
              <a:rPr lang="en-US" sz="1050" dirty="0">
                <a:solidFill>
                  <a:srgbClr val="333333"/>
                </a:solidFill>
                <a:latin typeface="Arial" pitchFamily="34" charset="0"/>
                <a:ea typeface="Arial" pitchFamily="34" charset="-122"/>
                <a:cs typeface="Arial" pitchFamily="34" charset="-120"/>
              </a:rPr>
              <a:t>EX-03</a:t>
            </a:r>
            <a:endParaRPr lang="en-US" sz="1050" dirty="0"/>
          </a:p>
        </p:txBody>
      </p:sp>
      <p:sp>
        <p:nvSpPr>
          <p:cNvPr id="25" name="Text 23"/>
          <p:cNvSpPr/>
          <p:nvPr/>
        </p:nvSpPr>
        <p:spPr>
          <a:xfrm>
            <a:off x="1508760" y="3584448"/>
            <a:ext cx="2834640" cy="676656"/>
          </a:xfrm>
          <a:prstGeom prst="rect">
            <a:avLst/>
          </a:prstGeom>
          <a:noFill/>
          <a:ln/>
        </p:spPr>
        <p:txBody>
          <a:bodyPr wrap="square" lIns="0" tIns="0" rIns="0" bIns="0" rtlCol="0" anchor="ctr"/>
          <a:lstStyle/>
          <a:p>
            <a:pPr indent="0" marL="0">
              <a:buNone/>
            </a:pPr>
            <a:r>
              <a:rPr lang="en-US" sz="1050" dirty="0">
                <a:solidFill>
                  <a:srgbClr val="333333"/>
                </a:solidFill>
                <a:latin typeface="Arial" pitchFamily="34" charset="0"/>
                <a:ea typeface="Arial" pitchFamily="34" charset="-122"/>
                <a:cs typeface="Arial" pitchFamily="34" charset="-120"/>
              </a:rPr>
              <a:t>Samsung SM-A137F Galaxy A13</a:t>
            </a:r>
            <a:endParaRPr lang="en-US" sz="1050" dirty="0"/>
          </a:p>
        </p:txBody>
      </p:sp>
      <p:sp>
        <p:nvSpPr>
          <p:cNvPr id="26" name="Text 24"/>
          <p:cNvSpPr/>
          <p:nvPr/>
        </p:nvSpPr>
        <p:spPr>
          <a:xfrm>
            <a:off x="4434840" y="3584448"/>
            <a:ext cx="3840480" cy="676656"/>
          </a:xfrm>
          <a:prstGeom prst="rect">
            <a:avLst/>
          </a:prstGeom>
          <a:noFill/>
          <a:ln/>
        </p:spPr>
        <p:txBody>
          <a:bodyPr wrap="square" lIns="0" tIns="0" rIns="0" bIns="0" rtlCol="0" anchor="ctr"/>
          <a:lstStyle/>
          <a:p>
            <a:pPr indent="0" marL="0">
              <a:buNone/>
            </a:pPr>
            <a:r>
              <a:rPr lang="en-US" sz="1050" b="1" dirty="0">
                <a:solidFill>
                  <a:srgbClr val="000000"/>
                </a:solidFill>
                <a:latin typeface="Arial" pitchFamily="34" charset="0"/>
                <a:ea typeface="Arial" pitchFamily="34" charset="-122"/>
                <a:cs typeface="Arial" pitchFamily="34" charset="-120"/>
              </a:rPr>
              <a:t>SIM 07476538686</a:t>
            </a:r>
            <a:pPr indent="0" marL="0">
              <a:buNone/>
            </a:pPr>
            <a:endParaRPr lang="en-US" sz="1050" dirty="0"/>
          </a:p>
          <a:p>
            <a:pPr indent="0" marL="0">
              <a:buNone/>
            </a:pPr>
            <a:r>
              <a:rPr lang="en-US" sz="1050" dirty="0">
                <a:solidFill>
                  <a:srgbClr val="333333"/>
                </a:solidFill>
                <a:latin typeface="Arial" pitchFamily="34" charset="0"/>
                <a:ea typeface="Arial" pitchFamily="34" charset="-122"/>
                <a:cs typeface="Arial" pitchFamily="34" charset="-120"/>
              </a:rPr>
              <a:t>Identical to “Joe’s” WhatsApp number</a:t>
            </a:r>
            <a:endParaRPr lang="en-US" sz="1050" dirty="0"/>
          </a:p>
        </p:txBody>
      </p:sp>
      <p:sp>
        <p:nvSpPr>
          <p:cNvPr id="27" name="Text 25"/>
          <p:cNvSpPr/>
          <p:nvPr/>
        </p:nvSpPr>
        <p:spPr>
          <a:xfrm>
            <a:off x="8366760" y="3584448"/>
            <a:ext cx="3276295" cy="676656"/>
          </a:xfrm>
          <a:prstGeom prst="rect">
            <a:avLst/>
          </a:prstGeom>
          <a:noFill/>
          <a:ln/>
        </p:spPr>
        <p:txBody>
          <a:bodyPr wrap="square" lIns="0" tIns="0" rIns="0" bIns="0" rtlCol="0" anchor="ctr"/>
          <a:lstStyle/>
          <a:p>
            <a:pPr indent="0" marL="0">
              <a:buNone/>
            </a:pPr>
            <a:r>
              <a:rPr lang="en-US" sz="1050" dirty="0">
                <a:solidFill>
                  <a:srgbClr val="333333"/>
                </a:solidFill>
                <a:latin typeface="Arial" pitchFamily="34" charset="0"/>
                <a:ea typeface="Arial" pitchFamily="34" charset="-122"/>
                <a:cs typeface="Arial" pitchFamily="34" charset="-120"/>
              </a:rPr>
              <a:t>Intermediary</a:t>
            </a:r>
            <a:endParaRPr lang="en-US" sz="1050" dirty="0"/>
          </a:p>
        </p:txBody>
      </p:sp>
      <p:sp>
        <p:nvSpPr>
          <p:cNvPr id="28" name="Shape 26"/>
          <p:cNvSpPr/>
          <p:nvPr/>
        </p:nvSpPr>
        <p:spPr>
          <a:xfrm>
            <a:off x="548640" y="4242816"/>
            <a:ext cx="11094415" cy="0"/>
          </a:xfrm>
          <a:prstGeom prst="line">
            <a:avLst/>
          </a:prstGeom>
          <a:noFill/>
          <a:ln w="9525">
            <a:solidFill>
              <a:srgbClr val="D5D5D2"/>
            </a:solidFill>
            <a:prstDash val="solid"/>
          </a:ln>
        </p:spPr>
      </p:sp>
      <p:sp>
        <p:nvSpPr>
          <p:cNvPr id="29" name="Text 27"/>
          <p:cNvSpPr/>
          <p:nvPr/>
        </p:nvSpPr>
        <p:spPr>
          <a:xfrm>
            <a:off x="548640" y="4261104"/>
            <a:ext cx="914400" cy="676656"/>
          </a:xfrm>
          <a:prstGeom prst="rect">
            <a:avLst/>
          </a:prstGeom>
          <a:noFill/>
          <a:ln/>
        </p:spPr>
        <p:txBody>
          <a:bodyPr wrap="square" lIns="0" tIns="0" rIns="0" bIns="0" rtlCol="0" anchor="ctr"/>
          <a:lstStyle/>
          <a:p>
            <a:pPr indent="0" marL="0">
              <a:buNone/>
            </a:pPr>
            <a:r>
              <a:rPr lang="en-US" sz="1050" dirty="0">
                <a:solidFill>
                  <a:srgbClr val="333333"/>
                </a:solidFill>
                <a:latin typeface="Arial" pitchFamily="34" charset="0"/>
                <a:ea typeface="Arial" pitchFamily="34" charset="-122"/>
                <a:cs typeface="Arial" pitchFamily="34" charset="-120"/>
              </a:rPr>
              <a:t>EX-04</a:t>
            </a:r>
            <a:endParaRPr lang="en-US" sz="1050" dirty="0"/>
          </a:p>
        </p:txBody>
      </p:sp>
      <p:sp>
        <p:nvSpPr>
          <p:cNvPr id="30" name="Text 28"/>
          <p:cNvSpPr/>
          <p:nvPr/>
        </p:nvSpPr>
        <p:spPr>
          <a:xfrm>
            <a:off x="1508760" y="4261104"/>
            <a:ext cx="2834640" cy="676656"/>
          </a:xfrm>
          <a:prstGeom prst="rect">
            <a:avLst/>
          </a:prstGeom>
          <a:noFill/>
          <a:ln/>
        </p:spPr>
        <p:txBody>
          <a:bodyPr wrap="square" lIns="0" tIns="0" rIns="0" bIns="0" rtlCol="0" anchor="ctr"/>
          <a:lstStyle/>
          <a:p>
            <a:pPr indent="0" marL="0">
              <a:buNone/>
            </a:pPr>
            <a:r>
              <a:rPr lang="en-US" sz="1050" dirty="0">
                <a:solidFill>
                  <a:srgbClr val="333333"/>
                </a:solidFill>
                <a:latin typeface="Arial" pitchFamily="34" charset="0"/>
                <a:ea typeface="Arial" pitchFamily="34" charset="-122"/>
                <a:cs typeface="Arial" pitchFamily="34" charset="-120"/>
              </a:rPr>
              <a:t>Ulefone Note 14</a:t>
            </a:r>
            <a:endParaRPr lang="en-US" sz="1050" dirty="0"/>
          </a:p>
        </p:txBody>
      </p:sp>
      <p:sp>
        <p:nvSpPr>
          <p:cNvPr id="31" name="Text 29"/>
          <p:cNvSpPr/>
          <p:nvPr/>
        </p:nvSpPr>
        <p:spPr>
          <a:xfrm>
            <a:off x="4434840" y="4261104"/>
            <a:ext cx="3840480" cy="676656"/>
          </a:xfrm>
          <a:prstGeom prst="rect">
            <a:avLst/>
          </a:prstGeom>
          <a:noFill/>
          <a:ln/>
        </p:spPr>
        <p:txBody>
          <a:bodyPr wrap="square" lIns="0" tIns="0" rIns="0" bIns="0" rtlCol="0" anchor="ctr"/>
          <a:lstStyle/>
          <a:p>
            <a:pPr indent="0" marL="0">
              <a:buNone/>
            </a:pPr>
            <a:r>
              <a:rPr lang="en-US" sz="1050" dirty="0">
                <a:solidFill>
                  <a:srgbClr val="333333"/>
                </a:solidFill>
                <a:latin typeface="Arial" pitchFamily="34" charset="0"/>
                <a:ea typeface="Arial" pitchFamily="34" charset="-122"/>
                <a:cs typeface="Arial" pitchFamily="34" charset="-120"/>
              </a:rPr>
              <a:t>No attributing account recovered</a:t>
            </a:r>
            <a:endParaRPr lang="en-US" sz="1050" dirty="0"/>
          </a:p>
        </p:txBody>
      </p:sp>
      <p:sp>
        <p:nvSpPr>
          <p:cNvPr id="32" name="Text 30"/>
          <p:cNvSpPr/>
          <p:nvPr/>
        </p:nvSpPr>
        <p:spPr>
          <a:xfrm>
            <a:off x="8366760" y="4261104"/>
            <a:ext cx="3276295" cy="676656"/>
          </a:xfrm>
          <a:prstGeom prst="rect">
            <a:avLst/>
          </a:prstGeom>
          <a:noFill/>
          <a:ln/>
        </p:spPr>
        <p:txBody>
          <a:bodyPr wrap="square" lIns="0" tIns="0" rIns="0" bIns="0" rtlCol="0" anchor="ctr"/>
          <a:lstStyle/>
          <a:p>
            <a:pPr indent="0" marL="0">
              <a:buNone/>
            </a:pPr>
            <a:r>
              <a:rPr lang="en-US" sz="1050" dirty="0">
                <a:solidFill>
                  <a:srgbClr val="333333"/>
                </a:solidFill>
                <a:latin typeface="Arial" pitchFamily="34" charset="0"/>
                <a:ea typeface="Arial" pitchFamily="34" charset="-122"/>
                <a:cs typeface="Arial" pitchFamily="34" charset="-120"/>
              </a:rPr>
              <a:t>Peripheral</a:t>
            </a:r>
            <a:endParaRPr lang="en-US" sz="1050" dirty="0"/>
          </a:p>
        </p:txBody>
      </p:sp>
      <p:sp>
        <p:nvSpPr>
          <p:cNvPr id="33" name="Shape 31"/>
          <p:cNvSpPr/>
          <p:nvPr/>
        </p:nvSpPr>
        <p:spPr>
          <a:xfrm>
            <a:off x="548640" y="4919472"/>
            <a:ext cx="11094415" cy="0"/>
          </a:xfrm>
          <a:prstGeom prst="line">
            <a:avLst/>
          </a:prstGeom>
          <a:noFill/>
          <a:ln w="9525">
            <a:solidFill>
              <a:srgbClr val="D5D5D2"/>
            </a:solidFill>
            <a:prstDash val="solid"/>
          </a:ln>
        </p:spPr>
      </p:sp>
      <p:sp>
        <p:nvSpPr>
          <p:cNvPr id="34" name="Text 32"/>
          <p:cNvSpPr/>
          <p:nvPr/>
        </p:nvSpPr>
        <p:spPr>
          <a:xfrm>
            <a:off x="548640" y="4937760"/>
            <a:ext cx="914400" cy="676656"/>
          </a:xfrm>
          <a:prstGeom prst="rect">
            <a:avLst/>
          </a:prstGeom>
          <a:noFill/>
          <a:ln/>
        </p:spPr>
        <p:txBody>
          <a:bodyPr wrap="square" lIns="0" tIns="0" rIns="0" bIns="0" rtlCol="0" anchor="ctr"/>
          <a:lstStyle/>
          <a:p>
            <a:pPr indent="0" marL="0">
              <a:buNone/>
            </a:pPr>
            <a:r>
              <a:rPr lang="en-US" sz="1050" dirty="0">
                <a:solidFill>
                  <a:srgbClr val="333333"/>
                </a:solidFill>
                <a:latin typeface="Arial" pitchFamily="34" charset="0"/>
                <a:ea typeface="Arial" pitchFamily="34" charset="-122"/>
                <a:cs typeface="Arial" pitchFamily="34" charset="-120"/>
              </a:rPr>
              <a:t>EX-05</a:t>
            </a:r>
            <a:endParaRPr lang="en-US" sz="1050" dirty="0"/>
          </a:p>
        </p:txBody>
      </p:sp>
      <p:sp>
        <p:nvSpPr>
          <p:cNvPr id="35" name="Text 33"/>
          <p:cNvSpPr/>
          <p:nvPr/>
        </p:nvSpPr>
        <p:spPr>
          <a:xfrm>
            <a:off x="1508760" y="4937760"/>
            <a:ext cx="2834640" cy="676656"/>
          </a:xfrm>
          <a:prstGeom prst="rect">
            <a:avLst/>
          </a:prstGeom>
          <a:noFill/>
          <a:ln/>
        </p:spPr>
        <p:txBody>
          <a:bodyPr wrap="square" lIns="0" tIns="0" rIns="0" bIns="0" rtlCol="0" anchor="ctr"/>
          <a:lstStyle/>
          <a:p>
            <a:pPr indent="0" marL="0">
              <a:buNone/>
            </a:pPr>
            <a:r>
              <a:rPr lang="en-US" sz="1050" dirty="0">
                <a:solidFill>
                  <a:srgbClr val="333333"/>
                </a:solidFill>
                <a:latin typeface="Arial" pitchFamily="34" charset="0"/>
                <a:ea typeface="Arial" pitchFamily="34" charset="-122"/>
                <a:cs typeface="Arial" pitchFamily="34" charset="-120"/>
              </a:rPr>
              <a:t>CPH2213 — Examiner’s own device</a:t>
            </a:r>
            <a:endParaRPr lang="en-US" sz="1050" dirty="0"/>
          </a:p>
        </p:txBody>
      </p:sp>
      <p:sp>
        <p:nvSpPr>
          <p:cNvPr id="36" name="Text 34"/>
          <p:cNvSpPr/>
          <p:nvPr/>
        </p:nvSpPr>
        <p:spPr>
          <a:xfrm>
            <a:off x="4434840" y="4937760"/>
            <a:ext cx="3840480" cy="676656"/>
          </a:xfrm>
          <a:prstGeom prst="rect">
            <a:avLst/>
          </a:prstGeom>
          <a:noFill/>
          <a:ln/>
        </p:spPr>
        <p:txBody>
          <a:bodyPr wrap="square" lIns="0" tIns="0" rIns="0" bIns="0" rtlCol="0" anchor="ctr"/>
          <a:lstStyle/>
          <a:p>
            <a:pPr indent="0" marL="0">
              <a:buNone/>
            </a:pPr>
            <a:r>
              <a:rPr lang="en-US" sz="1050" dirty="0">
                <a:solidFill>
                  <a:srgbClr val="333333"/>
                </a:solidFill>
                <a:latin typeface="Arial" pitchFamily="34" charset="0"/>
                <a:ea typeface="Arial" pitchFamily="34" charset="-122"/>
                <a:cs typeface="Arial" pitchFamily="34" charset="-120"/>
              </a:rPr>
              <a:t>Examiner  ·  training acquisition, not case-related</a:t>
            </a:r>
            <a:endParaRPr lang="en-US" sz="1050" dirty="0"/>
          </a:p>
        </p:txBody>
      </p:sp>
      <p:sp>
        <p:nvSpPr>
          <p:cNvPr id="37" name="Text 35"/>
          <p:cNvSpPr/>
          <p:nvPr/>
        </p:nvSpPr>
        <p:spPr>
          <a:xfrm>
            <a:off x="8366760" y="4937760"/>
            <a:ext cx="3276295" cy="676656"/>
          </a:xfrm>
          <a:prstGeom prst="rect">
            <a:avLst/>
          </a:prstGeom>
          <a:noFill/>
          <a:ln/>
        </p:spPr>
        <p:txBody>
          <a:bodyPr wrap="square" lIns="0" tIns="0" rIns="0" bIns="0" rtlCol="0" anchor="ctr"/>
          <a:lstStyle/>
          <a:p>
            <a:pPr indent="0" marL="0">
              <a:buNone/>
            </a:pPr>
            <a:r>
              <a:rPr lang="en-US" sz="1050" dirty="0">
                <a:solidFill>
                  <a:srgbClr val="333333"/>
                </a:solidFill>
                <a:latin typeface="Arial" pitchFamily="34" charset="0"/>
                <a:ea typeface="Arial" pitchFamily="34" charset="-122"/>
                <a:cs typeface="Arial" pitchFamily="34" charset="-120"/>
              </a:rPr>
              <a:t>Skills demonstration</a:t>
            </a:r>
            <a:endParaRPr lang="en-US" sz="1050" dirty="0"/>
          </a:p>
        </p:txBody>
      </p:sp>
      <p:sp>
        <p:nvSpPr>
          <p:cNvPr id="38" name="Text 36"/>
          <p:cNvSpPr/>
          <p:nvPr/>
        </p:nvSpPr>
        <p:spPr>
          <a:xfrm>
            <a:off x="548640" y="5669280"/>
            <a:ext cx="11094415" cy="457200"/>
          </a:xfrm>
          <a:prstGeom prst="rect">
            <a:avLst/>
          </a:prstGeom>
          <a:noFill/>
          <a:ln/>
        </p:spPr>
        <p:txBody>
          <a:bodyPr wrap="square" lIns="0" tIns="0" rIns="0" bIns="0" rtlCol="0" anchor="t"/>
          <a:lstStyle/>
          <a:p>
            <a:pPr indent="0" marL="0">
              <a:lnSpc>
                <a:spcPts val="1400"/>
              </a:lnSpc>
              <a:buNone/>
            </a:pPr>
            <a:r>
              <a:rPr lang="en-US" sz="1000" i="1" dirty="0">
                <a:solidFill>
                  <a:srgbClr val="6E6E6A"/>
                </a:solidFill>
                <a:latin typeface="Arial" pitchFamily="34" charset="0"/>
                <a:ea typeface="Arial" pitchFamily="34" charset="-122"/>
                <a:cs typeface="Arial" pitchFamily="34" charset="-120"/>
              </a:rPr>
              <a:t>EX-05 is a practical skills demonstration performed by the examiner on a personally owned handset. It is presented only to evidence the acquisition workflow and is deliberately excluded from the case narrative; no personal content from it is reported.</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4F4F2"/>
        </a:solidFill>
      </p:bgPr>
    </p:bg>
    <p:spTree>
      <p:nvGrpSpPr>
        <p:cNvPr id="1" name=""/>
        <p:cNvGrpSpPr/>
        <p:nvPr/>
      </p:nvGrpSpPr>
      <p:grpSpPr>
        <a:xfrm>
          <a:off x="0" y="0"/>
          <a:ext cx="0" cy="0"/>
          <a:chOff x="0" y="0"/>
          <a:chExt cx="0" cy="0"/>
        </a:xfrm>
      </p:grpSpPr>
      <p:sp>
        <p:nvSpPr>
          <p:cNvPr id="2" name="Text 0"/>
          <p:cNvSpPr/>
          <p:nvPr/>
        </p:nvSpPr>
        <p:spPr>
          <a:xfrm>
            <a:off x="548640" y="219456"/>
            <a:ext cx="5486400" cy="237744"/>
          </a:xfrm>
          <a:prstGeom prst="rect">
            <a:avLst/>
          </a:prstGeom>
          <a:noFill/>
          <a:ln/>
        </p:spPr>
        <p:txBody>
          <a:bodyPr wrap="square" lIns="0" tIns="0" rIns="0" bIns="0" rtlCol="0" anchor="ctr"/>
          <a:lstStyle/>
          <a:p>
            <a:pPr indent="0" marL="0">
              <a:buNone/>
            </a:pPr>
            <a:r>
              <a:rPr lang="en-US" sz="900" b="1" spc="140" kern="0" dirty="0">
                <a:solidFill>
                  <a:srgbClr val="000000"/>
                </a:solidFill>
                <a:latin typeface="Arial" pitchFamily="34" charset="0"/>
                <a:ea typeface="Arial" pitchFamily="34" charset="-122"/>
                <a:cs typeface="Arial" pitchFamily="34" charset="-120"/>
              </a:rPr>
              <a:t>QUANTUM TECH — DIGITAL FORENSICS</a:t>
            </a:r>
            <a:endParaRPr lang="en-US" sz="900" dirty="0"/>
          </a:p>
        </p:txBody>
      </p:sp>
      <p:sp>
        <p:nvSpPr>
          <p:cNvPr id="3" name="Text 1"/>
          <p:cNvSpPr/>
          <p:nvPr/>
        </p:nvSpPr>
        <p:spPr>
          <a:xfrm>
            <a:off x="6035040" y="219456"/>
            <a:ext cx="5608015" cy="237744"/>
          </a:xfrm>
          <a:prstGeom prst="rect">
            <a:avLst/>
          </a:prstGeom>
          <a:noFill/>
          <a:ln/>
        </p:spPr>
        <p:txBody>
          <a:bodyPr wrap="square" lIns="0" tIns="0" rIns="0" bIns="0" rtlCol="0" anchor="ctr"/>
          <a:lstStyle/>
          <a:p>
            <a:pPr algn="r" indent="0" marL="0">
              <a:buNone/>
            </a:pPr>
            <a:r>
              <a:rPr lang="en-US" sz="900" b="1" spc="140" kern="0" dirty="0">
                <a:solidFill>
                  <a:srgbClr val="000000"/>
                </a:solidFill>
                <a:latin typeface="Arial" pitchFamily="34" charset="0"/>
                <a:ea typeface="Arial" pitchFamily="34" charset="-122"/>
                <a:cs typeface="Arial" pitchFamily="34" charset="-120"/>
              </a:rPr>
              <a:t>QT-AI-2025</a:t>
            </a:r>
            <a:endParaRPr lang="en-US" sz="900" dirty="0"/>
          </a:p>
        </p:txBody>
      </p:sp>
      <p:sp>
        <p:nvSpPr>
          <p:cNvPr id="4" name="Text 2"/>
          <p:cNvSpPr/>
          <p:nvPr/>
        </p:nvSpPr>
        <p:spPr>
          <a:xfrm>
            <a:off x="548640" y="6382512"/>
            <a:ext cx="4572000" cy="237744"/>
          </a:xfrm>
          <a:prstGeom prst="rect">
            <a:avLst/>
          </a:prstGeom>
          <a:noFill/>
          <a:ln/>
        </p:spPr>
        <p:txBody>
          <a:bodyPr wrap="square" lIns="0" tIns="0" rIns="0" bIns="0" rtlCol="0" anchor="ctr"/>
          <a:lstStyle/>
          <a:p>
            <a:pPr indent="0" marL="0">
              <a:buNone/>
            </a:pPr>
            <a:r>
              <a:rPr lang="en-US" sz="800" spc="80" kern="0" dirty="0">
                <a:solidFill>
                  <a:srgbClr val="6E6E6A"/>
                </a:solidFill>
                <a:latin typeface="Arial" pitchFamily="34" charset="0"/>
                <a:ea typeface="Arial" pitchFamily="34" charset="-122"/>
                <a:cs typeface="Arial" pitchFamily="34" charset="-120"/>
              </a:rPr>
              <a:t>ACCA7031 | UWTSD</a:t>
            </a:r>
            <a:endParaRPr lang="en-US" sz="800" dirty="0"/>
          </a:p>
        </p:txBody>
      </p:sp>
      <p:sp>
        <p:nvSpPr>
          <p:cNvPr id="5" name="Text 3"/>
          <p:cNvSpPr/>
          <p:nvPr/>
        </p:nvSpPr>
        <p:spPr>
          <a:xfrm>
            <a:off x="6400800" y="6382512"/>
            <a:ext cx="5242255" cy="237744"/>
          </a:xfrm>
          <a:prstGeom prst="rect">
            <a:avLst/>
          </a:prstGeom>
          <a:noFill/>
          <a:ln/>
        </p:spPr>
        <p:txBody>
          <a:bodyPr wrap="square" lIns="0" tIns="0" rIns="0" bIns="0" rtlCol="0" anchor="ctr"/>
          <a:lstStyle/>
          <a:p>
            <a:pPr algn="r" indent="0" marL="0">
              <a:buNone/>
            </a:pPr>
            <a:r>
              <a:rPr lang="en-US" sz="800" spc="80" kern="0" dirty="0">
                <a:solidFill>
                  <a:srgbClr val="6E6E6A"/>
                </a:solidFill>
                <a:latin typeface="Arial" pitchFamily="34" charset="0"/>
                <a:ea typeface="Arial" pitchFamily="34" charset="-122"/>
                <a:cs typeface="Arial" pitchFamily="34" charset="-120"/>
              </a:rPr>
              <a:t>Forensic Investigation Report</a:t>
            </a:r>
            <a:endParaRPr lang="en-US" sz="800" dirty="0"/>
          </a:p>
        </p:txBody>
      </p:sp>
      <p:sp>
        <p:nvSpPr>
          <p:cNvPr id="6" name="Text 4"/>
          <p:cNvSpPr/>
          <p:nvPr/>
        </p:nvSpPr>
        <p:spPr>
          <a:xfrm>
            <a:off x="9905695" y="603504"/>
            <a:ext cx="1737360" cy="822960"/>
          </a:xfrm>
          <a:prstGeom prst="rect">
            <a:avLst/>
          </a:prstGeom>
          <a:noFill/>
          <a:ln/>
        </p:spPr>
        <p:txBody>
          <a:bodyPr wrap="square" lIns="0" tIns="0" rIns="0" bIns="0" rtlCol="0" anchor="ctr"/>
          <a:lstStyle/>
          <a:p>
            <a:pPr algn="r" indent="0" marL="0">
              <a:buNone/>
            </a:pPr>
            <a:r>
              <a:rPr lang="en-US" sz="4800" b="1" dirty="0">
                <a:solidFill>
                  <a:srgbClr val="E0E0DC"/>
                </a:solidFill>
                <a:latin typeface="Arial" pitchFamily="34" charset="0"/>
                <a:ea typeface="Arial" pitchFamily="34" charset="-122"/>
                <a:cs typeface="Arial" pitchFamily="34" charset="-120"/>
              </a:rPr>
              <a:t>04</a:t>
            </a:r>
            <a:endParaRPr lang="en-US" sz="4800" dirty="0"/>
          </a:p>
        </p:txBody>
      </p:sp>
      <p:sp>
        <p:nvSpPr>
          <p:cNvPr id="7" name="Text 5"/>
          <p:cNvSpPr/>
          <p:nvPr/>
        </p:nvSpPr>
        <p:spPr>
          <a:xfrm>
            <a:off x="548640" y="731520"/>
            <a:ext cx="9509760" cy="566928"/>
          </a:xfrm>
          <a:prstGeom prst="rect">
            <a:avLst/>
          </a:prstGeom>
          <a:noFill/>
          <a:ln/>
        </p:spPr>
        <p:txBody>
          <a:bodyPr wrap="square" lIns="0" tIns="0" rIns="0" bIns="0" rtlCol="0" anchor="ctr"/>
          <a:lstStyle/>
          <a:p>
            <a:pPr algn="l" indent="0" marL="0">
              <a:buNone/>
            </a:pPr>
            <a:r>
              <a:rPr lang="en-US" sz="3200" b="1" dirty="0">
                <a:solidFill>
                  <a:srgbClr val="000000"/>
                </a:solidFill>
                <a:latin typeface="Arial" pitchFamily="34" charset="0"/>
                <a:ea typeface="Arial" pitchFamily="34" charset="-122"/>
                <a:cs typeface="Arial" pitchFamily="34" charset="-120"/>
              </a:rPr>
              <a:t>Chain of Communication</a:t>
            </a:r>
            <a:endParaRPr lang="en-US" sz="3200" dirty="0"/>
          </a:p>
        </p:txBody>
      </p:sp>
      <p:sp>
        <p:nvSpPr>
          <p:cNvPr id="8" name="Text 6"/>
          <p:cNvSpPr/>
          <p:nvPr/>
        </p:nvSpPr>
        <p:spPr>
          <a:xfrm>
            <a:off x="548640" y="1298448"/>
            <a:ext cx="9509760" cy="274320"/>
          </a:xfrm>
          <a:prstGeom prst="rect">
            <a:avLst/>
          </a:prstGeom>
          <a:noFill/>
          <a:ln/>
        </p:spPr>
        <p:txBody>
          <a:bodyPr wrap="square" lIns="0" tIns="0" rIns="0" bIns="0" rtlCol="0" anchor="ctr"/>
          <a:lstStyle/>
          <a:p>
            <a:pPr indent="0" marL="0">
              <a:buNone/>
            </a:pPr>
            <a:r>
              <a:rPr lang="en-US" sz="1200" dirty="0">
                <a:solidFill>
                  <a:srgbClr val="6E6E6A"/>
                </a:solidFill>
                <a:latin typeface="Arial" pitchFamily="34" charset="0"/>
                <a:ea typeface="Arial" pitchFamily="34" charset="-122"/>
                <a:cs typeface="Arial" pitchFamily="34" charset="-120"/>
              </a:rPr>
              <a:t>Direction of the alleged transaction, as reconstructed from device artefacts</a:t>
            </a:r>
            <a:endParaRPr lang="en-US" sz="1200" dirty="0"/>
          </a:p>
        </p:txBody>
      </p:sp>
      <p:sp>
        <p:nvSpPr>
          <p:cNvPr id="9" name="Shape 7"/>
          <p:cNvSpPr/>
          <p:nvPr/>
        </p:nvSpPr>
        <p:spPr>
          <a:xfrm>
            <a:off x="685800" y="2103120"/>
            <a:ext cx="3200400" cy="2331720"/>
          </a:xfrm>
          <a:prstGeom prst="rect">
            <a:avLst/>
          </a:prstGeom>
          <a:solidFill>
            <a:srgbClr val="FFFFFF"/>
          </a:solidFill>
          <a:ln w="15875">
            <a:solidFill>
              <a:srgbClr val="000000"/>
            </a:solidFill>
            <a:prstDash val="solid"/>
          </a:ln>
        </p:spPr>
      </p:sp>
      <p:sp>
        <p:nvSpPr>
          <p:cNvPr id="10" name="Text 8"/>
          <p:cNvSpPr/>
          <p:nvPr/>
        </p:nvSpPr>
        <p:spPr>
          <a:xfrm>
            <a:off x="914400" y="2267712"/>
            <a:ext cx="1097280" cy="457200"/>
          </a:xfrm>
          <a:prstGeom prst="rect">
            <a:avLst/>
          </a:prstGeom>
          <a:noFill/>
          <a:ln/>
        </p:spPr>
        <p:txBody>
          <a:bodyPr wrap="square" lIns="0" tIns="0" rIns="0" bIns="0" rtlCol="0" anchor="ctr"/>
          <a:lstStyle/>
          <a:p>
            <a:pPr indent="0" marL="0">
              <a:buNone/>
            </a:pPr>
            <a:r>
              <a:rPr lang="en-US" sz="2600" b="1" dirty="0">
                <a:solidFill>
                  <a:srgbClr val="E0E0DC"/>
                </a:solidFill>
                <a:latin typeface="Arial" pitchFamily="34" charset="0"/>
                <a:ea typeface="Arial" pitchFamily="34" charset="-122"/>
                <a:cs typeface="Arial" pitchFamily="34" charset="-120"/>
              </a:rPr>
              <a:t>01</a:t>
            </a:r>
            <a:endParaRPr lang="en-US" sz="2600" dirty="0"/>
          </a:p>
        </p:txBody>
      </p:sp>
      <p:sp>
        <p:nvSpPr>
          <p:cNvPr id="11" name="Text 9"/>
          <p:cNvSpPr/>
          <p:nvPr/>
        </p:nvSpPr>
        <p:spPr>
          <a:xfrm>
            <a:off x="914400" y="2761488"/>
            <a:ext cx="2743200" cy="411480"/>
          </a:xfrm>
          <a:prstGeom prst="rect">
            <a:avLst/>
          </a:prstGeom>
          <a:noFill/>
          <a:ln/>
        </p:spPr>
        <p:txBody>
          <a:bodyPr wrap="square" lIns="0" tIns="0" rIns="0" bIns="0" rtlCol="0" anchor="ctr"/>
          <a:lstStyle/>
          <a:p>
            <a:pPr indent="0" marL="0">
              <a:buNone/>
            </a:pPr>
            <a:r>
              <a:rPr lang="en-US" sz="2400" b="1" dirty="0">
                <a:solidFill>
                  <a:srgbClr val="000000"/>
                </a:solidFill>
                <a:latin typeface="Arial" pitchFamily="34" charset="0"/>
                <a:ea typeface="Arial" pitchFamily="34" charset="-122"/>
                <a:cs typeface="Arial" pitchFamily="34" charset="-120"/>
              </a:rPr>
              <a:t>EMMA</a:t>
            </a:r>
            <a:endParaRPr lang="en-US" sz="2400" dirty="0"/>
          </a:p>
        </p:txBody>
      </p:sp>
      <p:sp>
        <p:nvSpPr>
          <p:cNvPr id="12" name="Text 10"/>
          <p:cNvSpPr/>
          <p:nvPr/>
        </p:nvSpPr>
        <p:spPr>
          <a:xfrm>
            <a:off x="914400" y="3182112"/>
            <a:ext cx="2743200" cy="256032"/>
          </a:xfrm>
          <a:prstGeom prst="rect">
            <a:avLst/>
          </a:prstGeom>
          <a:noFill/>
          <a:ln/>
        </p:spPr>
        <p:txBody>
          <a:bodyPr wrap="square" lIns="0" tIns="0" rIns="0" bIns="0" rtlCol="0" anchor="ctr"/>
          <a:lstStyle/>
          <a:p>
            <a:pPr indent="0" marL="0">
              <a:buNone/>
            </a:pPr>
            <a:r>
              <a:rPr lang="en-US" sz="1000" b="1" spc="60" kern="0" dirty="0">
                <a:solidFill>
                  <a:srgbClr val="000000"/>
                </a:solidFill>
                <a:latin typeface="Arial" pitchFamily="34" charset="0"/>
                <a:ea typeface="Arial" pitchFamily="34" charset="-122"/>
                <a:cs typeface="Arial" pitchFamily="34" charset="-120"/>
              </a:rPr>
              <a:t>EX-01  Huawei POT-LX1</a:t>
            </a:r>
            <a:endParaRPr lang="en-US" sz="1000" dirty="0"/>
          </a:p>
        </p:txBody>
      </p:sp>
      <p:sp>
        <p:nvSpPr>
          <p:cNvPr id="13" name="Text 11"/>
          <p:cNvSpPr/>
          <p:nvPr/>
        </p:nvSpPr>
        <p:spPr>
          <a:xfrm>
            <a:off x="914400" y="3438144"/>
            <a:ext cx="2743200" cy="502920"/>
          </a:xfrm>
          <a:prstGeom prst="rect">
            <a:avLst/>
          </a:prstGeom>
          <a:noFill/>
          <a:ln/>
        </p:spPr>
        <p:txBody>
          <a:bodyPr wrap="square" lIns="0" tIns="0" rIns="0" bIns="0" rtlCol="0" anchor="t"/>
          <a:lstStyle/>
          <a:p>
            <a:pPr indent="0" marL="0">
              <a:lnSpc>
                <a:spcPts val="1400"/>
              </a:lnSpc>
              <a:buNone/>
            </a:pPr>
            <a:r>
              <a:rPr lang="en-US" sz="1050" dirty="0">
                <a:solidFill>
                  <a:srgbClr val="333333"/>
                </a:solidFill>
                <a:latin typeface="Arial" pitchFamily="34" charset="0"/>
                <a:ea typeface="Arial" pitchFamily="34" charset="-122"/>
                <a:cs typeface="Arial" pitchFamily="34" charset="-120"/>
              </a:rPr>
              <a:t>Peter Dover</a:t>
            </a:r>
            <a:endParaRPr lang="en-US" sz="1050" dirty="0"/>
          </a:p>
          <a:p>
            <a:pPr indent="0" marL="0">
              <a:lnSpc>
                <a:spcPts val="1400"/>
              </a:lnSpc>
              <a:buNone/>
            </a:pPr>
            <a:r>
              <a:rPr lang="en-US" sz="1050" dirty="0">
                <a:solidFill>
                  <a:srgbClr val="333333"/>
                </a:solidFill>
                <a:latin typeface="Arial" pitchFamily="34" charset="0"/>
                <a:ea typeface="Arial" pitchFamily="34" charset="-122"/>
                <a:cs typeface="Arial" pitchFamily="34" charset="-120"/>
              </a:rPr>
              <a:t>dovp59@gmail.com</a:t>
            </a:r>
            <a:endParaRPr lang="en-US" sz="1050" dirty="0"/>
          </a:p>
        </p:txBody>
      </p:sp>
      <p:sp>
        <p:nvSpPr>
          <p:cNvPr id="14" name="Shape 12"/>
          <p:cNvSpPr/>
          <p:nvPr/>
        </p:nvSpPr>
        <p:spPr>
          <a:xfrm>
            <a:off x="914400" y="3950208"/>
            <a:ext cx="2743200" cy="0"/>
          </a:xfrm>
          <a:prstGeom prst="line">
            <a:avLst/>
          </a:prstGeom>
          <a:noFill/>
          <a:ln w="9525">
            <a:solidFill>
              <a:srgbClr val="D5D5D2"/>
            </a:solidFill>
            <a:prstDash val="solid"/>
          </a:ln>
        </p:spPr>
      </p:sp>
      <p:sp>
        <p:nvSpPr>
          <p:cNvPr id="15" name="Text 13"/>
          <p:cNvSpPr/>
          <p:nvPr/>
        </p:nvSpPr>
        <p:spPr>
          <a:xfrm>
            <a:off x="914400" y="3986784"/>
            <a:ext cx="2743200" cy="347472"/>
          </a:xfrm>
          <a:prstGeom prst="rect">
            <a:avLst/>
          </a:prstGeom>
          <a:noFill/>
          <a:ln/>
        </p:spPr>
        <p:txBody>
          <a:bodyPr wrap="square" lIns="0" tIns="0" rIns="0" bIns="0" rtlCol="0" anchor="ctr"/>
          <a:lstStyle/>
          <a:p>
            <a:pPr indent="0" marL="0">
              <a:buNone/>
            </a:pPr>
            <a:r>
              <a:rPr lang="en-US" sz="1000" i="1" dirty="0">
                <a:solidFill>
                  <a:srgbClr val="6E6E6A"/>
                </a:solidFill>
                <a:latin typeface="Arial" pitchFamily="34" charset="0"/>
                <a:ea typeface="Arial" pitchFamily="34" charset="-122"/>
                <a:cs typeface="Arial" pitchFamily="34" charset="-120"/>
              </a:rPr>
              <a:t>Seller — originates the approach</a:t>
            </a:r>
            <a:endParaRPr lang="en-US" sz="1000" dirty="0"/>
          </a:p>
        </p:txBody>
      </p:sp>
      <p:sp>
        <p:nvSpPr>
          <p:cNvPr id="16" name="Shape 14"/>
          <p:cNvSpPr/>
          <p:nvPr/>
        </p:nvSpPr>
        <p:spPr>
          <a:xfrm>
            <a:off x="4480560" y="2103120"/>
            <a:ext cx="3200400" cy="2331720"/>
          </a:xfrm>
          <a:prstGeom prst="rect">
            <a:avLst/>
          </a:prstGeom>
          <a:solidFill>
            <a:srgbClr val="FFFFFF"/>
          </a:solidFill>
          <a:ln w="15875">
            <a:solidFill>
              <a:srgbClr val="000000"/>
            </a:solidFill>
            <a:prstDash val="solid"/>
          </a:ln>
        </p:spPr>
      </p:sp>
      <p:sp>
        <p:nvSpPr>
          <p:cNvPr id="17" name="Text 15"/>
          <p:cNvSpPr/>
          <p:nvPr/>
        </p:nvSpPr>
        <p:spPr>
          <a:xfrm>
            <a:off x="4709160" y="2267712"/>
            <a:ext cx="1097280" cy="457200"/>
          </a:xfrm>
          <a:prstGeom prst="rect">
            <a:avLst/>
          </a:prstGeom>
          <a:noFill/>
          <a:ln/>
        </p:spPr>
        <p:txBody>
          <a:bodyPr wrap="square" lIns="0" tIns="0" rIns="0" bIns="0" rtlCol="0" anchor="ctr"/>
          <a:lstStyle/>
          <a:p>
            <a:pPr indent="0" marL="0">
              <a:buNone/>
            </a:pPr>
            <a:r>
              <a:rPr lang="en-US" sz="2600" b="1" dirty="0">
                <a:solidFill>
                  <a:srgbClr val="E0E0DC"/>
                </a:solidFill>
                <a:latin typeface="Arial" pitchFamily="34" charset="0"/>
                <a:ea typeface="Arial" pitchFamily="34" charset="-122"/>
                <a:cs typeface="Arial" pitchFamily="34" charset="-120"/>
              </a:rPr>
              <a:t>02</a:t>
            </a:r>
            <a:endParaRPr lang="en-US" sz="2600" dirty="0"/>
          </a:p>
        </p:txBody>
      </p:sp>
      <p:sp>
        <p:nvSpPr>
          <p:cNvPr id="18" name="Text 16"/>
          <p:cNvSpPr/>
          <p:nvPr/>
        </p:nvSpPr>
        <p:spPr>
          <a:xfrm>
            <a:off x="4709160" y="2761488"/>
            <a:ext cx="2743200" cy="411480"/>
          </a:xfrm>
          <a:prstGeom prst="rect">
            <a:avLst/>
          </a:prstGeom>
          <a:noFill/>
          <a:ln/>
        </p:spPr>
        <p:txBody>
          <a:bodyPr wrap="square" lIns="0" tIns="0" rIns="0" bIns="0" rtlCol="0" anchor="ctr"/>
          <a:lstStyle/>
          <a:p>
            <a:pPr indent="0" marL="0">
              <a:buNone/>
            </a:pPr>
            <a:r>
              <a:rPr lang="en-US" sz="2400" b="1" dirty="0">
                <a:solidFill>
                  <a:srgbClr val="000000"/>
                </a:solidFill>
                <a:latin typeface="Arial" pitchFamily="34" charset="0"/>
                <a:ea typeface="Arial" pitchFamily="34" charset="-122"/>
                <a:cs typeface="Arial" pitchFamily="34" charset="-120"/>
              </a:rPr>
              <a:t>JOE</a:t>
            </a:r>
            <a:endParaRPr lang="en-US" sz="2400" dirty="0"/>
          </a:p>
        </p:txBody>
      </p:sp>
      <p:sp>
        <p:nvSpPr>
          <p:cNvPr id="19" name="Text 17"/>
          <p:cNvSpPr/>
          <p:nvPr/>
        </p:nvSpPr>
        <p:spPr>
          <a:xfrm>
            <a:off x="4709160" y="3182112"/>
            <a:ext cx="2743200" cy="256032"/>
          </a:xfrm>
          <a:prstGeom prst="rect">
            <a:avLst/>
          </a:prstGeom>
          <a:noFill/>
          <a:ln/>
        </p:spPr>
        <p:txBody>
          <a:bodyPr wrap="square" lIns="0" tIns="0" rIns="0" bIns="0" rtlCol="0" anchor="ctr"/>
          <a:lstStyle/>
          <a:p>
            <a:pPr indent="0" marL="0">
              <a:buNone/>
            </a:pPr>
            <a:r>
              <a:rPr lang="en-US" sz="1000" b="1" spc="60" kern="0" dirty="0">
                <a:solidFill>
                  <a:srgbClr val="000000"/>
                </a:solidFill>
                <a:latin typeface="Arial" pitchFamily="34" charset="0"/>
                <a:ea typeface="Arial" pitchFamily="34" charset="-122"/>
                <a:cs typeface="Arial" pitchFamily="34" charset="-120"/>
              </a:rPr>
              <a:t>EX-03  Samsung SM-A137F</a:t>
            </a:r>
            <a:endParaRPr lang="en-US" sz="1000" dirty="0"/>
          </a:p>
        </p:txBody>
      </p:sp>
      <p:sp>
        <p:nvSpPr>
          <p:cNvPr id="20" name="Text 18"/>
          <p:cNvSpPr/>
          <p:nvPr/>
        </p:nvSpPr>
        <p:spPr>
          <a:xfrm>
            <a:off x="4709160" y="3438144"/>
            <a:ext cx="2743200" cy="502920"/>
          </a:xfrm>
          <a:prstGeom prst="rect">
            <a:avLst/>
          </a:prstGeom>
          <a:noFill/>
          <a:ln/>
        </p:spPr>
        <p:txBody>
          <a:bodyPr wrap="square" lIns="0" tIns="0" rIns="0" bIns="0" rtlCol="0" anchor="t"/>
          <a:lstStyle/>
          <a:p>
            <a:pPr indent="0" marL="0">
              <a:lnSpc>
                <a:spcPts val="1400"/>
              </a:lnSpc>
              <a:buNone/>
            </a:pPr>
            <a:r>
              <a:rPr lang="en-US" sz="1050" dirty="0">
                <a:solidFill>
                  <a:srgbClr val="333333"/>
                </a:solidFill>
                <a:latin typeface="Arial" pitchFamily="34" charset="0"/>
                <a:ea typeface="Arial" pitchFamily="34" charset="-122"/>
                <a:cs typeface="Arial" pitchFamily="34" charset="-120"/>
              </a:rPr>
              <a:t>SIM 07476538686</a:t>
            </a:r>
            <a:endParaRPr lang="en-US" sz="1050" dirty="0"/>
          </a:p>
          <a:p>
            <a:pPr indent="0" marL="0">
              <a:lnSpc>
                <a:spcPts val="1400"/>
              </a:lnSpc>
              <a:buNone/>
            </a:pPr>
            <a:r>
              <a:rPr lang="en-US" sz="1050" dirty="0">
                <a:solidFill>
                  <a:srgbClr val="333333"/>
                </a:solidFill>
                <a:latin typeface="Arial" pitchFamily="34" charset="0"/>
                <a:ea typeface="Arial" pitchFamily="34" charset="-122"/>
                <a:cs typeface="Arial" pitchFamily="34" charset="-120"/>
              </a:rPr>
              <a:t>= Joe’s WhatsApp number</a:t>
            </a:r>
            <a:endParaRPr lang="en-US" sz="1050" dirty="0"/>
          </a:p>
        </p:txBody>
      </p:sp>
      <p:sp>
        <p:nvSpPr>
          <p:cNvPr id="21" name="Shape 19"/>
          <p:cNvSpPr/>
          <p:nvPr/>
        </p:nvSpPr>
        <p:spPr>
          <a:xfrm>
            <a:off x="4709160" y="3950208"/>
            <a:ext cx="2743200" cy="0"/>
          </a:xfrm>
          <a:prstGeom prst="line">
            <a:avLst/>
          </a:prstGeom>
          <a:noFill/>
          <a:ln w="9525">
            <a:solidFill>
              <a:srgbClr val="D5D5D2"/>
            </a:solidFill>
            <a:prstDash val="solid"/>
          </a:ln>
        </p:spPr>
      </p:sp>
      <p:sp>
        <p:nvSpPr>
          <p:cNvPr id="22" name="Text 20"/>
          <p:cNvSpPr/>
          <p:nvPr/>
        </p:nvSpPr>
        <p:spPr>
          <a:xfrm>
            <a:off x="4709160" y="3986784"/>
            <a:ext cx="2743200" cy="347472"/>
          </a:xfrm>
          <a:prstGeom prst="rect">
            <a:avLst/>
          </a:prstGeom>
          <a:noFill/>
          <a:ln/>
        </p:spPr>
        <p:txBody>
          <a:bodyPr wrap="square" lIns="0" tIns="0" rIns="0" bIns="0" rtlCol="0" anchor="ctr"/>
          <a:lstStyle/>
          <a:p>
            <a:pPr indent="0" marL="0">
              <a:buNone/>
            </a:pPr>
            <a:r>
              <a:rPr lang="en-US" sz="1000" i="1" dirty="0">
                <a:solidFill>
                  <a:srgbClr val="6E6E6A"/>
                </a:solidFill>
                <a:latin typeface="Arial" pitchFamily="34" charset="0"/>
                <a:ea typeface="Arial" pitchFamily="34" charset="-122"/>
                <a:cs typeface="Arial" pitchFamily="34" charset="-120"/>
              </a:rPr>
              <a:t>Intermediary — brokers the sale</a:t>
            </a:r>
            <a:endParaRPr lang="en-US" sz="1000" dirty="0"/>
          </a:p>
        </p:txBody>
      </p:sp>
      <p:sp>
        <p:nvSpPr>
          <p:cNvPr id="23" name="Shape 21"/>
          <p:cNvSpPr/>
          <p:nvPr/>
        </p:nvSpPr>
        <p:spPr>
          <a:xfrm>
            <a:off x="8275320" y="2103120"/>
            <a:ext cx="3200400" cy="2331720"/>
          </a:xfrm>
          <a:prstGeom prst="rect">
            <a:avLst/>
          </a:prstGeom>
          <a:solidFill>
            <a:srgbClr val="FFFFFF"/>
          </a:solidFill>
          <a:ln w="15875">
            <a:solidFill>
              <a:srgbClr val="000000"/>
            </a:solidFill>
            <a:prstDash val="solid"/>
          </a:ln>
        </p:spPr>
      </p:sp>
      <p:sp>
        <p:nvSpPr>
          <p:cNvPr id="24" name="Text 22"/>
          <p:cNvSpPr/>
          <p:nvPr/>
        </p:nvSpPr>
        <p:spPr>
          <a:xfrm>
            <a:off x="8503920" y="2267712"/>
            <a:ext cx="1097280" cy="457200"/>
          </a:xfrm>
          <a:prstGeom prst="rect">
            <a:avLst/>
          </a:prstGeom>
          <a:noFill/>
          <a:ln/>
        </p:spPr>
        <p:txBody>
          <a:bodyPr wrap="square" lIns="0" tIns="0" rIns="0" bIns="0" rtlCol="0" anchor="ctr"/>
          <a:lstStyle/>
          <a:p>
            <a:pPr indent="0" marL="0">
              <a:buNone/>
            </a:pPr>
            <a:r>
              <a:rPr lang="en-US" sz="2600" b="1" dirty="0">
                <a:solidFill>
                  <a:srgbClr val="E0E0DC"/>
                </a:solidFill>
                <a:latin typeface="Arial" pitchFamily="34" charset="0"/>
                <a:ea typeface="Arial" pitchFamily="34" charset="-122"/>
                <a:cs typeface="Arial" pitchFamily="34" charset="-120"/>
              </a:rPr>
              <a:t>03</a:t>
            </a:r>
            <a:endParaRPr lang="en-US" sz="2600" dirty="0"/>
          </a:p>
        </p:txBody>
      </p:sp>
      <p:sp>
        <p:nvSpPr>
          <p:cNvPr id="25" name="Text 23"/>
          <p:cNvSpPr/>
          <p:nvPr/>
        </p:nvSpPr>
        <p:spPr>
          <a:xfrm>
            <a:off x="8503920" y="2761488"/>
            <a:ext cx="2743200" cy="411480"/>
          </a:xfrm>
          <a:prstGeom prst="rect">
            <a:avLst/>
          </a:prstGeom>
          <a:noFill/>
          <a:ln/>
        </p:spPr>
        <p:txBody>
          <a:bodyPr wrap="square" lIns="0" tIns="0" rIns="0" bIns="0" rtlCol="0" anchor="ctr"/>
          <a:lstStyle/>
          <a:p>
            <a:pPr indent="0" marL="0">
              <a:buNone/>
            </a:pPr>
            <a:r>
              <a:rPr lang="en-US" sz="2400" b="1" dirty="0">
                <a:solidFill>
                  <a:srgbClr val="000000"/>
                </a:solidFill>
                <a:latin typeface="Arial" pitchFamily="34" charset="0"/>
                <a:ea typeface="Arial" pitchFamily="34" charset="-122"/>
                <a:cs typeface="Arial" pitchFamily="34" charset="-120"/>
              </a:rPr>
              <a:t>NORMAN</a:t>
            </a:r>
            <a:endParaRPr lang="en-US" sz="2400" dirty="0"/>
          </a:p>
        </p:txBody>
      </p:sp>
      <p:sp>
        <p:nvSpPr>
          <p:cNvPr id="26" name="Text 24"/>
          <p:cNvSpPr/>
          <p:nvPr/>
        </p:nvSpPr>
        <p:spPr>
          <a:xfrm>
            <a:off x="8503920" y="3182112"/>
            <a:ext cx="2743200" cy="256032"/>
          </a:xfrm>
          <a:prstGeom prst="rect">
            <a:avLst/>
          </a:prstGeom>
          <a:noFill/>
          <a:ln/>
        </p:spPr>
        <p:txBody>
          <a:bodyPr wrap="square" lIns="0" tIns="0" rIns="0" bIns="0" rtlCol="0" anchor="ctr"/>
          <a:lstStyle/>
          <a:p>
            <a:pPr indent="0" marL="0">
              <a:buNone/>
            </a:pPr>
            <a:r>
              <a:rPr lang="en-US" sz="1000" b="1" spc="60" kern="0" dirty="0">
                <a:solidFill>
                  <a:srgbClr val="000000"/>
                </a:solidFill>
                <a:latin typeface="Arial" pitchFamily="34" charset="0"/>
                <a:ea typeface="Arial" pitchFamily="34" charset="-122"/>
                <a:cs typeface="Arial" pitchFamily="34" charset="-120"/>
              </a:rPr>
              <a:t>EX-02  Nokia C2 2nd Edition</a:t>
            </a:r>
            <a:endParaRPr lang="en-US" sz="1000" dirty="0"/>
          </a:p>
        </p:txBody>
      </p:sp>
      <p:sp>
        <p:nvSpPr>
          <p:cNvPr id="27" name="Text 25"/>
          <p:cNvSpPr/>
          <p:nvPr/>
        </p:nvSpPr>
        <p:spPr>
          <a:xfrm>
            <a:off x="8503920" y="3438144"/>
            <a:ext cx="2743200" cy="502920"/>
          </a:xfrm>
          <a:prstGeom prst="rect">
            <a:avLst/>
          </a:prstGeom>
          <a:noFill/>
          <a:ln/>
        </p:spPr>
        <p:txBody>
          <a:bodyPr wrap="square" lIns="0" tIns="0" rIns="0" bIns="0" rtlCol="0" anchor="t"/>
          <a:lstStyle/>
          <a:p>
            <a:pPr indent="0" marL="0">
              <a:lnSpc>
                <a:spcPts val="1400"/>
              </a:lnSpc>
              <a:buNone/>
            </a:pPr>
            <a:r>
              <a:rPr lang="en-US" sz="1050" dirty="0">
                <a:solidFill>
                  <a:srgbClr val="333333"/>
                </a:solidFill>
                <a:latin typeface="Arial" pitchFamily="34" charset="0"/>
                <a:ea typeface="Arial" pitchFamily="34" charset="-122"/>
                <a:cs typeface="Arial" pitchFamily="34" charset="-120"/>
              </a:rPr>
              <a:t>df2025class@gmail.com</a:t>
            </a:r>
            <a:endParaRPr lang="en-US" sz="1050" dirty="0"/>
          </a:p>
          <a:p>
            <a:pPr indent="0" marL="0">
              <a:lnSpc>
                <a:spcPts val="1400"/>
              </a:lnSpc>
              <a:buNone/>
            </a:pPr>
            <a:r>
              <a:rPr lang="en-US" sz="1050" dirty="0">
                <a:solidFill>
                  <a:srgbClr val="333333"/>
                </a:solidFill>
                <a:latin typeface="Arial" pitchFamily="34" charset="0"/>
                <a:ea typeface="Arial" pitchFamily="34" charset="-122"/>
                <a:cs typeface="Arial" pitchFamily="34" charset="-120"/>
              </a:rPr>
              <a:t>Google account artefact</a:t>
            </a:r>
            <a:endParaRPr lang="en-US" sz="1050" dirty="0"/>
          </a:p>
        </p:txBody>
      </p:sp>
      <p:sp>
        <p:nvSpPr>
          <p:cNvPr id="28" name="Shape 26"/>
          <p:cNvSpPr/>
          <p:nvPr/>
        </p:nvSpPr>
        <p:spPr>
          <a:xfrm>
            <a:off x="8503920" y="3950208"/>
            <a:ext cx="2743200" cy="0"/>
          </a:xfrm>
          <a:prstGeom prst="line">
            <a:avLst/>
          </a:prstGeom>
          <a:noFill/>
          <a:ln w="9525">
            <a:solidFill>
              <a:srgbClr val="D5D5D2"/>
            </a:solidFill>
            <a:prstDash val="solid"/>
          </a:ln>
        </p:spPr>
      </p:sp>
      <p:sp>
        <p:nvSpPr>
          <p:cNvPr id="29" name="Text 27"/>
          <p:cNvSpPr/>
          <p:nvPr/>
        </p:nvSpPr>
        <p:spPr>
          <a:xfrm>
            <a:off x="8503920" y="3986784"/>
            <a:ext cx="2743200" cy="347472"/>
          </a:xfrm>
          <a:prstGeom prst="rect">
            <a:avLst/>
          </a:prstGeom>
          <a:noFill/>
          <a:ln/>
        </p:spPr>
        <p:txBody>
          <a:bodyPr wrap="square" lIns="0" tIns="0" rIns="0" bIns="0" rtlCol="0" anchor="ctr"/>
          <a:lstStyle/>
          <a:p>
            <a:pPr indent="0" marL="0">
              <a:buNone/>
            </a:pPr>
            <a:r>
              <a:rPr lang="en-US" sz="1000" i="1" dirty="0">
                <a:solidFill>
                  <a:srgbClr val="6E6E6A"/>
                </a:solidFill>
                <a:latin typeface="Arial" pitchFamily="34" charset="0"/>
                <a:ea typeface="Arial" pitchFamily="34" charset="-122"/>
                <a:cs typeface="Arial" pitchFamily="34" charset="-120"/>
              </a:rPr>
              <a:t>Buyer — receives Open.7z</a:t>
            </a:r>
            <a:endParaRPr lang="en-US" sz="1000" dirty="0"/>
          </a:p>
        </p:txBody>
      </p:sp>
      <p:sp>
        <p:nvSpPr>
          <p:cNvPr id="30" name="Shape 28"/>
          <p:cNvSpPr/>
          <p:nvPr/>
        </p:nvSpPr>
        <p:spPr>
          <a:xfrm>
            <a:off x="3977640" y="3268980"/>
            <a:ext cx="411480" cy="0"/>
          </a:xfrm>
          <a:prstGeom prst="line">
            <a:avLst/>
          </a:prstGeom>
          <a:noFill/>
          <a:ln w="25400">
            <a:solidFill>
              <a:srgbClr val="000000"/>
            </a:solidFill>
            <a:prstDash val="solid"/>
            <a:tailEnd type="triangle"/>
          </a:ln>
        </p:spPr>
      </p:sp>
      <p:sp>
        <p:nvSpPr>
          <p:cNvPr id="31" name="Shape 29"/>
          <p:cNvSpPr/>
          <p:nvPr/>
        </p:nvSpPr>
        <p:spPr>
          <a:xfrm>
            <a:off x="7772400" y="3268980"/>
            <a:ext cx="411480" cy="0"/>
          </a:xfrm>
          <a:prstGeom prst="line">
            <a:avLst/>
          </a:prstGeom>
          <a:noFill/>
          <a:ln w="25400">
            <a:solidFill>
              <a:srgbClr val="000000"/>
            </a:solidFill>
            <a:prstDash val="solid"/>
            <a:tailEnd type="triangle"/>
          </a:ln>
        </p:spPr>
      </p:sp>
      <p:sp>
        <p:nvSpPr>
          <p:cNvPr id="32" name="Text 30"/>
          <p:cNvSpPr/>
          <p:nvPr/>
        </p:nvSpPr>
        <p:spPr>
          <a:xfrm>
            <a:off x="7114032" y="1755648"/>
            <a:ext cx="1691640" cy="274320"/>
          </a:xfrm>
          <a:prstGeom prst="rect">
            <a:avLst/>
          </a:prstGeom>
          <a:noFill/>
          <a:ln/>
        </p:spPr>
        <p:txBody>
          <a:bodyPr wrap="square" lIns="0" tIns="0" rIns="0" bIns="0" rtlCol="0" anchor="ctr"/>
          <a:lstStyle/>
          <a:p>
            <a:pPr algn="ctr" indent="0" marL="0">
              <a:buNone/>
            </a:pPr>
            <a:r>
              <a:rPr lang="en-US" sz="950" i="1" dirty="0">
                <a:solidFill>
                  <a:srgbClr val="6E6E6A"/>
                </a:solidFill>
                <a:latin typeface="Arial" pitchFamily="34" charset="0"/>
                <a:ea typeface="Arial" pitchFamily="34" charset="-122"/>
                <a:cs typeface="Arial" pitchFamily="34" charset="-120"/>
              </a:rPr>
              <a:t>Open.7z  ·  20,033 bytes</a:t>
            </a:r>
            <a:endParaRPr lang="en-US" sz="950" dirty="0"/>
          </a:p>
        </p:txBody>
      </p:sp>
      <p:sp>
        <p:nvSpPr>
          <p:cNvPr id="33" name="Shape 31"/>
          <p:cNvSpPr/>
          <p:nvPr/>
        </p:nvSpPr>
        <p:spPr>
          <a:xfrm>
            <a:off x="548640" y="4800600"/>
            <a:ext cx="11094415" cy="868680"/>
          </a:xfrm>
          <a:prstGeom prst="rect">
            <a:avLst/>
          </a:prstGeom>
          <a:solidFill>
            <a:srgbClr val="EAEAE7"/>
          </a:solidFill>
          <a:ln w="12700">
            <a:solidFill>
              <a:srgbClr val="A0A09C"/>
            </a:solidFill>
            <a:prstDash val="dash"/>
          </a:ln>
        </p:spPr>
      </p:sp>
      <p:sp>
        <p:nvSpPr>
          <p:cNvPr id="34" name="Text 32"/>
          <p:cNvSpPr/>
          <p:nvPr/>
        </p:nvSpPr>
        <p:spPr>
          <a:xfrm>
            <a:off x="749808" y="4800600"/>
            <a:ext cx="10692079" cy="868680"/>
          </a:xfrm>
          <a:prstGeom prst="rect">
            <a:avLst/>
          </a:prstGeom>
          <a:noFill/>
          <a:ln/>
        </p:spPr>
        <p:txBody>
          <a:bodyPr wrap="square" lIns="0" tIns="0" rIns="0" bIns="0" rtlCol="0" anchor="ctr"/>
          <a:lstStyle/>
          <a:p>
            <a:pPr indent="0" marL="0">
              <a:lnSpc>
                <a:spcPts val="1600"/>
              </a:lnSpc>
              <a:buNone/>
            </a:pPr>
            <a:r>
              <a:rPr lang="en-US" sz="1100" b="1" dirty="0">
                <a:solidFill>
                  <a:srgbClr val="000000"/>
                </a:solidFill>
                <a:latin typeface="Arial" pitchFamily="34" charset="0"/>
                <a:ea typeface="Arial" pitchFamily="34" charset="-122"/>
                <a:cs typeface="Arial" pitchFamily="34" charset="-120"/>
              </a:rPr>
              <a:t>VANESSA — NexGen Circuits R&amp;D Director:  </a:t>
            </a:r>
            <a:pPr indent="0" marL="0">
              <a:lnSpc>
                <a:spcPts val="1600"/>
              </a:lnSpc>
              <a:buNone/>
            </a:pPr>
            <a:r>
              <a:rPr lang="en-US" sz="1100" dirty="0">
                <a:solidFill>
                  <a:srgbClr val="333333"/>
                </a:solidFill>
                <a:latin typeface="Arial" pitchFamily="34" charset="0"/>
                <a:ea typeface="Arial" pitchFamily="34" charset="-122"/>
                <a:cs typeface="Arial" pitchFamily="34" charset="-120"/>
              </a:rPr>
              <a:t>Not Available in the Evidence. No handset, call record or messaging artefact attributable to this party was supplied for examination, so no position in the chain above can be evidenced.</a:t>
            </a:r>
            <a:endParaRPr lang="en-US"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4F4F2"/>
        </a:solidFill>
      </p:bgPr>
    </p:bg>
    <p:spTree>
      <p:nvGrpSpPr>
        <p:cNvPr id="1" name=""/>
        <p:cNvGrpSpPr/>
        <p:nvPr/>
      </p:nvGrpSpPr>
      <p:grpSpPr>
        <a:xfrm>
          <a:off x="0" y="0"/>
          <a:ext cx="0" cy="0"/>
          <a:chOff x="0" y="0"/>
          <a:chExt cx="0" cy="0"/>
        </a:xfrm>
      </p:grpSpPr>
      <p:sp>
        <p:nvSpPr>
          <p:cNvPr id="2" name="Text 0"/>
          <p:cNvSpPr/>
          <p:nvPr/>
        </p:nvSpPr>
        <p:spPr>
          <a:xfrm>
            <a:off x="548640" y="219456"/>
            <a:ext cx="5486400" cy="237744"/>
          </a:xfrm>
          <a:prstGeom prst="rect">
            <a:avLst/>
          </a:prstGeom>
          <a:noFill/>
          <a:ln/>
        </p:spPr>
        <p:txBody>
          <a:bodyPr wrap="square" lIns="0" tIns="0" rIns="0" bIns="0" rtlCol="0" anchor="ctr"/>
          <a:lstStyle/>
          <a:p>
            <a:pPr indent="0" marL="0">
              <a:buNone/>
            </a:pPr>
            <a:r>
              <a:rPr lang="en-US" sz="900" b="1" spc="140" kern="0" dirty="0">
                <a:solidFill>
                  <a:srgbClr val="000000"/>
                </a:solidFill>
                <a:latin typeface="Arial" pitchFamily="34" charset="0"/>
                <a:ea typeface="Arial" pitchFamily="34" charset="-122"/>
                <a:cs typeface="Arial" pitchFamily="34" charset="-120"/>
              </a:rPr>
              <a:t>QUANTUM TECH — DIGITAL FORENSICS</a:t>
            </a:r>
            <a:endParaRPr lang="en-US" sz="900" dirty="0"/>
          </a:p>
        </p:txBody>
      </p:sp>
      <p:sp>
        <p:nvSpPr>
          <p:cNvPr id="3" name="Text 1"/>
          <p:cNvSpPr/>
          <p:nvPr/>
        </p:nvSpPr>
        <p:spPr>
          <a:xfrm>
            <a:off x="6035040" y="219456"/>
            <a:ext cx="5608015" cy="237744"/>
          </a:xfrm>
          <a:prstGeom prst="rect">
            <a:avLst/>
          </a:prstGeom>
          <a:noFill/>
          <a:ln/>
        </p:spPr>
        <p:txBody>
          <a:bodyPr wrap="square" lIns="0" tIns="0" rIns="0" bIns="0" rtlCol="0" anchor="ctr"/>
          <a:lstStyle/>
          <a:p>
            <a:pPr algn="r" indent="0" marL="0">
              <a:buNone/>
            </a:pPr>
            <a:r>
              <a:rPr lang="en-US" sz="900" b="1" spc="140" kern="0" dirty="0">
                <a:solidFill>
                  <a:srgbClr val="000000"/>
                </a:solidFill>
                <a:latin typeface="Arial" pitchFamily="34" charset="0"/>
                <a:ea typeface="Arial" pitchFamily="34" charset="-122"/>
                <a:cs typeface="Arial" pitchFamily="34" charset="-120"/>
              </a:rPr>
              <a:t>QT-AI-2025</a:t>
            </a:r>
            <a:endParaRPr lang="en-US" sz="900" dirty="0"/>
          </a:p>
        </p:txBody>
      </p:sp>
      <p:sp>
        <p:nvSpPr>
          <p:cNvPr id="4" name="Text 2"/>
          <p:cNvSpPr/>
          <p:nvPr/>
        </p:nvSpPr>
        <p:spPr>
          <a:xfrm>
            <a:off x="548640" y="6382512"/>
            <a:ext cx="4572000" cy="237744"/>
          </a:xfrm>
          <a:prstGeom prst="rect">
            <a:avLst/>
          </a:prstGeom>
          <a:noFill/>
          <a:ln/>
        </p:spPr>
        <p:txBody>
          <a:bodyPr wrap="square" lIns="0" tIns="0" rIns="0" bIns="0" rtlCol="0" anchor="ctr"/>
          <a:lstStyle/>
          <a:p>
            <a:pPr indent="0" marL="0">
              <a:buNone/>
            </a:pPr>
            <a:r>
              <a:rPr lang="en-US" sz="800" spc="80" kern="0" dirty="0">
                <a:solidFill>
                  <a:srgbClr val="6E6E6A"/>
                </a:solidFill>
                <a:latin typeface="Arial" pitchFamily="34" charset="0"/>
                <a:ea typeface="Arial" pitchFamily="34" charset="-122"/>
                <a:cs typeface="Arial" pitchFamily="34" charset="-120"/>
              </a:rPr>
              <a:t>ACCA7031 | UWTSD</a:t>
            </a:r>
            <a:endParaRPr lang="en-US" sz="800" dirty="0"/>
          </a:p>
        </p:txBody>
      </p:sp>
      <p:sp>
        <p:nvSpPr>
          <p:cNvPr id="5" name="Text 3"/>
          <p:cNvSpPr/>
          <p:nvPr/>
        </p:nvSpPr>
        <p:spPr>
          <a:xfrm>
            <a:off x="6400800" y="6382512"/>
            <a:ext cx="5242255" cy="237744"/>
          </a:xfrm>
          <a:prstGeom prst="rect">
            <a:avLst/>
          </a:prstGeom>
          <a:noFill/>
          <a:ln/>
        </p:spPr>
        <p:txBody>
          <a:bodyPr wrap="square" lIns="0" tIns="0" rIns="0" bIns="0" rtlCol="0" anchor="ctr"/>
          <a:lstStyle/>
          <a:p>
            <a:pPr algn="r" indent="0" marL="0">
              <a:buNone/>
            </a:pPr>
            <a:r>
              <a:rPr lang="en-US" sz="800" spc="80" kern="0" dirty="0">
                <a:solidFill>
                  <a:srgbClr val="6E6E6A"/>
                </a:solidFill>
                <a:latin typeface="Arial" pitchFamily="34" charset="0"/>
                <a:ea typeface="Arial" pitchFamily="34" charset="-122"/>
                <a:cs typeface="Arial" pitchFamily="34" charset="-120"/>
              </a:rPr>
              <a:t>Forensic Investigation Report</a:t>
            </a:r>
            <a:endParaRPr lang="en-US" sz="800" dirty="0"/>
          </a:p>
        </p:txBody>
      </p:sp>
      <p:sp>
        <p:nvSpPr>
          <p:cNvPr id="6" name="Text 4"/>
          <p:cNvSpPr/>
          <p:nvPr/>
        </p:nvSpPr>
        <p:spPr>
          <a:xfrm>
            <a:off x="9905695" y="603504"/>
            <a:ext cx="1737360" cy="822960"/>
          </a:xfrm>
          <a:prstGeom prst="rect">
            <a:avLst/>
          </a:prstGeom>
          <a:noFill/>
          <a:ln/>
        </p:spPr>
        <p:txBody>
          <a:bodyPr wrap="square" lIns="0" tIns="0" rIns="0" bIns="0" rtlCol="0" anchor="ctr"/>
          <a:lstStyle/>
          <a:p>
            <a:pPr algn="r" indent="0" marL="0">
              <a:buNone/>
            </a:pPr>
            <a:r>
              <a:rPr lang="en-US" sz="4800" b="1" dirty="0">
                <a:solidFill>
                  <a:srgbClr val="E0E0DC"/>
                </a:solidFill>
                <a:latin typeface="Arial" pitchFamily="34" charset="0"/>
                <a:ea typeface="Arial" pitchFamily="34" charset="-122"/>
                <a:cs typeface="Arial" pitchFamily="34" charset="-120"/>
              </a:rPr>
              <a:t>05</a:t>
            </a:r>
            <a:endParaRPr lang="en-US" sz="4800" dirty="0"/>
          </a:p>
        </p:txBody>
      </p:sp>
      <p:sp>
        <p:nvSpPr>
          <p:cNvPr id="7" name="Text 5"/>
          <p:cNvSpPr/>
          <p:nvPr/>
        </p:nvSpPr>
        <p:spPr>
          <a:xfrm>
            <a:off x="548640" y="731520"/>
            <a:ext cx="9509760" cy="566928"/>
          </a:xfrm>
          <a:prstGeom prst="rect">
            <a:avLst/>
          </a:prstGeom>
          <a:noFill/>
          <a:ln/>
        </p:spPr>
        <p:txBody>
          <a:bodyPr wrap="square" lIns="0" tIns="0" rIns="0" bIns="0" rtlCol="0" anchor="ctr"/>
          <a:lstStyle/>
          <a:p>
            <a:pPr algn="l" indent="0" marL="0">
              <a:buNone/>
            </a:pPr>
            <a:r>
              <a:rPr lang="en-US" sz="3200" b="1" dirty="0">
                <a:solidFill>
                  <a:srgbClr val="000000"/>
                </a:solidFill>
                <a:latin typeface="Arial" pitchFamily="34" charset="0"/>
                <a:ea typeface="Arial" pitchFamily="34" charset="-122"/>
                <a:cs typeface="Arial" pitchFamily="34" charset="-120"/>
              </a:rPr>
              <a:t>Methodology</a:t>
            </a:r>
            <a:endParaRPr lang="en-US" sz="3200" dirty="0"/>
          </a:p>
        </p:txBody>
      </p:sp>
      <p:sp>
        <p:nvSpPr>
          <p:cNvPr id="8" name="Text 6"/>
          <p:cNvSpPr/>
          <p:nvPr/>
        </p:nvSpPr>
        <p:spPr>
          <a:xfrm>
            <a:off x="548640" y="1298448"/>
            <a:ext cx="9509760" cy="274320"/>
          </a:xfrm>
          <a:prstGeom prst="rect">
            <a:avLst/>
          </a:prstGeom>
          <a:noFill/>
          <a:ln/>
        </p:spPr>
        <p:txBody>
          <a:bodyPr wrap="square" lIns="0" tIns="0" rIns="0" bIns="0" rtlCol="0" anchor="ctr"/>
          <a:lstStyle/>
          <a:p>
            <a:pPr indent="0" marL="0">
              <a:buNone/>
            </a:pPr>
            <a:r>
              <a:rPr lang="en-US" sz="1200" dirty="0">
                <a:solidFill>
                  <a:srgbClr val="6E6E6A"/>
                </a:solidFill>
                <a:latin typeface="Arial" pitchFamily="34" charset="0"/>
                <a:ea typeface="Arial" pitchFamily="34" charset="-122"/>
                <a:cs typeface="Arial" pitchFamily="34" charset="-120"/>
              </a:rPr>
              <a:t>Acquisition, verification and analysis — as configured in the tool</a:t>
            </a:r>
            <a:endParaRPr lang="en-US" sz="1200" dirty="0"/>
          </a:p>
        </p:txBody>
      </p:sp>
      <p:pic>
        <p:nvPicPr>
          <p:cNvPr id="9" name="Image 0" descr="/home/claude/work/anno/m_load.png">    </p:cNvPr>
          <p:cNvPicPr>
            <a:picLocks noChangeAspect="1"/>
          </p:cNvPicPr>
          <p:nvPr/>
        </p:nvPicPr>
        <p:blipFill>
          <a:blip r:embed="rId1"/>
          <a:stretch>
            <a:fillRect/>
          </a:stretch>
        </p:blipFill>
        <p:spPr>
          <a:xfrm>
            <a:off x="548640" y="1810512"/>
            <a:ext cx="2651760" cy="1491596"/>
          </a:xfrm>
          <a:prstGeom prst="rect">
            <a:avLst/>
          </a:prstGeom>
        </p:spPr>
      </p:pic>
      <p:sp>
        <p:nvSpPr>
          <p:cNvPr id="10" name="Text 7"/>
          <p:cNvSpPr/>
          <p:nvPr/>
        </p:nvSpPr>
        <p:spPr>
          <a:xfrm>
            <a:off x="548640" y="3329540"/>
            <a:ext cx="2651760" cy="384048"/>
          </a:xfrm>
          <a:prstGeom prst="rect">
            <a:avLst/>
          </a:prstGeom>
          <a:noFill/>
          <a:ln/>
        </p:spPr>
        <p:txBody>
          <a:bodyPr wrap="square" lIns="0" tIns="0" rIns="0" bIns="0" rtlCol="0" anchor="t"/>
          <a:lstStyle/>
          <a:p>
            <a:pPr indent="0" marL="0">
              <a:lnSpc>
                <a:spcPts val="1000"/>
              </a:lnSpc>
              <a:buNone/>
            </a:pPr>
            <a:r>
              <a:rPr lang="en-US" sz="800" i="1" dirty="0">
                <a:solidFill>
                  <a:srgbClr val="6E6E6A"/>
                </a:solidFill>
                <a:latin typeface="Arial" pitchFamily="34" charset="0"/>
                <a:ea typeface="Arial" pitchFamily="34" charset="-122"/>
                <a:cs typeface="Arial" pitchFamily="34" charset="-120"/>
              </a:rPr>
              <a:t>Case wizard → Load evidence — each extraction opened as a separate project.</a:t>
            </a:r>
            <a:endParaRPr lang="en-US" sz="800" dirty="0"/>
          </a:p>
        </p:txBody>
      </p:sp>
      <p:pic>
        <p:nvPicPr>
          <p:cNvPr id="11" name="Image 1" descr="/home/claude/work/anno/m_tools.png">    </p:cNvPr>
          <p:cNvPicPr>
            <a:picLocks noChangeAspect="1"/>
          </p:cNvPicPr>
          <p:nvPr/>
        </p:nvPicPr>
        <p:blipFill>
          <a:blip r:embed="rId2"/>
          <a:stretch>
            <a:fillRect/>
          </a:stretch>
        </p:blipFill>
        <p:spPr>
          <a:xfrm>
            <a:off x="3364992" y="1810512"/>
            <a:ext cx="2651760" cy="1491596"/>
          </a:xfrm>
          <a:prstGeom prst="rect">
            <a:avLst/>
          </a:prstGeom>
        </p:spPr>
      </p:pic>
      <p:sp>
        <p:nvSpPr>
          <p:cNvPr id="12" name="Text 8"/>
          <p:cNvSpPr/>
          <p:nvPr/>
        </p:nvSpPr>
        <p:spPr>
          <a:xfrm>
            <a:off x="3364992" y="3329540"/>
            <a:ext cx="2651760" cy="384048"/>
          </a:xfrm>
          <a:prstGeom prst="rect">
            <a:avLst/>
          </a:prstGeom>
          <a:noFill/>
          <a:ln/>
        </p:spPr>
        <p:txBody>
          <a:bodyPr wrap="square" lIns="0" tIns="0" rIns="0" bIns="0" rtlCol="0" anchor="t"/>
          <a:lstStyle/>
          <a:p>
            <a:pPr indent="0" marL="0">
              <a:lnSpc>
                <a:spcPts val="1000"/>
              </a:lnSpc>
              <a:buNone/>
            </a:pPr>
            <a:r>
              <a:rPr lang="en-US" sz="800" i="1" dirty="0">
                <a:solidFill>
                  <a:srgbClr val="6E6E6A"/>
                </a:solidFill>
                <a:latin typeface="Arial" pitchFamily="34" charset="0"/>
                <a:ea typeface="Arial" pitchFamily="34" charset="-122"/>
                <a:cs typeface="Arial" pitchFamily="34" charset="-120"/>
              </a:rPr>
              <a:t>Examination tools — hash sets, carve locations, archive recovery enabled.</a:t>
            </a:r>
            <a:endParaRPr lang="en-US" sz="800" dirty="0"/>
          </a:p>
        </p:txBody>
      </p:sp>
      <p:pic>
        <p:nvPicPr>
          <p:cNvPr id="13" name="Image 2" descr="/home/claude/work/anno/m_apps.png">    </p:cNvPr>
          <p:cNvPicPr>
            <a:picLocks noChangeAspect="1"/>
          </p:cNvPicPr>
          <p:nvPr/>
        </p:nvPicPr>
        <p:blipFill>
          <a:blip r:embed="rId3"/>
          <a:stretch>
            <a:fillRect/>
          </a:stretch>
        </p:blipFill>
        <p:spPr>
          <a:xfrm>
            <a:off x="6181344" y="1810512"/>
            <a:ext cx="2651760" cy="1491596"/>
          </a:xfrm>
          <a:prstGeom prst="rect">
            <a:avLst/>
          </a:prstGeom>
        </p:spPr>
      </p:pic>
      <p:sp>
        <p:nvSpPr>
          <p:cNvPr id="14" name="Text 9"/>
          <p:cNvSpPr/>
          <p:nvPr/>
        </p:nvSpPr>
        <p:spPr>
          <a:xfrm>
            <a:off x="6181344" y="3329540"/>
            <a:ext cx="2651760" cy="384048"/>
          </a:xfrm>
          <a:prstGeom prst="rect">
            <a:avLst/>
          </a:prstGeom>
          <a:noFill/>
          <a:ln/>
        </p:spPr>
        <p:txBody>
          <a:bodyPr wrap="square" lIns="0" tIns="0" rIns="0" bIns="0" rtlCol="0" anchor="t"/>
          <a:lstStyle/>
          <a:p>
            <a:pPr indent="0" marL="0">
              <a:lnSpc>
                <a:spcPts val="1000"/>
              </a:lnSpc>
              <a:buNone/>
            </a:pPr>
            <a:r>
              <a:rPr lang="en-US" sz="800" i="1" dirty="0">
                <a:solidFill>
                  <a:srgbClr val="6E6E6A"/>
                </a:solidFill>
                <a:latin typeface="Arial" pitchFamily="34" charset="0"/>
                <a:ea typeface="Arial" pitchFamily="34" charset="-122"/>
                <a:cs typeface="Arial" pitchFamily="34" charset="-120"/>
              </a:rPr>
              <a:t>Selective apps decoding — 27 apps selected on EX-03.</a:t>
            </a:r>
            <a:endParaRPr lang="en-US" sz="800" dirty="0"/>
          </a:p>
        </p:txBody>
      </p:sp>
      <p:pic>
        <p:nvPicPr>
          <p:cNvPr id="15" name="Image 3" descr="/home/claude/work/anno/m_genie.png">    </p:cNvPr>
          <p:cNvPicPr>
            <a:picLocks noChangeAspect="1"/>
          </p:cNvPicPr>
          <p:nvPr/>
        </p:nvPicPr>
        <p:blipFill>
          <a:blip r:embed="rId4"/>
          <a:stretch>
            <a:fillRect/>
          </a:stretch>
        </p:blipFill>
        <p:spPr>
          <a:xfrm>
            <a:off x="8997696" y="1810512"/>
            <a:ext cx="2651760" cy="1491596"/>
          </a:xfrm>
          <a:prstGeom prst="rect">
            <a:avLst/>
          </a:prstGeom>
        </p:spPr>
      </p:pic>
      <p:sp>
        <p:nvSpPr>
          <p:cNvPr id="16" name="Text 10"/>
          <p:cNvSpPr/>
          <p:nvPr/>
        </p:nvSpPr>
        <p:spPr>
          <a:xfrm>
            <a:off x="8997696" y="3329540"/>
            <a:ext cx="2651760" cy="384048"/>
          </a:xfrm>
          <a:prstGeom prst="rect">
            <a:avLst/>
          </a:prstGeom>
          <a:noFill/>
          <a:ln/>
        </p:spPr>
        <p:txBody>
          <a:bodyPr wrap="square" lIns="0" tIns="0" rIns="0" bIns="0" rtlCol="0" anchor="t"/>
          <a:lstStyle/>
          <a:p>
            <a:pPr indent="0" marL="0">
              <a:lnSpc>
                <a:spcPts val="1000"/>
              </a:lnSpc>
              <a:buNone/>
            </a:pPr>
            <a:r>
              <a:rPr lang="en-US" sz="800" i="1" dirty="0">
                <a:solidFill>
                  <a:srgbClr val="6E6E6A"/>
                </a:solidFill>
                <a:latin typeface="Arial" pitchFamily="34" charset="0"/>
                <a:ea typeface="Arial" pitchFamily="34" charset="-122"/>
                <a:cs typeface="Arial" pitchFamily="34" charset="-120"/>
              </a:rPr>
              <a:t>AppGenie — 11 apps decoded on EX-01, including WhatsApp.</a:t>
            </a:r>
            <a:endParaRPr lang="en-US" sz="800" dirty="0"/>
          </a:p>
        </p:txBody>
      </p:sp>
      <p:sp>
        <p:nvSpPr>
          <p:cNvPr id="17" name="Shape 11"/>
          <p:cNvSpPr/>
          <p:nvPr/>
        </p:nvSpPr>
        <p:spPr>
          <a:xfrm>
            <a:off x="548640" y="3931920"/>
            <a:ext cx="3502152" cy="0"/>
          </a:xfrm>
          <a:prstGeom prst="line">
            <a:avLst/>
          </a:prstGeom>
          <a:noFill/>
          <a:ln w="22225">
            <a:solidFill>
              <a:srgbClr val="000000"/>
            </a:solidFill>
            <a:prstDash val="solid"/>
          </a:ln>
        </p:spPr>
      </p:sp>
      <p:sp>
        <p:nvSpPr>
          <p:cNvPr id="18" name="Text 12"/>
          <p:cNvSpPr/>
          <p:nvPr/>
        </p:nvSpPr>
        <p:spPr>
          <a:xfrm>
            <a:off x="548640" y="3986784"/>
            <a:ext cx="640080" cy="256032"/>
          </a:xfrm>
          <a:prstGeom prst="rect">
            <a:avLst/>
          </a:prstGeom>
          <a:noFill/>
          <a:ln/>
        </p:spPr>
        <p:txBody>
          <a:bodyPr wrap="square" lIns="0" tIns="0" rIns="0" bIns="0" rtlCol="0" anchor="ctr"/>
          <a:lstStyle/>
          <a:p>
            <a:pPr indent="0" marL="0">
              <a:buNone/>
            </a:pPr>
            <a:r>
              <a:rPr lang="en-US" sz="1500" b="1" dirty="0">
                <a:solidFill>
                  <a:srgbClr val="E0E0DC"/>
                </a:solidFill>
                <a:latin typeface="Arial" pitchFamily="34" charset="0"/>
                <a:ea typeface="Arial" pitchFamily="34" charset="-122"/>
                <a:cs typeface="Arial" pitchFamily="34" charset="-120"/>
              </a:rPr>
              <a:t>01</a:t>
            </a:r>
            <a:endParaRPr lang="en-US" sz="1500" dirty="0"/>
          </a:p>
        </p:txBody>
      </p:sp>
      <p:sp>
        <p:nvSpPr>
          <p:cNvPr id="19" name="Text 13"/>
          <p:cNvSpPr/>
          <p:nvPr/>
        </p:nvSpPr>
        <p:spPr>
          <a:xfrm>
            <a:off x="1115568" y="3986784"/>
            <a:ext cx="2935224" cy="256032"/>
          </a:xfrm>
          <a:prstGeom prst="rect">
            <a:avLst/>
          </a:prstGeom>
          <a:noFill/>
          <a:ln/>
        </p:spPr>
        <p:txBody>
          <a:bodyPr wrap="square" lIns="0" tIns="0" rIns="0" bIns="0" rtlCol="0" anchor="ctr"/>
          <a:lstStyle/>
          <a:p>
            <a:pPr indent="0" marL="0">
              <a:buNone/>
            </a:pPr>
            <a:r>
              <a:rPr lang="en-US" sz="1100" b="1" dirty="0">
                <a:solidFill>
                  <a:srgbClr val="000000"/>
                </a:solidFill>
                <a:latin typeface="Arial" pitchFamily="34" charset="0"/>
                <a:ea typeface="Arial" pitchFamily="34" charset="-122"/>
                <a:cs typeface="Arial" pitchFamily="34" charset="-120"/>
              </a:rPr>
              <a:t>Tooling</a:t>
            </a:r>
            <a:endParaRPr lang="en-US" sz="1100" dirty="0"/>
          </a:p>
        </p:txBody>
      </p:sp>
      <p:sp>
        <p:nvSpPr>
          <p:cNvPr id="20" name="Text 14"/>
          <p:cNvSpPr/>
          <p:nvPr/>
        </p:nvSpPr>
        <p:spPr>
          <a:xfrm>
            <a:off x="548640" y="4279392"/>
            <a:ext cx="3502152" cy="621792"/>
          </a:xfrm>
          <a:prstGeom prst="rect">
            <a:avLst/>
          </a:prstGeom>
          <a:noFill/>
          <a:ln/>
        </p:spPr>
        <p:txBody>
          <a:bodyPr wrap="square" lIns="0" tIns="0" rIns="0" bIns="0" rtlCol="0" anchor="t"/>
          <a:lstStyle/>
          <a:p>
            <a:pPr indent="0" marL="0">
              <a:lnSpc>
                <a:spcPts val="1200"/>
              </a:lnSpc>
              <a:buNone/>
            </a:pPr>
            <a:r>
              <a:rPr lang="en-US" sz="900" dirty="0">
                <a:solidFill>
                  <a:srgbClr val="333333"/>
                </a:solidFill>
                <a:latin typeface="Arial" pitchFamily="34" charset="0"/>
                <a:ea typeface="Arial" pitchFamily="34" charset="-122"/>
                <a:cs typeface="Arial" pitchFamily="34" charset="-120"/>
              </a:rPr>
              <a:t>Cellebrite UFED 7.76.0.24 for acquisition; Physical Analyzer 7.73.0.11 for decoding, parsing and reporting.</a:t>
            </a:r>
            <a:endParaRPr lang="en-US" sz="900" dirty="0"/>
          </a:p>
        </p:txBody>
      </p:sp>
      <p:sp>
        <p:nvSpPr>
          <p:cNvPr id="21" name="Shape 15"/>
          <p:cNvSpPr/>
          <p:nvPr/>
        </p:nvSpPr>
        <p:spPr>
          <a:xfrm>
            <a:off x="4343400" y="3931920"/>
            <a:ext cx="3502152" cy="0"/>
          </a:xfrm>
          <a:prstGeom prst="line">
            <a:avLst/>
          </a:prstGeom>
          <a:noFill/>
          <a:ln w="22225">
            <a:solidFill>
              <a:srgbClr val="000000"/>
            </a:solidFill>
            <a:prstDash val="solid"/>
          </a:ln>
        </p:spPr>
      </p:sp>
      <p:sp>
        <p:nvSpPr>
          <p:cNvPr id="22" name="Text 16"/>
          <p:cNvSpPr/>
          <p:nvPr/>
        </p:nvSpPr>
        <p:spPr>
          <a:xfrm>
            <a:off x="4343400" y="3986784"/>
            <a:ext cx="640080" cy="256032"/>
          </a:xfrm>
          <a:prstGeom prst="rect">
            <a:avLst/>
          </a:prstGeom>
          <a:noFill/>
          <a:ln/>
        </p:spPr>
        <p:txBody>
          <a:bodyPr wrap="square" lIns="0" tIns="0" rIns="0" bIns="0" rtlCol="0" anchor="ctr"/>
          <a:lstStyle/>
          <a:p>
            <a:pPr indent="0" marL="0">
              <a:buNone/>
            </a:pPr>
            <a:r>
              <a:rPr lang="en-US" sz="1500" b="1" dirty="0">
                <a:solidFill>
                  <a:srgbClr val="E0E0DC"/>
                </a:solidFill>
                <a:latin typeface="Arial" pitchFamily="34" charset="0"/>
                <a:ea typeface="Arial" pitchFamily="34" charset="-122"/>
                <a:cs typeface="Arial" pitchFamily="34" charset="-120"/>
              </a:rPr>
              <a:t>02</a:t>
            </a:r>
            <a:endParaRPr lang="en-US" sz="1500" dirty="0"/>
          </a:p>
        </p:txBody>
      </p:sp>
      <p:sp>
        <p:nvSpPr>
          <p:cNvPr id="23" name="Text 17"/>
          <p:cNvSpPr/>
          <p:nvPr/>
        </p:nvSpPr>
        <p:spPr>
          <a:xfrm>
            <a:off x="4910328" y="3986784"/>
            <a:ext cx="2935224" cy="256032"/>
          </a:xfrm>
          <a:prstGeom prst="rect">
            <a:avLst/>
          </a:prstGeom>
          <a:noFill/>
          <a:ln/>
        </p:spPr>
        <p:txBody>
          <a:bodyPr wrap="square" lIns="0" tIns="0" rIns="0" bIns="0" rtlCol="0" anchor="ctr"/>
          <a:lstStyle/>
          <a:p>
            <a:pPr indent="0" marL="0">
              <a:buNone/>
            </a:pPr>
            <a:r>
              <a:rPr lang="en-US" sz="1100" b="1" dirty="0">
                <a:solidFill>
                  <a:srgbClr val="000000"/>
                </a:solidFill>
                <a:latin typeface="Arial" pitchFamily="34" charset="0"/>
                <a:ea typeface="Arial" pitchFamily="34" charset="-122"/>
                <a:cs typeface="Arial" pitchFamily="34" charset="-120"/>
              </a:rPr>
              <a:t>Acquisition</a:t>
            </a:r>
            <a:endParaRPr lang="en-US" sz="1100" dirty="0"/>
          </a:p>
        </p:txBody>
      </p:sp>
      <p:sp>
        <p:nvSpPr>
          <p:cNvPr id="24" name="Text 18"/>
          <p:cNvSpPr/>
          <p:nvPr/>
        </p:nvSpPr>
        <p:spPr>
          <a:xfrm>
            <a:off x="4343400" y="4279392"/>
            <a:ext cx="3502152" cy="621792"/>
          </a:xfrm>
          <a:prstGeom prst="rect">
            <a:avLst/>
          </a:prstGeom>
          <a:noFill/>
          <a:ln/>
        </p:spPr>
        <p:txBody>
          <a:bodyPr wrap="square" lIns="0" tIns="0" rIns="0" bIns="0" rtlCol="0" anchor="t"/>
          <a:lstStyle/>
          <a:p>
            <a:pPr indent="0" marL="0">
              <a:lnSpc>
                <a:spcPts val="1200"/>
              </a:lnSpc>
              <a:buNone/>
            </a:pPr>
            <a:r>
              <a:rPr lang="en-US" sz="900" dirty="0">
                <a:solidFill>
                  <a:srgbClr val="333333"/>
                </a:solidFill>
                <a:latin typeface="Arial" pitchFamily="34" charset="0"/>
                <a:ea typeface="Arial" pitchFamily="34" charset="-122"/>
                <a:cs typeface="Arial" pitchFamily="34" charset="-120"/>
              </a:rPr>
              <a:t>File System [Android Backup] over a supported cable, one extraction per exhibit, UFED file data integrity reported Intact.</a:t>
            </a:r>
            <a:endParaRPr lang="en-US" sz="900" dirty="0"/>
          </a:p>
        </p:txBody>
      </p:sp>
      <p:sp>
        <p:nvSpPr>
          <p:cNvPr id="25" name="Shape 19"/>
          <p:cNvSpPr/>
          <p:nvPr/>
        </p:nvSpPr>
        <p:spPr>
          <a:xfrm>
            <a:off x="8138160" y="3931920"/>
            <a:ext cx="3502152" cy="0"/>
          </a:xfrm>
          <a:prstGeom prst="line">
            <a:avLst/>
          </a:prstGeom>
          <a:noFill/>
          <a:ln w="22225">
            <a:solidFill>
              <a:srgbClr val="000000"/>
            </a:solidFill>
            <a:prstDash val="solid"/>
          </a:ln>
        </p:spPr>
      </p:sp>
      <p:sp>
        <p:nvSpPr>
          <p:cNvPr id="26" name="Text 20"/>
          <p:cNvSpPr/>
          <p:nvPr/>
        </p:nvSpPr>
        <p:spPr>
          <a:xfrm>
            <a:off x="8138160" y="3986784"/>
            <a:ext cx="640080" cy="256032"/>
          </a:xfrm>
          <a:prstGeom prst="rect">
            <a:avLst/>
          </a:prstGeom>
          <a:noFill/>
          <a:ln/>
        </p:spPr>
        <p:txBody>
          <a:bodyPr wrap="square" lIns="0" tIns="0" rIns="0" bIns="0" rtlCol="0" anchor="ctr"/>
          <a:lstStyle/>
          <a:p>
            <a:pPr indent="0" marL="0">
              <a:buNone/>
            </a:pPr>
            <a:r>
              <a:rPr lang="en-US" sz="1500" b="1" dirty="0">
                <a:solidFill>
                  <a:srgbClr val="E0E0DC"/>
                </a:solidFill>
                <a:latin typeface="Arial" pitchFamily="34" charset="0"/>
                <a:ea typeface="Arial" pitchFamily="34" charset="-122"/>
                <a:cs typeface="Arial" pitchFamily="34" charset="-120"/>
              </a:rPr>
              <a:t>03</a:t>
            </a:r>
            <a:endParaRPr lang="en-US" sz="1500" dirty="0"/>
          </a:p>
        </p:txBody>
      </p:sp>
      <p:sp>
        <p:nvSpPr>
          <p:cNvPr id="27" name="Text 21"/>
          <p:cNvSpPr/>
          <p:nvPr/>
        </p:nvSpPr>
        <p:spPr>
          <a:xfrm>
            <a:off x="8705088" y="3986784"/>
            <a:ext cx="2935224" cy="256032"/>
          </a:xfrm>
          <a:prstGeom prst="rect">
            <a:avLst/>
          </a:prstGeom>
          <a:noFill/>
          <a:ln/>
        </p:spPr>
        <p:txBody>
          <a:bodyPr wrap="square" lIns="0" tIns="0" rIns="0" bIns="0" rtlCol="0" anchor="ctr"/>
          <a:lstStyle/>
          <a:p>
            <a:pPr indent="0" marL="0">
              <a:buNone/>
            </a:pPr>
            <a:r>
              <a:rPr lang="en-US" sz="1100" b="1" dirty="0">
                <a:solidFill>
                  <a:srgbClr val="000000"/>
                </a:solidFill>
                <a:latin typeface="Arial" pitchFamily="34" charset="0"/>
                <a:ea typeface="Arial" pitchFamily="34" charset="-122"/>
                <a:cs typeface="Arial" pitchFamily="34" charset="-120"/>
              </a:rPr>
              <a:t>Case handling</a:t>
            </a:r>
            <a:endParaRPr lang="en-US" sz="1100" dirty="0"/>
          </a:p>
        </p:txBody>
      </p:sp>
      <p:sp>
        <p:nvSpPr>
          <p:cNvPr id="28" name="Text 22"/>
          <p:cNvSpPr/>
          <p:nvPr/>
        </p:nvSpPr>
        <p:spPr>
          <a:xfrm>
            <a:off x="8138160" y="4279392"/>
            <a:ext cx="3502152" cy="621792"/>
          </a:xfrm>
          <a:prstGeom prst="rect">
            <a:avLst/>
          </a:prstGeom>
          <a:noFill/>
          <a:ln/>
        </p:spPr>
        <p:txBody>
          <a:bodyPr wrap="square" lIns="0" tIns="0" rIns="0" bIns="0" rtlCol="0" anchor="t"/>
          <a:lstStyle/>
          <a:p>
            <a:pPr indent="0" marL="0">
              <a:lnSpc>
                <a:spcPts val="1200"/>
              </a:lnSpc>
              <a:buNone/>
            </a:pPr>
            <a:r>
              <a:rPr lang="en-US" sz="900" dirty="0">
                <a:solidFill>
                  <a:srgbClr val="333333"/>
                </a:solidFill>
                <a:latin typeface="Arial" pitchFamily="34" charset="0"/>
                <a:ea typeface="Arial" pitchFamily="34" charset="-122"/>
                <a:cs typeface="Arial" pitchFamily="34" charset="-120"/>
              </a:rPr>
              <a:t>Every extraction opened as a separate project under one EvidenceCollection case — no exhibits merged, so no cross-contamination.</a:t>
            </a:r>
            <a:endParaRPr lang="en-US" sz="900" dirty="0"/>
          </a:p>
        </p:txBody>
      </p:sp>
      <p:sp>
        <p:nvSpPr>
          <p:cNvPr id="29" name="Shape 23"/>
          <p:cNvSpPr/>
          <p:nvPr/>
        </p:nvSpPr>
        <p:spPr>
          <a:xfrm>
            <a:off x="548640" y="4956048"/>
            <a:ext cx="3502152" cy="0"/>
          </a:xfrm>
          <a:prstGeom prst="line">
            <a:avLst/>
          </a:prstGeom>
          <a:noFill/>
          <a:ln w="22225">
            <a:solidFill>
              <a:srgbClr val="000000"/>
            </a:solidFill>
            <a:prstDash val="solid"/>
          </a:ln>
        </p:spPr>
      </p:sp>
      <p:sp>
        <p:nvSpPr>
          <p:cNvPr id="30" name="Text 24"/>
          <p:cNvSpPr/>
          <p:nvPr/>
        </p:nvSpPr>
        <p:spPr>
          <a:xfrm>
            <a:off x="548640" y="5010912"/>
            <a:ext cx="640080" cy="256032"/>
          </a:xfrm>
          <a:prstGeom prst="rect">
            <a:avLst/>
          </a:prstGeom>
          <a:noFill/>
          <a:ln/>
        </p:spPr>
        <p:txBody>
          <a:bodyPr wrap="square" lIns="0" tIns="0" rIns="0" bIns="0" rtlCol="0" anchor="ctr"/>
          <a:lstStyle/>
          <a:p>
            <a:pPr indent="0" marL="0">
              <a:buNone/>
            </a:pPr>
            <a:r>
              <a:rPr lang="en-US" sz="1500" b="1" dirty="0">
                <a:solidFill>
                  <a:srgbClr val="E0E0DC"/>
                </a:solidFill>
                <a:latin typeface="Arial" pitchFamily="34" charset="0"/>
                <a:ea typeface="Arial" pitchFamily="34" charset="-122"/>
                <a:cs typeface="Arial" pitchFamily="34" charset="-120"/>
              </a:rPr>
              <a:t>04</a:t>
            </a:r>
            <a:endParaRPr lang="en-US" sz="1500" dirty="0"/>
          </a:p>
        </p:txBody>
      </p:sp>
      <p:sp>
        <p:nvSpPr>
          <p:cNvPr id="31" name="Text 25"/>
          <p:cNvSpPr/>
          <p:nvPr/>
        </p:nvSpPr>
        <p:spPr>
          <a:xfrm>
            <a:off x="1115568" y="5010912"/>
            <a:ext cx="2935224" cy="256032"/>
          </a:xfrm>
          <a:prstGeom prst="rect">
            <a:avLst/>
          </a:prstGeom>
          <a:noFill/>
          <a:ln/>
        </p:spPr>
        <p:txBody>
          <a:bodyPr wrap="square" lIns="0" tIns="0" rIns="0" bIns="0" rtlCol="0" anchor="ctr"/>
          <a:lstStyle/>
          <a:p>
            <a:pPr indent="0" marL="0">
              <a:buNone/>
            </a:pPr>
            <a:r>
              <a:rPr lang="en-US" sz="1100" b="1" dirty="0">
                <a:solidFill>
                  <a:srgbClr val="000000"/>
                </a:solidFill>
                <a:latin typeface="Arial" pitchFamily="34" charset="0"/>
                <a:ea typeface="Arial" pitchFamily="34" charset="-122"/>
                <a:cs typeface="Arial" pitchFamily="34" charset="-120"/>
              </a:rPr>
              <a:t>Examination tools</a:t>
            </a:r>
            <a:endParaRPr lang="en-US" sz="1100" dirty="0"/>
          </a:p>
        </p:txBody>
      </p:sp>
      <p:sp>
        <p:nvSpPr>
          <p:cNvPr id="32" name="Text 26"/>
          <p:cNvSpPr/>
          <p:nvPr/>
        </p:nvSpPr>
        <p:spPr>
          <a:xfrm>
            <a:off x="548640" y="5303520"/>
            <a:ext cx="3502152" cy="621792"/>
          </a:xfrm>
          <a:prstGeom prst="rect">
            <a:avLst/>
          </a:prstGeom>
          <a:noFill/>
          <a:ln/>
        </p:spPr>
        <p:txBody>
          <a:bodyPr wrap="square" lIns="0" tIns="0" rIns="0" bIns="0" rtlCol="0" anchor="t"/>
          <a:lstStyle/>
          <a:p>
            <a:pPr indent="0" marL="0">
              <a:lnSpc>
                <a:spcPts val="1200"/>
              </a:lnSpc>
              <a:buNone/>
            </a:pPr>
            <a:r>
              <a:rPr lang="en-US" sz="900" dirty="0">
                <a:solidFill>
                  <a:srgbClr val="333333"/>
                </a:solidFill>
                <a:latin typeface="Arial" pitchFamily="34" charset="0"/>
                <a:ea typeface="Arial" pitchFamily="34" charset="-122"/>
                <a:cs typeface="Arial" pitchFamily="34" charset="-120"/>
              </a:rPr>
              <a:t>Hash sets, carve locations, recover data from archives and selective apps decoding all enabled before decoding began.</a:t>
            </a:r>
            <a:endParaRPr lang="en-US" sz="900" dirty="0"/>
          </a:p>
        </p:txBody>
      </p:sp>
      <p:sp>
        <p:nvSpPr>
          <p:cNvPr id="33" name="Shape 27"/>
          <p:cNvSpPr/>
          <p:nvPr/>
        </p:nvSpPr>
        <p:spPr>
          <a:xfrm>
            <a:off x="4343400" y="4956048"/>
            <a:ext cx="3502152" cy="0"/>
          </a:xfrm>
          <a:prstGeom prst="line">
            <a:avLst/>
          </a:prstGeom>
          <a:noFill/>
          <a:ln w="22225">
            <a:solidFill>
              <a:srgbClr val="000000"/>
            </a:solidFill>
            <a:prstDash val="solid"/>
          </a:ln>
        </p:spPr>
      </p:sp>
      <p:sp>
        <p:nvSpPr>
          <p:cNvPr id="34" name="Text 28"/>
          <p:cNvSpPr/>
          <p:nvPr/>
        </p:nvSpPr>
        <p:spPr>
          <a:xfrm>
            <a:off x="4343400" y="5010912"/>
            <a:ext cx="640080" cy="256032"/>
          </a:xfrm>
          <a:prstGeom prst="rect">
            <a:avLst/>
          </a:prstGeom>
          <a:noFill/>
          <a:ln/>
        </p:spPr>
        <p:txBody>
          <a:bodyPr wrap="square" lIns="0" tIns="0" rIns="0" bIns="0" rtlCol="0" anchor="ctr"/>
          <a:lstStyle/>
          <a:p>
            <a:pPr indent="0" marL="0">
              <a:buNone/>
            </a:pPr>
            <a:r>
              <a:rPr lang="en-US" sz="1500" b="1" dirty="0">
                <a:solidFill>
                  <a:srgbClr val="E0E0DC"/>
                </a:solidFill>
                <a:latin typeface="Arial" pitchFamily="34" charset="0"/>
                <a:ea typeface="Arial" pitchFamily="34" charset="-122"/>
                <a:cs typeface="Arial" pitchFamily="34" charset="-120"/>
              </a:rPr>
              <a:t>05</a:t>
            </a:r>
            <a:endParaRPr lang="en-US" sz="1500" dirty="0"/>
          </a:p>
        </p:txBody>
      </p:sp>
      <p:sp>
        <p:nvSpPr>
          <p:cNvPr id="35" name="Text 29"/>
          <p:cNvSpPr/>
          <p:nvPr/>
        </p:nvSpPr>
        <p:spPr>
          <a:xfrm>
            <a:off x="4910328" y="5010912"/>
            <a:ext cx="2935224" cy="256032"/>
          </a:xfrm>
          <a:prstGeom prst="rect">
            <a:avLst/>
          </a:prstGeom>
          <a:noFill/>
          <a:ln/>
        </p:spPr>
        <p:txBody>
          <a:bodyPr wrap="square" lIns="0" tIns="0" rIns="0" bIns="0" rtlCol="0" anchor="ctr"/>
          <a:lstStyle/>
          <a:p>
            <a:pPr indent="0" marL="0">
              <a:buNone/>
            </a:pPr>
            <a:r>
              <a:rPr lang="en-US" sz="1100" b="1" dirty="0">
                <a:solidFill>
                  <a:srgbClr val="000000"/>
                </a:solidFill>
                <a:latin typeface="Arial" pitchFamily="34" charset="0"/>
                <a:ea typeface="Arial" pitchFamily="34" charset="-122"/>
                <a:cs typeface="Arial" pitchFamily="34" charset="-120"/>
              </a:rPr>
              <a:t>Integrity</a:t>
            </a:r>
            <a:endParaRPr lang="en-US" sz="1100" dirty="0"/>
          </a:p>
        </p:txBody>
      </p:sp>
      <p:sp>
        <p:nvSpPr>
          <p:cNvPr id="36" name="Text 30"/>
          <p:cNvSpPr/>
          <p:nvPr/>
        </p:nvSpPr>
        <p:spPr>
          <a:xfrm>
            <a:off x="4343400" y="5303520"/>
            <a:ext cx="3502152" cy="621792"/>
          </a:xfrm>
          <a:prstGeom prst="rect">
            <a:avLst/>
          </a:prstGeom>
          <a:noFill/>
          <a:ln/>
        </p:spPr>
        <p:txBody>
          <a:bodyPr wrap="square" lIns="0" tIns="0" rIns="0" bIns="0" rtlCol="0" anchor="t"/>
          <a:lstStyle/>
          <a:p>
            <a:pPr indent="0" marL="0">
              <a:lnSpc>
                <a:spcPts val="1200"/>
              </a:lnSpc>
              <a:buNone/>
            </a:pPr>
            <a:r>
              <a:rPr lang="en-US" sz="900" dirty="0">
                <a:solidFill>
                  <a:srgbClr val="333333"/>
                </a:solidFill>
                <a:latin typeface="Arial" pitchFamily="34" charset="0"/>
                <a:ea typeface="Arial" pitchFamily="34" charset="-122"/>
                <a:cs typeface="Arial" pitchFamily="34" charset="-120"/>
              </a:rPr>
              <a:t>SHA-256 image hash re-computed on load and compared with the value recorded at seizure; no exhibit examined until it reported Verified.</a:t>
            </a:r>
            <a:endParaRPr lang="en-US" sz="900" dirty="0"/>
          </a:p>
        </p:txBody>
      </p:sp>
      <p:sp>
        <p:nvSpPr>
          <p:cNvPr id="37" name="Shape 31"/>
          <p:cNvSpPr/>
          <p:nvPr/>
        </p:nvSpPr>
        <p:spPr>
          <a:xfrm>
            <a:off x="8138160" y="4956048"/>
            <a:ext cx="3502152" cy="0"/>
          </a:xfrm>
          <a:prstGeom prst="line">
            <a:avLst/>
          </a:prstGeom>
          <a:noFill/>
          <a:ln w="22225">
            <a:solidFill>
              <a:srgbClr val="000000"/>
            </a:solidFill>
            <a:prstDash val="solid"/>
          </a:ln>
        </p:spPr>
      </p:sp>
      <p:sp>
        <p:nvSpPr>
          <p:cNvPr id="38" name="Text 32"/>
          <p:cNvSpPr/>
          <p:nvPr/>
        </p:nvSpPr>
        <p:spPr>
          <a:xfrm>
            <a:off x="8138160" y="5010912"/>
            <a:ext cx="640080" cy="256032"/>
          </a:xfrm>
          <a:prstGeom prst="rect">
            <a:avLst/>
          </a:prstGeom>
          <a:noFill/>
          <a:ln/>
        </p:spPr>
        <p:txBody>
          <a:bodyPr wrap="square" lIns="0" tIns="0" rIns="0" bIns="0" rtlCol="0" anchor="ctr"/>
          <a:lstStyle/>
          <a:p>
            <a:pPr indent="0" marL="0">
              <a:buNone/>
            </a:pPr>
            <a:r>
              <a:rPr lang="en-US" sz="1500" b="1" dirty="0">
                <a:solidFill>
                  <a:srgbClr val="E0E0DC"/>
                </a:solidFill>
                <a:latin typeface="Arial" pitchFamily="34" charset="0"/>
                <a:ea typeface="Arial" pitchFamily="34" charset="-122"/>
                <a:cs typeface="Arial" pitchFamily="34" charset="-120"/>
              </a:rPr>
              <a:t>06</a:t>
            </a:r>
            <a:endParaRPr lang="en-US" sz="1500" dirty="0"/>
          </a:p>
        </p:txBody>
      </p:sp>
      <p:sp>
        <p:nvSpPr>
          <p:cNvPr id="39" name="Text 33"/>
          <p:cNvSpPr/>
          <p:nvPr/>
        </p:nvSpPr>
        <p:spPr>
          <a:xfrm>
            <a:off x="8705088" y="5010912"/>
            <a:ext cx="2935224" cy="256032"/>
          </a:xfrm>
          <a:prstGeom prst="rect">
            <a:avLst/>
          </a:prstGeom>
          <a:noFill/>
          <a:ln/>
        </p:spPr>
        <p:txBody>
          <a:bodyPr wrap="square" lIns="0" tIns="0" rIns="0" bIns="0" rtlCol="0" anchor="ctr"/>
          <a:lstStyle/>
          <a:p>
            <a:pPr indent="0" marL="0">
              <a:buNone/>
            </a:pPr>
            <a:r>
              <a:rPr lang="en-US" sz="1100" b="1" dirty="0">
                <a:solidFill>
                  <a:srgbClr val="000000"/>
                </a:solidFill>
                <a:latin typeface="Arial" pitchFamily="34" charset="0"/>
                <a:ea typeface="Arial" pitchFamily="34" charset="-122"/>
                <a:cs typeface="Arial" pitchFamily="34" charset="-120"/>
              </a:rPr>
              <a:t>Standards &amp; ethics</a:t>
            </a:r>
            <a:endParaRPr lang="en-US" sz="1100" dirty="0"/>
          </a:p>
        </p:txBody>
      </p:sp>
      <p:sp>
        <p:nvSpPr>
          <p:cNvPr id="40" name="Text 34"/>
          <p:cNvSpPr/>
          <p:nvPr/>
        </p:nvSpPr>
        <p:spPr>
          <a:xfrm>
            <a:off x="8138160" y="5303520"/>
            <a:ext cx="3502152" cy="621792"/>
          </a:xfrm>
          <a:prstGeom prst="rect">
            <a:avLst/>
          </a:prstGeom>
          <a:noFill/>
          <a:ln/>
        </p:spPr>
        <p:txBody>
          <a:bodyPr wrap="square" lIns="0" tIns="0" rIns="0" bIns="0" rtlCol="0" anchor="t"/>
          <a:lstStyle/>
          <a:p>
            <a:pPr indent="0" marL="0">
              <a:lnSpc>
                <a:spcPts val="1200"/>
              </a:lnSpc>
              <a:buNone/>
            </a:pPr>
            <a:r>
              <a:rPr lang="en-US" sz="900" dirty="0">
                <a:solidFill>
                  <a:srgbClr val="333333"/>
                </a:solidFill>
                <a:latin typeface="Arial" pitchFamily="34" charset="0"/>
                <a:ea typeface="Arial" pitchFamily="34" charset="-122"/>
                <a:cs typeface="Arial" pitchFamily="34" charset="-120"/>
              </a:rPr>
              <a:t>NIST SP 800-86 and ISO/IEC 27037 followed. Open.docx not force-decrypted; EX-05 personal content excluded from reporting.</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4F4F2"/>
        </a:solidFill>
      </p:bgPr>
    </p:bg>
    <p:spTree>
      <p:nvGrpSpPr>
        <p:cNvPr id="1" name=""/>
        <p:cNvGrpSpPr/>
        <p:nvPr/>
      </p:nvGrpSpPr>
      <p:grpSpPr>
        <a:xfrm>
          <a:off x="0" y="0"/>
          <a:ext cx="0" cy="0"/>
          <a:chOff x="0" y="0"/>
          <a:chExt cx="0" cy="0"/>
        </a:xfrm>
      </p:grpSpPr>
      <p:sp>
        <p:nvSpPr>
          <p:cNvPr id="2" name="Text 0"/>
          <p:cNvSpPr/>
          <p:nvPr/>
        </p:nvSpPr>
        <p:spPr>
          <a:xfrm>
            <a:off x="548640" y="219456"/>
            <a:ext cx="5486400" cy="237744"/>
          </a:xfrm>
          <a:prstGeom prst="rect">
            <a:avLst/>
          </a:prstGeom>
          <a:noFill/>
          <a:ln/>
        </p:spPr>
        <p:txBody>
          <a:bodyPr wrap="square" lIns="0" tIns="0" rIns="0" bIns="0" rtlCol="0" anchor="ctr"/>
          <a:lstStyle/>
          <a:p>
            <a:pPr indent="0" marL="0">
              <a:buNone/>
            </a:pPr>
            <a:r>
              <a:rPr lang="en-US" sz="900" b="1" spc="140" kern="0" dirty="0">
                <a:solidFill>
                  <a:srgbClr val="000000"/>
                </a:solidFill>
                <a:latin typeface="Arial" pitchFamily="34" charset="0"/>
                <a:ea typeface="Arial" pitchFamily="34" charset="-122"/>
                <a:cs typeface="Arial" pitchFamily="34" charset="-120"/>
              </a:rPr>
              <a:t>QUANTUM TECH — DIGITAL FORENSICS</a:t>
            </a:r>
            <a:endParaRPr lang="en-US" sz="900" dirty="0"/>
          </a:p>
        </p:txBody>
      </p:sp>
      <p:sp>
        <p:nvSpPr>
          <p:cNvPr id="3" name="Text 1"/>
          <p:cNvSpPr/>
          <p:nvPr/>
        </p:nvSpPr>
        <p:spPr>
          <a:xfrm>
            <a:off x="6035040" y="219456"/>
            <a:ext cx="5608015" cy="237744"/>
          </a:xfrm>
          <a:prstGeom prst="rect">
            <a:avLst/>
          </a:prstGeom>
          <a:noFill/>
          <a:ln/>
        </p:spPr>
        <p:txBody>
          <a:bodyPr wrap="square" lIns="0" tIns="0" rIns="0" bIns="0" rtlCol="0" anchor="ctr"/>
          <a:lstStyle/>
          <a:p>
            <a:pPr algn="r" indent="0" marL="0">
              <a:buNone/>
            </a:pPr>
            <a:r>
              <a:rPr lang="en-US" sz="900" b="1" spc="140" kern="0" dirty="0">
                <a:solidFill>
                  <a:srgbClr val="000000"/>
                </a:solidFill>
                <a:latin typeface="Arial" pitchFamily="34" charset="0"/>
                <a:ea typeface="Arial" pitchFamily="34" charset="-122"/>
                <a:cs typeface="Arial" pitchFamily="34" charset="-120"/>
              </a:rPr>
              <a:t>QT-AI-2025</a:t>
            </a:r>
            <a:endParaRPr lang="en-US" sz="900" dirty="0"/>
          </a:p>
        </p:txBody>
      </p:sp>
      <p:sp>
        <p:nvSpPr>
          <p:cNvPr id="4" name="Text 2"/>
          <p:cNvSpPr/>
          <p:nvPr/>
        </p:nvSpPr>
        <p:spPr>
          <a:xfrm>
            <a:off x="548640" y="6382512"/>
            <a:ext cx="4572000" cy="237744"/>
          </a:xfrm>
          <a:prstGeom prst="rect">
            <a:avLst/>
          </a:prstGeom>
          <a:noFill/>
          <a:ln/>
        </p:spPr>
        <p:txBody>
          <a:bodyPr wrap="square" lIns="0" tIns="0" rIns="0" bIns="0" rtlCol="0" anchor="ctr"/>
          <a:lstStyle/>
          <a:p>
            <a:pPr indent="0" marL="0">
              <a:buNone/>
            </a:pPr>
            <a:r>
              <a:rPr lang="en-US" sz="800" spc="80" kern="0" dirty="0">
                <a:solidFill>
                  <a:srgbClr val="6E6E6A"/>
                </a:solidFill>
                <a:latin typeface="Arial" pitchFamily="34" charset="0"/>
                <a:ea typeface="Arial" pitchFamily="34" charset="-122"/>
                <a:cs typeface="Arial" pitchFamily="34" charset="-120"/>
              </a:rPr>
              <a:t>ACCA7031 | UWTSD</a:t>
            </a:r>
            <a:endParaRPr lang="en-US" sz="800" dirty="0"/>
          </a:p>
        </p:txBody>
      </p:sp>
      <p:sp>
        <p:nvSpPr>
          <p:cNvPr id="5" name="Text 3"/>
          <p:cNvSpPr/>
          <p:nvPr/>
        </p:nvSpPr>
        <p:spPr>
          <a:xfrm>
            <a:off x="6400800" y="6382512"/>
            <a:ext cx="5242255" cy="237744"/>
          </a:xfrm>
          <a:prstGeom prst="rect">
            <a:avLst/>
          </a:prstGeom>
          <a:noFill/>
          <a:ln/>
        </p:spPr>
        <p:txBody>
          <a:bodyPr wrap="square" lIns="0" tIns="0" rIns="0" bIns="0" rtlCol="0" anchor="ctr"/>
          <a:lstStyle/>
          <a:p>
            <a:pPr algn="r" indent="0" marL="0">
              <a:buNone/>
            </a:pPr>
            <a:r>
              <a:rPr lang="en-US" sz="800" spc="80" kern="0" dirty="0">
                <a:solidFill>
                  <a:srgbClr val="6E6E6A"/>
                </a:solidFill>
                <a:latin typeface="Arial" pitchFamily="34" charset="0"/>
                <a:ea typeface="Arial" pitchFamily="34" charset="-122"/>
                <a:cs typeface="Arial" pitchFamily="34" charset="-120"/>
              </a:rPr>
              <a:t>Forensic Investigation Report</a:t>
            </a:r>
            <a:endParaRPr lang="en-US" sz="800" dirty="0"/>
          </a:p>
        </p:txBody>
      </p:sp>
      <p:sp>
        <p:nvSpPr>
          <p:cNvPr id="6" name="Text 4"/>
          <p:cNvSpPr/>
          <p:nvPr/>
        </p:nvSpPr>
        <p:spPr>
          <a:xfrm>
            <a:off x="9905695" y="603504"/>
            <a:ext cx="1737360" cy="822960"/>
          </a:xfrm>
          <a:prstGeom prst="rect">
            <a:avLst/>
          </a:prstGeom>
          <a:noFill/>
          <a:ln/>
        </p:spPr>
        <p:txBody>
          <a:bodyPr wrap="square" lIns="0" tIns="0" rIns="0" bIns="0" rtlCol="0" anchor="ctr"/>
          <a:lstStyle/>
          <a:p>
            <a:pPr algn="r" indent="0" marL="0">
              <a:buNone/>
            </a:pPr>
            <a:r>
              <a:rPr lang="en-US" sz="4800" b="1" dirty="0">
                <a:solidFill>
                  <a:srgbClr val="E0E0DC"/>
                </a:solidFill>
                <a:latin typeface="Arial" pitchFamily="34" charset="0"/>
                <a:ea typeface="Arial" pitchFamily="34" charset="-122"/>
                <a:cs typeface="Arial" pitchFamily="34" charset="-120"/>
              </a:rPr>
              <a:t>06</a:t>
            </a:r>
            <a:endParaRPr lang="en-US" sz="4800" dirty="0"/>
          </a:p>
        </p:txBody>
      </p:sp>
      <p:sp>
        <p:nvSpPr>
          <p:cNvPr id="7" name="Text 5"/>
          <p:cNvSpPr/>
          <p:nvPr/>
        </p:nvSpPr>
        <p:spPr>
          <a:xfrm>
            <a:off x="548640" y="731520"/>
            <a:ext cx="9509760" cy="566928"/>
          </a:xfrm>
          <a:prstGeom prst="rect">
            <a:avLst/>
          </a:prstGeom>
          <a:noFill/>
          <a:ln/>
        </p:spPr>
        <p:txBody>
          <a:bodyPr wrap="square" lIns="0" tIns="0" rIns="0" bIns="0" rtlCol="0" anchor="ctr"/>
          <a:lstStyle/>
          <a:p>
            <a:pPr algn="l" indent="0" marL="0">
              <a:buNone/>
            </a:pPr>
            <a:r>
              <a:rPr lang="en-US" sz="3200" b="1" dirty="0">
                <a:solidFill>
                  <a:srgbClr val="000000"/>
                </a:solidFill>
                <a:latin typeface="Arial" pitchFamily="34" charset="0"/>
                <a:ea typeface="Arial" pitchFamily="34" charset="-122"/>
                <a:cs typeface="Arial" pitchFamily="34" charset="-120"/>
              </a:rPr>
              <a:t>Device Information</a:t>
            </a:r>
            <a:endParaRPr lang="en-US" sz="3200" dirty="0"/>
          </a:p>
        </p:txBody>
      </p:sp>
      <p:sp>
        <p:nvSpPr>
          <p:cNvPr id="8" name="Text 6"/>
          <p:cNvSpPr/>
          <p:nvPr/>
        </p:nvSpPr>
        <p:spPr>
          <a:xfrm>
            <a:off x="548640" y="1298448"/>
            <a:ext cx="9509760" cy="274320"/>
          </a:xfrm>
          <a:prstGeom prst="rect">
            <a:avLst/>
          </a:prstGeom>
          <a:noFill/>
          <a:ln/>
        </p:spPr>
        <p:txBody>
          <a:bodyPr wrap="square" lIns="0" tIns="0" rIns="0" bIns="0" rtlCol="0" anchor="ctr"/>
          <a:lstStyle/>
          <a:p>
            <a:pPr indent="0" marL="0">
              <a:buNone/>
            </a:pPr>
            <a:r>
              <a:rPr lang="en-US" sz="1200" dirty="0">
                <a:solidFill>
                  <a:srgbClr val="6E6E6A"/>
                </a:solidFill>
                <a:latin typeface="Arial" pitchFamily="34" charset="0"/>
                <a:ea typeface="Arial" pitchFamily="34" charset="-122"/>
                <a:cs typeface="Arial" pitchFamily="34" charset="-120"/>
              </a:rPr>
              <a:t>Identifiers as reported by Cellebrite Physical Analyzer for each seized exhibit</a:t>
            </a:r>
            <a:endParaRPr lang="en-US" sz="1200" dirty="0"/>
          </a:p>
        </p:txBody>
      </p:sp>
      <p:sp>
        <p:nvSpPr>
          <p:cNvPr id="9" name="Shape 7"/>
          <p:cNvSpPr/>
          <p:nvPr/>
        </p:nvSpPr>
        <p:spPr>
          <a:xfrm>
            <a:off x="548640" y="1847088"/>
            <a:ext cx="2697480" cy="0"/>
          </a:xfrm>
          <a:prstGeom prst="line">
            <a:avLst/>
          </a:prstGeom>
          <a:noFill/>
          <a:ln w="22225">
            <a:solidFill>
              <a:srgbClr val="000000"/>
            </a:solidFill>
            <a:prstDash val="solid"/>
          </a:ln>
        </p:spPr>
      </p:sp>
      <p:sp>
        <p:nvSpPr>
          <p:cNvPr id="10" name="Text 8"/>
          <p:cNvSpPr/>
          <p:nvPr/>
        </p:nvSpPr>
        <p:spPr>
          <a:xfrm>
            <a:off x="548640" y="1901952"/>
            <a:ext cx="2697480" cy="292608"/>
          </a:xfrm>
          <a:prstGeom prst="rect">
            <a:avLst/>
          </a:prstGeom>
          <a:noFill/>
          <a:ln/>
        </p:spPr>
        <p:txBody>
          <a:bodyPr wrap="square" lIns="0" tIns="0" rIns="0" bIns="0" rtlCol="0" anchor="ctr"/>
          <a:lstStyle/>
          <a:p>
            <a:pPr indent="0" marL="0">
              <a:buNone/>
            </a:pPr>
            <a:r>
              <a:rPr lang="en-US" sz="1000" b="1" spc="140" kern="0" dirty="0">
                <a:solidFill>
                  <a:srgbClr val="6E6E6A"/>
                </a:solidFill>
                <a:latin typeface="Arial" pitchFamily="34" charset="0"/>
                <a:ea typeface="Arial" pitchFamily="34" charset="-122"/>
                <a:cs typeface="Arial" pitchFamily="34" charset="-120"/>
              </a:rPr>
              <a:t>EX-01</a:t>
            </a:r>
            <a:endParaRPr lang="en-US" sz="1000" dirty="0"/>
          </a:p>
        </p:txBody>
      </p:sp>
      <p:sp>
        <p:nvSpPr>
          <p:cNvPr id="11" name="Text 9"/>
          <p:cNvSpPr/>
          <p:nvPr/>
        </p:nvSpPr>
        <p:spPr>
          <a:xfrm>
            <a:off x="548640" y="2194560"/>
            <a:ext cx="2697480" cy="566928"/>
          </a:xfrm>
          <a:prstGeom prst="rect">
            <a:avLst/>
          </a:prstGeom>
          <a:noFill/>
          <a:ln/>
        </p:spPr>
        <p:txBody>
          <a:bodyPr wrap="square" lIns="0" tIns="0" rIns="0" bIns="0" rtlCol="0" anchor="t"/>
          <a:lstStyle/>
          <a:p>
            <a:pPr indent="0" marL="0">
              <a:lnSpc>
                <a:spcPts val="1800"/>
              </a:lnSpc>
              <a:buNone/>
            </a:pPr>
            <a:r>
              <a:rPr lang="en-US" sz="1500" b="1" dirty="0">
                <a:solidFill>
                  <a:srgbClr val="000000"/>
                </a:solidFill>
                <a:latin typeface="Arial" pitchFamily="34" charset="0"/>
                <a:ea typeface="Arial" pitchFamily="34" charset="-122"/>
                <a:cs typeface="Arial" pitchFamily="34" charset="-120"/>
              </a:rPr>
              <a:t>Huawei POT-LX1 P Smart</a:t>
            </a:r>
            <a:endParaRPr lang="en-US" sz="1500" dirty="0"/>
          </a:p>
        </p:txBody>
      </p:sp>
      <p:sp>
        <p:nvSpPr>
          <p:cNvPr id="12" name="Text 10"/>
          <p:cNvSpPr/>
          <p:nvPr/>
        </p:nvSpPr>
        <p:spPr>
          <a:xfrm>
            <a:off x="548640" y="2834640"/>
            <a:ext cx="960120" cy="274320"/>
          </a:xfrm>
          <a:prstGeom prst="rect">
            <a:avLst/>
          </a:prstGeom>
          <a:noFill/>
          <a:ln/>
        </p:spPr>
        <p:txBody>
          <a:bodyPr wrap="square" lIns="0" tIns="0" rIns="0" bIns="0" rtlCol="0" anchor="ctr"/>
          <a:lstStyle/>
          <a:p>
            <a:pPr indent="0" marL="0">
              <a:buNone/>
            </a:pPr>
            <a:r>
              <a:rPr lang="en-US" sz="950" dirty="0">
                <a:solidFill>
                  <a:srgbClr val="6E6E6A"/>
                </a:solidFill>
                <a:latin typeface="Arial" pitchFamily="34" charset="0"/>
                <a:ea typeface="Arial" pitchFamily="34" charset="-122"/>
                <a:cs typeface="Arial" pitchFamily="34" charset="-120"/>
              </a:rPr>
              <a:t>Vendor</a:t>
            </a:r>
            <a:endParaRPr lang="en-US" sz="950" dirty="0"/>
          </a:p>
        </p:txBody>
      </p:sp>
      <p:sp>
        <p:nvSpPr>
          <p:cNvPr id="13" name="Text 11"/>
          <p:cNvSpPr/>
          <p:nvPr/>
        </p:nvSpPr>
        <p:spPr>
          <a:xfrm>
            <a:off x="1508760" y="2834640"/>
            <a:ext cx="1737360" cy="274320"/>
          </a:xfrm>
          <a:prstGeom prst="rect">
            <a:avLst/>
          </a:prstGeom>
          <a:noFill/>
          <a:ln/>
        </p:spPr>
        <p:txBody>
          <a:bodyPr wrap="square" lIns="0" tIns="0" rIns="0" bIns="0" rtlCol="0" anchor="ctr"/>
          <a:lstStyle/>
          <a:p>
            <a:pPr indent="0" marL="0">
              <a:buNone/>
            </a:pPr>
            <a:r>
              <a:rPr lang="en-US" sz="950" dirty="0">
                <a:solidFill>
                  <a:srgbClr val="333333"/>
                </a:solidFill>
                <a:latin typeface="Arial" pitchFamily="34" charset="0"/>
                <a:ea typeface="Arial" pitchFamily="34" charset="-122"/>
                <a:cs typeface="Arial" pitchFamily="34" charset="-120"/>
              </a:rPr>
              <a:t>Huawei</a:t>
            </a:r>
            <a:endParaRPr lang="en-US" sz="950" dirty="0"/>
          </a:p>
        </p:txBody>
      </p:sp>
      <p:sp>
        <p:nvSpPr>
          <p:cNvPr id="14" name="Shape 12"/>
          <p:cNvSpPr/>
          <p:nvPr/>
        </p:nvSpPr>
        <p:spPr>
          <a:xfrm>
            <a:off x="548640" y="3113532"/>
            <a:ext cx="2697480" cy="0"/>
          </a:xfrm>
          <a:prstGeom prst="line">
            <a:avLst/>
          </a:prstGeom>
          <a:noFill/>
          <a:ln w="9525">
            <a:solidFill>
              <a:srgbClr val="D5D5D2"/>
            </a:solidFill>
            <a:prstDash val="solid"/>
          </a:ln>
        </p:spPr>
      </p:sp>
      <p:sp>
        <p:nvSpPr>
          <p:cNvPr id="15" name="Text 13"/>
          <p:cNvSpPr/>
          <p:nvPr/>
        </p:nvSpPr>
        <p:spPr>
          <a:xfrm>
            <a:off x="548640" y="3127248"/>
            <a:ext cx="960120" cy="274320"/>
          </a:xfrm>
          <a:prstGeom prst="rect">
            <a:avLst/>
          </a:prstGeom>
          <a:noFill/>
          <a:ln/>
        </p:spPr>
        <p:txBody>
          <a:bodyPr wrap="square" lIns="0" tIns="0" rIns="0" bIns="0" rtlCol="0" anchor="ctr"/>
          <a:lstStyle/>
          <a:p>
            <a:pPr indent="0" marL="0">
              <a:buNone/>
            </a:pPr>
            <a:r>
              <a:rPr lang="en-US" sz="950" dirty="0">
                <a:solidFill>
                  <a:srgbClr val="6E6E6A"/>
                </a:solidFill>
                <a:latin typeface="Arial" pitchFamily="34" charset="0"/>
                <a:ea typeface="Arial" pitchFamily="34" charset="-122"/>
                <a:cs typeface="Arial" pitchFamily="34" charset="-120"/>
              </a:rPr>
              <a:t>OS</a:t>
            </a:r>
            <a:endParaRPr lang="en-US" sz="950" dirty="0"/>
          </a:p>
        </p:txBody>
      </p:sp>
      <p:sp>
        <p:nvSpPr>
          <p:cNvPr id="16" name="Text 14"/>
          <p:cNvSpPr/>
          <p:nvPr/>
        </p:nvSpPr>
        <p:spPr>
          <a:xfrm>
            <a:off x="1508760" y="3127248"/>
            <a:ext cx="1737360" cy="274320"/>
          </a:xfrm>
          <a:prstGeom prst="rect">
            <a:avLst/>
          </a:prstGeom>
          <a:noFill/>
          <a:ln/>
        </p:spPr>
        <p:txBody>
          <a:bodyPr wrap="square" lIns="0" tIns="0" rIns="0" bIns="0" rtlCol="0" anchor="ctr"/>
          <a:lstStyle/>
          <a:p>
            <a:pPr indent="0" marL="0">
              <a:buNone/>
            </a:pPr>
            <a:r>
              <a:rPr lang="en-US" sz="950" dirty="0">
                <a:solidFill>
                  <a:srgbClr val="333333"/>
                </a:solidFill>
                <a:latin typeface="Arial" pitchFamily="34" charset="0"/>
                <a:ea typeface="Arial" pitchFamily="34" charset="-122"/>
                <a:cs typeface="Arial" pitchFamily="34" charset="-120"/>
              </a:rPr>
              <a:t>Android 10</a:t>
            </a:r>
            <a:endParaRPr lang="en-US" sz="950" dirty="0"/>
          </a:p>
        </p:txBody>
      </p:sp>
      <p:sp>
        <p:nvSpPr>
          <p:cNvPr id="17" name="Shape 15"/>
          <p:cNvSpPr/>
          <p:nvPr/>
        </p:nvSpPr>
        <p:spPr>
          <a:xfrm>
            <a:off x="548640" y="3406140"/>
            <a:ext cx="2697480" cy="0"/>
          </a:xfrm>
          <a:prstGeom prst="line">
            <a:avLst/>
          </a:prstGeom>
          <a:noFill/>
          <a:ln w="9525">
            <a:solidFill>
              <a:srgbClr val="D5D5D2"/>
            </a:solidFill>
            <a:prstDash val="solid"/>
          </a:ln>
        </p:spPr>
      </p:sp>
      <p:sp>
        <p:nvSpPr>
          <p:cNvPr id="18" name="Text 16"/>
          <p:cNvSpPr/>
          <p:nvPr/>
        </p:nvSpPr>
        <p:spPr>
          <a:xfrm>
            <a:off x="548640" y="3419856"/>
            <a:ext cx="960120" cy="274320"/>
          </a:xfrm>
          <a:prstGeom prst="rect">
            <a:avLst/>
          </a:prstGeom>
          <a:noFill/>
          <a:ln/>
        </p:spPr>
        <p:txBody>
          <a:bodyPr wrap="square" lIns="0" tIns="0" rIns="0" bIns="0" rtlCol="0" anchor="ctr"/>
          <a:lstStyle/>
          <a:p>
            <a:pPr indent="0" marL="0">
              <a:buNone/>
            </a:pPr>
            <a:r>
              <a:rPr lang="en-US" sz="950" dirty="0">
                <a:solidFill>
                  <a:srgbClr val="6E6E6A"/>
                </a:solidFill>
                <a:latin typeface="Arial" pitchFamily="34" charset="0"/>
                <a:ea typeface="Arial" pitchFamily="34" charset="-122"/>
                <a:cs typeface="Arial" pitchFamily="34" charset="-120"/>
              </a:rPr>
              <a:t>Chipset</a:t>
            </a:r>
            <a:endParaRPr lang="en-US" sz="950" dirty="0"/>
          </a:p>
        </p:txBody>
      </p:sp>
      <p:sp>
        <p:nvSpPr>
          <p:cNvPr id="19" name="Text 17"/>
          <p:cNvSpPr/>
          <p:nvPr/>
        </p:nvSpPr>
        <p:spPr>
          <a:xfrm>
            <a:off x="1508760" y="3419856"/>
            <a:ext cx="1737360" cy="274320"/>
          </a:xfrm>
          <a:prstGeom prst="rect">
            <a:avLst/>
          </a:prstGeom>
          <a:noFill/>
          <a:ln/>
        </p:spPr>
        <p:txBody>
          <a:bodyPr wrap="square" lIns="0" tIns="0" rIns="0" bIns="0" rtlCol="0" anchor="ctr"/>
          <a:lstStyle/>
          <a:p>
            <a:pPr indent="0" marL="0">
              <a:buNone/>
            </a:pPr>
            <a:r>
              <a:rPr lang="en-US" sz="950" dirty="0">
                <a:solidFill>
                  <a:srgbClr val="333333"/>
                </a:solidFill>
                <a:latin typeface="Arial" pitchFamily="34" charset="0"/>
                <a:ea typeface="Arial" pitchFamily="34" charset="-122"/>
                <a:cs typeface="Arial" pitchFamily="34" charset="-120"/>
              </a:rPr>
              <a:t>kirin710</a:t>
            </a:r>
            <a:endParaRPr lang="en-US" sz="950" dirty="0"/>
          </a:p>
        </p:txBody>
      </p:sp>
      <p:sp>
        <p:nvSpPr>
          <p:cNvPr id="20" name="Shape 18"/>
          <p:cNvSpPr/>
          <p:nvPr/>
        </p:nvSpPr>
        <p:spPr>
          <a:xfrm>
            <a:off x="548640" y="3698748"/>
            <a:ext cx="2697480" cy="0"/>
          </a:xfrm>
          <a:prstGeom prst="line">
            <a:avLst/>
          </a:prstGeom>
          <a:noFill/>
          <a:ln w="9525">
            <a:solidFill>
              <a:srgbClr val="D5D5D2"/>
            </a:solidFill>
            <a:prstDash val="solid"/>
          </a:ln>
        </p:spPr>
      </p:sp>
      <p:sp>
        <p:nvSpPr>
          <p:cNvPr id="21" name="Text 19"/>
          <p:cNvSpPr/>
          <p:nvPr/>
        </p:nvSpPr>
        <p:spPr>
          <a:xfrm>
            <a:off x="548640" y="3712464"/>
            <a:ext cx="960120" cy="274320"/>
          </a:xfrm>
          <a:prstGeom prst="rect">
            <a:avLst/>
          </a:prstGeom>
          <a:noFill/>
          <a:ln/>
        </p:spPr>
        <p:txBody>
          <a:bodyPr wrap="square" lIns="0" tIns="0" rIns="0" bIns="0" rtlCol="0" anchor="ctr"/>
          <a:lstStyle/>
          <a:p>
            <a:pPr indent="0" marL="0">
              <a:buNone/>
            </a:pPr>
            <a:r>
              <a:rPr lang="en-US" sz="950" dirty="0">
                <a:solidFill>
                  <a:srgbClr val="6E6E6A"/>
                </a:solidFill>
                <a:latin typeface="Arial" pitchFamily="34" charset="0"/>
                <a:ea typeface="Arial" pitchFamily="34" charset="-122"/>
                <a:cs typeface="Arial" pitchFamily="34" charset="-120"/>
              </a:rPr>
              <a:t>IMEI 1</a:t>
            </a:r>
            <a:endParaRPr lang="en-US" sz="950" dirty="0"/>
          </a:p>
        </p:txBody>
      </p:sp>
      <p:sp>
        <p:nvSpPr>
          <p:cNvPr id="22" name="Text 20"/>
          <p:cNvSpPr/>
          <p:nvPr/>
        </p:nvSpPr>
        <p:spPr>
          <a:xfrm>
            <a:off x="1508760" y="3712464"/>
            <a:ext cx="1737360" cy="274320"/>
          </a:xfrm>
          <a:prstGeom prst="rect">
            <a:avLst/>
          </a:prstGeom>
          <a:noFill/>
          <a:ln/>
        </p:spPr>
        <p:txBody>
          <a:bodyPr wrap="square" lIns="0" tIns="0" rIns="0" bIns="0" rtlCol="0" anchor="ctr"/>
          <a:lstStyle/>
          <a:p>
            <a:pPr indent="0" marL="0">
              <a:buNone/>
            </a:pPr>
            <a:r>
              <a:rPr lang="en-US" sz="950" dirty="0">
                <a:solidFill>
                  <a:srgbClr val="333333"/>
                </a:solidFill>
                <a:latin typeface="Arial" pitchFamily="34" charset="0"/>
                <a:ea typeface="Arial" pitchFamily="34" charset="-122"/>
                <a:cs typeface="Arial" pitchFamily="34" charset="-120"/>
              </a:rPr>
              <a:t>860962043462662</a:t>
            </a:r>
            <a:endParaRPr lang="en-US" sz="950" dirty="0"/>
          </a:p>
        </p:txBody>
      </p:sp>
      <p:sp>
        <p:nvSpPr>
          <p:cNvPr id="23" name="Shape 21"/>
          <p:cNvSpPr/>
          <p:nvPr/>
        </p:nvSpPr>
        <p:spPr>
          <a:xfrm>
            <a:off x="548640" y="3991356"/>
            <a:ext cx="2697480" cy="0"/>
          </a:xfrm>
          <a:prstGeom prst="line">
            <a:avLst/>
          </a:prstGeom>
          <a:noFill/>
          <a:ln w="9525">
            <a:solidFill>
              <a:srgbClr val="D5D5D2"/>
            </a:solidFill>
            <a:prstDash val="solid"/>
          </a:ln>
        </p:spPr>
      </p:sp>
      <p:sp>
        <p:nvSpPr>
          <p:cNvPr id="24" name="Text 22"/>
          <p:cNvSpPr/>
          <p:nvPr/>
        </p:nvSpPr>
        <p:spPr>
          <a:xfrm>
            <a:off x="548640" y="4005072"/>
            <a:ext cx="960120" cy="274320"/>
          </a:xfrm>
          <a:prstGeom prst="rect">
            <a:avLst/>
          </a:prstGeom>
          <a:noFill/>
          <a:ln/>
        </p:spPr>
        <p:txBody>
          <a:bodyPr wrap="square" lIns="0" tIns="0" rIns="0" bIns="0" rtlCol="0" anchor="ctr"/>
          <a:lstStyle/>
          <a:p>
            <a:pPr indent="0" marL="0">
              <a:buNone/>
            </a:pPr>
            <a:r>
              <a:rPr lang="en-US" sz="950" dirty="0">
                <a:solidFill>
                  <a:srgbClr val="6E6E6A"/>
                </a:solidFill>
                <a:latin typeface="Arial" pitchFamily="34" charset="0"/>
                <a:ea typeface="Arial" pitchFamily="34" charset="-122"/>
                <a:cs typeface="Arial" pitchFamily="34" charset="-120"/>
              </a:rPr>
              <a:t>IMEI 2</a:t>
            </a:r>
            <a:endParaRPr lang="en-US" sz="950" dirty="0"/>
          </a:p>
        </p:txBody>
      </p:sp>
      <p:sp>
        <p:nvSpPr>
          <p:cNvPr id="25" name="Text 23"/>
          <p:cNvSpPr/>
          <p:nvPr/>
        </p:nvSpPr>
        <p:spPr>
          <a:xfrm>
            <a:off x="1508760" y="4005072"/>
            <a:ext cx="1737360" cy="274320"/>
          </a:xfrm>
          <a:prstGeom prst="rect">
            <a:avLst/>
          </a:prstGeom>
          <a:noFill/>
          <a:ln/>
        </p:spPr>
        <p:txBody>
          <a:bodyPr wrap="square" lIns="0" tIns="0" rIns="0" bIns="0" rtlCol="0" anchor="ctr"/>
          <a:lstStyle/>
          <a:p>
            <a:pPr indent="0" marL="0">
              <a:buNone/>
            </a:pPr>
            <a:r>
              <a:rPr lang="en-US" sz="950" dirty="0">
                <a:solidFill>
                  <a:srgbClr val="333333"/>
                </a:solidFill>
                <a:latin typeface="Arial" pitchFamily="34" charset="0"/>
                <a:ea typeface="Arial" pitchFamily="34" charset="-122"/>
                <a:cs typeface="Arial" pitchFamily="34" charset="-120"/>
              </a:rPr>
              <a:t>860962043422658</a:t>
            </a:r>
            <a:endParaRPr lang="en-US" sz="950" dirty="0"/>
          </a:p>
        </p:txBody>
      </p:sp>
      <p:sp>
        <p:nvSpPr>
          <p:cNvPr id="26" name="Shape 24"/>
          <p:cNvSpPr/>
          <p:nvPr/>
        </p:nvSpPr>
        <p:spPr>
          <a:xfrm>
            <a:off x="548640" y="4283964"/>
            <a:ext cx="2697480" cy="0"/>
          </a:xfrm>
          <a:prstGeom prst="line">
            <a:avLst/>
          </a:prstGeom>
          <a:noFill/>
          <a:ln w="9525">
            <a:solidFill>
              <a:srgbClr val="D5D5D2"/>
            </a:solidFill>
            <a:prstDash val="solid"/>
          </a:ln>
        </p:spPr>
      </p:sp>
      <p:sp>
        <p:nvSpPr>
          <p:cNvPr id="27" name="Text 25"/>
          <p:cNvSpPr/>
          <p:nvPr/>
        </p:nvSpPr>
        <p:spPr>
          <a:xfrm>
            <a:off x="548640" y="4297680"/>
            <a:ext cx="960120" cy="274320"/>
          </a:xfrm>
          <a:prstGeom prst="rect">
            <a:avLst/>
          </a:prstGeom>
          <a:noFill/>
          <a:ln/>
        </p:spPr>
        <p:txBody>
          <a:bodyPr wrap="square" lIns="0" tIns="0" rIns="0" bIns="0" rtlCol="0" anchor="ctr"/>
          <a:lstStyle/>
          <a:p>
            <a:pPr indent="0" marL="0">
              <a:buNone/>
            </a:pPr>
            <a:r>
              <a:rPr lang="en-US" sz="950" dirty="0">
                <a:solidFill>
                  <a:srgbClr val="6E6E6A"/>
                </a:solidFill>
                <a:latin typeface="Arial" pitchFamily="34" charset="0"/>
                <a:ea typeface="Arial" pitchFamily="34" charset="-122"/>
                <a:cs typeface="Arial" pitchFamily="34" charset="-120"/>
              </a:rPr>
              <a:t>ICCID</a:t>
            </a:r>
            <a:endParaRPr lang="en-US" sz="950" dirty="0"/>
          </a:p>
        </p:txBody>
      </p:sp>
      <p:sp>
        <p:nvSpPr>
          <p:cNvPr id="28" name="Text 26"/>
          <p:cNvSpPr/>
          <p:nvPr/>
        </p:nvSpPr>
        <p:spPr>
          <a:xfrm>
            <a:off x="1508760" y="4297680"/>
            <a:ext cx="1737360" cy="274320"/>
          </a:xfrm>
          <a:prstGeom prst="rect">
            <a:avLst/>
          </a:prstGeom>
          <a:noFill/>
          <a:ln/>
        </p:spPr>
        <p:txBody>
          <a:bodyPr wrap="square" lIns="0" tIns="0" rIns="0" bIns="0" rtlCol="0" anchor="ctr"/>
          <a:lstStyle/>
          <a:p>
            <a:pPr indent="0" marL="0">
              <a:buNone/>
            </a:pPr>
            <a:r>
              <a:rPr lang="en-US" sz="950" dirty="0">
                <a:solidFill>
                  <a:srgbClr val="333333"/>
                </a:solidFill>
                <a:latin typeface="Arial" pitchFamily="34" charset="0"/>
                <a:ea typeface="Arial" pitchFamily="34" charset="-122"/>
                <a:cs typeface="Arial" pitchFamily="34" charset="-120"/>
              </a:rPr>
              <a:t>89441000304444770636</a:t>
            </a:r>
            <a:endParaRPr lang="en-US" sz="950" dirty="0"/>
          </a:p>
        </p:txBody>
      </p:sp>
      <p:sp>
        <p:nvSpPr>
          <p:cNvPr id="29" name="Shape 27"/>
          <p:cNvSpPr/>
          <p:nvPr/>
        </p:nvSpPr>
        <p:spPr>
          <a:xfrm>
            <a:off x="548640" y="4576572"/>
            <a:ext cx="2697480" cy="0"/>
          </a:xfrm>
          <a:prstGeom prst="line">
            <a:avLst/>
          </a:prstGeom>
          <a:noFill/>
          <a:ln w="9525">
            <a:solidFill>
              <a:srgbClr val="D5D5D2"/>
            </a:solidFill>
            <a:prstDash val="solid"/>
          </a:ln>
        </p:spPr>
      </p:sp>
      <p:sp>
        <p:nvSpPr>
          <p:cNvPr id="30" name="Text 28"/>
          <p:cNvSpPr/>
          <p:nvPr/>
        </p:nvSpPr>
        <p:spPr>
          <a:xfrm>
            <a:off x="548640" y="4590288"/>
            <a:ext cx="960120" cy="274320"/>
          </a:xfrm>
          <a:prstGeom prst="rect">
            <a:avLst/>
          </a:prstGeom>
          <a:noFill/>
          <a:ln/>
        </p:spPr>
        <p:txBody>
          <a:bodyPr wrap="square" lIns="0" tIns="0" rIns="0" bIns="0" rtlCol="0" anchor="ctr"/>
          <a:lstStyle/>
          <a:p>
            <a:pPr indent="0" marL="0">
              <a:buNone/>
            </a:pPr>
            <a:r>
              <a:rPr lang="en-US" sz="950" dirty="0">
                <a:solidFill>
                  <a:srgbClr val="6E6E6A"/>
                </a:solidFill>
                <a:latin typeface="Arial" pitchFamily="34" charset="0"/>
                <a:ea typeface="Arial" pitchFamily="34" charset="-122"/>
                <a:cs typeface="Arial" pitchFamily="34" charset="-120"/>
              </a:rPr>
              <a:t>IMSI</a:t>
            </a:r>
            <a:endParaRPr lang="en-US" sz="950" dirty="0"/>
          </a:p>
        </p:txBody>
      </p:sp>
      <p:sp>
        <p:nvSpPr>
          <p:cNvPr id="31" name="Text 29"/>
          <p:cNvSpPr/>
          <p:nvPr/>
        </p:nvSpPr>
        <p:spPr>
          <a:xfrm>
            <a:off x="1508760" y="4590288"/>
            <a:ext cx="1737360" cy="274320"/>
          </a:xfrm>
          <a:prstGeom prst="rect">
            <a:avLst/>
          </a:prstGeom>
          <a:noFill/>
          <a:ln/>
        </p:spPr>
        <p:txBody>
          <a:bodyPr wrap="square" lIns="0" tIns="0" rIns="0" bIns="0" rtlCol="0" anchor="ctr"/>
          <a:lstStyle/>
          <a:p>
            <a:pPr indent="0" marL="0">
              <a:buNone/>
            </a:pPr>
            <a:r>
              <a:rPr lang="en-US" sz="950" dirty="0">
                <a:solidFill>
                  <a:srgbClr val="333333"/>
                </a:solidFill>
                <a:latin typeface="Arial" pitchFamily="34" charset="0"/>
                <a:ea typeface="Arial" pitchFamily="34" charset="-122"/>
                <a:cs typeface="Arial" pitchFamily="34" charset="-120"/>
              </a:rPr>
              <a:t>234159356207063</a:t>
            </a:r>
            <a:endParaRPr lang="en-US" sz="950" dirty="0"/>
          </a:p>
        </p:txBody>
      </p:sp>
      <p:sp>
        <p:nvSpPr>
          <p:cNvPr id="32" name="Shape 30"/>
          <p:cNvSpPr/>
          <p:nvPr/>
        </p:nvSpPr>
        <p:spPr>
          <a:xfrm>
            <a:off x="548640" y="4869180"/>
            <a:ext cx="2697480" cy="0"/>
          </a:xfrm>
          <a:prstGeom prst="line">
            <a:avLst/>
          </a:prstGeom>
          <a:noFill/>
          <a:ln w="9525">
            <a:solidFill>
              <a:srgbClr val="D5D5D2"/>
            </a:solidFill>
            <a:prstDash val="solid"/>
          </a:ln>
        </p:spPr>
      </p:sp>
      <p:sp>
        <p:nvSpPr>
          <p:cNvPr id="33" name="Shape 31"/>
          <p:cNvSpPr/>
          <p:nvPr/>
        </p:nvSpPr>
        <p:spPr>
          <a:xfrm>
            <a:off x="3383280" y="1847088"/>
            <a:ext cx="2697480" cy="0"/>
          </a:xfrm>
          <a:prstGeom prst="line">
            <a:avLst/>
          </a:prstGeom>
          <a:noFill/>
          <a:ln w="22225">
            <a:solidFill>
              <a:srgbClr val="000000"/>
            </a:solidFill>
            <a:prstDash val="solid"/>
          </a:ln>
        </p:spPr>
      </p:sp>
      <p:sp>
        <p:nvSpPr>
          <p:cNvPr id="34" name="Text 32"/>
          <p:cNvSpPr/>
          <p:nvPr/>
        </p:nvSpPr>
        <p:spPr>
          <a:xfrm>
            <a:off x="3383280" y="1901952"/>
            <a:ext cx="2697480" cy="292608"/>
          </a:xfrm>
          <a:prstGeom prst="rect">
            <a:avLst/>
          </a:prstGeom>
          <a:noFill/>
          <a:ln/>
        </p:spPr>
        <p:txBody>
          <a:bodyPr wrap="square" lIns="0" tIns="0" rIns="0" bIns="0" rtlCol="0" anchor="ctr"/>
          <a:lstStyle/>
          <a:p>
            <a:pPr indent="0" marL="0">
              <a:buNone/>
            </a:pPr>
            <a:r>
              <a:rPr lang="en-US" sz="1000" b="1" spc="140" kern="0" dirty="0">
                <a:solidFill>
                  <a:srgbClr val="6E6E6A"/>
                </a:solidFill>
                <a:latin typeface="Arial" pitchFamily="34" charset="0"/>
                <a:ea typeface="Arial" pitchFamily="34" charset="-122"/>
                <a:cs typeface="Arial" pitchFamily="34" charset="-120"/>
              </a:rPr>
              <a:t>EX-02</a:t>
            </a:r>
            <a:endParaRPr lang="en-US" sz="1000" dirty="0"/>
          </a:p>
        </p:txBody>
      </p:sp>
      <p:sp>
        <p:nvSpPr>
          <p:cNvPr id="35" name="Text 33"/>
          <p:cNvSpPr/>
          <p:nvPr/>
        </p:nvSpPr>
        <p:spPr>
          <a:xfrm>
            <a:off x="3383280" y="2194560"/>
            <a:ext cx="2697480" cy="566928"/>
          </a:xfrm>
          <a:prstGeom prst="rect">
            <a:avLst/>
          </a:prstGeom>
          <a:noFill/>
          <a:ln/>
        </p:spPr>
        <p:txBody>
          <a:bodyPr wrap="square" lIns="0" tIns="0" rIns="0" bIns="0" rtlCol="0" anchor="t"/>
          <a:lstStyle/>
          <a:p>
            <a:pPr indent="0" marL="0">
              <a:lnSpc>
                <a:spcPts val="1800"/>
              </a:lnSpc>
              <a:buNone/>
            </a:pPr>
            <a:r>
              <a:rPr lang="en-US" sz="1500" b="1" dirty="0">
                <a:solidFill>
                  <a:srgbClr val="000000"/>
                </a:solidFill>
                <a:latin typeface="Arial" pitchFamily="34" charset="0"/>
                <a:ea typeface="Arial" pitchFamily="34" charset="-122"/>
                <a:cs typeface="Arial" pitchFamily="34" charset="-120"/>
              </a:rPr>
              <a:t>Nokia C2 2nd Edition</a:t>
            </a:r>
            <a:endParaRPr lang="en-US" sz="1500" dirty="0"/>
          </a:p>
        </p:txBody>
      </p:sp>
      <p:sp>
        <p:nvSpPr>
          <p:cNvPr id="36" name="Text 34"/>
          <p:cNvSpPr/>
          <p:nvPr/>
        </p:nvSpPr>
        <p:spPr>
          <a:xfrm>
            <a:off x="3383280" y="2834640"/>
            <a:ext cx="960120" cy="274320"/>
          </a:xfrm>
          <a:prstGeom prst="rect">
            <a:avLst/>
          </a:prstGeom>
          <a:noFill/>
          <a:ln/>
        </p:spPr>
        <p:txBody>
          <a:bodyPr wrap="square" lIns="0" tIns="0" rIns="0" bIns="0" rtlCol="0" anchor="ctr"/>
          <a:lstStyle/>
          <a:p>
            <a:pPr indent="0" marL="0">
              <a:buNone/>
            </a:pPr>
            <a:r>
              <a:rPr lang="en-US" sz="950" dirty="0">
                <a:solidFill>
                  <a:srgbClr val="6E6E6A"/>
                </a:solidFill>
                <a:latin typeface="Arial" pitchFamily="34" charset="0"/>
                <a:ea typeface="Arial" pitchFamily="34" charset="-122"/>
                <a:cs typeface="Arial" pitchFamily="34" charset="-120"/>
              </a:rPr>
              <a:t>Vendor</a:t>
            </a:r>
            <a:endParaRPr lang="en-US" sz="950" dirty="0"/>
          </a:p>
        </p:txBody>
      </p:sp>
      <p:sp>
        <p:nvSpPr>
          <p:cNvPr id="37" name="Text 35"/>
          <p:cNvSpPr/>
          <p:nvPr/>
        </p:nvSpPr>
        <p:spPr>
          <a:xfrm>
            <a:off x="4343400" y="2834640"/>
            <a:ext cx="1737360" cy="274320"/>
          </a:xfrm>
          <a:prstGeom prst="rect">
            <a:avLst/>
          </a:prstGeom>
          <a:noFill/>
          <a:ln/>
        </p:spPr>
        <p:txBody>
          <a:bodyPr wrap="square" lIns="0" tIns="0" rIns="0" bIns="0" rtlCol="0" anchor="ctr"/>
          <a:lstStyle/>
          <a:p>
            <a:pPr indent="0" marL="0">
              <a:buNone/>
            </a:pPr>
            <a:r>
              <a:rPr lang="en-US" sz="950" dirty="0">
                <a:solidFill>
                  <a:srgbClr val="333333"/>
                </a:solidFill>
                <a:latin typeface="Arial" pitchFamily="34" charset="0"/>
                <a:ea typeface="Arial" pitchFamily="34" charset="-122"/>
                <a:cs typeface="Arial" pitchFamily="34" charset="-120"/>
              </a:rPr>
              <a:t>HMD Global</a:t>
            </a:r>
            <a:endParaRPr lang="en-US" sz="950" dirty="0"/>
          </a:p>
        </p:txBody>
      </p:sp>
      <p:sp>
        <p:nvSpPr>
          <p:cNvPr id="38" name="Shape 36"/>
          <p:cNvSpPr/>
          <p:nvPr/>
        </p:nvSpPr>
        <p:spPr>
          <a:xfrm>
            <a:off x="3383280" y="3113532"/>
            <a:ext cx="2697480" cy="0"/>
          </a:xfrm>
          <a:prstGeom prst="line">
            <a:avLst/>
          </a:prstGeom>
          <a:noFill/>
          <a:ln w="9525">
            <a:solidFill>
              <a:srgbClr val="D5D5D2"/>
            </a:solidFill>
            <a:prstDash val="solid"/>
          </a:ln>
        </p:spPr>
      </p:sp>
      <p:sp>
        <p:nvSpPr>
          <p:cNvPr id="39" name="Text 37"/>
          <p:cNvSpPr/>
          <p:nvPr/>
        </p:nvSpPr>
        <p:spPr>
          <a:xfrm>
            <a:off x="3383280" y="3127248"/>
            <a:ext cx="960120" cy="274320"/>
          </a:xfrm>
          <a:prstGeom prst="rect">
            <a:avLst/>
          </a:prstGeom>
          <a:noFill/>
          <a:ln/>
        </p:spPr>
        <p:txBody>
          <a:bodyPr wrap="square" lIns="0" tIns="0" rIns="0" bIns="0" rtlCol="0" anchor="ctr"/>
          <a:lstStyle/>
          <a:p>
            <a:pPr indent="0" marL="0">
              <a:buNone/>
            </a:pPr>
            <a:r>
              <a:rPr lang="en-US" sz="950" dirty="0">
                <a:solidFill>
                  <a:srgbClr val="6E6E6A"/>
                </a:solidFill>
                <a:latin typeface="Arial" pitchFamily="34" charset="0"/>
                <a:ea typeface="Arial" pitchFamily="34" charset="-122"/>
                <a:cs typeface="Arial" pitchFamily="34" charset="-120"/>
              </a:rPr>
              <a:t>OS</a:t>
            </a:r>
            <a:endParaRPr lang="en-US" sz="950" dirty="0"/>
          </a:p>
        </p:txBody>
      </p:sp>
      <p:sp>
        <p:nvSpPr>
          <p:cNvPr id="40" name="Text 38"/>
          <p:cNvSpPr/>
          <p:nvPr/>
        </p:nvSpPr>
        <p:spPr>
          <a:xfrm>
            <a:off x="4343400" y="3127248"/>
            <a:ext cx="1737360" cy="274320"/>
          </a:xfrm>
          <a:prstGeom prst="rect">
            <a:avLst/>
          </a:prstGeom>
          <a:noFill/>
          <a:ln/>
        </p:spPr>
        <p:txBody>
          <a:bodyPr wrap="square" lIns="0" tIns="0" rIns="0" bIns="0" rtlCol="0" anchor="ctr"/>
          <a:lstStyle/>
          <a:p>
            <a:pPr indent="0" marL="0">
              <a:buNone/>
            </a:pPr>
            <a:r>
              <a:rPr lang="en-US" sz="950" dirty="0">
                <a:solidFill>
                  <a:srgbClr val="333333"/>
                </a:solidFill>
                <a:latin typeface="Arial" pitchFamily="34" charset="0"/>
                <a:ea typeface="Arial" pitchFamily="34" charset="-122"/>
                <a:cs typeface="Arial" pitchFamily="34" charset="-120"/>
              </a:rPr>
              <a:t>Android 11</a:t>
            </a:r>
            <a:endParaRPr lang="en-US" sz="950" dirty="0"/>
          </a:p>
        </p:txBody>
      </p:sp>
      <p:sp>
        <p:nvSpPr>
          <p:cNvPr id="41" name="Shape 39"/>
          <p:cNvSpPr/>
          <p:nvPr/>
        </p:nvSpPr>
        <p:spPr>
          <a:xfrm>
            <a:off x="3383280" y="3406140"/>
            <a:ext cx="2697480" cy="0"/>
          </a:xfrm>
          <a:prstGeom prst="line">
            <a:avLst/>
          </a:prstGeom>
          <a:noFill/>
          <a:ln w="9525">
            <a:solidFill>
              <a:srgbClr val="D5D5D2"/>
            </a:solidFill>
            <a:prstDash val="solid"/>
          </a:ln>
        </p:spPr>
      </p:sp>
      <p:sp>
        <p:nvSpPr>
          <p:cNvPr id="42" name="Text 40"/>
          <p:cNvSpPr/>
          <p:nvPr/>
        </p:nvSpPr>
        <p:spPr>
          <a:xfrm>
            <a:off x="3383280" y="3419856"/>
            <a:ext cx="960120" cy="274320"/>
          </a:xfrm>
          <a:prstGeom prst="rect">
            <a:avLst/>
          </a:prstGeom>
          <a:noFill/>
          <a:ln/>
        </p:spPr>
        <p:txBody>
          <a:bodyPr wrap="square" lIns="0" tIns="0" rIns="0" bIns="0" rtlCol="0" anchor="ctr"/>
          <a:lstStyle/>
          <a:p>
            <a:pPr indent="0" marL="0">
              <a:buNone/>
            </a:pPr>
            <a:r>
              <a:rPr lang="en-US" sz="950" dirty="0">
                <a:solidFill>
                  <a:srgbClr val="6E6E6A"/>
                </a:solidFill>
                <a:latin typeface="Arial" pitchFamily="34" charset="0"/>
                <a:ea typeface="Arial" pitchFamily="34" charset="-122"/>
                <a:cs typeface="Arial" pitchFamily="34" charset="-120"/>
              </a:rPr>
              <a:t>Chipset</a:t>
            </a:r>
            <a:endParaRPr lang="en-US" sz="950" dirty="0"/>
          </a:p>
        </p:txBody>
      </p:sp>
      <p:sp>
        <p:nvSpPr>
          <p:cNvPr id="43" name="Text 41"/>
          <p:cNvSpPr/>
          <p:nvPr/>
        </p:nvSpPr>
        <p:spPr>
          <a:xfrm>
            <a:off x="4343400" y="3419856"/>
            <a:ext cx="1737360" cy="274320"/>
          </a:xfrm>
          <a:prstGeom prst="rect">
            <a:avLst/>
          </a:prstGeom>
          <a:noFill/>
          <a:ln/>
        </p:spPr>
        <p:txBody>
          <a:bodyPr wrap="square" lIns="0" tIns="0" rIns="0" bIns="0" rtlCol="0" anchor="ctr"/>
          <a:lstStyle/>
          <a:p>
            <a:pPr indent="0" marL="0">
              <a:buNone/>
            </a:pPr>
            <a:r>
              <a:rPr lang="en-US" sz="950" dirty="0">
                <a:solidFill>
                  <a:srgbClr val="333333"/>
                </a:solidFill>
                <a:latin typeface="Arial" pitchFamily="34" charset="0"/>
                <a:ea typeface="Arial" pitchFamily="34" charset="-122"/>
                <a:cs typeface="Arial" pitchFamily="34" charset="-120"/>
              </a:rPr>
              <a:t>mt6739</a:t>
            </a:r>
            <a:endParaRPr lang="en-US" sz="950" dirty="0"/>
          </a:p>
        </p:txBody>
      </p:sp>
      <p:sp>
        <p:nvSpPr>
          <p:cNvPr id="44" name="Shape 42"/>
          <p:cNvSpPr/>
          <p:nvPr/>
        </p:nvSpPr>
        <p:spPr>
          <a:xfrm>
            <a:off x="3383280" y="3698748"/>
            <a:ext cx="2697480" cy="0"/>
          </a:xfrm>
          <a:prstGeom prst="line">
            <a:avLst/>
          </a:prstGeom>
          <a:noFill/>
          <a:ln w="9525">
            <a:solidFill>
              <a:srgbClr val="D5D5D2"/>
            </a:solidFill>
            <a:prstDash val="solid"/>
          </a:ln>
        </p:spPr>
      </p:sp>
      <p:sp>
        <p:nvSpPr>
          <p:cNvPr id="45" name="Text 43"/>
          <p:cNvSpPr/>
          <p:nvPr/>
        </p:nvSpPr>
        <p:spPr>
          <a:xfrm>
            <a:off x="3383280" y="3712464"/>
            <a:ext cx="960120" cy="274320"/>
          </a:xfrm>
          <a:prstGeom prst="rect">
            <a:avLst/>
          </a:prstGeom>
          <a:noFill/>
          <a:ln/>
        </p:spPr>
        <p:txBody>
          <a:bodyPr wrap="square" lIns="0" tIns="0" rIns="0" bIns="0" rtlCol="0" anchor="ctr"/>
          <a:lstStyle/>
          <a:p>
            <a:pPr indent="0" marL="0">
              <a:buNone/>
            </a:pPr>
            <a:r>
              <a:rPr lang="en-US" sz="950" dirty="0">
                <a:solidFill>
                  <a:srgbClr val="6E6E6A"/>
                </a:solidFill>
                <a:latin typeface="Arial" pitchFamily="34" charset="0"/>
                <a:ea typeface="Arial" pitchFamily="34" charset="-122"/>
                <a:cs typeface="Arial" pitchFamily="34" charset="-120"/>
              </a:rPr>
              <a:t>IMEI 1</a:t>
            </a:r>
            <a:endParaRPr lang="en-US" sz="950" dirty="0"/>
          </a:p>
        </p:txBody>
      </p:sp>
      <p:sp>
        <p:nvSpPr>
          <p:cNvPr id="46" name="Text 44"/>
          <p:cNvSpPr/>
          <p:nvPr/>
        </p:nvSpPr>
        <p:spPr>
          <a:xfrm>
            <a:off x="4343400" y="3712464"/>
            <a:ext cx="1737360" cy="274320"/>
          </a:xfrm>
          <a:prstGeom prst="rect">
            <a:avLst/>
          </a:prstGeom>
          <a:noFill/>
          <a:ln/>
        </p:spPr>
        <p:txBody>
          <a:bodyPr wrap="square" lIns="0" tIns="0" rIns="0" bIns="0" rtlCol="0" anchor="ctr"/>
          <a:lstStyle/>
          <a:p>
            <a:pPr indent="0" marL="0">
              <a:buNone/>
            </a:pPr>
            <a:r>
              <a:rPr lang="en-US" sz="950" dirty="0">
                <a:solidFill>
                  <a:srgbClr val="333333"/>
                </a:solidFill>
                <a:latin typeface="Arial" pitchFamily="34" charset="0"/>
                <a:ea typeface="Arial" pitchFamily="34" charset="-122"/>
                <a:cs typeface="Arial" pitchFamily="34" charset="-120"/>
              </a:rPr>
              <a:t>353766763818217</a:t>
            </a:r>
            <a:endParaRPr lang="en-US" sz="950" dirty="0"/>
          </a:p>
        </p:txBody>
      </p:sp>
      <p:sp>
        <p:nvSpPr>
          <p:cNvPr id="47" name="Shape 45"/>
          <p:cNvSpPr/>
          <p:nvPr/>
        </p:nvSpPr>
        <p:spPr>
          <a:xfrm>
            <a:off x="3383280" y="3991356"/>
            <a:ext cx="2697480" cy="0"/>
          </a:xfrm>
          <a:prstGeom prst="line">
            <a:avLst/>
          </a:prstGeom>
          <a:noFill/>
          <a:ln w="9525">
            <a:solidFill>
              <a:srgbClr val="D5D5D2"/>
            </a:solidFill>
            <a:prstDash val="solid"/>
          </a:ln>
        </p:spPr>
      </p:sp>
      <p:sp>
        <p:nvSpPr>
          <p:cNvPr id="48" name="Text 46"/>
          <p:cNvSpPr/>
          <p:nvPr/>
        </p:nvSpPr>
        <p:spPr>
          <a:xfrm>
            <a:off x="3383280" y="4005072"/>
            <a:ext cx="960120" cy="274320"/>
          </a:xfrm>
          <a:prstGeom prst="rect">
            <a:avLst/>
          </a:prstGeom>
          <a:noFill/>
          <a:ln/>
        </p:spPr>
        <p:txBody>
          <a:bodyPr wrap="square" lIns="0" tIns="0" rIns="0" bIns="0" rtlCol="0" anchor="ctr"/>
          <a:lstStyle/>
          <a:p>
            <a:pPr indent="0" marL="0">
              <a:buNone/>
            </a:pPr>
            <a:r>
              <a:rPr lang="en-US" sz="950" dirty="0">
                <a:solidFill>
                  <a:srgbClr val="6E6E6A"/>
                </a:solidFill>
                <a:latin typeface="Arial" pitchFamily="34" charset="0"/>
                <a:ea typeface="Arial" pitchFamily="34" charset="-122"/>
                <a:cs typeface="Arial" pitchFamily="34" charset="-120"/>
              </a:rPr>
              <a:t>IMEI 2</a:t>
            </a:r>
            <a:endParaRPr lang="en-US" sz="950" dirty="0"/>
          </a:p>
        </p:txBody>
      </p:sp>
      <p:sp>
        <p:nvSpPr>
          <p:cNvPr id="49" name="Text 47"/>
          <p:cNvSpPr/>
          <p:nvPr/>
        </p:nvSpPr>
        <p:spPr>
          <a:xfrm>
            <a:off x="4343400" y="4005072"/>
            <a:ext cx="1737360" cy="274320"/>
          </a:xfrm>
          <a:prstGeom prst="rect">
            <a:avLst/>
          </a:prstGeom>
          <a:noFill/>
          <a:ln/>
        </p:spPr>
        <p:txBody>
          <a:bodyPr wrap="square" lIns="0" tIns="0" rIns="0" bIns="0" rtlCol="0" anchor="ctr"/>
          <a:lstStyle/>
          <a:p>
            <a:pPr indent="0" marL="0">
              <a:buNone/>
            </a:pPr>
            <a:r>
              <a:rPr lang="en-US" sz="950" dirty="0">
                <a:solidFill>
                  <a:srgbClr val="333333"/>
                </a:solidFill>
                <a:latin typeface="Arial" pitchFamily="34" charset="0"/>
                <a:ea typeface="Arial" pitchFamily="34" charset="-122"/>
                <a:cs typeface="Arial" pitchFamily="34" charset="-120"/>
              </a:rPr>
              <a:t>353766763818209</a:t>
            </a:r>
            <a:endParaRPr lang="en-US" sz="950" dirty="0"/>
          </a:p>
        </p:txBody>
      </p:sp>
      <p:sp>
        <p:nvSpPr>
          <p:cNvPr id="50" name="Shape 48"/>
          <p:cNvSpPr/>
          <p:nvPr/>
        </p:nvSpPr>
        <p:spPr>
          <a:xfrm>
            <a:off x="3383280" y="4283964"/>
            <a:ext cx="2697480" cy="0"/>
          </a:xfrm>
          <a:prstGeom prst="line">
            <a:avLst/>
          </a:prstGeom>
          <a:noFill/>
          <a:ln w="9525">
            <a:solidFill>
              <a:srgbClr val="D5D5D2"/>
            </a:solidFill>
            <a:prstDash val="solid"/>
          </a:ln>
        </p:spPr>
      </p:sp>
      <p:sp>
        <p:nvSpPr>
          <p:cNvPr id="51" name="Text 49"/>
          <p:cNvSpPr/>
          <p:nvPr/>
        </p:nvSpPr>
        <p:spPr>
          <a:xfrm>
            <a:off x="3383280" y="4297680"/>
            <a:ext cx="960120" cy="274320"/>
          </a:xfrm>
          <a:prstGeom prst="rect">
            <a:avLst/>
          </a:prstGeom>
          <a:noFill/>
          <a:ln/>
        </p:spPr>
        <p:txBody>
          <a:bodyPr wrap="square" lIns="0" tIns="0" rIns="0" bIns="0" rtlCol="0" anchor="ctr"/>
          <a:lstStyle/>
          <a:p>
            <a:pPr indent="0" marL="0">
              <a:buNone/>
            </a:pPr>
            <a:r>
              <a:rPr lang="en-US" sz="950" dirty="0">
                <a:solidFill>
                  <a:srgbClr val="6E6E6A"/>
                </a:solidFill>
                <a:latin typeface="Arial" pitchFamily="34" charset="0"/>
                <a:ea typeface="Arial" pitchFamily="34" charset="-122"/>
                <a:cs typeface="Arial" pitchFamily="34" charset="-120"/>
              </a:rPr>
              <a:t>Android ID</a:t>
            </a:r>
            <a:endParaRPr lang="en-US" sz="950" dirty="0"/>
          </a:p>
        </p:txBody>
      </p:sp>
      <p:sp>
        <p:nvSpPr>
          <p:cNvPr id="52" name="Text 50"/>
          <p:cNvSpPr/>
          <p:nvPr/>
        </p:nvSpPr>
        <p:spPr>
          <a:xfrm>
            <a:off x="4343400" y="4297680"/>
            <a:ext cx="1737360" cy="274320"/>
          </a:xfrm>
          <a:prstGeom prst="rect">
            <a:avLst/>
          </a:prstGeom>
          <a:noFill/>
          <a:ln/>
        </p:spPr>
        <p:txBody>
          <a:bodyPr wrap="square" lIns="0" tIns="0" rIns="0" bIns="0" rtlCol="0" anchor="ctr"/>
          <a:lstStyle/>
          <a:p>
            <a:pPr indent="0" marL="0">
              <a:buNone/>
            </a:pPr>
            <a:r>
              <a:rPr lang="en-US" sz="950" dirty="0">
                <a:solidFill>
                  <a:srgbClr val="333333"/>
                </a:solidFill>
                <a:latin typeface="Arial" pitchFamily="34" charset="0"/>
                <a:ea typeface="Arial" pitchFamily="34" charset="-122"/>
                <a:cs typeface="Arial" pitchFamily="34" charset="-120"/>
              </a:rPr>
              <a:t>aa01d97caa8c1336</a:t>
            </a:r>
            <a:endParaRPr lang="en-US" sz="950" dirty="0"/>
          </a:p>
        </p:txBody>
      </p:sp>
      <p:sp>
        <p:nvSpPr>
          <p:cNvPr id="53" name="Shape 51"/>
          <p:cNvSpPr/>
          <p:nvPr/>
        </p:nvSpPr>
        <p:spPr>
          <a:xfrm>
            <a:off x="3383280" y="4576572"/>
            <a:ext cx="2697480" cy="0"/>
          </a:xfrm>
          <a:prstGeom prst="line">
            <a:avLst/>
          </a:prstGeom>
          <a:noFill/>
          <a:ln w="9525">
            <a:solidFill>
              <a:srgbClr val="D5D5D2"/>
            </a:solidFill>
            <a:prstDash val="solid"/>
          </a:ln>
        </p:spPr>
      </p:sp>
      <p:sp>
        <p:nvSpPr>
          <p:cNvPr id="54" name="Text 52"/>
          <p:cNvSpPr/>
          <p:nvPr/>
        </p:nvSpPr>
        <p:spPr>
          <a:xfrm>
            <a:off x="3383280" y="4590288"/>
            <a:ext cx="960120" cy="274320"/>
          </a:xfrm>
          <a:prstGeom prst="rect">
            <a:avLst/>
          </a:prstGeom>
          <a:noFill/>
          <a:ln/>
        </p:spPr>
        <p:txBody>
          <a:bodyPr wrap="square" lIns="0" tIns="0" rIns="0" bIns="0" rtlCol="0" anchor="ctr"/>
          <a:lstStyle/>
          <a:p>
            <a:pPr indent="0" marL="0">
              <a:buNone/>
            </a:pPr>
            <a:r>
              <a:rPr lang="en-US" sz="950" dirty="0">
                <a:solidFill>
                  <a:srgbClr val="6E6E6A"/>
                </a:solidFill>
                <a:latin typeface="Arial" pitchFamily="34" charset="0"/>
                <a:ea typeface="Arial" pitchFamily="34" charset="-122"/>
                <a:cs typeface="Arial" pitchFamily="34" charset="-120"/>
              </a:rPr>
              <a:t>Patch level</a:t>
            </a:r>
            <a:endParaRPr lang="en-US" sz="950" dirty="0"/>
          </a:p>
        </p:txBody>
      </p:sp>
      <p:sp>
        <p:nvSpPr>
          <p:cNvPr id="55" name="Text 53"/>
          <p:cNvSpPr/>
          <p:nvPr/>
        </p:nvSpPr>
        <p:spPr>
          <a:xfrm>
            <a:off x="4343400" y="4590288"/>
            <a:ext cx="1737360" cy="274320"/>
          </a:xfrm>
          <a:prstGeom prst="rect">
            <a:avLst/>
          </a:prstGeom>
          <a:noFill/>
          <a:ln/>
        </p:spPr>
        <p:txBody>
          <a:bodyPr wrap="square" lIns="0" tIns="0" rIns="0" bIns="0" rtlCol="0" anchor="ctr"/>
          <a:lstStyle/>
          <a:p>
            <a:pPr indent="0" marL="0">
              <a:buNone/>
            </a:pPr>
            <a:r>
              <a:rPr lang="en-US" sz="950" dirty="0">
                <a:solidFill>
                  <a:srgbClr val="333333"/>
                </a:solidFill>
                <a:latin typeface="Arial" pitchFamily="34" charset="0"/>
                <a:ea typeface="Arial" pitchFamily="34" charset="-122"/>
                <a:cs typeface="Arial" pitchFamily="34" charset="-120"/>
              </a:rPr>
              <a:t>2024-07-01</a:t>
            </a:r>
            <a:endParaRPr lang="en-US" sz="950" dirty="0"/>
          </a:p>
        </p:txBody>
      </p:sp>
      <p:sp>
        <p:nvSpPr>
          <p:cNvPr id="56" name="Shape 54"/>
          <p:cNvSpPr/>
          <p:nvPr/>
        </p:nvSpPr>
        <p:spPr>
          <a:xfrm>
            <a:off x="3383280" y="4869180"/>
            <a:ext cx="2697480" cy="0"/>
          </a:xfrm>
          <a:prstGeom prst="line">
            <a:avLst/>
          </a:prstGeom>
          <a:noFill/>
          <a:ln w="9525">
            <a:solidFill>
              <a:srgbClr val="D5D5D2"/>
            </a:solidFill>
            <a:prstDash val="solid"/>
          </a:ln>
        </p:spPr>
      </p:sp>
      <p:sp>
        <p:nvSpPr>
          <p:cNvPr id="57" name="Shape 55"/>
          <p:cNvSpPr/>
          <p:nvPr/>
        </p:nvSpPr>
        <p:spPr>
          <a:xfrm>
            <a:off x="6217920" y="1847088"/>
            <a:ext cx="2697480" cy="0"/>
          </a:xfrm>
          <a:prstGeom prst="line">
            <a:avLst/>
          </a:prstGeom>
          <a:noFill/>
          <a:ln w="22225">
            <a:solidFill>
              <a:srgbClr val="000000"/>
            </a:solidFill>
            <a:prstDash val="solid"/>
          </a:ln>
        </p:spPr>
      </p:sp>
      <p:sp>
        <p:nvSpPr>
          <p:cNvPr id="58" name="Text 56"/>
          <p:cNvSpPr/>
          <p:nvPr/>
        </p:nvSpPr>
        <p:spPr>
          <a:xfrm>
            <a:off x="6217920" y="1901952"/>
            <a:ext cx="2697480" cy="292608"/>
          </a:xfrm>
          <a:prstGeom prst="rect">
            <a:avLst/>
          </a:prstGeom>
          <a:noFill/>
          <a:ln/>
        </p:spPr>
        <p:txBody>
          <a:bodyPr wrap="square" lIns="0" tIns="0" rIns="0" bIns="0" rtlCol="0" anchor="ctr"/>
          <a:lstStyle/>
          <a:p>
            <a:pPr indent="0" marL="0">
              <a:buNone/>
            </a:pPr>
            <a:r>
              <a:rPr lang="en-US" sz="1000" b="1" spc="140" kern="0" dirty="0">
                <a:solidFill>
                  <a:srgbClr val="6E6E6A"/>
                </a:solidFill>
                <a:latin typeface="Arial" pitchFamily="34" charset="0"/>
                <a:ea typeface="Arial" pitchFamily="34" charset="-122"/>
                <a:cs typeface="Arial" pitchFamily="34" charset="-120"/>
              </a:rPr>
              <a:t>EX-03</a:t>
            </a:r>
            <a:endParaRPr lang="en-US" sz="1000" dirty="0"/>
          </a:p>
        </p:txBody>
      </p:sp>
      <p:sp>
        <p:nvSpPr>
          <p:cNvPr id="59" name="Text 57"/>
          <p:cNvSpPr/>
          <p:nvPr/>
        </p:nvSpPr>
        <p:spPr>
          <a:xfrm>
            <a:off x="6217920" y="2194560"/>
            <a:ext cx="2697480" cy="566928"/>
          </a:xfrm>
          <a:prstGeom prst="rect">
            <a:avLst/>
          </a:prstGeom>
          <a:noFill/>
          <a:ln/>
        </p:spPr>
        <p:txBody>
          <a:bodyPr wrap="square" lIns="0" tIns="0" rIns="0" bIns="0" rtlCol="0" anchor="t"/>
          <a:lstStyle/>
          <a:p>
            <a:pPr indent="0" marL="0">
              <a:lnSpc>
                <a:spcPts val="1800"/>
              </a:lnSpc>
              <a:buNone/>
            </a:pPr>
            <a:r>
              <a:rPr lang="en-US" sz="1500" b="1" dirty="0">
                <a:solidFill>
                  <a:srgbClr val="000000"/>
                </a:solidFill>
                <a:latin typeface="Arial" pitchFamily="34" charset="0"/>
                <a:ea typeface="Arial" pitchFamily="34" charset="-122"/>
                <a:cs typeface="Arial" pitchFamily="34" charset="-120"/>
              </a:rPr>
              <a:t>Samsung SM-A137F Galaxy A13</a:t>
            </a:r>
            <a:endParaRPr lang="en-US" sz="1500" dirty="0"/>
          </a:p>
        </p:txBody>
      </p:sp>
      <p:sp>
        <p:nvSpPr>
          <p:cNvPr id="60" name="Text 58"/>
          <p:cNvSpPr/>
          <p:nvPr/>
        </p:nvSpPr>
        <p:spPr>
          <a:xfrm>
            <a:off x="6217920" y="2834640"/>
            <a:ext cx="960120" cy="274320"/>
          </a:xfrm>
          <a:prstGeom prst="rect">
            <a:avLst/>
          </a:prstGeom>
          <a:noFill/>
          <a:ln/>
        </p:spPr>
        <p:txBody>
          <a:bodyPr wrap="square" lIns="0" tIns="0" rIns="0" bIns="0" rtlCol="0" anchor="ctr"/>
          <a:lstStyle/>
          <a:p>
            <a:pPr indent="0" marL="0">
              <a:buNone/>
            </a:pPr>
            <a:r>
              <a:rPr lang="en-US" sz="950" dirty="0">
                <a:solidFill>
                  <a:srgbClr val="6E6E6A"/>
                </a:solidFill>
                <a:latin typeface="Arial" pitchFamily="34" charset="0"/>
                <a:ea typeface="Arial" pitchFamily="34" charset="-122"/>
                <a:cs typeface="Arial" pitchFamily="34" charset="-120"/>
              </a:rPr>
              <a:t>Vendor</a:t>
            </a:r>
            <a:endParaRPr lang="en-US" sz="950" dirty="0"/>
          </a:p>
        </p:txBody>
      </p:sp>
      <p:sp>
        <p:nvSpPr>
          <p:cNvPr id="61" name="Text 59"/>
          <p:cNvSpPr/>
          <p:nvPr/>
        </p:nvSpPr>
        <p:spPr>
          <a:xfrm>
            <a:off x="7178040" y="2834640"/>
            <a:ext cx="1737360" cy="274320"/>
          </a:xfrm>
          <a:prstGeom prst="rect">
            <a:avLst/>
          </a:prstGeom>
          <a:noFill/>
          <a:ln/>
        </p:spPr>
        <p:txBody>
          <a:bodyPr wrap="square" lIns="0" tIns="0" rIns="0" bIns="0" rtlCol="0" anchor="ctr"/>
          <a:lstStyle/>
          <a:p>
            <a:pPr indent="0" marL="0">
              <a:buNone/>
            </a:pPr>
            <a:r>
              <a:rPr lang="en-US" sz="950" dirty="0">
                <a:solidFill>
                  <a:srgbClr val="333333"/>
                </a:solidFill>
                <a:latin typeface="Arial" pitchFamily="34" charset="0"/>
                <a:ea typeface="Arial" pitchFamily="34" charset="-122"/>
                <a:cs typeface="Arial" pitchFamily="34" charset="-120"/>
              </a:rPr>
              <a:t>samsung</a:t>
            </a:r>
            <a:endParaRPr lang="en-US" sz="950" dirty="0"/>
          </a:p>
        </p:txBody>
      </p:sp>
      <p:sp>
        <p:nvSpPr>
          <p:cNvPr id="62" name="Shape 60"/>
          <p:cNvSpPr/>
          <p:nvPr/>
        </p:nvSpPr>
        <p:spPr>
          <a:xfrm>
            <a:off x="6217920" y="3113532"/>
            <a:ext cx="2697480" cy="0"/>
          </a:xfrm>
          <a:prstGeom prst="line">
            <a:avLst/>
          </a:prstGeom>
          <a:noFill/>
          <a:ln w="9525">
            <a:solidFill>
              <a:srgbClr val="D5D5D2"/>
            </a:solidFill>
            <a:prstDash val="solid"/>
          </a:ln>
        </p:spPr>
      </p:sp>
      <p:sp>
        <p:nvSpPr>
          <p:cNvPr id="63" name="Text 61"/>
          <p:cNvSpPr/>
          <p:nvPr/>
        </p:nvSpPr>
        <p:spPr>
          <a:xfrm>
            <a:off x="6217920" y="3127248"/>
            <a:ext cx="960120" cy="274320"/>
          </a:xfrm>
          <a:prstGeom prst="rect">
            <a:avLst/>
          </a:prstGeom>
          <a:noFill/>
          <a:ln/>
        </p:spPr>
        <p:txBody>
          <a:bodyPr wrap="square" lIns="0" tIns="0" rIns="0" bIns="0" rtlCol="0" anchor="ctr"/>
          <a:lstStyle/>
          <a:p>
            <a:pPr indent="0" marL="0">
              <a:buNone/>
            </a:pPr>
            <a:r>
              <a:rPr lang="en-US" sz="950" dirty="0">
                <a:solidFill>
                  <a:srgbClr val="6E6E6A"/>
                </a:solidFill>
                <a:latin typeface="Arial" pitchFamily="34" charset="0"/>
                <a:ea typeface="Arial" pitchFamily="34" charset="-122"/>
                <a:cs typeface="Arial" pitchFamily="34" charset="-120"/>
              </a:rPr>
              <a:t>OS</a:t>
            </a:r>
            <a:endParaRPr lang="en-US" sz="950" dirty="0"/>
          </a:p>
        </p:txBody>
      </p:sp>
      <p:sp>
        <p:nvSpPr>
          <p:cNvPr id="64" name="Text 62"/>
          <p:cNvSpPr/>
          <p:nvPr/>
        </p:nvSpPr>
        <p:spPr>
          <a:xfrm>
            <a:off x="7178040" y="3127248"/>
            <a:ext cx="1737360" cy="274320"/>
          </a:xfrm>
          <a:prstGeom prst="rect">
            <a:avLst/>
          </a:prstGeom>
          <a:noFill/>
          <a:ln/>
        </p:spPr>
        <p:txBody>
          <a:bodyPr wrap="square" lIns="0" tIns="0" rIns="0" bIns="0" rtlCol="0" anchor="ctr"/>
          <a:lstStyle/>
          <a:p>
            <a:pPr indent="0" marL="0">
              <a:buNone/>
            </a:pPr>
            <a:r>
              <a:rPr lang="en-US" sz="950" dirty="0">
                <a:solidFill>
                  <a:srgbClr val="333333"/>
                </a:solidFill>
                <a:latin typeface="Arial" pitchFamily="34" charset="0"/>
                <a:ea typeface="Arial" pitchFamily="34" charset="-122"/>
                <a:cs typeface="Arial" pitchFamily="34" charset="-120"/>
              </a:rPr>
              <a:t>Android 14</a:t>
            </a:r>
            <a:endParaRPr lang="en-US" sz="950" dirty="0"/>
          </a:p>
        </p:txBody>
      </p:sp>
      <p:sp>
        <p:nvSpPr>
          <p:cNvPr id="65" name="Shape 63"/>
          <p:cNvSpPr/>
          <p:nvPr/>
        </p:nvSpPr>
        <p:spPr>
          <a:xfrm>
            <a:off x="6217920" y="3406140"/>
            <a:ext cx="2697480" cy="0"/>
          </a:xfrm>
          <a:prstGeom prst="line">
            <a:avLst/>
          </a:prstGeom>
          <a:noFill/>
          <a:ln w="9525">
            <a:solidFill>
              <a:srgbClr val="D5D5D2"/>
            </a:solidFill>
            <a:prstDash val="solid"/>
          </a:ln>
        </p:spPr>
      </p:sp>
      <p:sp>
        <p:nvSpPr>
          <p:cNvPr id="66" name="Text 64"/>
          <p:cNvSpPr/>
          <p:nvPr/>
        </p:nvSpPr>
        <p:spPr>
          <a:xfrm>
            <a:off x="6217920" y="3419856"/>
            <a:ext cx="960120" cy="274320"/>
          </a:xfrm>
          <a:prstGeom prst="rect">
            <a:avLst/>
          </a:prstGeom>
          <a:noFill/>
          <a:ln/>
        </p:spPr>
        <p:txBody>
          <a:bodyPr wrap="square" lIns="0" tIns="0" rIns="0" bIns="0" rtlCol="0" anchor="ctr"/>
          <a:lstStyle/>
          <a:p>
            <a:pPr indent="0" marL="0">
              <a:buNone/>
            </a:pPr>
            <a:r>
              <a:rPr lang="en-US" sz="950" dirty="0">
                <a:solidFill>
                  <a:srgbClr val="6E6E6A"/>
                </a:solidFill>
                <a:latin typeface="Arial" pitchFamily="34" charset="0"/>
                <a:ea typeface="Arial" pitchFamily="34" charset="-122"/>
                <a:cs typeface="Arial" pitchFamily="34" charset="-120"/>
              </a:rPr>
              <a:t>Chipset</a:t>
            </a:r>
            <a:endParaRPr lang="en-US" sz="950" dirty="0"/>
          </a:p>
        </p:txBody>
      </p:sp>
      <p:sp>
        <p:nvSpPr>
          <p:cNvPr id="67" name="Text 65"/>
          <p:cNvSpPr/>
          <p:nvPr/>
        </p:nvSpPr>
        <p:spPr>
          <a:xfrm>
            <a:off x="7178040" y="3419856"/>
            <a:ext cx="1737360" cy="274320"/>
          </a:xfrm>
          <a:prstGeom prst="rect">
            <a:avLst/>
          </a:prstGeom>
          <a:noFill/>
          <a:ln/>
        </p:spPr>
        <p:txBody>
          <a:bodyPr wrap="square" lIns="0" tIns="0" rIns="0" bIns="0" rtlCol="0" anchor="ctr"/>
          <a:lstStyle/>
          <a:p>
            <a:pPr indent="0" marL="0">
              <a:buNone/>
            </a:pPr>
            <a:r>
              <a:rPr lang="en-US" sz="950" dirty="0">
                <a:solidFill>
                  <a:srgbClr val="333333"/>
                </a:solidFill>
                <a:latin typeface="Arial" pitchFamily="34" charset="0"/>
                <a:ea typeface="Arial" pitchFamily="34" charset="-122"/>
                <a:cs typeface="Arial" pitchFamily="34" charset="-120"/>
              </a:rPr>
              <a:t>MT6769V/CT</a:t>
            </a:r>
            <a:endParaRPr lang="en-US" sz="950" dirty="0"/>
          </a:p>
        </p:txBody>
      </p:sp>
      <p:sp>
        <p:nvSpPr>
          <p:cNvPr id="68" name="Shape 66"/>
          <p:cNvSpPr/>
          <p:nvPr/>
        </p:nvSpPr>
        <p:spPr>
          <a:xfrm>
            <a:off x="6217920" y="3698748"/>
            <a:ext cx="2697480" cy="0"/>
          </a:xfrm>
          <a:prstGeom prst="line">
            <a:avLst/>
          </a:prstGeom>
          <a:noFill/>
          <a:ln w="9525">
            <a:solidFill>
              <a:srgbClr val="D5D5D2"/>
            </a:solidFill>
            <a:prstDash val="solid"/>
          </a:ln>
        </p:spPr>
      </p:sp>
      <p:sp>
        <p:nvSpPr>
          <p:cNvPr id="69" name="Text 67"/>
          <p:cNvSpPr/>
          <p:nvPr/>
        </p:nvSpPr>
        <p:spPr>
          <a:xfrm>
            <a:off x="6217920" y="3712464"/>
            <a:ext cx="960120" cy="274320"/>
          </a:xfrm>
          <a:prstGeom prst="rect">
            <a:avLst/>
          </a:prstGeom>
          <a:noFill/>
          <a:ln/>
        </p:spPr>
        <p:txBody>
          <a:bodyPr wrap="square" lIns="0" tIns="0" rIns="0" bIns="0" rtlCol="0" anchor="ctr"/>
          <a:lstStyle/>
          <a:p>
            <a:pPr indent="0" marL="0">
              <a:buNone/>
            </a:pPr>
            <a:r>
              <a:rPr lang="en-US" sz="950" dirty="0">
                <a:solidFill>
                  <a:srgbClr val="6E6E6A"/>
                </a:solidFill>
                <a:latin typeface="Arial" pitchFamily="34" charset="0"/>
                <a:ea typeface="Arial" pitchFamily="34" charset="-122"/>
                <a:cs typeface="Arial" pitchFamily="34" charset="-120"/>
              </a:rPr>
              <a:t>IMEI 1</a:t>
            </a:r>
            <a:endParaRPr lang="en-US" sz="950" dirty="0"/>
          </a:p>
        </p:txBody>
      </p:sp>
      <p:sp>
        <p:nvSpPr>
          <p:cNvPr id="70" name="Text 68"/>
          <p:cNvSpPr/>
          <p:nvPr/>
        </p:nvSpPr>
        <p:spPr>
          <a:xfrm>
            <a:off x="7178040" y="3712464"/>
            <a:ext cx="1737360" cy="274320"/>
          </a:xfrm>
          <a:prstGeom prst="rect">
            <a:avLst/>
          </a:prstGeom>
          <a:noFill/>
          <a:ln/>
        </p:spPr>
        <p:txBody>
          <a:bodyPr wrap="square" lIns="0" tIns="0" rIns="0" bIns="0" rtlCol="0" anchor="ctr"/>
          <a:lstStyle/>
          <a:p>
            <a:pPr indent="0" marL="0">
              <a:buNone/>
            </a:pPr>
            <a:r>
              <a:rPr lang="en-US" sz="950" dirty="0">
                <a:solidFill>
                  <a:srgbClr val="333333"/>
                </a:solidFill>
                <a:latin typeface="Arial" pitchFamily="34" charset="0"/>
                <a:ea typeface="Arial" pitchFamily="34" charset="-122"/>
                <a:cs typeface="Arial" pitchFamily="34" charset="-120"/>
              </a:rPr>
              <a:t>357898921470825</a:t>
            </a:r>
            <a:endParaRPr lang="en-US" sz="950" dirty="0"/>
          </a:p>
        </p:txBody>
      </p:sp>
      <p:sp>
        <p:nvSpPr>
          <p:cNvPr id="71" name="Shape 69"/>
          <p:cNvSpPr/>
          <p:nvPr/>
        </p:nvSpPr>
        <p:spPr>
          <a:xfrm>
            <a:off x="6217920" y="3991356"/>
            <a:ext cx="2697480" cy="0"/>
          </a:xfrm>
          <a:prstGeom prst="line">
            <a:avLst/>
          </a:prstGeom>
          <a:noFill/>
          <a:ln w="9525">
            <a:solidFill>
              <a:srgbClr val="D5D5D2"/>
            </a:solidFill>
            <a:prstDash val="solid"/>
          </a:ln>
        </p:spPr>
      </p:sp>
      <p:sp>
        <p:nvSpPr>
          <p:cNvPr id="72" name="Text 70"/>
          <p:cNvSpPr/>
          <p:nvPr/>
        </p:nvSpPr>
        <p:spPr>
          <a:xfrm>
            <a:off x="6217920" y="4005072"/>
            <a:ext cx="960120" cy="274320"/>
          </a:xfrm>
          <a:prstGeom prst="rect">
            <a:avLst/>
          </a:prstGeom>
          <a:noFill/>
          <a:ln/>
        </p:spPr>
        <p:txBody>
          <a:bodyPr wrap="square" lIns="0" tIns="0" rIns="0" bIns="0" rtlCol="0" anchor="ctr"/>
          <a:lstStyle/>
          <a:p>
            <a:pPr indent="0" marL="0">
              <a:buNone/>
            </a:pPr>
            <a:r>
              <a:rPr lang="en-US" sz="950" dirty="0">
                <a:solidFill>
                  <a:srgbClr val="6E6E6A"/>
                </a:solidFill>
                <a:latin typeface="Arial" pitchFamily="34" charset="0"/>
                <a:ea typeface="Arial" pitchFamily="34" charset="-122"/>
                <a:cs typeface="Arial" pitchFamily="34" charset="-120"/>
              </a:rPr>
              <a:t>IMEI 2</a:t>
            </a:r>
            <a:endParaRPr lang="en-US" sz="950" dirty="0"/>
          </a:p>
        </p:txBody>
      </p:sp>
      <p:sp>
        <p:nvSpPr>
          <p:cNvPr id="73" name="Text 71"/>
          <p:cNvSpPr/>
          <p:nvPr/>
        </p:nvSpPr>
        <p:spPr>
          <a:xfrm>
            <a:off x="7178040" y="4005072"/>
            <a:ext cx="1737360" cy="274320"/>
          </a:xfrm>
          <a:prstGeom prst="rect">
            <a:avLst/>
          </a:prstGeom>
          <a:noFill/>
          <a:ln/>
        </p:spPr>
        <p:txBody>
          <a:bodyPr wrap="square" lIns="0" tIns="0" rIns="0" bIns="0" rtlCol="0" anchor="ctr"/>
          <a:lstStyle/>
          <a:p>
            <a:pPr indent="0" marL="0">
              <a:buNone/>
            </a:pPr>
            <a:r>
              <a:rPr lang="en-US" sz="950" dirty="0">
                <a:solidFill>
                  <a:srgbClr val="333333"/>
                </a:solidFill>
                <a:latin typeface="Arial" pitchFamily="34" charset="0"/>
                <a:ea typeface="Arial" pitchFamily="34" charset="-122"/>
                <a:cs typeface="Arial" pitchFamily="34" charset="-120"/>
              </a:rPr>
              <a:t>357712351470827</a:t>
            </a:r>
            <a:endParaRPr lang="en-US" sz="950" dirty="0"/>
          </a:p>
        </p:txBody>
      </p:sp>
      <p:sp>
        <p:nvSpPr>
          <p:cNvPr id="74" name="Shape 72"/>
          <p:cNvSpPr/>
          <p:nvPr/>
        </p:nvSpPr>
        <p:spPr>
          <a:xfrm>
            <a:off x="6217920" y="4283964"/>
            <a:ext cx="2697480" cy="0"/>
          </a:xfrm>
          <a:prstGeom prst="line">
            <a:avLst/>
          </a:prstGeom>
          <a:noFill/>
          <a:ln w="9525">
            <a:solidFill>
              <a:srgbClr val="D5D5D2"/>
            </a:solidFill>
            <a:prstDash val="solid"/>
          </a:ln>
        </p:spPr>
      </p:sp>
      <p:sp>
        <p:nvSpPr>
          <p:cNvPr id="75" name="Text 73"/>
          <p:cNvSpPr/>
          <p:nvPr/>
        </p:nvSpPr>
        <p:spPr>
          <a:xfrm>
            <a:off x="6217920" y="4297680"/>
            <a:ext cx="960120" cy="274320"/>
          </a:xfrm>
          <a:prstGeom prst="rect">
            <a:avLst/>
          </a:prstGeom>
          <a:noFill/>
          <a:ln/>
        </p:spPr>
        <p:txBody>
          <a:bodyPr wrap="square" lIns="0" tIns="0" rIns="0" bIns="0" rtlCol="0" anchor="ctr"/>
          <a:lstStyle/>
          <a:p>
            <a:pPr indent="0" marL="0">
              <a:buNone/>
            </a:pPr>
            <a:r>
              <a:rPr lang="en-US" sz="950" dirty="0">
                <a:solidFill>
                  <a:srgbClr val="6E6E6A"/>
                </a:solidFill>
                <a:latin typeface="Arial" pitchFamily="34" charset="0"/>
                <a:ea typeface="Arial" pitchFamily="34" charset="-122"/>
                <a:cs typeface="Arial" pitchFamily="34" charset="-120"/>
              </a:rPr>
              <a:t>Android ID</a:t>
            </a:r>
            <a:endParaRPr lang="en-US" sz="950" dirty="0"/>
          </a:p>
        </p:txBody>
      </p:sp>
      <p:sp>
        <p:nvSpPr>
          <p:cNvPr id="76" name="Text 74"/>
          <p:cNvSpPr/>
          <p:nvPr/>
        </p:nvSpPr>
        <p:spPr>
          <a:xfrm>
            <a:off x="7178040" y="4297680"/>
            <a:ext cx="1737360" cy="274320"/>
          </a:xfrm>
          <a:prstGeom prst="rect">
            <a:avLst/>
          </a:prstGeom>
          <a:noFill/>
          <a:ln/>
        </p:spPr>
        <p:txBody>
          <a:bodyPr wrap="square" lIns="0" tIns="0" rIns="0" bIns="0" rtlCol="0" anchor="ctr"/>
          <a:lstStyle/>
          <a:p>
            <a:pPr indent="0" marL="0">
              <a:buNone/>
            </a:pPr>
            <a:r>
              <a:rPr lang="en-US" sz="950" dirty="0">
                <a:solidFill>
                  <a:srgbClr val="333333"/>
                </a:solidFill>
                <a:latin typeface="Arial" pitchFamily="34" charset="0"/>
                <a:ea typeface="Arial" pitchFamily="34" charset="-122"/>
                <a:cs typeface="Arial" pitchFamily="34" charset="-120"/>
              </a:rPr>
              <a:t>f50a68ff1f9da28</a:t>
            </a:r>
            <a:endParaRPr lang="en-US" sz="950" dirty="0"/>
          </a:p>
        </p:txBody>
      </p:sp>
      <p:sp>
        <p:nvSpPr>
          <p:cNvPr id="77" name="Shape 75"/>
          <p:cNvSpPr/>
          <p:nvPr/>
        </p:nvSpPr>
        <p:spPr>
          <a:xfrm>
            <a:off x="6217920" y="4576572"/>
            <a:ext cx="2697480" cy="0"/>
          </a:xfrm>
          <a:prstGeom prst="line">
            <a:avLst/>
          </a:prstGeom>
          <a:noFill/>
          <a:ln w="9525">
            <a:solidFill>
              <a:srgbClr val="D5D5D2"/>
            </a:solidFill>
            <a:prstDash val="solid"/>
          </a:ln>
        </p:spPr>
      </p:sp>
      <p:sp>
        <p:nvSpPr>
          <p:cNvPr id="78" name="Text 76"/>
          <p:cNvSpPr/>
          <p:nvPr/>
        </p:nvSpPr>
        <p:spPr>
          <a:xfrm>
            <a:off x="6217920" y="4590288"/>
            <a:ext cx="960120" cy="274320"/>
          </a:xfrm>
          <a:prstGeom prst="rect">
            <a:avLst/>
          </a:prstGeom>
          <a:noFill/>
          <a:ln/>
        </p:spPr>
        <p:txBody>
          <a:bodyPr wrap="square" lIns="0" tIns="0" rIns="0" bIns="0" rtlCol="0" anchor="ctr"/>
          <a:lstStyle/>
          <a:p>
            <a:pPr indent="0" marL="0">
              <a:buNone/>
            </a:pPr>
            <a:r>
              <a:rPr lang="en-US" sz="950" dirty="0">
                <a:solidFill>
                  <a:srgbClr val="6E6E6A"/>
                </a:solidFill>
                <a:latin typeface="Arial" pitchFamily="34" charset="0"/>
                <a:ea typeface="Arial" pitchFamily="34" charset="-122"/>
                <a:cs typeface="Arial" pitchFamily="34" charset="-120"/>
              </a:rPr>
              <a:t>Patch level</a:t>
            </a:r>
            <a:endParaRPr lang="en-US" sz="950" dirty="0"/>
          </a:p>
        </p:txBody>
      </p:sp>
      <p:sp>
        <p:nvSpPr>
          <p:cNvPr id="79" name="Text 77"/>
          <p:cNvSpPr/>
          <p:nvPr/>
        </p:nvSpPr>
        <p:spPr>
          <a:xfrm>
            <a:off x="7178040" y="4590288"/>
            <a:ext cx="1737360" cy="274320"/>
          </a:xfrm>
          <a:prstGeom prst="rect">
            <a:avLst/>
          </a:prstGeom>
          <a:noFill/>
          <a:ln/>
        </p:spPr>
        <p:txBody>
          <a:bodyPr wrap="square" lIns="0" tIns="0" rIns="0" bIns="0" rtlCol="0" anchor="ctr"/>
          <a:lstStyle/>
          <a:p>
            <a:pPr indent="0" marL="0">
              <a:buNone/>
            </a:pPr>
            <a:r>
              <a:rPr lang="en-US" sz="950" dirty="0">
                <a:solidFill>
                  <a:srgbClr val="333333"/>
                </a:solidFill>
                <a:latin typeface="Arial" pitchFamily="34" charset="0"/>
                <a:ea typeface="Arial" pitchFamily="34" charset="-122"/>
                <a:cs typeface="Arial" pitchFamily="34" charset="-120"/>
              </a:rPr>
              <a:t>2025-06-01</a:t>
            </a:r>
            <a:endParaRPr lang="en-US" sz="950" dirty="0"/>
          </a:p>
        </p:txBody>
      </p:sp>
      <p:sp>
        <p:nvSpPr>
          <p:cNvPr id="80" name="Shape 78"/>
          <p:cNvSpPr/>
          <p:nvPr/>
        </p:nvSpPr>
        <p:spPr>
          <a:xfrm>
            <a:off x="6217920" y="4869180"/>
            <a:ext cx="2697480" cy="0"/>
          </a:xfrm>
          <a:prstGeom prst="line">
            <a:avLst/>
          </a:prstGeom>
          <a:noFill/>
          <a:ln w="9525">
            <a:solidFill>
              <a:srgbClr val="D5D5D2"/>
            </a:solidFill>
            <a:prstDash val="solid"/>
          </a:ln>
        </p:spPr>
      </p:sp>
      <p:sp>
        <p:nvSpPr>
          <p:cNvPr id="81" name="Shape 79"/>
          <p:cNvSpPr/>
          <p:nvPr/>
        </p:nvSpPr>
        <p:spPr>
          <a:xfrm>
            <a:off x="9052560" y="1847088"/>
            <a:ext cx="2697480" cy="0"/>
          </a:xfrm>
          <a:prstGeom prst="line">
            <a:avLst/>
          </a:prstGeom>
          <a:noFill/>
          <a:ln w="22225">
            <a:solidFill>
              <a:srgbClr val="000000"/>
            </a:solidFill>
            <a:prstDash val="solid"/>
          </a:ln>
        </p:spPr>
      </p:sp>
      <p:sp>
        <p:nvSpPr>
          <p:cNvPr id="82" name="Text 80"/>
          <p:cNvSpPr/>
          <p:nvPr/>
        </p:nvSpPr>
        <p:spPr>
          <a:xfrm>
            <a:off x="9052560" y="1901952"/>
            <a:ext cx="2697480" cy="292608"/>
          </a:xfrm>
          <a:prstGeom prst="rect">
            <a:avLst/>
          </a:prstGeom>
          <a:noFill/>
          <a:ln/>
        </p:spPr>
        <p:txBody>
          <a:bodyPr wrap="square" lIns="0" tIns="0" rIns="0" bIns="0" rtlCol="0" anchor="ctr"/>
          <a:lstStyle/>
          <a:p>
            <a:pPr indent="0" marL="0">
              <a:buNone/>
            </a:pPr>
            <a:r>
              <a:rPr lang="en-US" sz="1000" b="1" spc="140" kern="0" dirty="0">
                <a:solidFill>
                  <a:srgbClr val="6E6E6A"/>
                </a:solidFill>
                <a:latin typeface="Arial" pitchFamily="34" charset="0"/>
                <a:ea typeface="Arial" pitchFamily="34" charset="-122"/>
                <a:cs typeface="Arial" pitchFamily="34" charset="-120"/>
              </a:rPr>
              <a:t>EX-04</a:t>
            </a:r>
            <a:endParaRPr lang="en-US" sz="1000" dirty="0"/>
          </a:p>
        </p:txBody>
      </p:sp>
      <p:sp>
        <p:nvSpPr>
          <p:cNvPr id="83" name="Text 81"/>
          <p:cNvSpPr/>
          <p:nvPr/>
        </p:nvSpPr>
        <p:spPr>
          <a:xfrm>
            <a:off x="9052560" y="2194560"/>
            <a:ext cx="2697480" cy="566928"/>
          </a:xfrm>
          <a:prstGeom prst="rect">
            <a:avLst/>
          </a:prstGeom>
          <a:noFill/>
          <a:ln/>
        </p:spPr>
        <p:txBody>
          <a:bodyPr wrap="square" lIns="0" tIns="0" rIns="0" bIns="0" rtlCol="0" anchor="t"/>
          <a:lstStyle/>
          <a:p>
            <a:pPr indent="0" marL="0">
              <a:lnSpc>
                <a:spcPts val="1800"/>
              </a:lnSpc>
              <a:buNone/>
            </a:pPr>
            <a:r>
              <a:rPr lang="en-US" sz="1500" b="1" dirty="0">
                <a:solidFill>
                  <a:srgbClr val="000000"/>
                </a:solidFill>
                <a:latin typeface="Arial" pitchFamily="34" charset="0"/>
                <a:ea typeface="Arial" pitchFamily="34" charset="-122"/>
                <a:cs typeface="Arial" pitchFamily="34" charset="-120"/>
              </a:rPr>
              <a:t>Ulefone Note 14</a:t>
            </a:r>
            <a:endParaRPr lang="en-US" sz="1500" dirty="0"/>
          </a:p>
        </p:txBody>
      </p:sp>
      <p:sp>
        <p:nvSpPr>
          <p:cNvPr id="84" name="Text 82"/>
          <p:cNvSpPr/>
          <p:nvPr/>
        </p:nvSpPr>
        <p:spPr>
          <a:xfrm>
            <a:off x="9052560" y="2834640"/>
            <a:ext cx="960120" cy="274320"/>
          </a:xfrm>
          <a:prstGeom prst="rect">
            <a:avLst/>
          </a:prstGeom>
          <a:noFill/>
          <a:ln/>
        </p:spPr>
        <p:txBody>
          <a:bodyPr wrap="square" lIns="0" tIns="0" rIns="0" bIns="0" rtlCol="0" anchor="ctr"/>
          <a:lstStyle/>
          <a:p>
            <a:pPr indent="0" marL="0">
              <a:buNone/>
            </a:pPr>
            <a:r>
              <a:rPr lang="en-US" sz="950" dirty="0">
                <a:solidFill>
                  <a:srgbClr val="6E6E6A"/>
                </a:solidFill>
                <a:latin typeface="Arial" pitchFamily="34" charset="0"/>
                <a:ea typeface="Arial" pitchFamily="34" charset="-122"/>
                <a:cs typeface="Arial" pitchFamily="34" charset="-120"/>
              </a:rPr>
              <a:t>Vendor</a:t>
            </a:r>
            <a:endParaRPr lang="en-US" sz="950" dirty="0"/>
          </a:p>
        </p:txBody>
      </p:sp>
      <p:sp>
        <p:nvSpPr>
          <p:cNvPr id="85" name="Text 83"/>
          <p:cNvSpPr/>
          <p:nvPr/>
        </p:nvSpPr>
        <p:spPr>
          <a:xfrm>
            <a:off x="10012680" y="2834640"/>
            <a:ext cx="1737360" cy="274320"/>
          </a:xfrm>
          <a:prstGeom prst="rect">
            <a:avLst/>
          </a:prstGeom>
          <a:noFill/>
          <a:ln/>
        </p:spPr>
        <p:txBody>
          <a:bodyPr wrap="square" lIns="0" tIns="0" rIns="0" bIns="0" rtlCol="0" anchor="ctr"/>
          <a:lstStyle/>
          <a:p>
            <a:pPr indent="0" marL="0">
              <a:buNone/>
            </a:pPr>
            <a:r>
              <a:rPr lang="en-US" sz="950" dirty="0">
                <a:solidFill>
                  <a:srgbClr val="333333"/>
                </a:solidFill>
                <a:latin typeface="Arial" pitchFamily="34" charset="0"/>
                <a:ea typeface="Arial" pitchFamily="34" charset="-122"/>
                <a:cs typeface="Arial" pitchFamily="34" charset="-120"/>
              </a:rPr>
              <a:t>Ulefone</a:t>
            </a:r>
            <a:endParaRPr lang="en-US" sz="950" dirty="0"/>
          </a:p>
        </p:txBody>
      </p:sp>
      <p:sp>
        <p:nvSpPr>
          <p:cNvPr id="86" name="Shape 84"/>
          <p:cNvSpPr/>
          <p:nvPr/>
        </p:nvSpPr>
        <p:spPr>
          <a:xfrm>
            <a:off x="9052560" y="3113532"/>
            <a:ext cx="2697480" cy="0"/>
          </a:xfrm>
          <a:prstGeom prst="line">
            <a:avLst/>
          </a:prstGeom>
          <a:noFill/>
          <a:ln w="9525">
            <a:solidFill>
              <a:srgbClr val="D5D5D2"/>
            </a:solidFill>
            <a:prstDash val="solid"/>
          </a:ln>
        </p:spPr>
      </p:sp>
      <p:sp>
        <p:nvSpPr>
          <p:cNvPr id="87" name="Text 85"/>
          <p:cNvSpPr/>
          <p:nvPr/>
        </p:nvSpPr>
        <p:spPr>
          <a:xfrm>
            <a:off x="9052560" y="3127248"/>
            <a:ext cx="960120" cy="274320"/>
          </a:xfrm>
          <a:prstGeom prst="rect">
            <a:avLst/>
          </a:prstGeom>
          <a:noFill/>
          <a:ln/>
        </p:spPr>
        <p:txBody>
          <a:bodyPr wrap="square" lIns="0" tIns="0" rIns="0" bIns="0" rtlCol="0" anchor="ctr"/>
          <a:lstStyle/>
          <a:p>
            <a:pPr indent="0" marL="0">
              <a:buNone/>
            </a:pPr>
            <a:r>
              <a:rPr lang="en-US" sz="950" dirty="0">
                <a:solidFill>
                  <a:srgbClr val="6E6E6A"/>
                </a:solidFill>
                <a:latin typeface="Arial" pitchFamily="34" charset="0"/>
                <a:ea typeface="Arial" pitchFamily="34" charset="-122"/>
                <a:cs typeface="Arial" pitchFamily="34" charset="-120"/>
              </a:rPr>
              <a:t>OS</a:t>
            </a:r>
            <a:endParaRPr lang="en-US" sz="950" dirty="0"/>
          </a:p>
        </p:txBody>
      </p:sp>
      <p:sp>
        <p:nvSpPr>
          <p:cNvPr id="88" name="Text 86"/>
          <p:cNvSpPr/>
          <p:nvPr/>
        </p:nvSpPr>
        <p:spPr>
          <a:xfrm>
            <a:off x="10012680" y="3127248"/>
            <a:ext cx="1737360" cy="274320"/>
          </a:xfrm>
          <a:prstGeom prst="rect">
            <a:avLst/>
          </a:prstGeom>
          <a:noFill/>
          <a:ln/>
        </p:spPr>
        <p:txBody>
          <a:bodyPr wrap="square" lIns="0" tIns="0" rIns="0" bIns="0" rtlCol="0" anchor="ctr"/>
          <a:lstStyle/>
          <a:p>
            <a:pPr indent="0" marL="0">
              <a:buNone/>
            </a:pPr>
            <a:r>
              <a:rPr lang="en-US" sz="950" dirty="0">
                <a:solidFill>
                  <a:srgbClr val="333333"/>
                </a:solidFill>
                <a:latin typeface="Arial" pitchFamily="34" charset="0"/>
                <a:ea typeface="Arial" pitchFamily="34" charset="-122"/>
                <a:cs typeface="Arial" pitchFamily="34" charset="-120"/>
              </a:rPr>
              <a:t>Android 12</a:t>
            </a:r>
            <a:endParaRPr lang="en-US" sz="950" dirty="0"/>
          </a:p>
        </p:txBody>
      </p:sp>
      <p:sp>
        <p:nvSpPr>
          <p:cNvPr id="89" name="Shape 87"/>
          <p:cNvSpPr/>
          <p:nvPr/>
        </p:nvSpPr>
        <p:spPr>
          <a:xfrm>
            <a:off x="9052560" y="3406140"/>
            <a:ext cx="2697480" cy="0"/>
          </a:xfrm>
          <a:prstGeom prst="line">
            <a:avLst/>
          </a:prstGeom>
          <a:noFill/>
          <a:ln w="9525">
            <a:solidFill>
              <a:srgbClr val="D5D5D2"/>
            </a:solidFill>
            <a:prstDash val="solid"/>
          </a:ln>
        </p:spPr>
      </p:sp>
      <p:sp>
        <p:nvSpPr>
          <p:cNvPr id="90" name="Text 88"/>
          <p:cNvSpPr/>
          <p:nvPr/>
        </p:nvSpPr>
        <p:spPr>
          <a:xfrm>
            <a:off x="9052560" y="3419856"/>
            <a:ext cx="960120" cy="274320"/>
          </a:xfrm>
          <a:prstGeom prst="rect">
            <a:avLst/>
          </a:prstGeom>
          <a:noFill/>
          <a:ln/>
        </p:spPr>
        <p:txBody>
          <a:bodyPr wrap="square" lIns="0" tIns="0" rIns="0" bIns="0" rtlCol="0" anchor="ctr"/>
          <a:lstStyle/>
          <a:p>
            <a:pPr indent="0" marL="0">
              <a:buNone/>
            </a:pPr>
            <a:r>
              <a:rPr lang="en-US" sz="950" dirty="0">
                <a:solidFill>
                  <a:srgbClr val="6E6E6A"/>
                </a:solidFill>
                <a:latin typeface="Arial" pitchFamily="34" charset="0"/>
                <a:ea typeface="Arial" pitchFamily="34" charset="-122"/>
                <a:cs typeface="Arial" pitchFamily="34" charset="-120"/>
              </a:rPr>
              <a:t>Chipset</a:t>
            </a:r>
            <a:endParaRPr lang="en-US" sz="950" dirty="0"/>
          </a:p>
        </p:txBody>
      </p:sp>
      <p:sp>
        <p:nvSpPr>
          <p:cNvPr id="91" name="Text 89"/>
          <p:cNvSpPr/>
          <p:nvPr/>
        </p:nvSpPr>
        <p:spPr>
          <a:xfrm>
            <a:off x="10012680" y="3419856"/>
            <a:ext cx="1737360" cy="274320"/>
          </a:xfrm>
          <a:prstGeom prst="rect">
            <a:avLst/>
          </a:prstGeom>
          <a:noFill/>
          <a:ln/>
        </p:spPr>
        <p:txBody>
          <a:bodyPr wrap="square" lIns="0" tIns="0" rIns="0" bIns="0" rtlCol="0" anchor="ctr"/>
          <a:lstStyle/>
          <a:p>
            <a:pPr indent="0" marL="0">
              <a:buNone/>
            </a:pPr>
            <a:r>
              <a:rPr lang="en-US" sz="950" dirty="0">
                <a:solidFill>
                  <a:srgbClr val="333333"/>
                </a:solidFill>
                <a:latin typeface="Arial" pitchFamily="34" charset="0"/>
                <a:ea typeface="Arial" pitchFamily="34" charset="-122"/>
                <a:cs typeface="Arial" pitchFamily="34" charset="-120"/>
              </a:rPr>
              <a:t>MT6761V/WBB</a:t>
            </a:r>
            <a:endParaRPr lang="en-US" sz="950" dirty="0"/>
          </a:p>
        </p:txBody>
      </p:sp>
      <p:sp>
        <p:nvSpPr>
          <p:cNvPr id="92" name="Shape 90"/>
          <p:cNvSpPr/>
          <p:nvPr/>
        </p:nvSpPr>
        <p:spPr>
          <a:xfrm>
            <a:off x="9052560" y="3698748"/>
            <a:ext cx="2697480" cy="0"/>
          </a:xfrm>
          <a:prstGeom prst="line">
            <a:avLst/>
          </a:prstGeom>
          <a:noFill/>
          <a:ln w="9525">
            <a:solidFill>
              <a:srgbClr val="D5D5D2"/>
            </a:solidFill>
            <a:prstDash val="solid"/>
          </a:ln>
        </p:spPr>
      </p:sp>
      <p:sp>
        <p:nvSpPr>
          <p:cNvPr id="93" name="Text 91"/>
          <p:cNvSpPr/>
          <p:nvPr/>
        </p:nvSpPr>
        <p:spPr>
          <a:xfrm>
            <a:off x="9052560" y="3712464"/>
            <a:ext cx="960120" cy="274320"/>
          </a:xfrm>
          <a:prstGeom prst="rect">
            <a:avLst/>
          </a:prstGeom>
          <a:noFill/>
          <a:ln/>
        </p:spPr>
        <p:txBody>
          <a:bodyPr wrap="square" lIns="0" tIns="0" rIns="0" bIns="0" rtlCol="0" anchor="ctr"/>
          <a:lstStyle/>
          <a:p>
            <a:pPr indent="0" marL="0">
              <a:buNone/>
            </a:pPr>
            <a:r>
              <a:rPr lang="en-US" sz="950" dirty="0">
                <a:solidFill>
                  <a:srgbClr val="6E6E6A"/>
                </a:solidFill>
                <a:latin typeface="Arial" pitchFamily="34" charset="0"/>
                <a:ea typeface="Arial" pitchFamily="34" charset="-122"/>
                <a:cs typeface="Arial" pitchFamily="34" charset="-120"/>
              </a:rPr>
              <a:t>IMEI 1</a:t>
            </a:r>
            <a:endParaRPr lang="en-US" sz="950" dirty="0"/>
          </a:p>
        </p:txBody>
      </p:sp>
      <p:sp>
        <p:nvSpPr>
          <p:cNvPr id="94" name="Text 92"/>
          <p:cNvSpPr/>
          <p:nvPr/>
        </p:nvSpPr>
        <p:spPr>
          <a:xfrm>
            <a:off x="10012680" y="3712464"/>
            <a:ext cx="1737360" cy="274320"/>
          </a:xfrm>
          <a:prstGeom prst="rect">
            <a:avLst/>
          </a:prstGeom>
          <a:noFill/>
          <a:ln/>
        </p:spPr>
        <p:txBody>
          <a:bodyPr wrap="square" lIns="0" tIns="0" rIns="0" bIns="0" rtlCol="0" anchor="ctr"/>
          <a:lstStyle/>
          <a:p>
            <a:pPr indent="0" marL="0">
              <a:buNone/>
            </a:pPr>
            <a:r>
              <a:rPr lang="en-US" sz="950" dirty="0">
                <a:solidFill>
                  <a:srgbClr val="333333"/>
                </a:solidFill>
                <a:latin typeface="Arial" pitchFamily="34" charset="0"/>
                <a:ea typeface="Arial" pitchFamily="34" charset="-122"/>
                <a:cs typeface="Arial" pitchFamily="34" charset="-120"/>
              </a:rPr>
              <a:t>355617730545771</a:t>
            </a:r>
            <a:endParaRPr lang="en-US" sz="950" dirty="0"/>
          </a:p>
        </p:txBody>
      </p:sp>
      <p:sp>
        <p:nvSpPr>
          <p:cNvPr id="95" name="Shape 93"/>
          <p:cNvSpPr/>
          <p:nvPr/>
        </p:nvSpPr>
        <p:spPr>
          <a:xfrm>
            <a:off x="9052560" y="3991356"/>
            <a:ext cx="2697480" cy="0"/>
          </a:xfrm>
          <a:prstGeom prst="line">
            <a:avLst/>
          </a:prstGeom>
          <a:noFill/>
          <a:ln w="9525">
            <a:solidFill>
              <a:srgbClr val="D5D5D2"/>
            </a:solidFill>
            <a:prstDash val="solid"/>
          </a:ln>
        </p:spPr>
      </p:sp>
      <p:sp>
        <p:nvSpPr>
          <p:cNvPr id="96" name="Text 94"/>
          <p:cNvSpPr/>
          <p:nvPr/>
        </p:nvSpPr>
        <p:spPr>
          <a:xfrm>
            <a:off x="9052560" y="4005072"/>
            <a:ext cx="960120" cy="274320"/>
          </a:xfrm>
          <a:prstGeom prst="rect">
            <a:avLst/>
          </a:prstGeom>
          <a:noFill/>
          <a:ln/>
        </p:spPr>
        <p:txBody>
          <a:bodyPr wrap="square" lIns="0" tIns="0" rIns="0" bIns="0" rtlCol="0" anchor="ctr"/>
          <a:lstStyle/>
          <a:p>
            <a:pPr indent="0" marL="0">
              <a:buNone/>
            </a:pPr>
            <a:r>
              <a:rPr lang="en-US" sz="950" dirty="0">
                <a:solidFill>
                  <a:srgbClr val="6E6E6A"/>
                </a:solidFill>
                <a:latin typeface="Arial" pitchFamily="34" charset="0"/>
                <a:ea typeface="Arial" pitchFamily="34" charset="-122"/>
                <a:cs typeface="Arial" pitchFamily="34" charset="-120"/>
              </a:rPr>
              <a:t>IMEI 2</a:t>
            </a:r>
            <a:endParaRPr lang="en-US" sz="950" dirty="0"/>
          </a:p>
        </p:txBody>
      </p:sp>
      <p:sp>
        <p:nvSpPr>
          <p:cNvPr id="97" name="Text 95"/>
          <p:cNvSpPr/>
          <p:nvPr/>
        </p:nvSpPr>
        <p:spPr>
          <a:xfrm>
            <a:off x="10012680" y="4005072"/>
            <a:ext cx="1737360" cy="274320"/>
          </a:xfrm>
          <a:prstGeom prst="rect">
            <a:avLst/>
          </a:prstGeom>
          <a:noFill/>
          <a:ln/>
        </p:spPr>
        <p:txBody>
          <a:bodyPr wrap="square" lIns="0" tIns="0" rIns="0" bIns="0" rtlCol="0" anchor="ctr"/>
          <a:lstStyle/>
          <a:p>
            <a:pPr indent="0" marL="0">
              <a:buNone/>
            </a:pPr>
            <a:r>
              <a:rPr lang="en-US" sz="950" dirty="0">
                <a:solidFill>
                  <a:srgbClr val="333333"/>
                </a:solidFill>
                <a:latin typeface="Arial" pitchFamily="34" charset="0"/>
                <a:ea typeface="Arial" pitchFamily="34" charset="-122"/>
                <a:cs typeface="Arial" pitchFamily="34" charset="-120"/>
              </a:rPr>
              <a:t>355617730545789</a:t>
            </a:r>
            <a:endParaRPr lang="en-US" sz="950" dirty="0"/>
          </a:p>
        </p:txBody>
      </p:sp>
      <p:sp>
        <p:nvSpPr>
          <p:cNvPr id="98" name="Shape 96"/>
          <p:cNvSpPr/>
          <p:nvPr/>
        </p:nvSpPr>
        <p:spPr>
          <a:xfrm>
            <a:off x="9052560" y="4283964"/>
            <a:ext cx="2697480" cy="0"/>
          </a:xfrm>
          <a:prstGeom prst="line">
            <a:avLst/>
          </a:prstGeom>
          <a:noFill/>
          <a:ln w="9525">
            <a:solidFill>
              <a:srgbClr val="D5D5D2"/>
            </a:solidFill>
            <a:prstDash val="solid"/>
          </a:ln>
        </p:spPr>
      </p:sp>
      <p:sp>
        <p:nvSpPr>
          <p:cNvPr id="99" name="Text 97"/>
          <p:cNvSpPr/>
          <p:nvPr/>
        </p:nvSpPr>
        <p:spPr>
          <a:xfrm>
            <a:off x="9052560" y="4297680"/>
            <a:ext cx="960120" cy="274320"/>
          </a:xfrm>
          <a:prstGeom prst="rect">
            <a:avLst/>
          </a:prstGeom>
          <a:noFill/>
          <a:ln/>
        </p:spPr>
        <p:txBody>
          <a:bodyPr wrap="square" lIns="0" tIns="0" rIns="0" bIns="0" rtlCol="0" anchor="ctr"/>
          <a:lstStyle/>
          <a:p>
            <a:pPr indent="0" marL="0">
              <a:buNone/>
            </a:pPr>
            <a:r>
              <a:rPr lang="en-US" sz="950" dirty="0">
                <a:solidFill>
                  <a:srgbClr val="6E6E6A"/>
                </a:solidFill>
                <a:latin typeface="Arial" pitchFamily="34" charset="0"/>
                <a:ea typeface="Arial" pitchFamily="34" charset="-122"/>
                <a:cs typeface="Arial" pitchFamily="34" charset="-120"/>
              </a:rPr>
              <a:t>Android ID</a:t>
            </a:r>
            <a:endParaRPr lang="en-US" sz="950" dirty="0"/>
          </a:p>
        </p:txBody>
      </p:sp>
      <p:sp>
        <p:nvSpPr>
          <p:cNvPr id="100" name="Text 98"/>
          <p:cNvSpPr/>
          <p:nvPr/>
        </p:nvSpPr>
        <p:spPr>
          <a:xfrm>
            <a:off x="10012680" y="4297680"/>
            <a:ext cx="1737360" cy="274320"/>
          </a:xfrm>
          <a:prstGeom prst="rect">
            <a:avLst/>
          </a:prstGeom>
          <a:noFill/>
          <a:ln/>
        </p:spPr>
        <p:txBody>
          <a:bodyPr wrap="square" lIns="0" tIns="0" rIns="0" bIns="0" rtlCol="0" anchor="ctr"/>
          <a:lstStyle/>
          <a:p>
            <a:pPr indent="0" marL="0">
              <a:buNone/>
            </a:pPr>
            <a:r>
              <a:rPr lang="en-US" sz="950" dirty="0">
                <a:solidFill>
                  <a:srgbClr val="333333"/>
                </a:solidFill>
                <a:latin typeface="Arial" pitchFamily="34" charset="0"/>
                <a:ea typeface="Arial" pitchFamily="34" charset="-122"/>
                <a:cs typeface="Arial" pitchFamily="34" charset="-120"/>
              </a:rPr>
              <a:t>749c315aaaa78ca3</a:t>
            </a:r>
            <a:endParaRPr lang="en-US" sz="950" dirty="0"/>
          </a:p>
        </p:txBody>
      </p:sp>
      <p:sp>
        <p:nvSpPr>
          <p:cNvPr id="101" name="Shape 99"/>
          <p:cNvSpPr/>
          <p:nvPr/>
        </p:nvSpPr>
        <p:spPr>
          <a:xfrm>
            <a:off x="9052560" y="4576572"/>
            <a:ext cx="2697480" cy="0"/>
          </a:xfrm>
          <a:prstGeom prst="line">
            <a:avLst/>
          </a:prstGeom>
          <a:noFill/>
          <a:ln w="9525">
            <a:solidFill>
              <a:srgbClr val="D5D5D2"/>
            </a:solidFill>
            <a:prstDash val="solid"/>
          </a:ln>
        </p:spPr>
      </p:sp>
      <p:sp>
        <p:nvSpPr>
          <p:cNvPr id="102" name="Text 100"/>
          <p:cNvSpPr/>
          <p:nvPr/>
        </p:nvSpPr>
        <p:spPr>
          <a:xfrm>
            <a:off x="9052560" y="4590288"/>
            <a:ext cx="960120" cy="274320"/>
          </a:xfrm>
          <a:prstGeom prst="rect">
            <a:avLst/>
          </a:prstGeom>
          <a:noFill/>
          <a:ln/>
        </p:spPr>
        <p:txBody>
          <a:bodyPr wrap="square" lIns="0" tIns="0" rIns="0" bIns="0" rtlCol="0" anchor="ctr"/>
          <a:lstStyle/>
          <a:p>
            <a:pPr indent="0" marL="0">
              <a:buNone/>
            </a:pPr>
            <a:r>
              <a:rPr lang="en-US" sz="950" dirty="0">
                <a:solidFill>
                  <a:srgbClr val="6E6E6A"/>
                </a:solidFill>
                <a:latin typeface="Arial" pitchFamily="34" charset="0"/>
                <a:ea typeface="Arial" pitchFamily="34" charset="-122"/>
                <a:cs typeface="Arial" pitchFamily="34" charset="-120"/>
              </a:rPr>
              <a:t>Patch level</a:t>
            </a:r>
            <a:endParaRPr lang="en-US" sz="950" dirty="0"/>
          </a:p>
        </p:txBody>
      </p:sp>
      <p:sp>
        <p:nvSpPr>
          <p:cNvPr id="103" name="Text 101"/>
          <p:cNvSpPr/>
          <p:nvPr/>
        </p:nvSpPr>
        <p:spPr>
          <a:xfrm>
            <a:off x="10012680" y="4590288"/>
            <a:ext cx="1737360" cy="274320"/>
          </a:xfrm>
          <a:prstGeom prst="rect">
            <a:avLst/>
          </a:prstGeom>
          <a:noFill/>
          <a:ln/>
        </p:spPr>
        <p:txBody>
          <a:bodyPr wrap="square" lIns="0" tIns="0" rIns="0" bIns="0" rtlCol="0" anchor="ctr"/>
          <a:lstStyle/>
          <a:p>
            <a:pPr indent="0" marL="0">
              <a:buNone/>
            </a:pPr>
            <a:r>
              <a:rPr lang="en-US" sz="950" dirty="0">
                <a:solidFill>
                  <a:srgbClr val="333333"/>
                </a:solidFill>
                <a:latin typeface="Arial" pitchFamily="34" charset="0"/>
                <a:ea typeface="Arial" pitchFamily="34" charset="-122"/>
                <a:cs typeface="Arial" pitchFamily="34" charset="-120"/>
              </a:rPr>
              <a:t>2023-03-05</a:t>
            </a:r>
            <a:endParaRPr lang="en-US" sz="950" dirty="0"/>
          </a:p>
        </p:txBody>
      </p:sp>
      <p:sp>
        <p:nvSpPr>
          <p:cNvPr id="104" name="Shape 102"/>
          <p:cNvSpPr/>
          <p:nvPr/>
        </p:nvSpPr>
        <p:spPr>
          <a:xfrm>
            <a:off x="9052560" y="4869180"/>
            <a:ext cx="2697480" cy="0"/>
          </a:xfrm>
          <a:prstGeom prst="line">
            <a:avLst/>
          </a:prstGeom>
          <a:noFill/>
          <a:ln w="9525">
            <a:solidFill>
              <a:srgbClr val="D5D5D2"/>
            </a:solidFill>
            <a:prstDash val="solid"/>
          </a:ln>
        </p:spPr>
      </p:sp>
      <p:sp>
        <p:nvSpPr>
          <p:cNvPr id="105" name="Text 103"/>
          <p:cNvSpPr/>
          <p:nvPr/>
        </p:nvSpPr>
        <p:spPr>
          <a:xfrm>
            <a:off x="548640" y="5257800"/>
            <a:ext cx="11094415" cy="274320"/>
          </a:xfrm>
          <a:prstGeom prst="rect">
            <a:avLst/>
          </a:prstGeom>
          <a:noFill/>
          <a:ln/>
        </p:spPr>
        <p:txBody>
          <a:bodyPr wrap="square" lIns="0" tIns="0" rIns="0" bIns="0" rtlCol="0" anchor="ctr"/>
          <a:lstStyle/>
          <a:p>
            <a:pPr indent="0" marL="0">
              <a:buNone/>
            </a:pPr>
            <a:r>
              <a:rPr lang="en-US" sz="950" i="1" dirty="0">
                <a:solidFill>
                  <a:srgbClr val="6E6E6A"/>
                </a:solidFill>
                <a:latin typeface="Arial" pitchFamily="34" charset="0"/>
                <a:ea typeface="Arial" pitchFamily="34" charset="-122"/>
                <a:cs typeface="Arial" pitchFamily="34" charset="-120"/>
              </a:rPr>
              <a:t>Source: Extraction Summary → Device Info panel, Cellebrite Physical Analyzer 7.73.0.11. Values taken from the UFED extraction file.</a:t>
            </a:r>
            <a:endParaRPr lang="en-US" sz="950" dirty="0"/>
          </a:p>
        </p:txBody>
      </p:sp>
      <p:sp>
        <p:nvSpPr>
          <p:cNvPr id="106" name="Shape 104"/>
          <p:cNvSpPr/>
          <p:nvPr/>
        </p:nvSpPr>
        <p:spPr>
          <a:xfrm>
            <a:off x="548640" y="5650992"/>
            <a:ext cx="11094415" cy="566928"/>
          </a:xfrm>
          <a:prstGeom prst="rect">
            <a:avLst/>
          </a:prstGeom>
          <a:solidFill>
            <a:srgbClr val="000000"/>
          </a:solidFill>
          <a:ln/>
        </p:spPr>
      </p:sp>
      <p:sp>
        <p:nvSpPr>
          <p:cNvPr id="107" name="Text 105"/>
          <p:cNvSpPr/>
          <p:nvPr/>
        </p:nvSpPr>
        <p:spPr>
          <a:xfrm>
            <a:off x="713232" y="5650992"/>
            <a:ext cx="10765231" cy="566928"/>
          </a:xfrm>
          <a:prstGeom prst="rect">
            <a:avLst/>
          </a:prstGeom>
          <a:noFill/>
          <a:ln/>
        </p:spPr>
        <p:txBody>
          <a:bodyPr wrap="square" lIns="0" tIns="0" rIns="0" bIns="0" rtlCol="0" anchor="ctr"/>
          <a:lstStyle/>
          <a:p>
            <a:pPr indent="0" marL="0">
              <a:buNone/>
            </a:pPr>
            <a:r>
              <a:rPr lang="en-US" sz="1100" b="1" spc="160" kern="0" dirty="0">
                <a:solidFill>
                  <a:srgbClr val="FFFFFF"/>
                </a:solidFill>
                <a:latin typeface="Arial" pitchFamily="34" charset="0"/>
                <a:ea typeface="Arial" pitchFamily="34" charset="-122"/>
                <a:cs typeface="Arial" pitchFamily="34" charset="-120"/>
              </a:rPr>
              <a:t>PROOF</a:t>
            </a:r>
            <a:pPr indent="0" marL="0">
              <a:buNone/>
            </a:pPr>
            <a:r>
              <a:rPr lang="en-US" sz="1100" dirty="0">
                <a:solidFill>
                  <a:srgbClr val="FFFFFF"/>
                </a:solidFill>
                <a:latin typeface="Arial" pitchFamily="34" charset="0"/>
                <a:ea typeface="Arial" pitchFamily="34" charset="-122"/>
                <a:cs typeface="Arial" pitchFamily="34" charset="-120"/>
              </a:rPr>
              <a:t>    Four distinct IMEI pairs and four distinct Android IDs confirm four separate physical handsets — no exhibit is a duplicate image of another.</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4F4F2"/>
        </a:solidFill>
      </p:bgPr>
    </p:bg>
    <p:spTree>
      <p:nvGrpSpPr>
        <p:cNvPr id="1" name=""/>
        <p:cNvGrpSpPr/>
        <p:nvPr/>
      </p:nvGrpSpPr>
      <p:grpSpPr>
        <a:xfrm>
          <a:off x="0" y="0"/>
          <a:ext cx="0" cy="0"/>
          <a:chOff x="0" y="0"/>
          <a:chExt cx="0" cy="0"/>
        </a:xfrm>
      </p:grpSpPr>
      <p:sp>
        <p:nvSpPr>
          <p:cNvPr id="2" name="Text 0"/>
          <p:cNvSpPr/>
          <p:nvPr/>
        </p:nvSpPr>
        <p:spPr>
          <a:xfrm>
            <a:off x="548640" y="219456"/>
            <a:ext cx="5486400" cy="237744"/>
          </a:xfrm>
          <a:prstGeom prst="rect">
            <a:avLst/>
          </a:prstGeom>
          <a:noFill/>
          <a:ln/>
        </p:spPr>
        <p:txBody>
          <a:bodyPr wrap="square" lIns="0" tIns="0" rIns="0" bIns="0" rtlCol="0" anchor="ctr"/>
          <a:lstStyle/>
          <a:p>
            <a:pPr indent="0" marL="0">
              <a:buNone/>
            </a:pPr>
            <a:r>
              <a:rPr lang="en-US" sz="900" b="1" spc="140" kern="0" dirty="0">
                <a:solidFill>
                  <a:srgbClr val="000000"/>
                </a:solidFill>
                <a:latin typeface="Arial" pitchFamily="34" charset="0"/>
                <a:ea typeface="Arial" pitchFamily="34" charset="-122"/>
                <a:cs typeface="Arial" pitchFamily="34" charset="-120"/>
              </a:rPr>
              <a:t>QUANTUM TECH — DIGITAL FORENSICS</a:t>
            </a:r>
            <a:endParaRPr lang="en-US" sz="900" dirty="0"/>
          </a:p>
        </p:txBody>
      </p:sp>
      <p:sp>
        <p:nvSpPr>
          <p:cNvPr id="3" name="Text 1"/>
          <p:cNvSpPr/>
          <p:nvPr/>
        </p:nvSpPr>
        <p:spPr>
          <a:xfrm>
            <a:off x="6035040" y="219456"/>
            <a:ext cx="5608015" cy="237744"/>
          </a:xfrm>
          <a:prstGeom prst="rect">
            <a:avLst/>
          </a:prstGeom>
          <a:noFill/>
          <a:ln/>
        </p:spPr>
        <p:txBody>
          <a:bodyPr wrap="square" lIns="0" tIns="0" rIns="0" bIns="0" rtlCol="0" anchor="ctr"/>
          <a:lstStyle/>
          <a:p>
            <a:pPr algn="r" indent="0" marL="0">
              <a:buNone/>
            </a:pPr>
            <a:r>
              <a:rPr lang="en-US" sz="900" b="1" spc="140" kern="0" dirty="0">
                <a:solidFill>
                  <a:srgbClr val="000000"/>
                </a:solidFill>
                <a:latin typeface="Arial" pitchFamily="34" charset="0"/>
                <a:ea typeface="Arial" pitchFamily="34" charset="-122"/>
                <a:cs typeface="Arial" pitchFamily="34" charset="-120"/>
              </a:rPr>
              <a:t>QT-AI-2025</a:t>
            </a:r>
            <a:endParaRPr lang="en-US" sz="900" dirty="0"/>
          </a:p>
        </p:txBody>
      </p:sp>
      <p:sp>
        <p:nvSpPr>
          <p:cNvPr id="4" name="Text 2"/>
          <p:cNvSpPr/>
          <p:nvPr/>
        </p:nvSpPr>
        <p:spPr>
          <a:xfrm>
            <a:off x="548640" y="6382512"/>
            <a:ext cx="4572000" cy="237744"/>
          </a:xfrm>
          <a:prstGeom prst="rect">
            <a:avLst/>
          </a:prstGeom>
          <a:noFill/>
          <a:ln/>
        </p:spPr>
        <p:txBody>
          <a:bodyPr wrap="square" lIns="0" tIns="0" rIns="0" bIns="0" rtlCol="0" anchor="ctr"/>
          <a:lstStyle/>
          <a:p>
            <a:pPr indent="0" marL="0">
              <a:buNone/>
            </a:pPr>
            <a:r>
              <a:rPr lang="en-US" sz="800" spc="80" kern="0" dirty="0">
                <a:solidFill>
                  <a:srgbClr val="6E6E6A"/>
                </a:solidFill>
                <a:latin typeface="Arial" pitchFamily="34" charset="0"/>
                <a:ea typeface="Arial" pitchFamily="34" charset="-122"/>
                <a:cs typeface="Arial" pitchFamily="34" charset="-120"/>
              </a:rPr>
              <a:t>ACCA7031 | UWTSD</a:t>
            </a:r>
            <a:endParaRPr lang="en-US" sz="800" dirty="0"/>
          </a:p>
        </p:txBody>
      </p:sp>
      <p:sp>
        <p:nvSpPr>
          <p:cNvPr id="5" name="Text 3"/>
          <p:cNvSpPr/>
          <p:nvPr/>
        </p:nvSpPr>
        <p:spPr>
          <a:xfrm>
            <a:off x="6400800" y="6382512"/>
            <a:ext cx="5242255" cy="237744"/>
          </a:xfrm>
          <a:prstGeom prst="rect">
            <a:avLst/>
          </a:prstGeom>
          <a:noFill/>
          <a:ln/>
        </p:spPr>
        <p:txBody>
          <a:bodyPr wrap="square" lIns="0" tIns="0" rIns="0" bIns="0" rtlCol="0" anchor="ctr"/>
          <a:lstStyle/>
          <a:p>
            <a:pPr algn="r" indent="0" marL="0">
              <a:buNone/>
            </a:pPr>
            <a:r>
              <a:rPr lang="en-US" sz="800" spc="80" kern="0" dirty="0">
                <a:solidFill>
                  <a:srgbClr val="6E6E6A"/>
                </a:solidFill>
                <a:latin typeface="Arial" pitchFamily="34" charset="0"/>
                <a:ea typeface="Arial" pitchFamily="34" charset="-122"/>
                <a:cs typeface="Arial" pitchFamily="34" charset="-120"/>
              </a:rPr>
              <a:t>Forensic Investigation Report</a:t>
            </a:r>
            <a:endParaRPr lang="en-US" sz="800" dirty="0"/>
          </a:p>
        </p:txBody>
      </p:sp>
      <p:sp>
        <p:nvSpPr>
          <p:cNvPr id="6" name="Text 4"/>
          <p:cNvSpPr/>
          <p:nvPr/>
        </p:nvSpPr>
        <p:spPr>
          <a:xfrm>
            <a:off x="9905695" y="603504"/>
            <a:ext cx="1737360" cy="822960"/>
          </a:xfrm>
          <a:prstGeom prst="rect">
            <a:avLst/>
          </a:prstGeom>
          <a:noFill/>
          <a:ln/>
        </p:spPr>
        <p:txBody>
          <a:bodyPr wrap="square" lIns="0" tIns="0" rIns="0" bIns="0" rtlCol="0" anchor="ctr"/>
          <a:lstStyle/>
          <a:p>
            <a:pPr algn="r" indent="0" marL="0">
              <a:buNone/>
            </a:pPr>
            <a:r>
              <a:rPr lang="en-US" sz="4800" b="1" dirty="0">
                <a:solidFill>
                  <a:srgbClr val="E0E0DC"/>
                </a:solidFill>
                <a:latin typeface="Arial" pitchFamily="34" charset="0"/>
                <a:ea typeface="Arial" pitchFamily="34" charset="-122"/>
                <a:cs typeface="Arial" pitchFamily="34" charset="-120"/>
              </a:rPr>
              <a:t>07</a:t>
            </a:r>
            <a:endParaRPr lang="en-US" sz="4800" dirty="0"/>
          </a:p>
        </p:txBody>
      </p:sp>
      <p:sp>
        <p:nvSpPr>
          <p:cNvPr id="7" name="Text 5"/>
          <p:cNvSpPr/>
          <p:nvPr/>
        </p:nvSpPr>
        <p:spPr>
          <a:xfrm>
            <a:off x="548640" y="731520"/>
            <a:ext cx="9509760" cy="566928"/>
          </a:xfrm>
          <a:prstGeom prst="rect">
            <a:avLst/>
          </a:prstGeom>
          <a:noFill/>
          <a:ln/>
        </p:spPr>
        <p:txBody>
          <a:bodyPr wrap="square" lIns="0" tIns="0" rIns="0" bIns="0" rtlCol="0" anchor="ctr"/>
          <a:lstStyle/>
          <a:p>
            <a:pPr algn="l" indent="0" marL="0">
              <a:buNone/>
            </a:pPr>
            <a:r>
              <a:rPr lang="en-US" sz="3200" b="1" dirty="0">
                <a:solidFill>
                  <a:srgbClr val="000000"/>
                </a:solidFill>
                <a:latin typeface="Arial" pitchFamily="34" charset="0"/>
                <a:ea typeface="Arial" pitchFamily="34" charset="-122"/>
                <a:cs typeface="Arial" pitchFamily="34" charset="-120"/>
              </a:rPr>
              <a:t>Hash Verification</a:t>
            </a:r>
            <a:endParaRPr lang="en-US" sz="3200" dirty="0"/>
          </a:p>
        </p:txBody>
      </p:sp>
      <p:sp>
        <p:nvSpPr>
          <p:cNvPr id="8" name="Text 6"/>
          <p:cNvSpPr/>
          <p:nvPr/>
        </p:nvSpPr>
        <p:spPr>
          <a:xfrm>
            <a:off x="548640" y="1298448"/>
            <a:ext cx="9509760" cy="274320"/>
          </a:xfrm>
          <a:prstGeom prst="rect">
            <a:avLst/>
          </a:prstGeom>
          <a:noFill/>
          <a:ln/>
        </p:spPr>
        <p:txBody>
          <a:bodyPr wrap="square" lIns="0" tIns="0" rIns="0" bIns="0" rtlCol="0" anchor="ctr"/>
          <a:lstStyle/>
          <a:p>
            <a:pPr indent="0" marL="0">
              <a:buNone/>
            </a:pPr>
            <a:r>
              <a:rPr lang="en-US" sz="1200" dirty="0">
                <a:solidFill>
                  <a:srgbClr val="6E6E6A"/>
                </a:solidFill>
                <a:latin typeface="Arial" pitchFamily="34" charset="0"/>
                <a:ea typeface="Arial" pitchFamily="34" charset="-122"/>
                <a:cs typeface="Arial" pitchFamily="34" charset="-120"/>
              </a:rPr>
              <a:t>SHA-256 integrity check on every extraction image, computed at acquisition and re-verified on load</a:t>
            </a:r>
            <a:endParaRPr lang="en-US" sz="1200" dirty="0"/>
          </a:p>
        </p:txBody>
      </p:sp>
      <p:sp>
        <p:nvSpPr>
          <p:cNvPr id="9" name="Text 7"/>
          <p:cNvSpPr/>
          <p:nvPr/>
        </p:nvSpPr>
        <p:spPr>
          <a:xfrm>
            <a:off x="548640" y="1874520"/>
            <a:ext cx="2651760" cy="256032"/>
          </a:xfrm>
          <a:prstGeom prst="rect">
            <a:avLst/>
          </a:prstGeom>
          <a:noFill/>
          <a:ln/>
        </p:spPr>
        <p:txBody>
          <a:bodyPr wrap="square" lIns="0" tIns="0" rIns="0" bIns="0" rtlCol="0" anchor="ctr"/>
          <a:lstStyle/>
          <a:p>
            <a:pPr indent="0" marL="0">
              <a:buNone/>
            </a:pPr>
            <a:r>
              <a:rPr lang="en-US" sz="1000" b="1" spc="80" kern="0" dirty="0">
                <a:solidFill>
                  <a:srgbClr val="000000"/>
                </a:solidFill>
                <a:latin typeface="Arial" pitchFamily="34" charset="0"/>
                <a:ea typeface="Arial" pitchFamily="34" charset="-122"/>
                <a:cs typeface="Arial" pitchFamily="34" charset="-120"/>
              </a:rPr>
              <a:t>EX-01  Huawei POT-LX1</a:t>
            </a:r>
            <a:endParaRPr lang="en-US" sz="1000" dirty="0"/>
          </a:p>
        </p:txBody>
      </p:sp>
      <p:pic>
        <p:nvPicPr>
          <p:cNvPr id="10" name="Image 0" descr="/home/claude/work/anno/hash_hua.png">    </p:cNvPr>
          <p:cNvPicPr>
            <a:picLocks noChangeAspect="1"/>
          </p:cNvPicPr>
          <p:nvPr/>
        </p:nvPicPr>
        <p:blipFill>
          <a:blip r:embed="rId1"/>
          <a:stretch>
            <a:fillRect/>
          </a:stretch>
        </p:blipFill>
        <p:spPr>
          <a:xfrm>
            <a:off x="548640" y="2185416"/>
            <a:ext cx="2651760" cy="1491596"/>
          </a:xfrm>
          <a:prstGeom prst="rect">
            <a:avLst/>
          </a:prstGeom>
        </p:spPr>
      </p:pic>
      <p:sp>
        <p:nvSpPr>
          <p:cNvPr id="11" name="Text 8"/>
          <p:cNvSpPr/>
          <p:nvPr/>
        </p:nvSpPr>
        <p:spPr>
          <a:xfrm>
            <a:off x="548640" y="3731876"/>
            <a:ext cx="2651760" cy="256032"/>
          </a:xfrm>
          <a:prstGeom prst="rect">
            <a:avLst/>
          </a:prstGeom>
          <a:noFill/>
          <a:ln/>
        </p:spPr>
        <p:txBody>
          <a:bodyPr wrap="square" lIns="0" tIns="0" rIns="0" bIns="0" rtlCol="0" anchor="ctr"/>
          <a:lstStyle/>
          <a:p>
            <a:pPr algn="ctr" indent="0" marL="0">
              <a:buNone/>
            </a:pPr>
            <a:r>
              <a:rPr lang="en-US" sz="1100" b="1" dirty="0">
                <a:solidFill>
                  <a:srgbClr val="000000"/>
                </a:solidFill>
                <a:latin typeface="Arial" pitchFamily="34" charset="0"/>
                <a:ea typeface="Arial" pitchFamily="34" charset="-122"/>
                <a:cs typeface="Arial" pitchFamily="34" charset="-120"/>
              </a:rPr>
              <a:t>Verified</a:t>
            </a:r>
            <a:endParaRPr lang="en-US" sz="1100" dirty="0"/>
          </a:p>
        </p:txBody>
      </p:sp>
      <p:sp>
        <p:nvSpPr>
          <p:cNvPr id="12" name="Text 9"/>
          <p:cNvSpPr/>
          <p:nvPr/>
        </p:nvSpPr>
        <p:spPr>
          <a:xfrm>
            <a:off x="548640" y="4006196"/>
            <a:ext cx="2651760" cy="777240"/>
          </a:xfrm>
          <a:prstGeom prst="rect">
            <a:avLst/>
          </a:prstGeom>
          <a:noFill/>
          <a:ln/>
        </p:spPr>
        <p:txBody>
          <a:bodyPr wrap="square" lIns="0" tIns="0" rIns="0" bIns="0" rtlCol="0" anchor="t"/>
          <a:lstStyle/>
          <a:p>
            <a:pPr indent="0" marL="0">
              <a:lnSpc>
                <a:spcPts val="1100"/>
              </a:lnSpc>
              <a:buNone/>
            </a:pPr>
            <a:r>
              <a:rPr lang="en-US" sz="900" dirty="0">
                <a:solidFill>
                  <a:srgbClr val="6E6E6A"/>
                </a:solidFill>
                <a:latin typeface="Arial" pitchFamily="34" charset="0"/>
                <a:ea typeface="Arial" pitchFamily="34" charset="-122"/>
                <a:cs typeface="Arial" pitchFamily="34" charset="-120"/>
              </a:rPr>
              <a:t>File Dump  ·  SHA-256
</a:t>
            </a:r>
            <a:pPr indent="0" marL="0">
              <a:lnSpc>
                <a:spcPts val="1100"/>
              </a:lnSpc>
              <a:buNone/>
            </a:pPr>
            <a:r>
              <a:rPr lang="en-US" sz="750" dirty="0">
                <a:solidFill>
                  <a:srgbClr val="333333"/>
                </a:solidFill>
                <a:latin typeface="Arial" pitchFamily="34" charset="0"/>
                <a:ea typeface="Arial" pitchFamily="34" charset="-122"/>
                <a:cs typeface="Arial" pitchFamily="34" charset="-120"/>
              </a:rPr>
              <a:t>d5193dbf8246c09fdde73be8558343985ab24a2e1c142e4d64e16e2b6507e31f</a:t>
            </a:r>
            <a:endParaRPr lang="en-US" sz="900" dirty="0"/>
          </a:p>
        </p:txBody>
      </p:sp>
      <p:sp>
        <p:nvSpPr>
          <p:cNvPr id="13" name="Text 10"/>
          <p:cNvSpPr/>
          <p:nvPr/>
        </p:nvSpPr>
        <p:spPr>
          <a:xfrm>
            <a:off x="3364992" y="1874520"/>
            <a:ext cx="2651760" cy="256032"/>
          </a:xfrm>
          <a:prstGeom prst="rect">
            <a:avLst/>
          </a:prstGeom>
          <a:noFill/>
          <a:ln/>
        </p:spPr>
        <p:txBody>
          <a:bodyPr wrap="square" lIns="0" tIns="0" rIns="0" bIns="0" rtlCol="0" anchor="ctr"/>
          <a:lstStyle/>
          <a:p>
            <a:pPr indent="0" marL="0">
              <a:buNone/>
            </a:pPr>
            <a:r>
              <a:rPr lang="en-US" sz="1000" b="1" spc="80" kern="0" dirty="0">
                <a:solidFill>
                  <a:srgbClr val="000000"/>
                </a:solidFill>
                <a:latin typeface="Arial" pitchFamily="34" charset="0"/>
                <a:ea typeface="Arial" pitchFamily="34" charset="-122"/>
                <a:cs typeface="Arial" pitchFamily="34" charset="-120"/>
              </a:rPr>
              <a:t>EX-02  Nokia C2 2nd Ed.</a:t>
            </a:r>
            <a:endParaRPr lang="en-US" sz="1000" dirty="0"/>
          </a:p>
        </p:txBody>
      </p:sp>
      <p:pic>
        <p:nvPicPr>
          <p:cNvPr id="14" name="Image 1" descr="/home/claude/work/anno/hash_nok.png">    </p:cNvPr>
          <p:cNvPicPr>
            <a:picLocks noChangeAspect="1"/>
          </p:cNvPicPr>
          <p:nvPr/>
        </p:nvPicPr>
        <p:blipFill>
          <a:blip r:embed="rId2"/>
          <a:stretch>
            <a:fillRect/>
          </a:stretch>
        </p:blipFill>
        <p:spPr>
          <a:xfrm>
            <a:off x="3364992" y="2185416"/>
            <a:ext cx="2651760" cy="1491596"/>
          </a:xfrm>
          <a:prstGeom prst="rect">
            <a:avLst/>
          </a:prstGeom>
        </p:spPr>
      </p:pic>
      <p:sp>
        <p:nvSpPr>
          <p:cNvPr id="15" name="Text 11"/>
          <p:cNvSpPr/>
          <p:nvPr/>
        </p:nvSpPr>
        <p:spPr>
          <a:xfrm>
            <a:off x="3364992" y="3731876"/>
            <a:ext cx="2651760" cy="256032"/>
          </a:xfrm>
          <a:prstGeom prst="rect">
            <a:avLst/>
          </a:prstGeom>
          <a:noFill/>
          <a:ln/>
        </p:spPr>
        <p:txBody>
          <a:bodyPr wrap="square" lIns="0" tIns="0" rIns="0" bIns="0" rtlCol="0" anchor="ctr"/>
          <a:lstStyle/>
          <a:p>
            <a:pPr algn="ctr" indent="0" marL="0">
              <a:buNone/>
            </a:pPr>
            <a:r>
              <a:rPr lang="en-US" sz="1100" b="1" dirty="0">
                <a:solidFill>
                  <a:srgbClr val="000000"/>
                </a:solidFill>
                <a:latin typeface="Arial" pitchFamily="34" charset="0"/>
                <a:ea typeface="Arial" pitchFamily="34" charset="-122"/>
                <a:cs typeface="Arial" pitchFamily="34" charset="-120"/>
              </a:rPr>
              <a:t>Verified</a:t>
            </a:r>
            <a:endParaRPr lang="en-US" sz="1100" dirty="0"/>
          </a:p>
        </p:txBody>
      </p:sp>
      <p:sp>
        <p:nvSpPr>
          <p:cNvPr id="16" name="Text 12"/>
          <p:cNvSpPr/>
          <p:nvPr/>
        </p:nvSpPr>
        <p:spPr>
          <a:xfrm>
            <a:off x="3364992" y="4006196"/>
            <a:ext cx="2651760" cy="777240"/>
          </a:xfrm>
          <a:prstGeom prst="rect">
            <a:avLst/>
          </a:prstGeom>
          <a:noFill/>
          <a:ln/>
        </p:spPr>
        <p:txBody>
          <a:bodyPr wrap="square" lIns="0" tIns="0" rIns="0" bIns="0" rtlCol="0" anchor="t"/>
          <a:lstStyle/>
          <a:p>
            <a:pPr indent="0" marL="0">
              <a:lnSpc>
                <a:spcPts val="1100"/>
              </a:lnSpc>
              <a:buNone/>
            </a:pPr>
            <a:r>
              <a:rPr lang="en-US" sz="900" dirty="0">
                <a:solidFill>
                  <a:srgbClr val="6E6E6A"/>
                </a:solidFill>
                <a:latin typeface="Arial" pitchFamily="34" charset="0"/>
                <a:ea typeface="Arial" pitchFamily="34" charset="-122"/>
                <a:cs typeface="Arial" pitchFamily="34" charset="-120"/>
              </a:rPr>
              <a:t>Backup  ·  SHA-256
</a:t>
            </a:r>
            <a:pPr indent="0" marL="0">
              <a:lnSpc>
                <a:spcPts val="1100"/>
              </a:lnSpc>
              <a:buNone/>
            </a:pPr>
            <a:r>
              <a:rPr lang="en-US" sz="750" dirty="0">
                <a:solidFill>
                  <a:srgbClr val="333333"/>
                </a:solidFill>
                <a:latin typeface="Arial" pitchFamily="34" charset="0"/>
                <a:ea typeface="Arial" pitchFamily="34" charset="-122"/>
                <a:cs typeface="Arial" pitchFamily="34" charset="-120"/>
              </a:rPr>
              <a:t>a693656c260e339069756be8005346e97033d0ccf2f79add56cd69c9eade13ab</a:t>
            </a:r>
            <a:endParaRPr lang="en-US" sz="900" dirty="0"/>
          </a:p>
        </p:txBody>
      </p:sp>
      <p:sp>
        <p:nvSpPr>
          <p:cNvPr id="17" name="Text 13"/>
          <p:cNvSpPr/>
          <p:nvPr/>
        </p:nvSpPr>
        <p:spPr>
          <a:xfrm>
            <a:off x="6181344" y="1874520"/>
            <a:ext cx="2651760" cy="256032"/>
          </a:xfrm>
          <a:prstGeom prst="rect">
            <a:avLst/>
          </a:prstGeom>
          <a:noFill/>
          <a:ln/>
        </p:spPr>
        <p:txBody>
          <a:bodyPr wrap="square" lIns="0" tIns="0" rIns="0" bIns="0" rtlCol="0" anchor="ctr"/>
          <a:lstStyle/>
          <a:p>
            <a:pPr indent="0" marL="0">
              <a:buNone/>
            </a:pPr>
            <a:r>
              <a:rPr lang="en-US" sz="1000" b="1" spc="80" kern="0" dirty="0">
                <a:solidFill>
                  <a:srgbClr val="000000"/>
                </a:solidFill>
                <a:latin typeface="Arial" pitchFamily="34" charset="0"/>
                <a:ea typeface="Arial" pitchFamily="34" charset="-122"/>
                <a:cs typeface="Arial" pitchFamily="34" charset="-120"/>
              </a:rPr>
              <a:t>EX-03  Samsung SM-A137F</a:t>
            </a:r>
            <a:endParaRPr lang="en-US" sz="1000" dirty="0"/>
          </a:p>
        </p:txBody>
      </p:sp>
      <p:pic>
        <p:nvPicPr>
          <p:cNvPr id="18" name="Image 2" descr="/home/claude/work/anno/hash_sam.png">    </p:cNvPr>
          <p:cNvPicPr>
            <a:picLocks noChangeAspect="1"/>
          </p:cNvPicPr>
          <p:nvPr/>
        </p:nvPicPr>
        <p:blipFill>
          <a:blip r:embed="rId3"/>
          <a:stretch>
            <a:fillRect/>
          </a:stretch>
        </p:blipFill>
        <p:spPr>
          <a:xfrm>
            <a:off x="6181344" y="2185416"/>
            <a:ext cx="2651760" cy="1491596"/>
          </a:xfrm>
          <a:prstGeom prst="rect">
            <a:avLst/>
          </a:prstGeom>
        </p:spPr>
      </p:pic>
      <p:sp>
        <p:nvSpPr>
          <p:cNvPr id="19" name="Text 14"/>
          <p:cNvSpPr/>
          <p:nvPr/>
        </p:nvSpPr>
        <p:spPr>
          <a:xfrm>
            <a:off x="6181344" y="3731876"/>
            <a:ext cx="2651760" cy="256032"/>
          </a:xfrm>
          <a:prstGeom prst="rect">
            <a:avLst/>
          </a:prstGeom>
          <a:noFill/>
          <a:ln/>
        </p:spPr>
        <p:txBody>
          <a:bodyPr wrap="square" lIns="0" tIns="0" rIns="0" bIns="0" rtlCol="0" anchor="ctr"/>
          <a:lstStyle/>
          <a:p>
            <a:pPr algn="ctr" indent="0" marL="0">
              <a:buNone/>
            </a:pPr>
            <a:r>
              <a:rPr lang="en-US" sz="1100" b="1" dirty="0">
                <a:solidFill>
                  <a:srgbClr val="000000"/>
                </a:solidFill>
                <a:latin typeface="Arial" pitchFamily="34" charset="0"/>
                <a:ea typeface="Arial" pitchFamily="34" charset="-122"/>
                <a:cs typeface="Arial" pitchFamily="34" charset="-120"/>
              </a:rPr>
              <a:t>Verified</a:t>
            </a:r>
            <a:endParaRPr lang="en-US" sz="1100" dirty="0"/>
          </a:p>
        </p:txBody>
      </p:sp>
      <p:sp>
        <p:nvSpPr>
          <p:cNvPr id="20" name="Text 15"/>
          <p:cNvSpPr/>
          <p:nvPr/>
        </p:nvSpPr>
        <p:spPr>
          <a:xfrm>
            <a:off x="6181344" y="4006196"/>
            <a:ext cx="2651760" cy="777240"/>
          </a:xfrm>
          <a:prstGeom prst="rect">
            <a:avLst/>
          </a:prstGeom>
          <a:noFill/>
          <a:ln/>
        </p:spPr>
        <p:txBody>
          <a:bodyPr wrap="square" lIns="0" tIns="0" rIns="0" bIns="0" rtlCol="0" anchor="t"/>
          <a:lstStyle/>
          <a:p>
            <a:pPr indent="0" marL="0">
              <a:lnSpc>
                <a:spcPts val="1100"/>
              </a:lnSpc>
              <a:buNone/>
            </a:pPr>
            <a:r>
              <a:rPr lang="en-US" sz="900" dirty="0">
                <a:solidFill>
                  <a:srgbClr val="6E6E6A"/>
                </a:solidFill>
                <a:latin typeface="Arial" pitchFamily="34" charset="0"/>
                <a:ea typeface="Arial" pitchFamily="34" charset="-122"/>
                <a:cs typeface="Arial" pitchFamily="34" charset="-120"/>
              </a:rPr>
              <a:t>Backup  ·  SHA-256
</a:t>
            </a:r>
            <a:pPr indent="0" marL="0">
              <a:lnSpc>
                <a:spcPts val="1100"/>
              </a:lnSpc>
              <a:buNone/>
            </a:pPr>
            <a:r>
              <a:rPr lang="en-US" sz="750" dirty="0">
                <a:solidFill>
                  <a:srgbClr val="333333"/>
                </a:solidFill>
                <a:latin typeface="Arial" pitchFamily="34" charset="0"/>
                <a:ea typeface="Arial" pitchFamily="34" charset="-122"/>
                <a:cs typeface="Arial" pitchFamily="34" charset="-120"/>
              </a:rPr>
              <a:t>0e585c4fe8160254253be515a16ff94b7fdf88b248b67d45cfdef8753a9a3195</a:t>
            </a:r>
            <a:endParaRPr lang="en-US" sz="900" dirty="0"/>
          </a:p>
        </p:txBody>
      </p:sp>
      <p:sp>
        <p:nvSpPr>
          <p:cNvPr id="21" name="Text 16"/>
          <p:cNvSpPr/>
          <p:nvPr/>
        </p:nvSpPr>
        <p:spPr>
          <a:xfrm>
            <a:off x="8997696" y="1874520"/>
            <a:ext cx="2651760" cy="256032"/>
          </a:xfrm>
          <a:prstGeom prst="rect">
            <a:avLst/>
          </a:prstGeom>
          <a:noFill/>
          <a:ln/>
        </p:spPr>
        <p:txBody>
          <a:bodyPr wrap="square" lIns="0" tIns="0" rIns="0" bIns="0" rtlCol="0" anchor="ctr"/>
          <a:lstStyle/>
          <a:p>
            <a:pPr indent="0" marL="0">
              <a:buNone/>
            </a:pPr>
            <a:r>
              <a:rPr lang="en-US" sz="1000" b="1" spc="80" kern="0" dirty="0">
                <a:solidFill>
                  <a:srgbClr val="000000"/>
                </a:solidFill>
                <a:latin typeface="Arial" pitchFamily="34" charset="0"/>
                <a:ea typeface="Arial" pitchFamily="34" charset="-122"/>
                <a:cs typeface="Arial" pitchFamily="34" charset="-120"/>
              </a:rPr>
              <a:t>EX-04  Ulefone Note 14</a:t>
            </a:r>
            <a:endParaRPr lang="en-US" sz="1000" dirty="0"/>
          </a:p>
        </p:txBody>
      </p:sp>
      <p:pic>
        <p:nvPicPr>
          <p:cNvPr id="22" name="Image 3" descr="/home/claude/work/anno/hash_ule.png">    </p:cNvPr>
          <p:cNvPicPr>
            <a:picLocks noChangeAspect="1"/>
          </p:cNvPicPr>
          <p:nvPr/>
        </p:nvPicPr>
        <p:blipFill>
          <a:blip r:embed="rId4"/>
          <a:stretch>
            <a:fillRect/>
          </a:stretch>
        </p:blipFill>
        <p:spPr>
          <a:xfrm>
            <a:off x="8997696" y="2185416"/>
            <a:ext cx="2651760" cy="1491596"/>
          </a:xfrm>
          <a:prstGeom prst="rect">
            <a:avLst/>
          </a:prstGeom>
        </p:spPr>
      </p:pic>
      <p:sp>
        <p:nvSpPr>
          <p:cNvPr id="23" name="Text 17"/>
          <p:cNvSpPr/>
          <p:nvPr/>
        </p:nvSpPr>
        <p:spPr>
          <a:xfrm>
            <a:off x="8997696" y="3731876"/>
            <a:ext cx="2651760" cy="256032"/>
          </a:xfrm>
          <a:prstGeom prst="rect">
            <a:avLst/>
          </a:prstGeom>
          <a:noFill/>
          <a:ln/>
        </p:spPr>
        <p:txBody>
          <a:bodyPr wrap="square" lIns="0" tIns="0" rIns="0" bIns="0" rtlCol="0" anchor="ctr"/>
          <a:lstStyle/>
          <a:p>
            <a:pPr algn="ctr" indent="0" marL="0">
              <a:buNone/>
            </a:pPr>
            <a:r>
              <a:rPr lang="en-US" sz="1100" b="1" dirty="0">
                <a:solidFill>
                  <a:srgbClr val="000000"/>
                </a:solidFill>
                <a:latin typeface="Arial" pitchFamily="34" charset="0"/>
                <a:ea typeface="Arial" pitchFamily="34" charset="-122"/>
                <a:cs typeface="Arial" pitchFamily="34" charset="-120"/>
              </a:rPr>
              <a:t>Verified</a:t>
            </a:r>
            <a:endParaRPr lang="en-US" sz="1100" dirty="0"/>
          </a:p>
        </p:txBody>
      </p:sp>
      <p:sp>
        <p:nvSpPr>
          <p:cNvPr id="24" name="Text 18"/>
          <p:cNvSpPr/>
          <p:nvPr/>
        </p:nvSpPr>
        <p:spPr>
          <a:xfrm>
            <a:off x="8997696" y="4006196"/>
            <a:ext cx="2651760" cy="777240"/>
          </a:xfrm>
          <a:prstGeom prst="rect">
            <a:avLst/>
          </a:prstGeom>
          <a:noFill/>
          <a:ln/>
        </p:spPr>
        <p:txBody>
          <a:bodyPr wrap="square" lIns="0" tIns="0" rIns="0" bIns="0" rtlCol="0" anchor="t"/>
          <a:lstStyle/>
          <a:p>
            <a:pPr indent="0" marL="0">
              <a:lnSpc>
                <a:spcPts val="1100"/>
              </a:lnSpc>
              <a:buNone/>
            </a:pPr>
            <a:r>
              <a:rPr lang="en-US" sz="900" dirty="0">
                <a:solidFill>
                  <a:srgbClr val="6E6E6A"/>
                </a:solidFill>
                <a:latin typeface="Arial" pitchFamily="34" charset="0"/>
                <a:ea typeface="Arial" pitchFamily="34" charset="-122"/>
                <a:cs typeface="Arial" pitchFamily="34" charset="-120"/>
              </a:rPr>
              <a:t>Backup  ·  SHA-256
</a:t>
            </a:r>
            <a:pPr indent="0" marL="0">
              <a:lnSpc>
                <a:spcPts val="1100"/>
              </a:lnSpc>
              <a:buNone/>
            </a:pPr>
            <a:r>
              <a:rPr lang="en-US" sz="750" dirty="0">
                <a:solidFill>
                  <a:srgbClr val="333333"/>
                </a:solidFill>
                <a:latin typeface="Arial" pitchFamily="34" charset="0"/>
                <a:ea typeface="Arial" pitchFamily="34" charset="-122"/>
                <a:cs typeface="Arial" pitchFamily="34" charset="-120"/>
              </a:rPr>
              <a:t>630724e2f8863adb9c4f7df1ab645e56c19a832d546fe7ab55b0cebf8ea7befd</a:t>
            </a:r>
            <a:endParaRPr lang="en-US" sz="900" dirty="0"/>
          </a:p>
        </p:txBody>
      </p:sp>
      <p:sp>
        <p:nvSpPr>
          <p:cNvPr id="25" name="Text 19"/>
          <p:cNvSpPr/>
          <p:nvPr/>
        </p:nvSpPr>
        <p:spPr>
          <a:xfrm>
            <a:off x="548640" y="4626864"/>
            <a:ext cx="11094415" cy="310896"/>
          </a:xfrm>
          <a:prstGeom prst="rect">
            <a:avLst/>
          </a:prstGeom>
          <a:noFill/>
          <a:ln/>
        </p:spPr>
        <p:txBody>
          <a:bodyPr wrap="square" lIns="0" tIns="0" rIns="0" bIns="0" rtlCol="0" anchor="ctr"/>
          <a:lstStyle/>
          <a:p>
            <a:pPr indent="0" marL="0">
              <a:buNone/>
            </a:pPr>
            <a:r>
              <a:rPr lang="en-US" sz="1050" i="1" dirty="0">
                <a:solidFill>
                  <a:srgbClr val="6E6E6A"/>
                </a:solidFill>
                <a:latin typeface="Arial" pitchFamily="34" charset="0"/>
                <a:ea typeface="Arial" pitchFamily="34" charset="-122"/>
                <a:cs typeface="Arial" pitchFamily="34" charset="-120"/>
              </a:rPr>
              <a:t>Verification preceded analysis. Each extraction was loaded into Physical Analyzer, the stored image hash re-computed and the comparison recorded; no exhibit was examined until its image reported Verified.</a:t>
            </a:r>
            <a:endParaRPr lang="en-US" sz="1050" dirty="0"/>
          </a:p>
        </p:txBody>
      </p:sp>
      <p:sp>
        <p:nvSpPr>
          <p:cNvPr id="26" name="Shape 20"/>
          <p:cNvSpPr/>
          <p:nvPr/>
        </p:nvSpPr>
        <p:spPr>
          <a:xfrm>
            <a:off x="548640" y="5138928"/>
            <a:ext cx="11094415" cy="566928"/>
          </a:xfrm>
          <a:prstGeom prst="rect">
            <a:avLst/>
          </a:prstGeom>
          <a:solidFill>
            <a:srgbClr val="000000"/>
          </a:solidFill>
          <a:ln/>
        </p:spPr>
      </p:sp>
      <p:sp>
        <p:nvSpPr>
          <p:cNvPr id="27" name="Text 21"/>
          <p:cNvSpPr/>
          <p:nvPr/>
        </p:nvSpPr>
        <p:spPr>
          <a:xfrm>
            <a:off x="713232" y="5138928"/>
            <a:ext cx="10765231" cy="566928"/>
          </a:xfrm>
          <a:prstGeom prst="rect">
            <a:avLst/>
          </a:prstGeom>
          <a:noFill/>
          <a:ln/>
        </p:spPr>
        <p:txBody>
          <a:bodyPr wrap="square" lIns="0" tIns="0" rIns="0" bIns="0" rtlCol="0" anchor="ctr"/>
          <a:lstStyle/>
          <a:p>
            <a:pPr indent="0" marL="0">
              <a:buNone/>
            </a:pPr>
            <a:r>
              <a:rPr lang="en-US" sz="1100" b="1" spc="160" kern="0" dirty="0">
                <a:solidFill>
                  <a:srgbClr val="FFFFFF"/>
                </a:solidFill>
                <a:latin typeface="Arial" pitchFamily="34" charset="0"/>
                <a:ea typeface="Arial" pitchFamily="34" charset="-122"/>
                <a:cs typeface="Arial" pitchFamily="34" charset="-120"/>
              </a:rPr>
              <a:t>PROOF</a:t>
            </a:r>
            <a:pPr indent="0" marL="0">
              <a:buNone/>
            </a:pPr>
            <a:r>
              <a:rPr lang="en-US" sz="1100" dirty="0">
                <a:solidFill>
                  <a:srgbClr val="FFFFFF"/>
                </a:solidFill>
                <a:latin typeface="Arial" pitchFamily="34" charset="0"/>
                <a:ea typeface="Arial" pitchFamily="34" charset="-122"/>
                <a:cs typeface="Arial" pitchFamily="34" charset="-120"/>
              </a:rPr>
              <a:t>    Each acquisition hash re-computed on load matches the value recorded at seizure — the working images are bit-for-bit identical to the originals and admissible as unaltered copies.</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4F4F2"/>
        </a:solidFill>
      </p:bgPr>
    </p:bg>
    <p:spTree>
      <p:nvGrpSpPr>
        <p:cNvPr id="1" name=""/>
        <p:cNvGrpSpPr/>
        <p:nvPr/>
      </p:nvGrpSpPr>
      <p:grpSpPr>
        <a:xfrm>
          <a:off x="0" y="0"/>
          <a:ext cx="0" cy="0"/>
          <a:chOff x="0" y="0"/>
          <a:chExt cx="0" cy="0"/>
        </a:xfrm>
      </p:grpSpPr>
      <p:sp>
        <p:nvSpPr>
          <p:cNvPr id="2" name="Text 0"/>
          <p:cNvSpPr/>
          <p:nvPr/>
        </p:nvSpPr>
        <p:spPr>
          <a:xfrm>
            <a:off x="548640" y="219456"/>
            <a:ext cx="5486400" cy="237744"/>
          </a:xfrm>
          <a:prstGeom prst="rect">
            <a:avLst/>
          </a:prstGeom>
          <a:noFill/>
          <a:ln/>
        </p:spPr>
        <p:txBody>
          <a:bodyPr wrap="square" lIns="0" tIns="0" rIns="0" bIns="0" rtlCol="0" anchor="ctr"/>
          <a:lstStyle/>
          <a:p>
            <a:pPr indent="0" marL="0">
              <a:buNone/>
            </a:pPr>
            <a:r>
              <a:rPr lang="en-US" sz="900" b="1" spc="140" kern="0" dirty="0">
                <a:solidFill>
                  <a:srgbClr val="000000"/>
                </a:solidFill>
                <a:latin typeface="Arial" pitchFamily="34" charset="0"/>
                <a:ea typeface="Arial" pitchFamily="34" charset="-122"/>
                <a:cs typeface="Arial" pitchFamily="34" charset="-120"/>
              </a:rPr>
              <a:t>QUANTUM TECH — DIGITAL FORENSICS</a:t>
            </a:r>
            <a:endParaRPr lang="en-US" sz="900" dirty="0"/>
          </a:p>
        </p:txBody>
      </p:sp>
      <p:sp>
        <p:nvSpPr>
          <p:cNvPr id="3" name="Text 1"/>
          <p:cNvSpPr/>
          <p:nvPr/>
        </p:nvSpPr>
        <p:spPr>
          <a:xfrm>
            <a:off x="6035040" y="219456"/>
            <a:ext cx="5608015" cy="237744"/>
          </a:xfrm>
          <a:prstGeom prst="rect">
            <a:avLst/>
          </a:prstGeom>
          <a:noFill/>
          <a:ln/>
        </p:spPr>
        <p:txBody>
          <a:bodyPr wrap="square" lIns="0" tIns="0" rIns="0" bIns="0" rtlCol="0" anchor="ctr"/>
          <a:lstStyle/>
          <a:p>
            <a:pPr algn="r" indent="0" marL="0">
              <a:buNone/>
            </a:pPr>
            <a:r>
              <a:rPr lang="en-US" sz="900" b="1" spc="140" kern="0" dirty="0">
                <a:solidFill>
                  <a:srgbClr val="000000"/>
                </a:solidFill>
                <a:latin typeface="Arial" pitchFamily="34" charset="0"/>
                <a:ea typeface="Arial" pitchFamily="34" charset="-122"/>
                <a:cs typeface="Arial" pitchFamily="34" charset="-120"/>
              </a:rPr>
              <a:t>QT-AI-2025</a:t>
            </a:r>
            <a:endParaRPr lang="en-US" sz="900" dirty="0"/>
          </a:p>
        </p:txBody>
      </p:sp>
      <p:sp>
        <p:nvSpPr>
          <p:cNvPr id="4" name="Text 2"/>
          <p:cNvSpPr/>
          <p:nvPr/>
        </p:nvSpPr>
        <p:spPr>
          <a:xfrm>
            <a:off x="548640" y="6382512"/>
            <a:ext cx="4572000" cy="237744"/>
          </a:xfrm>
          <a:prstGeom prst="rect">
            <a:avLst/>
          </a:prstGeom>
          <a:noFill/>
          <a:ln/>
        </p:spPr>
        <p:txBody>
          <a:bodyPr wrap="square" lIns="0" tIns="0" rIns="0" bIns="0" rtlCol="0" anchor="ctr"/>
          <a:lstStyle/>
          <a:p>
            <a:pPr indent="0" marL="0">
              <a:buNone/>
            </a:pPr>
            <a:r>
              <a:rPr lang="en-US" sz="800" spc="80" kern="0" dirty="0">
                <a:solidFill>
                  <a:srgbClr val="6E6E6A"/>
                </a:solidFill>
                <a:latin typeface="Arial" pitchFamily="34" charset="0"/>
                <a:ea typeface="Arial" pitchFamily="34" charset="-122"/>
                <a:cs typeface="Arial" pitchFamily="34" charset="-120"/>
              </a:rPr>
              <a:t>ACCA7031 | UWTSD</a:t>
            </a:r>
            <a:endParaRPr lang="en-US" sz="800" dirty="0"/>
          </a:p>
        </p:txBody>
      </p:sp>
      <p:sp>
        <p:nvSpPr>
          <p:cNvPr id="5" name="Text 3"/>
          <p:cNvSpPr/>
          <p:nvPr/>
        </p:nvSpPr>
        <p:spPr>
          <a:xfrm>
            <a:off x="6400800" y="6382512"/>
            <a:ext cx="5242255" cy="237744"/>
          </a:xfrm>
          <a:prstGeom prst="rect">
            <a:avLst/>
          </a:prstGeom>
          <a:noFill/>
          <a:ln/>
        </p:spPr>
        <p:txBody>
          <a:bodyPr wrap="square" lIns="0" tIns="0" rIns="0" bIns="0" rtlCol="0" anchor="ctr"/>
          <a:lstStyle/>
          <a:p>
            <a:pPr algn="r" indent="0" marL="0">
              <a:buNone/>
            </a:pPr>
            <a:r>
              <a:rPr lang="en-US" sz="800" spc="80" kern="0" dirty="0">
                <a:solidFill>
                  <a:srgbClr val="6E6E6A"/>
                </a:solidFill>
                <a:latin typeface="Arial" pitchFamily="34" charset="0"/>
                <a:ea typeface="Arial" pitchFamily="34" charset="-122"/>
                <a:cs typeface="Arial" pitchFamily="34" charset="-120"/>
              </a:rPr>
              <a:t>Forensic Investigation Report</a:t>
            </a:r>
            <a:endParaRPr lang="en-US" sz="800" dirty="0"/>
          </a:p>
        </p:txBody>
      </p:sp>
      <p:sp>
        <p:nvSpPr>
          <p:cNvPr id="6" name="Text 4"/>
          <p:cNvSpPr/>
          <p:nvPr/>
        </p:nvSpPr>
        <p:spPr>
          <a:xfrm>
            <a:off x="9905695" y="603504"/>
            <a:ext cx="1737360" cy="822960"/>
          </a:xfrm>
          <a:prstGeom prst="rect">
            <a:avLst/>
          </a:prstGeom>
          <a:noFill/>
          <a:ln/>
        </p:spPr>
        <p:txBody>
          <a:bodyPr wrap="square" lIns="0" tIns="0" rIns="0" bIns="0" rtlCol="0" anchor="ctr"/>
          <a:lstStyle/>
          <a:p>
            <a:pPr algn="r" indent="0" marL="0">
              <a:buNone/>
            </a:pPr>
            <a:r>
              <a:rPr lang="en-US" sz="4800" b="1" dirty="0">
                <a:solidFill>
                  <a:srgbClr val="E0E0DC"/>
                </a:solidFill>
                <a:latin typeface="Arial" pitchFamily="34" charset="0"/>
                <a:ea typeface="Arial" pitchFamily="34" charset="-122"/>
                <a:cs typeface="Arial" pitchFamily="34" charset="-120"/>
              </a:rPr>
              <a:t>08</a:t>
            </a:r>
            <a:endParaRPr lang="en-US" sz="4800" dirty="0"/>
          </a:p>
        </p:txBody>
      </p:sp>
      <p:sp>
        <p:nvSpPr>
          <p:cNvPr id="7" name="Text 5"/>
          <p:cNvSpPr/>
          <p:nvPr/>
        </p:nvSpPr>
        <p:spPr>
          <a:xfrm>
            <a:off x="548640" y="731520"/>
            <a:ext cx="9509760" cy="566928"/>
          </a:xfrm>
          <a:prstGeom prst="rect">
            <a:avLst/>
          </a:prstGeom>
          <a:noFill/>
          <a:ln/>
        </p:spPr>
        <p:txBody>
          <a:bodyPr wrap="square" lIns="0" tIns="0" rIns="0" bIns="0" rtlCol="0" anchor="ctr"/>
          <a:lstStyle/>
          <a:p>
            <a:pPr algn="l" indent="0" marL="0">
              <a:buNone/>
            </a:pPr>
            <a:r>
              <a:rPr lang="en-US" sz="3200" b="1" dirty="0">
                <a:solidFill>
                  <a:srgbClr val="000000"/>
                </a:solidFill>
                <a:latin typeface="Arial" pitchFamily="34" charset="0"/>
                <a:ea typeface="Arial" pitchFamily="34" charset="-122"/>
                <a:cs typeface="Arial" pitchFamily="34" charset="-120"/>
              </a:rPr>
              <a:t>EX-05 — Examiner’s Own Device</a:t>
            </a:r>
            <a:endParaRPr lang="en-US" sz="3200" dirty="0"/>
          </a:p>
        </p:txBody>
      </p:sp>
      <p:sp>
        <p:nvSpPr>
          <p:cNvPr id="8" name="Text 6"/>
          <p:cNvSpPr/>
          <p:nvPr/>
        </p:nvSpPr>
        <p:spPr>
          <a:xfrm>
            <a:off x="548640" y="1298448"/>
            <a:ext cx="9509760" cy="274320"/>
          </a:xfrm>
          <a:prstGeom prst="rect">
            <a:avLst/>
          </a:prstGeom>
          <a:noFill/>
          <a:ln/>
        </p:spPr>
        <p:txBody>
          <a:bodyPr wrap="square" lIns="0" tIns="0" rIns="0" bIns="0" rtlCol="0" anchor="ctr"/>
          <a:lstStyle/>
          <a:p>
            <a:pPr indent="0" marL="0">
              <a:buNone/>
            </a:pPr>
            <a:r>
              <a:rPr lang="en-US" sz="1200" dirty="0">
                <a:solidFill>
                  <a:srgbClr val="6E6E6A"/>
                </a:solidFill>
                <a:latin typeface="Arial" pitchFamily="34" charset="0"/>
                <a:ea typeface="Arial" pitchFamily="34" charset="-122"/>
                <a:cs typeface="Arial" pitchFamily="34" charset="-120"/>
              </a:rPr>
              <a:t>Training acquisition · model CPH2213 · Cellebrite UFED 7.76.0.24 (Educational) · not part of the case</a:t>
            </a:r>
            <a:endParaRPr lang="en-US" sz="1200" dirty="0"/>
          </a:p>
        </p:txBody>
      </p:sp>
      <p:pic>
        <p:nvPicPr>
          <p:cNvPr id="9" name="Image 0" descr="/home/claude/work/anno/ex05_1.png">    </p:cNvPr>
          <p:cNvPicPr>
            <a:picLocks noChangeAspect="1"/>
          </p:cNvPicPr>
          <p:nvPr/>
        </p:nvPicPr>
        <p:blipFill>
          <a:blip r:embed="rId1"/>
          <a:stretch>
            <a:fillRect/>
          </a:stretch>
        </p:blipFill>
        <p:spPr>
          <a:xfrm>
            <a:off x="548640" y="1828800"/>
            <a:ext cx="2651760" cy="1491596"/>
          </a:xfrm>
          <a:prstGeom prst="rect">
            <a:avLst/>
          </a:prstGeom>
        </p:spPr>
      </p:pic>
      <p:sp>
        <p:nvSpPr>
          <p:cNvPr id="10" name="Text 7"/>
          <p:cNvSpPr/>
          <p:nvPr/>
        </p:nvSpPr>
        <p:spPr>
          <a:xfrm>
            <a:off x="548640" y="3347828"/>
            <a:ext cx="2651760" cy="219456"/>
          </a:xfrm>
          <a:prstGeom prst="rect">
            <a:avLst/>
          </a:prstGeom>
          <a:noFill/>
          <a:ln/>
        </p:spPr>
        <p:txBody>
          <a:bodyPr wrap="square" lIns="0" tIns="0" rIns="0" bIns="0" rtlCol="0" anchor="ctr"/>
          <a:lstStyle/>
          <a:p>
            <a:pPr indent="0" marL="0">
              <a:buNone/>
            </a:pPr>
            <a:r>
              <a:rPr lang="en-US" sz="800" i="1" dirty="0">
                <a:solidFill>
                  <a:srgbClr val="6E6E6A"/>
                </a:solidFill>
                <a:latin typeface="Arial" pitchFamily="34" charset="0"/>
                <a:ea typeface="Arial" pitchFamily="34" charset="-122"/>
                <a:cs typeface="Arial" pitchFamily="34" charset="-120"/>
              </a:rPr>
              <a:t>Device auto-detected — CPH2213</a:t>
            </a:r>
            <a:endParaRPr lang="en-US" sz="800" dirty="0"/>
          </a:p>
        </p:txBody>
      </p:sp>
      <p:pic>
        <p:nvPicPr>
          <p:cNvPr id="11" name="Image 1" descr="/home/claude/work/anno/ex05_2.png">    </p:cNvPr>
          <p:cNvPicPr>
            <a:picLocks noChangeAspect="1"/>
          </p:cNvPicPr>
          <p:nvPr/>
        </p:nvPicPr>
        <p:blipFill>
          <a:blip r:embed="rId2"/>
          <a:stretch>
            <a:fillRect/>
          </a:stretch>
        </p:blipFill>
        <p:spPr>
          <a:xfrm>
            <a:off x="3364992" y="1828800"/>
            <a:ext cx="2651760" cy="1491596"/>
          </a:xfrm>
          <a:prstGeom prst="rect">
            <a:avLst/>
          </a:prstGeom>
        </p:spPr>
      </p:pic>
      <p:sp>
        <p:nvSpPr>
          <p:cNvPr id="12" name="Text 8"/>
          <p:cNvSpPr/>
          <p:nvPr/>
        </p:nvSpPr>
        <p:spPr>
          <a:xfrm>
            <a:off x="3364992" y="3347828"/>
            <a:ext cx="2651760" cy="219456"/>
          </a:xfrm>
          <a:prstGeom prst="rect">
            <a:avLst/>
          </a:prstGeom>
          <a:noFill/>
          <a:ln/>
        </p:spPr>
        <p:txBody>
          <a:bodyPr wrap="square" lIns="0" tIns="0" rIns="0" bIns="0" rtlCol="0" anchor="ctr"/>
          <a:lstStyle/>
          <a:p>
            <a:pPr indent="0" marL="0">
              <a:buNone/>
            </a:pPr>
            <a:r>
              <a:rPr lang="en-US" sz="800" i="1" dirty="0">
                <a:solidFill>
                  <a:srgbClr val="6E6E6A"/>
                </a:solidFill>
                <a:latin typeface="Arial" pitchFamily="34" charset="0"/>
                <a:ea typeface="Arial" pitchFamily="34" charset="-122"/>
                <a:cs typeface="Arial" pitchFamily="34" charset="-120"/>
              </a:rPr>
              <a:t>Case details — examiner and exhibit name</a:t>
            </a:r>
            <a:endParaRPr lang="en-US" sz="800" dirty="0"/>
          </a:p>
        </p:txBody>
      </p:sp>
      <p:pic>
        <p:nvPicPr>
          <p:cNvPr id="13" name="Image 2" descr="/home/claude/work/anno/ex05_3.png">    </p:cNvPr>
          <p:cNvPicPr>
            <a:picLocks noChangeAspect="1"/>
          </p:cNvPicPr>
          <p:nvPr/>
        </p:nvPicPr>
        <p:blipFill>
          <a:blip r:embed="rId3"/>
          <a:stretch>
            <a:fillRect/>
          </a:stretch>
        </p:blipFill>
        <p:spPr>
          <a:xfrm>
            <a:off x="6181344" y="1828800"/>
            <a:ext cx="2651760" cy="1491596"/>
          </a:xfrm>
          <a:prstGeom prst="rect">
            <a:avLst/>
          </a:prstGeom>
        </p:spPr>
      </p:pic>
      <p:sp>
        <p:nvSpPr>
          <p:cNvPr id="14" name="Text 9"/>
          <p:cNvSpPr/>
          <p:nvPr/>
        </p:nvSpPr>
        <p:spPr>
          <a:xfrm>
            <a:off x="6181344" y="3347828"/>
            <a:ext cx="2651760" cy="219456"/>
          </a:xfrm>
          <a:prstGeom prst="rect">
            <a:avLst/>
          </a:prstGeom>
          <a:noFill/>
          <a:ln/>
        </p:spPr>
        <p:txBody>
          <a:bodyPr wrap="square" lIns="0" tIns="0" rIns="0" bIns="0" rtlCol="0" anchor="ctr"/>
          <a:lstStyle/>
          <a:p>
            <a:pPr indent="0" marL="0">
              <a:buNone/>
            </a:pPr>
            <a:r>
              <a:rPr lang="en-US" sz="800" i="1" dirty="0">
                <a:solidFill>
                  <a:srgbClr val="6E6E6A"/>
                </a:solidFill>
                <a:latin typeface="Arial" pitchFamily="34" charset="0"/>
                <a:ea typeface="Arial" pitchFamily="34" charset="-122"/>
                <a:cs typeface="Arial" pitchFamily="34" charset="-120"/>
              </a:rPr>
              <a:t>Extraction type — File System selected</a:t>
            </a:r>
            <a:endParaRPr lang="en-US" sz="800" dirty="0"/>
          </a:p>
        </p:txBody>
      </p:sp>
      <p:pic>
        <p:nvPicPr>
          <p:cNvPr id="15" name="Image 3" descr="/home/claude/work/anno/ex05_4.png">    </p:cNvPr>
          <p:cNvPicPr>
            <a:picLocks noChangeAspect="1"/>
          </p:cNvPicPr>
          <p:nvPr/>
        </p:nvPicPr>
        <p:blipFill>
          <a:blip r:embed="rId4"/>
          <a:stretch>
            <a:fillRect/>
          </a:stretch>
        </p:blipFill>
        <p:spPr>
          <a:xfrm>
            <a:off x="8997696" y="1828800"/>
            <a:ext cx="2651760" cy="1491596"/>
          </a:xfrm>
          <a:prstGeom prst="rect">
            <a:avLst/>
          </a:prstGeom>
        </p:spPr>
      </p:pic>
      <p:sp>
        <p:nvSpPr>
          <p:cNvPr id="16" name="Text 10"/>
          <p:cNvSpPr/>
          <p:nvPr/>
        </p:nvSpPr>
        <p:spPr>
          <a:xfrm>
            <a:off x="8997696" y="3347828"/>
            <a:ext cx="2651760" cy="219456"/>
          </a:xfrm>
          <a:prstGeom prst="rect">
            <a:avLst/>
          </a:prstGeom>
          <a:noFill/>
          <a:ln/>
        </p:spPr>
        <p:txBody>
          <a:bodyPr wrap="square" lIns="0" tIns="0" rIns="0" bIns="0" rtlCol="0" anchor="ctr"/>
          <a:lstStyle/>
          <a:p>
            <a:pPr indent="0" marL="0">
              <a:buNone/>
            </a:pPr>
            <a:r>
              <a:rPr lang="en-US" sz="800" i="1" dirty="0">
                <a:solidFill>
                  <a:srgbClr val="6E6E6A"/>
                </a:solidFill>
                <a:latin typeface="Arial" pitchFamily="34" charset="0"/>
                <a:ea typeface="Arial" pitchFamily="34" charset="-122"/>
                <a:cs typeface="Arial" pitchFamily="34" charset="-120"/>
              </a:rPr>
              <a:t>Extraction location on local drive</a:t>
            </a:r>
            <a:endParaRPr lang="en-US" sz="800" dirty="0"/>
          </a:p>
        </p:txBody>
      </p:sp>
      <p:pic>
        <p:nvPicPr>
          <p:cNvPr id="17" name="Image 4" descr="/home/claude/work/anno/ex05_5.png">    </p:cNvPr>
          <p:cNvPicPr>
            <a:picLocks noChangeAspect="1"/>
          </p:cNvPicPr>
          <p:nvPr/>
        </p:nvPicPr>
        <p:blipFill>
          <a:blip r:embed="rId5"/>
          <a:stretch>
            <a:fillRect/>
          </a:stretch>
        </p:blipFill>
        <p:spPr>
          <a:xfrm>
            <a:off x="548640" y="3547872"/>
            <a:ext cx="2651760" cy="1491596"/>
          </a:xfrm>
          <a:prstGeom prst="rect">
            <a:avLst/>
          </a:prstGeom>
        </p:spPr>
      </p:pic>
      <p:sp>
        <p:nvSpPr>
          <p:cNvPr id="18" name="Text 11"/>
          <p:cNvSpPr/>
          <p:nvPr/>
        </p:nvSpPr>
        <p:spPr>
          <a:xfrm>
            <a:off x="548640" y="5066900"/>
            <a:ext cx="2651760" cy="219456"/>
          </a:xfrm>
          <a:prstGeom prst="rect">
            <a:avLst/>
          </a:prstGeom>
          <a:noFill/>
          <a:ln/>
        </p:spPr>
        <p:txBody>
          <a:bodyPr wrap="square" lIns="0" tIns="0" rIns="0" bIns="0" rtlCol="0" anchor="ctr"/>
          <a:lstStyle/>
          <a:p>
            <a:pPr indent="0" marL="0">
              <a:buNone/>
            </a:pPr>
            <a:r>
              <a:rPr lang="en-US" sz="800" i="1" dirty="0">
                <a:solidFill>
                  <a:srgbClr val="6E6E6A"/>
                </a:solidFill>
                <a:latin typeface="Arial" pitchFamily="34" charset="0"/>
                <a:ea typeface="Arial" pitchFamily="34" charset="-122"/>
                <a:cs typeface="Arial" pitchFamily="34" charset="-120"/>
              </a:rPr>
              <a:t>Device properties — model, OS, IMEI pair</a:t>
            </a:r>
            <a:endParaRPr lang="en-US" sz="800" dirty="0"/>
          </a:p>
        </p:txBody>
      </p:sp>
      <p:pic>
        <p:nvPicPr>
          <p:cNvPr id="19" name="Image 5" descr="/home/claude/work/anno/ex05_6.png">    </p:cNvPr>
          <p:cNvPicPr>
            <a:picLocks noChangeAspect="1"/>
          </p:cNvPicPr>
          <p:nvPr/>
        </p:nvPicPr>
        <p:blipFill>
          <a:blip r:embed="rId6"/>
          <a:stretch>
            <a:fillRect/>
          </a:stretch>
        </p:blipFill>
        <p:spPr>
          <a:xfrm>
            <a:off x="3364992" y="3547872"/>
            <a:ext cx="2651760" cy="1491596"/>
          </a:xfrm>
          <a:prstGeom prst="rect">
            <a:avLst/>
          </a:prstGeom>
        </p:spPr>
      </p:pic>
      <p:sp>
        <p:nvSpPr>
          <p:cNvPr id="20" name="Text 12"/>
          <p:cNvSpPr/>
          <p:nvPr/>
        </p:nvSpPr>
        <p:spPr>
          <a:xfrm>
            <a:off x="3364992" y="5066900"/>
            <a:ext cx="2651760" cy="219456"/>
          </a:xfrm>
          <a:prstGeom prst="rect">
            <a:avLst/>
          </a:prstGeom>
          <a:noFill/>
          <a:ln/>
        </p:spPr>
        <p:txBody>
          <a:bodyPr wrap="square" lIns="0" tIns="0" rIns="0" bIns="0" rtlCol="0" anchor="ctr"/>
          <a:lstStyle/>
          <a:p>
            <a:pPr indent="0" marL="0">
              <a:buNone/>
            </a:pPr>
            <a:r>
              <a:rPr lang="en-US" sz="800" i="1" dirty="0">
                <a:solidFill>
                  <a:srgbClr val="6E6E6A"/>
                </a:solidFill>
                <a:latin typeface="Arial" pitchFamily="34" charset="0"/>
                <a:ea typeface="Arial" pitchFamily="34" charset="-122"/>
                <a:cs typeface="Arial" pitchFamily="34" charset="-120"/>
              </a:rPr>
              <a:t>Content types offered for extraction</a:t>
            </a:r>
            <a:endParaRPr lang="en-US" sz="800" dirty="0"/>
          </a:p>
        </p:txBody>
      </p:sp>
      <p:pic>
        <p:nvPicPr>
          <p:cNvPr id="21" name="Image 6" descr="/home/claude/work/anno/ex05_7.png">    </p:cNvPr>
          <p:cNvPicPr>
            <a:picLocks noChangeAspect="1"/>
          </p:cNvPicPr>
          <p:nvPr/>
        </p:nvPicPr>
        <p:blipFill>
          <a:blip r:embed="rId7"/>
          <a:stretch>
            <a:fillRect/>
          </a:stretch>
        </p:blipFill>
        <p:spPr>
          <a:xfrm>
            <a:off x="6181344" y="3547872"/>
            <a:ext cx="2651760" cy="1491596"/>
          </a:xfrm>
          <a:prstGeom prst="rect">
            <a:avLst/>
          </a:prstGeom>
        </p:spPr>
      </p:pic>
      <p:sp>
        <p:nvSpPr>
          <p:cNvPr id="22" name="Text 13"/>
          <p:cNvSpPr/>
          <p:nvPr/>
        </p:nvSpPr>
        <p:spPr>
          <a:xfrm>
            <a:off x="6181344" y="5066900"/>
            <a:ext cx="2651760" cy="219456"/>
          </a:xfrm>
          <a:prstGeom prst="rect">
            <a:avLst/>
          </a:prstGeom>
          <a:noFill/>
          <a:ln/>
        </p:spPr>
        <p:txBody>
          <a:bodyPr wrap="square" lIns="0" tIns="0" rIns="0" bIns="0" rtlCol="0" anchor="ctr"/>
          <a:lstStyle/>
          <a:p>
            <a:pPr indent="0" marL="0">
              <a:buNone/>
            </a:pPr>
            <a:r>
              <a:rPr lang="en-US" sz="800" i="1" dirty="0">
                <a:solidFill>
                  <a:srgbClr val="6E6E6A"/>
                </a:solidFill>
                <a:latin typeface="Arial" pitchFamily="34" charset="0"/>
                <a:ea typeface="Arial" pitchFamily="34" charset="-122"/>
                <a:cs typeface="Arial" pitchFamily="34" charset="-120"/>
              </a:rPr>
              <a:t>Content types confirmed as selected</a:t>
            </a:r>
            <a:endParaRPr lang="en-US" sz="800" dirty="0"/>
          </a:p>
        </p:txBody>
      </p:sp>
      <p:pic>
        <p:nvPicPr>
          <p:cNvPr id="23" name="Image 7" descr="/home/claude/work/anno/ex05_8.png">    </p:cNvPr>
          <p:cNvPicPr>
            <a:picLocks noChangeAspect="1"/>
          </p:cNvPicPr>
          <p:nvPr/>
        </p:nvPicPr>
        <p:blipFill>
          <a:blip r:embed="rId8"/>
          <a:stretch>
            <a:fillRect/>
          </a:stretch>
        </p:blipFill>
        <p:spPr>
          <a:xfrm>
            <a:off x="8997696" y="3547872"/>
            <a:ext cx="2651760" cy="1491596"/>
          </a:xfrm>
          <a:prstGeom prst="rect">
            <a:avLst/>
          </a:prstGeom>
        </p:spPr>
      </p:pic>
      <p:sp>
        <p:nvSpPr>
          <p:cNvPr id="24" name="Text 14"/>
          <p:cNvSpPr/>
          <p:nvPr/>
        </p:nvSpPr>
        <p:spPr>
          <a:xfrm>
            <a:off x="8997696" y="5066900"/>
            <a:ext cx="2651760" cy="219456"/>
          </a:xfrm>
          <a:prstGeom prst="rect">
            <a:avLst/>
          </a:prstGeom>
          <a:noFill/>
          <a:ln/>
        </p:spPr>
        <p:txBody>
          <a:bodyPr wrap="square" lIns="0" tIns="0" rIns="0" bIns="0" rtlCol="0" anchor="ctr"/>
          <a:lstStyle/>
          <a:p>
            <a:pPr indent="0" marL="0">
              <a:buNone/>
            </a:pPr>
            <a:r>
              <a:rPr lang="en-US" sz="800" i="1" dirty="0">
                <a:solidFill>
                  <a:srgbClr val="6E6E6A"/>
                </a:solidFill>
                <a:latin typeface="Arial" pitchFamily="34" charset="0"/>
                <a:ea typeface="Arial" pitchFamily="34" charset="-122"/>
                <a:cs typeface="Arial" pitchFamily="34" charset="-120"/>
              </a:rPr>
              <a:t>Extraction Summary — completed successfully</a:t>
            </a:r>
            <a:endParaRPr lang="en-US" sz="800" dirty="0"/>
          </a:p>
        </p:txBody>
      </p:sp>
      <p:sp>
        <p:nvSpPr>
          <p:cNvPr id="25" name="Text 15"/>
          <p:cNvSpPr/>
          <p:nvPr/>
        </p:nvSpPr>
        <p:spPr>
          <a:xfrm>
            <a:off x="548640" y="5248656"/>
            <a:ext cx="11094415" cy="237744"/>
          </a:xfrm>
          <a:prstGeom prst="rect">
            <a:avLst/>
          </a:prstGeom>
          <a:noFill/>
          <a:ln/>
        </p:spPr>
        <p:txBody>
          <a:bodyPr wrap="square" lIns="0" tIns="0" rIns="0" bIns="0" rtlCol="0" anchor="ctr"/>
          <a:lstStyle/>
          <a:p>
            <a:pPr indent="0" marL="0">
              <a:buNone/>
            </a:pPr>
            <a:r>
              <a:rPr lang="en-US" sz="900" i="1" dirty="0">
                <a:solidFill>
                  <a:srgbClr val="6E6E6A"/>
                </a:solidFill>
                <a:latin typeface="Arial" pitchFamily="34" charset="0"/>
                <a:ea typeface="Arial" pitchFamily="34" charset="-122"/>
                <a:cs typeface="Arial" pitchFamily="34" charset="-120"/>
              </a:rPr>
              <a:t>Red boxes mark the artefact named in each caption. All screenshots are uncropped full-screen captures.</a:t>
            </a:r>
            <a:endParaRPr lang="en-US" sz="900" dirty="0"/>
          </a:p>
        </p:txBody>
      </p:sp>
      <p:sp>
        <p:nvSpPr>
          <p:cNvPr id="26" name="Shape 16"/>
          <p:cNvSpPr/>
          <p:nvPr/>
        </p:nvSpPr>
        <p:spPr>
          <a:xfrm>
            <a:off x="548640" y="5522976"/>
            <a:ext cx="11094415" cy="566928"/>
          </a:xfrm>
          <a:prstGeom prst="rect">
            <a:avLst/>
          </a:prstGeom>
          <a:solidFill>
            <a:srgbClr val="000000"/>
          </a:solidFill>
          <a:ln/>
        </p:spPr>
      </p:sp>
      <p:sp>
        <p:nvSpPr>
          <p:cNvPr id="27" name="Text 17"/>
          <p:cNvSpPr/>
          <p:nvPr/>
        </p:nvSpPr>
        <p:spPr>
          <a:xfrm>
            <a:off x="713232" y="5522976"/>
            <a:ext cx="10765231" cy="566928"/>
          </a:xfrm>
          <a:prstGeom prst="rect">
            <a:avLst/>
          </a:prstGeom>
          <a:noFill/>
          <a:ln/>
        </p:spPr>
        <p:txBody>
          <a:bodyPr wrap="square" lIns="0" tIns="0" rIns="0" bIns="0" rtlCol="0" anchor="ctr"/>
          <a:lstStyle/>
          <a:p>
            <a:pPr indent="0" marL="0">
              <a:buNone/>
            </a:pPr>
            <a:r>
              <a:rPr lang="en-US" sz="1100" b="1" spc="160" kern="0" dirty="0">
                <a:solidFill>
                  <a:srgbClr val="FFFFFF"/>
                </a:solidFill>
                <a:latin typeface="Arial" pitchFamily="34" charset="0"/>
                <a:ea typeface="Arial" pitchFamily="34" charset="-122"/>
                <a:cs typeface="Arial" pitchFamily="34" charset="-120"/>
              </a:rPr>
              <a:t>PROOF</a:t>
            </a:r>
            <a:pPr indent="0" marL="0">
              <a:buNone/>
            </a:pPr>
            <a:r>
              <a:rPr lang="en-US" sz="1100" dirty="0">
                <a:solidFill>
                  <a:srgbClr val="FFFFFF"/>
                </a:solidFill>
                <a:latin typeface="Arial" pitchFamily="34" charset="0"/>
                <a:ea typeface="Arial" pitchFamily="34" charset="-122"/>
                <a:cs typeface="Arial" pitchFamily="34" charset="-120"/>
              </a:rPr>
              <a:t>    EX-05 Extraction Summary reports 1,053 contacts, 1,240 SMS and 3,000 call records decoded — a complete, verifiable acquisition performed by the examiner. No personal content from this device is reported.</a:t>
            </a:r>
            <a:endParaRPr lang="en-US" sz="11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4F4F2"/>
        </a:solidFill>
      </p:bgPr>
    </p:bg>
    <p:spTree>
      <p:nvGrpSpPr>
        <p:cNvPr id="1" name=""/>
        <p:cNvGrpSpPr/>
        <p:nvPr/>
      </p:nvGrpSpPr>
      <p:grpSpPr>
        <a:xfrm>
          <a:off x="0" y="0"/>
          <a:ext cx="0" cy="0"/>
          <a:chOff x="0" y="0"/>
          <a:chExt cx="0" cy="0"/>
        </a:xfrm>
      </p:grpSpPr>
      <p:sp>
        <p:nvSpPr>
          <p:cNvPr id="2" name="Text 0"/>
          <p:cNvSpPr/>
          <p:nvPr/>
        </p:nvSpPr>
        <p:spPr>
          <a:xfrm>
            <a:off x="548640" y="219456"/>
            <a:ext cx="5486400" cy="237744"/>
          </a:xfrm>
          <a:prstGeom prst="rect">
            <a:avLst/>
          </a:prstGeom>
          <a:noFill/>
          <a:ln/>
        </p:spPr>
        <p:txBody>
          <a:bodyPr wrap="square" lIns="0" tIns="0" rIns="0" bIns="0" rtlCol="0" anchor="ctr"/>
          <a:lstStyle/>
          <a:p>
            <a:pPr indent="0" marL="0">
              <a:buNone/>
            </a:pPr>
            <a:r>
              <a:rPr lang="en-US" sz="900" b="1" spc="140" kern="0" dirty="0">
                <a:solidFill>
                  <a:srgbClr val="000000"/>
                </a:solidFill>
                <a:latin typeface="Arial" pitchFamily="34" charset="0"/>
                <a:ea typeface="Arial" pitchFamily="34" charset="-122"/>
                <a:cs typeface="Arial" pitchFamily="34" charset="-120"/>
              </a:rPr>
              <a:t>QUANTUM TECH — DIGITAL FORENSICS</a:t>
            </a:r>
            <a:endParaRPr lang="en-US" sz="900" dirty="0"/>
          </a:p>
        </p:txBody>
      </p:sp>
      <p:sp>
        <p:nvSpPr>
          <p:cNvPr id="3" name="Text 1"/>
          <p:cNvSpPr/>
          <p:nvPr/>
        </p:nvSpPr>
        <p:spPr>
          <a:xfrm>
            <a:off x="6035040" y="219456"/>
            <a:ext cx="5608015" cy="237744"/>
          </a:xfrm>
          <a:prstGeom prst="rect">
            <a:avLst/>
          </a:prstGeom>
          <a:noFill/>
          <a:ln/>
        </p:spPr>
        <p:txBody>
          <a:bodyPr wrap="square" lIns="0" tIns="0" rIns="0" bIns="0" rtlCol="0" anchor="ctr"/>
          <a:lstStyle/>
          <a:p>
            <a:pPr algn="r" indent="0" marL="0">
              <a:buNone/>
            </a:pPr>
            <a:r>
              <a:rPr lang="en-US" sz="900" b="1" spc="140" kern="0" dirty="0">
                <a:solidFill>
                  <a:srgbClr val="000000"/>
                </a:solidFill>
                <a:latin typeface="Arial" pitchFamily="34" charset="0"/>
                <a:ea typeface="Arial" pitchFamily="34" charset="-122"/>
                <a:cs typeface="Arial" pitchFamily="34" charset="-120"/>
              </a:rPr>
              <a:t>QT-AI-2025</a:t>
            </a:r>
            <a:endParaRPr lang="en-US" sz="900" dirty="0"/>
          </a:p>
        </p:txBody>
      </p:sp>
      <p:sp>
        <p:nvSpPr>
          <p:cNvPr id="4" name="Text 2"/>
          <p:cNvSpPr/>
          <p:nvPr/>
        </p:nvSpPr>
        <p:spPr>
          <a:xfrm>
            <a:off x="548640" y="6382512"/>
            <a:ext cx="4572000" cy="237744"/>
          </a:xfrm>
          <a:prstGeom prst="rect">
            <a:avLst/>
          </a:prstGeom>
          <a:noFill/>
          <a:ln/>
        </p:spPr>
        <p:txBody>
          <a:bodyPr wrap="square" lIns="0" tIns="0" rIns="0" bIns="0" rtlCol="0" anchor="ctr"/>
          <a:lstStyle/>
          <a:p>
            <a:pPr indent="0" marL="0">
              <a:buNone/>
            </a:pPr>
            <a:r>
              <a:rPr lang="en-US" sz="800" spc="80" kern="0" dirty="0">
                <a:solidFill>
                  <a:srgbClr val="6E6E6A"/>
                </a:solidFill>
                <a:latin typeface="Arial" pitchFamily="34" charset="0"/>
                <a:ea typeface="Arial" pitchFamily="34" charset="-122"/>
                <a:cs typeface="Arial" pitchFamily="34" charset="-120"/>
              </a:rPr>
              <a:t>ACCA7031 | UWTSD</a:t>
            </a:r>
            <a:endParaRPr lang="en-US" sz="800" dirty="0"/>
          </a:p>
        </p:txBody>
      </p:sp>
      <p:sp>
        <p:nvSpPr>
          <p:cNvPr id="5" name="Text 3"/>
          <p:cNvSpPr/>
          <p:nvPr/>
        </p:nvSpPr>
        <p:spPr>
          <a:xfrm>
            <a:off x="6400800" y="6382512"/>
            <a:ext cx="5242255" cy="237744"/>
          </a:xfrm>
          <a:prstGeom prst="rect">
            <a:avLst/>
          </a:prstGeom>
          <a:noFill/>
          <a:ln/>
        </p:spPr>
        <p:txBody>
          <a:bodyPr wrap="square" lIns="0" tIns="0" rIns="0" bIns="0" rtlCol="0" anchor="ctr"/>
          <a:lstStyle/>
          <a:p>
            <a:pPr algn="r" indent="0" marL="0">
              <a:buNone/>
            </a:pPr>
            <a:r>
              <a:rPr lang="en-US" sz="800" spc="80" kern="0" dirty="0">
                <a:solidFill>
                  <a:srgbClr val="6E6E6A"/>
                </a:solidFill>
                <a:latin typeface="Arial" pitchFamily="34" charset="0"/>
                <a:ea typeface="Arial" pitchFamily="34" charset="-122"/>
                <a:cs typeface="Arial" pitchFamily="34" charset="-120"/>
              </a:rPr>
              <a:t>Forensic Investigation Report</a:t>
            </a:r>
            <a:endParaRPr lang="en-US" sz="800" dirty="0"/>
          </a:p>
        </p:txBody>
      </p:sp>
      <p:sp>
        <p:nvSpPr>
          <p:cNvPr id="6" name="Text 4"/>
          <p:cNvSpPr/>
          <p:nvPr/>
        </p:nvSpPr>
        <p:spPr>
          <a:xfrm>
            <a:off x="9905695" y="603504"/>
            <a:ext cx="1737360" cy="822960"/>
          </a:xfrm>
          <a:prstGeom prst="rect">
            <a:avLst/>
          </a:prstGeom>
          <a:noFill/>
          <a:ln/>
        </p:spPr>
        <p:txBody>
          <a:bodyPr wrap="square" lIns="0" tIns="0" rIns="0" bIns="0" rtlCol="0" anchor="ctr"/>
          <a:lstStyle/>
          <a:p>
            <a:pPr algn="r" indent="0" marL="0">
              <a:buNone/>
            </a:pPr>
            <a:r>
              <a:rPr lang="en-US" sz="4800" b="1" dirty="0">
                <a:solidFill>
                  <a:srgbClr val="E0E0DC"/>
                </a:solidFill>
                <a:latin typeface="Arial" pitchFamily="34" charset="0"/>
                <a:ea typeface="Arial" pitchFamily="34" charset="-122"/>
                <a:cs typeface="Arial" pitchFamily="34" charset="-120"/>
              </a:rPr>
              <a:t>09</a:t>
            </a:r>
            <a:endParaRPr lang="en-US" sz="4800" dirty="0"/>
          </a:p>
        </p:txBody>
      </p:sp>
      <p:sp>
        <p:nvSpPr>
          <p:cNvPr id="7" name="Text 5"/>
          <p:cNvSpPr/>
          <p:nvPr/>
        </p:nvSpPr>
        <p:spPr>
          <a:xfrm>
            <a:off x="548640" y="731520"/>
            <a:ext cx="9509760" cy="566928"/>
          </a:xfrm>
          <a:prstGeom prst="rect">
            <a:avLst/>
          </a:prstGeom>
          <a:noFill/>
          <a:ln/>
        </p:spPr>
        <p:txBody>
          <a:bodyPr wrap="square" lIns="0" tIns="0" rIns="0" bIns="0" rtlCol="0" anchor="ctr"/>
          <a:lstStyle/>
          <a:p>
            <a:pPr algn="l" indent="0" marL="0">
              <a:buNone/>
            </a:pPr>
            <a:r>
              <a:rPr lang="en-US" sz="3200" b="1" dirty="0">
                <a:solidFill>
                  <a:srgbClr val="000000"/>
                </a:solidFill>
                <a:latin typeface="Arial" pitchFamily="34" charset="0"/>
                <a:ea typeface="Arial" pitchFamily="34" charset="-122"/>
                <a:cs typeface="Arial" pitchFamily="34" charset="-120"/>
              </a:rPr>
              <a:t>Communication Analysis</a:t>
            </a:r>
            <a:endParaRPr lang="en-US" sz="3200" dirty="0"/>
          </a:p>
        </p:txBody>
      </p:sp>
      <p:sp>
        <p:nvSpPr>
          <p:cNvPr id="8" name="Text 6"/>
          <p:cNvSpPr/>
          <p:nvPr/>
        </p:nvSpPr>
        <p:spPr>
          <a:xfrm>
            <a:off x="548640" y="1298448"/>
            <a:ext cx="9509760" cy="274320"/>
          </a:xfrm>
          <a:prstGeom prst="rect">
            <a:avLst/>
          </a:prstGeom>
          <a:noFill/>
          <a:ln/>
        </p:spPr>
        <p:txBody>
          <a:bodyPr wrap="square" lIns="0" tIns="0" rIns="0" bIns="0" rtlCol="0" anchor="ctr"/>
          <a:lstStyle/>
          <a:p>
            <a:pPr indent="0" marL="0">
              <a:buNone/>
            </a:pPr>
            <a:r>
              <a:rPr lang="en-US" sz="1200" dirty="0">
                <a:solidFill>
                  <a:srgbClr val="6E6E6A"/>
                </a:solidFill>
                <a:latin typeface="Arial" pitchFamily="34" charset="0"/>
                <a:ea typeface="Arial" pitchFamily="34" charset="-122"/>
                <a:cs typeface="Arial" pitchFamily="34" charset="-120"/>
              </a:rPr>
              <a:t>EX-01 Huawei POT-LX1 — call log, WhatsApp thread and recovered Facebook thread</a:t>
            </a:r>
            <a:endParaRPr lang="en-US" sz="1200" dirty="0"/>
          </a:p>
        </p:txBody>
      </p:sp>
      <p:pic>
        <p:nvPicPr>
          <p:cNvPr id="9" name="Image 0" descr="/home/claude/work/anno/calllog.png">    </p:cNvPr>
          <p:cNvPicPr>
            <a:picLocks noChangeAspect="1"/>
          </p:cNvPicPr>
          <p:nvPr/>
        </p:nvPicPr>
        <p:blipFill>
          <a:blip r:embed="rId1"/>
          <a:stretch>
            <a:fillRect/>
          </a:stretch>
        </p:blipFill>
        <p:spPr>
          <a:xfrm>
            <a:off x="548640" y="1828800"/>
            <a:ext cx="2651760" cy="1491596"/>
          </a:xfrm>
          <a:prstGeom prst="rect">
            <a:avLst/>
          </a:prstGeom>
        </p:spPr>
      </p:pic>
      <p:sp>
        <p:nvSpPr>
          <p:cNvPr id="10" name="Text 7"/>
          <p:cNvSpPr/>
          <p:nvPr/>
        </p:nvSpPr>
        <p:spPr>
          <a:xfrm>
            <a:off x="548640" y="3347828"/>
            <a:ext cx="2651760" cy="384048"/>
          </a:xfrm>
          <a:prstGeom prst="rect">
            <a:avLst/>
          </a:prstGeom>
          <a:noFill/>
          <a:ln/>
        </p:spPr>
        <p:txBody>
          <a:bodyPr wrap="square" lIns="0" tIns="0" rIns="0" bIns="0" rtlCol="0" anchor="t"/>
          <a:lstStyle/>
          <a:p>
            <a:pPr indent="0" marL="0">
              <a:lnSpc>
                <a:spcPts val="1000"/>
              </a:lnSpc>
              <a:buNone/>
            </a:pPr>
            <a:r>
              <a:rPr lang="en-US" sz="800" i="1" dirty="0">
                <a:solidFill>
                  <a:srgbClr val="6E6E6A"/>
                </a:solidFill>
                <a:latin typeface="Arial" pitchFamily="34" charset="0"/>
                <a:ea typeface="Arial" pitchFamily="34" charset="-122"/>
                <a:cs typeface="Arial" pitchFamily="34" charset="-120"/>
              </a:rPr>
              <a:t>Call Log → Native (15) — calls to “SA No.”, 17–19 Aug 2024.</a:t>
            </a:r>
            <a:endParaRPr lang="en-US" sz="800" dirty="0"/>
          </a:p>
        </p:txBody>
      </p:sp>
      <p:pic>
        <p:nvPicPr>
          <p:cNvPr id="11" name="Image 1" descr="/home/claude/work/anno/wa_21aug.png">    </p:cNvPr>
          <p:cNvPicPr>
            <a:picLocks noChangeAspect="1"/>
          </p:cNvPicPr>
          <p:nvPr/>
        </p:nvPicPr>
        <p:blipFill>
          <a:blip r:embed="rId2"/>
          <a:stretch>
            <a:fillRect/>
          </a:stretch>
        </p:blipFill>
        <p:spPr>
          <a:xfrm>
            <a:off x="3364992" y="1828800"/>
            <a:ext cx="2651760" cy="1491596"/>
          </a:xfrm>
          <a:prstGeom prst="rect">
            <a:avLst/>
          </a:prstGeom>
        </p:spPr>
      </p:pic>
      <p:sp>
        <p:nvSpPr>
          <p:cNvPr id="12" name="Text 8"/>
          <p:cNvSpPr/>
          <p:nvPr/>
        </p:nvSpPr>
        <p:spPr>
          <a:xfrm>
            <a:off x="3364992" y="3347828"/>
            <a:ext cx="2651760" cy="384048"/>
          </a:xfrm>
          <a:prstGeom prst="rect">
            <a:avLst/>
          </a:prstGeom>
          <a:noFill/>
          <a:ln/>
        </p:spPr>
        <p:txBody>
          <a:bodyPr wrap="square" lIns="0" tIns="0" rIns="0" bIns="0" rtlCol="0" anchor="t"/>
          <a:lstStyle/>
          <a:p>
            <a:pPr indent="0" marL="0">
              <a:lnSpc>
                <a:spcPts val="1000"/>
              </a:lnSpc>
              <a:buNone/>
            </a:pPr>
            <a:r>
              <a:rPr lang="en-US" sz="800" i="1" dirty="0">
                <a:solidFill>
                  <a:srgbClr val="6E6E6A"/>
                </a:solidFill>
                <a:latin typeface="Arial" pitchFamily="34" charset="0"/>
                <a:ea typeface="Arial" pitchFamily="34" charset="-122"/>
                <a:cs typeface="Arial" pitchFamily="34" charset="-120"/>
              </a:rPr>
              <a:t>WhatsApp → Emma ↔ Joe, 21 Aug 2024 — the approach.</a:t>
            </a:r>
            <a:endParaRPr lang="en-US" sz="800" dirty="0"/>
          </a:p>
        </p:txBody>
      </p:sp>
      <p:pic>
        <p:nvPicPr>
          <p:cNvPr id="13" name="Image 2" descr="/home/claude/work/anno/wa_31jan.png">    </p:cNvPr>
          <p:cNvPicPr>
            <a:picLocks noChangeAspect="1"/>
          </p:cNvPicPr>
          <p:nvPr/>
        </p:nvPicPr>
        <p:blipFill>
          <a:blip r:embed="rId3"/>
          <a:stretch>
            <a:fillRect/>
          </a:stretch>
        </p:blipFill>
        <p:spPr>
          <a:xfrm>
            <a:off x="6181344" y="1828800"/>
            <a:ext cx="2651760" cy="1491596"/>
          </a:xfrm>
          <a:prstGeom prst="rect">
            <a:avLst/>
          </a:prstGeom>
        </p:spPr>
      </p:pic>
      <p:sp>
        <p:nvSpPr>
          <p:cNvPr id="14" name="Text 9"/>
          <p:cNvSpPr/>
          <p:nvPr/>
        </p:nvSpPr>
        <p:spPr>
          <a:xfrm>
            <a:off x="6181344" y="3347828"/>
            <a:ext cx="2651760" cy="384048"/>
          </a:xfrm>
          <a:prstGeom prst="rect">
            <a:avLst/>
          </a:prstGeom>
          <a:noFill/>
          <a:ln/>
        </p:spPr>
        <p:txBody>
          <a:bodyPr wrap="square" lIns="0" tIns="0" rIns="0" bIns="0" rtlCol="0" anchor="t"/>
          <a:lstStyle/>
          <a:p>
            <a:pPr indent="0" marL="0">
              <a:lnSpc>
                <a:spcPts val="1000"/>
              </a:lnSpc>
              <a:buNone/>
            </a:pPr>
            <a:r>
              <a:rPr lang="en-US" sz="800" i="1" dirty="0">
                <a:solidFill>
                  <a:srgbClr val="6E6E6A"/>
                </a:solidFill>
                <a:latin typeface="Arial" pitchFamily="34" charset="0"/>
                <a:ea typeface="Arial" pitchFamily="34" charset="-122"/>
                <a:cs typeface="Arial" pitchFamily="34" charset="-120"/>
              </a:rPr>
              <a:t>WhatsApp → Emma ↔ Joe, 31 Jan 2025 — breakdown and 5M.</a:t>
            </a:r>
            <a:endParaRPr lang="en-US" sz="800" dirty="0"/>
          </a:p>
        </p:txBody>
      </p:sp>
      <p:pic>
        <p:nvPicPr>
          <p:cNvPr id="15" name="Image 3" descr="/home/claude/work/anno/fb_31jan.png">    </p:cNvPr>
          <p:cNvPicPr>
            <a:picLocks noChangeAspect="1"/>
          </p:cNvPicPr>
          <p:nvPr/>
        </p:nvPicPr>
        <p:blipFill>
          <a:blip r:embed="rId4"/>
          <a:stretch>
            <a:fillRect/>
          </a:stretch>
        </p:blipFill>
        <p:spPr>
          <a:xfrm>
            <a:off x="8997696" y="1828800"/>
            <a:ext cx="2651760" cy="1491596"/>
          </a:xfrm>
          <a:prstGeom prst="rect">
            <a:avLst/>
          </a:prstGeom>
        </p:spPr>
      </p:pic>
      <p:sp>
        <p:nvSpPr>
          <p:cNvPr id="16" name="Text 10"/>
          <p:cNvSpPr/>
          <p:nvPr/>
        </p:nvSpPr>
        <p:spPr>
          <a:xfrm>
            <a:off x="8997696" y="3347828"/>
            <a:ext cx="2651760" cy="384048"/>
          </a:xfrm>
          <a:prstGeom prst="rect">
            <a:avLst/>
          </a:prstGeom>
          <a:noFill/>
          <a:ln/>
        </p:spPr>
        <p:txBody>
          <a:bodyPr wrap="square" lIns="0" tIns="0" rIns="0" bIns="0" rtlCol="0" anchor="t"/>
          <a:lstStyle/>
          <a:p>
            <a:pPr indent="0" marL="0">
              <a:lnSpc>
                <a:spcPts val="1000"/>
              </a:lnSpc>
              <a:buNone/>
            </a:pPr>
            <a:r>
              <a:rPr lang="en-US" sz="800" i="1" dirty="0">
                <a:solidFill>
                  <a:srgbClr val="6E6E6A"/>
                </a:solidFill>
                <a:latin typeface="Arial" pitchFamily="34" charset="0"/>
                <a:ea typeface="Arial" pitchFamily="34" charset="-122"/>
                <a:cs typeface="Arial" pitchFamily="34" charset="-120"/>
              </a:rPr>
              <a:t>Facebook → Peter Dover ↔ Norman Smith, 31 Jan 2025.</a:t>
            </a:r>
            <a:endParaRPr lang="en-US" sz="800" dirty="0"/>
          </a:p>
        </p:txBody>
      </p:sp>
      <p:sp>
        <p:nvSpPr>
          <p:cNvPr id="17" name="Shape 11"/>
          <p:cNvSpPr/>
          <p:nvPr/>
        </p:nvSpPr>
        <p:spPr>
          <a:xfrm>
            <a:off x="548640" y="3858768"/>
            <a:ext cx="3502152" cy="0"/>
          </a:xfrm>
          <a:prstGeom prst="line">
            <a:avLst/>
          </a:prstGeom>
          <a:noFill/>
          <a:ln w="22225">
            <a:solidFill>
              <a:srgbClr val="000000"/>
            </a:solidFill>
            <a:prstDash val="solid"/>
          </a:ln>
        </p:spPr>
      </p:sp>
      <p:sp>
        <p:nvSpPr>
          <p:cNvPr id="18" name="Text 12"/>
          <p:cNvSpPr/>
          <p:nvPr/>
        </p:nvSpPr>
        <p:spPr>
          <a:xfrm>
            <a:off x="548640" y="3913632"/>
            <a:ext cx="3502152" cy="237744"/>
          </a:xfrm>
          <a:prstGeom prst="rect">
            <a:avLst/>
          </a:prstGeom>
          <a:noFill/>
          <a:ln/>
        </p:spPr>
        <p:txBody>
          <a:bodyPr wrap="square" lIns="0" tIns="0" rIns="0" bIns="0" rtlCol="0" anchor="ctr"/>
          <a:lstStyle/>
          <a:p>
            <a:pPr indent="0" marL="0">
              <a:buNone/>
            </a:pPr>
            <a:r>
              <a:rPr lang="en-US" sz="900" b="1" spc="120" kern="0" dirty="0">
                <a:solidFill>
                  <a:srgbClr val="000000"/>
                </a:solidFill>
                <a:latin typeface="Arial" pitchFamily="34" charset="0"/>
                <a:ea typeface="Arial" pitchFamily="34" charset="-122"/>
                <a:cs typeface="Arial" pitchFamily="34" charset="-120"/>
              </a:rPr>
              <a:t>21 AUG 2024 — WHATSAPP</a:t>
            </a:r>
            <a:endParaRPr lang="en-US" sz="900" dirty="0"/>
          </a:p>
        </p:txBody>
      </p:sp>
      <p:sp>
        <p:nvSpPr>
          <p:cNvPr id="19" name="Text 13"/>
          <p:cNvSpPr/>
          <p:nvPr/>
        </p:nvSpPr>
        <p:spPr>
          <a:xfrm>
            <a:off x="548640" y="4169664"/>
            <a:ext cx="3502152" cy="1325880"/>
          </a:xfrm>
          <a:prstGeom prst="rect">
            <a:avLst/>
          </a:prstGeom>
          <a:noFill/>
          <a:ln/>
        </p:spPr>
        <p:txBody>
          <a:bodyPr wrap="square" lIns="0" tIns="0" rIns="0" bIns="0" rtlCol="0" anchor="t"/>
          <a:lstStyle/>
          <a:p>
            <a:pPr indent="0" marL="0">
              <a:lnSpc>
                <a:spcPts val="1200"/>
              </a:lnSpc>
              <a:buNone/>
            </a:pPr>
            <a:r>
              <a:rPr lang="en-US" sz="900" dirty="0">
                <a:solidFill>
                  <a:srgbClr val="333333"/>
                </a:solidFill>
                <a:latin typeface="Arial" pitchFamily="34" charset="0"/>
                <a:ea typeface="Arial" pitchFamily="34" charset="-122"/>
                <a:cs typeface="Arial" pitchFamily="34" charset="-120"/>
              </a:rPr>
              <a:t>07:27  Emma: needs help with something sensitive.</a:t>
            </a:r>
            <a:endParaRPr lang="en-US" sz="900" dirty="0"/>
          </a:p>
          <a:p>
            <a:pPr indent="0" marL="0">
              <a:lnSpc>
                <a:spcPts val="1200"/>
              </a:lnSpc>
              <a:buNone/>
            </a:pPr>
            <a:r>
              <a:rPr lang="en-US" sz="900" dirty="0">
                <a:solidFill>
                  <a:srgbClr val="333333"/>
                </a:solidFill>
                <a:latin typeface="Arial" pitchFamily="34" charset="0"/>
                <a:ea typeface="Arial" pitchFamily="34" charset="-122"/>
                <a:cs typeface="Arial" pitchFamily="34" charset="-120"/>
              </a:rPr>
              <a:t>09:58  Emma: has access to valuable information on the new AI-based “Neuro” product and is thinking of selling it.</a:t>
            </a:r>
            <a:endParaRPr lang="en-US" sz="900" dirty="0"/>
          </a:p>
          <a:p>
            <a:pPr indent="0" marL="0">
              <a:lnSpc>
                <a:spcPts val="1200"/>
              </a:lnSpc>
              <a:buNone/>
            </a:pPr>
            <a:r>
              <a:rPr lang="en-US" sz="900" dirty="0">
                <a:solidFill>
                  <a:srgbClr val="333333"/>
                </a:solidFill>
                <a:latin typeface="Arial" pitchFamily="34" charset="0"/>
                <a:ea typeface="Arial" pitchFamily="34" charset="-122"/>
                <a:cs typeface="Arial" pitchFamily="34" charset="-120"/>
              </a:rPr>
              <a:t>10:06  Joe: “That’s serious stuff Emma.”</a:t>
            </a:r>
            <a:endParaRPr lang="en-US" sz="900" dirty="0"/>
          </a:p>
          <a:p>
            <a:pPr indent="0" marL="0">
              <a:lnSpc>
                <a:spcPts val="1200"/>
              </a:lnSpc>
              <a:buNone/>
            </a:pPr>
            <a:r>
              <a:rPr lang="en-US" sz="900" dirty="0">
                <a:solidFill>
                  <a:srgbClr val="333333"/>
                </a:solidFill>
                <a:latin typeface="Arial" pitchFamily="34" charset="0"/>
                <a:ea typeface="Arial" pitchFamily="34" charset="-122"/>
                <a:cs typeface="Arial" pitchFamily="34" charset="-120"/>
              </a:rPr>
              <a:t>10:10  Emma: trusts Joe to find the right buyer.</a:t>
            </a:r>
            <a:endParaRPr lang="en-US" sz="900" dirty="0"/>
          </a:p>
        </p:txBody>
      </p:sp>
      <p:sp>
        <p:nvSpPr>
          <p:cNvPr id="20" name="Shape 14"/>
          <p:cNvSpPr/>
          <p:nvPr/>
        </p:nvSpPr>
        <p:spPr>
          <a:xfrm>
            <a:off x="4343400" y="3858768"/>
            <a:ext cx="3502152" cy="0"/>
          </a:xfrm>
          <a:prstGeom prst="line">
            <a:avLst/>
          </a:prstGeom>
          <a:noFill/>
          <a:ln w="22225">
            <a:solidFill>
              <a:srgbClr val="000000"/>
            </a:solidFill>
            <a:prstDash val="solid"/>
          </a:ln>
        </p:spPr>
      </p:sp>
      <p:sp>
        <p:nvSpPr>
          <p:cNvPr id="21" name="Text 15"/>
          <p:cNvSpPr/>
          <p:nvPr/>
        </p:nvSpPr>
        <p:spPr>
          <a:xfrm>
            <a:off x="4343400" y="3913632"/>
            <a:ext cx="3502152" cy="237744"/>
          </a:xfrm>
          <a:prstGeom prst="rect">
            <a:avLst/>
          </a:prstGeom>
          <a:noFill/>
          <a:ln/>
        </p:spPr>
        <p:txBody>
          <a:bodyPr wrap="square" lIns="0" tIns="0" rIns="0" bIns="0" rtlCol="0" anchor="ctr"/>
          <a:lstStyle/>
          <a:p>
            <a:pPr indent="0" marL="0">
              <a:buNone/>
            </a:pPr>
            <a:r>
              <a:rPr lang="en-US" sz="900" b="1" spc="120" kern="0" dirty="0">
                <a:solidFill>
                  <a:srgbClr val="000000"/>
                </a:solidFill>
                <a:latin typeface="Arial" pitchFamily="34" charset="0"/>
                <a:ea typeface="Arial" pitchFamily="34" charset="-122"/>
                <a:cs typeface="Arial" pitchFamily="34" charset="-120"/>
              </a:rPr>
              <a:t>31 JAN 2025 — WHATSAPP</a:t>
            </a:r>
            <a:endParaRPr lang="en-US" sz="900" dirty="0"/>
          </a:p>
        </p:txBody>
      </p:sp>
      <p:sp>
        <p:nvSpPr>
          <p:cNvPr id="22" name="Text 16"/>
          <p:cNvSpPr/>
          <p:nvPr/>
        </p:nvSpPr>
        <p:spPr>
          <a:xfrm>
            <a:off x="4343400" y="4169664"/>
            <a:ext cx="3502152" cy="1325880"/>
          </a:xfrm>
          <a:prstGeom prst="rect">
            <a:avLst/>
          </a:prstGeom>
          <a:noFill/>
          <a:ln/>
        </p:spPr>
        <p:txBody>
          <a:bodyPr wrap="square" lIns="0" tIns="0" rIns="0" bIns="0" rtlCol="0" anchor="t"/>
          <a:lstStyle/>
          <a:p>
            <a:pPr indent="0" marL="0">
              <a:lnSpc>
                <a:spcPts val="1200"/>
              </a:lnSpc>
              <a:buNone/>
            </a:pPr>
            <a:r>
              <a:rPr lang="en-US" sz="900" dirty="0">
                <a:solidFill>
                  <a:srgbClr val="333333"/>
                </a:solidFill>
                <a:latin typeface="Arial" pitchFamily="34" charset="0"/>
                <a:ea typeface="Arial" pitchFamily="34" charset="-122"/>
                <a:cs typeface="Arial" pitchFamily="34" charset="-120"/>
              </a:rPr>
              <a:t>10:15  Emma: “Any updates? Need to move fast”.</a:t>
            </a:r>
            <a:endParaRPr lang="en-US" sz="900" dirty="0"/>
          </a:p>
          <a:p>
            <a:pPr indent="0" marL="0">
              <a:lnSpc>
                <a:spcPts val="1200"/>
              </a:lnSpc>
              <a:buNone/>
            </a:pPr>
            <a:r>
              <a:rPr lang="en-US" sz="900" dirty="0">
                <a:solidFill>
                  <a:srgbClr val="333333"/>
                </a:solidFill>
                <a:latin typeface="Arial" pitchFamily="34" charset="0"/>
                <a:ea typeface="Arial" pitchFamily="34" charset="-122"/>
                <a:cs typeface="Arial" pitchFamily="34" charset="-120"/>
              </a:rPr>
              <a:t>10:22  Emma: agrees to “a detailed breakdown” and asks about the offshore arrangement.</a:t>
            </a:r>
            <a:endParaRPr lang="en-US" sz="900" dirty="0"/>
          </a:p>
          <a:p>
            <a:pPr indent="0" marL="0">
              <a:lnSpc>
                <a:spcPts val="1200"/>
              </a:lnSpc>
              <a:buNone/>
            </a:pPr>
            <a:r>
              <a:rPr lang="en-US" sz="900" dirty="0">
                <a:solidFill>
                  <a:srgbClr val="333333"/>
                </a:solidFill>
                <a:latin typeface="Arial" pitchFamily="34" charset="0"/>
                <a:ea typeface="Arial" pitchFamily="34" charset="-122"/>
                <a:cs typeface="Arial" pitchFamily="34" charset="-120"/>
              </a:rPr>
              <a:t>10:23  Joe: “He’s good with it. 5M secured.”</a:t>
            </a:r>
            <a:endParaRPr lang="en-US" sz="900" dirty="0"/>
          </a:p>
        </p:txBody>
      </p:sp>
      <p:sp>
        <p:nvSpPr>
          <p:cNvPr id="23" name="Shape 17"/>
          <p:cNvSpPr/>
          <p:nvPr/>
        </p:nvSpPr>
        <p:spPr>
          <a:xfrm>
            <a:off x="8138160" y="3858768"/>
            <a:ext cx="3502152" cy="0"/>
          </a:xfrm>
          <a:prstGeom prst="line">
            <a:avLst/>
          </a:prstGeom>
          <a:noFill/>
          <a:ln w="22225">
            <a:solidFill>
              <a:srgbClr val="000000"/>
            </a:solidFill>
            <a:prstDash val="solid"/>
          </a:ln>
        </p:spPr>
      </p:sp>
      <p:sp>
        <p:nvSpPr>
          <p:cNvPr id="24" name="Text 18"/>
          <p:cNvSpPr/>
          <p:nvPr/>
        </p:nvSpPr>
        <p:spPr>
          <a:xfrm>
            <a:off x="8138160" y="3913632"/>
            <a:ext cx="3502152" cy="237744"/>
          </a:xfrm>
          <a:prstGeom prst="rect">
            <a:avLst/>
          </a:prstGeom>
          <a:noFill/>
          <a:ln/>
        </p:spPr>
        <p:txBody>
          <a:bodyPr wrap="square" lIns="0" tIns="0" rIns="0" bIns="0" rtlCol="0" anchor="ctr"/>
          <a:lstStyle/>
          <a:p>
            <a:pPr indent="0" marL="0">
              <a:buNone/>
            </a:pPr>
            <a:r>
              <a:rPr lang="en-US" sz="900" b="1" spc="120" kern="0" dirty="0">
                <a:solidFill>
                  <a:srgbClr val="000000"/>
                </a:solidFill>
                <a:latin typeface="Arial" pitchFamily="34" charset="0"/>
                <a:ea typeface="Arial" pitchFamily="34" charset="-122"/>
                <a:cs typeface="Arial" pitchFamily="34" charset="-120"/>
              </a:rPr>
              <a:t>31 JAN 2025 — FACEBOOK</a:t>
            </a:r>
            <a:endParaRPr lang="en-US" sz="900" dirty="0"/>
          </a:p>
        </p:txBody>
      </p:sp>
      <p:sp>
        <p:nvSpPr>
          <p:cNvPr id="25" name="Text 19"/>
          <p:cNvSpPr/>
          <p:nvPr/>
        </p:nvSpPr>
        <p:spPr>
          <a:xfrm>
            <a:off x="8138160" y="4169664"/>
            <a:ext cx="3502152" cy="1325880"/>
          </a:xfrm>
          <a:prstGeom prst="rect">
            <a:avLst/>
          </a:prstGeom>
          <a:noFill/>
          <a:ln/>
        </p:spPr>
        <p:txBody>
          <a:bodyPr wrap="square" lIns="0" tIns="0" rIns="0" bIns="0" rtlCol="0" anchor="t"/>
          <a:lstStyle/>
          <a:p>
            <a:pPr indent="0" marL="0">
              <a:lnSpc>
                <a:spcPts val="1200"/>
              </a:lnSpc>
              <a:buNone/>
            </a:pPr>
            <a:r>
              <a:rPr lang="en-US" sz="900" dirty="0">
                <a:solidFill>
                  <a:srgbClr val="333333"/>
                </a:solidFill>
                <a:latin typeface="Arial" pitchFamily="34" charset="0"/>
                <a:ea typeface="Arial" pitchFamily="34" charset="-122"/>
                <a:cs typeface="Arial" pitchFamily="34" charset="-120"/>
              </a:rPr>
              <a:t>12:47  Peter Dover: “Norman, Joe told me u r ready to proceed.”</a:t>
            </a:r>
            <a:endParaRPr lang="en-US" sz="900" dirty="0"/>
          </a:p>
          <a:p>
            <a:pPr indent="0" marL="0">
              <a:lnSpc>
                <a:spcPts val="1200"/>
              </a:lnSpc>
              <a:buNone/>
            </a:pPr>
            <a:r>
              <a:rPr lang="en-US" sz="900" dirty="0">
                <a:solidFill>
                  <a:srgbClr val="333333"/>
                </a:solidFill>
                <a:latin typeface="Arial" pitchFamily="34" charset="0"/>
                <a:ea typeface="Arial" pitchFamily="34" charset="-122"/>
                <a:cs typeface="Arial" pitchFamily="34" charset="-120"/>
              </a:rPr>
              <a:t>12:49  Norman: wants the blueprint in chunks; Dover refuses.</a:t>
            </a:r>
            <a:endParaRPr lang="en-US" sz="900" dirty="0"/>
          </a:p>
          <a:p>
            <a:pPr indent="0" marL="0">
              <a:lnSpc>
                <a:spcPts val="1200"/>
              </a:lnSpc>
              <a:buNone/>
            </a:pPr>
            <a:r>
              <a:rPr lang="en-US" sz="900" dirty="0">
                <a:solidFill>
                  <a:srgbClr val="333333"/>
                </a:solidFill>
                <a:latin typeface="Arial" pitchFamily="34" charset="0"/>
                <a:ea typeface="Arial" pitchFamily="34" charset="-122"/>
                <a:cs typeface="Arial" pitchFamily="34" charset="-120"/>
              </a:rPr>
              <a:t>12:53  Norman: first part releases and 5M offshore reflects.</a:t>
            </a:r>
            <a:endParaRPr lang="en-US" sz="900" dirty="0"/>
          </a:p>
          <a:p>
            <a:pPr indent="0" marL="0">
              <a:lnSpc>
                <a:spcPts val="1200"/>
              </a:lnSpc>
              <a:buNone/>
            </a:pPr>
            <a:r>
              <a:rPr lang="en-US" sz="900" dirty="0">
                <a:solidFill>
                  <a:srgbClr val="333333"/>
                </a:solidFill>
                <a:latin typeface="Arial" pitchFamily="34" charset="0"/>
                <a:ea typeface="Arial" pitchFamily="34" charset="-122"/>
                <a:cs typeface="Arial" pitchFamily="34" charset="-120"/>
              </a:rPr>
              <a:t>12:53  Dover: “Watch ur inbox in 48 hrs.”</a:t>
            </a:r>
            <a:endParaRPr lang="en-US" sz="900" dirty="0"/>
          </a:p>
        </p:txBody>
      </p:sp>
      <p:sp>
        <p:nvSpPr>
          <p:cNvPr id="26" name="Shape 20"/>
          <p:cNvSpPr/>
          <p:nvPr/>
        </p:nvSpPr>
        <p:spPr>
          <a:xfrm>
            <a:off x="548640" y="5632704"/>
            <a:ext cx="11094415" cy="566928"/>
          </a:xfrm>
          <a:prstGeom prst="rect">
            <a:avLst/>
          </a:prstGeom>
          <a:solidFill>
            <a:srgbClr val="000000"/>
          </a:solidFill>
          <a:ln/>
        </p:spPr>
      </p:sp>
      <p:sp>
        <p:nvSpPr>
          <p:cNvPr id="27" name="Text 21"/>
          <p:cNvSpPr/>
          <p:nvPr/>
        </p:nvSpPr>
        <p:spPr>
          <a:xfrm>
            <a:off x="713232" y="5632704"/>
            <a:ext cx="10765231" cy="566928"/>
          </a:xfrm>
          <a:prstGeom prst="rect">
            <a:avLst/>
          </a:prstGeom>
          <a:noFill/>
          <a:ln/>
        </p:spPr>
        <p:txBody>
          <a:bodyPr wrap="square" lIns="0" tIns="0" rIns="0" bIns="0" rtlCol="0" anchor="ctr"/>
          <a:lstStyle/>
          <a:p>
            <a:pPr indent="0" marL="0">
              <a:buNone/>
            </a:pPr>
            <a:r>
              <a:rPr lang="en-US" sz="1100" b="1" spc="160" kern="0" dirty="0">
                <a:solidFill>
                  <a:srgbClr val="FFFFFF"/>
                </a:solidFill>
                <a:latin typeface="Arial" pitchFamily="34" charset="0"/>
                <a:ea typeface="Arial" pitchFamily="34" charset="-122"/>
                <a:cs typeface="Arial" pitchFamily="34" charset="-120"/>
              </a:rPr>
              <a:t>PROOF</a:t>
            </a:r>
            <a:pPr indent="0" marL="0">
              <a:buNone/>
            </a:pPr>
            <a:r>
              <a:rPr lang="en-US" sz="1100" dirty="0">
                <a:solidFill>
                  <a:srgbClr val="FFFFFF"/>
                </a:solidFill>
                <a:latin typeface="Arial" pitchFamily="34" charset="0"/>
                <a:ea typeface="Arial" pitchFamily="34" charset="-122"/>
                <a:cs typeface="Arial" pitchFamily="34" charset="-120"/>
              </a:rPr>
              <a:t>    Joe addresses the sender as “Emma” on the Huawei’s own WhatsApp thread, and the Facebook thread opens with Peter Dover telling Norman that Joe has confirmed he is ready to proceed — the Emma → Joe → Norman chain is evidenced on one handset, in the parties’ own words.</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4F4F2"/>
        </a:solidFill>
      </p:bgPr>
    </p:bg>
    <p:spTree>
      <p:nvGrpSpPr>
        <p:cNvPr id="1" name=""/>
        <p:cNvGrpSpPr/>
        <p:nvPr/>
      </p:nvGrpSpPr>
      <p:grpSpPr>
        <a:xfrm>
          <a:off x="0" y="0"/>
          <a:ext cx="0" cy="0"/>
          <a:chOff x="0" y="0"/>
          <a:chExt cx="0" cy="0"/>
        </a:xfrm>
      </p:grpSpPr>
      <p:sp>
        <p:nvSpPr>
          <p:cNvPr id="2" name="Text 0"/>
          <p:cNvSpPr/>
          <p:nvPr/>
        </p:nvSpPr>
        <p:spPr>
          <a:xfrm>
            <a:off x="548640" y="219456"/>
            <a:ext cx="5486400" cy="237744"/>
          </a:xfrm>
          <a:prstGeom prst="rect">
            <a:avLst/>
          </a:prstGeom>
          <a:noFill/>
          <a:ln/>
        </p:spPr>
        <p:txBody>
          <a:bodyPr wrap="square" lIns="0" tIns="0" rIns="0" bIns="0" rtlCol="0" anchor="ctr"/>
          <a:lstStyle/>
          <a:p>
            <a:pPr indent="0" marL="0">
              <a:buNone/>
            </a:pPr>
            <a:r>
              <a:rPr lang="en-US" sz="900" b="1" spc="140" kern="0" dirty="0">
                <a:solidFill>
                  <a:srgbClr val="000000"/>
                </a:solidFill>
                <a:latin typeface="Arial" pitchFamily="34" charset="0"/>
                <a:ea typeface="Arial" pitchFamily="34" charset="-122"/>
                <a:cs typeface="Arial" pitchFamily="34" charset="-120"/>
              </a:rPr>
              <a:t>QUANTUM TECH — DIGITAL FORENSICS</a:t>
            </a:r>
            <a:endParaRPr lang="en-US" sz="900" dirty="0"/>
          </a:p>
        </p:txBody>
      </p:sp>
      <p:sp>
        <p:nvSpPr>
          <p:cNvPr id="3" name="Text 1"/>
          <p:cNvSpPr/>
          <p:nvPr/>
        </p:nvSpPr>
        <p:spPr>
          <a:xfrm>
            <a:off x="6035040" y="219456"/>
            <a:ext cx="5608015" cy="237744"/>
          </a:xfrm>
          <a:prstGeom prst="rect">
            <a:avLst/>
          </a:prstGeom>
          <a:noFill/>
          <a:ln/>
        </p:spPr>
        <p:txBody>
          <a:bodyPr wrap="square" lIns="0" tIns="0" rIns="0" bIns="0" rtlCol="0" anchor="ctr"/>
          <a:lstStyle/>
          <a:p>
            <a:pPr algn="r" indent="0" marL="0">
              <a:buNone/>
            </a:pPr>
            <a:r>
              <a:rPr lang="en-US" sz="900" b="1" spc="140" kern="0" dirty="0">
                <a:solidFill>
                  <a:srgbClr val="000000"/>
                </a:solidFill>
                <a:latin typeface="Arial" pitchFamily="34" charset="0"/>
                <a:ea typeface="Arial" pitchFamily="34" charset="-122"/>
                <a:cs typeface="Arial" pitchFamily="34" charset="-120"/>
              </a:rPr>
              <a:t>QT-AI-2025</a:t>
            </a:r>
            <a:endParaRPr lang="en-US" sz="900" dirty="0"/>
          </a:p>
        </p:txBody>
      </p:sp>
      <p:sp>
        <p:nvSpPr>
          <p:cNvPr id="4" name="Text 2"/>
          <p:cNvSpPr/>
          <p:nvPr/>
        </p:nvSpPr>
        <p:spPr>
          <a:xfrm>
            <a:off x="548640" y="6382512"/>
            <a:ext cx="4572000" cy="237744"/>
          </a:xfrm>
          <a:prstGeom prst="rect">
            <a:avLst/>
          </a:prstGeom>
          <a:noFill/>
          <a:ln/>
        </p:spPr>
        <p:txBody>
          <a:bodyPr wrap="square" lIns="0" tIns="0" rIns="0" bIns="0" rtlCol="0" anchor="ctr"/>
          <a:lstStyle/>
          <a:p>
            <a:pPr indent="0" marL="0">
              <a:buNone/>
            </a:pPr>
            <a:r>
              <a:rPr lang="en-US" sz="800" spc="80" kern="0" dirty="0">
                <a:solidFill>
                  <a:srgbClr val="6E6E6A"/>
                </a:solidFill>
                <a:latin typeface="Arial" pitchFamily="34" charset="0"/>
                <a:ea typeface="Arial" pitchFamily="34" charset="-122"/>
                <a:cs typeface="Arial" pitchFamily="34" charset="-120"/>
              </a:rPr>
              <a:t>ACCA7031 | UWTSD</a:t>
            </a:r>
            <a:endParaRPr lang="en-US" sz="800" dirty="0"/>
          </a:p>
        </p:txBody>
      </p:sp>
      <p:sp>
        <p:nvSpPr>
          <p:cNvPr id="5" name="Text 3"/>
          <p:cNvSpPr/>
          <p:nvPr/>
        </p:nvSpPr>
        <p:spPr>
          <a:xfrm>
            <a:off x="6400800" y="6382512"/>
            <a:ext cx="5242255" cy="237744"/>
          </a:xfrm>
          <a:prstGeom prst="rect">
            <a:avLst/>
          </a:prstGeom>
          <a:noFill/>
          <a:ln/>
        </p:spPr>
        <p:txBody>
          <a:bodyPr wrap="square" lIns="0" tIns="0" rIns="0" bIns="0" rtlCol="0" anchor="ctr"/>
          <a:lstStyle/>
          <a:p>
            <a:pPr algn="r" indent="0" marL="0">
              <a:buNone/>
            </a:pPr>
            <a:r>
              <a:rPr lang="en-US" sz="800" spc="80" kern="0" dirty="0">
                <a:solidFill>
                  <a:srgbClr val="6E6E6A"/>
                </a:solidFill>
                <a:latin typeface="Arial" pitchFamily="34" charset="0"/>
                <a:ea typeface="Arial" pitchFamily="34" charset="-122"/>
                <a:cs typeface="Arial" pitchFamily="34" charset="-120"/>
              </a:rPr>
              <a:t>Forensic Investigation Report</a:t>
            </a:r>
            <a:endParaRPr lang="en-US" sz="800" dirty="0"/>
          </a:p>
        </p:txBody>
      </p:sp>
      <p:sp>
        <p:nvSpPr>
          <p:cNvPr id="6" name="Text 4"/>
          <p:cNvSpPr/>
          <p:nvPr/>
        </p:nvSpPr>
        <p:spPr>
          <a:xfrm>
            <a:off x="9905695" y="603504"/>
            <a:ext cx="1737360" cy="822960"/>
          </a:xfrm>
          <a:prstGeom prst="rect">
            <a:avLst/>
          </a:prstGeom>
          <a:noFill/>
          <a:ln/>
        </p:spPr>
        <p:txBody>
          <a:bodyPr wrap="square" lIns="0" tIns="0" rIns="0" bIns="0" rtlCol="0" anchor="ctr"/>
          <a:lstStyle/>
          <a:p>
            <a:pPr algn="r" indent="0" marL="0">
              <a:buNone/>
            </a:pPr>
            <a:r>
              <a:rPr lang="en-US" sz="4800" b="1" dirty="0">
                <a:solidFill>
                  <a:srgbClr val="E0E0DC"/>
                </a:solidFill>
                <a:latin typeface="Arial" pitchFamily="34" charset="0"/>
                <a:ea typeface="Arial" pitchFamily="34" charset="-122"/>
                <a:cs typeface="Arial" pitchFamily="34" charset="-120"/>
              </a:rPr>
              <a:t>10</a:t>
            </a:r>
            <a:endParaRPr lang="en-US" sz="4800" dirty="0"/>
          </a:p>
        </p:txBody>
      </p:sp>
      <p:sp>
        <p:nvSpPr>
          <p:cNvPr id="7" name="Text 5"/>
          <p:cNvSpPr/>
          <p:nvPr/>
        </p:nvSpPr>
        <p:spPr>
          <a:xfrm>
            <a:off x="548640" y="731520"/>
            <a:ext cx="9509760" cy="566928"/>
          </a:xfrm>
          <a:prstGeom prst="rect">
            <a:avLst/>
          </a:prstGeom>
          <a:noFill/>
          <a:ln/>
        </p:spPr>
        <p:txBody>
          <a:bodyPr wrap="square" lIns="0" tIns="0" rIns="0" bIns="0" rtlCol="0" anchor="ctr"/>
          <a:lstStyle/>
          <a:p>
            <a:pPr algn="l" indent="0" marL="0">
              <a:buNone/>
            </a:pPr>
            <a:r>
              <a:rPr lang="en-US" sz="3200" b="1" dirty="0">
                <a:solidFill>
                  <a:srgbClr val="000000"/>
                </a:solidFill>
                <a:latin typeface="Arial" pitchFamily="34" charset="0"/>
                <a:ea typeface="Arial" pitchFamily="34" charset="-122"/>
                <a:cs typeface="Arial" pitchFamily="34" charset="-120"/>
              </a:rPr>
              <a:t>Attribution 1 — “Emma” is EX-01 Huawei</a:t>
            </a:r>
            <a:endParaRPr lang="en-US" sz="3200" dirty="0"/>
          </a:p>
        </p:txBody>
      </p:sp>
      <p:sp>
        <p:nvSpPr>
          <p:cNvPr id="8" name="Text 6"/>
          <p:cNvSpPr/>
          <p:nvPr/>
        </p:nvSpPr>
        <p:spPr>
          <a:xfrm>
            <a:off x="548640" y="1298448"/>
            <a:ext cx="9509760" cy="274320"/>
          </a:xfrm>
          <a:prstGeom prst="rect">
            <a:avLst/>
          </a:prstGeom>
          <a:noFill/>
          <a:ln/>
        </p:spPr>
        <p:txBody>
          <a:bodyPr wrap="square" lIns="0" tIns="0" rIns="0" bIns="0" rtlCol="0" anchor="ctr"/>
          <a:lstStyle/>
          <a:p>
            <a:pPr indent="0" marL="0">
              <a:buNone/>
            </a:pPr>
            <a:r>
              <a:rPr lang="en-US" sz="1200" dirty="0">
                <a:solidFill>
                  <a:srgbClr val="6E6E6A"/>
                </a:solidFill>
                <a:latin typeface="Arial" pitchFamily="34" charset="0"/>
                <a:ea typeface="Arial" pitchFamily="34" charset="-122"/>
                <a:cs typeface="Arial" pitchFamily="34" charset="-120"/>
              </a:rPr>
              <a:t>User account and mailbox artefacts recovered from the Huawei POT-LX1</a:t>
            </a:r>
            <a:endParaRPr lang="en-US" sz="1200" dirty="0"/>
          </a:p>
        </p:txBody>
      </p:sp>
      <p:pic>
        <p:nvPicPr>
          <p:cNvPr id="9" name="Image 0" descr="/home/claude/work/anno/useracct.png">    </p:cNvPr>
          <p:cNvPicPr>
            <a:picLocks noChangeAspect="1"/>
          </p:cNvPicPr>
          <p:nvPr/>
        </p:nvPicPr>
        <p:blipFill>
          <a:blip r:embed="rId1"/>
          <a:stretch>
            <a:fillRect/>
          </a:stretch>
        </p:blipFill>
        <p:spPr>
          <a:xfrm>
            <a:off x="548640" y="1755648"/>
            <a:ext cx="5394960" cy="3034627"/>
          </a:xfrm>
          <a:prstGeom prst="rect">
            <a:avLst/>
          </a:prstGeom>
        </p:spPr>
      </p:pic>
      <p:sp>
        <p:nvSpPr>
          <p:cNvPr id="10" name="Text 7"/>
          <p:cNvSpPr/>
          <p:nvPr/>
        </p:nvSpPr>
        <p:spPr>
          <a:xfrm>
            <a:off x="548640" y="4835995"/>
            <a:ext cx="5394960" cy="237744"/>
          </a:xfrm>
          <a:prstGeom prst="rect">
            <a:avLst/>
          </a:prstGeom>
          <a:noFill/>
          <a:ln/>
        </p:spPr>
        <p:txBody>
          <a:bodyPr wrap="square" lIns="0" tIns="0" rIns="0" bIns="0" rtlCol="0" anchor="ctr"/>
          <a:lstStyle/>
          <a:p>
            <a:pPr indent="0" marL="0">
              <a:buNone/>
            </a:pPr>
            <a:r>
              <a:rPr lang="en-US" sz="900" i="1" dirty="0">
                <a:solidFill>
                  <a:srgbClr val="6E6E6A"/>
                </a:solidFill>
                <a:latin typeface="Arial" pitchFamily="34" charset="0"/>
                <a:ea typeface="Arial" pitchFamily="34" charset="-122"/>
                <a:cs typeface="Arial" pitchFamily="34" charset="-120"/>
              </a:rPr>
              <a:t>EX-01 → User Accounts (12) — device-owner identity and phone number.</a:t>
            </a:r>
            <a:endParaRPr lang="en-US" sz="900" dirty="0"/>
          </a:p>
        </p:txBody>
      </p:sp>
      <p:pic>
        <p:nvPicPr>
          <p:cNvPr id="11" name="Image 1" descr="/home/claude/work/anno/wa_account.png">    </p:cNvPr>
          <p:cNvPicPr>
            <a:picLocks noChangeAspect="1"/>
          </p:cNvPicPr>
          <p:nvPr/>
        </p:nvPicPr>
        <p:blipFill>
          <a:blip r:embed="rId2"/>
          <a:stretch>
            <a:fillRect/>
          </a:stretch>
        </p:blipFill>
        <p:spPr>
          <a:xfrm>
            <a:off x="6263640" y="1755648"/>
            <a:ext cx="5394960" cy="3034627"/>
          </a:xfrm>
          <a:prstGeom prst="rect">
            <a:avLst/>
          </a:prstGeom>
        </p:spPr>
      </p:pic>
      <p:sp>
        <p:nvSpPr>
          <p:cNvPr id="12" name="Text 8"/>
          <p:cNvSpPr/>
          <p:nvPr/>
        </p:nvSpPr>
        <p:spPr>
          <a:xfrm>
            <a:off x="6263640" y="4835995"/>
            <a:ext cx="5394960" cy="237744"/>
          </a:xfrm>
          <a:prstGeom prst="rect">
            <a:avLst/>
          </a:prstGeom>
          <a:noFill/>
          <a:ln/>
        </p:spPr>
        <p:txBody>
          <a:bodyPr wrap="square" lIns="0" tIns="0" rIns="0" bIns="0" rtlCol="0" anchor="ctr"/>
          <a:lstStyle/>
          <a:p>
            <a:pPr indent="0" marL="0">
              <a:buNone/>
            </a:pPr>
            <a:r>
              <a:rPr lang="en-US" sz="900" i="1" dirty="0">
                <a:solidFill>
                  <a:srgbClr val="6E6E6A"/>
                </a:solidFill>
                <a:latin typeface="Arial" pitchFamily="34" charset="0"/>
                <a:ea typeface="Arial" pitchFamily="34" charset="-122"/>
                <a:cs typeface="Arial" pitchFamily="34" charset="-120"/>
              </a:rPr>
              <a:t>EX-01 → Genie: User Accounts (8) — WhatsApp registration entries.</a:t>
            </a:r>
            <a:endParaRPr lang="en-US" sz="900" dirty="0"/>
          </a:p>
        </p:txBody>
      </p:sp>
      <p:sp>
        <p:nvSpPr>
          <p:cNvPr id="13" name="Shape 9"/>
          <p:cNvSpPr/>
          <p:nvPr/>
        </p:nvSpPr>
        <p:spPr>
          <a:xfrm>
            <a:off x="548640" y="5138928"/>
            <a:ext cx="11094415" cy="0"/>
          </a:xfrm>
          <a:prstGeom prst="line">
            <a:avLst/>
          </a:prstGeom>
          <a:noFill/>
          <a:ln w="22225">
            <a:solidFill>
              <a:srgbClr val="000000"/>
            </a:solidFill>
            <a:prstDash val="solid"/>
          </a:ln>
        </p:spPr>
      </p:sp>
      <p:sp>
        <p:nvSpPr>
          <p:cNvPr id="14" name="Text 10"/>
          <p:cNvSpPr/>
          <p:nvPr/>
        </p:nvSpPr>
        <p:spPr>
          <a:xfrm>
            <a:off x="548640" y="5193792"/>
            <a:ext cx="11094415" cy="274320"/>
          </a:xfrm>
          <a:prstGeom prst="rect">
            <a:avLst/>
          </a:prstGeom>
          <a:noFill/>
          <a:ln/>
        </p:spPr>
        <p:txBody>
          <a:bodyPr wrap="square" lIns="0" tIns="0" rIns="0" bIns="0" rtlCol="0" anchor="ctr"/>
          <a:lstStyle/>
          <a:p>
            <a:pPr indent="0" marL="0">
              <a:buNone/>
            </a:pPr>
            <a:r>
              <a:rPr lang="en-US" sz="1000" dirty="0">
                <a:solidFill>
                  <a:srgbClr val="6E6E6A"/>
                </a:solidFill>
                <a:latin typeface="Arial" pitchFamily="34" charset="0"/>
                <a:ea typeface="Arial" pitchFamily="34" charset="-122"/>
                <a:cs typeface="Arial" pitchFamily="34" charset="-120"/>
              </a:rPr>
              <a:t>Name  </a:t>
            </a:r>
            <a:pPr indent="0" marL="0">
              <a:buNone/>
            </a:pPr>
            <a:r>
              <a:rPr lang="en-US" sz="1150" b="1" dirty="0">
                <a:solidFill>
                  <a:srgbClr val="000000"/>
                </a:solidFill>
                <a:latin typeface="Arial" pitchFamily="34" charset="0"/>
                <a:ea typeface="Arial" pitchFamily="34" charset="-122"/>
                <a:cs typeface="Arial" pitchFamily="34" charset="-120"/>
              </a:rPr>
              <a:t>Peter Dover        </a:t>
            </a:r>
            <a:pPr indent="0" marL="0">
              <a:buNone/>
            </a:pPr>
            <a:r>
              <a:rPr lang="en-US" sz="1000" dirty="0">
                <a:solidFill>
                  <a:srgbClr val="6E6E6A"/>
                </a:solidFill>
                <a:latin typeface="Arial" pitchFamily="34" charset="0"/>
                <a:ea typeface="Arial" pitchFamily="34" charset="-122"/>
                <a:cs typeface="Arial" pitchFamily="34" charset="-120"/>
              </a:rPr>
              <a:t>Username  </a:t>
            </a:r>
            <a:pPr indent="0" marL="0">
              <a:buNone/>
            </a:pPr>
            <a:r>
              <a:rPr lang="en-US" sz="1150" b="1" dirty="0">
                <a:solidFill>
                  <a:srgbClr val="000000"/>
                </a:solidFill>
                <a:latin typeface="Arial" pitchFamily="34" charset="0"/>
                <a:ea typeface="Arial" pitchFamily="34" charset="-122"/>
                <a:cs typeface="Arial" pitchFamily="34" charset="-120"/>
              </a:rPr>
              <a:t>peter_dover        </a:t>
            </a:r>
            <a:pPr indent="0" marL="0">
              <a:buNone/>
            </a:pPr>
            <a:r>
              <a:rPr lang="en-US" sz="1000" dirty="0">
                <a:solidFill>
                  <a:srgbClr val="6E6E6A"/>
                </a:solidFill>
                <a:latin typeface="Arial" pitchFamily="34" charset="0"/>
                <a:ea typeface="Arial" pitchFamily="34" charset="-122"/>
                <a:cs typeface="Arial" pitchFamily="34" charset="-120"/>
              </a:rPr>
              <a:t>Phone  </a:t>
            </a:r>
            <a:pPr indent="0" marL="0">
              <a:buNone/>
            </a:pPr>
            <a:r>
              <a:rPr lang="en-US" sz="1150" b="1" dirty="0">
                <a:solidFill>
                  <a:srgbClr val="000000"/>
                </a:solidFill>
                <a:latin typeface="Arial" pitchFamily="34" charset="0"/>
                <a:ea typeface="Arial" pitchFamily="34" charset="-122"/>
                <a:cs typeface="Arial" pitchFamily="34" charset="-120"/>
              </a:rPr>
              <a:t>+447917162788        </a:t>
            </a:r>
            <a:pPr indent="0" marL="0">
              <a:buNone/>
            </a:pPr>
            <a:r>
              <a:rPr lang="en-US" sz="1000" dirty="0">
                <a:solidFill>
                  <a:srgbClr val="6E6E6A"/>
                </a:solidFill>
                <a:latin typeface="Arial" pitchFamily="34" charset="0"/>
                <a:ea typeface="Arial" pitchFamily="34" charset="-122"/>
                <a:cs typeface="Arial" pitchFamily="34" charset="-120"/>
              </a:rPr>
              <a:t>WhatsApp registration  </a:t>
            </a:r>
            <a:pPr indent="0" marL="0">
              <a:buNone/>
            </a:pPr>
            <a:r>
              <a:rPr lang="en-US" sz="1150" b="1" dirty="0">
                <a:solidFill>
                  <a:srgbClr val="000000"/>
                </a:solidFill>
                <a:latin typeface="Arial" pitchFamily="34" charset="0"/>
                <a:ea typeface="Arial" pitchFamily="34" charset="-122"/>
                <a:cs typeface="Arial" pitchFamily="34" charset="-120"/>
              </a:rPr>
              <a:t>7917162788</a:t>
            </a:r>
            <a:endParaRPr lang="en-US" sz="1000" dirty="0"/>
          </a:p>
        </p:txBody>
      </p:sp>
      <p:sp>
        <p:nvSpPr>
          <p:cNvPr id="15" name="Shape 11"/>
          <p:cNvSpPr/>
          <p:nvPr/>
        </p:nvSpPr>
        <p:spPr>
          <a:xfrm>
            <a:off x="548640" y="5541264"/>
            <a:ext cx="11094415" cy="566928"/>
          </a:xfrm>
          <a:prstGeom prst="rect">
            <a:avLst/>
          </a:prstGeom>
          <a:solidFill>
            <a:srgbClr val="000000"/>
          </a:solidFill>
          <a:ln/>
        </p:spPr>
      </p:sp>
      <p:sp>
        <p:nvSpPr>
          <p:cNvPr id="16" name="Text 12"/>
          <p:cNvSpPr/>
          <p:nvPr/>
        </p:nvSpPr>
        <p:spPr>
          <a:xfrm>
            <a:off x="713232" y="5541264"/>
            <a:ext cx="10765231" cy="566928"/>
          </a:xfrm>
          <a:prstGeom prst="rect">
            <a:avLst/>
          </a:prstGeom>
          <a:noFill/>
          <a:ln/>
        </p:spPr>
        <p:txBody>
          <a:bodyPr wrap="square" lIns="0" tIns="0" rIns="0" bIns="0" rtlCol="0" anchor="ctr"/>
          <a:lstStyle/>
          <a:p>
            <a:pPr indent="0" marL="0">
              <a:buNone/>
            </a:pPr>
            <a:r>
              <a:rPr lang="en-US" sz="1100" b="1" spc="160" kern="0" dirty="0">
                <a:solidFill>
                  <a:srgbClr val="FFFFFF"/>
                </a:solidFill>
                <a:latin typeface="Arial" pitchFamily="34" charset="0"/>
                <a:ea typeface="Arial" pitchFamily="34" charset="-122"/>
                <a:cs typeface="Arial" pitchFamily="34" charset="-120"/>
              </a:rPr>
              <a:t>PROOF</a:t>
            </a:r>
            <a:pPr indent="0" marL="0">
              <a:buNone/>
            </a:pPr>
            <a:r>
              <a:rPr lang="en-US" sz="1100" dirty="0">
                <a:solidFill>
                  <a:srgbClr val="FFFFFF"/>
                </a:solidFill>
                <a:latin typeface="Arial" pitchFamily="34" charset="0"/>
                <a:ea typeface="Arial" pitchFamily="34" charset="-122"/>
                <a:cs typeface="Arial" pitchFamily="34" charset="-120"/>
              </a:rPr>
              <a:t>    The device-owner account on EX-01 resolves to Peter Dover / +44 7917 162788, and the WhatsApp registration artefact on the same handset carries that same number — the WhatsApp persona “Emma” and the Huawei’s registered owner are one person.</a:t>
            </a:r>
            <a:endParaRPr lang="en-US" sz="11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4F4F2"/>
        </a:solidFill>
      </p:bgPr>
    </p:bg>
    <p:spTree>
      <p:nvGrpSpPr>
        <p:cNvPr id="1" name=""/>
        <p:cNvGrpSpPr/>
        <p:nvPr/>
      </p:nvGrpSpPr>
      <p:grpSpPr>
        <a:xfrm>
          <a:off x="0" y="0"/>
          <a:ext cx="0" cy="0"/>
          <a:chOff x="0" y="0"/>
          <a:chExt cx="0" cy="0"/>
        </a:xfrm>
      </p:grpSpPr>
      <p:sp>
        <p:nvSpPr>
          <p:cNvPr id="2" name="Text 0"/>
          <p:cNvSpPr/>
          <p:nvPr/>
        </p:nvSpPr>
        <p:spPr>
          <a:xfrm>
            <a:off x="548640" y="219456"/>
            <a:ext cx="5486400" cy="237744"/>
          </a:xfrm>
          <a:prstGeom prst="rect">
            <a:avLst/>
          </a:prstGeom>
          <a:noFill/>
          <a:ln/>
        </p:spPr>
        <p:txBody>
          <a:bodyPr wrap="square" lIns="0" tIns="0" rIns="0" bIns="0" rtlCol="0" anchor="ctr"/>
          <a:lstStyle/>
          <a:p>
            <a:pPr indent="0" marL="0">
              <a:buNone/>
            </a:pPr>
            <a:r>
              <a:rPr lang="en-US" sz="900" b="1" spc="140" kern="0" dirty="0">
                <a:solidFill>
                  <a:srgbClr val="000000"/>
                </a:solidFill>
                <a:latin typeface="Arial" pitchFamily="34" charset="0"/>
                <a:ea typeface="Arial" pitchFamily="34" charset="-122"/>
                <a:cs typeface="Arial" pitchFamily="34" charset="-120"/>
              </a:rPr>
              <a:t>QUANTUM TECH — DIGITAL FORENSICS</a:t>
            </a:r>
            <a:endParaRPr lang="en-US" sz="900" dirty="0"/>
          </a:p>
        </p:txBody>
      </p:sp>
      <p:sp>
        <p:nvSpPr>
          <p:cNvPr id="3" name="Text 1"/>
          <p:cNvSpPr/>
          <p:nvPr/>
        </p:nvSpPr>
        <p:spPr>
          <a:xfrm>
            <a:off x="6035040" y="219456"/>
            <a:ext cx="5608015" cy="237744"/>
          </a:xfrm>
          <a:prstGeom prst="rect">
            <a:avLst/>
          </a:prstGeom>
          <a:noFill/>
          <a:ln/>
        </p:spPr>
        <p:txBody>
          <a:bodyPr wrap="square" lIns="0" tIns="0" rIns="0" bIns="0" rtlCol="0" anchor="ctr"/>
          <a:lstStyle/>
          <a:p>
            <a:pPr algn="r" indent="0" marL="0">
              <a:buNone/>
            </a:pPr>
            <a:r>
              <a:rPr lang="en-US" sz="900" b="1" spc="140" kern="0" dirty="0">
                <a:solidFill>
                  <a:srgbClr val="000000"/>
                </a:solidFill>
                <a:latin typeface="Arial" pitchFamily="34" charset="0"/>
                <a:ea typeface="Arial" pitchFamily="34" charset="-122"/>
                <a:cs typeface="Arial" pitchFamily="34" charset="-120"/>
              </a:rPr>
              <a:t>QT-AI-2025</a:t>
            </a:r>
            <a:endParaRPr lang="en-US" sz="900" dirty="0"/>
          </a:p>
        </p:txBody>
      </p:sp>
      <p:sp>
        <p:nvSpPr>
          <p:cNvPr id="4" name="Text 2"/>
          <p:cNvSpPr/>
          <p:nvPr/>
        </p:nvSpPr>
        <p:spPr>
          <a:xfrm>
            <a:off x="548640" y="6382512"/>
            <a:ext cx="4572000" cy="237744"/>
          </a:xfrm>
          <a:prstGeom prst="rect">
            <a:avLst/>
          </a:prstGeom>
          <a:noFill/>
          <a:ln/>
        </p:spPr>
        <p:txBody>
          <a:bodyPr wrap="square" lIns="0" tIns="0" rIns="0" bIns="0" rtlCol="0" anchor="ctr"/>
          <a:lstStyle/>
          <a:p>
            <a:pPr indent="0" marL="0">
              <a:buNone/>
            </a:pPr>
            <a:r>
              <a:rPr lang="en-US" sz="800" spc="80" kern="0" dirty="0">
                <a:solidFill>
                  <a:srgbClr val="6E6E6A"/>
                </a:solidFill>
                <a:latin typeface="Arial" pitchFamily="34" charset="0"/>
                <a:ea typeface="Arial" pitchFamily="34" charset="-122"/>
                <a:cs typeface="Arial" pitchFamily="34" charset="-120"/>
              </a:rPr>
              <a:t>ACCA7031 | UWTSD</a:t>
            </a:r>
            <a:endParaRPr lang="en-US" sz="800" dirty="0"/>
          </a:p>
        </p:txBody>
      </p:sp>
      <p:sp>
        <p:nvSpPr>
          <p:cNvPr id="5" name="Text 3"/>
          <p:cNvSpPr/>
          <p:nvPr/>
        </p:nvSpPr>
        <p:spPr>
          <a:xfrm>
            <a:off x="6400800" y="6382512"/>
            <a:ext cx="5242255" cy="237744"/>
          </a:xfrm>
          <a:prstGeom prst="rect">
            <a:avLst/>
          </a:prstGeom>
          <a:noFill/>
          <a:ln/>
        </p:spPr>
        <p:txBody>
          <a:bodyPr wrap="square" lIns="0" tIns="0" rIns="0" bIns="0" rtlCol="0" anchor="ctr"/>
          <a:lstStyle/>
          <a:p>
            <a:pPr algn="r" indent="0" marL="0">
              <a:buNone/>
            </a:pPr>
            <a:r>
              <a:rPr lang="en-US" sz="800" spc="80" kern="0" dirty="0">
                <a:solidFill>
                  <a:srgbClr val="6E6E6A"/>
                </a:solidFill>
                <a:latin typeface="Arial" pitchFamily="34" charset="0"/>
                <a:ea typeface="Arial" pitchFamily="34" charset="-122"/>
                <a:cs typeface="Arial" pitchFamily="34" charset="-120"/>
              </a:rPr>
              <a:t>Forensic Investigation Report</a:t>
            </a:r>
            <a:endParaRPr lang="en-US" sz="800" dirty="0"/>
          </a:p>
        </p:txBody>
      </p:sp>
      <p:sp>
        <p:nvSpPr>
          <p:cNvPr id="6" name="Text 4"/>
          <p:cNvSpPr/>
          <p:nvPr/>
        </p:nvSpPr>
        <p:spPr>
          <a:xfrm>
            <a:off x="9905695" y="603504"/>
            <a:ext cx="1737360" cy="822960"/>
          </a:xfrm>
          <a:prstGeom prst="rect">
            <a:avLst/>
          </a:prstGeom>
          <a:noFill/>
          <a:ln/>
        </p:spPr>
        <p:txBody>
          <a:bodyPr wrap="square" lIns="0" tIns="0" rIns="0" bIns="0" rtlCol="0" anchor="ctr"/>
          <a:lstStyle/>
          <a:p>
            <a:pPr algn="r" indent="0" marL="0">
              <a:buNone/>
            </a:pPr>
            <a:r>
              <a:rPr lang="en-US" sz="4800" b="1" dirty="0">
                <a:solidFill>
                  <a:srgbClr val="E0E0DC"/>
                </a:solidFill>
                <a:latin typeface="Arial" pitchFamily="34" charset="0"/>
                <a:ea typeface="Arial" pitchFamily="34" charset="-122"/>
                <a:cs typeface="Arial" pitchFamily="34" charset="-120"/>
              </a:rPr>
              <a:t>11</a:t>
            </a:r>
            <a:endParaRPr lang="en-US" sz="4800" dirty="0"/>
          </a:p>
        </p:txBody>
      </p:sp>
      <p:sp>
        <p:nvSpPr>
          <p:cNvPr id="7" name="Text 5"/>
          <p:cNvSpPr/>
          <p:nvPr/>
        </p:nvSpPr>
        <p:spPr>
          <a:xfrm>
            <a:off x="548640" y="731520"/>
            <a:ext cx="9509760" cy="566928"/>
          </a:xfrm>
          <a:prstGeom prst="rect">
            <a:avLst/>
          </a:prstGeom>
          <a:noFill/>
          <a:ln/>
        </p:spPr>
        <p:txBody>
          <a:bodyPr wrap="square" lIns="0" tIns="0" rIns="0" bIns="0" rtlCol="0" anchor="ctr"/>
          <a:lstStyle/>
          <a:p>
            <a:pPr algn="l" indent="0" marL="0">
              <a:buNone/>
            </a:pPr>
            <a:r>
              <a:rPr lang="en-US" sz="3200" b="1" dirty="0">
                <a:solidFill>
                  <a:srgbClr val="000000"/>
                </a:solidFill>
                <a:latin typeface="Arial" pitchFamily="34" charset="0"/>
                <a:ea typeface="Arial" pitchFamily="34" charset="-122"/>
                <a:cs typeface="Arial" pitchFamily="34" charset="-120"/>
              </a:rPr>
              <a:t>Attribution 2 — “Joe” is EX-03 Samsung</a:t>
            </a:r>
            <a:endParaRPr lang="en-US" sz="3200" dirty="0"/>
          </a:p>
        </p:txBody>
      </p:sp>
      <p:sp>
        <p:nvSpPr>
          <p:cNvPr id="8" name="Text 6"/>
          <p:cNvSpPr/>
          <p:nvPr/>
        </p:nvSpPr>
        <p:spPr>
          <a:xfrm>
            <a:off x="548640" y="1298448"/>
            <a:ext cx="9509760" cy="274320"/>
          </a:xfrm>
          <a:prstGeom prst="rect">
            <a:avLst/>
          </a:prstGeom>
          <a:noFill/>
          <a:ln/>
        </p:spPr>
        <p:txBody>
          <a:bodyPr wrap="square" lIns="0" tIns="0" rIns="0" bIns="0" rtlCol="0" anchor="ctr"/>
          <a:lstStyle/>
          <a:p>
            <a:pPr indent="0" marL="0">
              <a:buNone/>
            </a:pPr>
            <a:r>
              <a:rPr lang="en-US" sz="1200" dirty="0">
                <a:solidFill>
                  <a:srgbClr val="6E6E6A"/>
                </a:solidFill>
                <a:latin typeface="Arial" pitchFamily="34" charset="0"/>
                <a:ea typeface="Arial" pitchFamily="34" charset="-122"/>
                <a:cs typeface="Arial" pitchFamily="34" charset="-120"/>
              </a:rPr>
              <a:t>SIM number correlation between the Huawei contact record and the Samsung SMS backup</a:t>
            </a:r>
            <a:endParaRPr lang="en-US" sz="1200" dirty="0"/>
          </a:p>
        </p:txBody>
      </p:sp>
      <p:pic>
        <p:nvPicPr>
          <p:cNvPr id="9" name="Image 0" descr="/home/claude/work/anno/contacts.png">    </p:cNvPr>
          <p:cNvPicPr>
            <a:picLocks noChangeAspect="1"/>
          </p:cNvPicPr>
          <p:nvPr/>
        </p:nvPicPr>
        <p:blipFill>
          <a:blip r:embed="rId1"/>
          <a:stretch>
            <a:fillRect/>
          </a:stretch>
        </p:blipFill>
        <p:spPr>
          <a:xfrm>
            <a:off x="548640" y="1755648"/>
            <a:ext cx="5394960" cy="3034627"/>
          </a:xfrm>
          <a:prstGeom prst="rect">
            <a:avLst/>
          </a:prstGeom>
        </p:spPr>
      </p:pic>
      <p:sp>
        <p:nvSpPr>
          <p:cNvPr id="10" name="Text 7"/>
          <p:cNvSpPr/>
          <p:nvPr/>
        </p:nvSpPr>
        <p:spPr>
          <a:xfrm>
            <a:off x="548640" y="4835995"/>
            <a:ext cx="5394960" cy="237744"/>
          </a:xfrm>
          <a:prstGeom prst="rect">
            <a:avLst/>
          </a:prstGeom>
          <a:noFill/>
          <a:ln/>
        </p:spPr>
        <p:txBody>
          <a:bodyPr wrap="square" lIns="0" tIns="0" rIns="0" bIns="0" rtlCol="0" anchor="ctr"/>
          <a:lstStyle/>
          <a:p>
            <a:pPr indent="0" marL="0">
              <a:buNone/>
            </a:pPr>
            <a:r>
              <a:rPr lang="en-US" sz="900" i="1" dirty="0">
                <a:solidFill>
                  <a:srgbClr val="6E6E6A"/>
                </a:solidFill>
                <a:latin typeface="Arial" pitchFamily="34" charset="0"/>
                <a:ea typeface="Arial" pitchFamily="34" charset="-122"/>
                <a:cs typeface="Arial" pitchFamily="34" charset="-120"/>
              </a:rPr>
              <a:t>EX-01 → Contacts (13) — “Joe Marsh” and his stored mobile number.</a:t>
            </a:r>
            <a:endParaRPr lang="en-US" sz="900" dirty="0"/>
          </a:p>
        </p:txBody>
      </p:sp>
      <p:pic>
        <p:nvPicPr>
          <p:cNvPr id="11" name="Image 1" descr="/home/claude/work/anno/sms_hex.png">    </p:cNvPr>
          <p:cNvPicPr>
            <a:picLocks noChangeAspect="1"/>
          </p:cNvPicPr>
          <p:nvPr/>
        </p:nvPicPr>
        <p:blipFill>
          <a:blip r:embed="rId2"/>
          <a:stretch>
            <a:fillRect/>
          </a:stretch>
        </p:blipFill>
        <p:spPr>
          <a:xfrm>
            <a:off x="6263640" y="1755648"/>
            <a:ext cx="5394960" cy="2922355"/>
          </a:xfrm>
          <a:prstGeom prst="rect">
            <a:avLst/>
          </a:prstGeom>
        </p:spPr>
      </p:pic>
      <p:sp>
        <p:nvSpPr>
          <p:cNvPr id="12" name="Text 8"/>
          <p:cNvSpPr/>
          <p:nvPr/>
        </p:nvSpPr>
        <p:spPr>
          <a:xfrm>
            <a:off x="6263640" y="4835995"/>
            <a:ext cx="5394960" cy="237744"/>
          </a:xfrm>
          <a:prstGeom prst="rect">
            <a:avLst/>
          </a:prstGeom>
          <a:noFill/>
          <a:ln/>
        </p:spPr>
        <p:txBody>
          <a:bodyPr wrap="square" lIns="0" tIns="0" rIns="0" bIns="0" rtlCol="0" anchor="ctr"/>
          <a:lstStyle/>
          <a:p>
            <a:pPr indent="0" marL="0">
              <a:buNone/>
            </a:pPr>
            <a:r>
              <a:rPr lang="en-US" sz="900" i="1" dirty="0">
                <a:solidFill>
                  <a:srgbClr val="6E6E6A"/>
                </a:solidFill>
                <a:latin typeface="Arial" pitchFamily="34" charset="0"/>
                <a:ea typeface="Arial" pitchFamily="34" charset="-122"/>
                <a:cs typeface="Arial" pitchFamily="34" charset="-120"/>
              </a:rPr>
              <a:t>EX-03 → telephony/d_f/000000_sms_backup (6 KB, 11/03/2025 09:42:42).</a:t>
            </a:r>
            <a:endParaRPr lang="en-US" sz="900" dirty="0"/>
          </a:p>
        </p:txBody>
      </p:sp>
      <p:sp>
        <p:nvSpPr>
          <p:cNvPr id="13" name="Shape 9"/>
          <p:cNvSpPr/>
          <p:nvPr/>
        </p:nvSpPr>
        <p:spPr>
          <a:xfrm>
            <a:off x="548640" y="5138928"/>
            <a:ext cx="11094415" cy="0"/>
          </a:xfrm>
          <a:prstGeom prst="line">
            <a:avLst/>
          </a:prstGeom>
          <a:noFill/>
          <a:ln w="22225">
            <a:solidFill>
              <a:srgbClr val="000000"/>
            </a:solidFill>
            <a:prstDash val="solid"/>
          </a:ln>
        </p:spPr>
      </p:sp>
      <p:sp>
        <p:nvSpPr>
          <p:cNvPr id="14" name="Text 10"/>
          <p:cNvSpPr/>
          <p:nvPr/>
        </p:nvSpPr>
        <p:spPr>
          <a:xfrm>
            <a:off x="548640" y="5193792"/>
            <a:ext cx="11094415" cy="292608"/>
          </a:xfrm>
          <a:prstGeom prst="rect">
            <a:avLst/>
          </a:prstGeom>
          <a:noFill/>
          <a:ln/>
        </p:spPr>
        <p:txBody>
          <a:bodyPr wrap="square" lIns="0" tIns="0" rIns="0" bIns="0" rtlCol="0" anchor="ctr"/>
          <a:lstStyle/>
          <a:p>
            <a:pPr indent="0" marL="0">
              <a:buNone/>
            </a:pPr>
            <a:r>
              <a:rPr lang="en-US" sz="1000" dirty="0">
                <a:solidFill>
                  <a:srgbClr val="6E6E6A"/>
                </a:solidFill>
                <a:latin typeface="Arial" pitchFamily="34" charset="0"/>
                <a:ea typeface="Arial" pitchFamily="34" charset="-122"/>
                <a:cs typeface="Arial" pitchFamily="34" charset="-120"/>
              </a:rPr>
              <a:t>Huawei contact “Joe Marsh”  </a:t>
            </a:r>
            <a:pPr indent="0" marL="0">
              <a:buNone/>
            </a:pPr>
            <a:r>
              <a:rPr lang="en-US" sz="1350" b="1" dirty="0">
                <a:solidFill>
                  <a:srgbClr val="000000"/>
                </a:solidFill>
                <a:latin typeface="Arial" pitchFamily="34" charset="0"/>
                <a:ea typeface="Arial" pitchFamily="34" charset="-122"/>
                <a:cs typeface="Arial" pitchFamily="34" charset="-120"/>
              </a:rPr>
              <a:t>00447476538686          </a:t>
            </a:r>
            <a:pPr indent="0" marL="0">
              <a:buNone/>
            </a:pPr>
            <a:r>
              <a:rPr lang="en-US" sz="1000" dirty="0">
                <a:solidFill>
                  <a:srgbClr val="6E6E6A"/>
                </a:solidFill>
                <a:latin typeface="Arial" pitchFamily="34" charset="0"/>
                <a:ea typeface="Arial" pitchFamily="34" charset="-122"/>
                <a:cs typeface="Arial" pitchFamily="34" charset="-120"/>
              </a:rPr>
              <a:t>Samsung SIM number  </a:t>
            </a:r>
            <a:pPr indent="0" marL="0">
              <a:buNone/>
            </a:pPr>
            <a:r>
              <a:rPr lang="en-US" sz="1350" b="1" dirty="0">
                <a:solidFill>
                  <a:srgbClr val="000000"/>
                </a:solidFill>
                <a:latin typeface="Arial" pitchFamily="34" charset="0"/>
                <a:ea typeface="Arial" pitchFamily="34" charset="-122"/>
                <a:cs typeface="Arial" pitchFamily="34" charset="-120"/>
              </a:rPr>
              <a:t>07476538686</a:t>
            </a:r>
            <a:endParaRPr lang="en-US" sz="1000" dirty="0"/>
          </a:p>
        </p:txBody>
      </p:sp>
      <p:sp>
        <p:nvSpPr>
          <p:cNvPr id="15" name="Text 11"/>
          <p:cNvSpPr/>
          <p:nvPr/>
        </p:nvSpPr>
        <p:spPr>
          <a:xfrm>
            <a:off x="548640" y="5486400"/>
            <a:ext cx="11094415" cy="219456"/>
          </a:xfrm>
          <a:prstGeom prst="rect">
            <a:avLst/>
          </a:prstGeom>
          <a:noFill/>
          <a:ln/>
        </p:spPr>
        <p:txBody>
          <a:bodyPr wrap="square" lIns="0" tIns="0" rIns="0" bIns="0" rtlCol="0" anchor="ctr"/>
          <a:lstStyle/>
          <a:p>
            <a:pPr indent="0" marL="0">
              <a:buNone/>
            </a:pPr>
            <a:r>
              <a:rPr lang="en-US" sz="950" i="1" dirty="0">
                <a:solidFill>
                  <a:srgbClr val="6E6E6A"/>
                </a:solidFill>
                <a:latin typeface="Arial" pitchFamily="34" charset="0"/>
                <a:ea typeface="Arial" pitchFamily="34" charset="-122"/>
                <a:cs typeface="Arial" pitchFamily="34" charset="-120"/>
              </a:rPr>
              <a:t>Same subscriber, international and national dialling format.</a:t>
            </a:r>
            <a:endParaRPr lang="en-US" sz="950" dirty="0"/>
          </a:p>
        </p:txBody>
      </p:sp>
      <p:sp>
        <p:nvSpPr>
          <p:cNvPr id="16" name="Shape 12"/>
          <p:cNvSpPr/>
          <p:nvPr/>
        </p:nvSpPr>
        <p:spPr>
          <a:xfrm>
            <a:off x="548640" y="5742432"/>
            <a:ext cx="11094415" cy="566928"/>
          </a:xfrm>
          <a:prstGeom prst="rect">
            <a:avLst/>
          </a:prstGeom>
          <a:solidFill>
            <a:srgbClr val="000000"/>
          </a:solidFill>
          <a:ln/>
        </p:spPr>
      </p:sp>
      <p:sp>
        <p:nvSpPr>
          <p:cNvPr id="17" name="Text 13"/>
          <p:cNvSpPr/>
          <p:nvPr/>
        </p:nvSpPr>
        <p:spPr>
          <a:xfrm>
            <a:off x="713232" y="5742432"/>
            <a:ext cx="10765231" cy="566928"/>
          </a:xfrm>
          <a:prstGeom prst="rect">
            <a:avLst/>
          </a:prstGeom>
          <a:noFill/>
          <a:ln/>
        </p:spPr>
        <p:txBody>
          <a:bodyPr wrap="square" lIns="0" tIns="0" rIns="0" bIns="0" rtlCol="0" anchor="ctr"/>
          <a:lstStyle/>
          <a:p>
            <a:pPr indent="0" marL="0">
              <a:buNone/>
            </a:pPr>
            <a:r>
              <a:rPr lang="en-US" sz="1100" b="1" spc="160" kern="0" dirty="0">
                <a:solidFill>
                  <a:srgbClr val="FFFFFF"/>
                </a:solidFill>
                <a:latin typeface="Arial" pitchFamily="34" charset="0"/>
                <a:ea typeface="Arial" pitchFamily="34" charset="-122"/>
                <a:cs typeface="Arial" pitchFamily="34" charset="-120"/>
              </a:rPr>
              <a:t>PROOF</a:t>
            </a:r>
            <a:pPr indent="0" marL="0">
              <a:buNone/>
            </a:pPr>
            <a:r>
              <a:rPr lang="en-US" sz="1100" dirty="0">
                <a:solidFill>
                  <a:srgbClr val="FFFFFF"/>
                </a:solidFill>
                <a:latin typeface="Arial" pitchFamily="34" charset="0"/>
                <a:ea typeface="Arial" pitchFamily="34" charset="-122"/>
                <a:cs typeface="Arial" pitchFamily="34" charset="-120"/>
              </a:rPr>
              <a:t>    The number saved as “Joe Marsh” on EX-01 is the SIM number of EX-03, which is identical to Joe’s WhatsApp number — the Samsung is the intermediary’s handset and Emma held his number directly.</a:t>
            </a:r>
            <a:endParaRPr lang="en-US" sz="11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4F4F2"/>
        </a:solidFill>
      </p:bgPr>
    </p:bg>
    <p:spTree>
      <p:nvGrpSpPr>
        <p:cNvPr id="1" name=""/>
        <p:cNvGrpSpPr/>
        <p:nvPr/>
      </p:nvGrpSpPr>
      <p:grpSpPr>
        <a:xfrm>
          <a:off x="0" y="0"/>
          <a:ext cx="0" cy="0"/>
          <a:chOff x="0" y="0"/>
          <a:chExt cx="0" cy="0"/>
        </a:xfrm>
      </p:grpSpPr>
      <p:sp>
        <p:nvSpPr>
          <p:cNvPr id="2" name="Text 0"/>
          <p:cNvSpPr/>
          <p:nvPr/>
        </p:nvSpPr>
        <p:spPr>
          <a:xfrm>
            <a:off x="548640" y="219456"/>
            <a:ext cx="5486400" cy="237744"/>
          </a:xfrm>
          <a:prstGeom prst="rect">
            <a:avLst/>
          </a:prstGeom>
          <a:noFill/>
          <a:ln/>
        </p:spPr>
        <p:txBody>
          <a:bodyPr wrap="square" lIns="0" tIns="0" rIns="0" bIns="0" rtlCol="0" anchor="ctr"/>
          <a:lstStyle/>
          <a:p>
            <a:pPr indent="0" marL="0">
              <a:buNone/>
            </a:pPr>
            <a:r>
              <a:rPr lang="en-US" sz="900" b="1" spc="140" kern="0" dirty="0">
                <a:solidFill>
                  <a:srgbClr val="000000"/>
                </a:solidFill>
                <a:latin typeface="Arial" pitchFamily="34" charset="0"/>
                <a:ea typeface="Arial" pitchFamily="34" charset="-122"/>
                <a:cs typeface="Arial" pitchFamily="34" charset="-120"/>
              </a:rPr>
              <a:t>QUANTUM TECH — DIGITAL FORENSICS</a:t>
            </a:r>
            <a:endParaRPr lang="en-US" sz="900" dirty="0"/>
          </a:p>
        </p:txBody>
      </p:sp>
      <p:sp>
        <p:nvSpPr>
          <p:cNvPr id="3" name="Text 1"/>
          <p:cNvSpPr/>
          <p:nvPr/>
        </p:nvSpPr>
        <p:spPr>
          <a:xfrm>
            <a:off x="6035040" y="219456"/>
            <a:ext cx="5608015" cy="237744"/>
          </a:xfrm>
          <a:prstGeom prst="rect">
            <a:avLst/>
          </a:prstGeom>
          <a:noFill/>
          <a:ln/>
        </p:spPr>
        <p:txBody>
          <a:bodyPr wrap="square" lIns="0" tIns="0" rIns="0" bIns="0" rtlCol="0" anchor="ctr"/>
          <a:lstStyle/>
          <a:p>
            <a:pPr algn="r" indent="0" marL="0">
              <a:buNone/>
            </a:pPr>
            <a:r>
              <a:rPr lang="en-US" sz="900" b="1" spc="140" kern="0" dirty="0">
                <a:solidFill>
                  <a:srgbClr val="000000"/>
                </a:solidFill>
                <a:latin typeface="Arial" pitchFamily="34" charset="0"/>
                <a:ea typeface="Arial" pitchFamily="34" charset="-122"/>
                <a:cs typeface="Arial" pitchFamily="34" charset="-120"/>
              </a:rPr>
              <a:t>QT-AI-2025</a:t>
            </a:r>
            <a:endParaRPr lang="en-US" sz="900" dirty="0"/>
          </a:p>
        </p:txBody>
      </p:sp>
      <p:sp>
        <p:nvSpPr>
          <p:cNvPr id="4" name="Text 2"/>
          <p:cNvSpPr/>
          <p:nvPr/>
        </p:nvSpPr>
        <p:spPr>
          <a:xfrm>
            <a:off x="548640" y="6382512"/>
            <a:ext cx="4572000" cy="237744"/>
          </a:xfrm>
          <a:prstGeom prst="rect">
            <a:avLst/>
          </a:prstGeom>
          <a:noFill/>
          <a:ln/>
        </p:spPr>
        <p:txBody>
          <a:bodyPr wrap="square" lIns="0" tIns="0" rIns="0" bIns="0" rtlCol="0" anchor="ctr"/>
          <a:lstStyle/>
          <a:p>
            <a:pPr indent="0" marL="0">
              <a:buNone/>
            </a:pPr>
            <a:r>
              <a:rPr lang="en-US" sz="800" spc="80" kern="0" dirty="0">
                <a:solidFill>
                  <a:srgbClr val="6E6E6A"/>
                </a:solidFill>
                <a:latin typeface="Arial" pitchFamily="34" charset="0"/>
                <a:ea typeface="Arial" pitchFamily="34" charset="-122"/>
                <a:cs typeface="Arial" pitchFamily="34" charset="-120"/>
              </a:rPr>
              <a:t>ACCA7031 | UWTSD</a:t>
            </a:r>
            <a:endParaRPr lang="en-US" sz="800" dirty="0"/>
          </a:p>
        </p:txBody>
      </p:sp>
      <p:sp>
        <p:nvSpPr>
          <p:cNvPr id="5" name="Text 3"/>
          <p:cNvSpPr/>
          <p:nvPr/>
        </p:nvSpPr>
        <p:spPr>
          <a:xfrm>
            <a:off x="6400800" y="6382512"/>
            <a:ext cx="5242255" cy="237744"/>
          </a:xfrm>
          <a:prstGeom prst="rect">
            <a:avLst/>
          </a:prstGeom>
          <a:noFill/>
          <a:ln/>
        </p:spPr>
        <p:txBody>
          <a:bodyPr wrap="square" lIns="0" tIns="0" rIns="0" bIns="0" rtlCol="0" anchor="ctr"/>
          <a:lstStyle/>
          <a:p>
            <a:pPr algn="r" indent="0" marL="0">
              <a:buNone/>
            </a:pPr>
            <a:r>
              <a:rPr lang="en-US" sz="800" spc="80" kern="0" dirty="0">
                <a:solidFill>
                  <a:srgbClr val="6E6E6A"/>
                </a:solidFill>
                <a:latin typeface="Arial" pitchFamily="34" charset="0"/>
                <a:ea typeface="Arial" pitchFamily="34" charset="-122"/>
                <a:cs typeface="Arial" pitchFamily="34" charset="-120"/>
              </a:rPr>
              <a:t>Forensic Investigation Report</a:t>
            </a:r>
            <a:endParaRPr lang="en-US" sz="800" dirty="0"/>
          </a:p>
        </p:txBody>
      </p:sp>
      <p:sp>
        <p:nvSpPr>
          <p:cNvPr id="6" name="Text 4"/>
          <p:cNvSpPr/>
          <p:nvPr/>
        </p:nvSpPr>
        <p:spPr>
          <a:xfrm>
            <a:off x="9905695" y="603504"/>
            <a:ext cx="1737360" cy="822960"/>
          </a:xfrm>
          <a:prstGeom prst="rect">
            <a:avLst/>
          </a:prstGeom>
          <a:noFill/>
          <a:ln/>
        </p:spPr>
        <p:txBody>
          <a:bodyPr wrap="square" lIns="0" tIns="0" rIns="0" bIns="0" rtlCol="0" anchor="ctr"/>
          <a:lstStyle/>
          <a:p>
            <a:pPr algn="r" indent="0" marL="0">
              <a:buNone/>
            </a:pPr>
            <a:r>
              <a:rPr lang="en-US" sz="4800" b="1" dirty="0">
                <a:solidFill>
                  <a:srgbClr val="E0E0DC"/>
                </a:solidFill>
                <a:latin typeface="Arial" pitchFamily="34" charset="0"/>
                <a:ea typeface="Arial" pitchFamily="34" charset="-122"/>
                <a:cs typeface="Arial" pitchFamily="34" charset="-120"/>
              </a:rPr>
              <a:t>12</a:t>
            </a:r>
            <a:endParaRPr lang="en-US" sz="4800" dirty="0"/>
          </a:p>
        </p:txBody>
      </p:sp>
      <p:sp>
        <p:nvSpPr>
          <p:cNvPr id="7" name="Text 5"/>
          <p:cNvSpPr/>
          <p:nvPr/>
        </p:nvSpPr>
        <p:spPr>
          <a:xfrm>
            <a:off x="548640" y="731520"/>
            <a:ext cx="9509760" cy="566928"/>
          </a:xfrm>
          <a:prstGeom prst="rect">
            <a:avLst/>
          </a:prstGeom>
          <a:noFill/>
          <a:ln/>
        </p:spPr>
        <p:txBody>
          <a:bodyPr wrap="square" lIns="0" tIns="0" rIns="0" bIns="0" rtlCol="0" anchor="ctr"/>
          <a:lstStyle/>
          <a:p>
            <a:pPr algn="l" indent="0" marL="0">
              <a:buNone/>
            </a:pPr>
            <a:r>
              <a:rPr lang="en-US" sz="3200" b="1" dirty="0">
                <a:solidFill>
                  <a:srgbClr val="000000"/>
                </a:solidFill>
                <a:latin typeface="Arial" pitchFamily="34" charset="0"/>
                <a:ea typeface="Arial" pitchFamily="34" charset="-122"/>
                <a:cs typeface="Arial" pitchFamily="34" charset="-120"/>
              </a:rPr>
              <a:t>Attribution 3 — “Norman” is EX-02 Nokia</a:t>
            </a:r>
            <a:endParaRPr lang="en-US" sz="3200" dirty="0"/>
          </a:p>
        </p:txBody>
      </p:sp>
      <p:sp>
        <p:nvSpPr>
          <p:cNvPr id="8" name="Text 6"/>
          <p:cNvSpPr/>
          <p:nvPr/>
        </p:nvSpPr>
        <p:spPr>
          <a:xfrm>
            <a:off x="548640" y="1298448"/>
            <a:ext cx="9509760" cy="274320"/>
          </a:xfrm>
          <a:prstGeom prst="rect">
            <a:avLst/>
          </a:prstGeom>
          <a:noFill/>
          <a:ln/>
        </p:spPr>
        <p:txBody>
          <a:bodyPr wrap="square" lIns="0" tIns="0" rIns="0" bIns="0" rtlCol="0" anchor="ctr"/>
          <a:lstStyle/>
          <a:p>
            <a:pPr indent="0" marL="0">
              <a:buNone/>
            </a:pPr>
            <a:r>
              <a:rPr lang="en-US" sz="1200" dirty="0">
                <a:solidFill>
                  <a:srgbClr val="6E6E6A"/>
                </a:solidFill>
                <a:latin typeface="Arial" pitchFamily="34" charset="0"/>
                <a:ea typeface="Arial" pitchFamily="34" charset="-122"/>
                <a:cs typeface="Arial" pitchFamily="34" charset="-120"/>
              </a:rPr>
              <a:t>Google account artefact and the received archive, both recovered from the Nokia C2 2nd Edition</a:t>
            </a:r>
            <a:endParaRPr lang="en-US" sz="1200" dirty="0"/>
          </a:p>
        </p:txBody>
      </p:sp>
      <p:pic>
        <p:nvPicPr>
          <p:cNvPr id="9" name="Image 0" descr="/home/claude/work/anno/nokia_acct.png">    </p:cNvPr>
          <p:cNvPicPr>
            <a:picLocks noChangeAspect="1"/>
          </p:cNvPicPr>
          <p:nvPr/>
        </p:nvPicPr>
        <p:blipFill>
          <a:blip r:embed="rId1"/>
          <a:stretch>
            <a:fillRect/>
          </a:stretch>
        </p:blipFill>
        <p:spPr>
          <a:xfrm>
            <a:off x="548640" y="1783080"/>
            <a:ext cx="3547872" cy="1995653"/>
          </a:xfrm>
          <a:prstGeom prst="rect">
            <a:avLst/>
          </a:prstGeom>
        </p:spPr>
      </p:pic>
      <p:sp>
        <p:nvSpPr>
          <p:cNvPr id="10" name="Text 7"/>
          <p:cNvSpPr/>
          <p:nvPr/>
        </p:nvSpPr>
        <p:spPr>
          <a:xfrm>
            <a:off x="548640" y="3815309"/>
            <a:ext cx="3547872" cy="237744"/>
          </a:xfrm>
          <a:prstGeom prst="rect">
            <a:avLst/>
          </a:prstGeom>
          <a:noFill/>
          <a:ln/>
        </p:spPr>
        <p:txBody>
          <a:bodyPr wrap="square" lIns="0" tIns="0" rIns="0" bIns="0" rtlCol="0" anchor="ctr"/>
          <a:lstStyle/>
          <a:p>
            <a:pPr indent="0" marL="0">
              <a:buNone/>
            </a:pPr>
            <a:r>
              <a:rPr lang="en-US" sz="850" i="1" dirty="0">
                <a:solidFill>
                  <a:srgbClr val="6E6E6A"/>
                </a:solidFill>
                <a:latin typeface="Arial" pitchFamily="34" charset="0"/>
                <a:ea typeface="Arial" pitchFamily="34" charset="-122"/>
                <a:cs typeface="Arial" pitchFamily="34" charset="-120"/>
              </a:rPr>
              <a:t>EX-02 → AccountData.pb — Hex View, ASCII pane.</a:t>
            </a:r>
            <a:endParaRPr lang="en-US" sz="850" dirty="0"/>
          </a:p>
        </p:txBody>
      </p:sp>
      <p:pic>
        <p:nvPicPr>
          <p:cNvPr id="11" name="Image 1" descr="/home/claude/work/anno/open7z.png">    </p:cNvPr>
          <p:cNvPicPr>
            <a:picLocks noChangeAspect="1"/>
          </p:cNvPicPr>
          <p:nvPr/>
        </p:nvPicPr>
        <p:blipFill>
          <a:blip r:embed="rId2"/>
          <a:stretch>
            <a:fillRect/>
          </a:stretch>
        </p:blipFill>
        <p:spPr>
          <a:xfrm>
            <a:off x="4320540" y="1783080"/>
            <a:ext cx="3547872" cy="1995653"/>
          </a:xfrm>
          <a:prstGeom prst="rect">
            <a:avLst/>
          </a:prstGeom>
        </p:spPr>
      </p:pic>
      <p:sp>
        <p:nvSpPr>
          <p:cNvPr id="12" name="Text 8"/>
          <p:cNvSpPr/>
          <p:nvPr/>
        </p:nvSpPr>
        <p:spPr>
          <a:xfrm>
            <a:off x="4320540" y="3815309"/>
            <a:ext cx="3547872" cy="237744"/>
          </a:xfrm>
          <a:prstGeom prst="rect">
            <a:avLst/>
          </a:prstGeom>
          <a:noFill/>
          <a:ln/>
        </p:spPr>
        <p:txBody>
          <a:bodyPr wrap="square" lIns="0" tIns="0" rIns="0" bIns="0" rtlCol="0" anchor="ctr"/>
          <a:lstStyle/>
          <a:p>
            <a:pPr indent="0" marL="0">
              <a:buNone/>
            </a:pPr>
            <a:r>
              <a:rPr lang="en-US" sz="850" i="1" dirty="0">
                <a:solidFill>
                  <a:srgbClr val="6E6E6A"/>
                </a:solidFill>
                <a:latin typeface="Arial" pitchFamily="34" charset="0"/>
                <a:ea typeface="Arial" pitchFamily="34" charset="-122"/>
                <a:cs typeface="Arial" pitchFamily="34" charset="-120"/>
              </a:rPr>
              <a:t>EX-02 → Data files → Archives (1) — Open.7z, length 0x4E41.</a:t>
            </a:r>
            <a:endParaRPr lang="en-US" sz="850" dirty="0"/>
          </a:p>
        </p:txBody>
      </p:sp>
      <p:pic>
        <p:nvPicPr>
          <p:cNvPr id="13" name="Image 2" descr="/home/claude/work/anno/open7z_info.png">    </p:cNvPr>
          <p:cNvPicPr>
            <a:picLocks noChangeAspect="1"/>
          </p:cNvPicPr>
          <p:nvPr/>
        </p:nvPicPr>
        <p:blipFill>
          <a:blip r:embed="rId3"/>
          <a:stretch>
            <a:fillRect/>
          </a:stretch>
        </p:blipFill>
        <p:spPr>
          <a:xfrm>
            <a:off x="8092440" y="1783080"/>
            <a:ext cx="3547872" cy="1995653"/>
          </a:xfrm>
          <a:prstGeom prst="rect">
            <a:avLst/>
          </a:prstGeom>
        </p:spPr>
      </p:pic>
      <p:sp>
        <p:nvSpPr>
          <p:cNvPr id="14" name="Text 9"/>
          <p:cNvSpPr/>
          <p:nvPr/>
        </p:nvSpPr>
        <p:spPr>
          <a:xfrm>
            <a:off x="8092440" y="3815309"/>
            <a:ext cx="3547872" cy="237744"/>
          </a:xfrm>
          <a:prstGeom prst="rect">
            <a:avLst/>
          </a:prstGeom>
          <a:noFill/>
          <a:ln/>
        </p:spPr>
        <p:txBody>
          <a:bodyPr wrap="square" lIns="0" tIns="0" rIns="0" bIns="0" rtlCol="0" anchor="ctr"/>
          <a:lstStyle/>
          <a:p>
            <a:pPr indent="0" marL="0">
              <a:buNone/>
            </a:pPr>
            <a:r>
              <a:rPr lang="en-US" sz="850" i="1" dirty="0">
                <a:solidFill>
                  <a:srgbClr val="6E6E6A"/>
                </a:solidFill>
                <a:latin typeface="Arial" pitchFamily="34" charset="0"/>
                <a:ea typeface="Arial" pitchFamily="34" charset="-122"/>
                <a:cs typeface="Arial" pitchFamily="34" charset="-120"/>
              </a:rPr>
              <a:t>EX-02 → Open.7z Details — size, path, modified time and MD5.</a:t>
            </a:r>
            <a:endParaRPr lang="en-US" sz="850" dirty="0"/>
          </a:p>
        </p:txBody>
      </p:sp>
      <p:sp>
        <p:nvSpPr>
          <p:cNvPr id="15" name="Shape 10"/>
          <p:cNvSpPr/>
          <p:nvPr/>
        </p:nvSpPr>
        <p:spPr>
          <a:xfrm>
            <a:off x="548640" y="4224528"/>
            <a:ext cx="11094415" cy="0"/>
          </a:xfrm>
          <a:prstGeom prst="line">
            <a:avLst/>
          </a:prstGeom>
          <a:noFill/>
          <a:ln w="22225">
            <a:solidFill>
              <a:srgbClr val="000000"/>
            </a:solidFill>
            <a:prstDash val="solid"/>
          </a:ln>
        </p:spPr>
      </p:sp>
      <p:sp>
        <p:nvSpPr>
          <p:cNvPr id="16" name="Text 11"/>
          <p:cNvSpPr/>
          <p:nvPr/>
        </p:nvSpPr>
        <p:spPr>
          <a:xfrm>
            <a:off x="548640" y="4297680"/>
            <a:ext cx="1051560" cy="237744"/>
          </a:xfrm>
          <a:prstGeom prst="rect">
            <a:avLst/>
          </a:prstGeom>
          <a:noFill/>
          <a:ln/>
        </p:spPr>
        <p:txBody>
          <a:bodyPr wrap="square" lIns="0" tIns="0" rIns="0" bIns="0" rtlCol="0" anchor="ctr"/>
          <a:lstStyle/>
          <a:p>
            <a:pPr indent="0" marL="0">
              <a:buNone/>
            </a:pPr>
            <a:r>
              <a:rPr lang="en-US" sz="900" dirty="0">
                <a:solidFill>
                  <a:srgbClr val="6E6E6A"/>
                </a:solidFill>
                <a:latin typeface="Arial" pitchFamily="34" charset="0"/>
                <a:ea typeface="Arial" pitchFamily="34" charset="-122"/>
                <a:cs typeface="Arial" pitchFamily="34" charset="-120"/>
              </a:rPr>
              <a:t>Archive</a:t>
            </a:r>
            <a:endParaRPr lang="en-US" sz="900" dirty="0"/>
          </a:p>
        </p:txBody>
      </p:sp>
      <p:sp>
        <p:nvSpPr>
          <p:cNvPr id="17" name="Text 12"/>
          <p:cNvSpPr/>
          <p:nvPr/>
        </p:nvSpPr>
        <p:spPr>
          <a:xfrm>
            <a:off x="1600200" y="4297680"/>
            <a:ext cx="5577840" cy="237744"/>
          </a:xfrm>
          <a:prstGeom prst="rect">
            <a:avLst/>
          </a:prstGeom>
          <a:noFill/>
          <a:ln/>
        </p:spPr>
        <p:txBody>
          <a:bodyPr wrap="square" lIns="0" tIns="0" rIns="0" bIns="0" rtlCol="0" anchor="ctr"/>
          <a:lstStyle/>
          <a:p>
            <a:pPr indent="0" marL="0">
              <a:buNone/>
            </a:pPr>
            <a:r>
              <a:rPr lang="en-US" sz="1050" b="1" dirty="0">
                <a:solidFill>
                  <a:srgbClr val="000000"/>
                </a:solidFill>
                <a:latin typeface="Arial" pitchFamily="34" charset="0"/>
                <a:ea typeface="Arial" pitchFamily="34" charset="-122"/>
                <a:cs typeface="Arial" pitchFamily="34" charset="-120"/>
              </a:rPr>
              <a:t>Open.7z  ·  20,033 bytes</a:t>
            </a:r>
            <a:endParaRPr lang="en-US" sz="1050" dirty="0"/>
          </a:p>
        </p:txBody>
      </p:sp>
      <p:sp>
        <p:nvSpPr>
          <p:cNvPr id="18" name="Text 13"/>
          <p:cNvSpPr/>
          <p:nvPr/>
        </p:nvSpPr>
        <p:spPr>
          <a:xfrm>
            <a:off x="548640" y="4553712"/>
            <a:ext cx="1051560" cy="237744"/>
          </a:xfrm>
          <a:prstGeom prst="rect">
            <a:avLst/>
          </a:prstGeom>
          <a:noFill/>
          <a:ln/>
        </p:spPr>
        <p:txBody>
          <a:bodyPr wrap="square" lIns="0" tIns="0" rIns="0" bIns="0" rtlCol="0" anchor="ctr"/>
          <a:lstStyle/>
          <a:p>
            <a:pPr indent="0" marL="0">
              <a:buNone/>
            </a:pPr>
            <a:r>
              <a:rPr lang="en-US" sz="900" dirty="0">
                <a:solidFill>
                  <a:srgbClr val="6E6E6A"/>
                </a:solidFill>
                <a:latin typeface="Arial" pitchFamily="34" charset="0"/>
                <a:ea typeface="Arial" pitchFamily="34" charset="-122"/>
                <a:cs typeface="Arial" pitchFamily="34" charset="-120"/>
              </a:rPr>
              <a:t>MD5</a:t>
            </a:r>
            <a:endParaRPr lang="en-US" sz="900" dirty="0"/>
          </a:p>
        </p:txBody>
      </p:sp>
      <p:sp>
        <p:nvSpPr>
          <p:cNvPr id="19" name="Text 14"/>
          <p:cNvSpPr/>
          <p:nvPr/>
        </p:nvSpPr>
        <p:spPr>
          <a:xfrm>
            <a:off x="1600200" y="4553712"/>
            <a:ext cx="5577840" cy="237744"/>
          </a:xfrm>
          <a:prstGeom prst="rect">
            <a:avLst/>
          </a:prstGeom>
          <a:noFill/>
          <a:ln/>
        </p:spPr>
        <p:txBody>
          <a:bodyPr wrap="square" lIns="0" tIns="0" rIns="0" bIns="0" rtlCol="0" anchor="ctr"/>
          <a:lstStyle/>
          <a:p>
            <a:pPr indent="0" marL="0">
              <a:buNone/>
            </a:pPr>
            <a:r>
              <a:rPr lang="en-US" sz="1050" b="1" dirty="0">
                <a:solidFill>
                  <a:srgbClr val="000000"/>
                </a:solidFill>
                <a:latin typeface="Arial" pitchFamily="34" charset="0"/>
                <a:ea typeface="Arial" pitchFamily="34" charset="-122"/>
                <a:cs typeface="Arial" pitchFamily="34" charset="-120"/>
              </a:rPr>
              <a:t>d0232de04bf501132db512419757051a</a:t>
            </a:r>
            <a:endParaRPr lang="en-US" sz="1050" dirty="0"/>
          </a:p>
        </p:txBody>
      </p:sp>
      <p:sp>
        <p:nvSpPr>
          <p:cNvPr id="20" name="Text 15"/>
          <p:cNvSpPr/>
          <p:nvPr/>
        </p:nvSpPr>
        <p:spPr>
          <a:xfrm>
            <a:off x="548640" y="4809744"/>
            <a:ext cx="1051560" cy="237744"/>
          </a:xfrm>
          <a:prstGeom prst="rect">
            <a:avLst/>
          </a:prstGeom>
          <a:noFill/>
          <a:ln/>
        </p:spPr>
        <p:txBody>
          <a:bodyPr wrap="square" lIns="0" tIns="0" rIns="0" bIns="0" rtlCol="0" anchor="ctr"/>
          <a:lstStyle/>
          <a:p>
            <a:pPr indent="0" marL="0">
              <a:buNone/>
            </a:pPr>
            <a:r>
              <a:rPr lang="en-US" sz="900" dirty="0">
                <a:solidFill>
                  <a:srgbClr val="6E6E6A"/>
                </a:solidFill>
                <a:latin typeface="Arial" pitchFamily="34" charset="0"/>
                <a:ea typeface="Arial" pitchFamily="34" charset="-122"/>
                <a:cs typeface="Arial" pitchFamily="34" charset="-120"/>
              </a:rPr>
              <a:t>Modified</a:t>
            </a:r>
            <a:endParaRPr lang="en-US" sz="900" dirty="0"/>
          </a:p>
        </p:txBody>
      </p:sp>
      <p:sp>
        <p:nvSpPr>
          <p:cNvPr id="21" name="Text 16"/>
          <p:cNvSpPr/>
          <p:nvPr/>
        </p:nvSpPr>
        <p:spPr>
          <a:xfrm>
            <a:off x="1600200" y="4809744"/>
            <a:ext cx="5577840" cy="237744"/>
          </a:xfrm>
          <a:prstGeom prst="rect">
            <a:avLst/>
          </a:prstGeom>
          <a:noFill/>
          <a:ln/>
        </p:spPr>
        <p:txBody>
          <a:bodyPr wrap="square" lIns="0" tIns="0" rIns="0" bIns="0" rtlCol="0" anchor="ctr"/>
          <a:lstStyle/>
          <a:p>
            <a:pPr indent="0" marL="0">
              <a:buNone/>
            </a:pPr>
            <a:r>
              <a:rPr lang="en-US" sz="1050" b="1" dirty="0">
                <a:solidFill>
                  <a:srgbClr val="000000"/>
                </a:solidFill>
                <a:latin typeface="Arial" pitchFamily="34" charset="0"/>
                <a:ea typeface="Arial" pitchFamily="34" charset="-122"/>
                <a:cs typeface="Arial" pitchFamily="34" charset="-120"/>
              </a:rPr>
              <a:t>31/01/2025 10:33:34 (UTC+0)</a:t>
            </a:r>
            <a:endParaRPr lang="en-US" sz="1050" dirty="0"/>
          </a:p>
        </p:txBody>
      </p:sp>
      <p:sp>
        <p:nvSpPr>
          <p:cNvPr id="22" name="Text 17"/>
          <p:cNvSpPr/>
          <p:nvPr/>
        </p:nvSpPr>
        <p:spPr>
          <a:xfrm>
            <a:off x="548640" y="5065776"/>
            <a:ext cx="1051560" cy="237744"/>
          </a:xfrm>
          <a:prstGeom prst="rect">
            <a:avLst/>
          </a:prstGeom>
          <a:noFill/>
          <a:ln/>
        </p:spPr>
        <p:txBody>
          <a:bodyPr wrap="square" lIns="0" tIns="0" rIns="0" bIns="0" rtlCol="0" anchor="ctr"/>
          <a:lstStyle/>
          <a:p>
            <a:pPr indent="0" marL="0">
              <a:buNone/>
            </a:pPr>
            <a:r>
              <a:rPr lang="en-US" sz="900" dirty="0">
                <a:solidFill>
                  <a:srgbClr val="6E6E6A"/>
                </a:solidFill>
                <a:latin typeface="Arial" pitchFamily="34" charset="0"/>
                <a:ea typeface="Arial" pitchFamily="34" charset="-122"/>
                <a:cs typeface="Arial" pitchFamily="34" charset="-120"/>
              </a:rPr>
              <a:t>Path</a:t>
            </a:r>
            <a:endParaRPr lang="en-US" sz="900" dirty="0"/>
          </a:p>
        </p:txBody>
      </p:sp>
      <p:sp>
        <p:nvSpPr>
          <p:cNvPr id="23" name="Text 18"/>
          <p:cNvSpPr/>
          <p:nvPr/>
        </p:nvSpPr>
        <p:spPr>
          <a:xfrm>
            <a:off x="1600200" y="5065776"/>
            <a:ext cx="5577840" cy="237744"/>
          </a:xfrm>
          <a:prstGeom prst="rect">
            <a:avLst/>
          </a:prstGeom>
          <a:noFill/>
          <a:ln/>
        </p:spPr>
        <p:txBody>
          <a:bodyPr wrap="square" lIns="0" tIns="0" rIns="0" bIns="0" rtlCol="0" anchor="ctr"/>
          <a:lstStyle/>
          <a:p>
            <a:pPr indent="0" marL="0">
              <a:buNone/>
            </a:pPr>
            <a:r>
              <a:rPr lang="en-US" sz="1050" b="1" dirty="0">
                <a:solidFill>
                  <a:srgbClr val="000000"/>
                </a:solidFill>
                <a:latin typeface="Arial" pitchFamily="34" charset="0"/>
                <a:ea typeface="Arial" pitchFamily="34" charset="-122"/>
                <a:cs typeface="Arial" pitchFamily="34" charset="-120"/>
              </a:rPr>
              <a:t>sdcard/Android/media/com.whatsapp/WhatsApp/Media/WhatsApp Documents/</a:t>
            </a:r>
            <a:endParaRPr lang="en-US" sz="1050" dirty="0"/>
          </a:p>
        </p:txBody>
      </p:sp>
      <p:sp>
        <p:nvSpPr>
          <p:cNvPr id="24" name="Text 19"/>
          <p:cNvSpPr/>
          <p:nvPr/>
        </p:nvSpPr>
        <p:spPr>
          <a:xfrm>
            <a:off x="7452360" y="4297680"/>
            <a:ext cx="4190695" cy="1097280"/>
          </a:xfrm>
          <a:prstGeom prst="rect">
            <a:avLst/>
          </a:prstGeom>
          <a:noFill/>
          <a:ln/>
        </p:spPr>
        <p:txBody>
          <a:bodyPr wrap="square" lIns="0" tIns="0" rIns="0" bIns="0" rtlCol="0" anchor="t"/>
          <a:lstStyle/>
          <a:p>
            <a:pPr indent="0" marL="0">
              <a:lnSpc>
                <a:spcPts val="1200"/>
              </a:lnSpc>
              <a:buNone/>
            </a:pPr>
            <a:r>
              <a:rPr lang="en-US" sz="850" b="1" spc="120" kern="0" dirty="0">
                <a:solidFill>
                  <a:srgbClr val="000000"/>
                </a:solidFill>
                <a:latin typeface="Arial" pitchFamily="34" charset="0"/>
                <a:ea typeface="Arial" pitchFamily="34" charset="-122"/>
                <a:cs typeface="Arial" pitchFamily="34" charset="-120"/>
              </a:rPr>
              <a:t>DECODED ASCII STRING
</a:t>
            </a:r>
            <a:pPr indent="0" marL="0">
              <a:lnSpc>
                <a:spcPts val="1200"/>
              </a:lnSpc>
              <a:buNone/>
            </a:pPr>
            <a:r>
              <a:rPr lang="en-US" sz="1050" b="1" dirty="0">
                <a:solidFill>
                  <a:srgbClr val="000000"/>
                </a:solidFill>
                <a:latin typeface="Arial" pitchFamily="34" charset="0"/>
                <a:ea typeface="Arial" pitchFamily="34" charset="-122"/>
                <a:cs typeface="Arial" pitchFamily="34" charset="-120"/>
              </a:rPr>
              <a:t>…Norman . . df2025class@gmail.com ( . : . googleB . Norman .
</a:t>
            </a:r>
            <a:pPr indent="0" marL="0">
              <a:lnSpc>
                <a:spcPts val="1200"/>
              </a:lnSpc>
              <a:buNone/>
            </a:pPr>
            <a:r>
              <a:rPr lang="en-US" sz="850" b="1" spc="120" kern="0" dirty="0">
                <a:solidFill>
                  <a:srgbClr val="000000"/>
                </a:solidFill>
                <a:latin typeface="Arial" pitchFamily="34" charset="0"/>
                <a:ea typeface="Arial" pitchFamily="34" charset="-122"/>
                <a:cs typeface="Arial" pitchFamily="34" charset="-120"/>
              </a:rPr>
              <a:t>STATED LIMITATION
</a:t>
            </a:r>
            <a:pPr indent="0" marL="0">
              <a:lnSpc>
                <a:spcPts val="1200"/>
              </a:lnSpc>
              <a:buNone/>
            </a:pPr>
            <a:r>
              <a:rPr lang="en-US" sz="900" dirty="0">
                <a:solidFill>
                  <a:srgbClr val="333333"/>
                </a:solidFill>
                <a:latin typeface="Arial" pitchFamily="34" charset="0"/>
                <a:ea typeface="Arial" pitchFamily="34" charset="-122"/>
                <a:cs typeface="Arial" pitchFamily="34" charset="-120"/>
              </a:rPr>
              <a:t>Attribution of EX-02 rests on the Google account artefact alone; no second independent identifier for “Norman” was recovered. Open.docx inside the archive is CDFV2 / AES-256 encrypted and was not force-decrypted.</a:t>
            </a:r>
            <a:endParaRPr lang="en-US" sz="850" dirty="0"/>
          </a:p>
        </p:txBody>
      </p:sp>
      <p:sp>
        <p:nvSpPr>
          <p:cNvPr id="25" name="Shape 20"/>
          <p:cNvSpPr/>
          <p:nvPr/>
        </p:nvSpPr>
        <p:spPr>
          <a:xfrm>
            <a:off x="548640" y="5541264"/>
            <a:ext cx="11094415" cy="566928"/>
          </a:xfrm>
          <a:prstGeom prst="rect">
            <a:avLst/>
          </a:prstGeom>
          <a:solidFill>
            <a:srgbClr val="000000"/>
          </a:solidFill>
          <a:ln/>
        </p:spPr>
      </p:sp>
      <p:sp>
        <p:nvSpPr>
          <p:cNvPr id="26" name="Text 21"/>
          <p:cNvSpPr/>
          <p:nvPr/>
        </p:nvSpPr>
        <p:spPr>
          <a:xfrm>
            <a:off x="713232" y="5541264"/>
            <a:ext cx="10765231" cy="566928"/>
          </a:xfrm>
          <a:prstGeom prst="rect">
            <a:avLst/>
          </a:prstGeom>
          <a:noFill/>
          <a:ln/>
        </p:spPr>
        <p:txBody>
          <a:bodyPr wrap="square" lIns="0" tIns="0" rIns="0" bIns="0" rtlCol="0" anchor="ctr"/>
          <a:lstStyle/>
          <a:p>
            <a:pPr indent="0" marL="0">
              <a:buNone/>
            </a:pPr>
            <a:r>
              <a:rPr lang="en-US" sz="1100" b="1" spc="160" kern="0" dirty="0">
                <a:solidFill>
                  <a:srgbClr val="FFFFFF"/>
                </a:solidFill>
                <a:latin typeface="Arial" pitchFamily="34" charset="0"/>
                <a:ea typeface="Arial" pitchFamily="34" charset="-122"/>
                <a:cs typeface="Arial" pitchFamily="34" charset="-120"/>
              </a:rPr>
              <a:t>PROOF</a:t>
            </a:r>
            <a:pPr indent="0" marL="0">
              <a:buNone/>
            </a:pPr>
            <a:r>
              <a:rPr lang="en-US" sz="1100" dirty="0">
                <a:solidFill>
                  <a:srgbClr val="FFFFFF"/>
                </a:solidFill>
                <a:latin typeface="Arial" pitchFamily="34" charset="0"/>
                <a:ea typeface="Arial" pitchFamily="34" charset="-122"/>
                <a:cs typeface="Arial" pitchFamily="34" charset="-120"/>
              </a:rPr>
              <a:t>    The Google account bound to EX-02 is Norman / df2025class@gmail.com, and the same handset holds Open.7z — 20,033 bytes, MD5 d0232de04bf501132db512419757051a, modified 31 Jan 2025 10:33:34 — inside its WhatsApp Documents folder: the Nokia is the buyer-side device and the archive reached it over WhatsApp.</a:t>
            </a:r>
            <a:endParaRPr lang="en-US" sz="11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4F4F2"/>
        </a:solidFill>
      </p:bgPr>
    </p:bg>
    <p:spTree>
      <p:nvGrpSpPr>
        <p:cNvPr id="1" name=""/>
        <p:cNvGrpSpPr/>
        <p:nvPr/>
      </p:nvGrpSpPr>
      <p:grpSpPr>
        <a:xfrm>
          <a:off x="0" y="0"/>
          <a:ext cx="0" cy="0"/>
          <a:chOff x="0" y="0"/>
          <a:chExt cx="0" cy="0"/>
        </a:xfrm>
      </p:grpSpPr>
      <p:sp>
        <p:nvSpPr>
          <p:cNvPr id="2" name="Text 0"/>
          <p:cNvSpPr/>
          <p:nvPr/>
        </p:nvSpPr>
        <p:spPr>
          <a:xfrm>
            <a:off x="548640" y="219456"/>
            <a:ext cx="5486400" cy="237744"/>
          </a:xfrm>
          <a:prstGeom prst="rect">
            <a:avLst/>
          </a:prstGeom>
          <a:noFill/>
          <a:ln/>
        </p:spPr>
        <p:txBody>
          <a:bodyPr wrap="square" lIns="0" tIns="0" rIns="0" bIns="0" rtlCol="0" anchor="ctr"/>
          <a:lstStyle/>
          <a:p>
            <a:pPr indent="0" marL="0">
              <a:buNone/>
            </a:pPr>
            <a:r>
              <a:rPr lang="en-US" sz="900" b="1" spc="140" kern="0" dirty="0">
                <a:solidFill>
                  <a:srgbClr val="000000"/>
                </a:solidFill>
                <a:latin typeface="Arial" pitchFamily="34" charset="0"/>
                <a:ea typeface="Arial" pitchFamily="34" charset="-122"/>
                <a:cs typeface="Arial" pitchFamily="34" charset="-120"/>
              </a:rPr>
              <a:t>QUANTUM TECH — DIGITAL FORENSICS</a:t>
            </a:r>
            <a:endParaRPr lang="en-US" sz="900" dirty="0"/>
          </a:p>
        </p:txBody>
      </p:sp>
      <p:sp>
        <p:nvSpPr>
          <p:cNvPr id="3" name="Text 1"/>
          <p:cNvSpPr/>
          <p:nvPr/>
        </p:nvSpPr>
        <p:spPr>
          <a:xfrm>
            <a:off x="6035040" y="219456"/>
            <a:ext cx="5608015" cy="237744"/>
          </a:xfrm>
          <a:prstGeom prst="rect">
            <a:avLst/>
          </a:prstGeom>
          <a:noFill/>
          <a:ln/>
        </p:spPr>
        <p:txBody>
          <a:bodyPr wrap="square" lIns="0" tIns="0" rIns="0" bIns="0" rtlCol="0" anchor="ctr"/>
          <a:lstStyle/>
          <a:p>
            <a:pPr algn="r" indent="0" marL="0">
              <a:buNone/>
            </a:pPr>
            <a:r>
              <a:rPr lang="en-US" sz="900" b="1" spc="140" kern="0" dirty="0">
                <a:solidFill>
                  <a:srgbClr val="000000"/>
                </a:solidFill>
                <a:latin typeface="Arial" pitchFamily="34" charset="0"/>
                <a:ea typeface="Arial" pitchFamily="34" charset="-122"/>
                <a:cs typeface="Arial" pitchFamily="34" charset="-120"/>
              </a:rPr>
              <a:t>QT-AI-2025</a:t>
            </a:r>
            <a:endParaRPr lang="en-US" sz="900" dirty="0"/>
          </a:p>
        </p:txBody>
      </p:sp>
      <p:sp>
        <p:nvSpPr>
          <p:cNvPr id="4" name="Text 2"/>
          <p:cNvSpPr/>
          <p:nvPr/>
        </p:nvSpPr>
        <p:spPr>
          <a:xfrm>
            <a:off x="548640" y="6382512"/>
            <a:ext cx="4572000" cy="237744"/>
          </a:xfrm>
          <a:prstGeom prst="rect">
            <a:avLst/>
          </a:prstGeom>
          <a:noFill/>
          <a:ln/>
        </p:spPr>
        <p:txBody>
          <a:bodyPr wrap="square" lIns="0" tIns="0" rIns="0" bIns="0" rtlCol="0" anchor="ctr"/>
          <a:lstStyle/>
          <a:p>
            <a:pPr indent="0" marL="0">
              <a:buNone/>
            </a:pPr>
            <a:r>
              <a:rPr lang="en-US" sz="800" spc="80" kern="0" dirty="0">
                <a:solidFill>
                  <a:srgbClr val="6E6E6A"/>
                </a:solidFill>
                <a:latin typeface="Arial" pitchFamily="34" charset="0"/>
                <a:ea typeface="Arial" pitchFamily="34" charset="-122"/>
                <a:cs typeface="Arial" pitchFamily="34" charset="-120"/>
              </a:rPr>
              <a:t>ACCA7031 | UWTSD</a:t>
            </a:r>
            <a:endParaRPr lang="en-US" sz="800" dirty="0"/>
          </a:p>
        </p:txBody>
      </p:sp>
      <p:sp>
        <p:nvSpPr>
          <p:cNvPr id="5" name="Text 3"/>
          <p:cNvSpPr/>
          <p:nvPr/>
        </p:nvSpPr>
        <p:spPr>
          <a:xfrm>
            <a:off x="6400800" y="6382512"/>
            <a:ext cx="5242255" cy="237744"/>
          </a:xfrm>
          <a:prstGeom prst="rect">
            <a:avLst/>
          </a:prstGeom>
          <a:noFill/>
          <a:ln/>
        </p:spPr>
        <p:txBody>
          <a:bodyPr wrap="square" lIns="0" tIns="0" rIns="0" bIns="0" rtlCol="0" anchor="ctr"/>
          <a:lstStyle/>
          <a:p>
            <a:pPr algn="r" indent="0" marL="0">
              <a:buNone/>
            </a:pPr>
            <a:r>
              <a:rPr lang="en-US" sz="800" spc="80" kern="0" dirty="0">
                <a:solidFill>
                  <a:srgbClr val="6E6E6A"/>
                </a:solidFill>
                <a:latin typeface="Arial" pitchFamily="34" charset="0"/>
                <a:ea typeface="Arial" pitchFamily="34" charset="-122"/>
                <a:cs typeface="Arial" pitchFamily="34" charset="-120"/>
              </a:rPr>
              <a:t>Forensic Investigation Report</a:t>
            </a:r>
            <a:endParaRPr lang="en-US" sz="800" dirty="0"/>
          </a:p>
        </p:txBody>
      </p:sp>
      <p:sp>
        <p:nvSpPr>
          <p:cNvPr id="6" name="Text 4"/>
          <p:cNvSpPr/>
          <p:nvPr/>
        </p:nvSpPr>
        <p:spPr>
          <a:xfrm>
            <a:off x="9905695" y="603504"/>
            <a:ext cx="1737360" cy="822960"/>
          </a:xfrm>
          <a:prstGeom prst="rect">
            <a:avLst/>
          </a:prstGeom>
          <a:noFill/>
          <a:ln/>
        </p:spPr>
        <p:txBody>
          <a:bodyPr wrap="square" lIns="0" tIns="0" rIns="0" bIns="0" rtlCol="0" anchor="ctr"/>
          <a:lstStyle/>
          <a:p>
            <a:pPr algn="r" indent="0" marL="0">
              <a:buNone/>
            </a:pPr>
            <a:r>
              <a:rPr lang="en-US" sz="4800" b="1" dirty="0">
                <a:solidFill>
                  <a:srgbClr val="E0E0DC"/>
                </a:solidFill>
                <a:latin typeface="Arial" pitchFamily="34" charset="0"/>
                <a:ea typeface="Arial" pitchFamily="34" charset="-122"/>
                <a:cs typeface="Arial" pitchFamily="34" charset="-120"/>
              </a:rPr>
              <a:t>13</a:t>
            </a:r>
            <a:endParaRPr lang="en-US" sz="4800" dirty="0"/>
          </a:p>
        </p:txBody>
      </p:sp>
      <p:sp>
        <p:nvSpPr>
          <p:cNvPr id="7" name="Text 5"/>
          <p:cNvSpPr/>
          <p:nvPr/>
        </p:nvSpPr>
        <p:spPr>
          <a:xfrm>
            <a:off x="548640" y="731520"/>
            <a:ext cx="9509760" cy="566928"/>
          </a:xfrm>
          <a:prstGeom prst="rect">
            <a:avLst/>
          </a:prstGeom>
          <a:noFill/>
          <a:ln/>
        </p:spPr>
        <p:txBody>
          <a:bodyPr wrap="square" lIns="0" tIns="0" rIns="0" bIns="0" rtlCol="0" anchor="ctr"/>
          <a:lstStyle/>
          <a:p>
            <a:pPr algn="l" indent="0" marL="0">
              <a:buNone/>
            </a:pPr>
            <a:r>
              <a:rPr lang="en-US" sz="3200" b="1" dirty="0">
                <a:solidFill>
                  <a:srgbClr val="000000"/>
                </a:solidFill>
                <a:latin typeface="Arial" pitchFamily="34" charset="0"/>
                <a:ea typeface="Arial" pitchFamily="34" charset="-122"/>
                <a:cs typeface="Arial" pitchFamily="34" charset="-120"/>
              </a:rPr>
              <a:t>Cross-Reference Matrix</a:t>
            </a:r>
            <a:endParaRPr lang="en-US" sz="3200" dirty="0"/>
          </a:p>
        </p:txBody>
      </p:sp>
      <p:sp>
        <p:nvSpPr>
          <p:cNvPr id="8" name="Text 6"/>
          <p:cNvSpPr/>
          <p:nvPr/>
        </p:nvSpPr>
        <p:spPr>
          <a:xfrm>
            <a:off x="548640" y="1298448"/>
            <a:ext cx="9509760" cy="274320"/>
          </a:xfrm>
          <a:prstGeom prst="rect">
            <a:avLst/>
          </a:prstGeom>
          <a:noFill/>
          <a:ln/>
        </p:spPr>
        <p:txBody>
          <a:bodyPr wrap="square" lIns="0" tIns="0" rIns="0" bIns="0" rtlCol="0" anchor="ctr"/>
          <a:lstStyle/>
          <a:p>
            <a:pPr indent="0" marL="0">
              <a:buNone/>
            </a:pPr>
            <a:r>
              <a:rPr lang="en-US" sz="1200" dirty="0">
                <a:solidFill>
                  <a:srgbClr val="6E6E6A"/>
                </a:solidFill>
                <a:latin typeface="Arial" pitchFamily="34" charset="0"/>
                <a:ea typeface="Arial" pitchFamily="34" charset="-122"/>
                <a:cs typeface="Arial" pitchFamily="34" charset="-120"/>
              </a:rPr>
              <a:t>Six correlations, each linking two independent artefacts</a:t>
            </a:r>
            <a:endParaRPr lang="en-US" sz="1200" dirty="0"/>
          </a:p>
        </p:txBody>
      </p:sp>
      <p:sp>
        <p:nvSpPr>
          <p:cNvPr id="9" name="Text 7"/>
          <p:cNvSpPr/>
          <p:nvPr/>
        </p:nvSpPr>
        <p:spPr>
          <a:xfrm>
            <a:off x="548640" y="1783080"/>
            <a:ext cx="365760" cy="274320"/>
          </a:xfrm>
          <a:prstGeom prst="rect">
            <a:avLst/>
          </a:prstGeom>
          <a:noFill/>
          <a:ln/>
        </p:spPr>
        <p:txBody>
          <a:bodyPr wrap="square" lIns="0" tIns="0" rIns="0" bIns="0" rtlCol="0" anchor="ctr"/>
          <a:lstStyle/>
          <a:p>
            <a:pPr indent="0" marL="0">
              <a:buNone/>
            </a:pPr>
            <a:r>
              <a:rPr lang="en-US" sz="900" b="1" spc="120" kern="0" dirty="0">
                <a:solidFill>
                  <a:srgbClr val="000000"/>
                </a:solidFill>
                <a:latin typeface="Arial" pitchFamily="34" charset="0"/>
                <a:ea typeface="Arial" pitchFamily="34" charset="-122"/>
                <a:cs typeface="Arial" pitchFamily="34" charset="-120"/>
              </a:rPr>
              <a:t>#</a:t>
            </a:r>
            <a:endParaRPr lang="en-US" sz="900" dirty="0"/>
          </a:p>
        </p:txBody>
      </p:sp>
      <p:sp>
        <p:nvSpPr>
          <p:cNvPr id="10" name="Text 8"/>
          <p:cNvSpPr/>
          <p:nvPr/>
        </p:nvSpPr>
        <p:spPr>
          <a:xfrm>
            <a:off x="1005840" y="1783080"/>
            <a:ext cx="3063240" cy="274320"/>
          </a:xfrm>
          <a:prstGeom prst="rect">
            <a:avLst/>
          </a:prstGeom>
          <a:noFill/>
          <a:ln/>
        </p:spPr>
        <p:txBody>
          <a:bodyPr wrap="square" lIns="0" tIns="0" rIns="0" bIns="0" rtlCol="0" anchor="ctr"/>
          <a:lstStyle/>
          <a:p>
            <a:pPr indent="0" marL="0">
              <a:buNone/>
            </a:pPr>
            <a:r>
              <a:rPr lang="en-US" sz="900" b="1" spc="120" kern="0" dirty="0">
                <a:solidFill>
                  <a:srgbClr val="000000"/>
                </a:solidFill>
                <a:latin typeface="Arial" pitchFamily="34" charset="0"/>
                <a:ea typeface="Arial" pitchFamily="34" charset="-122"/>
                <a:cs typeface="Arial" pitchFamily="34" charset="-120"/>
              </a:rPr>
              <a:t>ARTEFACT A</a:t>
            </a:r>
            <a:endParaRPr lang="en-US" sz="900" dirty="0"/>
          </a:p>
        </p:txBody>
      </p:sp>
      <p:sp>
        <p:nvSpPr>
          <p:cNvPr id="11" name="Text 9"/>
          <p:cNvSpPr/>
          <p:nvPr/>
        </p:nvSpPr>
        <p:spPr>
          <a:xfrm>
            <a:off x="4160520" y="1783080"/>
            <a:ext cx="3063240" cy="274320"/>
          </a:xfrm>
          <a:prstGeom prst="rect">
            <a:avLst/>
          </a:prstGeom>
          <a:noFill/>
          <a:ln/>
        </p:spPr>
        <p:txBody>
          <a:bodyPr wrap="square" lIns="0" tIns="0" rIns="0" bIns="0" rtlCol="0" anchor="ctr"/>
          <a:lstStyle/>
          <a:p>
            <a:pPr indent="0" marL="0">
              <a:buNone/>
            </a:pPr>
            <a:r>
              <a:rPr lang="en-US" sz="900" b="1" spc="120" kern="0" dirty="0">
                <a:solidFill>
                  <a:srgbClr val="000000"/>
                </a:solidFill>
                <a:latin typeface="Arial" pitchFamily="34" charset="0"/>
                <a:ea typeface="Arial" pitchFamily="34" charset="-122"/>
                <a:cs typeface="Arial" pitchFamily="34" charset="-120"/>
              </a:rPr>
              <a:t>ARTEFACT B</a:t>
            </a:r>
            <a:endParaRPr lang="en-US" sz="900" dirty="0"/>
          </a:p>
        </p:txBody>
      </p:sp>
      <p:sp>
        <p:nvSpPr>
          <p:cNvPr id="12" name="Text 10"/>
          <p:cNvSpPr/>
          <p:nvPr/>
        </p:nvSpPr>
        <p:spPr>
          <a:xfrm>
            <a:off x="7315200" y="1783080"/>
            <a:ext cx="4327855" cy="274320"/>
          </a:xfrm>
          <a:prstGeom prst="rect">
            <a:avLst/>
          </a:prstGeom>
          <a:noFill/>
          <a:ln/>
        </p:spPr>
        <p:txBody>
          <a:bodyPr wrap="square" lIns="0" tIns="0" rIns="0" bIns="0" rtlCol="0" anchor="ctr"/>
          <a:lstStyle/>
          <a:p>
            <a:pPr indent="0" marL="0">
              <a:buNone/>
            </a:pPr>
            <a:r>
              <a:rPr lang="en-US" sz="900" b="1" spc="120" kern="0" dirty="0">
                <a:solidFill>
                  <a:srgbClr val="000000"/>
                </a:solidFill>
                <a:latin typeface="Arial" pitchFamily="34" charset="0"/>
                <a:ea typeface="Arial" pitchFamily="34" charset="-122"/>
                <a:cs typeface="Arial" pitchFamily="34" charset="-120"/>
              </a:rPr>
              <a:t>WHAT THE MATCH PROVES</a:t>
            </a:r>
            <a:endParaRPr lang="en-US" sz="900" dirty="0"/>
          </a:p>
        </p:txBody>
      </p:sp>
      <p:sp>
        <p:nvSpPr>
          <p:cNvPr id="13" name="Shape 11"/>
          <p:cNvSpPr/>
          <p:nvPr/>
        </p:nvSpPr>
        <p:spPr>
          <a:xfrm>
            <a:off x="548640" y="2093976"/>
            <a:ext cx="11094415" cy="0"/>
          </a:xfrm>
          <a:prstGeom prst="line">
            <a:avLst/>
          </a:prstGeom>
          <a:noFill/>
          <a:ln w="22225">
            <a:solidFill>
              <a:srgbClr val="000000"/>
            </a:solidFill>
            <a:prstDash val="solid"/>
          </a:ln>
        </p:spPr>
      </p:sp>
      <p:sp>
        <p:nvSpPr>
          <p:cNvPr id="14" name="Text 12"/>
          <p:cNvSpPr/>
          <p:nvPr/>
        </p:nvSpPr>
        <p:spPr>
          <a:xfrm>
            <a:off x="548640" y="2185416"/>
            <a:ext cx="365760" cy="640080"/>
          </a:xfrm>
          <a:prstGeom prst="rect">
            <a:avLst/>
          </a:prstGeom>
          <a:noFill/>
          <a:ln/>
        </p:spPr>
        <p:txBody>
          <a:bodyPr wrap="square" lIns="0" tIns="0" rIns="0" bIns="0" rtlCol="0" anchor="ctr"/>
          <a:lstStyle/>
          <a:p>
            <a:pPr indent="0" marL="0">
              <a:buNone/>
            </a:pPr>
            <a:r>
              <a:rPr lang="en-US" sz="1000" dirty="0">
                <a:solidFill>
                  <a:srgbClr val="333333"/>
                </a:solidFill>
                <a:latin typeface="Arial" pitchFamily="34" charset="0"/>
                <a:ea typeface="Arial" pitchFamily="34" charset="-122"/>
                <a:cs typeface="Arial" pitchFamily="34" charset="-120"/>
              </a:rPr>
              <a:t>1</a:t>
            </a:r>
            <a:endParaRPr lang="en-US" sz="1000" dirty="0"/>
          </a:p>
        </p:txBody>
      </p:sp>
      <p:sp>
        <p:nvSpPr>
          <p:cNvPr id="15" name="Text 13"/>
          <p:cNvSpPr/>
          <p:nvPr/>
        </p:nvSpPr>
        <p:spPr>
          <a:xfrm>
            <a:off x="1005840" y="2185416"/>
            <a:ext cx="3063240" cy="640080"/>
          </a:xfrm>
          <a:prstGeom prst="rect">
            <a:avLst/>
          </a:prstGeom>
          <a:noFill/>
          <a:ln/>
        </p:spPr>
        <p:txBody>
          <a:bodyPr wrap="square" lIns="0" tIns="0" rIns="0" bIns="0" rtlCol="0" anchor="ctr"/>
          <a:lstStyle/>
          <a:p>
            <a:pPr indent="0" marL="0">
              <a:buNone/>
            </a:pPr>
            <a:r>
              <a:rPr lang="en-US" sz="1000" dirty="0">
                <a:solidFill>
                  <a:srgbClr val="333333"/>
                </a:solidFill>
                <a:latin typeface="Arial" pitchFamily="34" charset="0"/>
                <a:ea typeface="Arial" pitchFamily="34" charset="-122"/>
                <a:cs typeface="Arial" pitchFamily="34" charset="-120"/>
              </a:rPr>
              <a:t>Contact “Joe Marsh” 00447476538686 on EX-01</a:t>
            </a:r>
            <a:endParaRPr lang="en-US" sz="1000" dirty="0"/>
          </a:p>
        </p:txBody>
      </p:sp>
      <p:sp>
        <p:nvSpPr>
          <p:cNvPr id="16" name="Text 14"/>
          <p:cNvSpPr/>
          <p:nvPr/>
        </p:nvSpPr>
        <p:spPr>
          <a:xfrm>
            <a:off x="4160520" y="2185416"/>
            <a:ext cx="3063240" cy="640080"/>
          </a:xfrm>
          <a:prstGeom prst="rect">
            <a:avLst/>
          </a:prstGeom>
          <a:noFill/>
          <a:ln/>
        </p:spPr>
        <p:txBody>
          <a:bodyPr wrap="square" lIns="0" tIns="0" rIns="0" bIns="0" rtlCol="0" anchor="ctr"/>
          <a:lstStyle/>
          <a:p>
            <a:pPr indent="0" marL="0">
              <a:buNone/>
            </a:pPr>
            <a:r>
              <a:rPr lang="en-US" sz="1000" dirty="0">
                <a:solidFill>
                  <a:srgbClr val="333333"/>
                </a:solidFill>
                <a:latin typeface="Arial" pitchFamily="34" charset="0"/>
                <a:ea typeface="Arial" pitchFamily="34" charset="-122"/>
                <a:cs typeface="Arial" pitchFamily="34" charset="-120"/>
              </a:rPr>
              <a:t>SIM number 07476538686 on EX-03</a:t>
            </a:r>
            <a:endParaRPr lang="en-US" sz="1000" dirty="0"/>
          </a:p>
        </p:txBody>
      </p:sp>
      <p:sp>
        <p:nvSpPr>
          <p:cNvPr id="17" name="Text 15"/>
          <p:cNvSpPr/>
          <p:nvPr/>
        </p:nvSpPr>
        <p:spPr>
          <a:xfrm>
            <a:off x="7315200" y="2185416"/>
            <a:ext cx="4327855" cy="640080"/>
          </a:xfrm>
          <a:prstGeom prst="rect">
            <a:avLst/>
          </a:prstGeom>
          <a:noFill/>
          <a:ln/>
        </p:spPr>
        <p:txBody>
          <a:bodyPr wrap="square" lIns="0" tIns="0" rIns="0" bIns="0" rtlCol="0" anchor="ctr"/>
          <a:lstStyle/>
          <a:p>
            <a:pPr indent="0" marL="0">
              <a:buNone/>
            </a:pPr>
            <a:r>
              <a:rPr lang="en-US" sz="1000" dirty="0">
                <a:solidFill>
                  <a:srgbClr val="333333"/>
                </a:solidFill>
                <a:latin typeface="Arial" pitchFamily="34" charset="0"/>
                <a:ea typeface="Arial" pitchFamily="34" charset="-122"/>
                <a:cs typeface="Arial" pitchFamily="34" charset="-120"/>
              </a:rPr>
              <a:t>Joe’s WhatsApp number is the Samsung’s SIM — EX-03 is the intermediary’s handset.</a:t>
            </a:r>
            <a:endParaRPr lang="en-US" sz="1000" dirty="0"/>
          </a:p>
        </p:txBody>
      </p:sp>
      <p:sp>
        <p:nvSpPr>
          <p:cNvPr id="18" name="Shape 16"/>
          <p:cNvSpPr/>
          <p:nvPr/>
        </p:nvSpPr>
        <p:spPr>
          <a:xfrm>
            <a:off x="548640" y="2807208"/>
            <a:ext cx="11094415" cy="0"/>
          </a:xfrm>
          <a:prstGeom prst="line">
            <a:avLst/>
          </a:prstGeom>
          <a:noFill/>
          <a:ln w="9525">
            <a:solidFill>
              <a:srgbClr val="D5D5D2"/>
            </a:solidFill>
            <a:prstDash val="solid"/>
          </a:ln>
        </p:spPr>
      </p:sp>
      <p:sp>
        <p:nvSpPr>
          <p:cNvPr id="19" name="Text 17"/>
          <p:cNvSpPr/>
          <p:nvPr/>
        </p:nvSpPr>
        <p:spPr>
          <a:xfrm>
            <a:off x="548640" y="2825496"/>
            <a:ext cx="365760" cy="640080"/>
          </a:xfrm>
          <a:prstGeom prst="rect">
            <a:avLst/>
          </a:prstGeom>
          <a:noFill/>
          <a:ln/>
        </p:spPr>
        <p:txBody>
          <a:bodyPr wrap="square" lIns="0" tIns="0" rIns="0" bIns="0" rtlCol="0" anchor="ctr"/>
          <a:lstStyle/>
          <a:p>
            <a:pPr indent="0" marL="0">
              <a:buNone/>
            </a:pPr>
            <a:r>
              <a:rPr lang="en-US" sz="1000" dirty="0">
                <a:solidFill>
                  <a:srgbClr val="333333"/>
                </a:solidFill>
                <a:latin typeface="Arial" pitchFamily="34" charset="0"/>
                <a:ea typeface="Arial" pitchFamily="34" charset="-122"/>
                <a:cs typeface="Arial" pitchFamily="34" charset="-120"/>
              </a:rPr>
              <a:t>2</a:t>
            </a:r>
            <a:endParaRPr lang="en-US" sz="1000" dirty="0"/>
          </a:p>
        </p:txBody>
      </p:sp>
      <p:sp>
        <p:nvSpPr>
          <p:cNvPr id="20" name="Text 18"/>
          <p:cNvSpPr/>
          <p:nvPr/>
        </p:nvSpPr>
        <p:spPr>
          <a:xfrm>
            <a:off x="1005840" y="2825496"/>
            <a:ext cx="3063240" cy="640080"/>
          </a:xfrm>
          <a:prstGeom prst="rect">
            <a:avLst/>
          </a:prstGeom>
          <a:noFill/>
          <a:ln/>
        </p:spPr>
        <p:txBody>
          <a:bodyPr wrap="square" lIns="0" tIns="0" rIns="0" bIns="0" rtlCol="0" anchor="ctr"/>
          <a:lstStyle/>
          <a:p>
            <a:pPr indent="0" marL="0">
              <a:buNone/>
            </a:pPr>
            <a:r>
              <a:rPr lang="en-US" sz="1000" dirty="0">
                <a:solidFill>
                  <a:srgbClr val="333333"/>
                </a:solidFill>
                <a:latin typeface="Arial" pitchFamily="34" charset="0"/>
                <a:ea typeface="Arial" pitchFamily="34" charset="-122"/>
                <a:cs typeface="Arial" pitchFamily="34" charset="-120"/>
              </a:rPr>
              <a:t>Emma agrees “a detailed breakdown” — WhatsApp, 31 Jan 2025 10:22:32</a:t>
            </a:r>
            <a:endParaRPr lang="en-US" sz="1000" dirty="0"/>
          </a:p>
        </p:txBody>
      </p:sp>
      <p:sp>
        <p:nvSpPr>
          <p:cNvPr id="21" name="Text 19"/>
          <p:cNvSpPr/>
          <p:nvPr/>
        </p:nvSpPr>
        <p:spPr>
          <a:xfrm>
            <a:off x="4160520" y="2825496"/>
            <a:ext cx="3063240" cy="640080"/>
          </a:xfrm>
          <a:prstGeom prst="rect">
            <a:avLst/>
          </a:prstGeom>
          <a:noFill/>
          <a:ln/>
        </p:spPr>
        <p:txBody>
          <a:bodyPr wrap="square" lIns="0" tIns="0" rIns="0" bIns="0" rtlCol="0" anchor="ctr"/>
          <a:lstStyle/>
          <a:p>
            <a:pPr indent="0" marL="0">
              <a:buNone/>
            </a:pPr>
            <a:r>
              <a:rPr lang="en-US" sz="1000" dirty="0">
                <a:solidFill>
                  <a:srgbClr val="333333"/>
                </a:solidFill>
                <a:latin typeface="Arial" pitchFamily="34" charset="0"/>
                <a:ea typeface="Arial" pitchFamily="34" charset="-122"/>
                <a:cs typeface="Arial" pitchFamily="34" charset="-120"/>
              </a:rPr>
              <a:t>Open.7z (20,033 bytes) in EX-02 WhatsApp Documents, modified 31 Jan 2025 10:33:34</a:t>
            </a:r>
            <a:endParaRPr lang="en-US" sz="1000" dirty="0"/>
          </a:p>
        </p:txBody>
      </p:sp>
      <p:sp>
        <p:nvSpPr>
          <p:cNvPr id="22" name="Text 20"/>
          <p:cNvSpPr/>
          <p:nvPr/>
        </p:nvSpPr>
        <p:spPr>
          <a:xfrm>
            <a:off x="7315200" y="2825496"/>
            <a:ext cx="4327855" cy="640080"/>
          </a:xfrm>
          <a:prstGeom prst="rect">
            <a:avLst/>
          </a:prstGeom>
          <a:noFill/>
          <a:ln/>
        </p:spPr>
        <p:txBody>
          <a:bodyPr wrap="square" lIns="0" tIns="0" rIns="0" bIns="0" rtlCol="0" anchor="ctr"/>
          <a:lstStyle/>
          <a:p>
            <a:pPr indent="0" marL="0">
              <a:buNone/>
            </a:pPr>
            <a:r>
              <a:rPr lang="en-US" sz="1000" dirty="0">
                <a:solidFill>
                  <a:srgbClr val="333333"/>
                </a:solidFill>
                <a:latin typeface="Arial" pitchFamily="34" charset="0"/>
                <a:ea typeface="Arial" pitchFamily="34" charset="-122"/>
                <a:cs typeface="Arial" pitchFamily="34" charset="-120"/>
              </a:rPr>
              <a:t>An eleven-minute interval links the promise of material to its delivery on the buyer’s device.</a:t>
            </a:r>
            <a:endParaRPr lang="en-US" sz="1000" dirty="0"/>
          </a:p>
        </p:txBody>
      </p:sp>
      <p:sp>
        <p:nvSpPr>
          <p:cNvPr id="23" name="Shape 21"/>
          <p:cNvSpPr/>
          <p:nvPr/>
        </p:nvSpPr>
        <p:spPr>
          <a:xfrm>
            <a:off x="548640" y="3447288"/>
            <a:ext cx="11094415" cy="0"/>
          </a:xfrm>
          <a:prstGeom prst="line">
            <a:avLst/>
          </a:prstGeom>
          <a:noFill/>
          <a:ln w="9525">
            <a:solidFill>
              <a:srgbClr val="D5D5D2"/>
            </a:solidFill>
            <a:prstDash val="solid"/>
          </a:ln>
        </p:spPr>
      </p:sp>
      <p:sp>
        <p:nvSpPr>
          <p:cNvPr id="24" name="Text 22"/>
          <p:cNvSpPr/>
          <p:nvPr/>
        </p:nvSpPr>
        <p:spPr>
          <a:xfrm>
            <a:off x="548640" y="3465576"/>
            <a:ext cx="365760" cy="640080"/>
          </a:xfrm>
          <a:prstGeom prst="rect">
            <a:avLst/>
          </a:prstGeom>
          <a:noFill/>
          <a:ln/>
        </p:spPr>
        <p:txBody>
          <a:bodyPr wrap="square" lIns="0" tIns="0" rIns="0" bIns="0" rtlCol="0" anchor="ctr"/>
          <a:lstStyle/>
          <a:p>
            <a:pPr indent="0" marL="0">
              <a:buNone/>
            </a:pPr>
            <a:r>
              <a:rPr lang="en-US" sz="1000" dirty="0">
                <a:solidFill>
                  <a:srgbClr val="333333"/>
                </a:solidFill>
                <a:latin typeface="Arial" pitchFamily="34" charset="0"/>
                <a:ea typeface="Arial" pitchFamily="34" charset="-122"/>
                <a:cs typeface="Arial" pitchFamily="34" charset="-120"/>
              </a:rPr>
              <a:t>3</a:t>
            </a:r>
            <a:endParaRPr lang="en-US" sz="1000" dirty="0"/>
          </a:p>
        </p:txBody>
      </p:sp>
      <p:sp>
        <p:nvSpPr>
          <p:cNvPr id="25" name="Text 23"/>
          <p:cNvSpPr/>
          <p:nvPr/>
        </p:nvSpPr>
        <p:spPr>
          <a:xfrm>
            <a:off x="1005840" y="3465576"/>
            <a:ext cx="3063240" cy="640080"/>
          </a:xfrm>
          <a:prstGeom prst="rect">
            <a:avLst/>
          </a:prstGeom>
          <a:noFill/>
          <a:ln/>
        </p:spPr>
        <p:txBody>
          <a:bodyPr wrap="square" lIns="0" tIns="0" rIns="0" bIns="0" rtlCol="0" anchor="ctr"/>
          <a:lstStyle/>
          <a:p>
            <a:pPr indent="0" marL="0">
              <a:buNone/>
            </a:pPr>
            <a:r>
              <a:rPr lang="en-US" sz="1000" dirty="0">
                <a:solidFill>
                  <a:srgbClr val="333333"/>
                </a:solidFill>
                <a:latin typeface="Arial" pitchFamily="34" charset="0"/>
                <a:ea typeface="Arial" pitchFamily="34" charset="-122"/>
                <a:cs typeface="Arial" pitchFamily="34" charset="-120"/>
              </a:rPr>
              <a:t>Device-owner account “Peter Dover” on EX-01</a:t>
            </a:r>
            <a:endParaRPr lang="en-US" sz="1000" dirty="0"/>
          </a:p>
        </p:txBody>
      </p:sp>
      <p:sp>
        <p:nvSpPr>
          <p:cNvPr id="26" name="Text 24"/>
          <p:cNvSpPr/>
          <p:nvPr/>
        </p:nvSpPr>
        <p:spPr>
          <a:xfrm>
            <a:off x="4160520" y="3465576"/>
            <a:ext cx="3063240" cy="640080"/>
          </a:xfrm>
          <a:prstGeom prst="rect">
            <a:avLst/>
          </a:prstGeom>
          <a:noFill/>
          <a:ln/>
        </p:spPr>
        <p:txBody>
          <a:bodyPr wrap="square" lIns="0" tIns="0" rIns="0" bIns="0" rtlCol="0" anchor="ctr"/>
          <a:lstStyle/>
          <a:p>
            <a:pPr indent="0" marL="0">
              <a:buNone/>
            </a:pPr>
            <a:r>
              <a:rPr lang="en-US" sz="1000" dirty="0">
                <a:solidFill>
                  <a:srgbClr val="333333"/>
                </a:solidFill>
                <a:latin typeface="Arial" pitchFamily="34" charset="0"/>
                <a:ea typeface="Arial" pitchFamily="34" charset="-122"/>
                <a:cs typeface="Arial" pitchFamily="34" charset="-120"/>
              </a:rPr>
              <a:t>WhatsApp persona “Emma” on EX-01</a:t>
            </a:r>
            <a:endParaRPr lang="en-US" sz="1000" dirty="0"/>
          </a:p>
        </p:txBody>
      </p:sp>
      <p:sp>
        <p:nvSpPr>
          <p:cNvPr id="27" name="Text 25"/>
          <p:cNvSpPr/>
          <p:nvPr/>
        </p:nvSpPr>
        <p:spPr>
          <a:xfrm>
            <a:off x="7315200" y="3465576"/>
            <a:ext cx="4327855" cy="640080"/>
          </a:xfrm>
          <a:prstGeom prst="rect">
            <a:avLst/>
          </a:prstGeom>
          <a:noFill/>
          <a:ln/>
        </p:spPr>
        <p:txBody>
          <a:bodyPr wrap="square" lIns="0" tIns="0" rIns="0" bIns="0" rtlCol="0" anchor="ctr"/>
          <a:lstStyle/>
          <a:p>
            <a:pPr indent="0" marL="0">
              <a:buNone/>
            </a:pPr>
            <a:r>
              <a:rPr lang="en-US" sz="1000" dirty="0">
                <a:solidFill>
                  <a:srgbClr val="333333"/>
                </a:solidFill>
                <a:latin typeface="Arial" pitchFamily="34" charset="0"/>
                <a:ea typeface="Arial" pitchFamily="34" charset="-122"/>
                <a:cs typeface="Arial" pitchFamily="34" charset="-120"/>
              </a:rPr>
              <a:t>The persona and the registered account sit on one device — Emma is Peter Dover.</a:t>
            </a:r>
            <a:endParaRPr lang="en-US" sz="1000" dirty="0"/>
          </a:p>
        </p:txBody>
      </p:sp>
      <p:sp>
        <p:nvSpPr>
          <p:cNvPr id="28" name="Shape 26"/>
          <p:cNvSpPr/>
          <p:nvPr/>
        </p:nvSpPr>
        <p:spPr>
          <a:xfrm>
            <a:off x="548640" y="4087368"/>
            <a:ext cx="11094415" cy="0"/>
          </a:xfrm>
          <a:prstGeom prst="line">
            <a:avLst/>
          </a:prstGeom>
          <a:noFill/>
          <a:ln w="9525">
            <a:solidFill>
              <a:srgbClr val="D5D5D2"/>
            </a:solidFill>
            <a:prstDash val="solid"/>
          </a:ln>
        </p:spPr>
      </p:sp>
      <p:sp>
        <p:nvSpPr>
          <p:cNvPr id="29" name="Text 27"/>
          <p:cNvSpPr/>
          <p:nvPr/>
        </p:nvSpPr>
        <p:spPr>
          <a:xfrm>
            <a:off x="548640" y="4105656"/>
            <a:ext cx="365760" cy="640080"/>
          </a:xfrm>
          <a:prstGeom prst="rect">
            <a:avLst/>
          </a:prstGeom>
          <a:noFill/>
          <a:ln/>
        </p:spPr>
        <p:txBody>
          <a:bodyPr wrap="square" lIns="0" tIns="0" rIns="0" bIns="0" rtlCol="0" anchor="ctr"/>
          <a:lstStyle/>
          <a:p>
            <a:pPr indent="0" marL="0">
              <a:buNone/>
            </a:pPr>
            <a:r>
              <a:rPr lang="en-US" sz="1000" dirty="0">
                <a:solidFill>
                  <a:srgbClr val="333333"/>
                </a:solidFill>
                <a:latin typeface="Arial" pitchFamily="34" charset="0"/>
                <a:ea typeface="Arial" pitchFamily="34" charset="-122"/>
                <a:cs typeface="Arial" pitchFamily="34" charset="-120"/>
              </a:rPr>
              <a:t>4</a:t>
            </a:r>
            <a:endParaRPr lang="en-US" sz="1000" dirty="0"/>
          </a:p>
        </p:txBody>
      </p:sp>
      <p:sp>
        <p:nvSpPr>
          <p:cNvPr id="30" name="Text 28"/>
          <p:cNvSpPr/>
          <p:nvPr/>
        </p:nvSpPr>
        <p:spPr>
          <a:xfrm>
            <a:off x="1005840" y="4105656"/>
            <a:ext cx="3063240" cy="640080"/>
          </a:xfrm>
          <a:prstGeom prst="rect">
            <a:avLst/>
          </a:prstGeom>
          <a:noFill/>
          <a:ln/>
        </p:spPr>
        <p:txBody>
          <a:bodyPr wrap="square" lIns="0" tIns="0" rIns="0" bIns="0" rtlCol="0" anchor="ctr"/>
          <a:lstStyle/>
          <a:p>
            <a:pPr indent="0" marL="0">
              <a:buNone/>
            </a:pPr>
            <a:r>
              <a:rPr lang="en-US" sz="1000" dirty="0">
                <a:solidFill>
                  <a:srgbClr val="333333"/>
                </a:solidFill>
                <a:latin typeface="Arial" pitchFamily="34" charset="0"/>
                <a:ea typeface="Arial" pitchFamily="34" charset="-122"/>
                <a:cs typeface="Arial" pitchFamily="34" charset="-120"/>
              </a:rPr>
              <a:t>Google account “Norman” (df2025class@gmail.com) on EX-02</a:t>
            </a:r>
            <a:endParaRPr lang="en-US" sz="1000" dirty="0"/>
          </a:p>
        </p:txBody>
      </p:sp>
      <p:sp>
        <p:nvSpPr>
          <p:cNvPr id="31" name="Text 29"/>
          <p:cNvSpPr/>
          <p:nvPr/>
        </p:nvSpPr>
        <p:spPr>
          <a:xfrm>
            <a:off x="4160520" y="4105656"/>
            <a:ext cx="3063240" cy="640080"/>
          </a:xfrm>
          <a:prstGeom prst="rect">
            <a:avLst/>
          </a:prstGeom>
          <a:noFill/>
          <a:ln/>
        </p:spPr>
        <p:txBody>
          <a:bodyPr wrap="square" lIns="0" tIns="0" rIns="0" bIns="0" rtlCol="0" anchor="ctr"/>
          <a:lstStyle/>
          <a:p>
            <a:pPr indent="0" marL="0">
              <a:buNone/>
            </a:pPr>
            <a:r>
              <a:rPr lang="en-US" sz="1000" dirty="0">
                <a:solidFill>
                  <a:srgbClr val="333333"/>
                </a:solidFill>
                <a:latin typeface="Arial" pitchFamily="34" charset="0"/>
                <a:ea typeface="Arial" pitchFamily="34" charset="-122"/>
                <a:cs typeface="Arial" pitchFamily="34" charset="-120"/>
              </a:rPr>
              <a:t>“Norman, Joe told me u r ready to proceed” — Facebook, 12:47</a:t>
            </a:r>
            <a:endParaRPr lang="en-US" sz="1000" dirty="0"/>
          </a:p>
        </p:txBody>
      </p:sp>
      <p:sp>
        <p:nvSpPr>
          <p:cNvPr id="32" name="Text 30"/>
          <p:cNvSpPr/>
          <p:nvPr/>
        </p:nvSpPr>
        <p:spPr>
          <a:xfrm>
            <a:off x="7315200" y="4105656"/>
            <a:ext cx="4327855" cy="640080"/>
          </a:xfrm>
          <a:prstGeom prst="rect">
            <a:avLst/>
          </a:prstGeom>
          <a:noFill/>
          <a:ln/>
        </p:spPr>
        <p:txBody>
          <a:bodyPr wrap="square" lIns="0" tIns="0" rIns="0" bIns="0" rtlCol="0" anchor="ctr"/>
          <a:lstStyle/>
          <a:p>
            <a:pPr indent="0" marL="0">
              <a:buNone/>
            </a:pPr>
            <a:r>
              <a:rPr lang="en-US" sz="1000" dirty="0">
                <a:solidFill>
                  <a:srgbClr val="333333"/>
                </a:solidFill>
                <a:latin typeface="Arial" pitchFamily="34" charset="0"/>
                <a:ea typeface="Arial" pitchFamily="34" charset="-122"/>
                <a:cs typeface="Arial" pitchFamily="34" charset="-120"/>
              </a:rPr>
              <a:t>The buyer-side account and the named party in the chain are the same person.</a:t>
            </a:r>
            <a:endParaRPr lang="en-US" sz="1000" dirty="0"/>
          </a:p>
        </p:txBody>
      </p:sp>
      <p:sp>
        <p:nvSpPr>
          <p:cNvPr id="33" name="Shape 31"/>
          <p:cNvSpPr/>
          <p:nvPr/>
        </p:nvSpPr>
        <p:spPr>
          <a:xfrm>
            <a:off x="548640" y="4727448"/>
            <a:ext cx="11094415" cy="0"/>
          </a:xfrm>
          <a:prstGeom prst="line">
            <a:avLst/>
          </a:prstGeom>
          <a:noFill/>
          <a:ln w="9525">
            <a:solidFill>
              <a:srgbClr val="D5D5D2"/>
            </a:solidFill>
            <a:prstDash val="solid"/>
          </a:ln>
        </p:spPr>
      </p:sp>
      <p:sp>
        <p:nvSpPr>
          <p:cNvPr id="34" name="Text 32"/>
          <p:cNvSpPr/>
          <p:nvPr/>
        </p:nvSpPr>
        <p:spPr>
          <a:xfrm>
            <a:off x="548640" y="4745736"/>
            <a:ext cx="365760" cy="640080"/>
          </a:xfrm>
          <a:prstGeom prst="rect">
            <a:avLst/>
          </a:prstGeom>
          <a:noFill/>
          <a:ln/>
        </p:spPr>
        <p:txBody>
          <a:bodyPr wrap="square" lIns="0" tIns="0" rIns="0" bIns="0" rtlCol="0" anchor="ctr"/>
          <a:lstStyle/>
          <a:p>
            <a:pPr indent="0" marL="0">
              <a:buNone/>
            </a:pPr>
            <a:r>
              <a:rPr lang="en-US" sz="1000" dirty="0">
                <a:solidFill>
                  <a:srgbClr val="333333"/>
                </a:solidFill>
                <a:latin typeface="Arial" pitchFamily="34" charset="0"/>
                <a:ea typeface="Arial" pitchFamily="34" charset="-122"/>
                <a:cs typeface="Arial" pitchFamily="34" charset="-120"/>
              </a:rPr>
              <a:t>5</a:t>
            </a:r>
            <a:endParaRPr lang="en-US" sz="1000" dirty="0"/>
          </a:p>
        </p:txBody>
      </p:sp>
      <p:sp>
        <p:nvSpPr>
          <p:cNvPr id="35" name="Text 33"/>
          <p:cNvSpPr/>
          <p:nvPr/>
        </p:nvSpPr>
        <p:spPr>
          <a:xfrm>
            <a:off x="1005840" y="4745736"/>
            <a:ext cx="3063240" cy="640080"/>
          </a:xfrm>
          <a:prstGeom prst="rect">
            <a:avLst/>
          </a:prstGeom>
          <a:noFill/>
          <a:ln/>
        </p:spPr>
        <p:txBody>
          <a:bodyPr wrap="square" lIns="0" tIns="0" rIns="0" bIns="0" rtlCol="0" anchor="ctr"/>
          <a:lstStyle/>
          <a:p>
            <a:pPr indent="0" marL="0">
              <a:buNone/>
            </a:pPr>
            <a:r>
              <a:rPr lang="en-US" sz="1000" dirty="0">
                <a:solidFill>
                  <a:srgbClr val="333333"/>
                </a:solidFill>
                <a:latin typeface="Arial" pitchFamily="34" charset="0"/>
                <a:ea typeface="Arial" pitchFamily="34" charset="-122"/>
                <a:cs typeface="Arial" pitchFamily="34" charset="-120"/>
              </a:rPr>
              <a:t>Outgoing calls to “SA No.”, 17–19 Aug 2024 (EX-01)</a:t>
            </a:r>
            <a:endParaRPr lang="en-US" sz="1000" dirty="0"/>
          </a:p>
        </p:txBody>
      </p:sp>
      <p:sp>
        <p:nvSpPr>
          <p:cNvPr id="36" name="Text 34"/>
          <p:cNvSpPr/>
          <p:nvPr/>
        </p:nvSpPr>
        <p:spPr>
          <a:xfrm>
            <a:off x="4160520" y="4745736"/>
            <a:ext cx="3063240" cy="640080"/>
          </a:xfrm>
          <a:prstGeom prst="rect">
            <a:avLst/>
          </a:prstGeom>
          <a:noFill/>
          <a:ln/>
        </p:spPr>
        <p:txBody>
          <a:bodyPr wrap="square" lIns="0" tIns="0" rIns="0" bIns="0" rtlCol="0" anchor="ctr"/>
          <a:lstStyle/>
          <a:p>
            <a:pPr indent="0" marL="0">
              <a:buNone/>
            </a:pPr>
            <a:r>
              <a:rPr lang="en-US" sz="1000" dirty="0">
                <a:solidFill>
                  <a:srgbClr val="333333"/>
                </a:solidFill>
                <a:latin typeface="Arial" pitchFamily="34" charset="0"/>
                <a:ea typeface="Arial" pitchFamily="34" charset="-122"/>
                <a:cs typeface="Arial" pitchFamily="34" charset="-120"/>
              </a:rPr>
              <a:t>WhatsApp approach of 21 Aug 2024 (EX-01)</a:t>
            </a:r>
            <a:endParaRPr lang="en-US" sz="1000" dirty="0"/>
          </a:p>
        </p:txBody>
      </p:sp>
      <p:sp>
        <p:nvSpPr>
          <p:cNvPr id="37" name="Text 35"/>
          <p:cNvSpPr/>
          <p:nvPr/>
        </p:nvSpPr>
        <p:spPr>
          <a:xfrm>
            <a:off x="7315200" y="4745736"/>
            <a:ext cx="4327855" cy="640080"/>
          </a:xfrm>
          <a:prstGeom prst="rect">
            <a:avLst/>
          </a:prstGeom>
          <a:noFill/>
          <a:ln/>
        </p:spPr>
        <p:txBody>
          <a:bodyPr wrap="square" lIns="0" tIns="0" rIns="0" bIns="0" rtlCol="0" anchor="ctr"/>
          <a:lstStyle/>
          <a:p>
            <a:pPr indent="0" marL="0">
              <a:buNone/>
            </a:pPr>
            <a:r>
              <a:rPr lang="en-US" sz="1000" dirty="0">
                <a:solidFill>
                  <a:srgbClr val="333333"/>
                </a:solidFill>
                <a:latin typeface="Arial" pitchFamily="34" charset="0"/>
                <a:ea typeface="Arial" pitchFamily="34" charset="-122"/>
                <a:cs typeface="Arial" pitchFamily="34" charset="-120"/>
              </a:rPr>
              <a:t>Contact attempts precede the approach — the proposal was prepared, not spontaneous.</a:t>
            </a:r>
            <a:endParaRPr lang="en-US" sz="1000" dirty="0"/>
          </a:p>
        </p:txBody>
      </p:sp>
      <p:sp>
        <p:nvSpPr>
          <p:cNvPr id="38" name="Shape 36"/>
          <p:cNvSpPr/>
          <p:nvPr/>
        </p:nvSpPr>
        <p:spPr>
          <a:xfrm>
            <a:off x="548640" y="5367528"/>
            <a:ext cx="11094415" cy="0"/>
          </a:xfrm>
          <a:prstGeom prst="line">
            <a:avLst/>
          </a:prstGeom>
          <a:noFill/>
          <a:ln w="9525">
            <a:solidFill>
              <a:srgbClr val="D5D5D2"/>
            </a:solidFill>
            <a:prstDash val="solid"/>
          </a:ln>
        </p:spPr>
      </p:sp>
      <p:sp>
        <p:nvSpPr>
          <p:cNvPr id="39" name="Text 37"/>
          <p:cNvSpPr/>
          <p:nvPr/>
        </p:nvSpPr>
        <p:spPr>
          <a:xfrm>
            <a:off x="548640" y="5385816"/>
            <a:ext cx="365760" cy="640080"/>
          </a:xfrm>
          <a:prstGeom prst="rect">
            <a:avLst/>
          </a:prstGeom>
          <a:noFill/>
          <a:ln/>
        </p:spPr>
        <p:txBody>
          <a:bodyPr wrap="square" lIns="0" tIns="0" rIns="0" bIns="0" rtlCol="0" anchor="ctr"/>
          <a:lstStyle/>
          <a:p>
            <a:pPr indent="0" marL="0">
              <a:buNone/>
            </a:pPr>
            <a:r>
              <a:rPr lang="en-US" sz="1000" dirty="0">
                <a:solidFill>
                  <a:srgbClr val="333333"/>
                </a:solidFill>
                <a:latin typeface="Arial" pitchFamily="34" charset="0"/>
                <a:ea typeface="Arial" pitchFamily="34" charset="-122"/>
                <a:cs typeface="Arial" pitchFamily="34" charset="-120"/>
              </a:rPr>
              <a:t>6</a:t>
            </a:r>
            <a:endParaRPr lang="en-US" sz="1000" dirty="0"/>
          </a:p>
        </p:txBody>
      </p:sp>
      <p:sp>
        <p:nvSpPr>
          <p:cNvPr id="40" name="Text 38"/>
          <p:cNvSpPr/>
          <p:nvPr/>
        </p:nvSpPr>
        <p:spPr>
          <a:xfrm>
            <a:off x="1005840" y="5385816"/>
            <a:ext cx="3063240" cy="640080"/>
          </a:xfrm>
          <a:prstGeom prst="rect">
            <a:avLst/>
          </a:prstGeom>
          <a:noFill/>
          <a:ln/>
        </p:spPr>
        <p:txBody>
          <a:bodyPr wrap="square" lIns="0" tIns="0" rIns="0" bIns="0" rtlCol="0" anchor="ctr"/>
          <a:lstStyle/>
          <a:p>
            <a:pPr indent="0" marL="0">
              <a:buNone/>
            </a:pPr>
            <a:r>
              <a:rPr lang="en-US" sz="1000" dirty="0">
                <a:solidFill>
                  <a:srgbClr val="333333"/>
                </a:solidFill>
                <a:latin typeface="Arial" pitchFamily="34" charset="0"/>
                <a:ea typeface="Arial" pitchFamily="34" charset="-122"/>
                <a:cs typeface="Arial" pitchFamily="34" charset="-120"/>
              </a:rPr>
              <a:t>Open.7z MD5 d0232de04bf501132db512419757051a at recovery</a:t>
            </a:r>
            <a:endParaRPr lang="en-US" sz="1000" dirty="0"/>
          </a:p>
        </p:txBody>
      </p:sp>
      <p:sp>
        <p:nvSpPr>
          <p:cNvPr id="41" name="Text 39"/>
          <p:cNvSpPr/>
          <p:nvPr/>
        </p:nvSpPr>
        <p:spPr>
          <a:xfrm>
            <a:off x="4160520" y="5385816"/>
            <a:ext cx="3063240" cy="640080"/>
          </a:xfrm>
          <a:prstGeom prst="rect">
            <a:avLst/>
          </a:prstGeom>
          <a:noFill/>
          <a:ln/>
        </p:spPr>
        <p:txBody>
          <a:bodyPr wrap="square" lIns="0" tIns="0" rIns="0" bIns="0" rtlCol="0" anchor="ctr"/>
          <a:lstStyle/>
          <a:p>
            <a:pPr indent="0" marL="0">
              <a:buNone/>
            </a:pPr>
            <a:r>
              <a:rPr lang="en-US" sz="1000" dirty="0">
                <a:solidFill>
                  <a:srgbClr val="333333"/>
                </a:solidFill>
                <a:latin typeface="Arial" pitchFamily="34" charset="0"/>
                <a:ea typeface="Arial" pitchFamily="34" charset="-122"/>
                <a:cs typeface="Arial" pitchFamily="34" charset="-120"/>
              </a:rPr>
              <a:t>Identical MD5 on re-examination</a:t>
            </a:r>
            <a:endParaRPr lang="en-US" sz="1000" dirty="0"/>
          </a:p>
        </p:txBody>
      </p:sp>
      <p:sp>
        <p:nvSpPr>
          <p:cNvPr id="42" name="Text 40"/>
          <p:cNvSpPr/>
          <p:nvPr/>
        </p:nvSpPr>
        <p:spPr>
          <a:xfrm>
            <a:off x="7315200" y="5385816"/>
            <a:ext cx="4327855" cy="640080"/>
          </a:xfrm>
          <a:prstGeom prst="rect">
            <a:avLst/>
          </a:prstGeom>
          <a:noFill/>
          <a:ln/>
        </p:spPr>
        <p:txBody>
          <a:bodyPr wrap="square" lIns="0" tIns="0" rIns="0" bIns="0" rtlCol="0" anchor="ctr"/>
          <a:lstStyle/>
          <a:p>
            <a:pPr indent="0" marL="0">
              <a:buNone/>
            </a:pPr>
            <a:r>
              <a:rPr lang="en-US" sz="1000" dirty="0">
                <a:solidFill>
                  <a:srgbClr val="333333"/>
                </a:solidFill>
                <a:latin typeface="Arial" pitchFamily="34" charset="0"/>
                <a:ea typeface="Arial" pitchFamily="34" charset="-122"/>
                <a:cs typeface="Arial" pitchFamily="34" charset="-120"/>
              </a:rPr>
              <a:t>The archive was not altered between recovery and analysis — integrity proven.</a:t>
            </a:r>
            <a:endParaRPr lang="en-US" sz="1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4F4F2"/>
        </a:solidFill>
      </p:bgPr>
    </p:bg>
    <p:spTree>
      <p:nvGrpSpPr>
        <p:cNvPr id="1" name=""/>
        <p:cNvGrpSpPr/>
        <p:nvPr/>
      </p:nvGrpSpPr>
      <p:grpSpPr>
        <a:xfrm>
          <a:off x="0" y="0"/>
          <a:ext cx="0" cy="0"/>
          <a:chOff x="0" y="0"/>
          <a:chExt cx="0" cy="0"/>
        </a:xfrm>
      </p:grpSpPr>
      <p:sp>
        <p:nvSpPr>
          <p:cNvPr id="2" name="Text 0"/>
          <p:cNvSpPr/>
          <p:nvPr/>
        </p:nvSpPr>
        <p:spPr>
          <a:xfrm>
            <a:off x="548640" y="219456"/>
            <a:ext cx="5486400" cy="237744"/>
          </a:xfrm>
          <a:prstGeom prst="rect">
            <a:avLst/>
          </a:prstGeom>
          <a:noFill/>
          <a:ln/>
        </p:spPr>
        <p:txBody>
          <a:bodyPr wrap="square" lIns="0" tIns="0" rIns="0" bIns="0" rtlCol="0" anchor="ctr"/>
          <a:lstStyle/>
          <a:p>
            <a:pPr indent="0" marL="0">
              <a:buNone/>
            </a:pPr>
            <a:r>
              <a:rPr lang="en-US" sz="900" b="1" spc="140" kern="0" dirty="0">
                <a:solidFill>
                  <a:srgbClr val="000000"/>
                </a:solidFill>
                <a:latin typeface="Arial" pitchFamily="34" charset="0"/>
                <a:ea typeface="Arial" pitchFamily="34" charset="-122"/>
                <a:cs typeface="Arial" pitchFamily="34" charset="-120"/>
              </a:rPr>
              <a:t>QUANTUM TECH — DIGITAL FORENSICS</a:t>
            </a:r>
            <a:endParaRPr lang="en-US" sz="900" dirty="0"/>
          </a:p>
        </p:txBody>
      </p:sp>
      <p:sp>
        <p:nvSpPr>
          <p:cNvPr id="3" name="Text 1"/>
          <p:cNvSpPr/>
          <p:nvPr/>
        </p:nvSpPr>
        <p:spPr>
          <a:xfrm>
            <a:off x="6035040" y="219456"/>
            <a:ext cx="5608015" cy="237744"/>
          </a:xfrm>
          <a:prstGeom prst="rect">
            <a:avLst/>
          </a:prstGeom>
          <a:noFill/>
          <a:ln/>
        </p:spPr>
        <p:txBody>
          <a:bodyPr wrap="square" lIns="0" tIns="0" rIns="0" bIns="0" rtlCol="0" anchor="ctr"/>
          <a:lstStyle/>
          <a:p>
            <a:pPr algn="r" indent="0" marL="0">
              <a:buNone/>
            </a:pPr>
            <a:r>
              <a:rPr lang="en-US" sz="900" b="1" spc="140" kern="0" dirty="0">
                <a:solidFill>
                  <a:srgbClr val="000000"/>
                </a:solidFill>
                <a:latin typeface="Arial" pitchFamily="34" charset="0"/>
                <a:ea typeface="Arial" pitchFamily="34" charset="-122"/>
                <a:cs typeface="Arial" pitchFamily="34" charset="-120"/>
              </a:rPr>
              <a:t>QT-AI-2025</a:t>
            </a:r>
            <a:endParaRPr lang="en-US" sz="900" dirty="0"/>
          </a:p>
        </p:txBody>
      </p:sp>
      <p:sp>
        <p:nvSpPr>
          <p:cNvPr id="4" name="Text 2"/>
          <p:cNvSpPr/>
          <p:nvPr/>
        </p:nvSpPr>
        <p:spPr>
          <a:xfrm>
            <a:off x="548640" y="6382512"/>
            <a:ext cx="4572000" cy="237744"/>
          </a:xfrm>
          <a:prstGeom prst="rect">
            <a:avLst/>
          </a:prstGeom>
          <a:noFill/>
          <a:ln/>
        </p:spPr>
        <p:txBody>
          <a:bodyPr wrap="square" lIns="0" tIns="0" rIns="0" bIns="0" rtlCol="0" anchor="ctr"/>
          <a:lstStyle/>
          <a:p>
            <a:pPr indent="0" marL="0">
              <a:buNone/>
            </a:pPr>
            <a:r>
              <a:rPr lang="en-US" sz="800" spc="80" kern="0" dirty="0">
                <a:solidFill>
                  <a:srgbClr val="6E6E6A"/>
                </a:solidFill>
                <a:latin typeface="Arial" pitchFamily="34" charset="0"/>
                <a:ea typeface="Arial" pitchFamily="34" charset="-122"/>
                <a:cs typeface="Arial" pitchFamily="34" charset="-120"/>
              </a:rPr>
              <a:t>ACCA7031 | UWTSD</a:t>
            </a:r>
            <a:endParaRPr lang="en-US" sz="800" dirty="0"/>
          </a:p>
        </p:txBody>
      </p:sp>
      <p:sp>
        <p:nvSpPr>
          <p:cNvPr id="5" name="Text 3"/>
          <p:cNvSpPr/>
          <p:nvPr/>
        </p:nvSpPr>
        <p:spPr>
          <a:xfrm>
            <a:off x="6400800" y="6382512"/>
            <a:ext cx="5242255" cy="237744"/>
          </a:xfrm>
          <a:prstGeom prst="rect">
            <a:avLst/>
          </a:prstGeom>
          <a:noFill/>
          <a:ln/>
        </p:spPr>
        <p:txBody>
          <a:bodyPr wrap="square" lIns="0" tIns="0" rIns="0" bIns="0" rtlCol="0" anchor="ctr"/>
          <a:lstStyle/>
          <a:p>
            <a:pPr algn="r" indent="0" marL="0">
              <a:buNone/>
            </a:pPr>
            <a:r>
              <a:rPr lang="en-US" sz="800" spc="80" kern="0" dirty="0">
                <a:solidFill>
                  <a:srgbClr val="6E6E6A"/>
                </a:solidFill>
                <a:latin typeface="Arial" pitchFamily="34" charset="0"/>
                <a:ea typeface="Arial" pitchFamily="34" charset="-122"/>
                <a:cs typeface="Arial" pitchFamily="34" charset="-120"/>
              </a:rPr>
              <a:t>Forensic Investigation Report</a:t>
            </a:r>
            <a:endParaRPr lang="en-US" sz="800" dirty="0"/>
          </a:p>
        </p:txBody>
      </p:sp>
      <p:sp>
        <p:nvSpPr>
          <p:cNvPr id="6" name="Text 4"/>
          <p:cNvSpPr/>
          <p:nvPr/>
        </p:nvSpPr>
        <p:spPr>
          <a:xfrm>
            <a:off x="9905695" y="603504"/>
            <a:ext cx="1737360" cy="822960"/>
          </a:xfrm>
          <a:prstGeom prst="rect">
            <a:avLst/>
          </a:prstGeom>
          <a:noFill/>
          <a:ln/>
        </p:spPr>
        <p:txBody>
          <a:bodyPr wrap="square" lIns="0" tIns="0" rIns="0" bIns="0" rtlCol="0" anchor="ctr"/>
          <a:lstStyle/>
          <a:p>
            <a:pPr algn="r" indent="0" marL="0">
              <a:buNone/>
            </a:pPr>
            <a:r>
              <a:rPr lang="en-US" sz="4800" b="1" dirty="0">
                <a:solidFill>
                  <a:srgbClr val="E0E0DC"/>
                </a:solidFill>
                <a:latin typeface="Arial" pitchFamily="34" charset="0"/>
                <a:ea typeface="Arial" pitchFamily="34" charset="-122"/>
                <a:cs typeface="Arial" pitchFamily="34" charset="-120"/>
              </a:rPr>
              <a:t>14</a:t>
            </a:r>
            <a:endParaRPr lang="en-US" sz="4800" dirty="0"/>
          </a:p>
        </p:txBody>
      </p:sp>
      <p:sp>
        <p:nvSpPr>
          <p:cNvPr id="7" name="Text 5"/>
          <p:cNvSpPr/>
          <p:nvPr/>
        </p:nvSpPr>
        <p:spPr>
          <a:xfrm>
            <a:off x="548640" y="731520"/>
            <a:ext cx="9509760" cy="566928"/>
          </a:xfrm>
          <a:prstGeom prst="rect">
            <a:avLst/>
          </a:prstGeom>
          <a:noFill/>
          <a:ln/>
        </p:spPr>
        <p:txBody>
          <a:bodyPr wrap="square" lIns="0" tIns="0" rIns="0" bIns="0" rtlCol="0" anchor="ctr"/>
          <a:lstStyle/>
          <a:p>
            <a:pPr algn="l" indent="0" marL="0">
              <a:buNone/>
            </a:pPr>
            <a:r>
              <a:rPr lang="en-US" sz="3200" b="1" dirty="0">
                <a:solidFill>
                  <a:srgbClr val="000000"/>
                </a:solidFill>
                <a:latin typeface="Arial" pitchFamily="34" charset="0"/>
                <a:ea typeface="Arial" pitchFamily="34" charset="-122"/>
                <a:cs typeface="Arial" pitchFamily="34" charset="-120"/>
              </a:rPr>
              <a:t>Timeline of the Offence</a:t>
            </a:r>
            <a:endParaRPr lang="en-US" sz="3200" dirty="0"/>
          </a:p>
        </p:txBody>
      </p:sp>
      <p:sp>
        <p:nvSpPr>
          <p:cNvPr id="8" name="Text 6"/>
          <p:cNvSpPr/>
          <p:nvPr/>
        </p:nvSpPr>
        <p:spPr>
          <a:xfrm>
            <a:off x="548640" y="1298448"/>
            <a:ext cx="9509760" cy="274320"/>
          </a:xfrm>
          <a:prstGeom prst="rect">
            <a:avLst/>
          </a:prstGeom>
          <a:noFill/>
          <a:ln/>
        </p:spPr>
        <p:txBody>
          <a:bodyPr wrap="square" lIns="0" tIns="0" rIns="0" bIns="0" rtlCol="0" anchor="ctr"/>
          <a:lstStyle/>
          <a:p>
            <a:pPr indent="0" marL="0">
              <a:buNone/>
            </a:pPr>
            <a:r>
              <a:rPr lang="en-US" sz="1200" dirty="0">
                <a:solidFill>
                  <a:srgbClr val="6E6E6A"/>
                </a:solidFill>
                <a:latin typeface="Arial" pitchFamily="34" charset="0"/>
                <a:ea typeface="Arial" pitchFamily="34" charset="-122"/>
                <a:cs typeface="Arial" pitchFamily="34" charset="-120"/>
              </a:rPr>
              <a:t>Six evidenced events across three handsets, 17 Aug 2024 – 31 Jan 2025</a:t>
            </a:r>
            <a:endParaRPr lang="en-US" sz="1200" dirty="0"/>
          </a:p>
        </p:txBody>
      </p:sp>
      <p:pic>
        <p:nvPicPr>
          <p:cNvPr id="9" name="Image 0" descr="/home/claude/work/anno/timeline_gfx.png">    </p:cNvPr>
          <p:cNvPicPr>
            <a:picLocks noChangeAspect="1"/>
          </p:cNvPicPr>
          <p:nvPr/>
        </p:nvPicPr>
        <p:blipFill>
          <a:blip r:embed="rId1"/>
          <a:stretch>
            <a:fillRect/>
          </a:stretch>
        </p:blipFill>
        <p:spPr>
          <a:xfrm>
            <a:off x="548640" y="1719072"/>
            <a:ext cx="11094415" cy="3467005"/>
          </a:xfrm>
          <a:prstGeom prst="rect">
            <a:avLst/>
          </a:prstGeom>
        </p:spPr>
      </p:pic>
      <p:sp>
        <p:nvSpPr>
          <p:cNvPr id="10" name="Text 7"/>
          <p:cNvSpPr/>
          <p:nvPr/>
        </p:nvSpPr>
        <p:spPr>
          <a:xfrm>
            <a:off x="122928" y="3702199"/>
            <a:ext cx="2926080" cy="256032"/>
          </a:xfrm>
          <a:prstGeom prst="rect">
            <a:avLst/>
          </a:prstGeom>
          <a:noFill/>
          <a:ln/>
        </p:spPr>
        <p:txBody>
          <a:bodyPr wrap="square" lIns="0" tIns="0" rIns="0" bIns="0" rtlCol="0" anchor="ctr"/>
          <a:lstStyle/>
          <a:p>
            <a:pPr algn="ctr" indent="0" marL="0">
              <a:buNone/>
            </a:pPr>
            <a:r>
              <a:rPr lang="en-US" sz="1200" b="1" spc="100" kern="0" dirty="0">
                <a:solidFill>
                  <a:srgbClr val="000000"/>
                </a:solidFill>
                <a:latin typeface="Arial" pitchFamily="34" charset="0"/>
                <a:ea typeface="Arial" pitchFamily="34" charset="-122"/>
                <a:cs typeface="Arial" pitchFamily="34" charset="-120"/>
              </a:rPr>
              <a:t>EMMA   </a:t>
            </a:r>
            <a:pPr algn="ctr" indent="0" marL="0">
              <a:buNone/>
            </a:pPr>
            <a:r>
              <a:rPr lang="en-US" sz="900" dirty="0">
                <a:solidFill>
                  <a:srgbClr val="6E6E6A"/>
                </a:solidFill>
                <a:latin typeface="Arial" pitchFamily="34" charset="0"/>
                <a:ea typeface="Arial" pitchFamily="34" charset="-122"/>
                <a:cs typeface="Arial" pitchFamily="34" charset="-120"/>
              </a:rPr>
              <a:t>EX-01 Huawei POT-LX1</a:t>
            </a:r>
            <a:endParaRPr lang="en-US" sz="1200" dirty="0"/>
          </a:p>
        </p:txBody>
      </p:sp>
      <p:sp>
        <p:nvSpPr>
          <p:cNvPr id="11" name="Text 8"/>
          <p:cNvSpPr/>
          <p:nvPr/>
        </p:nvSpPr>
        <p:spPr>
          <a:xfrm>
            <a:off x="3728613" y="3702199"/>
            <a:ext cx="2926080" cy="256032"/>
          </a:xfrm>
          <a:prstGeom prst="rect">
            <a:avLst/>
          </a:prstGeom>
          <a:noFill/>
          <a:ln/>
        </p:spPr>
        <p:txBody>
          <a:bodyPr wrap="square" lIns="0" tIns="0" rIns="0" bIns="0" rtlCol="0" anchor="ctr"/>
          <a:lstStyle/>
          <a:p>
            <a:pPr algn="ctr" indent="0" marL="0">
              <a:buNone/>
            </a:pPr>
            <a:r>
              <a:rPr lang="en-US" sz="1200" b="1" spc="100" kern="0" dirty="0">
                <a:solidFill>
                  <a:srgbClr val="000000"/>
                </a:solidFill>
                <a:latin typeface="Arial" pitchFamily="34" charset="0"/>
                <a:ea typeface="Arial" pitchFamily="34" charset="-122"/>
                <a:cs typeface="Arial" pitchFamily="34" charset="-120"/>
              </a:rPr>
              <a:t>JOE   </a:t>
            </a:r>
            <a:pPr algn="ctr" indent="0" marL="0">
              <a:buNone/>
            </a:pPr>
            <a:r>
              <a:rPr lang="en-US" sz="900" dirty="0">
                <a:solidFill>
                  <a:srgbClr val="6E6E6A"/>
                </a:solidFill>
                <a:latin typeface="Arial" pitchFamily="34" charset="0"/>
                <a:ea typeface="Arial" pitchFamily="34" charset="-122"/>
                <a:cs typeface="Arial" pitchFamily="34" charset="-120"/>
              </a:rPr>
              <a:t>EX-03 Samsung SM-A137F</a:t>
            </a:r>
            <a:endParaRPr lang="en-US" sz="1200" dirty="0"/>
          </a:p>
        </p:txBody>
      </p:sp>
      <p:sp>
        <p:nvSpPr>
          <p:cNvPr id="12" name="Text 9"/>
          <p:cNvSpPr/>
          <p:nvPr/>
        </p:nvSpPr>
        <p:spPr>
          <a:xfrm>
            <a:off x="7334298" y="3702199"/>
            <a:ext cx="2926080" cy="256032"/>
          </a:xfrm>
          <a:prstGeom prst="rect">
            <a:avLst/>
          </a:prstGeom>
          <a:noFill/>
          <a:ln/>
        </p:spPr>
        <p:txBody>
          <a:bodyPr wrap="square" lIns="0" tIns="0" rIns="0" bIns="0" rtlCol="0" anchor="ctr"/>
          <a:lstStyle/>
          <a:p>
            <a:pPr algn="ctr" indent="0" marL="0">
              <a:buNone/>
            </a:pPr>
            <a:r>
              <a:rPr lang="en-US" sz="1200" b="1" spc="100" kern="0" dirty="0">
                <a:solidFill>
                  <a:srgbClr val="000000"/>
                </a:solidFill>
                <a:latin typeface="Arial" pitchFamily="34" charset="0"/>
                <a:ea typeface="Arial" pitchFamily="34" charset="-122"/>
                <a:cs typeface="Arial" pitchFamily="34" charset="-120"/>
              </a:rPr>
              <a:t>NORMAN   </a:t>
            </a:r>
            <a:pPr algn="ctr" indent="0" marL="0">
              <a:buNone/>
            </a:pPr>
            <a:r>
              <a:rPr lang="en-US" sz="900" dirty="0">
                <a:solidFill>
                  <a:srgbClr val="6E6E6A"/>
                </a:solidFill>
                <a:latin typeface="Arial" pitchFamily="34" charset="0"/>
                <a:ea typeface="Arial" pitchFamily="34" charset="-122"/>
                <a:cs typeface="Arial" pitchFamily="34" charset="-120"/>
              </a:rPr>
              <a:t>EX-02 Nokia C2 2nd Ed.</a:t>
            </a:r>
            <a:endParaRPr lang="en-US" sz="1200" dirty="0"/>
          </a:p>
        </p:txBody>
      </p:sp>
      <p:sp>
        <p:nvSpPr>
          <p:cNvPr id="13" name="Text 10"/>
          <p:cNvSpPr/>
          <p:nvPr/>
        </p:nvSpPr>
        <p:spPr>
          <a:xfrm>
            <a:off x="717288" y="4267320"/>
            <a:ext cx="1737360" cy="219456"/>
          </a:xfrm>
          <a:prstGeom prst="rect">
            <a:avLst/>
          </a:prstGeom>
          <a:noFill/>
          <a:ln/>
        </p:spPr>
        <p:txBody>
          <a:bodyPr wrap="square" lIns="0" tIns="0" rIns="0" bIns="0" rtlCol="0" anchor="ctr"/>
          <a:lstStyle/>
          <a:p>
            <a:pPr algn="ctr" indent="0" marL="0">
              <a:buNone/>
            </a:pPr>
            <a:r>
              <a:rPr lang="en-US" sz="900" b="1" spc="80" kern="0" dirty="0">
                <a:solidFill>
                  <a:srgbClr val="000000"/>
                </a:solidFill>
                <a:latin typeface="Arial" pitchFamily="34" charset="0"/>
                <a:ea typeface="Arial" pitchFamily="34" charset="-122"/>
                <a:cs typeface="Arial" pitchFamily="34" charset="-120"/>
              </a:rPr>
              <a:t>17–19 AUG 2024</a:t>
            </a:r>
            <a:endParaRPr lang="en-US" sz="900" dirty="0"/>
          </a:p>
        </p:txBody>
      </p:sp>
      <p:sp>
        <p:nvSpPr>
          <p:cNvPr id="14" name="Text 11"/>
          <p:cNvSpPr/>
          <p:nvPr/>
        </p:nvSpPr>
        <p:spPr>
          <a:xfrm>
            <a:off x="717288" y="4486776"/>
            <a:ext cx="1737360" cy="731520"/>
          </a:xfrm>
          <a:prstGeom prst="rect">
            <a:avLst/>
          </a:prstGeom>
          <a:noFill/>
          <a:ln/>
        </p:spPr>
        <p:txBody>
          <a:bodyPr wrap="square" lIns="0" tIns="0" rIns="0" bIns="0" rtlCol="0" anchor="t"/>
          <a:lstStyle/>
          <a:p>
            <a:pPr algn="ctr" indent="0" marL="0">
              <a:lnSpc>
                <a:spcPts val="1100"/>
              </a:lnSpc>
              <a:buNone/>
            </a:pPr>
            <a:r>
              <a:rPr lang="en-US" sz="850" dirty="0">
                <a:solidFill>
                  <a:srgbClr val="333333"/>
                </a:solidFill>
                <a:latin typeface="Arial" pitchFamily="34" charset="0"/>
                <a:ea typeface="Arial" pitchFamily="34" charset="-122"/>
                <a:cs typeface="Arial" pitchFamily="34" charset="-120"/>
              </a:rPr>
              <a:t>Outgoing calls to “SA No.” from EX-01, all unanswered.</a:t>
            </a:r>
            <a:endParaRPr lang="en-US" sz="850" dirty="0"/>
          </a:p>
        </p:txBody>
      </p:sp>
      <p:sp>
        <p:nvSpPr>
          <p:cNvPr id="15" name="Text 12"/>
          <p:cNvSpPr/>
          <p:nvPr/>
        </p:nvSpPr>
        <p:spPr>
          <a:xfrm>
            <a:off x="2520130" y="4267320"/>
            <a:ext cx="1737360" cy="219456"/>
          </a:xfrm>
          <a:prstGeom prst="rect">
            <a:avLst/>
          </a:prstGeom>
          <a:noFill/>
          <a:ln/>
        </p:spPr>
        <p:txBody>
          <a:bodyPr wrap="square" lIns="0" tIns="0" rIns="0" bIns="0" rtlCol="0" anchor="ctr"/>
          <a:lstStyle/>
          <a:p>
            <a:pPr algn="ctr" indent="0" marL="0">
              <a:buNone/>
            </a:pPr>
            <a:r>
              <a:rPr lang="en-US" sz="900" b="1" spc="80" kern="0" dirty="0">
                <a:solidFill>
                  <a:srgbClr val="000000"/>
                </a:solidFill>
                <a:latin typeface="Arial" pitchFamily="34" charset="0"/>
                <a:ea typeface="Arial" pitchFamily="34" charset="-122"/>
                <a:cs typeface="Arial" pitchFamily="34" charset="-120"/>
              </a:rPr>
              <a:t>21 AUG 2024</a:t>
            </a:r>
            <a:endParaRPr lang="en-US" sz="900" dirty="0"/>
          </a:p>
        </p:txBody>
      </p:sp>
      <p:sp>
        <p:nvSpPr>
          <p:cNvPr id="16" name="Text 13"/>
          <p:cNvSpPr/>
          <p:nvPr/>
        </p:nvSpPr>
        <p:spPr>
          <a:xfrm>
            <a:off x="2520130" y="4486776"/>
            <a:ext cx="1737360" cy="731520"/>
          </a:xfrm>
          <a:prstGeom prst="rect">
            <a:avLst/>
          </a:prstGeom>
          <a:noFill/>
          <a:ln/>
        </p:spPr>
        <p:txBody>
          <a:bodyPr wrap="square" lIns="0" tIns="0" rIns="0" bIns="0" rtlCol="0" anchor="t"/>
          <a:lstStyle/>
          <a:p>
            <a:pPr algn="ctr" indent="0" marL="0">
              <a:lnSpc>
                <a:spcPts val="1100"/>
              </a:lnSpc>
              <a:buNone/>
            </a:pPr>
            <a:r>
              <a:rPr lang="en-US" sz="850" dirty="0">
                <a:solidFill>
                  <a:srgbClr val="333333"/>
                </a:solidFill>
                <a:latin typeface="Arial" pitchFamily="34" charset="0"/>
                <a:ea typeface="Arial" pitchFamily="34" charset="-122"/>
                <a:cs typeface="Arial" pitchFamily="34" charset="-120"/>
              </a:rPr>
              <a:t>Emma approaches Joe on WhatsApp; Joe replies “That’s serious stuff Emma.”</a:t>
            </a:r>
            <a:endParaRPr lang="en-US" sz="850" dirty="0"/>
          </a:p>
        </p:txBody>
      </p:sp>
      <p:sp>
        <p:nvSpPr>
          <p:cNvPr id="17" name="Text 14"/>
          <p:cNvSpPr/>
          <p:nvPr/>
        </p:nvSpPr>
        <p:spPr>
          <a:xfrm>
            <a:off x="4322973" y="4267320"/>
            <a:ext cx="1737360" cy="219456"/>
          </a:xfrm>
          <a:prstGeom prst="rect">
            <a:avLst/>
          </a:prstGeom>
          <a:noFill/>
          <a:ln/>
        </p:spPr>
        <p:txBody>
          <a:bodyPr wrap="square" lIns="0" tIns="0" rIns="0" bIns="0" rtlCol="0" anchor="ctr"/>
          <a:lstStyle/>
          <a:p>
            <a:pPr algn="ctr" indent="0" marL="0">
              <a:buNone/>
            </a:pPr>
            <a:r>
              <a:rPr lang="en-US" sz="900" b="1" spc="80" kern="0" dirty="0">
                <a:solidFill>
                  <a:srgbClr val="000000"/>
                </a:solidFill>
                <a:latin typeface="Arial" pitchFamily="34" charset="0"/>
                <a:ea typeface="Arial" pitchFamily="34" charset="-122"/>
                <a:cs typeface="Arial" pitchFamily="34" charset="-120"/>
              </a:rPr>
              <a:t>AUG – NOV 2024</a:t>
            </a:r>
            <a:endParaRPr lang="en-US" sz="900" dirty="0"/>
          </a:p>
        </p:txBody>
      </p:sp>
      <p:sp>
        <p:nvSpPr>
          <p:cNvPr id="18" name="Text 15"/>
          <p:cNvSpPr/>
          <p:nvPr/>
        </p:nvSpPr>
        <p:spPr>
          <a:xfrm>
            <a:off x="4322973" y="4486776"/>
            <a:ext cx="1737360" cy="731520"/>
          </a:xfrm>
          <a:prstGeom prst="rect">
            <a:avLst/>
          </a:prstGeom>
          <a:noFill/>
          <a:ln/>
        </p:spPr>
        <p:txBody>
          <a:bodyPr wrap="square" lIns="0" tIns="0" rIns="0" bIns="0" rtlCol="0" anchor="t"/>
          <a:lstStyle/>
          <a:p>
            <a:pPr algn="ctr" indent="0" marL="0">
              <a:lnSpc>
                <a:spcPts val="1100"/>
              </a:lnSpc>
              <a:buNone/>
            </a:pPr>
            <a:r>
              <a:rPr lang="en-US" sz="850" dirty="0">
                <a:solidFill>
                  <a:srgbClr val="333333"/>
                </a:solidFill>
                <a:latin typeface="Arial" pitchFamily="34" charset="0"/>
                <a:ea typeface="Arial" pitchFamily="34" charset="-122"/>
                <a:cs typeface="Arial" pitchFamily="34" charset="-120"/>
              </a:rPr>
              <a:t>Meetings arranged; on 20 Nov Emma presses Joe for an update.</a:t>
            </a:r>
            <a:endParaRPr lang="en-US" sz="850" dirty="0"/>
          </a:p>
        </p:txBody>
      </p:sp>
      <p:sp>
        <p:nvSpPr>
          <p:cNvPr id="19" name="Text 16"/>
          <p:cNvSpPr/>
          <p:nvPr/>
        </p:nvSpPr>
        <p:spPr>
          <a:xfrm>
            <a:off x="6125815" y="4267320"/>
            <a:ext cx="1737360" cy="219456"/>
          </a:xfrm>
          <a:prstGeom prst="rect">
            <a:avLst/>
          </a:prstGeom>
          <a:noFill/>
          <a:ln/>
        </p:spPr>
        <p:txBody>
          <a:bodyPr wrap="square" lIns="0" tIns="0" rIns="0" bIns="0" rtlCol="0" anchor="ctr"/>
          <a:lstStyle/>
          <a:p>
            <a:pPr algn="ctr" indent="0" marL="0">
              <a:buNone/>
            </a:pPr>
            <a:r>
              <a:rPr lang="en-US" sz="900" b="1" spc="80" kern="0" dirty="0">
                <a:solidFill>
                  <a:srgbClr val="000000"/>
                </a:solidFill>
                <a:latin typeface="Arial" pitchFamily="34" charset="0"/>
                <a:ea typeface="Arial" pitchFamily="34" charset="-122"/>
                <a:cs typeface="Arial" pitchFamily="34" charset="-120"/>
              </a:rPr>
              <a:t>31 JAN 10:22–10:23</a:t>
            </a:r>
            <a:endParaRPr lang="en-US" sz="900" dirty="0"/>
          </a:p>
        </p:txBody>
      </p:sp>
      <p:sp>
        <p:nvSpPr>
          <p:cNvPr id="20" name="Text 17"/>
          <p:cNvSpPr/>
          <p:nvPr/>
        </p:nvSpPr>
        <p:spPr>
          <a:xfrm>
            <a:off x="6125815" y="4486776"/>
            <a:ext cx="1737360" cy="731520"/>
          </a:xfrm>
          <a:prstGeom prst="rect">
            <a:avLst/>
          </a:prstGeom>
          <a:noFill/>
          <a:ln/>
        </p:spPr>
        <p:txBody>
          <a:bodyPr wrap="square" lIns="0" tIns="0" rIns="0" bIns="0" rtlCol="0" anchor="t"/>
          <a:lstStyle/>
          <a:p>
            <a:pPr algn="ctr" indent="0" marL="0">
              <a:lnSpc>
                <a:spcPts val="1100"/>
              </a:lnSpc>
              <a:buNone/>
            </a:pPr>
            <a:r>
              <a:rPr lang="en-US" sz="850" dirty="0">
                <a:solidFill>
                  <a:srgbClr val="333333"/>
                </a:solidFill>
                <a:latin typeface="Arial" pitchFamily="34" charset="0"/>
                <a:ea typeface="Arial" pitchFamily="34" charset="-122"/>
                <a:cs typeface="Arial" pitchFamily="34" charset="-120"/>
              </a:rPr>
              <a:t>Emma agrees “a detailed breakdown”; Joe: “5M secured.”</a:t>
            </a:r>
            <a:endParaRPr lang="en-US" sz="850" dirty="0"/>
          </a:p>
        </p:txBody>
      </p:sp>
      <p:sp>
        <p:nvSpPr>
          <p:cNvPr id="21" name="Text 18"/>
          <p:cNvSpPr/>
          <p:nvPr/>
        </p:nvSpPr>
        <p:spPr>
          <a:xfrm>
            <a:off x="7928658" y="4267320"/>
            <a:ext cx="1737360" cy="219456"/>
          </a:xfrm>
          <a:prstGeom prst="rect">
            <a:avLst/>
          </a:prstGeom>
          <a:noFill/>
          <a:ln/>
        </p:spPr>
        <p:txBody>
          <a:bodyPr wrap="square" lIns="0" tIns="0" rIns="0" bIns="0" rtlCol="0" anchor="ctr"/>
          <a:lstStyle/>
          <a:p>
            <a:pPr algn="ctr" indent="0" marL="0">
              <a:buNone/>
            </a:pPr>
            <a:r>
              <a:rPr lang="en-US" sz="900" b="1" spc="80" kern="0" dirty="0">
                <a:solidFill>
                  <a:srgbClr val="D61A1A"/>
                </a:solidFill>
                <a:latin typeface="Arial" pitchFamily="34" charset="0"/>
                <a:ea typeface="Arial" pitchFamily="34" charset="-122"/>
                <a:cs typeface="Arial" pitchFamily="34" charset="-120"/>
              </a:rPr>
              <a:t>31 JAN 10:33:34</a:t>
            </a:r>
            <a:endParaRPr lang="en-US" sz="900" dirty="0"/>
          </a:p>
        </p:txBody>
      </p:sp>
      <p:sp>
        <p:nvSpPr>
          <p:cNvPr id="22" name="Text 19"/>
          <p:cNvSpPr/>
          <p:nvPr/>
        </p:nvSpPr>
        <p:spPr>
          <a:xfrm>
            <a:off x="7928658" y="4486776"/>
            <a:ext cx="1737360" cy="731520"/>
          </a:xfrm>
          <a:prstGeom prst="rect">
            <a:avLst/>
          </a:prstGeom>
          <a:noFill/>
          <a:ln/>
        </p:spPr>
        <p:txBody>
          <a:bodyPr wrap="square" lIns="0" tIns="0" rIns="0" bIns="0" rtlCol="0" anchor="t"/>
          <a:lstStyle/>
          <a:p>
            <a:pPr algn="ctr" indent="0" marL="0">
              <a:lnSpc>
                <a:spcPts val="1100"/>
              </a:lnSpc>
              <a:buNone/>
            </a:pPr>
            <a:r>
              <a:rPr lang="en-US" sz="850" dirty="0">
                <a:solidFill>
                  <a:srgbClr val="333333"/>
                </a:solidFill>
                <a:latin typeface="Arial" pitchFamily="34" charset="0"/>
                <a:ea typeface="Arial" pitchFamily="34" charset="-122"/>
                <a:cs typeface="Arial" pitchFamily="34" charset="-120"/>
              </a:rPr>
              <a:t>Open.7z (20,033 bytes) lands in EX-02 WhatsApp Documents.</a:t>
            </a:r>
            <a:endParaRPr lang="en-US" sz="850" dirty="0"/>
          </a:p>
        </p:txBody>
      </p:sp>
      <p:sp>
        <p:nvSpPr>
          <p:cNvPr id="23" name="Text 20"/>
          <p:cNvSpPr/>
          <p:nvPr/>
        </p:nvSpPr>
        <p:spPr>
          <a:xfrm>
            <a:off x="9731500" y="4267320"/>
            <a:ext cx="1737360" cy="219456"/>
          </a:xfrm>
          <a:prstGeom prst="rect">
            <a:avLst/>
          </a:prstGeom>
          <a:noFill/>
          <a:ln/>
        </p:spPr>
        <p:txBody>
          <a:bodyPr wrap="square" lIns="0" tIns="0" rIns="0" bIns="0" rtlCol="0" anchor="ctr"/>
          <a:lstStyle/>
          <a:p>
            <a:pPr algn="ctr" indent="0" marL="0">
              <a:buNone/>
            </a:pPr>
            <a:r>
              <a:rPr lang="en-US" sz="900" b="1" spc="80" kern="0" dirty="0">
                <a:solidFill>
                  <a:srgbClr val="000000"/>
                </a:solidFill>
                <a:latin typeface="Arial" pitchFamily="34" charset="0"/>
                <a:ea typeface="Arial" pitchFamily="34" charset="-122"/>
                <a:cs typeface="Arial" pitchFamily="34" charset="-120"/>
              </a:rPr>
              <a:t>31 JAN 12:47–12:53</a:t>
            </a:r>
            <a:endParaRPr lang="en-US" sz="900" dirty="0"/>
          </a:p>
        </p:txBody>
      </p:sp>
      <p:sp>
        <p:nvSpPr>
          <p:cNvPr id="24" name="Text 21"/>
          <p:cNvSpPr/>
          <p:nvPr/>
        </p:nvSpPr>
        <p:spPr>
          <a:xfrm>
            <a:off x="9731500" y="4486776"/>
            <a:ext cx="1737360" cy="731520"/>
          </a:xfrm>
          <a:prstGeom prst="rect">
            <a:avLst/>
          </a:prstGeom>
          <a:noFill/>
          <a:ln/>
        </p:spPr>
        <p:txBody>
          <a:bodyPr wrap="square" lIns="0" tIns="0" rIns="0" bIns="0" rtlCol="0" anchor="t"/>
          <a:lstStyle/>
          <a:p>
            <a:pPr algn="ctr" indent="0" marL="0">
              <a:lnSpc>
                <a:spcPts val="1100"/>
              </a:lnSpc>
              <a:buNone/>
            </a:pPr>
            <a:r>
              <a:rPr lang="en-US" sz="850" dirty="0">
                <a:solidFill>
                  <a:srgbClr val="333333"/>
                </a:solidFill>
                <a:latin typeface="Arial" pitchFamily="34" charset="0"/>
                <a:ea typeface="Arial" pitchFamily="34" charset="-122"/>
                <a:cs typeface="Arial" pitchFamily="34" charset="-120"/>
              </a:rPr>
              <a:t>Facebook: Norman agrees 5M offshore; “watch ur inbox in 48 hrs.”</a:t>
            </a:r>
            <a:endParaRPr lang="en-US" sz="850" dirty="0"/>
          </a:p>
        </p:txBody>
      </p:sp>
      <p:sp>
        <p:nvSpPr>
          <p:cNvPr id="25" name="Text 22"/>
          <p:cNvSpPr/>
          <p:nvPr/>
        </p:nvSpPr>
        <p:spPr>
          <a:xfrm>
            <a:off x="548640" y="5358384"/>
            <a:ext cx="11094415" cy="237744"/>
          </a:xfrm>
          <a:prstGeom prst="rect">
            <a:avLst/>
          </a:prstGeom>
          <a:noFill/>
          <a:ln/>
        </p:spPr>
        <p:txBody>
          <a:bodyPr wrap="square" lIns="0" tIns="0" rIns="0" bIns="0" rtlCol="0" anchor="ctr"/>
          <a:lstStyle/>
          <a:p>
            <a:pPr indent="0" marL="0">
              <a:buNone/>
            </a:pPr>
            <a:r>
              <a:rPr lang="en-US" sz="900" i="1" dirty="0">
                <a:solidFill>
                  <a:srgbClr val="6E6E6A"/>
                </a:solidFill>
                <a:latin typeface="Arial" pitchFamily="34" charset="0"/>
                <a:ea typeface="Arial" pitchFamily="34" charset="-122"/>
                <a:cs typeface="Arial" pitchFamily="34" charset="-120"/>
              </a:rPr>
              <a:t>Schematic reconstruction drawn from the exhibits — not itself a forensic artefact. Every event above is evidenced on slides 09 to 12.</a:t>
            </a:r>
            <a:endParaRPr lang="en-US" sz="900" dirty="0"/>
          </a:p>
        </p:txBody>
      </p:sp>
      <p:sp>
        <p:nvSpPr>
          <p:cNvPr id="26" name="Shape 23"/>
          <p:cNvSpPr/>
          <p:nvPr/>
        </p:nvSpPr>
        <p:spPr>
          <a:xfrm>
            <a:off x="548640" y="5650992"/>
            <a:ext cx="11094415" cy="566928"/>
          </a:xfrm>
          <a:prstGeom prst="rect">
            <a:avLst/>
          </a:prstGeom>
          <a:solidFill>
            <a:srgbClr val="000000"/>
          </a:solidFill>
          <a:ln/>
        </p:spPr>
      </p:sp>
      <p:sp>
        <p:nvSpPr>
          <p:cNvPr id="27" name="Text 24"/>
          <p:cNvSpPr/>
          <p:nvPr/>
        </p:nvSpPr>
        <p:spPr>
          <a:xfrm>
            <a:off x="713232" y="5650992"/>
            <a:ext cx="10765231" cy="566928"/>
          </a:xfrm>
          <a:prstGeom prst="rect">
            <a:avLst/>
          </a:prstGeom>
          <a:noFill/>
          <a:ln/>
        </p:spPr>
        <p:txBody>
          <a:bodyPr wrap="square" lIns="0" tIns="0" rIns="0" bIns="0" rtlCol="0" anchor="ctr"/>
          <a:lstStyle/>
          <a:p>
            <a:pPr indent="0" marL="0">
              <a:buNone/>
            </a:pPr>
            <a:r>
              <a:rPr lang="en-US" sz="1100" b="1" spc="160" kern="0" dirty="0">
                <a:solidFill>
                  <a:srgbClr val="FFFFFF"/>
                </a:solidFill>
                <a:latin typeface="Arial" pitchFamily="34" charset="0"/>
                <a:ea typeface="Arial" pitchFamily="34" charset="-122"/>
                <a:cs typeface="Arial" pitchFamily="34" charset="-120"/>
              </a:rPr>
              <a:t>PROOF</a:t>
            </a:r>
            <a:pPr indent="0" marL="0">
              <a:buNone/>
            </a:pPr>
            <a:r>
              <a:rPr lang="en-US" sz="1100" dirty="0">
                <a:solidFill>
                  <a:srgbClr val="FFFFFF"/>
                </a:solidFill>
                <a:latin typeface="Arial" pitchFamily="34" charset="0"/>
                <a:ea typeface="Arial" pitchFamily="34" charset="-122"/>
                <a:cs typeface="Arial" pitchFamily="34" charset="-120"/>
              </a:rPr>
              <a:t>    Two days of unanswered calls precede the approach, the archive lands eleven minutes after it is promised, and the buyer confirms the same 5M figure two hours later — the sequence is continuous and no step rests on the contents of the encrypted document.</a:t>
            </a:r>
            <a:endParaRPr lang="en-US" sz="11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4F4F2"/>
        </a:solidFill>
      </p:bgPr>
    </p:bg>
    <p:spTree>
      <p:nvGrpSpPr>
        <p:cNvPr id="1" name=""/>
        <p:cNvGrpSpPr/>
        <p:nvPr/>
      </p:nvGrpSpPr>
      <p:grpSpPr>
        <a:xfrm>
          <a:off x="0" y="0"/>
          <a:ext cx="0" cy="0"/>
          <a:chOff x="0" y="0"/>
          <a:chExt cx="0" cy="0"/>
        </a:xfrm>
      </p:grpSpPr>
      <p:sp>
        <p:nvSpPr>
          <p:cNvPr id="2" name="Text 0"/>
          <p:cNvSpPr/>
          <p:nvPr/>
        </p:nvSpPr>
        <p:spPr>
          <a:xfrm>
            <a:off x="548640" y="219456"/>
            <a:ext cx="5486400" cy="237744"/>
          </a:xfrm>
          <a:prstGeom prst="rect">
            <a:avLst/>
          </a:prstGeom>
          <a:noFill/>
          <a:ln/>
        </p:spPr>
        <p:txBody>
          <a:bodyPr wrap="square" lIns="0" tIns="0" rIns="0" bIns="0" rtlCol="0" anchor="ctr"/>
          <a:lstStyle/>
          <a:p>
            <a:pPr indent="0" marL="0">
              <a:buNone/>
            </a:pPr>
            <a:r>
              <a:rPr lang="en-US" sz="900" b="1" spc="140" kern="0" dirty="0">
                <a:solidFill>
                  <a:srgbClr val="000000"/>
                </a:solidFill>
                <a:latin typeface="Arial" pitchFamily="34" charset="0"/>
                <a:ea typeface="Arial" pitchFamily="34" charset="-122"/>
                <a:cs typeface="Arial" pitchFamily="34" charset="-120"/>
              </a:rPr>
              <a:t>QUANTUM TECH — DIGITAL FORENSICS</a:t>
            </a:r>
            <a:endParaRPr lang="en-US" sz="900" dirty="0"/>
          </a:p>
        </p:txBody>
      </p:sp>
      <p:sp>
        <p:nvSpPr>
          <p:cNvPr id="3" name="Text 1"/>
          <p:cNvSpPr/>
          <p:nvPr/>
        </p:nvSpPr>
        <p:spPr>
          <a:xfrm>
            <a:off x="6035040" y="219456"/>
            <a:ext cx="5608015" cy="237744"/>
          </a:xfrm>
          <a:prstGeom prst="rect">
            <a:avLst/>
          </a:prstGeom>
          <a:noFill/>
          <a:ln/>
        </p:spPr>
        <p:txBody>
          <a:bodyPr wrap="square" lIns="0" tIns="0" rIns="0" bIns="0" rtlCol="0" anchor="ctr"/>
          <a:lstStyle/>
          <a:p>
            <a:pPr algn="r" indent="0" marL="0">
              <a:buNone/>
            </a:pPr>
            <a:r>
              <a:rPr lang="en-US" sz="900" b="1" spc="140" kern="0" dirty="0">
                <a:solidFill>
                  <a:srgbClr val="000000"/>
                </a:solidFill>
                <a:latin typeface="Arial" pitchFamily="34" charset="0"/>
                <a:ea typeface="Arial" pitchFamily="34" charset="-122"/>
                <a:cs typeface="Arial" pitchFamily="34" charset="-120"/>
              </a:rPr>
              <a:t>QT-AI-2025</a:t>
            </a:r>
            <a:endParaRPr lang="en-US" sz="900" dirty="0"/>
          </a:p>
        </p:txBody>
      </p:sp>
      <p:sp>
        <p:nvSpPr>
          <p:cNvPr id="4" name="Text 2"/>
          <p:cNvSpPr/>
          <p:nvPr/>
        </p:nvSpPr>
        <p:spPr>
          <a:xfrm>
            <a:off x="548640" y="6382512"/>
            <a:ext cx="4572000" cy="237744"/>
          </a:xfrm>
          <a:prstGeom prst="rect">
            <a:avLst/>
          </a:prstGeom>
          <a:noFill/>
          <a:ln/>
        </p:spPr>
        <p:txBody>
          <a:bodyPr wrap="square" lIns="0" tIns="0" rIns="0" bIns="0" rtlCol="0" anchor="ctr"/>
          <a:lstStyle/>
          <a:p>
            <a:pPr indent="0" marL="0">
              <a:buNone/>
            </a:pPr>
            <a:r>
              <a:rPr lang="en-US" sz="800" spc="80" kern="0" dirty="0">
                <a:solidFill>
                  <a:srgbClr val="6E6E6A"/>
                </a:solidFill>
                <a:latin typeface="Arial" pitchFamily="34" charset="0"/>
                <a:ea typeface="Arial" pitchFamily="34" charset="-122"/>
                <a:cs typeface="Arial" pitchFamily="34" charset="-120"/>
              </a:rPr>
              <a:t>ACCA7031 | UWTSD</a:t>
            </a:r>
            <a:endParaRPr lang="en-US" sz="800" dirty="0"/>
          </a:p>
        </p:txBody>
      </p:sp>
      <p:sp>
        <p:nvSpPr>
          <p:cNvPr id="5" name="Text 3"/>
          <p:cNvSpPr/>
          <p:nvPr/>
        </p:nvSpPr>
        <p:spPr>
          <a:xfrm>
            <a:off x="6400800" y="6382512"/>
            <a:ext cx="5242255" cy="237744"/>
          </a:xfrm>
          <a:prstGeom prst="rect">
            <a:avLst/>
          </a:prstGeom>
          <a:noFill/>
          <a:ln/>
        </p:spPr>
        <p:txBody>
          <a:bodyPr wrap="square" lIns="0" tIns="0" rIns="0" bIns="0" rtlCol="0" anchor="ctr"/>
          <a:lstStyle/>
          <a:p>
            <a:pPr algn="r" indent="0" marL="0">
              <a:buNone/>
            </a:pPr>
            <a:r>
              <a:rPr lang="en-US" sz="800" spc="80" kern="0" dirty="0">
                <a:solidFill>
                  <a:srgbClr val="6E6E6A"/>
                </a:solidFill>
                <a:latin typeface="Arial" pitchFamily="34" charset="0"/>
                <a:ea typeface="Arial" pitchFamily="34" charset="-122"/>
                <a:cs typeface="Arial" pitchFamily="34" charset="-120"/>
              </a:rPr>
              <a:t>Forensic Investigation Report</a:t>
            </a:r>
            <a:endParaRPr lang="en-US" sz="800" dirty="0"/>
          </a:p>
        </p:txBody>
      </p:sp>
      <p:sp>
        <p:nvSpPr>
          <p:cNvPr id="6" name="Text 4"/>
          <p:cNvSpPr/>
          <p:nvPr/>
        </p:nvSpPr>
        <p:spPr>
          <a:xfrm>
            <a:off x="9905695" y="603504"/>
            <a:ext cx="1737360" cy="822960"/>
          </a:xfrm>
          <a:prstGeom prst="rect">
            <a:avLst/>
          </a:prstGeom>
          <a:noFill/>
          <a:ln/>
        </p:spPr>
        <p:txBody>
          <a:bodyPr wrap="square" lIns="0" tIns="0" rIns="0" bIns="0" rtlCol="0" anchor="ctr"/>
          <a:lstStyle/>
          <a:p>
            <a:pPr algn="r" indent="0" marL="0">
              <a:buNone/>
            </a:pPr>
            <a:r>
              <a:rPr lang="en-US" sz="4800" b="1" dirty="0">
                <a:solidFill>
                  <a:srgbClr val="E0E0DC"/>
                </a:solidFill>
                <a:latin typeface="Arial" pitchFamily="34" charset="0"/>
                <a:ea typeface="Arial" pitchFamily="34" charset="-122"/>
                <a:cs typeface="Arial" pitchFamily="34" charset="-120"/>
              </a:rPr>
              <a:t>15</a:t>
            </a:r>
            <a:endParaRPr lang="en-US" sz="4800" dirty="0"/>
          </a:p>
        </p:txBody>
      </p:sp>
      <p:sp>
        <p:nvSpPr>
          <p:cNvPr id="7" name="Text 5"/>
          <p:cNvSpPr/>
          <p:nvPr/>
        </p:nvSpPr>
        <p:spPr>
          <a:xfrm>
            <a:off x="548640" y="731520"/>
            <a:ext cx="9509760" cy="566928"/>
          </a:xfrm>
          <a:prstGeom prst="rect">
            <a:avLst/>
          </a:prstGeom>
          <a:noFill/>
          <a:ln/>
        </p:spPr>
        <p:txBody>
          <a:bodyPr wrap="square" lIns="0" tIns="0" rIns="0" bIns="0" rtlCol="0" anchor="ctr"/>
          <a:lstStyle/>
          <a:p>
            <a:pPr algn="l" indent="0" marL="0">
              <a:buNone/>
            </a:pPr>
            <a:r>
              <a:rPr lang="en-US" sz="3200" b="1" dirty="0">
                <a:solidFill>
                  <a:srgbClr val="000000"/>
                </a:solidFill>
                <a:latin typeface="Arial" pitchFamily="34" charset="0"/>
                <a:ea typeface="Arial" pitchFamily="34" charset="-122"/>
                <a:cs typeface="Arial" pitchFamily="34" charset="-120"/>
              </a:rPr>
              <a:t>Transfer, Roles and Conclusion</a:t>
            </a:r>
            <a:endParaRPr lang="en-US" sz="3200" dirty="0"/>
          </a:p>
        </p:txBody>
      </p:sp>
      <p:sp>
        <p:nvSpPr>
          <p:cNvPr id="8" name="Shape 6"/>
          <p:cNvSpPr/>
          <p:nvPr/>
        </p:nvSpPr>
        <p:spPr>
          <a:xfrm>
            <a:off x="548640" y="1828800"/>
            <a:ext cx="3246120" cy="0"/>
          </a:xfrm>
          <a:prstGeom prst="line">
            <a:avLst/>
          </a:prstGeom>
          <a:noFill/>
          <a:ln w="22225">
            <a:solidFill>
              <a:srgbClr val="000000"/>
            </a:solidFill>
            <a:prstDash val="solid"/>
          </a:ln>
        </p:spPr>
      </p:sp>
      <p:sp>
        <p:nvSpPr>
          <p:cNvPr id="9" name="Text 7"/>
          <p:cNvSpPr/>
          <p:nvPr/>
        </p:nvSpPr>
        <p:spPr>
          <a:xfrm>
            <a:off x="548640" y="1901952"/>
            <a:ext cx="3246120" cy="292608"/>
          </a:xfrm>
          <a:prstGeom prst="rect">
            <a:avLst/>
          </a:prstGeom>
          <a:noFill/>
          <a:ln/>
        </p:spPr>
        <p:txBody>
          <a:bodyPr wrap="square" lIns="0" tIns="0" rIns="0" bIns="0" rtlCol="0" anchor="ctr"/>
          <a:lstStyle/>
          <a:p>
            <a:pPr indent="0" marL="0">
              <a:buNone/>
            </a:pPr>
            <a:r>
              <a:rPr lang="en-US" sz="1500" b="1" dirty="0">
                <a:solidFill>
                  <a:srgbClr val="000000"/>
                </a:solidFill>
                <a:latin typeface="Arial" pitchFamily="34" charset="0"/>
                <a:ea typeface="Arial" pitchFamily="34" charset="-122"/>
                <a:cs typeface="Arial" pitchFamily="34" charset="-120"/>
              </a:rPr>
              <a:t>File transfer</a:t>
            </a:r>
            <a:endParaRPr lang="en-US" sz="1500" dirty="0"/>
          </a:p>
        </p:txBody>
      </p:sp>
      <p:sp>
        <p:nvSpPr>
          <p:cNvPr id="10" name="Text 8"/>
          <p:cNvSpPr/>
          <p:nvPr/>
        </p:nvSpPr>
        <p:spPr>
          <a:xfrm>
            <a:off x="548640" y="2304288"/>
            <a:ext cx="960120" cy="256032"/>
          </a:xfrm>
          <a:prstGeom prst="rect">
            <a:avLst/>
          </a:prstGeom>
          <a:noFill/>
          <a:ln/>
        </p:spPr>
        <p:txBody>
          <a:bodyPr wrap="square" lIns="0" tIns="0" rIns="0" bIns="0" rtlCol="0" anchor="ctr"/>
          <a:lstStyle/>
          <a:p>
            <a:pPr indent="0" marL="0">
              <a:buNone/>
            </a:pPr>
            <a:r>
              <a:rPr lang="en-US" sz="900" dirty="0">
                <a:solidFill>
                  <a:srgbClr val="6E6E6A"/>
                </a:solidFill>
                <a:latin typeface="Arial" pitchFamily="34" charset="0"/>
                <a:ea typeface="Arial" pitchFamily="34" charset="-122"/>
                <a:cs typeface="Arial" pitchFamily="34" charset="-120"/>
              </a:rPr>
              <a:t>Archive</a:t>
            </a:r>
            <a:endParaRPr lang="en-US" sz="900" dirty="0"/>
          </a:p>
        </p:txBody>
      </p:sp>
      <p:sp>
        <p:nvSpPr>
          <p:cNvPr id="11" name="Text 9"/>
          <p:cNvSpPr/>
          <p:nvPr/>
        </p:nvSpPr>
        <p:spPr>
          <a:xfrm>
            <a:off x="1508760" y="2304288"/>
            <a:ext cx="2286000" cy="256032"/>
          </a:xfrm>
          <a:prstGeom prst="rect">
            <a:avLst/>
          </a:prstGeom>
          <a:noFill/>
          <a:ln/>
        </p:spPr>
        <p:txBody>
          <a:bodyPr wrap="square" lIns="0" tIns="0" rIns="0" bIns="0" rtlCol="0" anchor="ctr"/>
          <a:lstStyle/>
          <a:p>
            <a:pPr indent="0" marL="0">
              <a:buNone/>
            </a:pPr>
            <a:r>
              <a:rPr lang="en-US" sz="900" b="1" dirty="0">
                <a:solidFill>
                  <a:srgbClr val="000000"/>
                </a:solidFill>
                <a:latin typeface="Arial" pitchFamily="34" charset="0"/>
                <a:ea typeface="Arial" pitchFamily="34" charset="-122"/>
                <a:cs typeface="Arial" pitchFamily="34" charset="-120"/>
              </a:rPr>
              <a:t>Open.7z</a:t>
            </a:r>
            <a:endParaRPr lang="en-US" sz="900" dirty="0"/>
          </a:p>
        </p:txBody>
      </p:sp>
      <p:sp>
        <p:nvSpPr>
          <p:cNvPr id="12" name="Shape 10"/>
          <p:cNvSpPr/>
          <p:nvPr/>
        </p:nvSpPr>
        <p:spPr>
          <a:xfrm>
            <a:off x="548640" y="2564892"/>
            <a:ext cx="3246120" cy="0"/>
          </a:xfrm>
          <a:prstGeom prst="line">
            <a:avLst/>
          </a:prstGeom>
          <a:noFill/>
          <a:ln w="9525">
            <a:solidFill>
              <a:srgbClr val="D5D5D2"/>
            </a:solidFill>
            <a:prstDash val="solid"/>
          </a:ln>
        </p:spPr>
      </p:sp>
      <p:sp>
        <p:nvSpPr>
          <p:cNvPr id="13" name="Text 11"/>
          <p:cNvSpPr/>
          <p:nvPr/>
        </p:nvSpPr>
        <p:spPr>
          <a:xfrm>
            <a:off x="548640" y="2578608"/>
            <a:ext cx="960120" cy="256032"/>
          </a:xfrm>
          <a:prstGeom prst="rect">
            <a:avLst/>
          </a:prstGeom>
          <a:noFill/>
          <a:ln/>
        </p:spPr>
        <p:txBody>
          <a:bodyPr wrap="square" lIns="0" tIns="0" rIns="0" bIns="0" rtlCol="0" anchor="ctr"/>
          <a:lstStyle/>
          <a:p>
            <a:pPr indent="0" marL="0">
              <a:buNone/>
            </a:pPr>
            <a:r>
              <a:rPr lang="en-US" sz="900" dirty="0">
                <a:solidFill>
                  <a:srgbClr val="6E6E6A"/>
                </a:solidFill>
                <a:latin typeface="Arial" pitchFamily="34" charset="0"/>
                <a:ea typeface="Arial" pitchFamily="34" charset="-122"/>
                <a:cs typeface="Arial" pitchFamily="34" charset="-120"/>
              </a:rPr>
              <a:t>Size</a:t>
            </a:r>
            <a:endParaRPr lang="en-US" sz="900" dirty="0"/>
          </a:p>
        </p:txBody>
      </p:sp>
      <p:sp>
        <p:nvSpPr>
          <p:cNvPr id="14" name="Text 12"/>
          <p:cNvSpPr/>
          <p:nvPr/>
        </p:nvSpPr>
        <p:spPr>
          <a:xfrm>
            <a:off x="1508760" y="2578608"/>
            <a:ext cx="2286000" cy="256032"/>
          </a:xfrm>
          <a:prstGeom prst="rect">
            <a:avLst/>
          </a:prstGeom>
          <a:noFill/>
          <a:ln/>
        </p:spPr>
        <p:txBody>
          <a:bodyPr wrap="square" lIns="0" tIns="0" rIns="0" bIns="0" rtlCol="0" anchor="ctr"/>
          <a:lstStyle/>
          <a:p>
            <a:pPr indent="0" marL="0">
              <a:buNone/>
            </a:pPr>
            <a:r>
              <a:rPr lang="en-US" sz="900" b="1" dirty="0">
                <a:solidFill>
                  <a:srgbClr val="000000"/>
                </a:solidFill>
                <a:latin typeface="Arial" pitchFamily="34" charset="0"/>
                <a:ea typeface="Arial" pitchFamily="34" charset="-122"/>
                <a:cs typeface="Arial" pitchFamily="34" charset="-120"/>
              </a:rPr>
              <a:t>20,033 bytes</a:t>
            </a:r>
            <a:endParaRPr lang="en-US" sz="900" dirty="0"/>
          </a:p>
        </p:txBody>
      </p:sp>
      <p:sp>
        <p:nvSpPr>
          <p:cNvPr id="15" name="Shape 13"/>
          <p:cNvSpPr/>
          <p:nvPr/>
        </p:nvSpPr>
        <p:spPr>
          <a:xfrm>
            <a:off x="548640" y="2839212"/>
            <a:ext cx="3246120" cy="0"/>
          </a:xfrm>
          <a:prstGeom prst="line">
            <a:avLst/>
          </a:prstGeom>
          <a:noFill/>
          <a:ln w="9525">
            <a:solidFill>
              <a:srgbClr val="D5D5D2"/>
            </a:solidFill>
            <a:prstDash val="solid"/>
          </a:ln>
        </p:spPr>
      </p:sp>
      <p:sp>
        <p:nvSpPr>
          <p:cNvPr id="16" name="Text 14"/>
          <p:cNvSpPr/>
          <p:nvPr/>
        </p:nvSpPr>
        <p:spPr>
          <a:xfrm>
            <a:off x="548640" y="2852928"/>
            <a:ext cx="960120" cy="256032"/>
          </a:xfrm>
          <a:prstGeom prst="rect">
            <a:avLst/>
          </a:prstGeom>
          <a:noFill/>
          <a:ln/>
        </p:spPr>
        <p:txBody>
          <a:bodyPr wrap="square" lIns="0" tIns="0" rIns="0" bIns="0" rtlCol="0" anchor="ctr"/>
          <a:lstStyle/>
          <a:p>
            <a:pPr indent="0" marL="0">
              <a:buNone/>
            </a:pPr>
            <a:r>
              <a:rPr lang="en-US" sz="900" dirty="0">
                <a:solidFill>
                  <a:srgbClr val="6E6E6A"/>
                </a:solidFill>
                <a:latin typeface="Arial" pitchFamily="34" charset="0"/>
                <a:ea typeface="Arial" pitchFamily="34" charset="-122"/>
                <a:cs typeface="Arial" pitchFamily="34" charset="-120"/>
              </a:rPr>
              <a:t>MD5</a:t>
            </a:r>
            <a:endParaRPr lang="en-US" sz="900" dirty="0"/>
          </a:p>
        </p:txBody>
      </p:sp>
      <p:sp>
        <p:nvSpPr>
          <p:cNvPr id="17" name="Text 15"/>
          <p:cNvSpPr/>
          <p:nvPr/>
        </p:nvSpPr>
        <p:spPr>
          <a:xfrm>
            <a:off x="1508760" y="2852928"/>
            <a:ext cx="2286000" cy="256032"/>
          </a:xfrm>
          <a:prstGeom prst="rect">
            <a:avLst/>
          </a:prstGeom>
          <a:noFill/>
          <a:ln/>
        </p:spPr>
        <p:txBody>
          <a:bodyPr wrap="square" lIns="0" tIns="0" rIns="0" bIns="0" rtlCol="0" anchor="ctr"/>
          <a:lstStyle/>
          <a:p>
            <a:pPr indent="0" marL="0">
              <a:buNone/>
            </a:pPr>
            <a:r>
              <a:rPr lang="en-US" sz="900" b="1" dirty="0">
                <a:solidFill>
                  <a:srgbClr val="000000"/>
                </a:solidFill>
                <a:latin typeface="Arial" pitchFamily="34" charset="0"/>
                <a:ea typeface="Arial" pitchFamily="34" charset="-122"/>
                <a:cs typeface="Arial" pitchFamily="34" charset="-120"/>
              </a:rPr>
              <a:t>d0232de04bf501132db512419757051a</a:t>
            </a:r>
            <a:endParaRPr lang="en-US" sz="900" dirty="0"/>
          </a:p>
        </p:txBody>
      </p:sp>
      <p:sp>
        <p:nvSpPr>
          <p:cNvPr id="18" name="Shape 16"/>
          <p:cNvSpPr/>
          <p:nvPr/>
        </p:nvSpPr>
        <p:spPr>
          <a:xfrm>
            <a:off x="548640" y="3113532"/>
            <a:ext cx="3246120" cy="0"/>
          </a:xfrm>
          <a:prstGeom prst="line">
            <a:avLst/>
          </a:prstGeom>
          <a:noFill/>
          <a:ln w="9525">
            <a:solidFill>
              <a:srgbClr val="D5D5D2"/>
            </a:solidFill>
            <a:prstDash val="solid"/>
          </a:ln>
        </p:spPr>
      </p:sp>
      <p:sp>
        <p:nvSpPr>
          <p:cNvPr id="19" name="Text 17"/>
          <p:cNvSpPr/>
          <p:nvPr/>
        </p:nvSpPr>
        <p:spPr>
          <a:xfrm>
            <a:off x="548640" y="3127248"/>
            <a:ext cx="960120" cy="256032"/>
          </a:xfrm>
          <a:prstGeom prst="rect">
            <a:avLst/>
          </a:prstGeom>
          <a:noFill/>
          <a:ln/>
        </p:spPr>
        <p:txBody>
          <a:bodyPr wrap="square" lIns="0" tIns="0" rIns="0" bIns="0" rtlCol="0" anchor="ctr"/>
          <a:lstStyle/>
          <a:p>
            <a:pPr indent="0" marL="0">
              <a:buNone/>
            </a:pPr>
            <a:r>
              <a:rPr lang="en-US" sz="900" dirty="0">
                <a:solidFill>
                  <a:srgbClr val="6E6E6A"/>
                </a:solidFill>
                <a:latin typeface="Arial" pitchFamily="34" charset="0"/>
                <a:ea typeface="Arial" pitchFamily="34" charset="-122"/>
                <a:cs typeface="Arial" pitchFamily="34" charset="-120"/>
              </a:rPr>
              <a:t>Modified</a:t>
            </a:r>
            <a:endParaRPr lang="en-US" sz="900" dirty="0"/>
          </a:p>
        </p:txBody>
      </p:sp>
      <p:sp>
        <p:nvSpPr>
          <p:cNvPr id="20" name="Text 18"/>
          <p:cNvSpPr/>
          <p:nvPr/>
        </p:nvSpPr>
        <p:spPr>
          <a:xfrm>
            <a:off x="1508760" y="3127248"/>
            <a:ext cx="2286000" cy="256032"/>
          </a:xfrm>
          <a:prstGeom prst="rect">
            <a:avLst/>
          </a:prstGeom>
          <a:noFill/>
          <a:ln/>
        </p:spPr>
        <p:txBody>
          <a:bodyPr wrap="square" lIns="0" tIns="0" rIns="0" bIns="0" rtlCol="0" anchor="ctr"/>
          <a:lstStyle/>
          <a:p>
            <a:pPr indent="0" marL="0">
              <a:buNone/>
            </a:pPr>
            <a:r>
              <a:rPr lang="en-US" sz="900" b="1" dirty="0">
                <a:solidFill>
                  <a:srgbClr val="000000"/>
                </a:solidFill>
                <a:latin typeface="Arial" pitchFamily="34" charset="0"/>
                <a:ea typeface="Arial" pitchFamily="34" charset="-122"/>
                <a:cs typeface="Arial" pitchFamily="34" charset="-120"/>
              </a:rPr>
              <a:t>31/01/2025 10:33:34 (UTC+0)</a:t>
            </a:r>
            <a:endParaRPr lang="en-US" sz="900" dirty="0"/>
          </a:p>
        </p:txBody>
      </p:sp>
      <p:sp>
        <p:nvSpPr>
          <p:cNvPr id="21" name="Shape 19"/>
          <p:cNvSpPr/>
          <p:nvPr/>
        </p:nvSpPr>
        <p:spPr>
          <a:xfrm>
            <a:off x="548640" y="3387852"/>
            <a:ext cx="3246120" cy="0"/>
          </a:xfrm>
          <a:prstGeom prst="line">
            <a:avLst/>
          </a:prstGeom>
          <a:noFill/>
          <a:ln w="9525">
            <a:solidFill>
              <a:srgbClr val="D5D5D2"/>
            </a:solidFill>
            <a:prstDash val="solid"/>
          </a:ln>
        </p:spPr>
      </p:sp>
      <p:sp>
        <p:nvSpPr>
          <p:cNvPr id="22" name="Text 20"/>
          <p:cNvSpPr/>
          <p:nvPr/>
        </p:nvSpPr>
        <p:spPr>
          <a:xfrm>
            <a:off x="548640" y="3401568"/>
            <a:ext cx="960120" cy="256032"/>
          </a:xfrm>
          <a:prstGeom prst="rect">
            <a:avLst/>
          </a:prstGeom>
          <a:noFill/>
          <a:ln/>
        </p:spPr>
        <p:txBody>
          <a:bodyPr wrap="square" lIns="0" tIns="0" rIns="0" bIns="0" rtlCol="0" anchor="ctr"/>
          <a:lstStyle/>
          <a:p>
            <a:pPr indent="0" marL="0">
              <a:buNone/>
            </a:pPr>
            <a:r>
              <a:rPr lang="en-US" sz="900" dirty="0">
                <a:solidFill>
                  <a:srgbClr val="6E6E6A"/>
                </a:solidFill>
                <a:latin typeface="Arial" pitchFamily="34" charset="0"/>
                <a:ea typeface="Arial" pitchFamily="34" charset="-122"/>
                <a:cs typeface="Arial" pitchFamily="34" charset="-120"/>
              </a:rPr>
              <a:t>Channel</a:t>
            </a:r>
            <a:endParaRPr lang="en-US" sz="900" dirty="0"/>
          </a:p>
        </p:txBody>
      </p:sp>
      <p:sp>
        <p:nvSpPr>
          <p:cNvPr id="23" name="Text 21"/>
          <p:cNvSpPr/>
          <p:nvPr/>
        </p:nvSpPr>
        <p:spPr>
          <a:xfrm>
            <a:off x="1508760" y="3401568"/>
            <a:ext cx="2286000" cy="256032"/>
          </a:xfrm>
          <a:prstGeom prst="rect">
            <a:avLst/>
          </a:prstGeom>
          <a:noFill/>
          <a:ln/>
        </p:spPr>
        <p:txBody>
          <a:bodyPr wrap="square" lIns="0" tIns="0" rIns="0" bIns="0" rtlCol="0" anchor="ctr"/>
          <a:lstStyle/>
          <a:p>
            <a:pPr indent="0" marL="0">
              <a:buNone/>
            </a:pPr>
            <a:r>
              <a:rPr lang="en-US" sz="900" b="1" dirty="0">
                <a:solidFill>
                  <a:srgbClr val="000000"/>
                </a:solidFill>
                <a:latin typeface="Arial" pitchFamily="34" charset="0"/>
                <a:ea typeface="Arial" pitchFamily="34" charset="-122"/>
                <a:cs typeface="Arial" pitchFamily="34" charset="-120"/>
              </a:rPr>
              <a:t>WhatsApp Documents, EX-02</a:t>
            </a:r>
            <a:endParaRPr lang="en-US" sz="900" dirty="0"/>
          </a:p>
        </p:txBody>
      </p:sp>
      <p:sp>
        <p:nvSpPr>
          <p:cNvPr id="24" name="Shape 22"/>
          <p:cNvSpPr/>
          <p:nvPr/>
        </p:nvSpPr>
        <p:spPr>
          <a:xfrm>
            <a:off x="548640" y="3662172"/>
            <a:ext cx="3246120" cy="0"/>
          </a:xfrm>
          <a:prstGeom prst="line">
            <a:avLst/>
          </a:prstGeom>
          <a:noFill/>
          <a:ln w="9525">
            <a:solidFill>
              <a:srgbClr val="D5D5D2"/>
            </a:solidFill>
            <a:prstDash val="solid"/>
          </a:ln>
        </p:spPr>
      </p:sp>
      <p:sp>
        <p:nvSpPr>
          <p:cNvPr id="25" name="Text 23"/>
          <p:cNvSpPr/>
          <p:nvPr/>
        </p:nvSpPr>
        <p:spPr>
          <a:xfrm>
            <a:off x="548640" y="3675888"/>
            <a:ext cx="960120" cy="256032"/>
          </a:xfrm>
          <a:prstGeom prst="rect">
            <a:avLst/>
          </a:prstGeom>
          <a:noFill/>
          <a:ln/>
        </p:spPr>
        <p:txBody>
          <a:bodyPr wrap="square" lIns="0" tIns="0" rIns="0" bIns="0" rtlCol="0" anchor="ctr"/>
          <a:lstStyle/>
          <a:p>
            <a:pPr indent="0" marL="0">
              <a:buNone/>
            </a:pPr>
            <a:r>
              <a:rPr lang="en-US" sz="900" dirty="0">
                <a:solidFill>
                  <a:srgbClr val="6E6E6A"/>
                </a:solidFill>
                <a:latin typeface="Arial" pitchFamily="34" charset="0"/>
                <a:ea typeface="Arial" pitchFamily="34" charset="-122"/>
                <a:cs typeface="Arial" pitchFamily="34" charset="-120"/>
              </a:rPr>
              <a:t>Contents</a:t>
            </a:r>
            <a:endParaRPr lang="en-US" sz="900" dirty="0"/>
          </a:p>
        </p:txBody>
      </p:sp>
      <p:sp>
        <p:nvSpPr>
          <p:cNvPr id="26" name="Text 24"/>
          <p:cNvSpPr/>
          <p:nvPr/>
        </p:nvSpPr>
        <p:spPr>
          <a:xfrm>
            <a:off x="1508760" y="3675888"/>
            <a:ext cx="2286000" cy="256032"/>
          </a:xfrm>
          <a:prstGeom prst="rect">
            <a:avLst/>
          </a:prstGeom>
          <a:noFill/>
          <a:ln/>
        </p:spPr>
        <p:txBody>
          <a:bodyPr wrap="square" lIns="0" tIns="0" rIns="0" bIns="0" rtlCol="0" anchor="ctr"/>
          <a:lstStyle/>
          <a:p>
            <a:pPr indent="0" marL="0">
              <a:buNone/>
            </a:pPr>
            <a:r>
              <a:rPr lang="en-US" sz="900" b="1" dirty="0">
                <a:solidFill>
                  <a:srgbClr val="000000"/>
                </a:solidFill>
                <a:latin typeface="Arial" pitchFamily="34" charset="0"/>
                <a:ea typeface="Arial" pitchFamily="34" charset="-122"/>
                <a:cs typeface="Arial" pitchFamily="34" charset="-120"/>
              </a:rPr>
              <a:t>Open.docx — CDFV2 / AES-256 encrypted</a:t>
            </a:r>
            <a:endParaRPr lang="en-US" sz="900" dirty="0"/>
          </a:p>
        </p:txBody>
      </p:sp>
      <p:sp>
        <p:nvSpPr>
          <p:cNvPr id="27" name="Shape 25"/>
          <p:cNvSpPr/>
          <p:nvPr/>
        </p:nvSpPr>
        <p:spPr>
          <a:xfrm>
            <a:off x="548640" y="3936492"/>
            <a:ext cx="3246120" cy="0"/>
          </a:xfrm>
          <a:prstGeom prst="line">
            <a:avLst/>
          </a:prstGeom>
          <a:noFill/>
          <a:ln w="9525">
            <a:solidFill>
              <a:srgbClr val="D5D5D2"/>
            </a:solidFill>
            <a:prstDash val="solid"/>
          </a:ln>
        </p:spPr>
      </p:sp>
      <p:sp>
        <p:nvSpPr>
          <p:cNvPr id="28" name="Text 26"/>
          <p:cNvSpPr/>
          <p:nvPr/>
        </p:nvSpPr>
        <p:spPr>
          <a:xfrm>
            <a:off x="548640" y="4023360"/>
            <a:ext cx="3246120" cy="457200"/>
          </a:xfrm>
          <a:prstGeom prst="rect">
            <a:avLst/>
          </a:prstGeom>
          <a:noFill/>
          <a:ln/>
        </p:spPr>
        <p:txBody>
          <a:bodyPr wrap="square" lIns="0" tIns="0" rIns="0" bIns="0" rtlCol="0" anchor="t"/>
          <a:lstStyle/>
          <a:p>
            <a:pPr indent="0" marL="0">
              <a:lnSpc>
                <a:spcPts val="1200"/>
              </a:lnSpc>
              <a:buNone/>
            </a:pPr>
            <a:r>
              <a:rPr lang="en-US" sz="900" i="1" dirty="0">
                <a:solidFill>
                  <a:srgbClr val="6E6E6A"/>
                </a:solidFill>
                <a:latin typeface="Arial" pitchFamily="34" charset="0"/>
                <a:ea typeface="Arial" pitchFamily="34" charset="-122"/>
                <a:cs typeface="Arial" pitchFamily="34" charset="-120"/>
              </a:rPr>
              <a:t>Password not recoverable; the file was not force-decrypted on ethical grounds.</a:t>
            </a:r>
            <a:endParaRPr lang="en-US" sz="900" dirty="0"/>
          </a:p>
        </p:txBody>
      </p:sp>
      <p:sp>
        <p:nvSpPr>
          <p:cNvPr id="29" name="Shape 27"/>
          <p:cNvSpPr/>
          <p:nvPr/>
        </p:nvSpPr>
        <p:spPr>
          <a:xfrm>
            <a:off x="4343400" y="1828800"/>
            <a:ext cx="3246120" cy="0"/>
          </a:xfrm>
          <a:prstGeom prst="line">
            <a:avLst/>
          </a:prstGeom>
          <a:noFill/>
          <a:ln w="22225">
            <a:solidFill>
              <a:srgbClr val="000000"/>
            </a:solidFill>
            <a:prstDash val="solid"/>
          </a:ln>
        </p:spPr>
      </p:sp>
      <p:sp>
        <p:nvSpPr>
          <p:cNvPr id="30" name="Text 28"/>
          <p:cNvSpPr/>
          <p:nvPr/>
        </p:nvSpPr>
        <p:spPr>
          <a:xfrm>
            <a:off x="4343400" y="1901952"/>
            <a:ext cx="3246120" cy="292608"/>
          </a:xfrm>
          <a:prstGeom prst="rect">
            <a:avLst/>
          </a:prstGeom>
          <a:noFill/>
          <a:ln/>
        </p:spPr>
        <p:txBody>
          <a:bodyPr wrap="square" lIns="0" tIns="0" rIns="0" bIns="0" rtlCol="0" anchor="ctr"/>
          <a:lstStyle/>
          <a:p>
            <a:pPr indent="0" marL="0">
              <a:buNone/>
            </a:pPr>
            <a:r>
              <a:rPr lang="en-US" sz="1500" b="1" dirty="0">
                <a:solidFill>
                  <a:srgbClr val="000000"/>
                </a:solidFill>
                <a:latin typeface="Arial" pitchFamily="34" charset="0"/>
                <a:ea typeface="Arial" pitchFamily="34" charset="-122"/>
                <a:cs typeface="Arial" pitchFamily="34" charset="-120"/>
              </a:rPr>
              <a:t>Suspect roles</a:t>
            </a:r>
            <a:endParaRPr lang="en-US" sz="1500" dirty="0"/>
          </a:p>
        </p:txBody>
      </p:sp>
      <p:sp>
        <p:nvSpPr>
          <p:cNvPr id="31" name="Text 29"/>
          <p:cNvSpPr/>
          <p:nvPr/>
        </p:nvSpPr>
        <p:spPr>
          <a:xfrm>
            <a:off x="4343400" y="2304288"/>
            <a:ext cx="1298448" cy="256032"/>
          </a:xfrm>
          <a:prstGeom prst="rect">
            <a:avLst/>
          </a:prstGeom>
          <a:noFill/>
          <a:ln/>
        </p:spPr>
        <p:txBody>
          <a:bodyPr wrap="square" lIns="0" tIns="0" rIns="0" bIns="0" rtlCol="0" anchor="ctr"/>
          <a:lstStyle/>
          <a:p>
            <a:pPr indent="0" marL="0">
              <a:buNone/>
            </a:pPr>
            <a:r>
              <a:rPr lang="en-US" sz="950" b="1" dirty="0">
                <a:solidFill>
                  <a:srgbClr val="000000"/>
                </a:solidFill>
                <a:latin typeface="Arial" pitchFamily="34" charset="0"/>
                <a:ea typeface="Arial" pitchFamily="34" charset="-122"/>
                <a:cs typeface="Arial" pitchFamily="34" charset="-120"/>
              </a:rPr>
              <a:t>Emma / Peter Dover</a:t>
            </a:r>
            <a:endParaRPr lang="en-US" sz="950" dirty="0"/>
          </a:p>
        </p:txBody>
      </p:sp>
      <p:sp>
        <p:nvSpPr>
          <p:cNvPr id="32" name="Text 30"/>
          <p:cNvSpPr/>
          <p:nvPr/>
        </p:nvSpPr>
        <p:spPr>
          <a:xfrm>
            <a:off x="5641848" y="2304288"/>
            <a:ext cx="1947672" cy="256032"/>
          </a:xfrm>
          <a:prstGeom prst="rect">
            <a:avLst/>
          </a:prstGeom>
          <a:noFill/>
          <a:ln/>
        </p:spPr>
        <p:txBody>
          <a:bodyPr wrap="square" lIns="0" tIns="0" rIns="0" bIns="0" rtlCol="0" anchor="ctr"/>
          <a:lstStyle/>
          <a:p>
            <a:pPr indent="0" marL="0">
              <a:buNone/>
            </a:pPr>
            <a:r>
              <a:rPr lang="en-US" sz="900" dirty="0">
                <a:solidFill>
                  <a:srgbClr val="333333"/>
                </a:solidFill>
                <a:latin typeface="Arial" pitchFamily="34" charset="0"/>
                <a:ea typeface="Arial" pitchFamily="34" charset="-122"/>
                <a:cs typeface="Arial" pitchFamily="34" charset="-120"/>
              </a:rPr>
              <a:t>Perpetrator  ·  EX-01</a:t>
            </a:r>
            <a:endParaRPr lang="en-US" sz="900" dirty="0"/>
          </a:p>
        </p:txBody>
      </p:sp>
      <p:sp>
        <p:nvSpPr>
          <p:cNvPr id="33" name="Shape 31"/>
          <p:cNvSpPr/>
          <p:nvPr/>
        </p:nvSpPr>
        <p:spPr>
          <a:xfrm>
            <a:off x="4343400" y="2564892"/>
            <a:ext cx="3246120" cy="0"/>
          </a:xfrm>
          <a:prstGeom prst="line">
            <a:avLst/>
          </a:prstGeom>
          <a:noFill/>
          <a:ln w="9525">
            <a:solidFill>
              <a:srgbClr val="D5D5D2"/>
            </a:solidFill>
            <a:prstDash val="solid"/>
          </a:ln>
        </p:spPr>
      </p:sp>
      <p:sp>
        <p:nvSpPr>
          <p:cNvPr id="34" name="Text 32"/>
          <p:cNvSpPr/>
          <p:nvPr/>
        </p:nvSpPr>
        <p:spPr>
          <a:xfrm>
            <a:off x="4343400" y="2578608"/>
            <a:ext cx="1298448" cy="256032"/>
          </a:xfrm>
          <a:prstGeom prst="rect">
            <a:avLst/>
          </a:prstGeom>
          <a:noFill/>
          <a:ln/>
        </p:spPr>
        <p:txBody>
          <a:bodyPr wrap="square" lIns="0" tIns="0" rIns="0" bIns="0" rtlCol="0" anchor="ctr"/>
          <a:lstStyle/>
          <a:p>
            <a:pPr indent="0" marL="0">
              <a:buNone/>
            </a:pPr>
            <a:r>
              <a:rPr lang="en-US" sz="950" b="1" dirty="0">
                <a:solidFill>
                  <a:srgbClr val="000000"/>
                </a:solidFill>
                <a:latin typeface="Arial" pitchFamily="34" charset="0"/>
                <a:ea typeface="Arial" pitchFamily="34" charset="-122"/>
                <a:cs typeface="Arial" pitchFamily="34" charset="-120"/>
              </a:rPr>
              <a:t>Joe</a:t>
            </a:r>
            <a:endParaRPr lang="en-US" sz="950" dirty="0"/>
          </a:p>
        </p:txBody>
      </p:sp>
      <p:sp>
        <p:nvSpPr>
          <p:cNvPr id="35" name="Text 33"/>
          <p:cNvSpPr/>
          <p:nvPr/>
        </p:nvSpPr>
        <p:spPr>
          <a:xfrm>
            <a:off x="5641848" y="2578608"/>
            <a:ext cx="1947672" cy="256032"/>
          </a:xfrm>
          <a:prstGeom prst="rect">
            <a:avLst/>
          </a:prstGeom>
          <a:noFill/>
          <a:ln/>
        </p:spPr>
        <p:txBody>
          <a:bodyPr wrap="square" lIns="0" tIns="0" rIns="0" bIns="0" rtlCol="0" anchor="ctr"/>
          <a:lstStyle/>
          <a:p>
            <a:pPr indent="0" marL="0">
              <a:buNone/>
            </a:pPr>
            <a:r>
              <a:rPr lang="en-US" sz="900" dirty="0">
                <a:solidFill>
                  <a:srgbClr val="333333"/>
                </a:solidFill>
                <a:latin typeface="Arial" pitchFamily="34" charset="0"/>
                <a:ea typeface="Arial" pitchFamily="34" charset="-122"/>
                <a:cs typeface="Arial" pitchFamily="34" charset="-120"/>
              </a:rPr>
              <a:t>Intermediary  ·  EX-03</a:t>
            </a:r>
            <a:endParaRPr lang="en-US" sz="900" dirty="0"/>
          </a:p>
        </p:txBody>
      </p:sp>
      <p:sp>
        <p:nvSpPr>
          <p:cNvPr id="36" name="Shape 34"/>
          <p:cNvSpPr/>
          <p:nvPr/>
        </p:nvSpPr>
        <p:spPr>
          <a:xfrm>
            <a:off x="4343400" y="2839212"/>
            <a:ext cx="3246120" cy="0"/>
          </a:xfrm>
          <a:prstGeom prst="line">
            <a:avLst/>
          </a:prstGeom>
          <a:noFill/>
          <a:ln w="9525">
            <a:solidFill>
              <a:srgbClr val="D5D5D2"/>
            </a:solidFill>
            <a:prstDash val="solid"/>
          </a:ln>
        </p:spPr>
      </p:sp>
      <p:sp>
        <p:nvSpPr>
          <p:cNvPr id="37" name="Text 35"/>
          <p:cNvSpPr/>
          <p:nvPr/>
        </p:nvSpPr>
        <p:spPr>
          <a:xfrm>
            <a:off x="4343400" y="2852928"/>
            <a:ext cx="1298448" cy="256032"/>
          </a:xfrm>
          <a:prstGeom prst="rect">
            <a:avLst/>
          </a:prstGeom>
          <a:noFill/>
          <a:ln/>
        </p:spPr>
        <p:txBody>
          <a:bodyPr wrap="square" lIns="0" tIns="0" rIns="0" bIns="0" rtlCol="0" anchor="ctr"/>
          <a:lstStyle/>
          <a:p>
            <a:pPr indent="0" marL="0">
              <a:buNone/>
            </a:pPr>
            <a:r>
              <a:rPr lang="en-US" sz="950" b="1" dirty="0">
                <a:solidFill>
                  <a:srgbClr val="000000"/>
                </a:solidFill>
                <a:latin typeface="Arial" pitchFamily="34" charset="0"/>
                <a:ea typeface="Arial" pitchFamily="34" charset="-122"/>
                <a:cs typeface="Arial" pitchFamily="34" charset="-120"/>
              </a:rPr>
              <a:t>Norman</a:t>
            </a:r>
            <a:endParaRPr lang="en-US" sz="950" dirty="0"/>
          </a:p>
        </p:txBody>
      </p:sp>
      <p:sp>
        <p:nvSpPr>
          <p:cNvPr id="38" name="Text 36"/>
          <p:cNvSpPr/>
          <p:nvPr/>
        </p:nvSpPr>
        <p:spPr>
          <a:xfrm>
            <a:off x="5641848" y="2852928"/>
            <a:ext cx="1947672" cy="256032"/>
          </a:xfrm>
          <a:prstGeom prst="rect">
            <a:avLst/>
          </a:prstGeom>
          <a:noFill/>
          <a:ln/>
        </p:spPr>
        <p:txBody>
          <a:bodyPr wrap="square" lIns="0" tIns="0" rIns="0" bIns="0" rtlCol="0" anchor="ctr"/>
          <a:lstStyle/>
          <a:p>
            <a:pPr indent="0" marL="0">
              <a:buNone/>
            </a:pPr>
            <a:r>
              <a:rPr lang="en-US" sz="900" dirty="0">
                <a:solidFill>
                  <a:srgbClr val="333333"/>
                </a:solidFill>
                <a:latin typeface="Arial" pitchFamily="34" charset="0"/>
                <a:ea typeface="Arial" pitchFamily="34" charset="-122"/>
                <a:cs typeface="Arial" pitchFamily="34" charset="-120"/>
              </a:rPr>
              <a:t>Buyer  ·  EX-02</a:t>
            </a:r>
            <a:endParaRPr lang="en-US" sz="900" dirty="0"/>
          </a:p>
        </p:txBody>
      </p:sp>
      <p:sp>
        <p:nvSpPr>
          <p:cNvPr id="39" name="Shape 37"/>
          <p:cNvSpPr/>
          <p:nvPr/>
        </p:nvSpPr>
        <p:spPr>
          <a:xfrm>
            <a:off x="4343400" y="3113532"/>
            <a:ext cx="3246120" cy="0"/>
          </a:xfrm>
          <a:prstGeom prst="line">
            <a:avLst/>
          </a:prstGeom>
          <a:noFill/>
          <a:ln w="9525">
            <a:solidFill>
              <a:srgbClr val="D5D5D2"/>
            </a:solidFill>
            <a:prstDash val="solid"/>
          </a:ln>
        </p:spPr>
      </p:sp>
      <p:sp>
        <p:nvSpPr>
          <p:cNvPr id="40" name="Text 38"/>
          <p:cNvSpPr/>
          <p:nvPr/>
        </p:nvSpPr>
        <p:spPr>
          <a:xfrm>
            <a:off x="4343400" y="3127248"/>
            <a:ext cx="1298448" cy="256032"/>
          </a:xfrm>
          <a:prstGeom prst="rect">
            <a:avLst/>
          </a:prstGeom>
          <a:noFill/>
          <a:ln/>
        </p:spPr>
        <p:txBody>
          <a:bodyPr wrap="square" lIns="0" tIns="0" rIns="0" bIns="0" rtlCol="0" anchor="ctr"/>
          <a:lstStyle/>
          <a:p>
            <a:pPr indent="0" marL="0">
              <a:buNone/>
            </a:pPr>
            <a:r>
              <a:rPr lang="en-US" sz="950" b="1" dirty="0">
                <a:solidFill>
                  <a:srgbClr val="000000"/>
                </a:solidFill>
                <a:latin typeface="Arial" pitchFamily="34" charset="0"/>
                <a:ea typeface="Arial" pitchFamily="34" charset="-122"/>
                <a:cs typeface="Arial" pitchFamily="34" charset="-120"/>
              </a:rPr>
              <a:t>Unattributed</a:t>
            </a:r>
            <a:endParaRPr lang="en-US" sz="950" dirty="0"/>
          </a:p>
        </p:txBody>
      </p:sp>
      <p:sp>
        <p:nvSpPr>
          <p:cNvPr id="41" name="Text 39"/>
          <p:cNvSpPr/>
          <p:nvPr/>
        </p:nvSpPr>
        <p:spPr>
          <a:xfrm>
            <a:off x="5641848" y="3127248"/>
            <a:ext cx="1947672" cy="256032"/>
          </a:xfrm>
          <a:prstGeom prst="rect">
            <a:avLst/>
          </a:prstGeom>
          <a:noFill/>
          <a:ln/>
        </p:spPr>
        <p:txBody>
          <a:bodyPr wrap="square" lIns="0" tIns="0" rIns="0" bIns="0" rtlCol="0" anchor="ctr"/>
          <a:lstStyle/>
          <a:p>
            <a:pPr indent="0" marL="0">
              <a:buNone/>
            </a:pPr>
            <a:r>
              <a:rPr lang="en-US" sz="900" dirty="0">
                <a:solidFill>
                  <a:srgbClr val="333333"/>
                </a:solidFill>
                <a:latin typeface="Arial" pitchFamily="34" charset="0"/>
                <a:ea typeface="Arial" pitchFamily="34" charset="-122"/>
                <a:cs typeface="Arial" pitchFamily="34" charset="-120"/>
              </a:rPr>
              <a:t>Peripheral  ·  EX-04</a:t>
            </a:r>
            <a:endParaRPr lang="en-US" sz="900" dirty="0"/>
          </a:p>
        </p:txBody>
      </p:sp>
      <p:sp>
        <p:nvSpPr>
          <p:cNvPr id="42" name="Shape 40"/>
          <p:cNvSpPr/>
          <p:nvPr/>
        </p:nvSpPr>
        <p:spPr>
          <a:xfrm>
            <a:off x="4343400" y="3387852"/>
            <a:ext cx="3246120" cy="0"/>
          </a:xfrm>
          <a:prstGeom prst="line">
            <a:avLst/>
          </a:prstGeom>
          <a:noFill/>
          <a:ln w="9525">
            <a:solidFill>
              <a:srgbClr val="D5D5D2"/>
            </a:solidFill>
            <a:prstDash val="solid"/>
          </a:ln>
        </p:spPr>
      </p:sp>
      <p:sp>
        <p:nvSpPr>
          <p:cNvPr id="43" name="Text 41"/>
          <p:cNvSpPr/>
          <p:nvPr/>
        </p:nvSpPr>
        <p:spPr>
          <a:xfrm>
            <a:off x="4343400" y="3401568"/>
            <a:ext cx="1298448" cy="256032"/>
          </a:xfrm>
          <a:prstGeom prst="rect">
            <a:avLst/>
          </a:prstGeom>
          <a:noFill/>
          <a:ln/>
        </p:spPr>
        <p:txBody>
          <a:bodyPr wrap="square" lIns="0" tIns="0" rIns="0" bIns="0" rtlCol="0" anchor="ctr"/>
          <a:lstStyle/>
          <a:p>
            <a:pPr indent="0" marL="0">
              <a:buNone/>
            </a:pPr>
            <a:r>
              <a:rPr lang="en-US" sz="950" b="1" dirty="0">
                <a:solidFill>
                  <a:srgbClr val="000000"/>
                </a:solidFill>
                <a:latin typeface="Arial" pitchFamily="34" charset="0"/>
                <a:ea typeface="Arial" pitchFamily="34" charset="-122"/>
                <a:cs typeface="Arial" pitchFamily="34" charset="-120"/>
              </a:rPr>
              <a:t>Vanessa</a:t>
            </a:r>
            <a:endParaRPr lang="en-US" sz="950" dirty="0"/>
          </a:p>
        </p:txBody>
      </p:sp>
      <p:sp>
        <p:nvSpPr>
          <p:cNvPr id="44" name="Text 42"/>
          <p:cNvSpPr/>
          <p:nvPr/>
        </p:nvSpPr>
        <p:spPr>
          <a:xfrm>
            <a:off x="5641848" y="3401568"/>
            <a:ext cx="1947672" cy="256032"/>
          </a:xfrm>
          <a:prstGeom prst="rect">
            <a:avLst/>
          </a:prstGeom>
          <a:noFill/>
          <a:ln/>
        </p:spPr>
        <p:txBody>
          <a:bodyPr wrap="square" lIns="0" tIns="0" rIns="0" bIns="0" rtlCol="0" anchor="ctr"/>
          <a:lstStyle/>
          <a:p>
            <a:pPr indent="0" marL="0">
              <a:buNone/>
            </a:pPr>
            <a:r>
              <a:rPr lang="en-US" sz="900" dirty="0">
                <a:solidFill>
                  <a:srgbClr val="333333"/>
                </a:solidFill>
                <a:latin typeface="Arial" pitchFamily="34" charset="0"/>
                <a:ea typeface="Arial" pitchFamily="34" charset="-122"/>
                <a:cs typeface="Arial" pitchFamily="34" charset="-120"/>
              </a:rPr>
              <a:t>Not Available in the Evidence</a:t>
            </a:r>
            <a:endParaRPr lang="en-US" sz="900" dirty="0"/>
          </a:p>
        </p:txBody>
      </p:sp>
      <p:sp>
        <p:nvSpPr>
          <p:cNvPr id="45" name="Shape 43"/>
          <p:cNvSpPr/>
          <p:nvPr/>
        </p:nvSpPr>
        <p:spPr>
          <a:xfrm>
            <a:off x="4343400" y="3662172"/>
            <a:ext cx="3246120" cy="0"/>
          </a:xfrm>
          <a:prstGeom prst="line">
            <a:avLst/>
          </a:prstGeom>
          <a:noFill/>
          <a:ln w="9525">
            <a:solidFill>
              <a:srgbClr val="D5D5D2"/>
            </a:solidFill>
            <a:prstDash val="solid"/>
          </a:ln>
        </p:spPr>
      </p:sp>
      <p:sp>
        <p:nvSpPr>
          <p:cNvPr id="46" name="Text 44"/>
          <p:cNvSpPr/>
          <p:nvPr/>
        </p:nvSpPr>
        <p:spPr>
          <a:xfrm>
            <a:off x="4343400" y="3675888"/>
            <a:ext cx="1298448" cy="256032"/>
          </a:xfrm>
          <a:prstGeom prst="rect">
            <a:avLst/>
          </a:prstGeom>
          <a:noFill/>
          <a:ln/>
        </p:spPr>
        <p:txBody>
          <a:bodyPr wrap="square" lIns="0" tIns="0" rIns="0" bIns="0" rtlCol="0" anchor="ctr"/>
          <a:lstStyle/>
          <a:p>
            <a:pPr indent="0" marL="0">
              <a:buNone/>
            </a:pPr>
            <a:r>
              <a:rPr lang="en-US" sz="950" b="1" dirty="0">
                <a:solidFill>
                  <a:srgbClr val="000000"/>
                </a:solidFill>
                <a:latin typeface="Arial" pitchFamily="34" charset="0"/>
                <a:ea typeface="Arial" pitchFamily="34" charset="-122"/>
                <a:cs typeface="Arial" pitchFamily="34" charset="-120"/>
              </a:rPr>
              <a:t>Examiner</a:t>
            </a:r>
            <a:endParaRPr lang="en-US" sz="950" dirty="0"/>
          </a:p>
        </p:txBody>
      </p:sp>
      <p:sp>
        <p:nvSpPr>
          <p:cNvPr id="47" name="Text 45"/>
          <p:cNvSpPr/>
          <p:nvPr/>
        </p:nvSpPr>
        <p:spPr>
          <a:xfrm>
            <a:off x="5641848" y="3675888"/>
            <a:ext cx="1947672" cy="256032"/>
          </a:xfrm>
          <a:prstGeom prst="rect">
            <a:avLst/>
          </a:prstGeom>
          <a:noFill/>
          <a:ln/>
        </p:spPr>
        <p:txBody>
          <a:bodyPr wrap="square" lIns="0" tIns="0" rIns="0" bIns="0" rtlCol="0" anchor="ctr"/>
          <a:lstStyle/>
          <a:p>
            <a:pPr indent="0" marL="0">
              <a:buNone/>
            </a:pPr>
            <a:r>
              <a:rPr lang="en-US" sz="900" dirty="0">
                <a:solidFill>
                  <a:srgbClr val="333333"/>
                </a:solidFill>
                <a:latin typeface="Arial" pitchFamily="34" charset="0"/>
                <a:ea typeface="Arial" pitchFamily="34" charset="-122"/>
                <a:cs typeface="Arial" pitchFamily="34" charset="-120"/>
              </a:rPr>
              <a:t>Training exhibit  ·  EX-05</a:t>
            </a:r>
            <a:endParaRPr lang="en-US" sz="900" dirty="0"/>
          </a:p>
        </p:txBody>
      </p:sp>
      <p:sp>
        <p:nvSpPr>
          <p:cNvPr id="48" name="Shape 46"/>
          <p:cNvSpPr/>
          <p:nvPr/>
        </p:nvSpPr>
        <p:spPr>
          <a:xfrm>
            <a:off x="4343400" y="3936492"/>
            <a:ext cx="3246120" cy="0"/>
          </a:xfrm>
          <a:prstGeom prst="line">
            <a:avLst/>
          </a:prstGeom>
          <a:noFill/>
          <a:ln w="9525">
            <a:solidFill>
              <a:srgbClr val="D5D5D2"/>
            </a:solidFill>
            <a:prstDash val="solid"/>
          </a:ln>
        </p:spPr>
      </p:sp>
      <p:sp>
        <p:nvSpPr>
          <p:cNvPr id="49" name="Shape 47"/>
          <p:cNvSpPr/>
          <p:nvPr/>
        </p:nvSpPr>
        <p:spPr>
          <a:xfrm>
            <a:off x="8138160" y="1828800"/>
            <a:ext cx="3246120" cy="0"/>
          </a:xfrm>
          <a:prstGeom prst="line">
            <a:avLst/>
          </a:prstGeom>
          <a:noFill/>
          <a:ln w="22225">
            <a:solidFill>
              <a:srgbClr val="000000"/>
            </a:solidFill>
            <a:prstDash val="solid"/>
          </a:ln>
        </p:spPr>
      </p:sp>
      <p:sp>
        <p:nvSpPr>
          <p:cNvPr id="50" name="Text 48"/>
          <p:cNvSpPr/>
          <p:nvPr/>
        </p:nvSpPr>
        <p:spPr>
          <a:xfrm>
            <a:off x="8138160" y="1901952"/>
            <a:ext cx="3246120" cy="292608"/>
          </a:xfrm>
          <a:prstGeom prst="rect">
            <a:avLst/>
          </a:prstGeom>
          <a:noFill/>
          <a:ln/>
        </p:spPr>
        <p:txBody>
          <a:bodyPr wrap="square" lIns="0" tIns="0" rIns="0" bIns="0" rtlCol="0" anchor="ctr"/>
          <a:lstStyle/>
          <a:p>
            <a:pPr indent="0" marL="0">
              <a:buNone/>
            </a:pPr>
            <a:r>
              <a:rPr lang="en-US" sz="1500" b="1" dirty="0">
                <a:solidFill>
                  <a:srgbClr val="000000"/>
                </a:solidFill>
                <a:latin typeface="Arial" pitchFamily="34" charset="0"/>
                <a:ea typeface="Arial" pitchFamily="34" charset="-122"/>
                <a:cs typeface="Arial" pitchFamily="34" charset="-120"/>
              </a:rPr>
              <a:t>Conclusion</a:t>
            </a:r>
            <a:endParaRPr lang="en-US" sz="1500" dirty="0"/>
          </a:p>
        </p:txBody>
      </p:sp>
      <p:sp>
        <p:nvSpPr>
          <p:cNvPr id="51" name="Text 49"/>
          <p:cNvSpPr/>
          <p:nvPr/>
        </p:nvSpPr>
        <p:spPr>
          <a:xfrm>
            <a:off x="8138160" y="2304288"/>
            <a:ext cx="3246120" cy="2377440"/>
          </a:xfrm>
          <a:prstGeom prst="rect">
            <a:avLst/>
          </a:prstGeom>
          <a:noFill/>
          <a:ln/>
        </p:spPr>
        <p:txBody>
          <a:bodyPr wrap="square" lIns="0" tIns="0" rIns="0" bIns="0" rtlCol="0" anchor="t"/>
          <a:lstStyle/>
          <a:p>
            <a:pPr indent="0" marL="0">
              <a:lnSpc>
                <a:spcPts val="1400"/>
              </a:lnSpc>
              <a:buNone/>
            </a:pPr>
            <a:r>
              <a:rPr lang="en-US" sz="1000" dirty="0">
                <a:solidFill>
                  <a:srgbClr val="333333"/>
                </a:solidFill>
                <a:latin typeface="Arial" pitchFamily="34" charset="0"/>
                <a:ea typeface="Arial" pitchFamily="34" charset="-122"/>
                <a:cs typeface="Arial" pitchFamily="34" charset="-120"/>
              </a:rPr>
              <a:t>Account, SIM and archive artefacts across four hash-verified extractions place EX-01 as the source, EX-03 as the intermediary and EX-02 as the recipient. Joe names the sender “Emma” on EX-01’s own WhatsApp thread; the Facebook thread names Joe as the broker; and the promised archive is recovered from the buyer’s WhatsApp folder eleven minutes later with an unchanged MD5.</a:t>
            </a:r>
            <a:endParaRPr lang="en-US" sz="1000" dirty="0"/>
          </a:p>
          <a:p>
            <a:pPr indent="0" marL="0">
              <a:lnSpc>
                <a:spcPts val="1400"/>
              </a:lnSpc>
              <a:buNone/>
            </a:pPr>
            <a:endParaRPr lang="en-US" sz="1000" dirty="0"/>
          </a:p>
          <a:p>
            <a:pPr indent="0" marL="0">
              <a:lnSpc>
                <a:spcPts val="1400"/>
              </a:lnSpc>
              <a:buNone/>
            </a:pPr>
            <a:r>
              <a:rPr lang="en-US" sz="1000" dirty="0">
                <a:solidFill>
                  <a:srgbClr val="333333"/>
                </a:solidFill>
                <a:latin typeface="Arial" pitchFamily="34" charset="0"/>
                <a:ea typeface="Arial" pitchFamily="34" charset="-122"/>
                <a:cs typeface="Arial" pitchFamily="34" charset="-120"/>
              </a:rPr>
              <a:t>The chain is evidenced end to end, and the contents of Open.docx remain unread.</a:t>
            </a:r>
            <a:endParaRPr lang="en-US" sz="1000" dirty="0"/>
          </a:p>
        </p:txBody>
      </p:sp>
      <p:sp>
        <p:nvSpPr>
          <p:cNvPr id="52" name="Shape 50"/>
          <p:cNvSpPr/>
          <p:nvPr/>
        </p:nvSpPr>
        <p:spPr>
          <a:xfrm>
            <a:off x="548640" y="5303520"/>
            <a:ext cx="11094415" cy="566928"/>
          </a:xfrm>
          <a:prstGeom prst="rect">
            <a:avLst/>
          </a:prstGeom>
          <a:solidFill>
            <a:srgbClr val="000000"/>
          </a:solidFill>
          <a:ln/>
        </p:spPr>
      </p:sp>
      <p:sp>
        <p:nvSpPr>
          <p:cNvPr id="53" name="Text 51"/>
          <p:cNvSpPr/>
          <p:nvPr/>
        </p:nvSpPr>
        <p:spPr>
          <a:xfrm>
            <a:off x="713232" y="5303520"/>
            <a:ext cx="10765231" cy="566928"/>
          </a:xfrm>
          <a:prstGeom prst="rect">
            <a:avLst/>
          </a:prstGeom>
          <a:noFill/>
          <a:ln/>
        </p:spPr>
        <p:txBody>
          <a:bodyPr wrap="square" lIns="0" tIns="0" rIns="0" bIns="0" rtlCol="0" anchor="ctr"/>
          <a:lstStyle/>
          <a:p>
            <a:pPr indent="0" marL="0">
              <a:buNone/>
            </a:pPr>
            <a:r>
              <a:rPr lang="en-US" sz="1100" b="1" spc="160" kern="0" dirty="0">
                <a:solidFill>
                  <a:srgbClr val="FFFFFF"/>
                </a:solidFill>
                <a:latin typeface="Arial" pitchFamily="34" charset="0"/>
                <a:ea typeface="Arial" pitchFamily="34" charset="-122"/>
                <a:cs typeface="Arial" pitchFamily="34" charset="-120"/>
              </a:rPr>
              <a:t>PROOF</a:t>
            </a:r>
            <a:pPr indent="0" marL="0">
              <a:buNone/>
            </a:pPr>
            <a:r>
              <a:rPr lang="en-US" sz="1100" dirty="0">
                <a:solidFill>
                  <a:srgbClr val="FFFFFF"/>
                </a:solidFill>
                <a:latin typeface="Arial" pitchFamily="34" charset="0"/>
                <a:ea typeface="Arial" pitchFamily="34" charset="-122"/>
                <a:cs typeface="Arial" pitchFamily="34" charset="-120"/>
              </a:rPr>
              <a:t>    Every step is anchored to a hash-verified extraction and no step depends on decrypting Open.docx — the case stands on artefact correlation alone.</a:t>
            </a:r>
            <a:endParaRPr lang="en-US" sz="11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4F4F2"/>
        </a:solidFill>
      </p:bgPr>
    </p:bg>
    <p:spTree>
      <p:nvGrpSpPr>
        <p:cNvPr id="1" name=""/>
        <p:cNvGrpSpPr/>
        <p:nvPr/>
      </p:nvGrpSpPr>
      <p:grpSpPr>
        <a:xfrm>
          <a:off x="0" y="0"/>
          <a:ext cx="0" cy="0"/>
          <a:chOff x="0" y="0"/>
          <a:chExt cx="0" cy="0"/>
        </a:xfrm>
      </p:grpSpPr>
      <p:sp>
        <p:nvSpPr>
          <p:cNvPr id="2" name="Text 0"/>
          <p:cNvSpPr/>
          <p:nvPr/>
        </p:nvSpPr>
        <p:spPr>
          <a:xfrm>
            <a:off x="548640" y="219456"/>
            <a:ext cx="5486400" cy="237744"/>
          </a:xfrm>
          <a:prstGeom prst="rect">
            <a:avLst/>
          </a:prstGeom>
          <a:noFill/>
          <a:ln/>
        </p:spPr>
        <p:txBody>
          <a:bodyPr wrap="square" lIns="0" tIns="0" rIns="0" bIns="0" rtlCol="0" anchor="ctr"/>
          <a:lstStyle/>
          <a:p>
            <a:pPr indent="0" marL="0">
              <a:buNone/>
            </a:pPr>
            <a:r>
              <a:rPr lang="en-US" sz="900" b="1" spc="140" kern="0" dirty="0">
                <a:solidFill>
                  <a:srgbClr val="000000"/>
                </a:solidFill>
                <a:latin typeface="Arial" pitchFamily="34" charset="0"/>
                <a:ea typeface="Arial" pitchFamily="34" charset="-122"/>
                <a:cs typeface="Arial" pitchFamily="34" charset="-120"/>
              </a:rPr>
              <a:t>QUANTUM TECH — DIGITAL FORENSICS</a:t>
            </a:r>
            <a:endParaRPr lang="en-US" sz="900" dirty="0"/>
          </a:p>
        </p:txBody>
      </p:sp>
      <p:sp>
        <p:nvSpPr>
          <p:cNvPr id="3" name="Text 1"/>
          <p:cNvSpPr/>
          <p:nvPr/>
        </p:nvSpPr>
        <p:spPr>
          <a:xfrm>
            <a:off x="6035040" y="219456"/>
            <a:ext cx="5608015" cy="237744"/>
          </a:xfrm>
          <a:prstGeom prst="rect">
            <a:avLst/>
          </a:prstGeom>
          <a:noFill/>
          <a:ln/>
        </p:spPr>
        <p:txBody>
          <a:bodyPr wrap="square" lIns="0" tIns="0" rIns="0" bIns="0" rtlCol="0" anchor="ctr"/>
          <a:lstStyle/>
          <a:p>
            <a:pPr algn="r" indent="0" marL="0">
              <a:buNone/>
            </a:pPr>
            <a:r>
              <a:rPr lang="en-US" sz="900" b="1" spc="140" kern="0" dirty="0">
                <a:solidFill>
                  <a:srgbClr val="000000"/>
                </a:solidFill>
                <a:latin typeface="Arial" pitchFamily="34" charset="0"/>
                <a:ea typeface="Arial" pitchFamily="34" charset="-122"/>
                <a:cs typeface="Arial" pitchFamily="34" charset="-120"/>
              </a:rPr>
              <a:t>QT-AI-2025</a:t>
            </a:r>
            <a:endParaRPr lang="en-US" sz="900" dirty="0"/>
          </a:p>
        </p:txBody>
      </p:sp>
      <p:sp>
        <p:nvSpPr>
          <p:cNvPr id="4" name="Text 2"/>
          <p:cNvSpPr/>
          <p:nvPr/>
        </p:nvSpPr>
        <p:spPr>
          <a:xfrm>
            <a:off x="548640" y="6382512"/>
            <a:ext cx="4572000" cy="237744"/>
          </a:xfrm>
          <a:prstGeom prst="rect">
            <a:avLst/>
          </a:prstGeom>
          <a:noFill/>
          <a:ln/>
        </p:spPr>
        <p:txBody>
          <a:bodyPr wrap="square" lIns="0" tIns="0" rIns="0" bIns="0" rtlCol="0" anchor="ctr"/>
          <a:lstStyle/>
          <a:p>
            <a:pPr indent="0" marL="0">
              <a:buNone/>
            </a:pPr>
            <a:r>
              <a:rPr lang="en-US" sz="800" spc="80" kern="0" dirty="0">
                <a:solidFill>
                  <a:srgbClr val="6E6E6A"/>
                </a:solidFill>
                <a:latin typeface="Arial" pitchFamily="34" charset="0"/>
                <a:ea typeface="Arial" pitchFamily="34" charset="-122"/>
                <a:cs typeface="Arial" pitchFamily="34" charset="-120"/>
              </a:rPr>
              <a:t>ACCA7031 | UWTSD</a:t>
            </a:r>
            <a:endParaRPr lang="en-US" sz="800" dirty="0"/>
          </a:p>
        </p:txBody>
      </p:sp>
      <p:sp>
        <p:nvSpPr>
          <p:cNvPr id="5" name="Text 3"/>
          <p:cNvSpPr/>
          <p:nvPr/>
        </p:nvSpPr>
        <p:spPr>
          <a:xfrm>
            <a:off x="6400800" y="6382512"/>
            <a:ext cx="5242255" cy="237744"/>
          </a:xfrm>
          <a:prstGeom prst="rect">
            <a:avLst/>
          </a:prstGeom>
          <a:noFill/>
          <a:ln/>
        </p:spPr>
        <p:txBody>
          <a:bodyPr wrap="square" lIns="0" tIns="0" rIns="0" bIns="0" rtlCol="0" anchor="ctr"/>
          <a:lstStyle/>
          <a:p>
            <a:pPr algn="r" indent="0" marL="0">
              <a:buNone/>
            </a:pPr>
            <a:r>
              <a:rPr lang="en-US" sz="800" spc="80" kern="0" dirty="0">
                <a:solidFill>
                  <a:srgbClr val="6E6E6A"/>
                </a:solidFill>
                <a:latin typeface="Arial" pitchFamily="34" charset="0"/>
                <a:ea typeface="Arial" pitchFamily="34" charset="-122"/>
                <a:cs typeface="Arial" pitchFamily="34" charset="-120"/>
              </a:rPr>
              <a:t>Forensic Investigation Report</a:t>
            </a:r>
            <a:endParaRPr lang="en-US" sz="800" dirty="0"/>
          </a:p>
        </p:txBody>
      </p:sp>
      <p:sp>
        <p:nvSpPr>
          <p:cNvPr id="6" name="Text 4"/>
          <p:cNvSpPr/>
          <p:nvPr/>
        </p:nvSpPr>
        <p:spPr>
          <a:xfrm>
            <a:off x="9905695" y="603504"/>
            <a:ext cx="1737360" cy="822960"/>
          </a:xfrm>
          <a:prstGeom prst="rect">
            <a:avLst/>
          </a:prstGeom>
          <a:noFill/>
          <a:ln/>
        </p:spPr>
        <p:txBody>
          <a:bodyPr wrap="square" lIns="0" tIns="0" rIns="0" bIns="0" rtlCol="0" anchor="ctr"/>
          <a:lstStyle/>
          <a:p>
            <a:pPr algn="r" indent="0" marL="0">
              <a:buNone/>
            </a:pPr>
            <a:r>
              <a:rPr lang="en-US" sz="4800" b="1" dirty="0">
                <a:solidFill>
                  <a:srgbClr val="E0E0DC"/>
                </a:solidFill>
                <a:latin typeface="Arial" pitchFamily="34" charset="0"/>
                <a:ea typeface="Arial" pitchFamily="34" charset="-122"/>
                <a:cs typeface="Arial" pitchFamily="34" charset="-120"/>
              </a:rPr>
              <a:t>16</a:t>
            </a:r>
            <a:endParaRPr lang="en-US" sz="4800" dirty="0"/>
          </a:p>
        </p:txBody>
      </p:sp>
      <p:sp>
        <p:nvSpPr>
          <p:cNvPr id="7" name="Text 5"/>
          <p:cNvSpPr/>
          <p:nvPr/>
        </p:nvSpPr>
        <p:spPr>
          <a:xfrm>
            <a:off x="548640" y="731520"/>
            <a:ext cx="9509760" cy="566928"/>
          </a:xfrm>
          <a:prstGeom prst="rect">
            <a:avLst/>
          </a:prstGeom>
          <a:noFill/>
          <a:ln/>
        </p:spPr>
        <p:txBody>
          <a:bodyPr wrap="square" lIns="0" tIns="0" rIns="0" bIns="0" rtlCol="0" anchor="ctr"/>
          <a:lstStyle/>
          <a:p>
            <a:pPr algn="l" indent="0" marL="0">
              <a:buNone/>
            </a:pPr>
            <a:r>
              <a:rPr lang="en-US" sz="3200" b="1" dirty="0">
                <a:solidFill>
                  <a:srgbClr val="000000"/>
                </a:solidFill>
                <a:latin typeface="Arial" pitchFamily="34" charset="0"/>
                <a:ea typeface="Arial" pitchFamily="34" charset="-122"/>
                <a:cs typeface="Arial" pitchFamily="34" charset="-120"/>
              </a:rPr>
              <a:t>Recommendations</a:t>
            </a:r>
            <a:endParaRPr lang="en-US" sz="3200" dirty="0"/>
          </a:p>
        </p:txBody>
      </p:sp>
      <p:sp>
        <p:nvSpPr>
          <p:cNvPr id="8" name="Shape 6"/>
          <p:cNvSpPr/>
          <p:nvPr/>
        </p:nvSpPr>
        <p:spPr>
          <a:xfrm>
            <a:off x="548640" y="1691640"/>
            <a:ext cx="3246120" cy="0"/>
          </a:xfrm>
          <a:prstGeom prst="line">
            <a:avLst/>
          </a:prstGeom>
          <a:noFill/>
          <a:ln w="22225">
            <a:solidFill>
              <a:srgbClr val="000000"/>
            </a:solidFill>
            <a:prstDash val="solid"/>
          </a:ln>
        </p:spPr>
      </p:sp>
      <p:sp>
        <p:nvSpPr>
          <p:cNvPr id="9" name="Text 7"/>
          <p:cNvSpPr/>
          <p:nvPr/>
        </p:nvSpPr>
        <p:spPr>
          <a:xfrm>
            <a:off x="548640" y="1764792"/>
            <a:ext cx="3246120" cy="411480"/>
          </a:xfrm>
          <a:prstGeom prst="rect">
            <a:avLst/>
          </a:prstGeom>
          <a:noFill/>
          <a:ln/>
        </p:spPr>
        <p:txBody>
          <a:bodyPr wrap="square" lIns="0" tIns="0" rIns="0" bIns="0" rtlCol="0" anchor="ctr"/>
          <a:lstStyle/>
          <a:p>
            <a:pPr indent="0" marL="0">
              <a:buNone/>
            </a:pPr>
            <a:r>
              <a:rPr lang="en-US" sz="2200" b="1" dirty="0">
                <a:solidFill>
                  <a:srgbClr val="E0E0DC"/>
                </a:solidFill>
                <a:latin typeface="Arial" pitchFamily="34" charset="0"/>
                <a:ea typeface="Arial" pitchFamily="34" charset="-122"/>
                <a:cs typeface="Arial" pitchFamily="34" charset="-120"/>
              </a:rPr>
              <a:t>01</a:t>
            </a:r>
            <a:endParaRPr lang="en-US" sz="2200" dirty="0"/>
          </a:p>
        </p:txBody>
      </p:sp>
      <p:sp>
        <p:nvSpPr>
          <p:cNvPr id="10" name="Text 8"/>
          <p:cNvSpPr/>
          <p:nvPr/>
        </p:nvSpPr>
        <p:spPr>
          <a:xfrm>
            <a:off x="548640" y="2194560"/>
            <a:ext cx="3246120" cy="274320"/>
          </a:xfrm>
          <a:prstGeom prst="rect">
            <a:avLst/>
          </a:prstGeom>
          <a:noFill/>
          <a:ln/>
        </p:spPr>
        <p:txBody>
          <a:bodyPr wrap="square" lIns="0" tIns="0" rIns="0" bIns="0" rtlCol="0" anchor="ctr"/>
          <a:lstStyle/>
          <a:p>
            <a:pPr indent="0" marL="0">
              <a:buNone/>
            </a:pPr>
            <a:r>
              <a:rPr lang="en-US" sz="1250" b="1" dirty="0">
                <a:solidFill>
                  <a:srgbClr val="000000"/>
                </a:solidFill>
                <a:latin typeface="Arial" pitchFamily="34" charset="0"/>
                <a:ea typeface="Arial" pitchFamily="34" charset="-122"/>
                <a:cs typeface="Arial" pitchFamily="34" charset="-120"/>
              </a:rPr>
              <a:t>Obtain the outstanding party</a:t>
            </a:r>
            <a:endParaRPr lang="en-US" sz="1250" dirty="0"/>
          </a:p>
        </p:txBody>
      </p:sp>
      <p:sp>
        <p:nvSpPr>
          <p:cNvPr id="11" name="Text 9"/>
          <p:cNvSpPr/>
          <p:nvPr/>
        </p:nvSpPr>
        <p:spPr>
          <a:xfrm>
            <a:off x="548640" y="2487168"/>
            <a:ext cx="3246120" cy="914400"/>
          </a:xfrm>
          <a:prstGeom prst="rect">
            <a:avLst/>
          </a:prstGeom>
          <a:noFill/>
          <a:ln/>
        </p:spPr>
        <p:txBody>
          <a:bodyPr wrap="square" lIns="0" tIns="0" rIns="0" bIns="0" rtlCol="0" anchor="t"/>
          <a:lstStyle/>
          <a:p>
            <a:pPr indent="0" marL="0">
              <a:lnSpc>
                <a:spcPts val="1500"/>
              </a:lnSpc>
              <a:buNone/>
            </a:pPr>
            <a:r>
              <a:rPr lang="en-US" sz="1050" dirty="0">
                <a:solidFill>
                  <a:srgbClr val="333333"/>
                </a:solidFill>
                <a:latin typeface="Arial" pitchFamily="34" charset="0"/>
                <a:ea typeface="Arial" pitchFamily="34" charset="-122"/>
                <a:cs typeface="Arial" pitchFamily="34" charset="-120"/>
              </a:rPr>
              <a:t>Seek authority to seize or lawfully request records for Vanessa and for NexGen Circuits, closing the only unevidenced link in the chain.</a:t>
            </a:r>
            <a:endParaRPr lang="en-US" sz="1050" dirty="0"/>
          </a:p>
        </p:txBody>
      </p:sp>
      <p:sp>
        <p:nvSpPr>
          <p:cNvPr id="12" name="Shape 10"/>
          <p:cNvSpPr/>
          <p:nvPr/>
        </p:nvSpPr>
        <p:spPr>
          <a:xfrm>
            <a:off x="4343400" y="1691640"/>
            <a:ext cx="3246120" cy="0"/>
          </a:xfrm>
          <a:prstGeom prst="line">
            <a:avLst/>
          </a:prstGeom>
          <a:noFill/>
          <a:ln w="22225">
            <a:solidFill>
              <a:srgbClr val="000000"/>
            </a:solidFill>
            <a:prstDash val="solid"/>
          </a:ln>
        </p:spPr>
      </p:sp>
      <p:sp>
        <p:nvSpPr>
          <p:cNvPr id="13" name="Text 11"/>
          <p:cNvSpPr/>
          <p:nvPr/>
        </p:nvSpPr>
        <p:spPr>
          <a:xfrm>
            <a:off x="4343400" y="1764792"/>
            <a:ext cx="3246120" cy="411480"/>
          </a:xfrm>
          <a:prstGeom prst="rect">
            <a:avLst/>
          </a:prstGeom>
          <a:noFill/>
          <a:ln/>
        </p:spPr>
        <p:txBody>
          <a:bodyPr wrap="square" lIns="0" tIns="0" rIns="0" bIns="0" rtlCol="0" anchor="ctr"/>
          <a:lstStyle/>
          <a:p>
            <a:pPr indent="0" marL="0">
              <a:buNone/>
            </a:pPr>
            <a:r>
              <a:rPr lang="en-US" sz="2200" b="1" dirty="0">
                <a:solidFill>
                  <a:srgbClr val="E0E0DC"/>
                </a:solidFill>
                <a:latin typeface="Arial" pitchFamily="34" charset="0"/>
                <a:ea typeface="Arial" pitchFamily="34" charset="-122"/>
                <a:cs typeface="Arial" pitchFamily="34" charset="-120"/>
              </a:rPr>
              <a:t>02</a:t>
            </a:r>
            <a:endParaRPr lang="en-US" sz="2200" dirty="0"/>
          </a:p>
        </p:txBody>
      </p:sp>
      <p:sp>
        <p:nvSpPr>
          <p:cNvPr id="14" name="Text 12"/>
          <p:cNvSpPr/>
          <p:nvPr/>
        </p:nvSpPr>
        <p:spPr>
          <a:xfrm>
            <a:off x="4343400" y="2194560"/>
            <a:ext cx="3246120" cy="274320"/>
          </a:xfrm>
          <a:prstGeom prst="rect">
            <a:avLst/>
          </a:prstGeom>
          <a:noFill/>
          <a:ln/>
        </p:spPr>
        <p:txBody>
          <a:bodyPr wrap="square" lIns="0" tIns="0" rIns="0" bIns="0" rtlCol="0" anchor="ctr"/>
          <a:lstStyle/>
          <a:p>
            <a:pPr indent="0" marL="0">
              <a:buNone/>
            </a:pPr>
            <a:r>
              <a:rPr lang="en-US" sz="1250" b="1" dirty="0">
                <a:solidFill>
                  <a:srgbClr val="000000"/>
                </a:solidFill>
                <a:latin typeface="Arial" pitchFamily="34" charset="0"/>
                <a:ea typeface="Arial" pitchFamily="34" charset="-122"/>
                <a:cs typeface="Arial" pitchFamily="34" charset="-120"/>
              </a:rPr>
              <a:t>Pursue lawful decryption</a:t>
            </a:r>
            <a:endParaRPr lang="en-US" sz="1250" dirty="0"/>
          </a:p>
        </p:txBody>
      </p:sp>
      <p:sp>
        <p:nvSpPr>
          <p:cNvPr id="15" name="Text 13"/>
          <p:cNvSpPr/>
          <p:nvPr/>
        </p:nvSpPr>
        <p:spPr>
          <a:xfrm>
            <a:off x="4343400" y="2487168"/>
            <a:ext cx="3246120" cy="914400"/>
          </a:xfrm>
          <a:prstGeom prst="rect">
            <a:avLst/>
          </a:prstGeom>
          <a:noFill/>
          <a:ln/>
        </p:spPr>
        <p:txBody>
          <a:bodyPr wrap="square" lIns="0" tIns="0" rIns="0" bIns="0" rtlCol="0" anchor="t"/>
          <a:lstStyle/>
          <a:p>
            <a:pPr indent="0" marL="0">
              <a:lnSpc>
                <a:spcPts val="1500"/>
              </a:lnSpc>
              <a:buNone/>
            </a:pPr>
            <a:r>
              <a:rPr lang="en-US" sz="1050" dirty="0">
                <a:solidFill>
                  <a:srgbClr val="333333"/>
                </a:solidFill>
                <a:latin typeface="Arial" pitchFamily="34" charset="0"/>
                <a:ea typeface="Arial" pitchFamily="34" charset="-122"/>
                <a:cs typeface="Arial" pitchFamily="34" charset="-120"/>
              </a:rPr>
              <a:t>Apply for a disclosure order for the Open.docx password rather than attempting recovery, preserving the evidential value of the archive.</a:t>
            </a:r>
            <a:endParaRPr lang="en-US" sz="1050" dirty="0"/>
          </a:p>
        </p:txBody>
      </p:sp>
      <p:sp>
        <p:nvSpPr>
          <p:cNvPr id="16" name="Shape 14"/>
          <p:cNvSpPr/>
          <p:nvPr/>
        </p:nvSpPr>
        <p:spPr>
          <a:xfrm>
            <a:off x="8138160" y="1691640"/>
            <a:ext cx="3246120" cy="0"/>
          </a:xfrm>
          <a:prstGeom prst="line">
            <a:avLst/>
          </a:prstGeom>
          <a:noFill/>
          <a:ln w="22225">
            <a:solidFill>
              <a:srgbClr val="000000"/>
            </a:solidFill>
            <a:prstDash val="solid"/>
          </a:ln>
        </p:spPr>
      </p:sp>
      <p:sp>
        <p:nvSpPr>
          <p:cNvPr id="17" name="Text 15"/>
          <p:cNvSpPr/>
          <p:nvPr/>
        </p:nvSpPr>
        <p:spPr>
          <a:xfrm>
            <a:off x="8138160" y="1764792"/>
            <a:ext cx="3246120" cy="411480"/>
          </a:xfrm>
          <a:prstGeom prst="rect">
            <a:avLst/>
          </a:prstGeom>
          <a:noFill/>
          <a:ln/>
        </p:spPr>
        <p:txBody>
          <a:bodyPr wrap="square" lIns="0" tIns="0" rIns="0" bIns="0" rtlCol="0" anchor="ctr"/>
          <a:lstStyle/>
          <a:p>
            <a:pPr indent="0" marL="0">
              <a:buNone/>
            </a:pPr>
            <a:r>
              <a:rPr lang="en-US" sz="2200" b="1" dirty="0">
                <a:solidFill>
                  <a:srgbClr val="E0E0DC"/>
                </a:solidFill>
                <a:latin typeface="Arial" pitchFamily="34" charset="0"/>
                <a:ea typeface="Arial" pitchFamily="34" charset="-122"/>
                <a:cs typeface="Arial" pitchFamily="34" charset="-120"/>
              </a:rPr>
              <a:t>03</a:t>
            </a:r>
            <a:endParaRPr lang="en-US" sz="2200" dirty="0"/>
          </a:p>
        </p:txBody>
      </p:sp>
      <p:sp>
        <p:nvSpPr>
          <p:cNvPr id="18" name="Text 16"/>
          <p:cNvSpPr/>
          <p:nvPr/>
        </p:nvSpPr>
        <p:spPr>
          <a:xfrm>
            <a:off x="8138160" y="2194560"/>
            <a:ext cx="3246120" cy="274320"/>
          </a:xfrm>
          <a:prstGeom prst="rect">
            <a:avLst/>
          </a:prstGeom>
          <a:noFill/>
          <a:ln/>
        </p:spPr>
        <p:txBody>
          <a:bodyPr wrap="square" lIns="0" tIns="0" rIns="0" bIns="0" rtlCol="0" anchor="ctr"/>
          <a:lstStyle/>
          <a:p>
            <a:pPr indent="0" marL="0">
              <a:buNone/>
            </a:pPr>
            <a:r>
              <a:rPr lang="en-US" sz="1250" b="1" dirty="0">
                <a:solidFill>
                  <a:srgbClr val="000000"/>
                </a:solidFill>
                <a:latin typeface="Arial" pitchFamily="34" charset="0"/>
                <a:ea typeface="Arial" pitchFamily="34" charset="-122"/>
                <a:cs typeface="Arial" pitchFamily="34" charset="-120"/>
              </a:rPr>
              <a:t>Request carrier records</a:t>
            </a:r>
            <a:endParaRPr lang="en-US" sz="1250" dirty="0"/>
          </a:p>
        </p:txBody>
      </p:sp>
      <p:sp>
        <p:nvSpPr>
          <p:cNvPr id="19" name="Text 17"/>
          <p:cNvSpPr/>
          <p:nvPr/>
        </p:nvSpPr>
        <p:spPr>
          <a:xfrm>
            <a:off x="8138160" y="2487168"/>
            <a:ext cx="3246120" cy="914400"/>
          </a:xfrm>
          <a:prstGeom prst="rect">
            <a:avLst/>
          </a:prstGeom>
          <a:noFill/>
          <a:ln/>
        </p:spPr>
        <p:txBody>
          <a:bodyPr wrap="square" lIns="0" tIns="0" rIns="0" bIns="0" rtlCol="0" anchor="t"/>
          <a:lstStyle/>
          <a:p>
            <a:pPr indent="0" marL="0">
              <a:lnSpc>
                <a:spcPts val="1500"/>
              </a:lnSpc>
              <a:buNone/>
            </a:pPr>
            <a:r>
              <a:rPr lang="en-US" sz="1050" dirty="0">
                <a:solidFill>
                  <a:srgbClr val="333333"/>
                </a:solidFill>
                <a:latin typeface="Arial" pitchFamily="34" charset="0"/>
                <a:ea typeface="Arial" pitchFamily="34" charset="-122"/>
                <a:cs typeface="Arial" pitchFamily="34" charset="-120"/>
              </a:rPr>
              <a:t>Corroborate the 17–19 Aug 2024 call attempts and the SIM attribution with call-detail records from the network operator.</a:t>
            </a:r>
            <a:endParaRPr lang="en-US" sz="1050" dirty="0"/>
          </a:p>
        </p:txBody>
      </p:sp>
      <p:sp>
        <p:nvSpPr>
          <p:cNvPr id="20" name="Shape 18"/>
          <p:cNvSpPr/>
          <p:nvPr/>
        </p:nvSpPr>
        <p:spPr>
          <a:xfrm>
            <a:off x="548640" y="3246120"/>
            <a:ext cx="3246120" cy="0"/>
          </a:xfrm>
          <a:prstGeom prst="line">
            <a:avLst/>
          </a:prstGeom>
          <a:noFill/>
          <a:ln w="22225">
            <a:solidFill>
              <a:srgbClr val="000000"/>
            </a:solidFill>
            <a:prstDash val="solid"/>
          </a:ln>
        </p:spPr>
      </p:sp>
      <p:sp>
        <p:nvSpPr>
          <p:cNvPr id="21" name="Text 19"/>
          <p:cNvSpPr/>
          <p:nvPr/>
        </p:nvSpPr>
        <p:spPr>
          <a:xfrm>
            <a:off x="548640" y="3319272"/>
            <a:ext cx="3246120" cy="411480"/>
          </a:xfrm>
          <a:prstGeom prst="rect">
            <a:avLst/>
          </a:prstGeom>
          <a:noFill/>
          <a:ln/>
        </p:spPr>
        <p:txBody>
          <a:bodyPr wrap="square" lIns="0" tIns="0" rIns="0" bIns="0" rtlCol="0" anchor="ctr"/>
          <a:lstStyle/>
          <a:p>
            <a:pPr indent="0" marL="0">
              <a:buNone/>
            </a:pPr>
            <a:r>
              <a:rPr lang="en-US" sz="2200" b="1" dirty="0">
                <a:solidFill>
                  <a:srgbClr val="E0E0DC"/>
                </a:solidFill>
                <a:latin typeface="Arial" pitchFamily="34" charset="0"/>
                <a:ea typeface="Arial" pitchFamily="34" charset="-122"/>
                <a:cs typeface="Arial" pitchFamily="34" charset="-120"/>
              </a:rPr>
              <a:t>04</a:t>
            </a:r>
            <a:endParaRPr lang="en-US" sz="2200" dirty="0"/>
          </a:p>
        </p:txBody>
      </p:sp>
      <p:sp>
        <p:nvSpPr>
          <p:cNvPr id="22" name="Text 20"/>
          <p:cNvSpPr/>
          <p:nvPr/>
        </p:nvSpPr>
        <p:spPr>
          <a:xfrm>
            <a:off x="548640" y="3749040"/>
            <a:ext cx="3246120" cy="274320"/>
          </a:xfrm>
          <a:prstGeom prst="rect">
            <a:avLst/>
          </a:prstGeom>
          <a:noFill/>
          <a:ln/>
        </p:spPr>
        <p:txBody>
          <a:bodyPr wrap="square" lIns="0" tIns="0" rIns="0" bIns="0" rtlCol="0" anchor="ctr"/>
          <a:lstStyle/>
          <a:p>
            <a:pPr indent="0" marL="0">
              <a:buNone/>
            </a:pPr>
            <a:r>
              <a:rPr lang="en-US" sz="1250" b="1" dirty="0">
                <a:solidFill>
                  <a:srgbClr val="000000"/>
                </a:solidFill>
                <a:latin typeface="Arial" pitchFamily="34" charset="0"/>
                <a:ea typeface="Arial" pitchFamily="34" charset="-122"/>
                <a:cs typeface="Arial" pitchFamily="34" charset="-120"/>
              </a:rPr>
              <a:t>Extend the artefact scope</a:t>
            </a:r>
            <a:endParaRPr lang="en-US" sz="1250" dirty="0"/>
          </a:p>
        </p:txBody>
      </p:sp>
      <p:sp>
        <p:nvSpPr>
          <p:cNvPr id="23" name="Text 21"/>
          <p:cNvSpPr/>
          <p:nvPr/>
        </p:nvSpPr>
        <p:spPr>
          <a:xfrm>
            <a:off x="548640" y="4041648"/>
            <a:ext cx="3246120" cy="914400"/>
          </a:xfrm>
          <a:prstGeom prst="rect">
            <a:avLst/>
          </a:prstGeom>
          <a:noFill/>
          <a:ln/>
        </p:spPr>
        <p:txBody>
          <a:bodyPr wrap="square" lIns="0" tIns="0" rIns="0" bIns="0" rtlCol="0" anchor="t"/>
          <a:lstStyle/>
          <a:p>
            <a:pPr indent="0" marL="0">
              <a:lnSpc>
                <a:spcPts val="1500"/>
              </a:lnSpc>
              <a:buNone/>
            </a:pPr>
            <a:r>
              <a:rPr lang="en-US" sz="1050" dirty="0">
                <a:solidFill>
                  <a:srgbClr val="333333"/>
                </a:solidFill>
                <a:latin typeface="Arial" pitchFamily="34" charset="0"/>
                <a:ea typeface="Arial" pitchFamily="34" charset="-122"/>
                <a:cs typeface="Arial" pitchFamily="34" charset="-120"/>
              </a:rPr>
              <a:t>Cloud-account acquisition for the two identified Google mailboxes may recover message content deleted from the handsets.</a:t>
            </a:r>
            <a:endParaRPr lang="en-US" sz="1050" dirty="0"/>
          </a:p>
        </p:txBody>
      </p:sp>
      <p:sp>
        <p:nvSpPr>
          <p:cNvPr id="24" name="Shape 22"/>
          <p:cNvSpPr/>
          <p:nvPr/>
        </p:nvSpPr>
        <p:spPr>
          <a:xfrm>
            <a:off x="4343400" y="3246120"/>
            <a:ext cx="3246120" cy="0"/>
          </a:xfrm>
          <a:prstGeom prst="line">
            <a:avLst/>
          </a:prstGeom>
          <a:noFill/>
          <a:ln w="22225">
            <a:solidFill>
              <a:srgbClr val="000000"/>
            </a:solidFill>
            <a:prstDash val="solid"/>
          </a:ln>
        </p:spPr>
      </p:sp>
      <p:sp>
        <p:nvSpPr>
          <p:cNvPr id="25" name="Text 23"/>
          <p:cNvSpPr/>
          <p:nvPr/>
        </p:nvSpPr>
        <p:spPr>
          <a:xfrm>
            <a:off x="4343400" y="3319272"/>
            <a:ext cx="3246120" cy="411480"/>
          </a:xfrm>
          <a:prstGeom prst="rect">
            <a:avLst/>
          </a:prstGeom>
          <a:noFill/>
          <a:ln/>
        </p:spPr>
        <p:txBody>
          <a:bodyPr wrap="square" lIns="0" tIns="0" rIns="0" bIns="0" rtlCol="0" anchor="ctr"/>
          <a:lstStyle/>
          <a:p>
            <a:pPr indent="0" marL="0">
              <a:buNone/>
            </a:pPr>
            <a:r>
              <a:rPr lang="en-US" sz="2200" b="1" dirty="0">
                <a:solidFill>
                  <a:srgbClr val="E0E0DC"/>
                </a:solidFill>
                <a:latin typeface="Arial" pitchFamily="34" charset="0"/>
                <a:ea typeface="Arial" pitchFamily="34" charset="-122"/>
                <a:cs typeface="Arial" pitchFamily="34" charset="-120"/>
              </a:rPr>
              <a:t>05</a:t>
            </a:r>
            <a:endParaRPr lang="en-US" sz="2200" dirty="0"/>
          </a:p>
        </p:txBody>
      </p:sp>
      <p:sp>
        <p:nvSpPr>
          <p:cNvPr id="26" name="Text 24"/>
          <p:cNvSpPr/>
          <p:nvPr/>
        </p:nvSpPr>
        <p:spPr>
          <a:xfrm>
            <a:off x="4343400" y="3749040"/>
            <a:ext cx="3246120" cy="274320"/>
          </a:xfrm>
          <a:prstGeom prst="rect">
            <a:avLst/>
          </a:prstGeom>
          <a:noFill/>
          <a:ln/>
        </p:spPr>
        <p:txBody>
          <a:bodyPr wrap="square" lIns="0" tIns="0" rIns="0" bIns="0" rtlCol="0" anchor="ctr"/>
          <a:lstStyle/>
          <a:p>
            <a:pPr indent="0" marL="0">
              <a:buNone/>
            </a:pPr>
            <a:r>
              <a:rPr lang="en-US" sz="1250" b="1" dirty="0">
                <a:solidFill>
                  <a:srgbClr val="000000"/>
                </a:solidFill>
                <a:latin typeface="Arial" pitchFamily="34" charset="0"/>
                <a:ea typeface="Arial" pitchFamily="34" charset="-122"/>
                <a:cs typeface="Arial" pitchFamily="34" charset="-120"/>
              </a:rPr>
              <a:t>Preserve continuity</a:t>
            </a:r>
            <a:endParaRPr lang="en-US" sz="1250" dirty="0"/>
          </a:p>
        </p:txBody>
      </p:sp>
      <p:sp>
        <p:nvSpPr>
          <p:cNvPr id="27" name="Text 25"/>
          <p:cNvSpPr/>
          <p:nvPr/>
        </p:nvSpPr>
        <p:spPr>
          <a:xfrm>
            <a:off x="4343400" y="4041648"/>
            <a:ext cx="3246120" cy="914400"/>
          </a:xfrm>
          <a:prstGeom prst="rect">
            <a:avLst/>
          </a:prstGeom>
          <a:noFill/>
          <a:ln/>
        </p:spPr>
        <p:txBody>
          <a:bodyPr wrap="square" lIns="0" tIns="0" rIns="0" bIns="0" rtlCol="0" anchor="t"/>
          <a:lstStyle/>
          <a:p>
            <a:pPr indent="0" marL="0">
              <a:lnSpc>
                <a:spcPts val="1500"/>
              </a:lnSpc>
              <a:buNone/>
            </a:pPr>
            <a:r>
              <a:rPr lang="en-US" sz="1050" dirty="0">
                <a:solidFill>
                  <a:srgbClr val="333333"/>
                </a:solidFill>
                <a:latin typeface="Arial" pitchFamily="34" charset="0"/>
                <a:ea typeface="Arial" pitchFamily="34" charset="-122"/>
                <a:cs typeface="Arial" pitchFamily="34" charset="-120"/>
              </a:rPr>
              <a:t>Keep all five extraction images and their SHA-256 values under existing continuity controls until proceedings conclude.</a:t>
            </a:r>
            <a:endParaRPr lang="en-US" sz="1050" dirty="0"/>
          </a:p>
        </p:txBody>
      </p:sp>
      <p:sp>
        <p:nvSpPr>
          <p:cNvPr id="28" name="Shape 26"/>
          <p:cNvSpPr/>
          <p:nvPr/>
        </p:nvSpPr>
        <p:spPr>
          <a:xfrm>
            <a:off x="548640" y="4937760"/>
            <a:ext cx="11094415" cy="0"/>
          </a:xfrm>
          <a:prstGeom prst="line">
            <a:avLst/>
          </a:prstGeom>
          <a:noFill/>
          <a:ln w="22225">
            <a:solidFill>
              <a:srgbClr val="000000"/>
            </a:solidFill>
            <a:prstDash val="solid"/>
          </a:ln>
        </p:spPr>
      </p:sp>
      <p:sp>
        <p:nvSpPr>
          <p:cNvPr id="29" name="Text 27"/>
          <p:cNvSpPr/>
          <p:nvPr/>
        </p:nvSpPr>
        <p:spPr>
          <a:xfrm>
            <a:off x="548640" y="5074920"/>
            <a:ext cx="5943600" cy="777240"/>
          </a:xfrm>
          <a:prstGeom prst="rect">
            <a:avLst/>
          </a:prstGeom>
          <a:noFill/>
          <a:ln/>
        </p:spPr>
        <p:txBody>
          <a:bodyPr wrap="square" lIns="0" tIns="0" rIns="0" bIns="0" rtlCol="0" anchor="ctr"/>
          <a:lstStyle/>
          <a:p>
            <a:pPr indent="0" marL="0">
              <a:buNone/>
            </a:pPr>
            <a:r>
              <a:rPr lang="en-US" sz="4000" b="1" spc="200" kern="0" dirty="0">
                <a:solidFill>
                  <a:srgbClr val="000000"/>
                </a:solidFill>
                <a:latin typeface="Arial" pitchFamily="34" charset="0"/>
                <a:ea typeface="Arial" pitchFamily="34" charset="-122"/>
                <a:cs typeface="Arial" pitchFamily="34" charset="-120"/>
              </a:rPr>
              <a:t>THANK YOU</a:t>
            </a:r>
            <a:endParaRPr lang="en-US" sz="4000" dirty="0"/>
          </a:p>
        </p:txBody>
      </p:sp>
      <p:sp>
        <p:nvSpPr>
          <p:cNvPr id="30" name="Text 28"/>
          <p:cNvSpPr/>
          <p:nvPr/>
        </p:nvSpPr>
        <p:spPr>
          <a:xfrm>
            <a:off x="6583680" y="5120640"/>
            <a:ext cx="5059375" cy="685800"/>
          </a:xfrm>
          <a:prstGeom prst="rect">
            <a:avLst/>
          </a:prstGeom>
          <a:noFill/>
          <a:ln/>
        </p:spPr>
        <p:txBody>
          <a:bodyPr wrap="square" lIns="0" tIns="0" rIns="0" bIns="0" rtlCol="0" anchor="ctr"/>
          <a:lstStyle/>
          <a:p>
            <a:pPr algn="r" indent="0" marL="0">
              <a:lnSpc>
                <a:spcPts val="1600"/>
              </a:lnSpc>
              <a:buNone/>
            </a:pPr>
            <a:r>
              <a:rPr lang="en-US" sz="1100" dirty="0">
                <a:solidFill>
                  <a:srgbClr val="333333"/>
                </a:solidFill>
                <a:latin typeface="Arial" pitchFamily="34" charset="0"/>
                <a:ea typeface="Arial" pitchFamily="34" charset="-122"/>
                <a:cs typeface="Arial" pitchFamily="34" charset="-120"/>
              </a:rPr>
              <a:t>Questions welcome.</a:t>
            </a:r>
            <a:endParaRPr lang="en-US" sz="1100" dirty="0"/>
          </a:p>
          <a:p>
            <a:pPr algn="r" indent="0" marL="0">
              <a:lnSpc>
                <a:spcPts val="1600"/>
              </a:lnSpc>
              <a:buNone/>
            </a:pPr>
            <a:r>
              <a:rPr lang="en-US" sz="1100" dirty="0">
                <a:solidFill>
                  <a:srgbClr val="333333"/>
                </a:solidFill>
                <a:latin typeface="Arial" pitchFamily="34" charset="0"/>
                <a:ea typeface="Arial" pitchFamily="34" charset="-122"/>
                <a:cs typeface="Arial" pitchFamily="34" charset="-120"/>
              </a:rPr>
              <a:t>Rajul Gupta  ·  2523934  ·  ACCA7031 Digital Forensics Analysis</a:t>
            </a:r>
            <a:endParaRPr lang="en-US" sz="11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16</Slides>
  <Notes>16</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Quantum Tech QT-AI-2025 - Forensic Demo</dc:title>
  <dc:subject>PptxGenJS Presentation</dc:subject>
  <dc:creator>ACCA7031 Digital Forensics Analysis</dc:creator>
  <cp:lastModifiedBy>ACCA7031 Digital Forensics Analysis</cp:lastModifiedBy>
  <cp:revision>1</cp:revision>
  <dcterms:created xsi:type="dcterms:W3CDTF">2026-08-11T03:49:34Z</dcterms:created>
  <dcterms:modified xsi:type="dcterms:W3CDTF">2026-08-11T03:49:34Z</dcterms:modified>
</cp:coreProperties>
</file>