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60" r:id="rId4"/>
    <p:sldId id="261" r:id="rId5"/>
    <p:sldId id="258" r:id="rId6"/>
    <p:sldId id="266" r:id="rId7"/>
    <p:sldId id="263" r:id="rId8"/>
    <p:sldId id="267" r:id="rId9"/>
    <p:sldId id="259" r:id="rId10"/>
    <p:sldId id="265"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3" d="100"/>
          <a:sy n="63" d="100"/>
        </p:scale>
        <p:origin x="80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3BF0323-5C01-4632-8B93-B1A7921F5384}" type="datetimeFigureOut">
              <a:rPr lang="en-GB" smtClean="0"/>
              <a:t>18/10/2024</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8F728207-2A55-4C47-BCD9-7AD1BA27B0F9}"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64961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BF0323-5C01-4632-8B93-B1A7921F5384}" type="datetimeFigureOut">
              <a:rPr lang="en-GB" smtClean="0"/>
              <a:t>18/10/2024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728207-2A55-4C47-BCD9-7AD1BA27B0F9}"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3676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BF0323-5C01-4632-8B93-B1A7921F5384}" type="datetimeFigureOut">
              <a:rPr lang="en-GB" smtClean="0"/>
              <a:t>18/10/2024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728207-2A55-4C47-BCD9-7AD1BA27B0F9}"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34344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3BF0323-5C01-4632-8B93-B1A7921F5384}" type="datetimeFigureOut">
              <a:rPr lang="en-GB" smtClean="0"/>
              <a:t>18/10/2024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728207-2A55-4C47-BCD9-7AD1BA27B0F9}"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7060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BF0323-5C01-4632-8B93-B1A7921F5384}" type="datetimeFigureOut">
              <a:rPr lang="en-GB" smtClean="0"/>
              <a:t>18/10/2024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728207-2A55-4C47-BCD9-7AD1BA27B0F9}"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5973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3BF0323-5C01-4632-8B93-B1A7921F5384}" type="datetimeFigureOut">
              <a:rPr lang="en-GB" smtClean="0"/>
              <a:t>18/10/2024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728207-2A55-4C47-BCD9-7AD1BA27B0F9}"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86041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BF0323-5C01-4632-8B93-B1A7921F5384}" type="datetimeFigureOut">
              <a:rPr lang="en-GB" smtClean="0"/>
              <a:t>18/10/2024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728207-2A55-4C47-BCD9-7AD1BA27B0F9}" type="slidenum">
              <a:rPr lang="en-GB" smtClean="0"/>
              <a:t>‹#›</a:t>
            </a:fld>
            <a:endParaRPr lang="en-GB"/>
          </a:p>
        </p:txBody>
      </p:sp>
    </p:spTree>
    <p:extLst>
      <p:ext uri="{BB962C8B-B14F-4D97-AF65-F5344CB8AC3E}">
        <p14:creationId xmlns:p14="http://schemas.microsoft.com/office/powerpoint/2010/main" val="1624643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BF0323-5C01-4632-8B93-B1A7921F5384}" type="datetimeFigureOut">
              <a:rPr lang="en-GB" smtClean="0"/>
              <a:t>18/10/2024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728207-2A55-4C47-BCD9-7AD1BA27B0F9}"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9025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3BF0323-5C01-4632-8B93-B1A7921F5384}" type="datetimeFigureOut">
              <a:rPr lang="en-GB" smtClean="0"/>
              <a:t>18/10/2024</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8F728207-2A55-4C47-BCD9-7AD1BA27B0F9}"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45617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BF0323-5C01-4632-8B93-B1A7921F5384}" type="datetimeFigureOut">
              <a:rPr lang="en-GB" smtClean="0"/>
              <a:t>18/10/2024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728207-2A55-4C47-BCD9-7AD1BA27B0F9}"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54945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BF0323-5C01-4632-8B93-B1A7921F5384}" type="datetimeFigureOut">
              <a:rPr lang="en-GB" smtClean="0"/>
              <a:t>18/10/2024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728207-2A55-4C47-BCD9-7AD1BA27B0F9}"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7170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3BF0323-5C01-4632-8B93-B1A7921F5384}" type="datetimeFigureOut">
              <a:rPr lang="en-GB" smtClean="0"/>
              <a:t>18/10/2024</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F728207-2A55-4C47-BCD9-7AD1BA27B0F9}"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877984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dreamstime.com/royalty-free-stock-image-fair-vs-unfair-words-scale-balance-justice-injustice-gold-to-illustrate-compare-legal-business-matters-image36445936"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odreads.com/book/show/5598.Moral_Luck"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stidhamreconstruction.com/2016/03/11/justice-served/gavel/"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eterandphilosophy.blogspot.com/2013/04/immanuel-kant.html"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07/s11098-018-1169-5" TargetMode="External"/><Relationship Id="rId2" Type="http://schemas.openxmlformats.org/officeDocument/2006/relationships/hyperlink" Target="https://plato.stanford.edu/entries/skepticism-moral-responsibility/" TargetMode="External"/><Relationship Id="rId1" Type="http://schemas.openxmlformats.org/officeDocument/2006/relationships/slideLayout" Target="../slideLayouts/slideLayout2.xml"/><Relationship Id="rId6" Type="http://schemas.openxmlformats.org/officeDocument/2006/relationships/hyperlink" Target="https://iep.utm.edu/blame-and-praise/" TargetMode="External"/><Relationship Id="rId5" Type="http://schemas.openxmlformats.org/officeDocument/2006/relationships/hyperlink" Target="https://www.thebehavioralscientist.com/glossary/moral-luck" TargetMode="External"/><Relationship Id="rId4" Type="http://schemas.openxmlformats.org/officeDocument/2006/relationships/hyperlink" Target="https://plato.stanford.edu/entries/moral-luc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CD81B-A609-7651-A8D8-6359C3C5DEBF}"/>
              </a:ext>
            </a:extLst>
          </p:cNvPr>
          <p:cNvSpPr>
            <a:spLocks noGrp="1"/>
          </p:cNvSpPr>
          <p:nvPr>
            <p:ph type="ctrTitle"/>
          </p:nvPr>
        </p:nvSpPr>
        <p:spPr>
          <a:xfrm>
            <a:off x="2590800" y="2993572"/>
            <a:ext cx="6400799" cy="574040"/>
          </a:xfrm>
        </p:spPr>
        <p:txBody>
          <a:bodyPr>
            <a:normAutofit fontScale="90000"/>
          </a:bodyPr>
          <a:lstStyle/>
          <a:p>
            <a:pPr algn="ctr"/>
            <a:r>
              <a:rPr lang="en-GB" sz="3600" dirty="0"/>
              <a:t>Is moral luck fair or unfair?</a:t>
            </a:r>
          </a:p>
        </p:txBody>
      </p:sp>
      <p:sp>
        <p:nvSpPr>
          <p:cNvPr id="3" name="Subtitle 2">
            <a:extLst>
              <a:ext uri="{FF2B5EF4-FFF2-40B4-BE49-F238E27FC236}">
                <a16:creationId xmlns:a16="http://schemas.microsoft.com/office/drawing/2014/main" id="{72A9C1BF-73AA-2A0D-E1BF-1BEE30675453}"/>
              </a:ext>
            </a:extLst>
          </p:cNvPr>
          <p:cNvSpPr>
            <a:spLocks noGrp="1"/>
          </p:cNvSpPr>
          <p:nvPr>
            <p:ph type="subTitle" idx="1"/>
          </p:nvPr>
        </p:nvSpPr>
        <p:spPr>
          <a:xfrm>
            <a:off x="9067799" y="3567612"/>
            <a:ext cx="2166257" cy="697456"/>
          </a:xfrm>
        </p:spPr>
        <p:txBody>
          <a:bodyPr>
            <a:normAutofit fontScale="55000" lnSpcReduction="20000"/>
          </a:bodyPr>
          <a:lstStyle/>
          <a:p>
            <a:r>
              <a:rPr lang="en-GB" sz="2800" dirty="0"/>
              <a:t>By Nora Hardy (2114577)</a:t>
            </a:r>
          </a:p>
        </p:txBody>
      </p:sp>
    </p:spTree>
    <p:extLst>
      <p:ext uri="{BB962C8B-B14F-4D97-AF65-F5344CB8AC3E}">
        <p14:creationId xmlns:p14="http://schemas.microsoft.com/office/powerpoint/2010/main" val="3439221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6DDC6-00EA-D72E-EA3D-60DAD4F88E4C}"/>
              </a:ext>
            </a:extLst>
          </p:cNvPr>
          <p:cNvSpPr>
            <a:spLocks noGrp="1"/>
          </p:cNvSpPr>
          <p:nvPr>
            <p:ph type="title"/>
          </p:nvPr>
        </p:nvSpPr>
        <p:spPr/>
        <p:txBody>
          <a:bodyPr/>
          <a:lstStyle/>
          <a:p>
            <a:r>
              <a:rPr lang="en-GB" dirty="0"/>
              <a:t>What is moral luck?</a:t>
            </a:r>
          </a:p>
        </p:txBody>
      </p:sp>
      <p:sp>
        <p:nvSpPr>
          <p:cNvPr id="3" name="Content Placeholder 2">
            <a:extLst>
              <a:ext uri="{FF2B5EF4-FFF2-40B4-BE49-F238E27FC236}">
                <a16:creationId xmlns:a16="http://schemas.microsoft.com/office/drawing/2014/main" id="{545F9112-37A4-243A-543F-EBF3865DFBED}"/>
              </a:ext>
            </a:extLst>
          </p:cNvPr>
          <p:cNvSpPr>
            <a:spLocks noGrp="1"/>
          </p:cNvSpPr>
          <p:nvPr>
            <p:ph idx="1"/>
          </p:nvPr>
        </p:nvSpPr>
        <p:spPr>
          <a:xfrm>
            <a:off x="784985" y="1902740"/>
            <a:ext cx="5746443" cy="4006966"/>
          </a:xfrm>
        </p:spPr>
        <p:txBody>
          <a:bodyPr>
            <a:normAutofit lnSpcReduction="10000"/>
          </a:bodyPr>
          <a:lstStyle/>
          <a:p>
            <a:endParaRPr lang="en-GB" dirty="0"/>
          </a:p>
          <a:p>
            <a:r>
              <a:rPr lang="en-GB" dirty="0"/>
              <a:t>First introduced by Bernard Williams in 1976 “ when I first introduced the expression “</a:t>
            </a:r>
            <a:r>
              <a:rPr lang="en-GB" i="1" dirty="0"/>
              <a:t>moral luck” </a:t>
            </a:r>
            <a:r>
              <a:rPr lang="en-GB" dirty="0"/>
              <a:t>I expected to suggest an oxymoron. (Williams, 1993)</a:t>
            </a:r>
          </a:p>
          <a:p>
            <a:r>
              <a:rPr lang="en-GB" dirty="0"/>
              <a:t>A philosophical concept that is concerned with the moral judgement of an agent.</a:t>
            </a:r>
          </a:p>
          <a:p>
            <a:r>
              <a:rPr lang="en-GB" dirty="0"/>
              <a:t>Either praise or blame is placed upon the agent for their actions.</a:t>
            </a:r>
          </a:p>
          <a:p>
            <a:r>
              <a:rPr lang="en-GB" dirty="0"/>
              <a:t> Even actions which are beyond the agents control, are morally judged.</a:t>
            </a:r>
          </a:p>
          <a:p>
            <a:pPr marL="0" indent="0">
              <a:buNone/>
            </a:pPr>
            <a:endParaRPr lang="en-GB" dirty="0"/>
          </a:p>
        </p:txBody>
      </p:sp>
      <p:sp>
        <p:nvSpPr>
          <p:cNvPr id="4" name="TextBox 3">
            <a:extLst>
              <a:ext uri="{FF2B5EF4-FFF2-40B4-BE49-F238E27FC236}">
                <a16:creationId xmlns:a16="http://schemas.microsoft.com/office/drawing/2014/main" id="{733EC8CB-C8F9-AEA1-AB17-2772EF3C223B}"/>
              </a:ext>
            </a:extLst>
          </p:cNvPr>
          <p:cNvSpPr txBox="1"/>
          <p:nvPr/>
        </p:nvSpPr>
        <p:spPr>
          <a:xfrm>
            <a:off x="7728903" y="4887686"/>
            <a:ext cx="3445694" cy="1200329"/>
          </a:xfrm>
          <a:prstGeom prst="rect">
            <a:avLst/>
          </a:prstGeom>
          <a:noFill/>
        </p:spPr>
        <p:txBody>
          <a:bodyPr wrap="square" rtlCol="0">
            <a:spAutoFit/>
          </a:bodyPr>
          <a:lstStyle/>
          <a:p>
            <a:r>
              <a:rPr lang="en-GB" dirty="0">
                <a:hlinkClick r:id="rId2"/>
              </a:rPr>
              <a:t>Fair Vs Unfair Words Scale Balance Justice Injustice Stock Illustration - Illustration of fair, choice: 36445936 (dreamstime.com)</a:t>
            </a:r>
            <a:endParaRPr lang="en-GB" dirty="0"/>
          </a:p>
        </p:txBody>
      </p:sp>
      <p:pic>
        <p:nvPicPr>
          <p:cNvPr id="1030" name="Picture 6" descr="Fair Vs Unfair Words Scale Balance Justice Injustice Stock Illustration ...">
            <a:extLst>
              <a:ext uri="{FF2B5EF4-FFF2-40B4-BE49-F238E27FC236}">
                <a16:creationId xmlns:a16="http://schemas.microsoft.com/office/drawing/2014/main" id="{9F59450A-7DF8-872E-4260-1D3590F205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1612" y="1902740"/>
            <a:ext cx="3003242" cy="2935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9589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3BA22-2CD9-E499-E896-8E68DF465D95}"/>
              </a:ext>
            </a:extLst>
          </p:cNvPr>
          <p:cNvSpPr>
            <a:spLocks noGrp="1"/>
          </p:cNvSpPr>
          <p:nvPr>
            <p:ph type="title"/>
          </p:nvPr>
        </p:nvSpPr>
        <p:spPr/>
        <p:txBody>
          <a:bodyPr/>
          <a:lstStyle/>
          <a:p>
            <a:r>
              <a:rPr lang="en-GB" dirty="0"/>
              <a:t>TYPES of moral luck</a:t>
            </a:r>
          </a:p>
        </p:txBody>
      </p:sp>
      <p:sp>
        <p:nvSpPr>
          <p:cNvPr id="3" name="Content Placeholder 2">
            <a:extLst>
              <a:ext uri="{FF2B5EF4-FFF2-40B4-BE49-F238E27FC236}">
                <a16:creationId xmlns:a16="http://schemas.microsoft.com/office/drawing/2014/main" id="{F68C7ECA-83B2-BA16-8887-5B0542EC38A2}"/>
              </a:ext>
            </a:extLst>
          </p:cNvPr>
          <p:cNvSpPr>
            <a:spLocks noGrp="1"/>
          </p:cNvSpPr>
          <p:nvPr>
            <p:ph idx="1"/>
          </p:nvPr>
        </p:nvSpPr>
        <p:spPr/>
        <p:txBody>
          <a:bodyPr/>
          <a:lstStyle/>
          <a:p>
            <a:r>
              <a:rPr lang="en-GB" dirty="0"/>
              <a:t>Resultant Moral Luck </a:t>
            </a:r>
          </a:p>
          <a:p>
            <a:r>
              <a:rPr lang="en-GB" dirty="0"/>
              <a:t>Circumstantial Moral Luck </a:t>
            </a:r>
          </a:p>
          <a:p>
            <a:r>
              <a:rPr lang="en-GB" dirty="0"/>
              <a:t>Constitutive Moral Luck </a:t>
            </a:r>
          </a:p>
          <a:p>
            <a:r>
              <a:rPr lang="en-GB" dirty="0"/>
              <a:t>Causal Moral Luck</a:t>
            </a:r>
          </a:p>
        </p:txBody>
      </p:sp>
    </p:spTree>
    <p:extLst>
      <p:ext uri="{BB962C8B-B14F-4D97-AF65-F5344CB8AC3E}">
        <p14:creationId xmlns:p14="http://schemas.microsoft.com/office/powerpoint/2010/main" val="3085828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009F9-94D4-4F4B-6868-77F8998255B1}"/>
              </a:ext>
            </a:extLst>
          </p:cNvPr>
          <p:cNvSpPr>
            <a:spLocks noGrp="1"/>
          </p:cNvSpPr>
          <p:nvPr>
            <p:ph type="title"/>
          </p:nvPr>
        </p:nvSpPr>
        <p:spPr/>
        <p:txBody>
          <a:bodyPr/>
          <a:lstStyle/>
          <a:p>
            <a:r>
              <a:rPr lang="en-GB" dirty="0"/>
              <a:t>the unfairness of moral luck – Robert J Hartman</a:t>
            </a:r>
          </a:p>
        </p:txBody>
      </p:sp>
      <p:sp>
        <p:nvSpPr>
          <p:cNvPr id="3" name="Content Placeholder 2">
            <a:extLst>
              <a:ext uri="{FF2B5EF4-FFF2-40B4-BE49-F238E27FC236}">
                <a16:creationId xmlns:a16="http://schemas.microsoft.com/office/drawing/2014/main" id="{B2E89E20-16A2-5B98-B9D9-133938685ED2}"/>
              </a:ext>
            </a:extLst>
          </p:cNvPr>
          <p:cNvSpPr>
            <a:spLocks noGrp="1"/>
          </p:cNvSpPr>
          <p:nvPr>
            <p:ph idx="1"/>
          </p:nvPr>
        </p:nvSpPr>
        <p:spPr>
          <a:xfrm>
            <a:off x="1278230" y="2090056"/>
            <a:ext cx="7909313" cy="4115825"/>
          </a:xfrm>
        </p:spPr>
        <p:txBody>
          <a:bodyPr>
            <a:normAutofit fontScale="47500" lnSpcReduction="20000"/>
          </a:bodyPr>
          <a:lstStyle/>
          <a:p>
            <a:r>
              <a:rPr lang="en-GB" sz="3600" dirty="0"/>
              <a:t>Robert J Hartman – a Northern University professor of Philosophy discusses the unfairness of moral luck.</a:t>
            </a:r>
          </a:p>
          <a:p>
            <a:r>
              <a:rPr lang="en-GB" sz="3600" dirty="0"/>
              <a:t>He provides an example of 5 people driving home from a party;  </a:t>
            </a:r>
          </a:p>
          <a:p>
            <a:pPr marL="457200" indent="-457200">
              <a:buFont typeface="+mj-lt"/>
              <a:buAutoNum type="arabicPeriod"/>
            </a:pPr>
            <a:r>
              <a:rPr lang="en-GB" sz="3600" dirty="0"/>
              <a:t>The Killer </a:t>
            </a:r>
          </a:p>
          <a:p>
            <a:pPr marL="457200" indent="-457200">
              <a:buFont typeface="+mj-lt"/>
              <a:buAutoNum type="arabicPeriod"/>
            </a:pPr>
            <a:r>
              <a:rPr lang="en-GB" sz="3600" dirty="0"/>
              <a:t>Merely Reckless </a:t>
            </a:r>
          </a:p>
          <a:p>
            <a:pPr marL="457200" indent="-457200">
              <a:buFont typeface="+mj-lt"/>
              <a:buAutoNum type="arabicPeriod"/>
            </a:pPr>
            <a:r>
              <a:rPr lang="en-GB" sz="3600" dirty="0"/>
              <a:t>No Start </a:t>
            </a:r>
          </a:p>
          <a:p>
            <a:pPr marL="457200" indent="-457200">
              <a:buFont typeface="+mj-lt"/>
              <a:buAutoNum type="arabicPeriod"/>
            </a:pPr>
            <a:r>
              <a:rPr lang="en-GB" sz="3600" dirty="0"/>
              <a:t>Works Tonight</a:t>
            </a:r>
          </a:p>
          <a:p>
            <a:pPr marL="457200" indent="-457200">
              <a:buFont typeface="+mj-lt"/>
              <a:buAutoNum type="arabicPeriod"/>
            </a:pPr>
            <a:r>
              <a:rPr lang="en-GB" sz="3600" dirty="0"/>
              <a:t>Scarred Childhood</a:t>
            </a:r>
          </a:p>
          <a:p>
            <a:r>
              <a:rPr lang="en-GB" sz="3600" dirty="0"/>
              <a:t>He concludes that it would be unfair to find any of the 5 more blameworthy than the others.  The difference between them is a matter of luck (Resultant Luck)  despite them all having the potential of committing the same offence</a:t>
            </a:r>
          </a:p>
          <a:p>
            <a:endParaRPr lang="en-GB" dirty="0"/>
          </a:p>
          <a:p>
            <a:endParaRPr lang="en-GB" dirty="0"/>
          </a:p>
          <a:p>
            <a:endParaRPr lang="en-GB" dirty="0"/>
          </a:p>
        </p:txBody>
      </p:sp>
    </p:spTree>
    <p:extLst>
      <p:ext uri="{BB962C8B-B14F-4D97-AF65-F5344CB8AC3E}">
        <p14:creationId xmlns:p14="http://schemas.microsoft.com/office/powerpoint/2010/main" val="2145569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04558-CA0C-A54B-0A53-BAA856133E11}"/>
              </a:ext>
            </a:extLst>
          </p:cNvPr>
          <p:cNvSpPr>
            <a:spLocks noGrp="1"/>
          </p:cNvSpPr>
          <p:nvPr>
            <p:ph type="title"/>
          </p:nvPr>
        </p:nvSpPr>
        <p:spPr/>
        <p:txBody>
          <a:bodyPr/>
          <a:lstStyle/>
          <a:p>
            <a:r>
              <a:rPr lang="en-GB" dirty="0"/>
              <a:t>Bernard Williams on moral luck</a:t>
            </a:r>
          </a:p>
        </p:txBody>
      </p:sp>
      <p:sp>
        <p:nvSpPr>
          <p:cNvPr id="3" name="Content Placeholder 2">
            <a:extLst>
              <a:ext uri="{FF2B5EF4-FFF2-40B4-BE49-F238E27FC236}">
                <a16:creationId xmlns:a16="http://schemas.microsoft.com/office/drawing/2014/main" id="{7E69C88A-727C-9051-BE8F-3777222B0527}"/>
              </a:ext>
            </a:extLst>
          </p:cNvPr>
          <p:cNvSpPr>
            <a:spLocks noGrp="1"/>
          </p:cNvSpPr>
          <p:nvPr>
            <p:ph idx="1"/>
          </p:nvPr>
        </p:nvSpPr>
        <p:spPr>
          <a:xfrm>
            <a:off x="1451579" y="1853754"/>
            <a:ext cx="5820078" cy="4372875"/>
          </a:xfrm>
        </p:spPr>
        <p:txBody>
          <a:bodyPr>
            <a:normAutofit lnSpcReduction="10000"/>
          </a:bodyPr>
          <a:lstStyle/>
          <a:p>
            <a:r>
              <a:rPr lang="en-GB" dirty="0"/>
              <a:t>Bernard Williams stated that morality is a matter of luck and believes that moral luck is unfair.</a:t>
            </a:r>
          </a:p>
          <a:p>
            <a:r>
              <a:rPr lang="en-GB" dirty="0"/>
              <a:t> For moral luck to be considered “fair”, equality of moral opportunity is required.  </a:t>
            </a:r>
          </a:p>
          <a:p>
            <a:r>
              <a:rPr lang="en-GB" dirty="0"/>
              <a:t>Since moral opportunity is a value in which is not accessible to all, moral luck would need to be non-existent. </a:t>
            </a:r>
          </a:p>
          <a:p>
            <a:r>
              <a:rPr lang="en-GB" dirty="0"/>
              <a:t>If moral luck is non-existent, then nobody can be held morally responsible for anything.</a:t>
            </a:r>
          </a:p>
          <a:p>
            <a:r>
              <a:rPr lang="en-GB" dirty="0"/>
              <a:t>He also believed that “morality” should instead to replaced with “ethical”</a:t>
            </a:r>
          </a:p>
        </p:txBody>
      </p:sp>
      <p:pic>
        <p:nvPicPr>
          <p:cNvPr id="2052" name="Picture 4" descr="Moral luck: Philosophical Papers, 1973-1980 - by Bernard Williams ...">
            <a:extLst>
              <a:ext uri="{FF2B5EF4-FFF2-40B4-BE49-F238E27FC236}">
                <a16:creationId xmlns:a16="http://schemas.microsoft.com/office/drawing/2014/main" id="{4DABCB89-6020-A710-B50F-D8126850B3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33065" y="1952625"/>
            <a:ext cx="2239735" cy="28808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E44EFF-7664-CA77-081D-10C8FBAD6BAB}"/>
              </a:ext>
            </a:extLst>
          </p:cNvPr>
          <p:cNvSpPr txBox="1"/>
          <p:nvPr/>
        </p:nvSpPr>
        <p:spPr>
          <a:xfrm>
            <a:off x="8733065" y="4749301"/>
            <a:ext cx="2122714" cy="1477328"/>
          </a:xfrm>
          <a:prstGeom prst="rect">
            <a:avLst/>
          </a:prstGeom>
          <a:noFill/>
        </p:spPr>
        <p:txBody>
          <a:bodyPr wrap="square" rtlCol="0">
            <a:spAutoFit/>
          </a:bodyPr>
          <a:lstStyle/>
          <a:p>
            <a:r>
              <a:rPr lang="en-GB" dirty="0">
                <a:hlinkClick r:id="rId3"/>
              </a:rPr>
              <a:t>Moral Luck: Philosophical Papers 1973-1980 by Bernard Williams | Goodreads</a:t>
            </a:r>
            <a:endParaRPr lang="en-GB" dirty="0"/>
          </a:p>
        </p:txBody>
      </p:sp>
    </p:spTree>
    <p:extLst>
      <p:ext uri="{BB962C8B-B14F-4D97-AF65-F5344CB8AC3E}">
        <p14:creationId xmlns:p14="http://schemas.microsoft.com/office/powerpoint/2010/main" val="1370308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4F363-4DF4-0BB4-19B1-13A64B5C34A8}"/>
              </a:ext>
            </a:extLst>
          </p:cNvPr>
          <p:cNvSpPr>
            <a:spLocks noGrp="1"/>
          </p:cNvSpPr>
          <p:nvPr>
            <p:ph type="title"/>
          </p:nvPr>
        </p:nvSpPr>
        <p:spPr/>
        <p:txBody>
          <a:bodyPr/>
          <a:lstStyle/>
          <a:p>
            <a:r>
              <a:rPr lang="en-GB" dirty="0"/>
              <a:t>Bernard Williams example</a:t>
            </a:r>
          </a:p>
        </p:txBody>
      </p:sp>
      <p:sp>
        <p:nvSpPr>
          <p:cNvPr id="3" name="Content Placeholder 2">
            <a:extLst>
              <a:ext uri="{FF2B5EF4-FFF2-40B4-BE49-F238E27FC236}">
                <a16:creationId xmlns:a16="http://schemas.microsoft.com/office/drawing/2014/main" id="{DAF87512-45EB-16E0-0EE9-0BE5FEAD83BE}"/>
              </a:ext>
            </a:extLst>
          </p:cNvPr>
          <p:cNvSpPr>
            <a:spLocks noGrp="1"/>
          </p:cNvSpPr>
          <p:nvPr>
            <p:ph idx="1"/>
          </p:nvPr>
        </p:nvSpPr>
        <p:spPr>
          <a:xfrm>
            <a:off x="1451580" y="2015732"/>
            <a:ext cx="7039278" cy="4037749"/>
          </a:xfrm>
        </p:spPr>
        <p:txBody>
          <a:bodyPr>
            <a:normAutofit/>
          </a:bodyPr>
          <a:lstStyle/>
          <a:p>
            <a:r>
              <a:rPr lang="en-GB" dirty="0"/>
              <a:t>An example of Williams’ view toward moral luck is as follows:</a:t>
            </a:r>
          </a:p>
          <a:p>
            <a:r>
              <a:rPr lang="en-GB" dirty="0"/>
              <a:t> Two twins separated at birth. One grows up to become vicious criminal and the other becomes a generous and charitable university professor.  </a:t>
            </a:r>
          </a:p>
          <a:p>
            <a:r>
              <a:rPr lang="en-GB" dirty="0"/>
              <a:t>  For Williams, this could be the result of circumstantial and constitutive moral luck.</a:t>
            </a:r>
          </a:p>
          <a:p>
            <a:r>
              <a:rPr lang="en-GB" dirty="0"/>
              <a:t>The circumstances of being separated at birth was out of their control and who they have become is a result of their good or bad education and parents in which they hold no control over.</a:t>
            </a:r>
          </a:p>
          <a:p>
            <a:endParaRPr lang="en-GB" dirty="0"/>
          </a:p>
          <a:p>
            <a:endParaRPr lang="en-GB" dirty="0"/>
          </a:p>
        </p:txBody>
      </p:sp>
    </p:spTree>
    <p:extLst>
      <p:ext uri="{BB962C8B-B14F-4D97-AF65-F5344CB8AC3E}">
        <p14:creationId xmlns:p14="http://schemas.microsoft.com/office/powerpoint/2010/main" val="253929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2FD6C-77B5-8134-F634-289A1F79D79F}"/>
              </a:ext>
            </a:extLst>
          </p:cNvPr>
          <p:cNvSpPr>
            <a:spLocks noGrp="1"/>
          </p:cNvSpPr>
          <p:nvPr>
            <p:ph type="title"/>
          </p:nvPr>
        </p:nvSpPr>
        <p:spPr/>
        <p:txBody>
          <a:bodyPr/>
          <a:lstStyle/>
          <a:p>
            <a:r>
              <a:rPr lang="en-GB" dirty="0"/>
              <a:t>Praise </a:t>
            </a:r>
            <a:r>
              <a:rPr lang="en-GB"/>
              <a:t>and blame</a:t>
            </a:r>
          </a:p>
        </p:txBody>
      </p:sp>
      <p:sp>
        <p:nvSpPr>
          <p:cNvPr id="3" name="Content Placeholder 2">
            <a:extLst>
              <a:ext uri="{FF2B5EF4-FFF2-40B4-BE49-F238E27FC236}">
                <a16:creationId xmlns:a16="http://schemas.microsoft.com/office/drawing/2014/main" id="{8AB6D96A-3D74-599C-A388-B55B8BF7FAFA}"/>
              </a:ext>
            </a:extLst>
          </p:cNvPr>
          <p:cNvSpPr>
            <a:spLocks noGrp="1"/>
          </p:cNvSpPr>
          <p:nvPr>
            <p:ph idx="1"/>
          </p:nvPr>
        </p:nvSpPr>
        <p:spPr>
          <a:xfrm>
            <a:off x="1451580" y="2015732"/>
            <a:ext cx="6407906" cy="4037749"/>
          </a:xfrm>
        </p:spPr>
        <p:txBody>
          <a:bodyPr>
            <a:normAutofit/>
          </a:bodyPr>
          <a:lstStyle/>
          <a:p>
            <a:r>
              <a:rPr lang="en-GB" dirty="0"/>
              <a:t>Moral praise and blame cannot be placed upon an agent based on “Lucky Factors” (Genetics, social pressure, opportunity)</a:t>
            </a:r>
          </a:p>
          <a:p>
            <a:r>
              <a:rPr lang="en-GB" dirty="0"/>
              <a:t>These are factors which cannot be controlled and are not accessible by all.</a:t>
            </a:r>
          </a:p>
          <a:p>
            <a:r>
              <a:rPr lang="en-GB" dirty="0"/>
              <a:t> To be held truly morally responsible the “lucky factors” would need to be non existent.</a:t>
            </a:r>
          </a:p>
          <a:p>
            <a:r>
              <a:rPr lang="en-GB" dirty="0"/>
              <a:t>This can only occur if the agent was responsible for self- creation.</a:t>
            </a:r>
          </a:p>
          <a:p>
            <a:endParaRPr lang="en-GB" dirty="0"/>
          </a:p>
          <a:p>
            <a:endParaRPr lang="en-GB" dirty="0"/>
          </a:p>
          <a:p>
            <a:endParaRPr lang="en-GB" dirty="0"/>
          </a:p>
          <a:p>
            <a:endParaRPr lang="en-GB" dirty="0"/>
          </a:p>
          <a:p>
            <a:endParaRPr lang="en-GB" dirty="0"/>
          </a:p>
        </p:txBody>
      </p:sp>
      <p:pic>
        <p:nvPicPr>
          <p:cNvPr id="4098" name="Picture 2" descr="Gavel - Stidham Reconstruction">
            <a:extLst>
              <a:ext uri="{FF2B5EF4-FFF2-40B4-BE49-F238E27FC236}">
                <a16:creationId xmlns:a16="http://schemas.microsoft.com/office/drawing/2014/main" id="{B167C896-2EFE-496E-A654-039676F5C3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9486" y="1922777"/>
            <a:ext cx="4223658" cy="211182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849C630-1AFD-D6A2-ADEF-FD9BDAB9E2A4}"/>
              </a:ext>
            </a:extLst>
          </p:cNvPr>
          <p:cNvSpPr txBox="1"/>
          <p:nvPr/>
        </p:nvSpPr>
        <p:spPr>
          <a:xfrm>
            <a:off x="7990114" y="4430486"/>
            <a:ext cx="3646715" cy="369332"/>
          </a:xfrm>
          <a:prstGeom prst="rect">
            <a:avLst/>
          </a:prstGeom>
          <a:noFill/>
        </p:spPr>
        <p:txBody>
          <a:bodyPr wrap="square" rtlCol="0">
            <a:spAutoFit/>
          </a:bodyPr>
          <a:lstStyle/>
          <a:p>
            <a:r>
              <a:rPr lang="en-GB">
                <a:hlinkClick r:id="rId3"/>
              </a:rPr>
              <a:t>Gavel - Stidham Reconstruction</a:t>
            </a:r>
            <a:endParaRPr lang="en-GB" dirty="0"/>
          </a:p>
        </p:txBody>
      </p:sp>
    </p:spTree>
    <p:extLst>
      <p:ext uri="{BB962C8B-B14F-4D97-AF65-F5344CB8AC3E}">
        <p14:creationId xmlns:p14="http://schemas.microsoft.com/office/powerpoint/2010/main" val="1954050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0051A-5133-43E2-C2BC-FCE2DE209E5A}"/>
              </a:ext>
            </a:extLst>
          </p:cNvPr>
          <p:cNvSpPr>
            <a:spLocks noGrp="1"/>
          </p:cNvSpPr>
          <p:nvPr>
            <p:ph type="title"/>
          </p:nvPr>
        </p:nvSpPr>
        <p:spPr/>
        <p:txBody>
          <a:bodyPr/>
          <a:lstStyle/>
          <a:p>
            <a:r>
              <a:rPr lang="en-GB" dirty="0"/>
              <a:t>Galen </a:t>
            </a:r>
            <a:r>
              <a:rPr lang="en-GB" dirty="0" err="1"/>
              <a:t>strawson</a:t>
            </a:r>
            <a:r>
              <a:rPr lang="en-GB" dirty="0"/>
              <a:t> – the impossibility of Moral responsibility”</a:t>
            </a:r>
          </a:p>
        </p:txBody>
      </p:sp>
      <p:sp>
        <p:nvSpPr>
          <p:cNvPr id="3" name="Content Placeholder 2">
            <a:extLst>
              <a:ext uri="{FF2B5EF4-FFF2-40B4-BE49-F238E27FC236}">
                <a16:creationId xmlns:a16="http://schemas.microsoft.com/office/drawing/2014/main" id="{90762A1C-A51A-2D73-AC10-41D86A927DBB}"/>
              </a:ext>
            </a:extLst>
          </p:cNvPr>
          <p:cNvSpPr>
            <a:spLocks noGrp="1"/>
          </p:cNvSpPr>
          <p:nvPr>
            <p:ph idx="1"/>
          </p:nvPr>
        </p:nvSpPr>
        <p:spPr>
          <a:xfrm>
            <a:off x="1451580" y="2015732"/>
            <a:ext cx="5275792" cy="3450613"/>
          </a:xfrm>
        </p:spPr>
        <p:txBody>
          <a:bodyPr>
            <a:normAutofit fontScale="92500" lnSpcReduction="20000"/>
          </a:bodyPr>
          <a:lstStyle/>
          <a:p>
            <a:r>
              <a:rPr lang="en-GB" dirty="0"/>
              <a:t>Galen Strawson supported this idea in his 1994 paper entitled “The Impossibility of Moral Responsibility”</a:t>
            </a:r>
          </a:p>
          <a:p>
            <a:r>
              <a:rPr lang="en-GB" dirty="0"/>
              <a:t> He stated that “nothing can be a cause of itself (causa sui) which is required for moral responsibility. </a:t>
            </a:r>
          </a:p>
          <a:p>
            <a:r>
              <a:rPr lang="en-GB" dirty="0"/>
              <a:t>Since causa sui cannot occur, we do not hold pure agency.</a:t>
            </a:r>
          </a:p>
          <a:p>
            <a:r>
              <a:rPr lang="en-GB" dirty="0"/>
              <a:t>Therefore, it would be unfair to be praised or blamed for our actions under “moral luck”.</a:t>
            </a:r>
          </a:p>
        </p:txBody>
      </p:sp>
    </p:spTree>
    <p:extLst>
      <p:ext uri="{BB962C8B-B14F-4D97-AF65-F5344CB8AC3E}">
        <p14:creationId xmlns:p14="http://schemas.microsoft.com/office/powerpoint/2010/main" val="3764369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D6D4A-1BC3-9183-0FC0-96A97B8255E7}"/>
              </a:ext>
            </a:extLst>
          </p:cNvPr>
          <p:cNvSpPr>
            <a:spLocks noGrp="1"/>
          </p:cNvSpPr>
          <p:nvPr>
            <p:ph type="title"/>
          </p:nvPr>
        </p:nvSpPr>
        <p:spPr/>
        <p:txBody>
          <a:bodyPr/>
          <a:lstStyle/>
          <a:p>
            <a:r>
              <a:rPr lang="en-GB" dirty="0"/>
              <a:t>Immanuel KANT’s position</a:t>
            </a:r>
          </a:p>
        </p:txBody>
      </p:sp>
      <p:sp>
        <p:nvSpPr>
          <p:cNvPr id="3" name="Content Placeholder 2">
            <a:extLst>
              <a:ext uri="{FF2B5EF4-FFF2-40B4-BE49-F238E27FC236}">
                <a16:creationId xmlns:a16="http://schemas.microsoft.com/office/drawing/2014/main" id="{846D622D-F737-F420-80EF-13AB7683D5A4}"/>
              </a:ext>
            </a:extLst>
          </p:cNvPr>
          <p:cNvSpPr>
            <a:spLocks noGrp="1"/>
          </p:cNvSpPr>
          <p:nvPr>
            <p:ph idx="1"/>
          </p:nvPr>
        </p:nvSpPr>
        <p:spPr>
          <a:xfrm>
            <a:off x="1451579" y="2015732"/>
            <a:ext cx="5591477" cy="4134697"/>
          </a:xfrm>
        </p:spPr>
        <p:txBody>
          <a:bodyPr>
            <a:normAutofit/>
          </a:bodyPr>
          <a:lstStyle/>
          <a:p>
            <a:r>
              <a:rPr lang="en-GB" dirty="0"/>
              <a:t>For Immanuel Kant, moral responsibility, praise and blame should be placed on the agent if they can demonstrate control over their actions. </a:t>
            </a:r>
          </a:p>
          <a:p>
            <a:r>
              <a:rPr lang="en-GB" dirty="0"/>
              <a:t>Praise and blame can remain effective to influencing an agent’s behaviour.</a:t>
            </a:r>
          </a:p>
          <a:p>
            <a:r>
              <a:rPr lang="en-GB" dirty="0"/>
              <a:t>Even in a deterministic world, we hold the ability to do or not do an action.</a:t>
            </a:r>
          </a:p>
          <a:p>
            <a:r>
              <a:rPr lang="en-GB" dirty="0"/>
              <a:t>Therefore, moral responsibility is fair in praising or blaming the agent.</a:t>
            </a:r>
          </a:p>
        </p:txBody>
      </p:sp>
      <p:pic>
        <p:nvPicPr>
          <p:cNvPr id="5122" name="Picture 2" descr="Philosophical Reflections: Immanuel Kant">
            <a:extLst>
              <a:ext uri="{FF2B5EF4-FFF2-40B4-BE49-F238E27FC236}">
                <a16:creationId xmlns:a16="http://schemas.microsoft.com/office/drawing/2014/main" id="{76D6E3CF-40C9-F788-A435-469444EBFB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52417" y="2015732"/>
            <a:ext cx="1988004" cy="285226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E5D5AA5-26BB-EDA5-96E2-5A6AF5921ACF}"/>
              </a:ext>
            </a:extLst>
          </p:cNvPr>
          <p:cNvSpPr txBox="1"/>
          <p:nvPr/>
        </p:nvSpPr>
        <p:spPr>
          <a:xfrm>
            <a:off x="7415894" y="5029977"/>
            <a:ext cx="4188277" cy="646331"/>
          </a:xfrm>
          <a:prstGeom prst="rect">
            <a:avLst/>
          </a:prstGeom>
          <a:noFill/>
        </p:spPr>
        <p:txBody>
          <a:bodyPr wrap="square">
            <a:spAutoFit/>
          </a:bodyPr>
          <a:lstStyle/>
          <a:p>
            <a:r>
              <a:rPr lang="en-GB" dirty="0">
                <a:hlinkClick r:id="rId3"/>
              </a:rPr>
              <a:t>Philosophical Reflections: Immanuel Kant (peterandphilosophy.blogspot.com)</a:t>
            </a:r>
            <a:endParaRPr lang="en-GB" dirty="0"/>
          </a:p>
        </p:txBody>
      </p:sp>
    </p:spTree>
    <p:extLst>
      <p:ext uri="{BB962C8B-B14F-4D97-AF65-F5344CB8AC3E}">
        <p14:creationId xmlns:p14="http://schemas.microsoft.com/office/powerpoint/2010/main" val="2300686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69DEE-96C2-A506-6E6F-3D02000EB345}"/>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A5660DAE-885F-EF78-EE9E-BF7457ACAFB6}"/>
              </a:ext>
            </a:extLst>
          </p:cNvPr>
          <p:cNvSpPr>
            <a:spLocks noGrp="1"/>
          </p:cNvSpPr>
          <p:nvPr>
            <p:ph idx="1"/>
          </p:nvPr>
        </p:nvSpPr>
        <p:spPr>
          <a:xfrm>
            <a:off x="1451579" y="2015732"/>
            <a:ext cx="9603275" cy="3819011"/>
          </a:xfrm>
        </p:spPr>
        <p:txBody>
          <a:bodyPr>
            <a:normAutofit/>
          </a:bodyPr>
          <a:lstStyle/>
          <a:p>
            <a:r>
              <a:rPr lang="en-GB" dirty="0"/>
              <a:t>In conclusion, although I agree with Bernard Williams and Galen Strawson, self creation is a strong factor to holding someone responsible as those “lucky factors” should not be the determining factor of praising or blaming an agent and this would be unfair.</a:t>
            </a:r>
          </a:p>
          <a:p>
            <a:r>
              <a:rPr lang="en-GB" dirty="0"/>
              <a:t>I do agree also with Immanuel Kant that we also hold the ability to do or not do and therefore the responsibility should be held with the agent in certain circumstances where they could not have done otherwise.</a:t>
            </a:r>
          </a:p>
          <a:p>
            <a:r>
              <a:rPr lang="en-GB" dirty="0"/>
              <a:t>Ultimately, I believe that moral luck is unfair, as it is not accessible to all and if the intention to commit a crime such as attempted murder is there, then they should be held responsible in the same way the murderer is.</a:t>
            </a:r>
          </a:p>
        </p:txBody>
      </p:sp>
    </p:spTree>
    <p:extLst>
      <p:ext uri="{BB962C8B-B14F-4D97-AF65-F5344CB8AC3E}">
        <p14:creationId xmlns:p14="http://schemas.microsoft.com/office/powerpoint/2010/main" val="833199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7CACB-E0D5-38ED-7681-E16FEEF25C3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AE95890-EBDA-2ED0-FA30-D8E99AE92744}"/>
              </a:ext>
            </a:extLst>
          </p:cNvPr>
          <p:cNvSpPr>
            <a:spLocks noGrp="1"/>
          </p:cNvSpPr>
          <p:nvPr>
            <p:ph idx="1"/>
          </p:nvPr>
        </p:nvSpPr>
        <p:spPr>
          <a:xfrm>
            <a:off x="1451578" y="2015732"/>
            <a:ext cx="9967535" cy="4037749"/>
          </a:xfrm>
        </p:spPr>
        <p:txBody>
          <a:bodyPr>
            <a:normAutofit fontScale="62500" lnSpcReduction="20000"/>
          </a:bodyPr>
          <a:lstStyle/>
          <a:p>
            <a:pPr marL="0" indent="0">
              <a:buNone/>
            </a:pPr>
            <a:r>
              <a:rPr lang="en-GB" sz="2200" dirty="0"/>
              <a:t>Text </a:t>
            </a:r>
          </a:p>
          <a:p>
            <a:pPr>
              <a:lnSpc>
                <a:spcPct val="150000"/>
              </a:lnSpc>
              <a:spcAft>
                <a:spcPts val="1200"/>
              </a:spcAft>
            </a:pP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Caruso, G. (2018). </a:t>
            </a:r>
            <a:r>
              <a:rPr lang="en-US" sz="1800" i="1" kern="0" dirty="0">
                <a:effectLst/>
                <a:latin typeface="Gill Sans MT" panose="020B0502020104020203" pitchFamily="34" charset="0"/>
                <a:ea typeface="Times New Roman" panose="02020603050405020304" pitchFamily="18" charset="0"/>
                <a:cs typeface="Times New Roman" panose="02020603050405020304" pitchFamily="18" charset="0"/>
              </a:rPr>
              <a:t>Skepticism About Moral Responsibility (Stanford Encyclopedia of Philosophy)</a:t>
            </a: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 [online] Stanford.edu. Available at: </a:t>
            </a:r>
            <a:r>
              <a:rPr lang="en-US" sz="1800" u="none" strike="noStrike" kern="0" dirty="0">
                <a:solidFill>
                  <a:srgbClr val="0563C1"/>
                </a:solidFill>
                <a:effectLst/>
                <a:latin typeface="Gill Sans MT" panose="020B0502020104020203" pitchFamily="34" charset="0"/>
                <a:ea typeface="Times New Roman" panose="02020603050405020304" pitchFamily="18" charset="0"/>
                <a:cs typeface="Times New Roman" panose="02020603050405020304" pitchFamily="18" charset="0"/>
                <a:hlinkClick r:id="rId2"/>
              </a:rPr>
              <a:t>https://plato.stanford.edu/entries/skepticism-moral-responsibility/</a:t>
            </a: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Hartman, R.J. (2018). Moral luck and the unfairness of morality. </a:t>
            </a:r>
            <a:r>
              <a:rPr lang="en-US" sz="1800" i="1" kern="0" dirty="0">
                <a:effectLst/>
                <a:latin typeface="Gill Sans MT" panose="020B0502020104020203" pitchFamily="34" charset="0"/>
                <a:ea typeface="Times New Roman" panose="02020603050405020304" pitchFamily="18" charset="0"/>
                <a:cs typeface="Times New Roman" panose="02020603050405020304" pitchFamily="18" charset="0"/>
              </a:rPr>
              <a:t>Philosophical Studies</a:t>
            </a: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 176(12), pp.3179–3197. </a:t>
            </a:r>
            <a:r>
              <a:rPr lang="en-US" sz="1800" kern="0" dirty="0" err="1">
                <a:effectLst/>
                <a:latin typeface="Gill Sans MT" panose="020B0502020104020203" pitchFamily="34" charset="0"/>
                <a:ea typeface="Times New Roman" panose="02020603050405020304" pitchFamily="18" charset="0"/>
                <a:cs typeface="Times New Roman" panose="02020603050405020304" pitchFamily="18" charset="0"/>
              </a:rPr>
              <a:t>doi:</a:t>
            </a:r>
            <a:r>
              <a:rPr lang="en-US" sz="1800" u="none" strike="noStrike" kern="0" dirty="0" err="1">
                <a:solidFill>
                  <a:srgbClr val="0563C1"/>
                </a:solidFill>
                <a:effectLst/>
                <a:latin typeface="Gill Sans MT" panose="020B0502020104020203" pitchFamily="34" charset="0"/>
                <a:ea typeface="Times New Roman" panose="02020603050405020304" pitchFamily="18" charset="0"/>
                <a:cs typeface="Times New Roman" panose="02020603050405020304" pitchFamily="18" charset="0"/>
                <a:hlinkClick r:id="rId3"/>
              </a:rPr>
              <a:t>https</a:t>
            </a:r>
            <a:r>
              <a:rPr lang="en-US" sz="1800" u="none" strike="noStrike" kern="0" dirty="0">
                <a:solidFill>
                  <a:srgbClr val="0563C1"/>
                </a:solidFill>
                <a:effectLst/>
                <a:latin typeface="Gill Sans MT" panose="020B0502020104020203" pitchFamily="34" charset="0"/>
                <a:ea typeface="Times New Roman" panose="02020603050405020304" pitchFamily="18" charset="0"/>
                <a:cs typeface="Times New Roman" panose="02020603050405020304" pitchFamily="18" charset="0"/>
                <a:hlinkClick r:id="rId3"/>
              </a:rPr>
              <a:t>://doi.org/10.1007/s11098-018-1169-5</a:t>
            </a: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err="1">
                <a:effectLst/>
                <a:latin typeface="Gill Sans MT" panose="020B0502020104020203" pitchFamily="34" charset="0"/>
                <a:ea typeface="Times New Roman" panose="02020603050405020304" pitchFamily="18" charset="0"/>
                <a:cs typeface="Times New Roman" panose="02020603050405020304" pitchFamily="18" charset="0"/>
              </a:rPr>
              <a:t>Nelkin</a:t>
            </a: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 D.K. (2004). </a:t>
            </a:r>
            <a:r>
              <a:rPr lang="en-US" sz="1800" i="1" kern="0" dirty="0">
                <a:effectLst/>
                <a:latin typeface="Gill Sans MT" panose="020B0502020104020203" pitchFamily="34" charset="0"/>
                <a:ea typeface="Times New Roman" panose="02020603050405020304" pitchFamily="18" charset="0"/>
                <a:cs typeface="Times New Roman" panose="02020603050405020304" pitchFamily="18" charset="0"/>
              </a:rPr>
              <a:t>Moral Luck (Stanford Encyclopedia of Philosophy)</a:t>
            </a: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 [online] Stanford.edu. Available at: </a:t>
            </a:r>
            <a:r>
              <a:rPr lang="en-US" sz="1800" u="none" strike="noStrike" kern="0" dirty="0">
                <a:solidFill>
                  <a:srgbClr val="0563C1"/>
                </a:solidFill>
                <a:effectLst/>
                <a:latin typeface="Gill Sans MT" panose="020B0502020104020203" pitchFamily="34" charset="0"/>
                <a:ea typeface="Times New Roman" panose="02020603050405020304" pitchFamily="18" charset="0"/>
                <a:cs typeface="Times New Roman" panose="02020603050405020304" pitchFamily="18" charset="0"/>
                <a:hlinkClick r:id="rId4"/>
              </a:rPr>
              <a:t>https://plato.stanford.edu/entries/moral-luck/</a:t>
            </a: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err="1">
                <a:effectLst/>
                <a:latin typeface="Gill Sans MT" panose="020B0502020104020203" pitchFamily="34" charset="0"/>
                <a:ea typeface="Times New Roman" panose="02020603050405020304" pitchFamily="18" charset="0"/>
                <a:cs typeface="Times New Roman" panose="02020603050405020304" pitchFamily="18" charset="0"/>
              </a:rPr>
              <a:t>Reha</a:t>
            </a: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 J.H. (2023). </a:t>
            </a:r>
            <a:r>
              <a:rPr lang="en-US" sz="1800" i="1" kern="0" dirty="0">
                <a:effectLst/>
                <a:latin typeface="Gill Sans MT" panose="020B0502020104020203" pitchFamily="34" charset="0"/>
                <a:ea typeface="Times New Roman" panose="02020603050405020304" pitchFamily="18" charset="0"/>
                <a:cs typeface="Times New Roman" panose="02020603050405020304" pitchFamily="18" charset="0"/>
              </a:rPr>
              <a:t>Breadcrumb</a:t>
            </a: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 [online] The Behavioral Scientist. Available at: </a:t>
            </a:r>
            <a:r>
              <a:rPr lang="en-US" sz="1800" u="none" strike="noStrike" kern="0" dirty="0">
                <a:solidFill>
                  <a:srgbClr val="0563C1"/>
                </a:solidFill>
                <a:effectLst/>
                <a:latin typeface="Gill Sans MT" panose="020B0502020104020203" pitchFamily="34" charset="0"/>
                <a:ea typeface="Times New Roman" panose="02020603050405020304" pitchFamily="18" charset="0"/>
                <a:cs typeface="Times New Roman" panose="02020603050405020304" pitchFamily="18" charset="0"/>
                <a:hlinkClick r:id="rId5"/>
              </a:rPr>
              <a:t>https://www.thebehavioralscientist.com/glossary/moral-luck</a:t>
            </a: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 [Accessed 18 Oct. 2024].</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Williams , G. (n.d.). </a:t>
            </a:r>
            <a:r>
              <a:rPr lang="en-US" sz="1800" i="1" kern="0" dirty="0">
                <a:effectLst/>
                <a:latin typeface="Gill Sans MT" panose="020B0502020104020203" pitchFamily="34" charset="0"/>
                <a:ea typeface="Times New Roman" panose="02020603050405020304" pitchFamily="18" charset="0"/>
                <a:cs typeface="Times New Roman" panose="02020603050405020304" pitchFamily="18" charset="0"/>
              </a:rPr>
              <a:t>Praise and Blame | Internet Encyclopedia of Philosophy</a:t>
            </a: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 [online] Internet </a:t>
            </a:r>
            <a:r>
              <a:rPr lang="en-US" sz="1800" kern="0" dirty="0" err="1">
                <a:effectLst/>
                <a:latin typeface="Gill Sans MT" panose="020B0502020104020203" pitchFamily="34" charset="0"/>
                <a:ea typeface="Times New Roman" panose="02020603050405020304" pitchFamily="18" charset="0"/>
                <a:cs typeface="Times New Roman" panose="02020603050405020304" pitchFamily="18" charset="0"/>
              </a:rPr>
              <a:t>Encyclopaedia</a:t>
            </a: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 of Philosophy . Available at: </a:t>
            </a:r>
            <a:r>
              <a:rPr lang="en-US" sz="1800" u="none" strike="noStrike" kern="0" dirty="0">
                <a:solidFill>
                  <a:srgbClr val="0563C1"/>
                </a:solidFill>
                <a:effectLst/>
                <a:latin typeface="Gill Sans MT" panose="020B0502020104020203" pitchFamily="34" charset="0"/>
                <a:ea typeface="Times New Roman" panose="02020603050405020304" pitchFamily="18" charset="0"/>
                <a:cs typeface="Times New Roman" panose="02020603050405020304" pitchFamily="18" charset="0"/>
                <a:hlinkClick r:id="rId6"/>
              </a:rPr>
              <a:t>https://iep.utm.edu/blame-and-praise/</a:t>
            </a:r>
            <a:r>
              <a:rPr lang="en-US" sz="1800" kern="0" dirty="0">
                <a:effectLst/>
                <a:latin typeface="Gill Sans MT" panose="020B0502020104020203" pitchFamily="34" charset="0"/>
                <a:ea typeface="Times New Roman" panose="02020603050405020304" pitchFamily="18" charset="0"/>
                <a:cs typeface="Times New Roman" panose="02020603050405020304" pitchFamily="18" charset="0"/>
              </a:rPr>
              <a:t>.</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61023699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30070</TotalTime>
  <Words>987</Words>
  <Application>Microsoft Office PowerPoint</Application>
  <PresentationFormat>Widescreen</PresentationFormat>
  <Paragraphs>67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Gill Sans MT</vt:lpstr>
      <vt:lpstr>Gallery</vt:lpstr>
      <vt:lpstr>Is moral luck fair or unfair?</vt:lpstr>
      <vt:lpstr>What is moral luck?</vt:lpstr>
      <vt:lpstr>TYPES of moral luck</vt:lpstr>
      <vt:lpstr>the unfairness of moral luck – Robert J Hartman</vt:lpstr>
      <vt:lpstr>Bernard Williams on moral luck</vt:lpstr>
      <vt:lpstr>Bernard Williams example</vt:lpstr>
      <vt:lpstr>Praise and blame</vt:lpstr>
      <vt:lpstr>Galen strawson – the impossibility of Moral responsibility”</vt:lpstr>
      <vt:lpstr>Immanuel KANT’s position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Nora Hardy (2114577)</dc:creator>
  <cp:lastModifiedBy>Nora Hardy (2114577)</cp:lastModifiedBy>
  <cp:revision>6</cp:revision>
  <dcterms:created xsi:type="dcterms:W3CDTF">2024-09-24T03:48:57Z</dcterms:created>
  <dcterms:modified xsi:type="dcterms:W3CDTF">2024-10-18T22:10:48Z</dcterms:modified>
</cp:coreProperties>
</file>