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5" r:id="rId5"/>
    <p:sldId id="259" r:id="rId6"/>
    <p:sldId id="261" r:id="rId7"/>
    <p:sldId id="262"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EED072-984B-41AD-A40E-FAA60E3B2F0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3508362-AD88-4309-94FC-0E368A986A41}">
      <dgm:prSet/>
      <dgm:spPr/>
      <dgm:t>
        <a:bodyPr/>
        <a:lstStyle/>
        <a:p>
          <a:r>
            <a:rPr lang="en-GB" b="1"/>
            <a:t>Table of Contents:</a:t>
          </a:r>
          <a:endParaRPr lang="en-US"/>
        </a:p>
      </dgm:t>
    </dgm:pt>
    <dgm:pt modelId="{8ABF0507-5B7F-419A-A148-A731EF046526}" type="parTrans" cxnId="{FAA18E8D-10C0-4B74-A442-6E1B1279E9C3}">
      <dgm:prSet/>
      <dgm:spPr/>
      <dgm:t>
        <a:bodyPr/>
        <a:lstStyle/>
        <a:p>
          <a:endParaRPr lang="en-US"/>
        </a:p>
      </dgm:t>
    </dgm:pt>
    <dgm:pt modelId="{B4BBB4BA-889C-4883-AE9B-708F4A90ED3B}" type="sibTrans" cxnId="{FAA18E8D-10C0-4B74-A442-6E1B1279E9C3}">
      <dgm:prSet/>
      <dgm:spPr/>
      <dgm:t>
        <a:bodyPr/>
        <a:lstStyle/>
        <a:p>
          <a:endParaRPr lang="en-US"/>
        </a:p>
      </dgm:t>
    </dgm:pt>
    <dgm:pt modelId="{6D50CB77-4E54-46A1-AB08-D5A76B004E15}">
      <dgm:prSet/>
      <dgm:spPr/>
      <dgm:t>
        <a:bodyPr/>
        <a:lstStyle/>
        <a:p>
          <a:r>
            <a:rPr lang="en-GB" b="1"/>
            <a:t>Introduction…………………………………………………………………………………………………………………….. Slide 3</a:t>
          </a:r>
          <a:endParaRPr lang="en-US"/>
        </a:p>
      </dgm:t>
    </dgm:pt>
    <dgm:pt modelId="{1FC35789-57C5-4BE4-9DDF-68E3F779637E}" type="parTrans" cxnId="{27FA3774-E03E-4BD4-961A-FDCB51572E8D}">
      <dgm:prSet/>
      <dgm:spPr/>
      <dgm:t>
        <a:bodyPr/>
        <a:lstStyle/>
        <a:p>
          <a:endParaRPr lang="en-US"/>
        </a:p>
      </dgm:t>
    </dgm:pt>
    <dgm:pt modelId="{C5AB408C-B10D-4252-A50D-48D2AF7F2021}" type="sibTrans" cxnId="{27FA3774-E03E-4BD4-961A-FDCB51572E8D}">
      <dgm:prSet/>
      <dgm:spPr/>
      <dgm:t>
        <a:bodyPr/>
        <a:lstStyle/>
        <a:p>
          <a:endParaRPr lang="en-US"/>
        </a:p>
      </dgm:t>
    </dgm:pt>
    <dgm:pt modelId="{089FBD1B-71DD-4373-AEFA-52EEC05C23BA}">
      <dgm:prSet/>
      <dgm:spPr/>
      <dgm:t>
        <a:bodyPr/>
        <a:lstStyle/>
        <a:p>
          <a:r>
            <a:rPr lang="en-GB" b="1"/>
            <a:t>Discussion………………………………………………………………………………………………………………………… Slide 4</a:t>
          </a:r>
          <a:endParaRPr lang="en-US"/>
        </a:p>
      </dgm:t>
    </dgm:pt>
    <dgm:pt modelId="{3CB890E0-72F3-4F7C-B175-D8A58AC34FAB}" type="parTrans" cxnId="{2B7A7C7A-B44C-473E-91C8-F96FF82E811A}">
      <dgm:prSet/>
      <dgm:spPr/>
      <dgm:t>
        <a:bodyPr/>
        <a:lstStyle/>
        <a:p>
          <a:endParaRPr lang="en-US"/>
        </a:p>
      </dgm:t>
    </dgm:pt>
    <dgm:pt modelId="{FEE0AFE2-A284-4905-A69B-78557AD11AD8}" type="sibTrans" cxnId="{2B7A7C7A-B44C-473E-91C8-F96FF82E811A}">
      <dgm:prSet/>
      <dgm:spPr/>
      <dgm:t>
        <a:bodyPr/>
        <a:lstStyle/>
        <a:p>
          <a:endParaRPr lang="en-US"/>
        </a:p>
      </dgm:t>
    </dgm:pt>
    <dgm:pt modelId="{5F654012-FEBC-487B-A4E5-E87A9D3A0CC3}">
      <dgm:prSet/>
      <dgm:spPr/>
      <dgm:t>
        <a:bodyPr/>
        <a:lstStyle/>
        <a:p>
          <a:r>
            <a:rPr lang="en-GB" b="1"/>
            <a:t>PESTLE……………………………………………………………………………………………………………………………… Slide 5</a:t>
          </a:r>
          <a:endParaRPr lang="en-US"/>
        </a:p>
      </dgm:t>
    </dgm:pt>
    <dgm:pt modelId="{6544434F-15E1-41EF-BB64-FBC8CF4A7ADD}" type="parTrans" cxnId="{80BB7DFD-A387-456D-AE92-19487A6AAAFE}">
      <dgm:prSet/>
      <dgm:spPr/>
      <dgm:t>
        <a:bodyPr/>
        <a:lstStyle/>
        <a:p>
          <a:endParaRPr lang="en-US"/>
        </a:p>
      </dgm:t>
    </dgm:pt>
    <dgm:pt modelId="{B9D72561-C721-4182-8176-5C8D9181814B}" type="sibTrans" cxnId="{80BB7DFD-A387-456D-AE92-19487A6AAAFE}">
      <dgm:prSet/>
      <dgm:spPr/>
      <dgm:t>
        <a:bodyPr/>
        <a:lstStyle/>
        <a:p>
          <a:endParaRPr lang="en-US"/>
        </a:p>
      </dgm:t>
    </dgm:pt>
    <dgm:pt modelId="{902EF131-0FB6-43A7-A3CC-C8FBB86FA85C}">
      <dgm:prSet/>
      <dgm:spPr/>
      <dgm:t>
        <a:bodyPr/>
        <a:lstStyle/>
        <a:p>
          <a:r>
            <a:rPr lang="en-GB" b="1"/>
            <a:t>Fish Bone…………………………………………………………………………………………………………………………. Slide 6</a:t>
          </a:r>
          <a:endParaRPr lang="en-US"/>
        </a:p>
      </dgm:t>
    </dgm:pt>
    <dgm:pt modelId="{C50542D2-B4E8-4486-AA4F-DFF674BF5A60}" type="parTrans" cxnId="{AB4C04B7-4B05-4CEF-ACC1-F04188EDF689}">
      <dgm:prSet/>
      <dgm:spPr/>
      <dgm:t>
        <a:bodyPr/>
        <a:lstStyle/>
        <a:p>
          <a:endParaRPr lang="en-US"/>
        </a:p>
      </dgm:t>
    </dgm:pt>
    <dgm:pt modelId="{EC93F8C7-CF4D-4FD3-A0DA-3D5E010F5B87}" type="sibTrans" cxnId="{AB4C04B7-4B05-4CEF-ACC1-F04188EDF689}">
      <dgm:prSet/>
      <dgm:spPr/>
      <dgm:t>
        <a:bodyPr/>
        <a:lstStyle/>
        <a:p>
          <a:endParaRPr lang="en-US"/>
        </a:p>
      </dgm:t>
    </dgm:pt>
    <dgm:pt modelId="{6559B3B5-7F56-46F3-B07F-CB89054C7CF5}">
      <dgm:prSet/>
      <dgm:spPr/>
      <dgm:t>
        <a:bodyPr/>
        <a:lstStyle/>
        <a:p>
          <a:r>
            <a:rPr lang="en-GB" b="1" dirty="0"/>
            <a:t>Plus Minus Interesting Framework ………………………………………………………………………….………. Slide 7</a:t>
          </a:r>
          <a:endParaRPr lang="en-US" dirty="0"/>
        </a:p>
      </dgm:t>
    </dgm:pt>
    <dgm:pt modelId="{1066C07D-2BBB-4823-933D-11DE6E6B4D2B}" type="parTrans" cxnId="{5BEA69AF-D7BC-41DF-9329-39CC332E4F4E}">
      <dgm:prSet/>
      <dgm:spPr/>
      <dgm:t>
        <a:bodyPr/>
        <a:lstStyle/>
        <a:p>
          <a:endParaRPr lang="en-US"/>
        </a:p>
      </dgm:t>
    </dgm:pt>
    <dgm:pt modelId="{E7B5F458-735A-467B-9B15-E98496286AFC}" type="sibTrans" cxnId="{5BEA69AF-D7BC-41DF-9329-39CC332E4F4E}">
      <dgm:prSet/>
      <dgm:spPr/>
      <dgm:t>
        <a:bodyPr/>
        <a:lstStyle/>
        <a:p>
          <a:endParaRPr lang="en-US"/>
        </a:p>
      </dgm:t>
    </dgm:pt>
    <dgm:pt modelId="{C2C3DBB5-D00B-49D9-B152-C8EA7D752102}">
      <dgm:prSet/>
      <dgm:spPr/>
      <dgm:t>
        <a:bodyPr/>
        <a:lstStyle/>
        <a:p>
          <a:r>
            <a:rPr lang="en-GB" b="1"/>
            <a:t>Conclusion……………………………………………………………………………………………………………………….  Slide 8</a:t>
          </a:r>
          <a:endParaRPr lang="en-US"/>
        </a:p>
      </dgm:t>
    </dgm:pt>
    <dgm:pt modelId="{72BA5B62-0EAB-4F2F-A24C-7F66B12DBA7C}" type="parTrans" cxnId="{8EA14308-4164-4906-A787-8F7CF120CFDD}">
      <dgm:prSet/>
      <dgm:spPr/>
      <dgm:t>
        <a:bodyPr/>
        <a:lstStyle/>
        <a:p>
          <a:endParaRPr lang="en-US"/>
        </a:p>
      </dgm:t>
    </dgm:pt>
    <dgm:pt modelId="{4B06B87C-F4DA-4B92-B23E-3851DF7E07AC}" type="sibTrans" cxnId="{8EA14308-4164-4906-A787-8F7CF120CFDD}">
      <dgm:prSet/>
      <dgm:spPr/>
      <dgm:t>
        <a:bodyPr/>
        <a:lstStyle/>
        <a:p>
          <a:endParaRPr lang="en-US"/>
        </a:p>
      </dgm:t>
    </dgm:pt>
    <dgm:pt modelId="{04C91727-D19C-4394-B0CF-D994F47FF1A0}" type="pres">
      <dgm:prSet presAssocID="{56EED072-984B-41AD-A40E-FAA60E3B2F0F}" presName="vert0" presStyleCnt="0">
        <dgm:presLayoutVars>
          <dgm:dir/>
          <dgm:animOne val="branch"/>
          <dgm:animLvl val="lvl"/>
        </dgm:presLayoutVars>
      </dgm:prSet>
      <dgm:spPr/>
    </dgm:pt>
    <dgm:pt modelId="{8F76572B-BD09-4260-9A2A-CD5D713CD9BE}" type="pres">
      <dgm:prSet presAssocID="{83508362-AD88-4309-94FC-0E368A986A41}" presName="thickLine" presStyleLbl="alignNode1" presStyleIdx="0" presStyleCnt="7"/>
      <dgm:spPr/>
    </dgm:pt>
    <dgm:pt modelId="{B8E2801D-C794-473D-A05D-E3CC4BC74A1E}" type="pres">
      <dgm:prSet presAssocID="{83508362-AD88-4309-94FC-0E368A986A41}" presName="horz1" presStyleCnt="0"/>
      <dgm:spPr/>
    </dgm:pt>
    <dgm:pt modelId="{CEA74CCD-1A74-41FD-8236-C6F4BEB0240C}" type="pres">
      <dgm:prSet presAssocID="{83508362-AD88-4309-94FC-0E368A986A41}" presName="tx1" presStyleLbl="revTx" presStyleIdx="0" presStyleCnt="7"/>
      <dgm:spPr/>
    </dgm:pt>
    <dgm:pt modelId="{107B7D27-2E63-421B-9B0E-612641072073}" type="pres">
      <dgm:prSet presAssocID="{83508362-AD88-4309-94FC-0E368A986A41}" presName="vert1" presStyleCnt="0"/>
      <dgm:spPr/>
    </dgm:pt>
    <dgm:pt modelId="{25179866-22A3-48E8-959F-A6EEB9569447}" type="pres">
      <dgm:prSet presAssocID="{6D50CB77-4E54-46A1-AB08-D5A76B004E15}" presName="thickLine" presStyleLbl="alignNode1" presStyleIdx="1" presStyleCnt="7"/>
      <dgm:spPr/>
    </dgm:pt>
    <dgm:pt modelId="{8A8A0DA7-2AC4-4490-9D86-F741919AFB2C}" type="pres">
      <dgm:prSet presAssocID="{6D50CB77-4E54-46A1-AB08-D5A76B004E15}" presName="horz1" presStyleCnt="0"/>
      <dgm:spPr/>
    </dgm:pt>
    <dgm:pt modelId="{15A55E27-EC51-4451-A64A-47E8A0C1C3DB}" type="pres">
      <dgm:prSet presAssocID="{6D50CB77-4E54-46A1-AB08-D5A76B004E15}" presName="tx1" presStyleLbl="revTx" presStyleIdx="1" presStyleCnt="7"/>
      <dgm:spPr/>
    </dgm:pt>
    <dgm:pt modelId="{8633D04C-5485-4D3B-A01C-08B31286A112}" type="pres">
      <dgm:prSet presAssocID="{6D50CB77-4E54-46A1-AB08-D5A76B004E15}" presName="vert1" presStyleCnt="0"/>
      <dgm:spPr/>
    </dgm:pt>
    <dgm:pt modelId="{870A5E89-B695-4EBB-9DA2-3B2E35FF61DB}" type="pres">
      <dgm:prSet presAssocID="{089FBD1B-71DD-4373-AEFA-52EEC05C23BA}" presName="thickLine" presStyleLbl="alignNode1" presStyleIdx="2" presStyleCnt="7"/>
      <dgm:spPr/>
    </dgm:pt>
    <dgm:pt modelId="{7F9F21AA-C462-41FA-B689-EA0FA8F6265A}" type="pres">
      <dgm:prSet presAssocID="{089FBD1B-71DD-4373-AEFA-52EEC05C23BA}" presName="horz1" presStyleCnt="0"/>
      <dgm:spPr/>
    </dgm:pt>
    <dgm:pt modelId="{A20160A1-9D18-4B73-BAC3-BC0234BC4453}" type="pres">
      <dgm:prSet presAssocID="{089FBD1B-71DD-4373-AEFA-52EEC05C23BA}" presName="tx1" presStyleLbl="revTx" presStyleIdx="2" presStyleCnt="7"/>
      <dgm:spPr/>
    </dgm:pt>
    <dgm:pt modelId="{36248C00-17F9-4E67-9FFD-B27C46E38F9D}" type="pres">
      <dgm:prSet presAssocID="{089FBD1B-71DD-4373-AEFA-52EEC05C23BA}" presName="vert1" presStyleCnt="0"/>
      <dgm:spPr/>
    </dgm:pt>
    <dgm:pt modelId="{640F6C3B-6A9A-44FD-A9DA-C74F3EEF57A2}" type="pres">
      <dgm:prSet presAssocID="{5F654012-FEBC-487B-A4E5-E87A9D3A0CC3}" presName="thickLine" presStyleLbl="alignNode1" presStyleIdx="3" presStyleCnt="7"/>
      <dgm:spPr/>
    </dgm:pt>
    <dgm:pt modelId="{A52CC25F-B626-42D1-BED0-6643ED1693EB}" type="pres">
      <dgm:prSet presAssocID="{5F654012-FEBC-487B-A4E5-E87A9D3A0CC3}" presName="horz1" presStyleCnt="0"/>
      <dgm:spPr/>
    </dgm:pt>
    <dgm:pt modelId="{4BA5FEC5-AFC8-431C-9E14-4C7EA2E04C98}" type="pres">
      <dgm:prSet presAssocID="{5F654012-FEBC-487B-A4E5-E87A9D3A0CC3}" presName="tx1" presStyleLbl="revTx" presStyleIdx="3" presStyleCnt="7"/>
      <dgm:spPr/>
    </dgm:pt>
    <dgm:pt modelId="{9C013020-C5D7-439F-9A6D-C40774AFDE68}" type="pres">
      <dgm:prSet presAssocID="{5F654012-FEBC-487B-A4E5-E87A9D3A0CC3}" presName="vert1" presStyleCnt="0"/>
      <dgm:spPr/>
    </dgm:pt>
    <dgm:pt modelId="{C2C7CE66-506B-4B5D-B6A7-98366EACACE3}" type="pres">
      <dgm:prSet presAssocID="{902EF131-0FB6-43A7-A3CC-C8FBB86FA85C}" presName="thickLine" presStyleLbl="alignNode1" presStyleIdx="4" presStyleCnt="7"/>
      <dgm:spPr/>
    </dgm:pt>
    <dgm:pt modelId="{19043AE7-D338-440D-947F-A8536070E2F3}" type="pres">
      <dgm:prSet presAssocID="{902EF131-0FB6-43A7-A3CC-C8FBB86FA85C}" presName="horz1" presStyleCnt="0"/>
      <dgm:spPr/>
    </dgm:pt>
    <dgm:pt modelId="{C9C358E0-B0F3-49EB-8EF4-61E23795D565}" type="pres">
      <dgm:prSet presAssocID="{902EF131-0FB6-43A7-A3CC-C8FBB86FA85C}" presName="tx1" presStyleLbl="revTx" presStyleIdx="4" presStyleCnt="7"/>
      <dgm:spPr/>
    </dgm:pt>
    <dgm:pt modelId="{962B1EC8-0EA9-442A-B485-C4F38D8750B2}" type="pres">
      <dgm:prSet presAssocID="{902EF131-0FB6-43A7-A3CC-C8FBB86FA85C}" presName="vert1" presStyleCnt="0"/>
      <dgm:spPr/>
    </dgm:pt>
    <dgm:pt modelId="{E7512276-7DED-48B1-B953-45566FA06FE5}" type="pres">
      <dgm:prSet presAssocID="{6559B3B5-7F56-46F3-B07F-CB89054C7CF5}" presName="thickLine" presStyleLbl="alignNode1" presStyleIdx="5" presStyleCnt="7"/>
      <dgm:spPr/>
    </dgm:pt>
    <dgm:pt modelId="{D85A896B-C33A-4DA5-BCA8-BE129188469D}" type="pres">
      <dgm:prSet presAssocID="{6559B3B5-7F56-46F3-B07F-CB89054C7CF5}" presName="horz1" presStyleCnt="0"/>
      <dgm:spPr/>
    </dgm:pt>
    <dgm:pt modelId="{BCD86B72-7E05-427B-A8CE-514FA3594C4A}" type="pres">
      <dgm:prSet presAssocID="{6559B3B5-7F56-46F3-B07F-CB89054C7CF5}" presName="tx1" presStyleLbl="revTx" presStyleIdx="5" presStyleCnt="7"/>
      <dgm:spPr/>
    </dgm:pt>
    <dgm:pt modelId="{CE19C8A6-D5C3-4874-9671-3584A5193B47}" type="pres">
      <dgm:prSet presAssocID="{6559B3B5-7F56-46F3-B07F-CB89054C7CF5}" presName="vert1" presStyleCnt="0"/>
      <dgm:spPr/>
    </dgm:pt>
    <dgm:pt modelId="{E720D674-E19F-4433-9D06-1B3E3167EAD0}" type="pres">
      <dgm:prSet presAssocID="{C2C3DBB5-D00B-49D9-B152-C8EA7D752102}" presName="thickLine" presStyleLbl="alignNode1" presStyleIdx="6" presStyleCnt="7"/>
      <dgm:spPr/>
    </dgm:pt>
    <dgm:pt modelId="{E6874BF9-9E06-4B52-AF66-533B4758EC52}" type="pres">
      <dgm:prSet presAssocID="{C2C3DBB5-D00B-49D9-B152-C8EA7D752102}" presName="horz1" presStyleCnt="0"/>
      <dgm:spPr/>
    </dgm:pt>
    <dgm:pt modelId="{53D6013C-67F7-44E1-81D2-240A75B9D4AE}" type="pres">
      <dgm:prSet presAssocID="{C2C3DBB5-D00B-49D9-B152-C8EA7D752102}" presName="tx1" presStyleLbl="revTx" presStyleIdx="6" presStyleCnt="7"/>
      <dgm:spPr/>
    </dgm:pt>
    <dgm:pt modelId="{E0225BDC-001A-4E19-8F26-914EA4BB6EB7}" type="pres">
      <dgm:prSet presAssocID="{C2C3DBB5-D00B-49D9-B152-C8EA7D752102}" presName="vert1" presStyleCnt="0"/>
      <dgm:spPr/>
    </dgm:pt>
  </dgm:ptLst>
  <dgm:cxnLst>
    <dgm:cxn modelId="{8EA14308-4164-4906-A787-8F7CF120CFDD}" srcId="{56EED072-984B-41AD-A40E-FAA60E3B2F0F}" destId="{C2C3DBB5-D00B-49D9-B152-C8EA7D752102}" srcOrd="6" destOrd="0" parTransId="{72BA5B62-0EAB-4F2F-A24C-7F66B12DBA7C}" sibTransId="{4B06B87C-F4DA-4B92-B23E-3851DF7E07AC}"/>
    <dgm:cxn modelId="{6FBB6F41-E693-45A6-868B-C3207C716352}" type="presOf" srcId="{6559B3B5-7F56-46F3-B07F-CB89054C7CF5}" destId="{BCD86B72-7E05-427B-A8CE-514FA3594C4A}" srcOrd="0" destOrd="0" presId="urn:microsoft.com/office/officeart/2008/layout/LinedList"/>
    <dgm:cxn modelId="{5B5E2A48-F63F-4092-B82C-95CDB24F670E}" type="presOf" srcId="{83508362-AD88-4309-94FC-0E368A986A41}" destId="{CEA74CCD-1A74-41FD-8236-C6F4BEB0240C}" srcOrd="0" destOrd="0" presId="urn:microsoft.com/office/officeart/2008/layout/LinedList"/>
    <dgm:cxn modelId="{27FA3774-E03E-4BD4-961A-FDCB51572E8D}" srcId="{56EED072-984B-41AD-A40E-FAA60E3B2F0F}" destId="{6D50CB77-4E54-46A1-AB08-D5A76B004E15}" srcOrd="1" destOrd="0" parTransId="{1FC35789-57C5-4BE4-9DDF-68E3F779637E}" sibTransId="{C5AB408C-B10D-4252-A50D-48D2AF7F2021}"/>
    <dgm:cxn modelId="{FECB3176-E794-4511-8A83-CD0A65C1B109}" type="presOf" srcId="{902EF131-0FB6-43A7-A3CC-C8FBB86FA85C}" destId="{C9C358E0-B0F3-49EB-8EF4-61E23795D565}" srcOrd="0" destOrd="0" presId="urn:microsoft.com/office/officeart/2008/layout/LinedList"/>
    <dgm:cxn modelId="{1CA0B059-A8C7-4C39-B8EB-03D595CC7B23}" type="presOf" srcId="{5F654012-FEBC-487B-A4E5-E87A9D3A0CC3}" destId="{4BA5FEC5-AFC8-431C-9E14-4C7EA2E04C98}" srcOrd="0" destOrd="0" presId="urn:microsoft.com/office/officeart/2008/layout/LinedList"/>
    <dgm:cxn modelId="{2B7A7C7A-B44C-473E-91C8-F96FF82E811A}" srcId="{56EED072-984B-41AD-A40E-FAA60E3B2F0F}" destId="{089FBD1B-71DD-4373-AEFA-52EEC05C23BA}" srcOrd="2" destOrd="0" parTransId="{3CB890E0-72F3-4F7C-B175-D8A58AC34FAB}" sibTransId="{FEE0AFE2-A284-4905-A69B-78557AD11AD8}"/>
    <dgm:cxn modelId="{030E7A7C-B691-4E06-9E5D-915090C1E138}" type="presOf" srcId="{089FBD1B-71DD-4373-AEFA-52EEC05C23BA}" destId="{A20160A1-9D18-4B73-BAC3-BC0234BC4453}" srcOrd="0" destOrd="0" presId="urn:microsoft.com/office/officeart/2008/layout/LinedList"/>
    <dgm:cxn modelId="{1E238488-26ED-4E9F-87AC-D7CF51F61CBA}" type="presOf" srcId="{6D50CB77-4E54-46A1-AB08-D5A76B004E15}" destId="{15A55E27-EC51-4451-A64A-47E8A0C1C3DB}" srcOrd="0" destOrd="0" presId="urn:microsoft.com/office/officeart/2008/layout/LinedList"/>
    <dgm:cxn modelId="{FAA18E8D-10C0-4B74-A442-6E1B1279E9C3}" srcId="{56EED072-984B-41AD-A40E-FAA60E3B2F0F}" destId="{83508362-AD88-4309-94FC-0E368A986A41}" srcOrd="0" destOrd="0" parTransId="{8ABF0507-5B7F-419A-A148-A731EF046526}" sibTransId="{B4BBB4BA-889C-4883-AE9B-708F4A90ED3B}"/>
    <dgm:cxn modelId="{5BEA69AF-D7BC-41DF-9329-39CC332E4F4E}" srcId="{56EED072-984B-41AD-A40E-FAA60E3B2F0F}" destId="{6559B3B5-7F56-46F3-B07F-CB89054C7CF5}" srcOrd="5" destOrd="0" parTransId="{1066C07D-2BBB-4823-933D-11DE6E6B4D2B}" sibTransId="{E7B5F458-735A-467B-9B15-E98496286AFC}"/>
    <dgm:cxn modelId="{8A6F81B5-FC7B-4220-BB07-5A7AF7438ACF}" type="presOf" srcId="{56EED072-984B-41AD-A40E-FAA60E3B2F0F}" destId="{04C91727-D19C-4394-B0CF-D994F47FF1A0}" srcOrd="0" destOrd="0" presId="urn:microsoft.com/office/officeart/2008/layout/LinedList"/>
    <dgm:cxn modelId="{AB4C04B7-4B05-4CEF-ACC1-F04188EDF689}" srcId="{56EED072-984B-41AD-A40E-FAA60E3B2F0F}" destId="{902EF131-0FB6-43A7-A3CC-C8FBB86FA85C}" srcOrd="4" destOrd="0" parTransId="{C50542D2-B4E8-4486-AA4F-DFF674BF5A60}" sibTransId="{EC93F8C7-CF4D-4FD3-A0DA-3D5E010F5B87}"/>
    <dgm:cxn modelId="{E27D21DD-A7D8-4328-BE0E-E7D59DDCA25B}" type="presOf" srcId="{C2C3DBB5-D00B-49D9-B152-C8EA7D752102}" destId="{53D6013C-67F7-44E1-81D2-240A75B9D4AE}" srcOrd="0" destOrd="0" presId="urn:microsoft.com/office/officeart/2008/layout/LinedList"/>
    <dgm:cxn modelId="{80BB7DFD-A387-456D-AE92-19487A6AAAFE}" srcId="{56EED072-984B-41AD-A40E-FAA60E3B2F0F}" destId="{5F654012-FEBC-487B-A4E5-E87A9D3A0CC3}" srcOrd="3" destOrd="0" parTransId="{6544434F-15E1-41EF-BB64-FBC8CF4A7ADD}" sibTransId="{B9D72561-C721-4182-8176-5C8D9181814B}"/>
    <dgm:cxn modelId="{930A8C3A-4736-4785-9414-96BC4796E0CE}" type="presParOf" srcId="{04C91727-D19C-4394-B0CF-D994F47FF1A0}" destId="{8F76572B-BD09-4260-9A2A-CD5D713CD9BE}" srcOrd="0" destOrd="0" presId="urn:microsoft.com/office/officeart/2008/layout/LinedList"/>
    <dgm:cxn modelId="{E649FD2C-8526-42E1-9D54-A7B4A5FA19D0}" type="presParOf" srcId="{04C91727-D19C-4394-B0CF-D994F47FF1A0}" destId="{B8E2801D-C794-473D-A05D-E3CC4BC74A1E}" srcOrd="1" destOrd="0" presId="urn:microsoft.com/office/officeart/2008/layout/LinedList"/>
    <dgm:cxn modelId="{A214E962-D2A1-4E22-90E0-B47F121F1152}" type="presParOf" srcId="{B8E2801D-C794-473D-A05D-E3CC4BC74A1E}" destId="{CEA74CCD-1A74-41FD-8236-C6F4BEB0240C}" srcOrd="0" destOrd="0" presId="urn:microsoft.com/office/officeart/2008/layout/LinedList"/>
    <dgm:cxn modelId="{B168DED2-D77B-4B14-A389-38D772EBD643}" type="presParOf" srcId="{B8E2801D-C794-473D-A05D-E3CC4BC74A1E}" destId="{107B7D27-2E63-421B-9B0E-612641072073}" srcOrd="1" destOrd="0" presId="urn:microsoft.com/office/officeart/2008/layout/LinedList"/>
    <dgm:cxn modelId="{B840E40F-4CF7-441C-B8EE-3542125BBFD5}" type="presParOf" srcId="{04C91727-D19C-4394-B0CF-D994F47FF1A0}" destId="{25179866-22A3-48E8-959F-A6EEB9569447}" srcOrd="2" destOrd="0" presId="urn:microsoft.com/office/officeart/2008/layout/LinedList"/>
    <dgm:cxn modelId="{037FD378-28E6-4822-B245-36C8A659CCF8}" type="presParOf" srcId="{04C91727-D19C-4394-B0CF-D994F47FF1A0}" destId="{8A8A0DA7-2AC4-4490-9D86-F741919AFB2C}" srcOrd="3" destOrd="0" presId="urn:microsoft.com/office/officeart/2008/layout/LinedList"/>
    <dgm:cxn modelId="{9FC99012-0CC2-44C1-A33E-DB2BC018CC00}" type="presParOf" srcId="{8A8A0DA7-2AC4-4490-9D86-F741919AFB2C}" destId="{15A55E27-EC51-4451-A64A-47E8A0C1C3DB}" srcOrd="0" destOrd="0" presId="urn:microsoft.com/office/officeart/2008/layout/LinedList"/>
    <dgm:cxn modelId="{7D1764D3-DB02-4E1B-B29E-A41ACB71F598}" type="presParOf" srcId="{8A8A0DA7-2AC4-4490-9D86-F741919AFB2C}" destId="{8633D04C-5485-4D3B-A01C-08B31286A112}" srcOrd="1" destOrd="0" presId="urn:microsoft.com/office/officeart/2008/layout/LinedList"/>
    <dgm:cxn modelId="{604970B5-D50D-4FAE-85CA-D0124D1E69EF}" type="presParOf" srcId="{04C91727-D19C-4394-B0CF-D994F47FF1A0}" destId="{870A5E89-B695-4EBB-9DA2-3B2E35FF61DB}" srcOrd="4" destOrd="0" presId="urn:microsoft.com/office/officeart/2008/layout/LinedList"/>
    <dgm:cxn modelId="{EA1CDA90-FEBE-46ED-A790-11F6960F34E6}" type="presParOf" srcId="{04C91727-D19C-4394-B0CF-D994F47FF1A0}" destId="{7F9F21AA-C462-41FA-B689-EA0FA8F6265A}" srcOrd="5" destOrd="0" presId="urn:microsoft.com/office/officeart/2008/layout/LinedList"/>
    <dgm:cxn modelId="{7660EAE6-6CBA-4797-BFBA-77C0B450D2A5}" type="presParOf" srcId="{7F9F21AA-C462-41FA-B689-EA0FA8F6265A}" destId="{A20160A1-9D18-4B73-BAC3-BC0234BC4453}" srcOrd="0" destOrd="0" presId="urn:microsoft.com/office/officeart/2008/layout/LinedList"/>
    <dgm:cxn modelId="{6A5516D4-C693-4CC5-BA96-BF156AED69DB}" type="presParOf" srcId="{7F9F21AA-C462-41FA-B689-EA0FA8F6265A}" destId="{36248C00-17F9-4E67-9FFD-B27C46E38F9D}" srcOrd="1" destOrd="0" presId="urn:microsoft.com/office/officeart/2008/layout/LinedList"/>
    <dgm:cxn modelId="{8EECE159-5EF7-406F-BD73-D396E014AA41}" type="presParOf" srcId="{04C91727-D19C-4394-B0CF-D994F47FF1A0}" destId="{640F6C3B-6A9A-44FD-A9DA-C74F3EEF57A2}" srcOrd="6" destOrd="0" presId="urn:microsoft.com/office/officeart/2008/layout/LinedList"/>
    <dgm:cxn modelId="{B9354943-6CCF-4B98-8E03-58D8FFEFEC42}" type="presParOf" srcId="{04C91727-D19C-4394-B0CF-D994F47FF1A0}" destId="{A52CC25F-B626-42D1-BED0-6643ED1693EB}" srcOrd="7" destOrd="0" presId="urn:microsoft.com/office/officeart/2008/layout/LinedList"/>
    <dgm:cxn modelId="{04195960-1227-4BDB-ADD0-43734FED818E}" type="presParOf" srcId="{A52CC25F-B626-42D1-BED0-6643ED1693EB}" destId="{4BA5FEC5-AFC8-431C-9E14-4C7EA2E04C98}" srcOrd="0" destOrd="0" presId="urn:microsoft.com/office/officeart/2008/layout/LinedList"/>
    <dgm:cxn modelId="{8357334B-8A54-4919-8CF1-3B2EE37741B4}" type="presParOf" srcId="{A52CC25F-B626-42D1-BED0-6643ED1693EB}" destId="{9C013020-C5D7-439F-9A6D-C40774AFDE68}" srcOrd="1" destOrd="0" presId="urn:microsoft.com/office/officeart/2008/layout/LinedList"/>
    <dgm:cxn modelId="{98ECFAD1-B44F-4FB6-BA6F-1C46F0E5BC63}" type="presParOf" srcId="{04C91727-D19C-4394-B0CF-D994F47FF1A0}" destId="{C2C7CE66-506B-4B5D-B6A7-98366EACACE3}" srcOrd="8" destOrd="0" presId="urn:microsoft.com/office/officeart/2008/layout/LinedList"/>
    <dgm:cxn modelId="{76D6FEE6-DEE0-4F0C-ADF2-44A692A3177C}" type="presParOf" srcId="{04C91727-D19C-4394-B0CF-D994F47FF1A0}" destId="{19043AE7-D338-440D-947F-A8536070E2F3}" srcOrd="9" destOrd="0" presId="urn:microsoft.com/office/officeart/2008/layout/LinedList"/>
    <dgm:cxn modelId="{EF35D0A0-FD07-4AF8-9385-57D18A420E1F}" type="presParOf" srcId="{19043AE7-D338-440D-947F-A8536070E2F3}" destId="{C9C358E0-B0F3-49EB-8EF4-61E23795D565}" srcOrd="0" destOrd="0" presId="urn:microsoft.com/office/officeart/2008/layout/LinedList"/>
    <dgm:cxn modelId="{9701829E-3AA9-449B-B9E6-685F82F2E09F}" type="presParOf" srcId="{19043AE7-D338-440D-947F-A8536070E2F3}" destId="{962B1EC8-0EA9-442A-B485-C4F38D8750B2}" srcOrd="1" destOrd="0" presId="urn:microsoft.com/office/officeart/2008/layout/LinedList"/>
    <dgm:cxn modelId="{57D0546F-6585-4CB8-9EEB-893633BB1576}" type="presParOf" srcId="{04C91727-D19C-4394-B0CF-D994F47FF1A0}" destId="{E7512276-7DED-48B1-B953-45566FA06FE5}" srcOrd="10" destOrd="0" presId="urn:microsoft.com/office/officeart/2008/layout/LinedList"/>
    <dgm:cxn modelId="{39B310BF-90E3-4486-BF72-BA42B03624CC}" type="presParOf" srcId="{04C91727-D19C-4394-B0CF-D994F47FF1A0}" destId="{D85A896B-C33A-4DA5-BCA8-BE129188469D}" srcOrd="11" destOrd="0" presId="urn:microsoft.com/office/officeart/2008/layout/LinedList"/>
    <dgm:cxn modelId="{DB8DE7AE-9381-4452-908B-C6A24E2FDC12}" type="presParOf" srcId="{D85A896B-C33A-4DA5-BCA8-BE129188469D}" destId="{BCD86B72-7E05-427B-A8CE-514FA3594C4A}" srcOrd="0" destOrd="0" presId="urn:microsoft.com/office/officeart/2008/layout/LinedList"/>
    <dgm:cxn modelId="{A5C2252F-7DE6-46D2-8758-9B78117DA6FF}" type="presParOf" srcId="{D85A896B-C33A-4DA5-BCA8-BE129188469D}" destId="{CE19C8A6-D5C3-4874-9671-3584A5193B47}" srcOrd="1" destOrd="0" presId="urn:microsoft.com/office/officeart/2008/layout/LinedList"/>
    <dgm:cxn modelId="{178FB390-6B51-46BE-AC3A-72D432A5DB4C}" type="presParOf" srcId="{04C91727-D19C-4394-B0CF-D994F47FF1A0}" destId="{E720D674-E19F-4433-9D06-1B3E3167EAD0}" srcOrd="12" destOrd="0" presId="urn:microsoft.com/office/officeart/2008/layout/LinedList"/>
    <dgm:cxn modelId="{323EC469-4F28-4545-8DE0-C595CADE2BAF}" type="presParOf" srcId="{04C91727-D19C-4394-B0CF-D994F47FF1A0}" destId="{E6874BF9-9E06-4B52-AF66-533B4758EC52}" srcOrd="13" destOrd="0" presId="urn:microsoft.com/office/officeart/2008/layout/LinedList"/>
    <dgm:cxn modelId="{C40947F8-7E3D-4EF8-AA1A-FBEC93555B79}" type="presParOf" srcId="{E6874BF9-9E06-4B52-AF66-533B4758EC52}" destId="{53D6013C-67F7-44E1-81D2-240A75B9D4AE}" srcOrd="0" destOrd="0" presId="urn:microsoft.com/office/officeart/2008/layout/LinedList"/>
    <dgm:cxn modelId="{288AC948-A51F-45E5-B2F3-8EFF6A5479FB}" type="presParOf" srcId="{E6874BF9-9E06-4B52-AF66-533B4758EC52}" destId="{E0225BDC-001A-4E19-8F26-914EA4BB6E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CB86B0-435E-4850-B995-FB87945D5F9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78EE37-B1CF-462E-B0EB-6748C6246072}">
      <dgm:prSet/>
      <dgm:spPr/>
      <dgm:t>
        <a:bodyPr/>
        <a:lstStyle/>
        <a:p>
          <a:r>
            <a:rPr lang="en-GB" dirty="0"/>
            <a:t>Implementing strong ideas it help a business to grow, same is in the case of NHS.</a:t>
          </a:r>
          <a:endParaRPr lang="en-US" dirty="0"/>
        </a:p>
      </dgm:t>
    </dgm:pt>
    <dgm:pt modelId="{B0DC964B-DA47-4E2F-8F20-98C26B4EB5DE}" type="parTrans" cxnId="{0FCBEDCB-76C7-4748-BA1A-58875CF5A072}">
      <dgm:prSet/>
      <dgm:spPr/>
      <dgm:t>
        <a:bodyPr/>
        <a:lstStyle/>
        <a:p>
          <a:endParaRPr lang="en-US"/>
        </a:p>
      </dgm:t>
    </dgm:pt>
    <dgm:pt modelId="{533C38C7-AAE4-4721-8D90-40404E6D01D3}" type="sibTrans" cxnId="{0FCBEDCB-76C7-4748-BA1A-58875CF5A072}">
      <dgm:prSet/>
      <dgm:spPr/>
      <dgm:t>
        <a:bodyPr/>
        <a:lstStyle/>
        <a:p>
          <a:endParaRPr lang="en-US"/>
        </a:p>
      </dgm:t>
    </dgm:pt>
    <dgm:pt modelId="{F1519AF9-7B1E-475E-9B97-9C2D0F27FCDE}">
      <dgm:prSet/>
      <dgm:spPr/>
      <dgm:t>
        <a:bodyPr/>
        <a:lstStyle/>
        <a:p>
          <a:r>
            <a:rPr lang="en-GB"/>
            <a:t>Due to the research and analysis had been found good strong solution for NHS which will not only help to reduce the absenteeism at the work placement, it also help in increasing the quality of services and in motivating staff and keep the customers happy. Having an system stacker for absences will help the company to collect data in order to have other further solution in case this problem may will occur in the future. Also the increase of salary help the staff to be motivate in order to attend.</a:t>
          </a:r>
          <a:endParaRPr lang="en-US"/>
        </a:p>
      </dgm:t>
    </dgm:pt>
    <dgm:pt modelId="{B8355099-901B-480A-B138-6E7B8A661453}" type="parTrans" cxnId="{E9381AE3-E726-4974-A31D-BB01C71057FC}">
      <dgm:prSet/>
      <dgm:spPr/>
      <dgm:t>
        <a:bodyPr/>
        <a:lstStyle/>
        <a:p>
          <a:endParaRPr lang="en-US"/>
        </a:p>
      </dgm:t>
    </dgm:pt>
    <dgm:pt modelId="{5B26EA48-D5F3-462F-903D-FDC673A212F5}" type="sibTrans" cxnId="{E9381AE3-E726-4974-A31D-BB01C71057FC}">
      <dgm:prSet/>
      <dgm:spPr/>
      <dgm:t>
        <a:bodyPr/>
        <a:lstStyle/>
        <a:p>
          <a:endParaRPr lang="en-US"/>
        </a:p>
      </dgm:t>
    </dgm:pt>
    <dgm:pt modelId="{4FF6B63B-ED37-48FC-9798-96527C4B43F6}" type="pres">
      <dgm:prSet presAssocID="{55CB86B0-435E-4850-B995-FB87945D5F90}" presName="root" presStyleCnt="0">
        <dgm:presLayoutVars>
          <dgm:dir/>
          <dgm:resizeHandles val="exact"/>
        </dgm:presLayoutVars>
      </dgm:prSet>
      <dgm:spPr/>
    </dgm:pt>
    <dgm:pt modelId="{932A4B5F-9CD7-4EB3-B34A-3A775848EDBD}" type="pres">
      <dgm:prSet presAssocID="{1378EE37-B1CF-462E-B0EB-6748C6246072}" presName="compNode" presStyleCnt="0"/>
      <dgm:spPr/>
    </dgm:pt>
    <dgm:pt modelId="{1E4DDF36-C0AE-4C01-8189-AA865DBE5D86}" type="pres">
      <dgm:prSet presAssocID="{1378EE37-B1CF-462E-B0EB-6748C6246072}" presName="bgRect" presStyleLbl="bgShp" presStyleIdx="0" presStyleCnt="2"/>
      <dgm:spPr/>
    </dgm:pt>
    <dgm:pt modelId="{5F5AD716-B08E-40A2-8034-1E17092E7675}" type="pres">
      <dgm:prSet presAssocID="{1378EE37-B1CF-462E-B0EB-6748C624607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DDCA86C0-2ED8-474B-A846-689A282DB122}" type="pres">
      <dgm:prSet presAssocID="{1378EE37-B1CF-462E-B0EB-6748C6246072}" presName="spaceRect" presStyleCnt="0"/>
      <dgm:spPr/>
    </dgm:pt>
    <dgm:pt modelId="{CCFD5E3E-C0D0-4BAD-9FBB-611EAD4DF8DF}" type="pres">
      <dgm:prSet presAssocID="{1378EE37-B1CF-462E-B0EB-6748C6246072}" presName="parTx" presStyleLbl="revTx" presStyleIdx="0" presStyleCnt="2" custScaleY="90901">
        <dgm:presLayoutVars>
          <dgm:chMax val="0"/>
          <dgm:chPref val="0"/>
        </dgm:presLayoutVars>
      </dgm:prSet>
      <dgm:spPr/>
    </dgm:pt>
    <dgm:pt modelId="{328B425E-B19B-4F62-B1B6-F3DC176316DF}" type="pres">
      <dgm:prSet presAssocID="{533C38C7-AAE4-4721-8D90-40404E6D01D3}" presName="sibTrans" presStyleCnt="0"/>
      <dgm:spPr/>
    </dgm:pt>
    <dgm:pt modelId="{0375E922-D2EB-443E-BD7E-B7DBCAC90EBE}" type="pres">
      <dgm:prSet presAssocID="{F1519AF9-7B1E-475E-9B97-9C2D0F27FCDE}" presName="compNode" presStyleCnt="0"/>
      <dgm:spPr/>
    </dgm:pt>
    <dgm:pt modelId="{B46FE12F-5880-462A-9FC9-6C6372A753D0}" type="pres">
      <dgm:prSet presAssocID="{F1519AF9-7B1E-475E-9B97-9C2D0F27FCDE}" presName="bgRect" presStyleLbl="bgShp" presStyleIdx="1" presStyleCnt="2"/>
      <dgm:spPr/>
    </dgm:pt>
    <dgm:pt modelId="{DD8CD5CF-03EE-4FDE-AE14-21FD0CED51D3}" type="pres">
      <dgm:prSet presAssocID="{F1519AF9-7B1E-475E-9B97-9C2D0F27FCD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3FDA3A67-48D8-4D68-8849-DD62A226D164}" type="pres">
      <dgm:prSet presAssocID="{F1519AF9-7B1E-475E-9B97-9C2D0F27FCDE}" presName="spaceRect" presStyleCnt="0"/>
      <dgm:spPr/>
    </dgm:pt>
    <dgm:pt modelId="{AA86DAC5-EBF5-4535-BB1D-977CD84E87B6}" type="pres">
      <dgm:prSet presAssocID="{F1519AF9-7B1E-475E-9B97-9C2D0F27FCDE}" presName="parTx" presStyleLbl="revTx" presStyleIdx="1" presStyleCnt="2">
        <dgm:presLayoutVars>
          <dgm:chMax val="0"/>
          <dgm:chPref val="0"/>
        </dgm:presLayoutVars>
      </dgm:prSet>
      <dgm:spPr/>
    </dgm:pt>
  </dgm:ptLst>
  <dgm:cxnLst>
    <dgm:cxn modelId="{E470484D-624F-4D7B-BA5A-DC1816C6C6C3}" type="presOf" srcId="{F1519AF9-7B1E-475E-9B97-9C2D0F27FCDE}" destId="{AA86DAC5-EBF5-4535-BB1D-977CD84E87B6}" srcOrd="0" destOrd="0" presId="urn:microsoft.com/office/officeart/2018/2/layout/IconVerticalSolidList"/>
    <dgm:cxn modelId="{D6EA5F9B-B9B7-4A4E-904B-29C87C29916D}" type="presOf" srcId="{1378EE37-B1CF-462E-B0EB-6748C6246072}" destId="{CCFD5E3E-C0D0-4BAD-9FBB-611EAD4DF8DF}" srcOrd="0" destOrd="0" presId="urn:microsoft.com/office/officeart/2018/2/layout/IconVerticalSolidList"/>
    <dgm:cxn modelId="{0FCBEDCB-76C7-4748-BA1A-58875CF5A072}" srcId="{55CB86B0-435E-4850-B995-FB87945D5F90}" destId="{1378EE37-B1CF-462E-B0EB-6748C6246072}" srcOrd="0" destOrd="0" parTransId="{B0DC964B-DA47-4E2F-8F20-98C26B4EB5DE}" sibTransId="{533C38C7-AAE4-4721-8D90-40404E6D01D3}"/>
    <dgm:cxn modelId="{EE3145DE-3B1B-4594-B7D8-02E7D187447E}" type="presOf" srcId="{55CB86B0-435E-4850-B995-FB87945D5F90}" destId="{4FF6B63B-ED37-48FC-9798-96527C4B43F6}" srcOrd="0" destOrd="0" presId="urn:microsoft.com/office/officeart/2018/2/layout/IconVerticalSolidList"/>
    <dgm:cxn modelId="{E9381AE3-E726-4974-A31D-BB01C71057FC}" srcId="{55CB86B0-435E-4850-B995-FB87945D5F90}" destId="{F1519AF9-7B1E-475E-9B97-9C2D0F27FCDE}" srcOrd="1" destOrd="0" parTransId="{B8355099-901B-480A-B138-6E7B8A661453}" sibTransId="{5B26EA48-D5F3-462F-903D-FDC673A212F5}"/>
    <dgm:cxn modelId="{7819E97E-46F3-47FC-8FFF-B30402B5D18B}" type="presParOf" srcId="{4FF6B63B-ED37-48FC-9798-96527C4B43F6}" destId="{932A4B5F-9CD7-4EB3-B34A-3A775848EDBD}" srcOrd="0" destOrd="0" presId="urn:microsoft.com/office/officeart/2018/2/layout/IconVerticalSolidList"/>
    <dgm:cxn modelId="{6BAD1645-A13B-4192-913B-7EA98C75FB88}" type="presParOf" srcId="{932A4B5F-9CD7-4EB3-B34A-3A775848EDBD}" destId="{1E4DDF36-C0AE-4C01-8189-AA865DBE5D86}" srcOrd="0" destOrd="0" presId="urn:microsoft.com/office/officeart/2018/2/layout/IconVerticalSolidList"/>
    <dgm:cxn modelId="{9D00898D-2CEB-4097-8FF6-92CE759E177D}" type="presParOf" srcId="{932A4B5F-9CD7-4EB3-B34A-3A775848EDBD}" destId="{5F5AD716-B08E-40A2-8034-1E17092E7675}" srcOrd="1" destOrd="0" presId="urn:microsoft.com/office/officeart/2018/2/layout/IconVerticalSolidList"/>
    <dgm:cxn modelId="{A7E2EE41-C37D-4B4D-B714-2A7D3138BE7B}" type="presParOf" srcId="{932A4B5F-9CD7-4EB3-B34A-3A775848EDBD}" destId="{DDCA86C0-2ED8-474B-A846-689A282DB122}" srcOrd="2" destOrd="0" presId="urn:microsoft.com/office/officeart/2018/2/layout/IconVerticalSolidList"/>
    <dgm:cxn modelId="{A64D01AF-BBEC-4010-A807-FB660DC8F78F}" type="presParOf" srcId="{932A4B5F-9CD7-4EB3-B34A-3A775848EDBD}" destId="{CCFD5E3E-C0D0-4BAD-9FBB-611EAD4DF8DF}" srcOrd="3" destOrd="0" presId="urn:microsoft.com/office/officeart/2018/2/layout/IconVerticalSolidList"/>
    <dgm:cxn modelId="{29DFCFCA-EF02-41C3-AFE9-53E258E93FAF}" type="presParOf" srcId="{4FF6B63B-ED37-48FC-9798-96527C4B43F6}" destId="{328B425E-B19B-4F62-B1B6-F3DC176316DF}" srcOrd="1" destOrd="0" presId="urn:microsoft.com/office/officeart/2018/2/layout/IconVerticalSolidList"/>
    <dgm:cxn modelId="{4F9BDBBC-1D0F-4CDB-B382-8ABE3718FAF1}" type="presParOf" srcId="{4FF6B63B-ED37-48FC-9798-96527C4B43F6}" destId="{0375E922-D2EB-443E-BD7E-B7DBCAC90EBE}" srcOrd="2" destOrd="0" presId="urn:microsoft.com/office/officeart/2018/2/layout/IconVerticalSolidList"/>
    <dgm:cxn modelId="{D40F2BE1-8703-4381-A2A6-4569409910D6}" type="presParOf" srcId="{0375E922-D2EB-443E-BD7E-B7DBCAC90EBE}" destId="{B46FE12F-5880-462A-9FC9-6C6372A753D0}" srcOrd="0" destOrd="0" presId="urn:microsoft.com/office/officeart/2018/2/layout/IconVerticalSolidList"/>
    <dgm:cxn modelId="{B2377BA0-BCA0-4D2C-9142-93E3E9E6A61C}" type="presParOf" srcId="{0375E922-D2EB-443E-BD7E-B7DBCAC90EBE}" destId="{DD8CD5CF-03EE-4FDE-AE14-21FD0CED51D3}" srcOrd="1" destOrd="0" presId="urn:microsoft.com/office/officeart/2018/2/layout/IconVerticalSolidList"/>
    <dgm:cxn modelId="{18273822-57C3-40B8-B39F-392F81177DD7}" type="presParOf" srcId="{0375E922-D2EB-443E-BD7E-B7DBCAC90EBE}" destId="{3FDA3A67-48D8-4D68-8849-DD62A226D164}" srcOrd="2" destOrd="0" presId="urn:microsoft.com/office/officeart/2018/2/layout/IconVerticalSolidList"/>
    <dgm:cxn modelId="{58A2C5D4-8A09-4F2D-B5B3-647D0ABF3941}" type="presParOf" srcId="{0375E922-D2EB-443E-BD7E-B7DBCAC90EBE}" destId="{AA86DAC5-EBF5-4535-BB1D-977CD84E87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76572B-BD09-4260-9A2A-CD5D713CD9BE}">
      <dsp:nvSpPr>
        <dsp:cNvPr id="0" name=""/>
        <dsp:cNvSpPr/>
      </dsp:nvSpPr>
      <dsp:spPr>
        <a:xfrm>
          <a:off x="0" y="315"/>
          <a:ext cx="10282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A74CCD-1A74-41FD-8236-C6F4BEB0240C}">
      <dsp:nvSpPr>
        <dsp:cNvPr id="0" name=""/>
        <dsp:cNvSpPr/>
      </dsp:nvSpPr>
      <dsp:spPr>
        <a:xfrm>
          <a:off x="0" y="315"/>
          <a:ext cx="10282136" cy="36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Table of Contents:</a:t>
          </a:r>
          <a:endParaRPr lang="en-US" sz="1700" kern="1200"/>
        </a:p>
      </dsp:txBody>
      <dsp:txXfrm>
        <a:off x="0" y="315"/>
        <a:ext cx="10282136" cy="369241"/>
      </dsp:txXfrm>
    </dsp:sp>
    <dsp:sp modelId="{25179866-22A3-48E8-959F-A6EEB9569447}">
      <dsp:nvSpPr>
        <dsp:cNvPr id="0" name=""/>
        <dsp:cNvSpPr/>
      </dsp:nvSpPr>
      <dsp:spPr>
        <a:xfrm>
          <a:off x="0" y="369557"/>
          <a:ext cx="10282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A55E27-EC51-4451-A64A-47E8A0C1C3DB}">
      <dsp:nvSpPr>
        <dsp:cNvPr id="0" name=""/>
        <dsp:cNvSpPr/>
      </dsp:nvSpPr>
      <dsp:spPr>
        <a:xfrm>
          <a:off x="0" y="369557"/>
          <a:ext cx="10282136" cy="36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Introduction…………………………………………………………………………………………………………………….. Slide 3</a:t>
          </a:r>
          <a:endParaRPr lang="en-US" sz="1700" kern="1200"/>
        </a:p>
      </dsp:txBody>
      <dsp:txXfrm>
        <a:off x="0" y="369557"/>
        <a:ext cx="10282136" cy="369241"/>
      </dsp:txXfrm>
    </dsp:sp>
    <dsp:sp modelId="{870A5E89-B695-4EBB-9DA2-3B2E35FF61DB}">
      <dsp:nvSpPr>
        <dsp:cNvPr id="0" name=""/>
        <dsp:cNvSpPr/>
      </dsp:nvSpPr>
      <dsp:spPr>
        <a:xfrm>
          <a:off x="0" y="738798"/>
          <a:ext cx="10282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0160A1-9D18-4B73-BAC3-BC0234BC4453}">
      <dsp:nvSpPr>
        <dsp:cNvPr id="0" name=""/>
        <dsp:cNvSpPr/>
      </dsp:nvSpPr>
      <dsp:spPr>
        <a:xfrm>
          <a:off x="0" y="738798"/>
          <a:ext cx="10282136" cy="36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Discussion………………………………………………………………………………………………………………………… Slide 4</a:t>
          </a:r>
          <a:endParaRPr lang="en-US" sz="1700" kern="1200"/>
        </a:p>
      </dsp:txBody>
      <dsp:txXfrm>
        <a:off x="0" y="738798"/>
        <a:ext cx="10282136" cy="369241"/>
      </dsp:txXfrm>
    </dsp:sp>
    <dsp:sp modelId="{640F6C3B-6A9A-44FD-A9DA-C74F3EEF57A2}">
      <dsp:nvSpPr>
        <dsp:cNvPr id="0" name=""/>
        <dsp:cNvSpPr/>
      </dsp:nvSpPr>
      <dsp:spPr>
        <a:xfrm>
          <a:off x="0" y="1108040"/>
          <a:ext cx="10282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A5FEC5-AFC8-431C-9E14-4C7EA2E04C98}">
      <dsp:nvSpPr>
        <dsp:cNvPr id="0" name=""/>
        <dsp:cNvSpPr/>
      </dsp:nvSpPr>
      <dsp:spPr>
        <a:xfrm>
          <a:off x="0" y="1108040"/>
          <a:ext cx="10282136" cy="36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PESTLE……………………………………………………………………………………………………………………………… Slide 5</a:t>
          </a:r>
          <a:endParaRPr lang="en-US" sz="1700" kern="1200"/>
        </a:p>
      </dsp:txBody>
      <dsp:txXfrm>
        <a:off x="0" y="1108040"/>
        <a:ext cx="10282136" cy="369241"/>
      </dsp:txXfrm>
    </dsp:sp>
    <dsp:sp modelId="{C2C7CE66-506B-4B5D-B6A7-98366EACACE3}">
      <dsp:nvSpPr>
        <dsp:cNvPr id="0" name=""/>
        <dsp:cNvSpPr/>
      </dsp:nvSpPr>
      <dsp:spPr>
        <a:xfrm>
          <a:off x="0" y="1477282"/>
          <a:ext cx="10282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C358E0-B0F3-49EB-8EF4-61E23795D565}">
      <dsp:nvSpPr>
        <dsp:cNvPr id="0" name=""/>
        <dsp:cNvSpPr/>
      </dsp:nvSpPr>
      <dsp:spPr>
        <a:xfrm>
          <a:off x="0" y="1477282"/>
          <a:ext cx="10282136" cy="36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Fish Bone…………………………………………………………………………………………………………………………. Slide 6</a:t>
          </a:r>
          <a:endParaRPr lang="en-US" sz="1700" kern="1200"/>
        </a:p>
      </dsp:txBody>
      <dsp:txXfrm>
        <a:off x="0" y="1477282"/>
        <a:ext cx="10282136" cy="369241"/>
      </dsp:txXfrm>
    </dsp:sp>
    <dsp:sp modelId="{E7512276-7DED-48B1-B953-45566FA06FE5}">
      <dsp:nvSpPr>
        <dsp:cNvPr id="0" name=""/>
        <dsp:cNvSpPr/>
      </dsp:nvSpPr>
      <dsp:spPr>
        <a:xfrm>
          <a:off x="0" y="1846524"/>
          <a:ext cx="10282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D86B72-7E05-427B-A8CE-514FA3594C4A}">
      <dsp:nvSpPr>
        <dsp:cNvPr id="0" name=""/>
        <dsp:cNvSpPr/>
      </dsp:nvSpPr>
      <dsp:spPr>
        <a:xfrm>
          <a:off x="0" y="1846524"/>
          <a:ext cx="10282136" cy="36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Plus Minus Interesting Framework ………………………………………………………………………….………. Slide 7</a:t>
          </a:r>
          <a:endParaRPr lang="en-US" sz="1700" kern="1200" dirty="0"/>
        </a:p>
      </dsp:txBody>
      <dsp:txXfrm>
        <a:off x="0" y="1846524"/>
        <a:ext cx="10282136" cy="369241"/>
      </dsp:txXfrm>
    </dsp:sp>
    <dsp:sp modelId="{E720D674-E19F-4433-9D06-1B3E3167EAD0}">
      <dsp:nvSpPr>
        <dsp:cNvPr id="0" name=""/>
        <dsp:cNvSpPr/>
      </dsp:nvSpPr>
      <dsp:spPr>
        <a:xfrm>
          <a:off x="0" y="2215765"/>
          <a:ext cx="10282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D6013C-67F7-44E1-81D2-240A75B9D4AE}">
      <dsp:nvSpPr>
        <dsp:cNvPr id="0" name=""/>
        <dsp:cNvSpPr/>
      </dsp:nvSpPr>
      <dsp:spPr>
        <a:xfrm>
          <a:off x="0" y="2215765"/>
          <a:ext cx="10282136" cy="369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Conclusion……………………………………………………………………………………………………………………….  Slide 8</a:t>
          </a:r>
          <a:endParaRPr lang="en-US" sz="1700" kern="1200"/>
        </a:p>
      </dsp:txBody>
      <dsp:txXfrm>
        <a:off x="0" y="2215765"/>
        <a:ext cx="10282136" cy="369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DDF36-C0AE-4C01-8189-AA865DBE5D86}">
      <dsp:nvSpPr>
        <dsp:cNvPr id="0" name=""/>
        <dsp:cNvSpPr/>
      </dsp:nvSpPr>
      <dsp:spPr>
        <a:xfrm>
          <a:off x="0" y="490617"/>
          <a:ext cx="6248400" cy="14451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5AD716-B08E-40A2-8034-1E17092E7675}">
      <dsp:nvSpPr>
        <dsp:cNvPr id="0" name=""/>
        <dsp:cNvSpPr/>
      </dsp:nvSpPr>
      <dsp:spPr>
        <a:xfrm>
          <a:off x="437144" y="815766"/>
          <a:ext cx="794808" cy="7948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FD5E3E-C0D0-4BAD-9FBB-611EAD4DF8DF}">
      <dsp:nvSpPr>
        <dsp:cNvPr id="0" name=""/>
        <dsp:cNvSpPr/>
      </dsp:nvSpPr>
      <dsp:spPr>
        <a:xfrm>
          <a:off x="1669098" y="584752"/>
          <a:ext cx="3857524" cy="1880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982" tIns="218982" rIns="218982" bIns="218982" numCol="1" spcCol="1270" anchor="ctr" anchorCtr="0">
          <a:noAutofit/>
        </a:bodyPr>
        <a:lstStyle/>
        <a:p>
          <a:pPr marL="0" lvl="0" indent="0" algn="l" defTabSz="622300">
            <a:lnSpc>
              <a:spcPct val="90000"/>
            </a:lnSpc>
            <a:spcBef>
              <a:spcPct val="0"/>
            </a:spcBef>
            <a:spcAft>
              <a:spcPct val="35000"/>
            </a:spcAft>
            <a:buNone/>
          </a:pPr>
          <a:r>
            <a:rPr lang="en-GB" sz="1400" kern="1200" dirty="0"/>
            <a:t>Implementing strong ideas it help a business to grow, same is in the case of NHS.</a:t>
          </a:r>
          <a:endParaRPr lang="en-US" sz="1400" kern="1200" dirty="0"/>
        </a:p>
      </dsp:txBody>
      <dsp:txXfrm>
        <a:off x="1669098" y="584752"/>
        <a:ext cx="3857524" cy="1880851"/>
      </dsp:txXfrm>
    </dsp:sp>
    <dsp:sp modelId="{B46FE12F-5880-462A-9FC9-6C6372A753D0}">
      <dsp:nvSpPr>
        <dsp:cNvPr id="0" name=""/>
        <dsp:cNvSpPr/>
      </dsp:nvSpPr>
      <dsp:spPr>
        <a:xfrm>
          <a:off x="0" y="2889409"/>
          <a:ext cx="6248400" cy="14451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8CD5CF-03EE-4FDE-AE14-21FD0CED51D3}">
      <dsp:nvSpPr>
        <dsp:cNvPr id="0" name=""/>
        <dsp:cNvSpPr/>
      </dsp:nvSpPr>
      <dsp:spPr>
        <a:xfrm>
          <a:off x="437144" y="3214558"/>
          <a:ext cx="794808" cy="7948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86DAC5-EBF5-4535-BB1D-977CD84E87B6}">
      <dsp:nvSpPr>
        <dsp:cNvPr id="0" name=""/>
        <dsp:cNvSpPr/>
      </dsp:nvSpPr>
      <dsp:spPr>
        <a:xfrm>
          <a:off x="1669098" y="2889409"/>
          <a:ext cx="3857524" cy="22762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902" tIns="240902" rIns="240902" bIns="240902" numCol="1" spcCol="1270" anchor="ctr" anchorCtr="0">
          <a:noAutofit/>
        </a:bodyPr>
        <a:lstStyle/>
        <a:p>
          <a:pPr marL="0" lvl="0" indent="0" algn="l" defTabSz="622300">
            <a:lnSpc>
              <a:spcPct val="90000"/>
            </a:lnSpc>
            <a:spcBef>
              <a:spcPct val="0"/>
            </a:spcBef>
            <a:spcAft>
              <a:spcPct val="35000"/>
            </a:spcAft>
            <a:buNone/>
          </a:pPr>
          <a:r>
            <a:rPr lang="en-GB" sz="1400" kern="1200"/>
            <a:t>Due to the research and analysis had been found good strong solution for NHS which will not only help to reduce the absenteeism at the work placement, it also help in increasing the quality of services and in motivating staff and keep the customers happy. Having an system stacker for absences will help the company to collect data in order to have other further solution in case this problem may will occur in the future. Also the increase of salary help the staff to be motivate in order to attend.</a:t>
          </a:r>
          <a:endParaRPr lang="en-US" sz="1400" kern="1200"/>
        </a:p>
      </dsp:txBody>
      <dsp:txXfrm>
        <a:off x="1669098" y="2889409"/>
        <a:ext cx="3857524" cy="22762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590B9-2224-4F82-9DF6-C183829F0C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4B2091-A836-42C7-8806-DF8FA2F389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07C83C-47B6-43BD-B042-C197B357CD8A}"/>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5" name="Footer Placeholder 4">
            <a:extLst>
              <a:ext uri="{FF2B5EF4-FFF2-40B4-BE49-F238E27FC236}">
                <a16:creationId xmlns:a16="http://schemas.microsoft.com/office/drawing/2014/main" id="{6E4FB417-871F-4A9A-8626-2A74452772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D0AC03-540A-448B-8CFD-265BF5798EEE}"/>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1261881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10E0E-2723-493B-8E16-6442B4EAF6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373542-1499-45CC-B9B6-BCC0BE74ED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7CD00D-1284-4AE6-8188-0497291606B3}"/>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5" name="Footer Placeholder 4">
            <a:extLst>
              <a:ext uri="{FF2B5EF4-FFF2-40B4-BE49-F238E27FC236}">
                <a16:creationId xmlns:a16="http://schemas.microsoft.com/office/drawing/2014/main" id="{7EA8265B-3173-4DAD-9948-EBF241383F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76EF86-EBDE-46F9-983A-F62662D45D42}"/>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1507336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E39A-B2C9-4184-85DE-DC3F512752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4B9976-BD6C-4E1B-8C04-196DA786EC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42EE89-834B-4197-8E9E-3339172A0224}"/>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5" name="Footer Placeholder 4">
            <a:extLst>
              <a:ext uri="{FF2B5EF4-FFF2-40B4-BE49-F238E27FC236}">
                <a16:creationId xmlns:a16="http://schemas.microsoft.com/office/drawing/2014/main" id="{E72F82FC-3C5A-4C80-A9A7-138DE8DDE4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4F86D2-83CF-4215-BC81-3DB965BEBB5F}"/>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3003050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5613C-3525-4FA2-9A88-C91BD8F0D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D142B8-E988-493F-BEEF-E76ADC0E2C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C30D18-5056-43B8-A043-BC4D51BB5F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26031E-F102-4ADD-8AAE-10B583586CA7}"/>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6" name="Footer Placeholder 5">
            <a:extLst>
              <a:ext uri="{FF2B5EF4-FFF2-40B4-BE49-F238E27FC236}">
                <a16:creationId xmlns:a16="http://schemas.microsoft.com/office/drawing/2014/main" id="{24B8F874-AC1C-46F2-AFC5-CCAC4088DA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20194E-16D1-4447-90D0-F45E05B3931B}"/>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1341541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56C5C-475C-42C1-87E0-274883B52C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84D8AF-87E3-4094-B4A2-8AFB2A2CB9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020C99-B1E7-4D50-9220-1B61FF5392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4764CE-9E75-4BDD-B722-FCCBB6AC29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03F5FD-6F89-423B-8527-2F32224611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44D15E0-65E6-4974-AA35-34612146E9D3}"/>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8" name="Footer Placeholder 7">
            <a:extLst>
              <a:ext uri="{FF2B5EF4-FFF2-40B4-BE49-F238E27FC236}">
                <a16:creationId xmlns:a16="http://schemas.microsoft.com/office/drawing/2014/main" id="{E502E52F-8A53-4D66-9A98-351B018E1C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D1A6F3-BB49-494B-B3F5-93CF15CEEAA1}"/>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1998314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CB96F-5CF4-4299-8D5E-B9283944B4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A0F849-1902-4011-9855-1295C34A7DAA}"/>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4" name="Footer Placeholder 3">
            <a:extLst>
              <a:ext uri="{FF2B5EF4-FFF2-40B4-BE49-F238E27FC236}">
                <a16:creationId xmlns:a16="http://schemas.microsoft.com/office/drawing/2014/main" id="{EA0EA983-070E-41C3-8367-F7B6342144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71D680-01B4-4416-959D-D3E915DE62A8}"/>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4151956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FD0087-F175-4C0B-858F-1F0C7217881B}"/>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3" name="Footer Placeholder 2">
            <a:extLst>
              <a:ext uri="{FF2B5EF4-FFF2-40B4-BE49-F238E27FC236}">
                <a16:creationId xmlns:a16="http://schemas.microsoft.com/office/drawing/2014/main" id="{65768988-EAC8-4BAE-A09F-FD5A463C12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1964F1-8F7E-4BE1-9D65-A83A92C7C452}"/>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3340462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8C895-1B39-446C-9FE2-F6C75DD4D1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5F1848-C4D6-49BF-A56B-6DD89FA624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AF3D27-C001-4853-A8D9-ACB86FE6C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C9CFF8-61C7-4B40-B320-402E8987F940}"/>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6" name="Footer Placeholder 5">
            <a:extLst>
              <a:ext uri="{FF2B5EF4-FFF2-40B4-BE49-F238E27FC236}">
                <a16:creationId xmlns:a16="http://schemas.microsoft.com/office/drawing/2014/main" id="{19E41DEA-4BF5-442D-9DBF-576D1D9B60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C15A6-6D39-4FB7-AD89-21BA0F81C1B1}"/>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4250037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FADB5-2946-4940-993B-5DBFB021C9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0379BF-111A-4104-91C0-C91E28E217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B9E70E-64C4-4BD7-B499-56A3E7249F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1F598-F907-4B23-8341-7838BAB29CA7}"/>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6" name="Footer Placeholder 5">
            <a:extLst>
              <a:ext uri="{FF2B5EF4-FFF2-40B4-BE49-F238E27FC236}">
                <a16:creationId xmlns:a16="http://schemas.microsoft.com/office/drawing/2014/main" id="{42D69676-B802-4C58-B9C3-DEA32EB5DA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1D961A-C21E-425B-B572-60D2FB88F63D}"/>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235618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26755-04F8-407B-8E82-37F7508990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552672-F041-4546-BDEA-F4BF16CA1C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8B616B-3E26-4379-80D5-2EEFBA0A85DE}"/>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5" name="Footer Placeholder 4">
            <a:extLst>
              <a:ext uri="{FF2B5EF4-FFF2-40B4-BE49-F238E27FC236}">
                <a16:creationId xmlns:a16="http://schemas.microsoft.com/office/drawing/2014/main" id="{6D54BF1B-1396-41B1-ABF6-8D6D3CFE26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7D1A73-D7C4-4047-B1A4-28F45DA8D05D}"/>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2987476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9AB7AE-DD7D-4631-B55B-1A5638E8E5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59AD87-77E8-4573-96C8-B5F4E161C0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950AE5-0298-428A-BA7D-8B34B6C98EE1}"/>
              </a:ext>
            </a:extLst>
          </p:cNvPr>
          <p:cNvSpPr>
            <a:spLocks noGrp="1"/>
          </p:cNvSpPr>
          <p:nvPr>
            <p:ph type="dt" sz="half" idx="10"/>
          </p:nvPr>
        </p:nvSpPr>
        <p:spPr/>
        <p:txBody>
          <a:bodyPr/>
          <a:lstStyle/>
          <a:p>
            <a:fld id="{E16653A2-CF7D-432C-A701-FE9FAB3F41BF}" type="datetimeFigureOut">
              <a:rPr lang="en-GB" smtClean="0"/>
              <a:t>16/06/2022</a:t>
            </a:fld>
            <a:endParaRPr lang="en-GB"/>
          </a:p>
        </p:txBody>
      </p:sp>
      <p:sp>
        <p:nvSpPr>
          <p:cNvPr id="5" name="Footer Placeholder 4">
            <a:extLst>
              <a:ext uri="{FF2B5EF4-FFF2-40B4-BE49-F238E27FC236}">
                <a16:creationId xmlns:a16="http://schemas.microsoft.com/office/drawing/2014/main" id="{E090E7F5-2A1D-4A36-9FC2-1B330FF0F1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1897F4-46F3-41DA-A940-6F383EB40CA7}"/>
              </a:ext>
            </a:extLst>
          </p:cNvPr>
          <p:cNvSpPr>
            <a:spLocks noGrp="1"/>
          </p:cNvSpPr>
          <p:nvPr>
            <p:ph type="sldNum" sz="quarter" idx="12"/>
          </p:nvPr>
        </p:nvSpPr>
        <p:spPr/>
        <p:txBody>
          <a:bodyPr/>
          <a:lstStyle/>
          <a:p>
            <a:fld id="{E50051D2-3806-4D1A-B4CB-5BE5705B34C7}" type="slidenum">
              <a:rPr lang="en-GB" smtClean="0"/>
              <a:t>‹#›</a:t>
            </a:fld>
            <a:endParaRPr lang="en-GB"/>
          </a:p>
        </p:txBody>
      </p:sp>
    </p:spTree>
    <p:extLst>
      <p:ext uri="{BB962C8B-B14F-4D97-AF65-F5344CB8AC3E}">
        <p14:creationId xmlns:p14="http://schemas.microsoft.com/office/powerpoint/2010/main" val="3167435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979579-1A88-49C4-94E3-E326BF5DED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A5E2F9-37C9-4FBB-84B2-AC325D7CD9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14206-27ED-4CE4-B63D-A10F18A53C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653A2-CF7D-432C-A701-FE9FAB3F41BF}" type="datetimeFigureOut">
              <a:rPr lang="en-GB" smtClean="0"/>
              <a:t>16/06/2022</a:t>
            </a:fld>
            <a:endParaRPr lang="en-GB"/>
          </a:p>
        </p:txBody>
      </p:sp>
      <p:sp>
        <p:nvSpPr>
          <p:cNvPr id="5" name="Footer Placeholder 4">
            <a:extLst>
              <a:ext uri="{FF2B5EF4-FFF2-40B4-BE49-F238E27FC236}">
                <a16:creationId xmlns:a16="http://schemas.microsoft.com/office/drawing/2014/main" id="{1C614652-86DB-4682-8F02-1824155808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43F14A-2319-4E32-B843-6ABB44BC14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0051D2-3806-4D1A-B4CB-5BE5705B34C7}" type="slidenum">
              <a:rPr lang="en-GB" smtClean="0"/>
              <a:t>‹#›</a:t>
            </a:fld>
            <a:endParaRPr lang="en-GB"/>
          </a:p>
        </p:txBody>
      </p:sp>
    </p:spTree>
    <p:extLst>
      <p:ext uri="{BB962C8B-B14F-4D97-AF65-F5344CB8AC3E}">
        <p14:creationId xmlns:p14="http://schemas.microsoft.com/office/powerpoint/2010/main" val="29872266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Solo journey">
            <a:extLst>
              <a:ext uri="{FF2B5EF4-FFF2-40B4-BE49-F238E27FC236}">
                <a16:creationId xmlns:a16="http://schemas.microsoft.com/office/drawing/2014/main" id="{D5A2ACD4-65E3-C53A-E732-9006C2F0A1A3}"/>
              </a:ext>
            </a:extLst>
          </p:cNvPr>
          <p:cNvPicPr>
            <a:picLocks noChangeAspect="1"/>
          </p:cNvPicPr>
          <p:nvPr/>
        </p:nvPicPr>
        <p:blipFill rotWithShape="1">
          <a:blip r:embed="rId2"/>
          <a:srcRect t="4511" b="925"/>
          <a:stretch/>
        </p:blipFill>
        <p:spPr>
          <a:xfrm>
            <a:off x="-150827" y="10"/>
            <a:ext cx="9669642" cy="6857990"/>
          </a:xfrm>
          <a:prstGeom prst="rect">
            <a:avLst/>
          </a:prstGeom>
        </p:spPr>
      </p:pic>
      <p:sp>
        <p:nvSpPr>
          <p:cNvPr id="28" name="Rectangle 2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14D23F-FF7F-43FF-8F3C-7E4683C0F7D5}"/>
              </a:ext>
            </a:extLst>
          </p:cNvPr>
          <p:cNvSpPr>
            <a:spLocks noGrp="1"/>
          </p:cNvSpPr>
          <p:nvPr>
            <p:ph type="ctrTitle"/>
          </p:nvPr>
        </p:nvSpPr>
        <p:spPr>
          <a:xfrm>
            <a:off x="6500730" y="382752"/>
            <a:ext cx="6036169" cy="3692028"/>
          </a:xfrm>
          <a:noFill/>
        </p:spPr>
        <p:txBody>
          <a:bodyPr vert="horz" lIns="91440" tIns="45720" rIns="91440" bIns="45720" rtlCol="0">
            <a:normAutofit/>
          </a:bodyPr>
          <a:lstStyle/>
          <a:p>
            <a:pPr algn="l"/>
            <a:r>
              <a:rPr lang="en-US" sz="5200" kern="1200" dirty="0">
                <a:latin typeface="+mj-lt"/>
                <a:ea typeface="+mj-ea"/>
                <a:cs typeface="+mj-cs"/>
              </a:rPr>
              <a:t>Problem Solving And Decision Making Task1</a:t>
            </a:r>
          </a:p>
        </p:txBody>
      </p:sp>
      <p:sp>
        <p:nvSpPr>
          <p:cNvPr id="3" name="Subtitle 2">
            <a:extLst>
              <a:ext uri="{FF2B5EF4-FFF2-40B4-BE49-F238E27FC236}">
                <a16:creationId xmlns:a16="http://schemas.microsoft.com/office/drawing/2014/main" id="{25350EF8-DFEC-4F69-A1DA-B63DE60C692E}"/>
              </a:ext>
            </a:extLst>
          </p:cNvPr>
          <p:cNvSpPr>
            <a:spLocks noGrp="1"/>
          </p:cNvSpPr>
          <p:nvPr>
            <p:ph type="subTitle" idx="1"/>
          </p:nvPr>
        </p:nvSpPr>
        <p:spPr>
          <a:xfrm>
            <a:off x="7935403" y="4629234"/>
            <a:ext cx="3445766" cy="1485319"/>
          </a:xfrm>
          <a:noFill/>
        </p:spPr>
        <p:txBody>
          <a:bodyPr vert="horz" lIns="91440" tIns="45720" rIns="91440" bIns="45720" rtlCol="0">
            <a:normAutofit/>
          </a:bodyPr>
          <a:lstStyle/>
          <a:p>
            <a:pPr algn="l"/>
            <a:r>
              <a:rPr lang="en-US" sz="1700" dirty="0"/>
              <a:t>BMSW4004 </a:t>
            </a:r>
          </a:p>
          <a:p>
            <a:pPr algn="l"/>
            <a:r>
              <a:rPr lang="en-US" sz="1700" dirty="0"/>
              <a:t>Student Name: Erhan Vladislav</a:t>
            </a:r>
          </a:p>
          <a:p>
            <a:pPr algn="l"/>
            <a:r>
              <a:rPr lang="en-US" sz="1700" dirty="0"/>
              <a:t>Student ID: 2111920</a:t>
            </a:r>
          </a:p>
          <a:p>
            <a:pPr algn="l"/>
            <a:r>
              <a:rPr lang="en-US" sz="1700" dirty="0"/>
              <a:t>Lecturer Name: </a:t>
            </a:r>
            <a:r>
              <a:rPr lang="en-US" sz="1700" dirty="0" err="1"/>
              <a:t>Chijioke</a:t>
            </a:r>
            <a:r>
              <a:rPr lang="en-US" sz="1700" dirty="0"/>
              <a:t> U.</a:t>
            </a:r>
          </a:p>
        </p:txBody>
      </p:sp>
    </p:spTree>
    <p:extLst>
      <p:ext uri="{BB962C8B-B14F-4D97-AF65-F5344CB8AC3E}">
        <p14:creationId xmlns:p14="http://schemas.microsoft.com/office/powerpoint/2010/main" val="1829450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6255ACEA-E7EC-94BD-15B3-DDE2DEF6229D}"/>
              </a:ext>
            </a:extLst>
          </p:cNvPr>
          <p:cNvGraphicFramePr/>
          <p:nvPr>
            <p:extLst>
              <p:ext uri="{D42A27DB-BD31-4B8C-83A1-F6EECF244321}">
                <p14:modId xmlns:p14="http://schemas.microsoft.com/office/powerpoint/2010/main" val="1905453230"/>
              </p:ext>
            </p:extLst>
          </p:nvPr>
        </p:nvGraphicFramePr>
        <p:xfrm>
          <a:off x="749029" y="826851"/>
          <a:ext cx="10282136" cy="25853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8137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82FE9-51A4-4817-85FF-F67C78CC69C1}"/>
              </a:ext>
            </a:extLst>
          </p:cNvPr>
          <p:cNvSpPr>
            <a:spLocks noGrp="1"/>
          </p:cNvSpPr>
          <p:nvPr>
            <p:ph type="title"/>
          </p:nvPr>
        </p:nvSpPr>
        <p:spPr>
          <a:xfrm>
            <a:off x="1136428" y="627564"/>
            <a:ext cx="7474172" cy="1325563"/>
          </a:xfrm>
        </p:spPr>
        <p:txBody>
          <a:bodyPr>
            <a:normAutofit/>
          </a:bodyPr>
          <a:lstStyle/>
          <a:p>
            <a:r>
              <a:rPr lang="en-GB" u="sng" dirty="0"/>
              <a:t>Introduction</a:t>
            </a:r>
          </a:p>
        </p:txBody>
      </p:sp>
      <p:sp>
        <p:nvSpPr>
          <p:cNvPr id="3" name="Content Placeholder 2">
            <a:extLst>
              <a:ext uri="{FF2B5EF4-FFF2-40B4-BE49-F238E27FC236}">
                <a16:creationId xmlns:a16="http://schemas.microsoft.com/office/drawing/2014/main" id="{874B8791-18D6-43B4-9CFA-5256E9DB766E}"/>
              </a:ext>
            </a:extLst>
          </p:cNvPr>
          <p:cNvSpPr>
            <a:spLocks noGrp="1"/>
          </p:cNvSpPr>
          <p:nvPr>
            <p:ph idx="1"/>
          </p:nvPr>
        </p:nvSpPr>
        <p:spPr>
          <a:xfrm>
            <a:off x="1136429" y="2278173"/>
            <a:ext cx="6467867" cy="3450613"/>
          </a:xfrm>
        </p:spPr>
        <p:txBody>
          <a:bodyPr anchor="ctr">
            <a:normAutofit/>
          </a:bodyPr>
          <a:lstStyle/>
          <a:p>
            <a:r>
              <a:rPr lang="en-GB" sz="1900"/>
              <a:t>NHS company now days is dealing with the problem of Absenteeism at the work placement.</a:t>
            </a:r>
          </a:p>
          <a:p>
            <a:r>
              <a:rPr lang="en-GB" sz="1900"/>
              <a:t>In order to help NHS to solve this problem it takes a long journey of identify the roots of the problem, analyse what is cause it, what is the scop and impact, an evaluation to solve the problem and many more</a:t>
            </a:r>
          </a:p>
          <a:p>
            <a:r>
              <a:rPr lang="en-GB" sz="1900"/>
              <a:t>All those will help in finding solutions and take a decision by using the PMI decision making framework.</a:t>
            </a:r>
          </a:p>
          <a:p>
            <a:r>
              <a:rPr lang="en-GB" sz="1900"/>
              <a:t>In this presentation will also be included PESTLE analysis and SWOT Analysis in order to analyse the company macro environment.</a:t>
            </a:r>
          </a:p>
          <a:p>
            <a:endParaRPr lang="en-GB" sz="1900"/>
          </a:p>
        </p:txBody>
      </p:sp>
      <p:sp>
        <p:nvSpPr>
          <p:cNvPr id="29" name="Rectangle 2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0063D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Logo&#10;&#10;Description automatically generated">
            <a:extLst>
              <a:ext uri="{FF2B5EF4-FFF2-40B4-BE49-F238E27FC236}">
                <a16:creationId xmlns:a16="http://schemas.microsoft.com/office/drawing/2014/main" id="{1A6DF00C-01A2-457F-9123-1B9353986D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4442" y="3097593"/>
            <a:ext cx="1462088" cy="662813"/>
          </a:xfrm>
          <a:prstGeom prst="rect">
            <a:avLst/>
          </a:prstGeom>
        </p:spPr>
      </p:pic>
    </p:spTree>
    <p:extLst>
      <p:ext uri="{BB962C8B-B14F-4D97-AF65-F5344CB8AC3E}">
        <p14:creationId xmlns:p14="http://schemas.microsoft.com/office/powerpoint/2010/main" val="1738030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EEB8ED6-9142-4A11-B029-18DDE98C4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D5B7E-B5F2-4DEB-B18B-21CFBBECCFBA}"/>
              </a:ext>
            </a:extLst>
          </p:cNvPr>
          <p:cNvSpPr>
            <a:spLocks noGrp="1"/>
          </p:cNvSpPr>
          <p:nvPr>
            <p:ph type="title"/>
          </p:nvPr>
        </p:nvSpPr>
        <p:spPr>
          <a:xfrm>
            <a:off x="838200" y="365126"/>
            <a:ext cx="10515600" cy="1288784"/>
          </a:xfrm>
        </p:spPr>
        <p:txBody>
          <a:bodyPr>
            <a:normAutofit/>
          </a:bodyPr>
          <a:lstStyle/>
          <a:p>
            <a:r>
              <a:rPr lang="en-GB" sz="4000" u="sng"/>
              <a:t>Discussion</a:t>
            </a:r>
          </a:p>
        </p:txBody>
      </p:sp>
      <p:pic>
        <p:nvPicPr>
          <p:cNvPr id="5" name="Picture 4" descr="Chart, bar chart&#10;&#10;Description automatically generated">
            <a:extLst>
              <a:ext uri="{FF2B5EF4-FFF2-40B4-BE49-F238E27FC236}">
                <a16:creationId xmlns:a16="http://schemas.microsoft.com/office/drawing/2014/main" id="{05B9163F-4002-4D5B-BD07-6EC07EE5A440}"/>
              </a:ext>
            </a:extLst>
          </p:cNvPr>
          <p:cNvPicPr>
            <a:picLocks noChangeAspect="1"/>
          </p:cNvPicPr>
          <p:nvPr/>
        </p:nvPicPr>
        <p:blipFill rotWithShape="1">
          <a:blip r:embed="rId2">
            <a:extLst>
              <a:ext uri="{28A0092B-C50C-407E-A947-70E740481C1C}">
                <a14:useLocalDpi xmlns:a14="http://schemas.microsoft.com/office/drawing/2010/main" val="0"/>
              </a:ext>
            </a:extLst>
          </a:blip>
          <a:srcRect r="4696" b="-6"/>
          <a:stretch/>
        </p:blipFill>
        <p:spPr>
          <a:xfrm>
            <a:off x="838200" y="1825625"/>
            <a:ext cx="6151651" cy="4303465"/>
          </a:xfrm>
          <a:prstGeom prst="rect">
            <a:avLst/>
          </a:prstGeom>
        </p:spPr>
      </p:pic>
      <p:sp>
        <p:nvSpPr>
          <p:cNvPr id="3" name="Content Placeholder 2">
            <a:extLst>
              <a:ext uri="{FF2B5EF4-FFF2-40B4-BE49-F238E27FC236}">
                <a16:creationId xmlns:a16="http://schemas.microsoft.com/office/drawing/2014/main" id="{71BDBBDB-6341-44C3-BCF0-1D9E6FD4AA98}"/>
              </a:ext>
            </a:extLst>
          </p:cNvPr>
          <p:cNvSpPr>
            <a:spLocks noGrp="1"/>
          </p:cNvSpPr>
          <p:nvPr>
            <p:ph idx="1"/>
          </p:nvPr>
        </p:nvSpPr>
        <p:spPr>
          <a:xfrm>
            <a:off x="7552944" y="1825625"/>
            <a:ext cx="3800856" cy="4303464"/>
          </a:xfrm>
        </p:spPr>
        <p:txBody>
          <a:bodyPr>
            <a:normAutofit/>
          </a:bodyPr>
          <a:lstStyle/>
          <a:p>
            <a:r>
              <a:rPr lang="en-GB" sz="1700"/>
              <a:t>NHS is facing a high number of staff absenteeism.</a:t>
            </a:r>
          </a:p>
          <a:p>
            <a:r>
              <a:rPr lang="en-GB" sz="1700"/>
              <a:t>The Company is trying now to reduce that number due to the high costs, poor delivered services, low performance and limited staff.</a:t>
            </a:r>
          </a:p>
          <a:p>
            <a:r>
              <a:rPr lang="en-GB" sz="1700"/>
              <a:t>According with the following table the NHS staff absent due to stress, anxiety, backpain, stomach pain and low employees motivation.</a:t>
            </a:r>
          </a:p>
          <a:p>
            <a:r>
              <a:rPr lang="en-GB" sz="1700"/>
              <a:t>In order to view those things clear and get a better understanding in order to see if the problem is from inside of the company or is from the company macro environment, the next step is the PESTLE Analysis</a:t>
            </a:r>
          </a:p>
        </p:txBody>
      </p:sp>
    </p:spTree>
    <p:extLst>
      <p:ext uri="{BB962C8B-B14F-4D97-AF65-F5344CB8AC3E}">
        <p14:creationId xmlns:p14="http://schemas.microsoft.com/office/powerpoint/2010/main" val="3164260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oup of people wearing surgical scrubs and masks&#10;&#10;Description automatically generated with low confidence">
            <a:extLst>
              <a:ext uri="{FF2B5EF4-FFF2-40B4-BE49-F238E27FC236}">
                <a16:creationId xmlns:a16="http://schemas.microsoft.com/office/drawing/2014/main" id="{6EEF6C79-BF8B-4868-970C-41F54792BE04}"/>
              </a:ext>
            </a:extLst>
          </p:cNvPr>
          <p:cNvPicPr>
            <a:picLocks noChangeAspect="1"/>
          </p:cNvPicPr>
          <p:nvPr/>
        </p:nvPicPr>
        <p:blipFill rotWithShape="1">
          <a:blip r:embed="rId2">
            <a:extLst>
              <a:ext uri="{28A0092B-C50C-407E-A947-70E740481C1C}">
                <a14:useLocalDpi xmlns:a14="http://schemas.microsoft.com/office/drawing/2010/main" val="0"/>
              </a:ext>
            </a:extLst>
          </a:blip>
          <a:srcRect b="15730"/>
          <a:stretch/>
        </p:blipFill>
        <p:spPr>
          <a:xfrm>
            <a:off x="0" y="10"/>
            <a:ext cx="12191980" cy="6857990"/>
          </a:xfrm>
          <a:prstGeom prst="rect">
            <a:avLst/>
          </a:prstGeom>
        </p:spPr>
      </p:pic>
      <p:sp>
        <p:nvSpPr>
          <p:cNvPr id="18" name="Rectangle 17">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2E3671E-72C1-4F2D-A6DC-F3E17722B8B7}"/>
              </a:ext>
            </a:extLst>
          </p:cNvPr>
          <p:cNvSpPr txBox="1"/>
          <p:nvPr/>
        </p:nvSpPr>
        <p:spPr>
          <a:xfrm>
            <a:off x="594805" y="640263"/>
            <a:ext cx="3759240" cy="13449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u="sng">
                <a:latin typeface="+mj-lt"/>
                <a:ea typeface="+mj-ea"/>
                <a:cs typeface="+mj-cs"/>
              </a:rPr>
              <a:t>PESTLE ANALYSIS</a:t>
            </a:r>
          </a:p>
        </p:txBody>
      </p:sp>
      <p:sp>
        <p:nvSpPr>
          <p:cNvPr id="4" name="TextBox 3">
            <a:extLst>
              <a:ext uri="{FF2B5EF4-FFF2-40B4-BE49-F238E27FC236}">
                <a16:creationId xmlns:a16="http://schemas.microsoft.com/office/drawing/2014/main" id="{CFD95A1D-667C-4EE6-BE29-4A3C1E3D161F}"/>
              </a:ext>
            </a:extLst>
          </p:cNvPr>
          <p:cNvSpPr txBox="1"/>
          <p:nvPr/>
        </p:nvSpPr>
        <p:spPr>
          <a:xfrm>
            <a:off x="594110" y="2121763"/>
            <a:ext cx="3764826" cy="377301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100"/>
              <a:t>Environmental: The NHS staff had been dealing in the past three years with a lot of pressures coming from the outside such as Covid19. People get infected with the virus which was spread very fast in the United kingdom and Globally. Due to that, in the NHS hospital had been a high demand of staff to work against the virus and help people to heal, unfortunately the virus also killed many people and the NHS staff was needed to deal with low staff pressure, with the risk of getting the virus, seen a lot of people die. And all those affect the staff fiscally and mentally</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a:t>Political: When finally the Covid19 almost end, the war between Russia and Ukraine start, which in UK cause inflation. Due to inflation the NHS staff that had been dealing with stress, depression, anxiety, and done a lot of hard work, now they are unable to relax, as there is not enough money to pay for a holiday due to inflation, the cost of leaving and the taxes got very high and the salary’s didn’t raise.</a:t>
            </a:r>
          </a:p>
        </p:txBody>
      </p:sp>
    </p:spTree>
    <p:extLst>
      <p:ext uri="{BB962C8B-B14F-4D97-AF65-F5344CB8AC3E}">
        <p14:creationId xmlns:p14="http://schemas.microsoft.com/office/powerpoint/2010/main" val="2057927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F773A1-6009-4678-9677-75F599F449AC}"/>
              </a:ext>
            </a:extLst>
          </p:cNvPr>
          <p:cNvSpPr txBox="1"/>
          <p:nvPr/>
        </p:nvSpPr>
        <p:spPr>
          <a:xfrm>
            <a:off x="414779" y="358219"/>
            <a:ext cx="2045617" cy="584775"/>
          </a:xfrm>
          <a:prstGeom prst="rect">
            <a:avLst/>
          </a:prstGeom>
          <a:noFill/>
        </p:spPr>
        <p:txBody>
          <a:bodyPr wrap="square" rtlCol="0">
            <a:spAutoFit/>
          </a:bodyPr>
          <a:lstStyle/>
          <a:p>
            <a:r>
              <a:rPr lang="en-GB" sz="3200" u="sng" dirty="0"/>
              <a:t>FISH BONE</a:t>
            </a:r>
          </a:p>
        </p:txBody>
      </p:sp>
      <p:cxnSp>
        <p:nvCxnSpPr>
          <p:cNvPr id="4" name="Straight Connector 3">
            <a:extLst>
              <a:ext uri="{FF2B5EF4-FFF2-40B4-BE49-F238E27FC236}">
                <a16:creationId xmlns:a16="http://schemas.microsoft.com/office/drawing/2014/main" id="{EBABBF16-F618-42FD-9FCA-237AD270AAF0}"/>
              </a:ext>
            </a:extLst>
          </p:cNvPr>
          <p:cNvCxnSpPr>
            <a:cxnSpLocks/>
          </p:cNvCxnSpPr>
          <p:nvPr/>
        </p:nvCxnSpPr>
        <p:spPr>
          <a:xfrm>
            <a:off x="2036190" y="3863135"/>
            <a:ext cx="8126490" cy="47939"/>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FEF5DE33-8494-4EA0-A682-59248A605A9E}"/>
              </a:ext>
            </a:extLst>
          </p:cNvPr>
          <p:cNvCxnSpPr/>
          <p:nvPr/>
        </p:nvCxnSpPr>
        <p:spPr>
          <a:xfrm flipH="1" flipV="1">
            <a:off x="8173039" y="1772239"/>
            <a:ext cx="1819373" cy="2111604"/>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5499E95E-3470-4EE9-8042-8EF5897DA6A2}"/>
              </a:ext>
            </a:extLst>
          </p:cNvPr>
          <p:cNvCxnSpPr/>
          <p:nvPr/>
        </p:nvCxnSpPr>
        <p:spPr>
          <a:xfrm flipH="1" flipV="1">
            <a:off x="4663126" y="1772239"/>
            <a:ext cx="1819373" cy="2111604"/>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9C2FB945-64DA-41C5-9A44-AF353E69E08F}"/>
              </a:ext>
            </a:extLst>
          </p:cNvPr>
          <p:cNvCxnSpPr>
            <a:cxnSpLocks/>
          </p:cNvCxnSpPr>
          <p:nvPr/>
        </p:nvCxnSpPr>
        <p:spPr>
          <a:xfrm flipH="1" flipV="1">
            <a:off x="2036190" y="2111604"/>
            <a:ext cx="1604129" cy="1743959"/>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060B4500-79B6-45AF-BC2A-F122A69E08A0}"/>
              </a:ext>
            </a:extLst>
          </p:cNvPr>
          <p:cNvCxnSpPr>
            <a:cxnSpLocks/>
          </p:cNvCxnSpPr>
          <p:nvPr/>
        </p:nvCxnSpPr>
        <p:spPr>
          <a:xfrm flipV="1">
            <a:off x="8149471" y="3904267"/>
            <a:ext cx="1842941" cy="2062899"/>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D9AD5BFC-DDE7-43AD-B014-493FA6984663}"/>
              </a:ext>
            </a:extLst>
          </p:cNvPr>
          <p:cNvCxnSpPr>
            <a:cxnSpLocks/>
          </p:cNvCxnSpPr>
          <p:nvPr/>
        </p:nvCxnSpPr>
        <p:spPr>
          <a:xfrm flipV="1">
            <a:off x="4045670" y="3873632"/>
            <a:ext cx="2436829" cy="1902643"/>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984F40E2-EE4B-41CB-91C8-81D3021DD49F}"/>
              </a:ext>
            </a:extLst>
          </p:cNvPr>
          <p:cNvCxnSpPr>
            <a:cxnSpLocks/>
          </p:cNvCxnSpPr>
          <p:nvPr/>
        </p:nvCxnSpPr>
        <p:spPr>
          <a:xfrm flipV="1">
            <a:off x="1437587" y="3855563"/>
            <a:ext cx="2202730" cy="1536569"/>
          </a:xfrm>
          <a:prstGeom prst="line">
            <a:avLst/>
          </a:prstGeom>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970D09A8-0A63-4DC1-89AB-DB9063FD33EF}"/>
              </a:ext>
            </a:extLst>
          </p:cNvPr>
          <p:cNvSpPr txBox="1"/>
          <p:nvPr/>
        </p:nvSpPr>
        <p:spPr>
          <a:xfrm>
            <a:off x="10136756" y="3475176"/>
            <a:ext cx="1574276" cy="923330"/>
          </a:xfrm>
          <a:prstGeom prst="rect">
            <a:avLst/>
          </a:prstGeom>
          <a:noFill/>
          <a:ln>
            <a:solidFill>
              <a:schemeClr val="tx1"/>
            </a:solidFill>
          </a:ln>
        </p:spPr>
        <p:txBody>
          <a:bodyPr wrap="square" rtlCol="0">
            <a:spAutoFit/>
          </a:bodyPr>
          <a:lstStyle/>
          <a:p>
            <a:r>
              <a:rPr lang="en-GB" dirty="0"/>
              <a:t>ABSENTEEISM</a:t>
            </a:r>
          </a:p>
          <a:p>
            <a:r>
              <a:rPr lang="en-GB" dirty="0"/>
              <a:t>WORK PLACE</a:t>
            </a:r>
          </a:p>
          <a:p>
            <a:r>
              <a:rPr lang="en-GB" dirty="0"/>
              <a:t>NHS</a:t>
            </a:r>
          </a:p>
        </p:txBody>
      </p:sp>
      <p:sp>
        <p:nvSpPr>
          <p:cNvPr id="20" name="TextBox 19">
            <a:extLst>
              <a:ext uri="{FF2B5EF4-FFF2-40B4-BE49-F238E27FC236}">
                <a16:creationId xmlns:a16="http://schemas.microsoft.com/office/drawing/2014/main" id="{49A43445-177D-4631-9D4C-FCB4D9EC5BBC}"/>
              </a:ext>
            </a:extLst>
          </p:cNvPr>
          <p:cNvSpPr txBox="1"/>
          <p:nvPr/>
        </p:nvSpPr>
        <p:spPr>
          <a:xfrm>
            <a:off x="7099955" y="1402906"/>
            <a:ext cx="1574276" cy="369332"/>
          </a:xfrm>
          <a:prstGeom prst="rect">
            <a:avLst/>
          </a:prstGeom>
          <a:noFill/>
          <a:ln>
            <a:solidFill>
              <a:schemeClr val="tx1"/>
            </a:solidFill>
          </a:ln>
        </p:spPr>
        <p:txBody>
          <a:bodyPr wrap="square" rtlCol="0">
            <a:spAutoFit/>
          </a:bodyPr>
          <a:lstStyle/>
          <a:p>
            <a:r>
              <a:rPr lang="en-GB" dirty="0"/>
              <a:t>Low Salary</a:t>
            </a:r>
          </a:p>
        </p:txBody>
      </p:sp>
      <p:sp>
        <p:nvSpPr>
          <p:cNvPr id="21" name="TextBox 20">
            <a:extLst>
              <a:ext uri="{FF2B5EF4-FFF2-40B4-BE49-F238E27FC236}">
                <a16:creationId xmlns:a16="http://schemas.microsoft.com/office/drawing/2014/main" id="{BC1140D9-C8BD-481D-ABB5-BDBC78292E9A}"/>
              </a:ext>
            </a:extLst>
          </p:cNvPr>
          <p:cNvSpPr txBox="1"/>
          <p:nvPr/>
        </p:nvSpPr>
        <p:spPr>
          <a:xfrm>
            <a:off x="3385793" y="4441413"/>
            <a:ext cx="1574276" cy="646331"/>
          </a:xfrm>
          <a:prstGeom prst="rect">
            <a:avLst/>
          </a:prstGeom>
          <a:noFill/>
          <a:ln>
            <a:solidFill>
              <a:schemeClr val="tx1"/>
            </a:solidFill>
          </a:ln>
        </p:spPr>
        <p:txBody>
          <a:bodyPr wrap="square" rtlCol="0">
            <a:spAutoFit/>
          </a:bodyPr>
          <a:lstStyle/>
          <a:p>
            <a:r>
              <a:rPr lang="en-GB" dirty="0"/>
              <a:t>Old Absences policy</a:t>
            </a:r>
          </a:p>
        </p:txBody>
      </p:sp>
      <p:sp>
        <p:nvSpPr>
          <p:cNvPr id="22" name="TextBox 21">
            <a:extLst>
              <a:ext uri="{FF2B5EF4-FFF2-40B4-BE49-F238E27FC236}">
                <a16:creationId xmlns:a16="http://schemas.microsoft.com/office/drawing/2014/main" id="{287EC1CB-80AA-4E8B-8130-FC2FAC504127}"/>
              </a:ext>
            </a:extLst>
          </p:cNvPr>
          <p:cNvSpPr txBox="1"/>
          <p:nvPr/>
        </p:nvSpPr>
        <p:spPr>
          <a:xfrm>
            <a:off x="6540631" y="5729141"/>
            <a:ext cx="1574276" cy="369332"/>
          </a:xfrm>
          <a:prstGeom prst="rect">
            <a:avLst/>
          </a:prstGeom>
          <a:noFill/>
          <a:ln>
            <a:solidFill>
              <a:schemeClr val="tx1"/>
            </a:solidFill>
          </a:ln>
        </p:spPr>
        <p:txBody>
          <a:bodyPr wrap="square" rtlCol="0">
            <a:spAutoFit/>
          </a:bodyPr>
          <a:lstStyle/>
          <a:p>
            <a:r>
              <a:rPr lang="en-GB" dirty="0"/>
              <a:t>ABSENTEEISM</a:t>
            </a:r>
          </a:p>
        </p:txBody>
      </p:sp>
      <p:sp>
        <p:nvSpPr>
          <p:cNvPr id="23" name="TextBox 22">
            <a:extLst>
              <a:ext uri="{FF2B5EF4-FFF2-40B4-BE49-F238E27FC236}">
                <a16:creationId xmlns:a16="http://schemas.microsoft.com/office/drawing/2014/main" id="{5ABBC7D2-AEF4-4B5F-8F43-943C7DFF0C13}"/>
              </a:ext>
            </a:extLst>
          </p:cNvPr>
          <p:cNvSpPr txBox="1"/>
          <p:nvPr/>
        </p:nvSpPr>
        <p:spPr>
          <a:xfrm>
            <a:off x="7385901" y="4120506"/>
            <a:ext cx="1574276" cy="923330"/>
          </a:xfrm>
          <a:prstGeom prst="rect">
            <a:avLst/>
          </a:prstGeom>
          <a:noFill/>
          <a:ln>
            <a:solidFill>
              <a:schemeClr val="tx1"/>
            </a:solidFill>
          </a:ln>
        </p:spPr>
        <p:txBody>
          <a:bodyPr wrap="square" rtlCol="0">
            <a:spAutoFit/>
          </a:bodyPr>
          <a:lstStyle/>
          <a:p>
            <a:r>
              <a:rPr lang="en-GB" dirty="0"/>
              <a:t>No Motivation of staff to attend work</a:t>
            </a:r>
          </a:p>
        </p:txBody>
      </p:sp>
      <p:sp>
        <p:nvSpPr>
          <p:cNvPr id="24" name="TextBox 23">
            <a:extLst>
              <a:ext uri="{FF2B5EF4-FFF2-40B4-BE49-F238E27FC236}">
                <a16:creationId xmlns:a16="http://schemas.microsoft.com/office/drawing/2014/main" id="{026F6F41-48EE-4FC0-A4BC-889B7AA34D56}"/>
              </a:ext>
            </a:extLst>
          </p:cNvPr>
          <p:cNvSpPr txBox="1"/>
          <p:nvPr/>
        </p:nvSpPr>
        <p:spPr>
          <a:xfrm>
            <a:off x="3978453" y="1393620"/>
            <a:ext cx="1574276" cy="369332"/>
          </a:xfrm>
          <a:prstGeom prst="rect">
            <a:avLst/>
          </a:prstGeom>
          <a:noFill/>
          <a:ln>
            <a:solidFill>
              <a:schemeClr val="tx1"/>
            </a:solidFill>
          </a:ln>
        </p:spPr>
        <p:txBody>
          <a:bodyPr wrap="square" rtlCol="0">
            <a:spAutoFit/>
          </a:bodyPr>
          <a:lstStyle/>
          <a:p>
            <a:r>
              <a:rPr lang="en-GB" dirty="0"/>
              <a:t>Absent staff</a:t>
            </a:r>
          </a:p>
        </p:txBody>
      </p:sp>
      <p:sp>
        <p:nvSpPr>
          <p:cNvPr id="25" name="TextBox 24">
            <a:extLst>
              <a:ext uri="{FF2B5EF4-FFF2-40B4-BE49-F238E27FC236}">
                <a16:creationId xmlns:a16="http://schemas.microsoft.com/office/drawing/2014/main" id="{14BC8B93-71DD-4B59-84E1-8107A16B6286}"/>
              </a:ext>
            </a:extLst>
          </p:cNvPr>
          <p:cNvSpPr txBox="1"/>
          <p:nvPr/>
        </p:nvSpPr>
        <p:spPr>
          <a:xfrm>
            <a:off x="4401533" y="3293840"/>
            <a:ext cx="1574276" cy="369332"/>
          </a:xfrm>
          <a:prstGeom prst="rect">
            <a:avLst/>
          </a:prstGeom>
          <a:noFill/>
          <a:ln>
            <a:solidFill>
              <a:schemeClr val="tx1"/>
            </a:solidFill>
          </a:ln>
        </p:spPr>
        <p:txBody>
          <a:bodyPr wrap="square" rtlCol="0">
            <a:spAutoFit/>
          </a:bodyPr>
          <a:lstStyle/>
          <a:p>
            <a:r>
              <a:rPr lang="en-GB" dirty="0"/>
              <a:t>Low staff</a:t>
            </a:r>
          </a:p>
        </p:txBody>
      </p:sp>
      <p:sp>
        <p:nvSpPr>
          <p:cNvPr id="26" name="TextBox 25">
            <a:extLst>
              <a:ext uri="{FF2B5EF4-FFF2-40B4-BE49-F238E27FC236}">
                <a16:creationId xmlns:a16="http://schemas.microsoft.com/office/drawing/2014/main" id="{B78A024C-5822-4434-B9EA-FBC1A9B160E4}"/>
              </a:ext>
            </a:extLst>
          </p:cNvPr>
          <p:cNvSpPr txBox="1"/>
          <p:nvPr/>
        </p:nvSpPr>
        <p:spPr>
          <a:xfrm>
            <a:off x="8782824" y="1847255"/>
            <a:ext cx="1574276" cy="646331"/>
          </a:xfrm>
          <a:prstGeom prst="rect">
            <a:avLst/>
          </a:prstGeom>
          <a:noFill/>
          <a:ln>
            <a:solidFill>
              <a:schemeClr val="tx1"/>
            </a:solidFill>
          </a:ln>
        </p:spPr>
        <p:txBody>
          <a:bodyPr wrap="square" rtlCol="0">
            <a:spAutoFit/>
          </a:bodyPr>
          <a:lstStyle/>
          <a:p>
            <a:r>
              <a:rPr lang="en-GB" dirty="0"/>
              <a:t>Low quality of services</a:t>
            </a:r>
          </a:p>
        </p:txBody>
      </p:sp>
      <p:sp>
        <p:nvSpPr>
          <p:cNvPr id="27" name="TextBox 26">
            <a:extLst>
              <a:ext uri="{FF2B5EF4-FFF2-40B4-BE49-F238E27FC236}">
                <a16:creationId xmlns:a16="http://schemas.microsoft.com/office/drawing/2014/main" id="{E9F9E9AE-7131-4BD9-AD45-DB089CBDC0DE}"/>
              </a:ext>
            </a:extLst>
          </p:cNvPr>
          <p:cNvSpPr txBox="1"/>
          <p:nvPr/>
        </p:nvSpPr>
        <p:spPr>
          <a:xfrm>
            <a:off x="1131901" y="1449073"/>
            <a:ext cx="1574276" cy="646331"/>
          </a:xfrm>
          <a:prstGeom prst="rect">
            <a:avLst/>
          </a:prstGeom>
          <a:noFill/>
          <a:ln>
            <a:solidFill>
              <a:schemeClr val="tx1"/>
            </a:solidFill>
          </a:ln>
        </p:spPr>
        <p:txBody>
          <a:bodyPr wrap="square" rtlCol="0">
            <a:spAutoFit/>
          </a:bodyPr>
          <a:lstStyle/>
          <a:p>
            <a:r>
              <a:rPr lang="en-GB" dirty="0"/>
              <a:t>Stressful  Environment</a:t>
            </a:r>
          </a:p>
        </p:txBody>
      </p:sp>
      <p:sp>
        <p:nvSpPr>
          <p:cNvPr id="28" name="TextBox 27">
            <a:extLst>
              <a:ext uri="{FF2B5EF4-FFF2-40B4-BE49-F238E27FC236}">
                <a16:creationId xmlns:a16="http://schemas.microsoft.com/office/drawing/2014/main" id="{1760F77C-ADCF-44E2-B846-6668C3E5E208}"/>
              </a:ext>
            </a:extLst>
          </p:cNvPr>
          <p:cNvSpPr txBox="1"/>
          <p:nvPr/>
        </p:nvSpPr>
        <p:spPr>
          <a:xfrm>
            <a:off x="399370" y="5383052"/>
            <a:ext cx="1574276" cy="369332"/>
          </a:xfrm>
          <a:prstGeom prst="rect">
            <a:avLst/>
          </a:prstGeom>
          <a:noFill/>
          <a:ln>
            <a:solidFill>
              <a:schemeClr val="tx1"/>
            </a:solidFill>
          </a:ln>
        </p:spPr>
        <p:txBody>
          <a:bodyPr wrap="square" rtlCol="0">
            <a:spAutoFit/>
          </a:bodyPr>
          <a:lstStyle/>
          <a:p>
            <a:r>
              <a:rPr lang="en-GB" dirty="0"/>
              <a:t>Absent staff</a:t>
            </a:r>
          </a:p>
        </p:txBody>
      </p:sp>
      <p:sp>
        <p:nvSpPr>
          <p:cNvPr id="29" name="TextBox 28">
            <a:extLst>
              <a:ext uri="{FF2B5EF4-FFF2-40B4-BE49-F238E27FC236}">
                <a16:creationId xmlns:a16="http://schemas.microsoft.com/office/drawing/2014/main" id="{3D313B83-C858-466A-80E8-F7B9F7F4B301}"/>
              </a:ext>
            </a:extLst>
          </p:cNvPr>
          <p:cNvSpPr txBox="1"/>
          <p:nvPr/>
        </p:nvSpPr>
        <p:spPr>
          <a:xfrm>
            <a:off x="2973923" y="2489232"/>
            <a:ext cx="1574276" cy="646331"/>
          </a:xfrm>
          <a:prstGeom prst="rect">
            <a:avLst/>
          </a:prstGeom>
          <a:noFill/>
          <a:ln>
            <a:solidFill>
              <a:schemeClr val="tx1"/>
            </a:solidFill>
          </a:ln>
        </p:spPr>
        <p:txBody>
          <a:bodyPr wrap="square" rtlCol="0">
            <a:spAutoFit/>
          </a:bodyPr>
          <a:lstStyle/>
          <a:p>
            <a:r>
              <a:rPr lang="en-GB" dirty="0"/>
              <a:t>Staff Mental Illness</a:t>
            </a:r>
          </a:p>
        </p:txBody>
      </p:sp>
      <p:sp>
        <p:nvSpPr>
          <p:cNvPr id="30" name="TextBox 29">
            <a:extLst>
              <a:ext uri="{FF2B5EF4-FFF2-40B4-BE49-F238E27FC236}">
                <a16:creationId xmlns:a16="http://schemas.microsoft.com/office/drawing/2014/main" id="{D72C74B8-BFCA-4B6E-A74C-71E920A09187}"/>
              </a:ext>
            </a:extLst>
          </p:cNvPr>
          <p:cNvSpPr txBox="1"/>
          <p:nvPr/>
        </p:nvSpPr>
        <p:spPr>
          <a:xfrm>
            <a:off x="2842967" y="5729141"/>
            <a:ext cx="1574276" cy="646331"/>
          </a:xfrm>
          <a:prstGeom prst="rect">
            <a:avLst/>
          </a:prstGeom>
          <a:noFill/>
          <a:ln>
            <a:solidFill>
              <a:schemeClr val="tx1"/>
            </a:solidFill>
          </a:ln>
        </p:spPr>
        <p:txBody>
          <a:bodyPr wrap="square" rtlCol="0">
            <a:spAutoFit/>
          </a:bodyPr>
          <a:lstStyle/>
          <a:p>
            <a:r>
              <a:rPr lang="en-GB" dirty="0"/>
              <a:t>Stressful Environment</a:t>
            </a:r>
          </a:p>
        </p:txBody>
      </p:sp>
      <p:sp>
        <p:nvSpPr>
          <p:cNvPr id="32" name="TextBox 31">
            <a:extLst>
              <a:ext uri="{FF2B5EF4-FFF2-40B4-BE49-F238E27FC236}">
                <a16:creationId xmlns:a16="http://schemas.microsoft.com/office/drawing/2014/main" id="{5FACD8E0-EE62-470C-AC78-847560AE89E9}"/>
              </a:ext>
            </a:extLst>
          </p:cNvPr>
          <p:cNvSpPr txBox="1"/>
          <p:nvPr/>
        </p:nvSpPr>
        <p:spPr>
          <a:xfrm>
            <a:off x="5525679" y="1885670"/>
            <a:ext cx="1574276" cy="923330"/>
          </a:xfrm>
          <a:prstGeom prst="rect">
            <a:avLst/>
          </a:prstGeom>
          <a:noFill/>
          <a:ln>
            <a:solidFill>
              <a:schemeClr val="tx1"/>
            </a:solidFill>
          </a:ln>
        </p:spPr>
        <p:txBody>
          <a:bodyPr wrap="square" rtlCol="0">
            <a:spAutoFit/>
          </a:bodyPr>
          <a:lstStyle/>
          <a:p>
            <a:r>
              <a:rPr lang="en-GB" dirty="0"/>
              <a:t>No staff absences tracker</a:t>
            </a:r>
          </a:p>
        </p:txBody>
      </p:sp>
    </p:spTree>
    <p:extLst>
      <p:ext uri="{BB962C8B-B14F-4D97-AF65-F5344CB8AC3E}">
        <p14:creationId xmlns:p14="http://schemas.microsoft.com/office/powerpoint/2010/main" val="537798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69282-1B26-4C32-A493-84047245937F}"/>
              </a:ext>
            </a:extLst>
          </p:cNvPr>
          <p:cNvSpPr txBox="1"/>
          <p:nvPr/>
        </p:nvSpPr>
        <p:spPr>
          <a:xfrm>
            <a:off x="188536" y="622170"/>
            <a:ext cx="5476974" cy="523220"/>
          </a:xfrm>
          <a:prstGeom prst="rect">
            <a:avLst/>
          </a:prstGeom>
          <a:noFill/>
        </p:spPr>
        <p:txBody>
          <a:bodyPr wrap="square" rtlCol="0">
            <a:spAutoFit/>
          </a:bodyPr>
          <a:lstStyle/>
          <a:p>
            <a:r>
              <a:rPr lang="en-GB" sz="2800" u="sng" dirty="0"/>
              <a:t>Plus Minus Interesting Framework</a:t>
            </a:r>
          </a:p>
        </p:txBody>
      </p:sp>
      <p:graphicFrame>
        <p:nvGraphicFramePr>
          <p:cNvPr id="6" name="Table 4">
            <a:extLst>
              <a:ext uri="{FF2B5EF4-FFF2-40B4-BE49-F238E27FC236}">
                <a16:creationId xmlns:a16="http://schemas.microsoft.com/office/drawing/2014/main" id="{2C0D895D-3057-4ED6-947A-D76B748DC565}"/>
              </a:ext>
            </a:extLst>
          </p:cNvPr>
          <p:cNvGraphicFramePr>
            <a:graphicFrameLocks/>
          </p:cNvGraphicFramePr>
          <p:nvPr>
            <p:extLst>
              <p:ext uri="{D42A27DB-BD31-4B8C-83A1-F6EECF244321}">
                <p14:modId xmlns:p14="http://schemas.microsoft.com/office/powerpoint/2010/main" val="427356166"/>
              </p:ext>
            </p:extLst>
          </p:nvPr>
        </p:nvGraphicFramePr>
        <p:xfrm>
          <a:off x="276084" y="1377920"/>
          <a:ext cx="5684779" cy="4342572"/>
        </p:xfrm>
        <a:graphic>
          <a:graphicData uri="http://schemas.openxmlformats.org/drawingml/2006/table">
            <a:tbl>
              <a:tblPr firstRow="1" bandRow="1">
                <a:tableStyleId>{5C22544A-7EE6-4342-B048-85BDC9FD1C3A}</a:tableStyleId>
              </a:tblPr>
              <a:tblGrid>
                <a:gridCol w="1962131">
                  <a:extLst>
                    <a:ext uri="{9D8B030D-6E8A-4147-A177-3AD203B41FA5}">
                      <a16:colId xmlns:a16="http://schemas.microsoft.com/office/drawing/2014/main" val="1368069207"/>
                    </a:ext>
                  </a:extLst>
                </a:gridCol>
                <a:gridCol w="1862382">
                  <a:extLst>
                    <a:ext uri="{9D8B030D-6E8A-4147-A177-3AD203B41FA5}">
                      <a16:colId xmlns:a16="http://schemas.microsoft.com/office/drawing/2014/main" val="613275583"/>
                    </a:ext>
                  </a:extLst>
                </a:gridCol>
                <a:gridCol w="1860266">
                  <a:extLst>
                    <a:ext uri="{9D8B030D-6E8A-4147-A177-3AD203B41FA5}">
                      <a16:colId xmlns:a16="http://schemas.microsoft.com/office/drawing/2014/main" val="3800678992"/>
                    </a:ext>
                  </a:extLst>
                </a:gridCol>
              </a:tblGrid>
              <a:tr h="447600">
                <a:tc>
                  <a:txBody>
                    <a:bodyPr/>
                    <a:lstStyle/>
                    <a:p>
                      <a:r>
                        <a:rPr lang="en-GB" sz="2000" dirty="0"/>
                        <a:t>Plus</a:t>
                      </a:r>
                    </a:p>
                  </a:txBody>
                  <a:tcPr marL="101451" marR="101451" marT="50725" marB="50725">
                    <a:solidFill>
                      <a:schemeClr val="accent1"/>
                    </a:solidFill>
                  </a:tcPr>
                </a:tc>
                <a:tc>
                  <a:txBody>
                    <a:bodyPr/>
                    <a:lstStyle/>
                    <a:p>
                      <a:r>
                        <a:rPr lang="en-GB" sz="2000"/>
                        <a:t>Minus</a:t>
                      </a:r>
                    </a:p>
                  </a:txBody>
                  <a:tcPr marL="101451" marR="101451" marT="50725" marB="50725">
                    <a:solidFill>
                      <a:schemeClr val="accent1"/>
                    </a:solidFill>
                  </a:tcPr>
                </a:tc>
                <a:tc>
                  <a:txBody>
                    <a:bodyPr/>
                    <a:lstStyle/>
                    <a:p>
                      <a:r>
                        <a:rPr lang="en-GB" sz="2000" dirty="0"/>
                        <a:t>Interesting</a:t>
                      </a:r>
                    </a:p>
                  </a:txBody>
                  <a:tcPr marL="101451" marR="101451" marT="50725" marB="50725">
                    <a:solidFill>
                      <a:schemeClr val="accent1"/>
                    </a:solidFill>
                  </a:tcPr>
                </a:tc>
                <a:extLst>
                  <a:ext uri="{0D108BD9-81ED-4DB2-BD59-A6C34878D82A}">
                    <a16:rowId xmlns:a16="http://schemas.microsoft.com/office/drawing/2014/main" val="3989437698"/>
                  </a:ext>
                </a:extLst>
              </a:tr>
              <a:tr h="1119249">
                <a:tc>
                  <a:txBody>
                    <a:bodyPr/>
                    <a:lstStyle/>
                    <a:p>
                      <a:r>
                        <a:rPr lang="en-GB" sz="2000" dirty="0">
                          <a:solidFill>
                            <a:schemeClr val="bg1"/>
                          </a:solidFill>
                        </a:rPr>
                        <a:t>Improve staff Mental Health+10</a:t>
                      </a:r>
                    </a:p>
                  </a:txBody>
                  <a:tcPr marL="101451" marR="101451" marT="50725" marB="50725">
                    <a:solidFill>
                      <a:schemeClr val="accent1"/>
                    </a:solidFill>
                  </a:tcPr>
                </a:tc>
                <a:tc>
                  <a:txBody>
                    <a:bodyPr/>
                    <a:lstStyle/>
                    <a:p>
                      <a:r>
                        <a:rPr lang="en-GB" sz="2000" dirty="0">
                          <a:solidFill>
                            <a:schemeClr val="bg1"/>
                          </a:solidFill>
                        </a:rPr>
                        <a:t>Increase the expenses of training -10</a:t>
                      </a:r>
                    </a:p>
                  </a:txBody>
                  <a:tcPr marL="101451" marR="101451" marT="50725" marB="50725">
                    <a:solidFill>
                      <a:schemeClr val="accent1"/>
                    </a:solidFill>
                  </a:tcPr>
                </a:tc>
                <a:tc>
                  <a:txBody>
                    <a:bodyPr/>
                    <a:lstStyle/>
                    <a:p>
                      <a:r>
                        <a:rPr lang="en-GB" sz="2000" dirty="0">
                          <a:solidFill>
                            <a:schemeClr val="bg1"/>
                          </a:solidFill>
                        </a:rPr>
                        <a:t>Increase the services quality +9</a:t>
                      </a:r>
                    </a:p>
                  </a:txBody>
                  <a:tcPr marL="101451" marR="101451" marT="50725" marB="50725">
                    <a:solidFill>
                      <a:schemeClr val="accent1"/>
                    </a:solidFill>
                  </a:tcPr>
                </a:tc>
                <a:extLst>
                  <a:ext uri="{0D108BD9-81ED-4DB2-BD59-A6C34878D82A}">
                    <a16:rowId xmlns:a16="http://schemas.microsoft.com/office/drawing/2014/main" val="2434436429"/>
                  </a:ext>
                </a:extLst>
              </a:tr>
              <a:tr h="1455073">
                <a:tc>
                  <a:txBody>
                    <a:bodyPr/>
                    <a:lstStyle/>
                    <a:p>
                      <a:r>
                        <a:rPr lang="en-GB" sz="2000" dirty="0">
                          <a:solidFill>
                            <a:schemeClr val="bg1"/>
                          </a:solidFill>
                        </a:rPr>
                        <a:t>Decrease the cost of the absenteeism + 10</a:t>
                      </a:r>
                    </a:p>
                  </a:txBody>
                  <a:tcPr marL="101451" marR="101451" marT="50725" marB="50725">
                    <a:solidFill>
                      <a:schemeClr val="accent1"/>
                    </a:solidFill>
                  </a:tcPr>
                </a:tc>
                <a:tc>
                  <a:txBody>
                    <a:bodyPr/>
                    <a:lstStyle/>
                    <a:p>
                      <a:r>
                        <a:rPr lang="en-GB" sz="2000" dirty="0">
                          <a:solidFill>
                            <a:schemeClr val="bg1"/>
                          </a:solidFill>
                        </a:rPr>
                        <a:t>Cost of the implementation-5</a:t>
                      </a:r>
                    </a:p>
                  </a:txBody>
                  <a:tcPr marL="101451" marR="101451" marT="50725" marB="50725">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Motivate the NHS staf+10</a:t>
                      </a:r>
                    </a:p>
                    <a:p>
                      <a:endParaRPr lang="en-GB" sz="2000" dirty="0">
                        <a:solidFill>
                          <a:schemeClr val="bg1"/>
                        </a:solidFill>
                      </a:endParaRPr>
                    </a:p>
                  </a:txBody>
                  <a:tcPr marL="101451" marR="101451" marT="50725" marB="50725">
                    <a:solidFill>
                      <a:schemeClr val="accent1"/>
                    </a:solidFill>
                  </a:tcPr>
                </a:tc>
                <a:extLst>
                  <a:ext uri="{0D108BD9-81ED-4DB2-BD59-A6C34878D82A}">
                    <a16:rowId xmlns:a16="http://schemas.microsoft.com/office/drawing/2014/main" val="3095807865"/>
                  </a:ext>
                </a:extLst>
              </a:tr>
              <a:tr h="1299949">
                <a:tc>
                  <a:txBody>
                    <a:bodyPr/>
                    <a:lstStyle/>
                    <a:p>
                      <a:r>
                        <a:rPr lang="en-GB" sz="2000" dirty="0">
                          <a:solidFill>
                            <a:schemeClr val="bg1"/>
                          </a:solidFill>
                        </a:rPr>
                        <a:t>Keep the staff and customer satisfy +8</a:t>
                      </a:r>
                    </a:p>
                  </a:txBody>
                  <a:tcPr marL="101451" marR="101451" marT="50725" marB="50725">
                    <a:solidFill>
                      <a:schemeClr val="accent1"/>
                    </a:solidFill>
                  </a:tcPr>
                </a:tc>
                <a:tc>
                  <a:txBody>
                    <a:bodyPr/>
                    <a:lstStyle/>
                    <a:p>
                      <a:r>
                        <a:rPr lang="en-GB" sz="2000" dirty="0">
                          <a:solidFill>
                            <a:schemeClr val="bg1"/>
                          </a:solidFill>
                        </a:rPr>
                        <a:t> cost of the software -10</a:t>
                      </a:r>
                    </a:p>
                  </a:txBody>
                  <a:tcPr marL="101451" marR="101451" marT="50725" marB="50725">
                    <a:solidFill>
                      <a:schemeClr val="accent1"/>
                    </a:solidFill>
                  </a:tcPr>
                </a:tc>
                <a:tc>
                  <a:txBody>
                    <a:bodyPr/>
                    <a:lstStyle/>
                    <a:p>
                      <a:r>
                        <a:rPr lang="en-GB" sz="2000" dirty="0">
                          <a:solidFill>
                            <a:schemeClr val="bg1"/>
                          </a:solidFill>
                        </a:rPr>
                        <a:t>Help NHS to track on the staff absences+10</a:t>
                      </a:r>
                    </a:p>
                  </a:txBody>
                  <a:tcPr marL="101451" marR="101451" marT="50725" marB="50725">
                    <a:solidFill>
                      <a:schemeClr val="accent1"/>
                    </a:solidFill>
                  </a:tcPr>
                </a:tc>
                <a:extLst>
                  <a:ext uri="{0D108BD9-81ED-4DB2-BD59-A6C34878D82A}">
                    <a16:rowId xmlns:a16="http://schemas.microsoft.com/office/drawing/2014/main" val="4054916779"/>
                  </a:ext>
                </a:extLst>
              </a:tr>
            </a:tbl>
          </a:graphicData>
        </a:graphic>
      </p:graphicFrame>
      <p:sp>
        <p:nvSpPr>
          <p:cNvPr id="7" name="TextBox 6">
            <a:extLst>
              <a:ext uri="{FF2B5EF4-FFF2-40B4-BE49-F238E27FC236}">
                <a16:creationId xmlns:a16="http://schemas.microsoft.com/office/drawing/2014/main" id="{26E89E18-6119-4B6F-B247-0BBD93F84027}"/>
              </a:ext>
            </a:extLst>
          </p:cNvPr>
          <p:cNvSpPr txBox="1"/>
          <p:nvPr/>
        </p:nvSpPr>
        <p:spPr>
          <a:xfrm>
            <a:off x="6318687" y="1377920"/>
            <a:ext cx="5156462" cy="1200329"/>
          </a:xfrm>
          <a:prstGeom prst="rect">
            <a:avLst/>
          </a:prstGeom>
          <a:noFill/>
          <a:ln>
            <a:solidFill>
              <a:schemeClr val="tx1"/>
            </a:solidFill>
          </a:ln>
        </p:spPr>
        <p:txBody>
          <a:bodyPr wrap="square" rtlCol="0">
            <a:spAutoFit/>
          </a:bodyPr>
          <a:lstStyle/>
          <a:p>
            <a:pPr algn="just"/>
            <a:r>
              <a:rPr lang="en-GB" dirty="0"/>
              <a:t>The most suitable solution for the NHS problem of staff absenteeism is by increase the salary which will motivate the staff to attend, implement a new absenteeism policy and an absence tracker.</a:t>
            </a:r>
          </a:p>
        </p:txBody>
      </p:sp>
      <p:sp>
        <p:nvSpPr>
          <p:cNvPr id="8" name="TextBox 7">
            <a:extLst>
              <a:ext uri="{FF2B5EF4-FFF2-40B4-BE49-F238E27FC236}">
                <a16:creationId xmlns:a16="http://schemas.microsoft.com/office/drawing/2014/main" id="{170C83FA-9C28-4161-A0F2-91DB346153D7}"/>
              </a:ext>
            </a:extLst>
          </p:cNvPr>
          <p:cNvSpPr txBox="1"/>
          <p:nvPr/>
        </p:nvSpPr>
        <p:spPr>
          <a:xfrm>
            <a:off x="6318687" y="2837469"/>
            <a:ext cx="5156462" cy="2862322"/>
          </a:xfrm>
          <a:prstGeom prst="rect">
            <a:avLst/>
          </a:prstGeom>
          <a:noFill/>
          <a:ln>
            <a:solidFill>
              <a:schemeClr val="tx1"/>
            </a:solidFill>
          </a:ln>
        </p:spPr>
        <p:txBody>
          <a:bodyPr wrap="square" rtlCol="0">
            <a:spAutoFit/>
          </a:bodyPr>
          <a:lstStyle/>
          <a:p>
            <a:r>
              <a:rPr lang="en-GB" dirty="0"/>
              <a:t>Result:</a:t>
            </a:r>
          </a:p>
          <a:p>
            <a:r>
              <a:rPr lang="en-GB" dirty="0"/>
              <a:t>Total: 10+10+8-10-5+10+9= +32</a:t>
            </a:r>
          </a:p>
          <a:p>
            <a:endParaRPr lang="en-GB" dirty="0"/>
          </a:p>
          <a:p>
            <a:pPr algn="just"/>
            <a:r>
              <a:rPr lang="en-GB" dirty="0"/>
              <a:t>According with the table, increasing the salary, implementing a new absenteeism policy and an absence tracker will solve the NHS problem of absenteeism and also it will help the company to keep the staff motivate, the quality of the services will increase and the business will grow due to those implementations.</a:t>
            </a:r>
          </a:p>
        </p:txBody>
      </p:sp>
    </p:spTree>
    <p:extLst>
      <p:ext uri="{BB962C8B-B14F-4D97-AF65-F5344CB8AC3E}">
        <p14:creationId xmlns:p14="http://schemas.microsoft.com/office/powerpoint/2010/main" val="2778730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D54EC1D7-14D1-40B2-9173-C51959C84EFC}"/>
              </a:ext>
            </a:extLst>
          </p:cNvPr>
          <p:cNvSpPr txBox="1"/>
          <p:nvPr/>
        </p:nvSpPr>
        <p:spPr>
          <a:xfrm>
            <a:off x="762000" y="559678"/>
            <a:ext cx="3567915" cy="495249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kern="1200">
                <a:solidFill>
                  <a:schemeClr val="bg1"/>
                </a:solidFill>
                <a:latin typeface="+mj-lt"/>
                <a:ea typeface="+mj-ea"/>
                <a:cs typeface="+mj-cs"/>
              </a:rPr>
              <a:t>Conclusion:</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3" name="TextBox 2">
            <a:extLst>
              <a:ext uri="{FF2B5EF4-FFF2-40B4-BE49-F238E27FC236}">
                <a16:creationId xmlns:a16="http://schemas.microsoft.com/office/drawing/2014/main" id="{0E196694-FB0F-3E52-DE94-833A4D30206E}"/>
              </a:ext>
            </a:extLst>
          </p:cNvPr>
          <p:cNvGraphicFramePr/>
          <p:nvPr>
            <p:extLst>
              <p:ext uri="{D42A27DB-BD31-4B8C-83A1-F6EECF244321}">
                <p14:modId xmlns:p14="http://schemas.microsoft.com/office/powerpoint/2010/main" val="43017368"/>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6308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writing implement, stationary, pen&#10;&#10;Description automatically generated">
            <a:extLst>
              <a:ext uri="{FF2B5EF4-FFF2-40B4-BE49-F238E27FC236}">
                <a16:creationId xmlns:a16="http://schemas.microsoft.com/office/drawing/2014/main" id="{2DE805F1-75DB-4A42-AAC3-B764C3C20D7D}"/>
              </a:ext>
            </a:extLst>
          </p:cNvPr>
          <p:cNvPicPr>
            <a:picLocks noChangeAspect="1"/>
          </p:cNvPicPr>
          <p:nvPr/>
        </p:nvPicPr>
        <p:blipFill rotWithShape="1">
          <a:blip r:embed="rId2">
            <a:extLst>
              <a:ext uri="{28A0092B-C50C-407E-A947-70E740481C1C}">
                <a14:useLocalDpi xmlns:a14="http://schemas.microsoft.com/office/drawing/2010/main" val="0"/>
              </a:ext>
            </a:extLst>
          </a:blip>
          <a:srcRect t="26399" r="1" b="1"/>
          <a:stretch/>
        </p:blipFill>
        <p:spPr>
          <a:xfrm>
            <a:off x="274671" y="1214378"/>
            <a:ext cx="11798300" cy="6512763"/>
          </a:xfrm>
          <a:prstGeom prst="rect">
            <a:avLst/>
          </a:prstGeom>
        </p:spPr>
      </p:pic>
    </p:spTree>
    <p:extLst>
      <p:ext uri="{BB962C8B-B14F-4D97-AF65-F5344CB8AC3E}">
        <p14:creationId xmlns:p14="http://schemas.microsoft.com/office/powerpoint/2010/main" val="7011203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777</Words>
  <Application>Microsoft Office PowerPoint</Application>
  <PresentationFormat>Widescreen</PresentationFormat>
  <Paragraphs>63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Problem Solving And Decision Making Task1</vt:lpstr>
      <vt:lpstr>PowerPoint Presentation</vt:lpstr>
      <vt:lpstr>Introduction</vt:lpstr>
      <vt:lpstr>Discussion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Task1</dc:title>
  <dc:creator>Stefania Dinca</dc:creator>
  <cp:lastModifiedBy>Stefania Dinca</cp:lastModifiedBy>
  <cp:revision>12</cp:revision>
  <dcterms:created xsi:type="dcterms:W3CDTF">2022-06-16T08:27:33Z</dcterms:created>
  <dcterms:modified xsi:type="dcterms:W3CDTF">2022-06-16T13:38:11Z</dcterms:modified>
</cp:coreProperties>
</file>