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197A8C-AF02-46E7-BD46-A9702468231C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BB2279-5C15-4024-97B1-B4B89A3D6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385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461DB37-F5F3-4774-8DD3-CDDC00E7FC4A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US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19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9830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578D945-8C38-4925-B9C2-F7048A42FDCD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US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4757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2299151-7D97-4F76-A36E-A3B2CB50C7C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 smtClean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5469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0240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0250AFC-0664-4747-AF97-450F29FEC09A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6</a:t>
            </a:fld>
            <a:endParaRPr lang="en-US" smtClean="0">
              <a:solidFill>
                <a:prstClr val="black"/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5069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CCFE23D9-8092-46EC-98E1-ED7D4AC57B9D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8</a:t>
            </a:fld>
            <a:endParaRPr lang="en-US" smtClean="0">
              <a:solidFill>
                <a:prstClr val="black"/>
              </a:solidFill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069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636A73-E12E-479B-B081-3D1463F7ED30}" type="slidenum">
              <a:rPr lang="en-GB"/>
              <a:pPr/>
              <a:t>9</a:t>
            </a:fld>
            <a:endParaRPr lang="en-GB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9708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BA69D9-44F8-4957-A3E6-E046544D11A5}" type="slidenum">
              <a:rPr lang="en-GB"/>
              <a:pPr/>
              <a:t>10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151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B4CC2E-81F8-439E-AC64-E4859FA078FA}" type="slidenum">
              <a:rPr lang="en-GB"/>
              <a:pPr/>
              <a:t>11</a:t>
            </a:fld>
            <a:endParaRPr lang="en-GB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5534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93DDB94-33C9-43A0-AE0A-10E2F0A52B1D}" type="slidenum">
              <a:rPr lang="en-GB"/>
              <a:pPr/>
              <a:t>12</a:t>
            </a:fld>
            <a:endParaRPr lang="en-GB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9289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636A73-E12E-479B-B081-3D1463F7ED30}" type="slidenum">
              <a:rPr lang="en-GB"/>
              <a:pPr/>
              <a:t>20</a:t>
            </a:fld>
            <a:endParaRPr lang="en-GB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396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F90233-D167-47CD-B93C-92E1E357B4B9}" type="slidenum">
              <a:rPr lang="en-GB"/>
              <a:pPr/>
              <a:t>21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1781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695DFE-74DD-432C-9CF3-6D1BB4D87F28}" type="slidenum">
              <a:rPr lang="en-GB"/>
              <a:pPr/>
              <a:t>22</a:t>
            </a:fld>
            <a:endParaRPr lang="en-GB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9036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EA5965-784C-4722-9766-80D598E27283}" type="slidenum">
              <a:rPr lang="en-GB"/>
              <a:pPr/>
              <a:t>23</a:t>
            </a:fld>
            <a:endParaRPr lang="en-GB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3150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36195" name="Header Placeholder 3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mtClean="0"/>
              <a:t>Variance Analysis</a:t>
            </a:r>
          </a:p>
        </p:txBody>
      </p:sp>
      <p:sp>
        <p:nvSpPr>
          <p:cNvPr id="136196" name="Date Placeholder 4"/>
          <p:cNvSpPr>
            <a:spLocks noGrp="1"/>
          </p:cNvSpPr>
          <p:nvPr>
            <p:ph type="dt" sz="quarter" idx="1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mtClean="0"/>
              <a:t>02/05/2008</a:t>
            </a:r>
            <a:endParaRPr lang="en-GB" smtClean="0"/>
          </a:p>
        </p:txBody>
      </p:sp>
      <p:sp>
        <p:nvSpPr>
          <p:cNvPr id="136197" name="Footer Placeholder 5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mtClean="0"/>
              <a:t>FE2021 Management Accounting</a:t>
            </a:r>
          </a:p>
        </p:txBody>
      </p:sp>
      <p:sp>
        <p:nvSpPr>
          <p:cNvPr id="136198" name="Slide Number Placeholder 6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E073BC3-F20C-48A5-AB18-F5816A347AAA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0215109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83DB0A-F96F-4876-A226-B190D9071484}" type="slidenum">
              <a:rPr lang="en-GB" smtClean="0"/>
              <a:t>35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441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721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375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390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489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369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561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015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731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256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371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018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194733" y="6210300"/>
            <a:ext cx="609600" cy="457200"/>
          </a:xfrm>
          <a:prstGeom prst="ellipse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2BC0A8-0759-4B0D-BF06-3ED5D4D5ED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586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4CFFDF-8E18-4B9E-9090-8DA40E13C595}" type="datetimeFigureOut">
              <a:rPr lang="en-GB" smtClean="0"/>
              <a:t>15/11/2015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640F4E-71FD-42F8-85D9-A8624C78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74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sz="2000" dirty="0"/>
          </a:p>
          <a:p>
            <a:r>
              <a:rPr lang="en-US" sz="2000" dirty="0"/>
              <a:t>Dr. </a:t>
            </a:r>
            <a:r>
              <a:rPr lang="en-US" sz="2000" dirty="0" smtClean="0"/>
              <a:t>Isaiah Oino</a:t>
            </a:r>
            <a:endParaRPr lang="en-US" sz="2000" dirty="0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Variance Analysis: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63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Learning Outcomes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/>
              <a:t>Identify and describe the purposes of a standard costing system;</a:t>
            </a:r>
          </a:p>
          <a:p>
            <a:r>
              <a:rPr lang="en-GB" smtClean="0"/>
              <a:t>Calculate labour, material, overhead and sales margin variances and reconcile actual profit with budgeted profit.</a:t>
            </a:r>
          </a:p>
          <a:p>
            <a:r>
              <a:rPr lang="en-GB" smtClean="0"/>
              <a:t>Distinguish between standard variable costing and standard absorption costing</a:t>
            </a:r>
          </a:p>
          <a:p>
            <a:r>
              <a:rPr lang="en-GB" smtClean="0"/>
              <a:t>Discuss the factors that influence the decision to investigate a variance and describe the different methods that can be used to determine whether an investigation is warranted.</a:t>
            </a:r>
          </a:p>
          <a:p>
            <a:r>
              <a:rPr lang="en-GB" smtClean="0"/>
              <a:t>Explain the role of standard costing within an ABC system.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294967295"/>
          </p:nvPr>
        </p:nvSpPr>
        <p:spPr>
          <a:xfrm>
            <a:off x="2438400" y="6172200"/>
            <a:ext cx="39624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dirty="0" smtClean="0"/>
              <a:t>FE3041 Management Accounting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670050" y="6210300"/>
            <a:ext cx="457200" cy="457200"/>
          </a:xfrm>
          <a:prstGeom prst="ellipse">
            <a:avLst/>
          </a:prstGeom>
        </p:spPr>
        <p:txBody>
          <a:bodyPr/>
          <a:lstStyle/>
          <a:p>
            <a:pPr>
              <a:defRPr/>
            </a:pPr>
            <a:fld id="{35B1AFF7-22B4-46C7-91D6-765AACCBEF07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21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209800" y="125413"/>
            <a:ext cx="7772400" cy="1143000"/>
          </a:xfrm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Standard Costs</a:t>
            </a:r>
          </a:p>
        </p:txBody>
      </p:sp>
      <p:sp>
        <p:nvSpPr>
          <p:cNvPr id="11267" name="Rectangle 1027"/>
          <p:cNvSpPr>
            <a:spLocks noChangeArrowheads="1"/>
          </p:cNvSpPr>
          <p:nvPr/>
        </p:nvSpPr>
        <p:spPr bwMode="auto">
          <a:xfrm>
            <a:off x="5448300" y="5373689"/>
            <a:ext cx="4152900" cy="942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>
                <a:latin typeface="Perpetua" pitchFamily="18" charset="0"/>
              </a:rPr>
              <a:t>Benchmarks for</a:t>
            </a:r>
            <a:br>
              <a:rPr lang="en-US" sz="2800">
                <a:latin typeface="Perpetua" pitchFamily="18" charset="0"/>
              </a:rPr>
            </a:br>
            <a:r>
              <a:rPr lang="en-US" sz="2800">
                <a:latin typeface="Perpetua" pitchFamily="18" charset="0"/>
              </a:rPr>
              <a:t>measuring performance.</a:t>
            </a:r>
          </a:p>
        </p:txBody>
      </p:sp>
      <p:sp>
        <p:nvSpPr>
          <p:cNvPr id="11268" name="Rectangle 1028"/>
          <p:cNvSpPr>
            <a:spLocks noChangeArrowheads="1"/>
          </p:cNvSpPr>
          <p:nvPr/>
        </p:nvSpPr>
        <p:spPr bwMode="auto">
          <a:xfrm>
            <a:off x="5591176" y="4149726"/>
            <a:ext cx="2624309" cy="95154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800" dirty="0">
                <a:latin typeface="Perpetua" pitchFamily="18" charset="0"/>
              </a:rPr>
              <a:t>The expected level</a:t>
            </a:r>
            <a:br>
              <a:rPr lang="en-US" sz="2800" dirty="0">
                <a:latin typeface="Perpetua" pitchFamily="18" charset="0"/>
              </a:rPr>
            </a:br>
            <a:r>
              <a:rPr lang="en-US" sz="2800" dirty="0">
                <a:latin typeface="Perpetua" pitchFamily="18" charset="0"/>
              </a:rPr>
              <a:t>of performance.</a:t>
            </a:r>
          </a:p>
        </p:txBody>
      </p:sp>
      <p:sp>
        <p:nvSpPr>
          <p:cNvPr id="11269" name="Rectangle 1029"/>
          <p:cNvSpPr>
            <a:spLocks noChangeArrowheads="1"/>
          </p:cNvSpPr>
          <p:nvPr/>
        </p:nvSpPr>
        <p:spPr bwMode="auto">
          <a:xfrm>
            <a:off x="5472114" y="1412876"/>
            <a:ext cx="3403177" cy="95154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800">
                <a:latin typeface="Perpetua" pitchFamily="18" charset="0"/>
              </a:rPr>
              <a:t>Based on carefully</a:t>
            </a:r>
            <a:br>
              <a:rPr lang="en-US" sz="2800">
                <a:latin typeface="Perpetua" pitchFamily="18" charset="0"/>
              </a:rPr>
            </a:br>
            <a:r>
              <a:rPr lang="en-US" sz="2800">
                <a:latin typeface="Perpetua" pitchFamily="18" charset="0"/>
              </a:rPr>
              <a:t>predetermined amounts.</a:t>
            </a:r>
          </a:p>
        </p:txBody>
      </p:sp>
      <p:grpSp>
        <p:nvGrpSpPr>
          <p:cNvPr id="11270" name="Group 1094"/>
          <p:cNvGrpSpPr>
            <a:grpSpLocks/>
          </p:cNvGrpSpPr>
          <p:nvPr/>
        </p:nvGrpSpPr>
        <p:grpSpPr bwMode="auto">
          <a:xfrm>
            <a:off x="9218614" y="4119563"/>
            <a:ext cx="962025" cy="1357312"/>
            <a:chOff x="4847" y="2595"/>
            <a:chExt cx="606" cy="855"/>
          </a:xfrm>
        </p:grpSpPr>
        <p:grpSp>
          <p:nvGrpSpPr>
            <p:cNvPr id="11291" name="Group 1065"/>
            <p:cNvGrpSpPr>
              <a:grpSpLocks/>
            </p:cNvGrpSpPr>
            <p:nvPr/>
          </p:nvGrpSpPr>
          <p:grpSpPr bwMode="auto">
            <a:xfrm>
              <a:off x="4925" y="3166"/>
              <a:ext cx="463" cy="284"/>
              <a:chOff x="4925" y="3166"/>
              <a:chExt cx="463" cy="284"/>
            </a:xfrm>
          </p:grpSpPr>
          <p:sp>
            <p:nvSpPr>
              <p:cNvPr id="11320" name="Freeform 1055"/>
              <p:cNvSpPr>
                <a:spLocks/>
              </p:cNvSpPr>
              <p:nvPr/>
            </p:nvSpPr>
            <p:spPr bwMode="auto">
              <a:xfrm>
                <a:off x="4984" y="3166"/>
                <a:ext cx="345" cy="62"/>
              </a:xfrm>
              <a:custGeom>
                <a:avLst/>
                <a:gdLst>
                  <a:gd name="T0" fmla="*/ 0 w 1034"/>
                  <a:gd name="T1" fmla="*/ 0 h 186"/>
                  <a:gd name="T2" fmla="*/ 0 w 1034"/>
                  <a:gd name="T3" fmla="*/ 0 h 186"/>
                  <a:gd name="T4" fmla="*/ 1 w 1034"/>
                  <a:gd name="T5" fmla="*/ 0 h 186"/>
                  <a:gd name="T6" fmla="*/ 1 w 1034"/>
                  <a:gd name="T7" fmla="*/ 0 h 186"/>
                  <a:gd name="T8" fmla="*/ 0 w 1034"/>
                  <a:gd name="T9" fmla="*/ 0 h 18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034"/>
                  <a:gd name="T16" fmla="*/ 0 h 186"/>
                  <a:gd name="T17" fmla="*/ 1034 w 1034"/>
                  <a:gd name="T18" fmla="*/ 186 h 18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034" h="186">
                    <a:moveTo>
                      <a:pt x="189" y="0"/>
                    </a:moveTo>
                    <a:lnTo>
                      <a:pt x="0" y="186"/>
                    </a:lnTo>
                    <a:lnTo>
                      <a:pt x="1034" y="186"/>
                    </a:lnTo>
                    <a:lnTo>
                      <a:pt x="854" y="0"/>
                    </a:lnTo>
                    <a:lnTo>
                      <a:pt x="189" y="0"/>
                    </a:lnTo>
                    <a:close/>
                  </a:path>
                </a:pathLst>
              </a:custGeom>
              <a:solidFill>
                <a:srgbClr val="FF8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21" name="Freeform 1056"/>
              <p:cNvSpPr>
                <a:spLocks/>
              </p:cNvSpPr>
              <p:nvPr/>
            </p:nvSpPr>
            <p:spPr bwMode="auto">
              <a:xfrm>
                <a:off x="4925" y="3227"/>
                <a:ext cx="463" cy="223"/>
              </a:xfrm>
              <a:custGeom>
                <a:avLst/>
                <a:gdLst>
                  <a:gd name="T0" fmla="*/ 0 w 1388"/>
                  <a:gd name="T1" fmla="*/ 0 h 667"/>
                  <a:gd name="T2" fmla="*/ 2 w 1388"/>
                  <a:gd name="T3" fmla="*/ 0 h 667"/>
                  <a:gd name="T4" fmla="*/ 2 w 1388"/>
                  <a:gd name="T5" fmla="*/ 1 h 667"/>
                  <a:gd name="T6" fmla="*/ 0 w 1388"/>
                  <a:gd name="T7" fmla="*/ 1 h 667"/>
                  <a:gd name="T8" fmla="*/ 0 w 1388"/>
                  <a:gd name="T9" fmla="*/ 0 h 6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388"/>
                  <a:gd name="T16" fmla="*/ 0 h 667"/>
                  <a:gd name="T17" fmla="*/ 1388 w 1388"/>
                  <a:gd name="T18" fmla="*/ 667 h 66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388" h="667">
                    <a:moveTo>
                      <a:pt x="178" y="0"/>
                    </a:moveTo>
                    <a:lnTo>
                      <a:pt x="1210" y="0"/>
                    </a:lnTo>
                    <a:lnTo>
                      <a:pt x="1388" y="667"/>
                    </a:lnTo>
                    <a:lnTo>
                      <a:pt x="0" y="667"/>
                    </a:lnTo>
                    <a:lnTo>
                      <a:pt x="178" y="0"/>
                    </a:lnTo>
                    <a:close/>
                  </a:path>
                </a:pathLst>
              </a:custGeom>
              <a:solidFill>
                <a:srgbClr val="402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1322" name="Group 1064"/>
              <p:cNvGrpSpPr>
                <a:grpSpLocks/>
              </p:cNvGrpSpPr>
              <p:nvPr/>
            </p:nvGrpSpPr>
            <p:grpSpPr bwMode="auto">
              <a:xfrm>
                <a:off x="5028" y="3260"/>
                <a:ext cx="260" cy="141"/>
                <a:chOff x="5028" y="3260"/>
                <a:chExt cx="260" cy="141"/>
              </a:xfrm>
            </p:grpSpPr>
            <p:sp>
              <p:nvSpPr>
                <p:cNvPr id="11323" name="Rectangle 1057"/>
                <p:cNvSpPr>
                  <a:spLocks noChangeArrowheads="1"/>
                </p:cNvSpPr>
                <p:nvPr/>
              </p:nvSpPr>
              <p:spPr bwMode="auto">
                <a:xfrm>
                  <a:off x="5028" y="3260"/>
                  <a:ext cx="260" cy="141"/>
                </a:xfrm>
                <a:prstGeom prst="rect">
                  <a:avLst/>
                </a:prstGeom>
                <a:solidFill>
                  <a:srgbClr val="FF8000"/>
                </a:solidFill>
                <a:ln w="4763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>
                    <a:latin typeface="Perpetua" pitchFamily="18" charset="0"/>
                  </a:endParaRPr>
                </a:p>
              </p:txBody>
            </p:sp>
            <p:grpSp>
              <p:nvGrpSpPr>
                <p:cNvPr id="11324" name="Group 1060"/>
                <p:cNvGrpSpPr>
                  <a:grpSpLocks/>
                </p:cNvGrpSpPr>
                <p:nvPr/>
              </p:nvGrpSpPr>
              <p:grpSpPr bwMode="auto">
                <a:xfrm>
                  <a:off x="5038" y="3267"/>
                  <a:ext cx="238" cy="14"/>
                  <a:chOff x="5038" y="3267"/>
                  <a:chExt cx="238" cy="14"/>
                </a:xfrm>
              </p:grpSpPr>
              <p:sp>
                <p:nvSpPr>
                  <p:cNvPr id="11328" name="Oval 1058"/>
                  <p:cNvSpPr>
                    <a:spLocks noChangeArrowheads="1"/>
                  </p:cNvSpPr>
                  <p:nvPr/>
                </p:nvSpPr>
                <p:spPr bwMode="auto">
                  <a:xfrm>
                    <a:off x="5038" y="3267"/>
                    <a:ext cx="13" cy="14"/>
                  </a:xfrm>
                  <a:prstGeom prst="ellipse">
                    <a:avLst/>
                  </a:prstGeom>
                  <a:solidFill>
                    <a:srgbClr val="80400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>
                      <a:latin typeface="Perpetua" pitchFamily="18" charset="0"/>
                    </a:endParaRPr>
                  </a:p>
                </p:txBody>
              </p:sp>
              <p:sp>
                <p:nvSpPr>
                  <p:cNvPr id="11329" name="Oval 1059"/>
                  <p:cNvSpPr>
                    <a:spLocks noChangeArrowheads="1"/>
                  </p:cNvSpPr>
                  <p:nvPr/>
                </p:nvSpPr>
                <p:spPr bwMode="auto">
                  <a:xfrm>
                    <a:off x="5263" y="3267"/>
                    <a:ext cx="13" cy="14"/>
                  </a:xfrm>
                  <a:prstGeom prst="ellipse">
                    <a:avLst/>
                  </a:prstGeom>
                  <a:solidFill>
                    <a:srgbClr val="80400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>
                      <a:latin typeface="Perpetua" pitchFamily="18" charset="0"/>
                    </a:endParaRPr>
                  </a:p>
                </p:txBody>
              </p:sp>
            </p:grpSp>
            <p:grpSp>
              <p:nvGrpSpPr>
                <p:cNvPr id="11325" name="Group 1063"/>
                <p:cNvGrpSpPr>
                  <a:grpSpLocks/>
                </p:cNvGrpSpPr>
                <p:nvPr/>
              </p:nvGrpSpPr>
              <p:grpSpPr bwMode="auto">
                <a:xfrm>
                  <a:off x="5040" y="3375"/>
                  <a:ext cx="237" cy="15"/>
                  <a:chOff x="5040" y="3375"/>
                  <a:chExt cx="237" cy="15"/>
                </a:xfrm>
              </p:grpSpPr>
              <p:sp>
                <p:nvSpPr>
                  <p:cNvPr id="11326" name="Oval 1061"/>
                  <p:cNvSpPr>
                    <a:spLocks noChangeArrowheads="1"/>
                  </p:cNvSpPr>
                  <p:nvPr/>
                </p:nvSpPr>
                <p:spPr bwMode="auto">
                  <a:xfrm>
                    <a:off x="5040" y="3375"/>
                    <a:ext cx="12" cy="15"/>
                  </a:xfrm>
                  <a:prstGeom prst="ellipse">
                    <a:avLst/>
                  </a:prstGeom>
                  <a:solidFill>
                    <a:srgbClr val="80400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>
                      <a:latin typeface="Perpetua" pitchFamily="18" charset="0"/>
                    </a:endParaRPr>
                  </a:p>
                </p:txBody>
              </p:sp>
              <p:sp>
                <p:nvSpPr>
                  <p:cNvPr id="11327" name="Oval 1062"/>
                  <p:cNvSpPr>
                    <a:spLocks noChangeArrowheads="1"/>
                  </p:cNvSpPr>
                  <p:nvPr/>
                </p:nvSpPr>
                <p:spPr bwMode="auto">
                  <a:xfrm>
                    <a:off x="5264" y="3375"/>
                    <a:ext cx="13" cy="15"/>
                  </a:xfrm>
                  <a:prstGeom prst="ellipse">
                    <a:avLst/>
                  </a:prstGeom>
                  <a:solidFill>
                    <a:srgbClr val="80400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>
                      <a:latin typeface="Perpetua" pitchFamily="18" charset="0"/>
                    </a:endParaRPr>
                  </a:p>
                </p:txBody>
              </p:sp>
            </p:grpSp>
          </p:grpSp>
        </p:grpSp>
        <p:grpSp>
          <p:nvGrpSpPr>
            <p:cNvPr id="11292" name="Group 1069"/>
            <p:cNvGrpSpPr>
              <a:grpSpLocks/>
            </p:cNvGrpSpPr>
            <p:nvPr/>
          </p:nvGrpSpPr>
          <p:grpSpPr bwMode="auto">
            <a:xfrm>
              <a:off x="5225" y="2670"/>
              <a:ext cx="228" cy="267"/>
              <a:chOff x="5225" y="2670"/>
              <a:chExt cx="228" cy="267"/>
            </a:xfrm>
          </p:grpSpPr>
          <p:sp>
            <p:nvSpPr>
              <p:cNvPr id="11317" name="Freeform 1066"/>
              <p:cNvSpPr>
                <a:spLocks/>
              </p:cNvSpPr>
              <p:nvPr/>
            </p:nvSpPr>
            <p:spPr bwMode="auto">
              <a:xfrm>
                <a:off x="5225" y="2684"/>
                <a:ext cx="210" cy="236"/>
              </a:xfrm>
              <a:custGeom>
                <a:avLst/>
                <a:gdLst>
                  <a:gd name="T0" fmla="*/ 1 w 631"/>
                  <a:gd name="T1" fmla="*/ 0 h 708"/>
                  <a:gd name="T2" fmla="*/ 0 w 631"/>
                  <a:gd name="T3" fmla="*/ 1 h 708"/>
                  <a:gd name="T4" fmla="*/ 0 w 631"/>
                  <a:gd name="T5" fmla="*/ 1 h 708"/>
                  <a:gd name="T6" fmla="*/ 0 w 631"/>
                  <a:gd name="T7" fmla="*/ 1 h 708"/>
                  <a:gd name="T8" fmla="*/ 0 w 631"/>
                  <a:gd name="T9" fmla="*/ 1 h 708"/>
                  <a:gd name="T10" fmla="*/ 0 w 631"/>
                  <a:gd name="T11" fmla="*/ 1 h 708"/>
                  <a:gd name="T12" fmla="*/ 0 w 631"/>
                  <a:gd name="T13" fmla="*/ 1 h 708"/>
                  <a:gd name="T14" fmla="*/ 0 w 631"/>
                  <a:gd name="T15" fmla="*/ 1 h 708"/>
                  <a:gd name="T16" fmla="*/ 0 w 631"/>
                  <a:gd name="T17" fmla="*/ 1 h 708"/>
                  <a:gd name="T18" fmla="*/ 0 w 631"/>
                  <a:gd name="T19" fmla="*/ 1 h 708"/>
                  <a:gd name="T20" fmla="*/ 0 w 631"/>
                  <a:gd name="T21" fmla="*/ 1 h 708"/>
                  <a:gd name="T22" fmla="*/ 0 w 631"/>
                  <a:gd name="T23" fmla="*/ 1 h 708"/>
                  <a:gd name="T24" fmla="*/ 0 w 631"/>
                  <a:gd name="T25" fmla="*/ 1 h 708"/>
                  <a:gd name="T26" fmla="*/ 0 w 631"/>
                  <a:gd name="T27" fmla="*/ 1 h 708"/>
                  <a:gd name="T28" fmla="*/ 1 w 631"/>
                  <a:gd name="T29" fmla="*/ 0 h 708"/>
                  <a:gd name="T30" fmla="*/ 1 w 631"/>
                  <a:gd name="T31" fmla="*/ 0 h 708"/>
                  <a:gd name="T32" fmla="*/ 1 w 631"/>
                  <a:gd name="T33" fmla="*/ 0 h 708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631"/>
                  <a:gd name="T52" fmla="*/ 0 h 708"/>
                  <a:gd name="T53" fmla="*/ 631 w 631"/>
                  <a:gd name="T54" fmla="*/ 708 h 708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631" h="708">
                    <a:moveTo>
                      <a:pt x="552" y="15"/>
                    </a:moveTo>
                    <a:lnTo>
                      <a:pt x="304" y="559"/>
                    </a:lnTo>
                    <a:lnTo>
                      <a:pt x="276" y="598"/>
                    </a:lnTo>
                    <a:lnTo>
                      <a:pt x="241" y="630"/>
                    </a:lnTo>
                    <a:lnTo>
                      <a:pt x="196" y="652"/>
                    </a:lnTo>
                    <a:lnTo>
                      <a:pt x="140" y="665"/>
                    </a:lnTo>
                    <a:lnTo>
                      <a:pt x="95" y="673"/>
                    </a:lnTo>
                    <a:lnTo>
                      <a:pt x="56" y="679"/>
                    </a:lnTo>
                    <a:lnTo>
                      <a:pt x="13" y="682"/>
                    </a:lnTo>
                    <a:lnTo>
                      <a:pt x="0" y="701"/>
                    </a:lnTo>
                    <a:lnTo>
                      <a:pt x="91" y="708"/>
                    </a:lnTo>
                    <a:lnTo>
                      <a:pt x="175" y="696"/>
                    </a:lnTo>
                    <a:lnTo>
                      <a:pt x="271" y="662"/>
                    </a:lnTo>
                    <a:lnTo>
                      <a:pt x="358" y="576"/>
                    </a:lnTo>
                    <a:lnTo>
                      <a:pt x="463" y="350"/>
                    </a:lnTo>
                    <a:lnTo>
                      <a:pt x="631" y="0"/>
                    </a:lnTo>
                    <a:lnTo>
                      <a:pt x="552" y="15"/>
                    </a:lnTo>
                    <a:close/>
                  </a:path>
                </a:pathLst>
              </a:custGeom>
              <a:solidFill>
                <a:srgbClr val="E07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8" name="Freeform 1067"/>
              <p:cNvSpPr>
                <a:spLocks/>
              </p:cNvSpPr>
              <p:nvPr/>
            </p:nvSpPr>
            <p:spPr bwMode="auto">
              <a:xfrm>
                <a:off x="5226" y="2674"/>
                <a:ext cx="227" cy="263"/>
              </a:xfrm>
              <a:custGeom>
                <a:avLst/>
                <a:gdLst>
                  <a:gd name="T0" fmla="*/ 0 w 680"/>
                  <a:gd name="T1" fmla="*/ 0 h 788"/>
                  <a:gd name="T2" fmla="*/ 1 w 680"/>
                  <a:gd name="T3" fmla="*/ 0 h 788"/>
                  <a:gd name="T4" fmla="*/ 0 w 680"/>
                  <a:gd name="T5" fmla="*/ 1 h 788"/>
                  <a:gd name="T6" fmla="*/ 0 w 680"/>
                  <a:gd name="T7" fmla="*/ 1 h 788"/>
                  <a:gd name="T8" fmla="*/ 0 w 680"/>
                  <a:gd name="T9" fmla="*/ 1 h 788"/>
                  <a:gd name="T10" fmla="*/ 0 w 680"/>
                  <a:gd name="T11" fmla="*/ 1 h 788"/>
                  <a:gd name="T12" fmla="*/ 0 w 680"/>
                  <a:gd name="T13" fmla="*/ 1 h 788"/>
                  <a:gd name="T14" fmla="*/ 0 w 680"/>
                  <a:gd name="T15" fmla="*/ 1 h 788"/>
                  <a:gd name="T16" fmla="*/ 0 w 680"/>
                  <a:gd name="T17" fmla="*/ 1 h 788"/>
                  <a:gd name="T18" fmla="*/ 0 w 680"/>
                  <a:gd name="T19" fmla="*/ 1 h 788"/>
                  <a:gd name="T20" fmla="*/ 0 w 680"/>
                  <a:gd name="T21" fmla="*/ 1 h 788"/>
                  <a:gd name="T22" fmla="*/ 0 w 680"/>
                  <a:gd name="T23" fmla="*/ 1 h 788"/>
                  <a:gd name="T24" fmla="*/ 0 w 680"/>
                  <a:gd name="T25" fmla="*/ 1 h 788"/>
                  <a:gd name="T26" fmla="*/ 0 w 680"/>
                  <a:gd name="T27" fmla="*/ 1 h 788"/>
                  <a:gd name="T28" fmla="*/ 0 w 680"/>
                  <a:gd name="T29" fmla="*/ 1 h 788"/>
                  <a:gd name="T30" fmla="*/ 0 w 680"/>
                  <a:gd name="T31" fmla="*/ 1 h 788"/>
                  <a:gd name="T32" fmla="*/ 1 w 680"/>
                  <a:gd name="T33" fmla="*/ 1 h 788"/>
                  <a:gd name="T34" fmla="*/ 1 w 680"/>
                  <a:gd name="T35" fmla="*/ 0 h 788"/>
                  <a:gd name="T36" fmla="*/ 0 w 680"/>
                  <a:gd name="T37" fmla="*/ 0 h 788"/>
                  <a:gd name="T38" fmla="*/ 0 w 680"/>
                  <a:gd name="T39" fmla="*/ 0 h 7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680"/>
                  <a:gd name="T61" fmla="*/ 0 h 788"/>
                  <a:gd name="T62" fmla="*/ 680 w 680"/>
                  <a:gd name="T63" fmla="*/ 788 h 78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680" h="788">
                    <a:moveTo>
                      <a:pt x="235" y="56"/>
                    </a:moveTo>
                    <a:lnTo>
                      <a:pt x="571" y="56"/>
                    </a:lnTo>
                    <a:lnTo>
                      <a:pt x="319" y="607"/>
                    </a:lnTo>
                    <a:lnTo>
                      <a:pt x="288" y="644"/>
                    </a:lnTo>
                    <a:lnTo>
                      <a:pt x="251" y="679"/>
                    </a:lnTo>
                    <a:lnTo>
                      <a:pt x="202" y="701"/>
                    </a:lnTo>
                    <a:lnTo>
                      <a:pt x="137" y="717"/>
                    </a:lnTo>
                    <a:lnTo>
                      <a:pt x="81" y="726"/>
                    </a:lnTo>
                    <a:lnTo>
                      <a:pt x="3" y="732"/>
                    </a:lnTo>
                    <a:lnTo>
                      <a:pt x="0" y="788"/>
                    </a:lnTo>
                    <a:lnTo>
                      <a:pt x="81" y="779"/>
                    </a:lnTo>
                    <a:lnTo>
                      <a:pt x="150" y="770"/>
                    </a:lnTo>
                    <a:lnTo>
                      <a:pt x="208" y="757"/>
                    </a:lnTo>
                    <a:lnTo>
                      <a:pt x="268" y="735"/>
                    </a:lnTo>
                    <a:lnTo>
                      <a:pt x="309" y="706"/>
                    </a:lnTo>
                    <a:lnTo>
                      <a:pt x="346" y="673"/>
                    </a:lnTo>
                    <a:lnTo>
                      <a:pt x="380" y="635"/>
                    </a:lnTo>
                    <a:lnTo>
                      <a:pt x="680" y="0"/>
                    </a:lnTo>
                    <a:lnTo>
                      <a:pt x="234" y="0"/>
                    </a:lnTo>
                    <a:lnTo>
                      <a:pt x="235" y="56"/>
                    </a:lnTo>
                    <a:close/>
                  </a:path>
                </a:pathLst>
              </a:custGeom>
              <a:solidFill>
                <a:srgbClr val="FF8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9" name="Freeform 1068"/>
              <p:cNvSpPr>
                <a:spLocks/>
              </p:cNvSpPr>
              <p:nvPr/>
            </p:nvSpPr>
            <p:spPr bwMode="auto">
              <a:xfrm>
                <a:off x="5306" y="2670"/>
                <a:ext cx="147" cy="4"/>
              </a:xfrm>
              <a:custGeom>
                <a:avLst/>
                <a:gdLst>
                  <a:gd name="T0" fmla="*/ 0 w 441"/>
                  <a:gd name="T1" fmla="*/ 0 h 12"/>
                  <a:gd name="T2" fmla="*/ 1 w 441"/>
                  <a:gd name="T3" fmla="*/ 0 h 12"/>
                  <a:gd name="T4" fmla="*/ 1 w 441"/>
                  <a:gd name="T5" fmla="*/ 0 h 12"/>
                  <a:gd name="T6" fmla="*/ 0 w 441"/>
                  <a:gd name="T7" fmla="*/ 0 h 12"/>
                  <a:gd name="T8" fmla="*/ 0 w 441"/>
                  <a:gd name="T9" fmla="*/ 0 h 1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41"/>
                  <a:gd name="T16" fmla="*/ 0 h 12"/>
                  <a:gd name="T17" fmla="*/ 441 w 441"/>
                  <a:gd name="T18" fmla="*/ 12 h 1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41" h="12">
                    <a:moveTo>
                      <a:pt x="0" y="12"/>
                    </a:moveTo>
                    <a:lnTo>
                      <a:pt x="441" y="12"/>
                    </a:lnTo>
                    <a:lnTo>
                      <a:pt x="432" y="0"/>
                    </a:lnTo>
                    <a:lnTo>
                      <a:pt x="25" y="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A04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293" name="Oval 1070"/>
            <p:cNvSpPr>
              <a:spLocks noChangeArrowheads="1"/>
            </p:cNvSpPr>
            <p:nvPr/>
          </p:nvSpPr>
          <p:spPr bwMode="auto">
            <a:xfrm>
              <a:off x="5077" y="3172"/>
              <a:ext cx="208" cy="41"/>
            </a:xfrm>
            <a:prstGeom prst="ellipse">
              <a:avLst/>
            </a:prstGeom>
            <a:solidFill>
              <a:srgbClr val="201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>
                <a:latin typeface="Perpetua" pitchFamily="18" charset="0"/>
              </a:endParaRPr>
            </a:p>
          </p:txBody>
        </p:sp>
        <p:grpSp>
          <p:nvGrpSpPr>
            <p:cNvPr id="11294" name="Group 1083"/>
            <p:cNvGrpSpPr>
              <a:grpSpLocks/>
            </p:cNvGrpSpPr>
            <p:nvPr/>
          </p:nvGrpSpPr>
          <p:grpSpPr bwMode="auto">
            <a:xfrm>
              <a:off x="5082" y="3013"/>
              <a:ext cx="147" cy="197"/>
              <a:chOff x="5082" y="3013"/>
              <a:chExt cx="147" cy="197"/>
            </a:xfrm>
          </p:grpSpPr>
          <p:sp>
            <p:nvSpPr>
              <p:cNvPr id="11305" name="Oval 1071"/>
              <p:cNvSpPr>
                <a:spLocks noChangeArrowheads="1"/>
              </p:cNvSpPr>
              <p:nvPr/>
            </p:nvSpPr>
            <p:spPr bwMode="auto">
              <a:xfrm>
                <a:off x="5115" y="3075"/>
                <a:ext cx="81" cy="63"/>
              </a:xfrm>
              <a:prstGeom prst="ellipse">
                <a:avLst/>
              </a:prstGeom>
              <a:solidFill>
                <a:srgbClr val="C06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latin typeface="Perpetua" pitchFamily="18" charset="0"/>
                </a:endParaRPr>
              </a:p>
            </p:txBody>
          </p:sp>
          <p:sp>
            <p:nvSpPr>
              <p:cNvPr id="11306" name="Oval 1072"/>
              <p:cNvSpPr>
                <a:spLocks noChangeArrowheads="1"/>
              </p:cNvSpPr>
              <p:nvPr/>
            </p:nvSpPr>
            <p:spPr bwMode="auto">
              <a:xfrm>
                <a:off x="5082" y="3170"/>
                <a:ext cx="147" cy="40"/>
              </a:xfrm>
              <a:prstGeom prst="ellipse">
                <a:avLst/>
              </a:prstGeom>
              <a:solidFill>
                <a:srgbClr val="E07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latin typeface="Perpetua" pitchFamily="18" charset="0"/>
                </a:endParaRPr>
              </a:p>
            </p:txBody>
          </p:sp>
          <p:sp>
            <p:nvSpPr>
              <p:cNvPr id="11307" name="Freeform 1073"/>
              <p:cNvSpPr>
                <a:spLocks/>
              </p:cNvSpPr>
              <p:nvPr/>
            </p:nvSpPr>
            <p:spPr bwMode="auto">
              <a:xfrm>
                <a:off x="5084" y="3158"/>
                <a:ext cx="143" cy="28"/>
              </a:xfrm>
              <a:custGeom>
                <a:avLst/>
                <a:gdLst>
                  <a:gd name="T0" fmla="*/ 0 w 430"/>
                  <a:gd name="T1" fmla="*/ 0 h 86"/>
                  <a:gd name="T2" fmla="*/ 0 w 430"/>
                  <a:gd name="T3" fmla="*/ 0 h 86"/>
                  <a:gd name="T4" fmla="*/ 0 w 430"/>
                  <a:gd name="T5" fmla="*/ 0 h 86"/>
                  <a:gd name="T6" fmla="*/ 1 w 430"/>
                  <a:gd name="T7" fmla="*/ 0 h 86"/>
                  <a:gd name="T8" fmla="*/ 0 w 430"/>
                  <a:gd name="T9" fmla="*/ 0 h 8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30"/>
                  <a:gd name="T16" fmla="*/ 0 h 86"/>
                  <a:gd name="T17" fmla="*/ 430 w 430"/>
                  <a:gd name="T18" fmla="*/ 86 h 8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30" h="86">
                    <a:moveTo>
                      <a:pt x="0" y="86"/>
                    </a:moveTo>
                    <a:lnTo>
                      <a:pt x="155" y="0"/>
                    </a:lnTo>
                    <a:lnTo>
                      <a:pt x="279" y="0"/>
                    </a:lnTo>
                    <a:lnTo>
                      <a:pt x="430" y="86"/>
                    </a:lnTo>
                    <a:lnTo>
                      <a:pt x="0" y="86"/>
                    </a:lnTo>
                    <a:close/>
                  </a:path>
                </a:pathLst>
              </a:custGeom>
              <a:solidFill>
                <a:srgbClr val="E07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08" name="Rectangle 1074"/>
              <p:cNvSpPr>
                <a:spLocks noChangeArrowheads="1"/>
              </p:cNvSpPr>
              <p:nvPr/>
            </p:nvSpPr>
            <p:spPr bwMode="auto">
              <a:xfrm>
                <a:off x="5138" y="3013"/>
                <a:ext cx="35" cy="145"/>
              </a:xfrm>
              <a:prstGeom prst="rect">
                <a:avLst/>
              </a:prstGeom>
              <a:solidFill>
                <a:srgbClr val="C06000"/>
              </a:solidFill>
              <a:ln w="4763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>
                  <a:latin typeface="Perpetua" pitchFamily="18" charset="0"/>
                </a:endParaRPr>
              </a:p>
            </p:txBody>
          </p:sp>
          <p:sp>
            <p:nvSpPr>
              <p:cNvPr id="11309" name="Freeform 1075"/>
              <p:cNvSpPr>
                <a:spLocks/>
              </p:cNvSpPr>
              <p:nvPr/>
            </p:nvSpPr>
            <p:spPr bwMode="auto">
              <a:xfrm>
                <a:off x="5084" y="3183"/>
                <a:ext cx="142" cy="6"/>
              </a:xfrm>
              <a:custGeom>
                <a:avLst/>
                <a:gdLst>
                  <a:gd name="T0" fmla="*/ 0 w 425"/>
                  <a:gd name="T1" fmla="*/ 0 h 16"/>
                  <a:gd name="T2" fmla="*/ 0 w 425"/>
                  <a:gd name="T3" fmla="*/ 0 h 16"/>
                  <a:gd name="T4" fmla="*/ 1 w 425"/>
                  <a:gd name="T5" fmla="*/ 0 h 16"/>
                  <a:gd name="T6" fmla="*/ 1 w 425"/>
                  <a:gd name="T7" fmla="*/ 0 h 16"/>
                  <a:gd name="T8" fmla="*/ 0 w 425"/>
                  <a:gd name="T9" fmla="*/ 0 h 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25"/>
                  <a:gd name="T16" fmla="*/ 0 h 16"/>
                  <a:gd name="T17" fmla="*/ 425 w 425"/>
                  <a:gd name="T18" fmla="*/ 16 h 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25" h="16">
                    <a:moveTo>
                      <a:pt x="26" y="0"/>
                    </a:moveTo>
                    <a:lnTo>
                      <a:pt x="0" y="16"/>
                    </a:lnTo>
                    <a:lnTo>
                      <a:pt x="425" y="16"/>
                    </a:lnTo>
                    <a:lnTo>
                      <a:pt x="403" y="0"/>
                    </a:lnTo>
                    <a:lnTo>
                      <a:pt x="26" y="0"/>
                    </a:lnTo>
                    <a:close/>
                  </a:path>
                </a:pathLst>
              </a:custGeom>
              <a:solidFill>
                <a:srgbClr val="E07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0" name="Oval 1076"/>
              <p:cNvSpPr>
                <a:spLocks noChangeArrowheads="1"/>
              </p:cNvSpPr>
              <p:nvPr/>
            </p:nvSpPr>
            <p:spPr bwMode="auto">
              <a:xfrm>
                <a:off x="5136" y="3153"/>
                <a:ext cx="38" cy="13"/>
              </a:xfrm>
              <a:prstGeom prst="ellipse">
                <a:avLst/>
              </a:prstGeom>
              <a:solidFill>
                <a:srgbClr val="C06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latin typeface="Perpetua" pitchFamily="18" charset="0"/>
                </a:endParaRPr>
              </a:p>
            </p:txBody>
          </p:sp>
          <p:sp>
            <p:nvSpPr>
              <p:cNvPr id="11311" name="Rectangle 1077"/>
              <p:cNvSpPr>
                <a:spLocks noChangeArrowheads="1"/>
              </p:cNvSpPr>
              <p:nvPr/>
            </p:nvSpPr>
            <p:spPr bwMode="auto">
              <a:xfrm>
                <a:off x="5139" y="3151"/>
                <a:ext cx="33" cy="9"/>
              </a:xfrm>
              <a:prstGeom prst="rect">
                <a:avLst/>
              </a:prstGeom>
              <a:solidFill>
                <a:srgbClr val="C06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>
                  <a:latin typeface="Perpetua" pitchFamily="18" charset="0"/>
                </a:endParaRPr>
              </a:p>
            </p:txBody>
          </p:sp>
          <p:sp>
            <p:nvSpPr>
              <p:cNvPr id="11312" name="Freeform 1078"/>
              <p:cNvSpPr>
                <a:spLocks/>
              </p:cNvSpPr>
              <p:nvPr/>
            </p:nvSpPr>
            <p:spPr bwMode="auto">
              <a:xfrm>
                <a:off x="5133" y="3079"/>
                <a:ext cx="6" cy="54"/>
              </a:xfrm>
              <a:custGeom>
                <a:avLst/>
                <a:gdLst>
                  <a:gd name="T0" fmla="*/ 0 w 18"/>
                  <a:gd name="T1" fmla="*/ 0 h 163"/>
                  <a:gd name="T2" fmla="*/ 0 w 18"/>
                  <a:gd name="T3" fmla="*/ 0 h 163"/>
                  <a:gd name="T4" fmla="*/ 0 w 18"/>
                  <a:gd name="T5" fmla="*/ 0 h 163"/>
                  <a:gd name="T6" fmla="*/ 0 w 18"/>
                  <a:gd name="T7" fmla="*/ 0 h 163"/>
                  <a:gd name="T8" fmla="*/ 0 w 18"/>
                  <a:gd name="T9" fmla="*/ 0 h 16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163"/>
                  <a:gd name="T17" fmla="*/ 18 w 18"/>
                  <a:gd name="T18" fmla="*/ 163 h 16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163">
                    <a:moveTo>
                      <a:pt x="0" y="12"/>
                    </a:moveTo>
                    <a:lnTo>
                      <a:pt x="18" y="0"/>
                    </a:lnTo>
                    <a:lnTo>
                      <a:pt x="18" y="163"/>
                    </a:lnTo>
                    <a:lnTo>
                      <a:pt x="0" y="15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C06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3" name="Freeform 1079"/>
              <p:cNvSpPr>
                <a:spLocks/>
              </p:cNvSpPr>
              <p:nvPr/>
            </p:nvSpPr>
            <p:spPr bwMode="auto">
              <a:xfrm>
                <a:off x="5171" y="3079"/>
                <a:ext cx="6" cy="54"/>
              </a:xfrm>
              <a:custGeom>
                <a:avLst/>
                <a:gdLst>
                  <a:gd name="T0" fmla="*/ 0 w 18"/>
                  <a:gd name="T1" fmla="*/ 0 h 163"/>
                  <a:gd name="T2" fmla="*/ 0 w 18"/>
                  <a:gd name="T3" fmla="*/ 0 h 163"/>
                  <a:gd name="T4" fmla="*/ 0 w 18"/>
                  <a:gd name="T5" fmla="*/ 0 h 163"/>
                  <a:gd name="T6" fmla="*/ 0 w 18"/>
                  <a:gd name="T7" fmla="*/ 0 h 163"/>
                  <a:gd name="T8" fmla="*/ 0 w 18"/>
                  <a:gd name="T9" fmla="*/ 0 h 16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163"/>
                  <a:gd name="T17" fmla="*/ 18 w 18"/>
                  <a:gd name="T18" fmla="*/ 163 h 16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163">
                    <a:moveTo>
                      <a:pt x="18" y="12"/>
                    </a:moveTo>
                    <a:lnTo>
                      <a:pt x="0" y="0"/>
                    </a:lnTo>
                    <a:lnTo>
                      <a:pt x="0" y="163"/>
                    </a:lnTo>
                    <a:lnTo>
                      <a:pt x="18" y="154"/>
                    </a:lnTo>
                    <a:lnTo>
                      <a:pt x="18" y="12"/>
                    </a:lnTo>
                    <a:close/>
                  </a:path>
                </a:pathLst>
              </a:custGeom>
              <a:solidFill>
                <a:srgbClr val="C06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4" name="Oval 1080"/>
              <p:cNvSpPr>
                <a:spLocks noChangeArrowheads="1"/>
              </p:cNvSpPr>
              <p:nvPr/>
            </p:nvSpPr>
            <p:spPr bwMode="auto">
              <a:xfrm>
                <a:off x="5126" y="3081"/>
                <a:ext cx="66" cy="52"/>
              </a:xfrm>
              <a:prstGeom prst="ellipse">
                <a:avLst/>
              </a:prstGeom>
              <a:solidFill>
                <a:srgbClr val="FF8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latin typeface="Perpetua" pitchFamily="18" charset="0"/>
                </a:endParaRPr>
              </a:p>
            </p:txBody>
          </p:sp>
          <p:sp>
            <p:nvSpPr>
              <p:cNvPr id="11315" name="Freeform 1081"/>
              <p:cNvSpPr>
                <a:spLocks/>
              </p:cNvSpPr>
              <p:nvPr/>
            </p:nvSpPr>
            <p:spPr bwMode="auto">
              <a:xfrm>
                <a:off x="5152" y="3016"/>
                <a:ext cx="16" cy="145"/>
              </a:xfrm>
              <a:custGeom>
                <a:avLst/>
                <a:gdLst>
                  <a:gd name="T0" fmla="*/ 0 w 50"/>
                  <a:gd name="T1" fmla="*/ 0 h 435"/>
                  <a:gd name="T2" fmla="*/ 0 w 50"/>
                  <a:gd name="T3" fmla="*/ 0 h 435"/>
                  <a:gd name="T4" fmla="*/ 0 w 50"/>
                  <a:gd name="T5" fmla="*/ 1 h 435"/>
                  <a:gd name="T6" fmla="*/ 0 w 50"/>
                  <a:gd name="T7" fmla="*/ 1 h 435"/>
                  <a:gd name="T8" fmla="*/ 0 w 50"/>
                  <a:gd name="T9" fmla="*/ 1 h 435"/>
                  <a:gd name="T10" fmla="*/ 0 w 50"/>
                  <a:gd name="T11" fmla="*/ 1 h 435"/>
                  <a:gd name="T12" fmla="*/ 0 w 50"/>
                  <a:gd name="T13" fmla="*/ 0 h 43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50"/>
                  <a:gd name="T22" fmla="*/ 0 h 435"/>
                  <a:gd name="T23" fmla="*/ 50 w 50"/>
                  <a:gd name="T24" fmla="*/ 435 h 435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50" h="435">
                    <a:moveTo>
                      <a:pt x="50" y="0"/>
                    </a:moveTo>
                    <a:lnTo>
                      <a:pt x="0" y="0"/>
                    </a:lnTo>
                    <a:lnTo>
                      <a:pt x="0" y="434"/>
                    </a:lnTo>
                    <a:lnTo>
                      <a:pt x="19" y="435"/>
                    </a:lnTo>
                    <a:lnTo>
                      <a:pt x="40" y="431"/>
                    </a:lnTo>
                    <a:lnTo>
                      <a:pt x="50" y="426"/>
                    </a:lnTo>
                    <a:lnTo>
                      <a:pt x="50" y="0"/>
                    </a:lnTo>
                    <a:close/>
                  </a:path>
                </a:pathLst>
              </a:custGeom>
              <a:solidFill>
                <a:srgbClr val="FF8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6" name="Freeform 1082"/>
              <p:cNvSpPr>
                <a:spLocks/>
              </p:cNvSpPr>
              <p:nvPr/>
            </p:nvSpPr>
            <p:spPr bwMode="auto">
              <a:xfrm>
                <a:off x="5114" y="3163"/>
                <a:ext cx="106" cy="36"/>
              </a:xfrm>
              <a:custGeom>
                <a:avLst/>
                <a:gdLst>
                  <a:gd name="T0" fmla="*/ 0 w 320"/>
                  <a:gd name="T1" fmla="*/ 0 h 110"/>
                  <a:gd name="T2" fmla="*/ 0 w 320"/>
                  <a:gd name="T3" fmla="*/ 0 h 110"/>
                  <a:gd name="T4" fmla="*/ 0 w 320"/>
                  <a:gd name="T5" fmla="*/ 0 h 110"/>
                  <a:gd name="T6" fmla="*/ 0 w 320"/>
                  <a:gd name="T7" fmla="*/ 0 h 110"/>
                  <a:gd name="T8" fmla="*/ 0 w 320"/>
                  <a:gd name="T9" fmla="*/ 0 h 110"/>
                  <a:gd name="T10" fmla="*/ 0 w 320"/>
                  <a:gd name="T11" fmla="*/ 0 h 110"/>
                  <a:gd name="T12" fmla="*/ 0 w 320"/>
                  <a:gd name="T13" fmla="*/ 0 h 110"/>
                  <a:gd name="T14" fmla="*/ 0 w 320"/>
                  <a:gd name="T15" fmla="*/ 0 h 110"/>
                  <a:gd name="T16" fmla="*/ 0 w 320"/>
                  <a:gd name="T17" fmla="*/ 0 h 110"/>
                  <a:gd name="T18" fmla="*/ 0 w 320"/>
                  <a:gd name="T19" fmla="*/ 0 h 110"/>
                  <a:gd name="T20" fmla="*/ 0 w 320"/>
                  <a:gd name="T21" fmla="*/ 0 h 110"/>
                  <a:gd name="T22" fmla="*/ 0 w 320"/>
                  <a:gd name="T23" fmla="*/ 0 h 110"/>
                  <a:gd name="T24" fmla="*/ 0 w 320"/>
                  <a:gd name="T25" fmla="*/ 0 h 110"/>
                  <a:gd name="T26" fmla="*/ 0 w 320"/>
                  <a:gd name="T27" fmla="*/ 0 h 110"/>
                  <a:gd name="T28" fmla="*/ 0 w 320"/>
                  <a:gd name="T29" fmla="*/ 0 h 110"/>
                  <a:gd name="T30" fmla="*/ 0 w 320"/>
                  <a:gd name="T31" fmla="*/ 0 h 110"/>
                  <a:gd name="T32" fmla="*/ 0 w 320"/>
                  <a:gd name="T33" fmla="*/ 0 h 110"/>
                  <a:gd name="T34" fmla="*/ 0 w 320"/>
                  <a:gd name="T35" fmla="*/ 0 h 110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320"/>
                  <a:gd name="T55" fmla="*/ 0 h 110"/>
                  <a:gd name="T56" fmla="*/ 320 w 320"/>
                  <a:gd name="T57" fmla="*/ 110 h 110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320" h="110">
                    <a:moveTo>
                      <a:pt x="92" y="13"/>
                    </a:moveTo>
                    <a:lnTo>
                      <a:pt x="117" y="17"/>
                    </a:lnTo>
                    <a:lnTo>
                      <a:pt x="138" y="18"/>
                    </a:lnTo>
                    <a:lnTo>
                      <a:pt x="163" y="16"/>
                    </a:lnTo>
                    <a:lnTo>
                      <a:pt x="179" y="9"/>
                    </a:lnTo>
                    <a:lnTo>
                      <a:pt x="190" y="0"/>
                    </a:lnTo>
                    <a:lnTo>
                      <a:pt x="320" y="71"/>
                    </a:lnTo>
                    <a:lnTo>
                      <a:pt x="307" y="83"/>
                    </a:lnTo>
                    <a:lnTo>
                      <a:pt x="284" y="94"/>
                    </a:lnTo>
                    <a:lnTo>
                      <a:pt x="265" y="100"/>
                    </a:lnTo>
                    <a:lnTo>
                      <a:pt x="241" y="105"/>
                    </a:lnTo>
                    <a:lnTo>
                      <a:pt x="207" y="109"/>
                    </a:lnTo>
                    <a:lnTo>
                      <a:pt x="161" y="110"/>
                    </a:lnTo>
                    <a:lnTo>
                      <a:pt x="117" y="110"/>
                    </a:lnTo>
                    <a:lnTo>
                      <a:pt x="72" y="109"/>
                    </a:lnTo>
                    <a:lnTo>
                      <a:pt x="33" y="102"/>
                    </a:lnTo>
                    <a:lnTo>
                      <a:pt x="0" y="88"/>
                    </a:lnTo>
                    <a:lnTo>
                      <a:pt x="92" y="13"/>
                    </a:lnTo>
                    <a:close/>
                  </a:path>
                </a:pathLst>
              </a:custGeom>
              <a:solidFill>
                <a:srgbClr val="FF8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1295" name="Group 1087"/>
            <p:cNvGrpSpPr>
              <a:grpSpLocks/>
            </p:cNvGrpSpPr>
            <p:nvPr/>
          </p:nvGrpSpPr>
          <p:grpSpPr bwMode="auto">
            <a:xfrm>
              <a:off x="4847" y="2670"/>
              <a:ext cx="228" cy="267"/>
              <a:chOff x="4847" y="2670"/>
              <a:chExt cx="228" cy="267"/>
            </a:xfrm>
          </p:grpSpPr>
          <p:sp>
            <p:nvSpPr>
              <p:cNvPr id="11302" name="Freeform 1084"/>
              <p:cNvSpPr>
                <a:spLocks/>
              </p:cNvSpPr>
              <p:nvPr/>
            </p:nvSpPr>
            <p:spPr bwMode="auto">
              <a:xfrm>
                <a:off x="4865" y="2684"/>
                <a:ext cx="210" cy="236"/>
              </a:xfrm>
              <a:custGeom>
                <a:avLst/>
                <a:gdLst>
                  <a:gd name="T0" fmla="*/ 0 w 631"/>
                  <a:gd name="T1" fmla="*/ 0 h 708"/>
                  <a:gd name="T2" fmla="*/ 0 w 631"/>
                  <a:gd name="T3" fmla="*/ 1 h 708"/>
                  <a:gd name="T4" fmla="*/ 0 w 631"/>
                  <a:gd name="T5" fmla="*/ 1 h 708"/>
                  <a:gd name="T6" fmla="*/ 1 w 631"/>
                  <a:gd name="T7" fmla="*/ 1 h 708"/>
                  <a:gd name="T8" fmla="*/ 1 w 631"/>
                  <a:gd name="T9" fmla="*/ 1 h 708"/>
                  <a:gd name="T10" fmla="*/ 1 w 631"/>
                  <a:gd name="T11" fmla="*/ 1 h 708"/>
                  <a:gd name="T12" fmla="*/ 1 w 631"/>
                  <a:gd name="T13" fmla="*/ 1 h 708"/>
                  <a:gd name="T14" fmla="*/ 1 w 631"/>
                  <a:gd name="T15" fmla="*/ 1 h 708"/>
                  <a:gd name="T16" fmla="*/ 1 w 631"/>
                  <a:gd name="T17" fmla="*/ 1 h 708"/>
                  <a:gd name="T18" fmla="*/ 1 w 631"/>
                  <a:gd name="T19" fmla="*/ 1 h 708"/>
                  <a:gd name="T20" fmla="*/ 1 w 631"/>
                  <a:gd name="T21" fmla="*/ 1 h 708"/>
                  <a:gd name="T22" fmla="*/ 1 w 631"/>
                  <a:gd name="T23" fmla="*/ 1 h 708"/>
                  <a:gd name="T24" fmla="*/ 0 w 631"/>
                  <a:gd name="T25" fmla="*/ 1 h 708"/>
                  <a:gd name="T26" fmla="*/ 0 w 631"/>
                  <a:gd name="T27" fmla="*/ 1 h 708"/>
                  <a:gd name="T28" fmla="*/ 0 w 631"/>
                  <a:gd name="T29" fmla="*/ 0 h 708"/>
                  <a:gd name="T30" fmla="*/ 0 w 631"/>
                  <a:gd name="T31" fmla="*/ 0 h 708"/>
                  <a:gd name="T32" fmla="*/ 0 w 631"/>
                  <a:gd name="T33" fmla="*/ 0 h 708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631"/>
                  <a:gd name="T52" fmla="*/ 0 h 708"/>
                  <a:gd name="T53" fmla="*/ 631 w 631"/>
                  <a:gd name="T54" fmla="*/ 708 h 708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631" h="708">
                    <a:moveTo>
                      <a:pt x="79" y="15"/>
                    </a:moveTo>
                    <a:lnTo>
                      <a:pt x="327" y="559"/>
                    </a:lnTo>
                    <a:lnTo>
                      <a:pt x="355" y="598"/>
                    </a:lnTo>
                    <a:lnTo>
                      <a:pt x="390" y="630"/>
                    </a:lnTo>
                    <a:lnTo>
                      <a:pt x="435" y="652"/>
                    </a:lnTo>
                    <a:lnTo>
                      <a:pt x="491" y="665"/>
                    </a:lnTo>
                    <a:lnTo>
                      <a:pt x="536" y="673"/>
                    </a:lnTo>
                    <a:lnTo>
                      <a:pt x="575" y="679"/>
                    </a:lnTo>
                    <a:lnTo>
                      <a:pt x="618" y="682"/>
                    </a:lnTo>
                    <a:lnTo>
                      <a:pt x="631" y="701"/>
                    </a:lnTo>
                    <a:lnTo>
                      <a:pt x="540" y="708"/>
                    </a:lnTo>
                    <a:lnTo>
                      <a:pt x="456" y="696"/>
                    </a:lnTo>
                    <a:lnTo>
                      <a:pt x="360" y="662"/>
                    </a:lnTo>
                    <a:lnTo>
                      <a:pt x="273" y="576"/>
                    </a:lnTo>
                    <a:lnTo>
                      <a:pt x="168" y="350"/>
                    </a:lnTo>
                    <a:lnTo>
                      <a:pt x="0" y="0"/>
                    </a:lnTo>
                    <a:lnTo>
                      <a:pt x="79" y="15"/>
                    </a:lnTo>
                    <a:close/>
                  </a:path>
                </a:pathLst>
              </a:custGeom>
              <a:solidFill>
                <a:srgbClr val="E07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03" name="Freeform 1085"/>
              <p:cNvSpPr>
                <a:spLocks/>
              </p:cNvSpPr>
              <p:nvPr/>
            </p:nvSpPr>
            <p:spPr bwMode="auto">
              <a:xfrm>
                <a:off x="4847" y="2674"/>
                <a:ext cx="227" cy="263"/>
              </a:xfrm>
              <a:custGeom>
                <a:avLst/>
                <a:gdLst>
                  <a:gd name="T0" fmla="*/ 1 w 680"/>
                  <a:gd name="T1" fmla="*/ 0 h 788"/>
                  <a:gd name="T2" fmla="*/ 0 w 680"/>
                  <a:gd name="T3" fmla="*/ 0 h 788"/>
                  <a:gd name="T4" fmla="*/ 0 w 680"/>
                  <a:gd name="T5" fmla="*/ 1 h 788"/>
                  <a:gd name="T6" fmla="*/ 1 w 680"/>
                  <a:gd name="T7" fmla="*/ 1 h 788"/>
                  <a:gd name="T8" fmla="*/ 1 w 680"/>
                  <a:gd name="T9" fmla="*/ 1 h 788"/>
                  <a:gd name="T10" fmla="*/ 1 w 680"/>
                  <a:gd name="T11" fmla="*/ 1 h 788"/>
                  <a:gd name="T12" fmla="*/ 1 w 680"/>
                  <a:gd name="T13" fmla="*/ 1 h 788"/>
                  <a:gd name="T14" fmla="*/ 1 w 680"/>
                  <a:gd name="T15" fmla="*/ 1 h 788"/>
                  <a:gd name="T16" fmla="*/ 1 w 680"/>
                  <a:gd name="T17" fmla="*/ 1 h 788"/>
                  <a:gd name="T18" fmla="*/ 1 w 680"/>
                  <a:gd name="T19" fmla="*/ 1 h 788"/>
                  <a:gd name="T20" fmla="*/ 1 w 680"/>
                  <a:gd name="T21" fmla="*/ 1 h 788"/>
                  <a:gd name="T22" fmla="*/ 1 w 680"/>
                  <a:gd name="T23" fmla="*/ 1 h 788"/>
                  <a:gd name="T24" fmla="*/ 1 w 680"/>
                  <a:gd name="T25" fmla="*/ 1 h 788"/>
                  <a:gd name="T26" fmla="*/ 1 w 680"/>
                  <a:gd name="T27" fmla="*/ 1 h 788"/>
                  <a:gd name="T28" fmla="*/ 1 w 680"/>
                  <a:gd name="T29" fmla="*/ 1 h 788"/>
                  <a:gd name="T30" fmla="*/ 0 w 680"/>
                  <a:gd name="T31" fmla="*/ 1 h 788"/>
                  <a:gd name="T32" fmla="*/ 0 w 680"/>
                  <a:gd name="T33" fmla="*/ 1 h 788"/>
                  <a:gd name="T34" fmla="*/ 0 w 680"/>
                  <a:gd name="T35" fmla="*/ 0 h 788"/>
                  <a:gd name="T36" fmla="*/ 1 w 680"/>
                  <a:gd name="T37" fmla="*/ 0 h 788"/>
                  <a:gd name="T38" fmla="*/ 1 w 680"/>
                  <a:gd name="T39" fmla="*/ 0 h 7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680"/>
                  <a:gd name="T61" fmla="*/ 0 h 788"/>
                  <a:gd name="T62" fmla="*/ 680 w 680"/>
                  <a:gd name="T63" fmla="*/ 788 h 78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680" h="788">
                    <a:moveTo>
                      <a:pt x="445" y="56"/>
                    </a:moveTo>
                    <a:lnTo>
                      <a:pt x="109" y="56"/>
                    </a:lnTo>
                    <a:lnTo>
                      <a:pt x="361" y="607"/>
                    </a:lnTo>
                    <a:lnTo>
                      <a:pt x="392" y="644"/>
                    </a:lnTo>
                    <a:lnTo>
                      <a:pt x="429" y="679"/>
                    </a:lnTo>
                    <a:lnTo>
                      <a:pt x="478" y="701"/>
                    </a:lnTo>
                    <a:lnTo>
                      <a:pt x="543" y="717"/>
                    </a:lnTo>
                    <a:lnTo>
                      <a:pt x="599" y="726"/>
                    </a:lnTo>
                    <a:lnTo>
                      <a:pt x="677" y="732"/>
                    </a:lnTo>
                    <a:lnTo>
                      <a:pt x="680" y="788"/>
                    </a:lnTo>
                    <a:lnTo>
                      <a:pt x="599" y="779"/>
                    </a:lnTo>
                    <a:lnTo>
                      <a:pt x="530" y="770"/>
                    </a:lnTo>
                    <a:lnTo>
                      <a:pt x="472" y="757"/>
                    </a:lnTo>
                    <a:lnTo>
                      <a:pt x="412" y="735"/>
                    </a:lnTo>
                    <a:lnTo>
                      <a:pt x="371" y="706"/>
                    </a:lnTo>
                    <a:lnTo>
                      <a:pt x="334" y="673"/>
                    </a:lnTo>
                    <a:lnTo>
                      <a:pt x="300" y="635"/>
                    </a:lnTo>
                    <a:lnTo>
                      <a:pt x="0" y="0"/>
                    </a:lnTo>
                    <a:lnTo>
                      <a:pt x="446" y="0"/>
                    </a:lnTo>
                    <a:lnTo>
                      <a:pt x="445" y="56"/>
                    </a:lnTo>
                    <a:close/>
                  </a:path>
                </a:pathLst>
              </a:custGeom>
              <a:solidFill>
                <a:srgbClr val="FF800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04" name="Freeform 1086"/>
              <p:cNvSpPr>
                <a:spLocks/>
              </p:cNvSpPr>
              <p:nvPr/>
            </p:nvSpPr>
            <p:spPr bwMode="auto">
              <a:xfrm>
                <a:off x="4847" y="2670"/>
                <a:ext cx="147" cy="4"/>
              </a:xfrm>
              <a:custGeom>
                <a:avLst/>
                <a:gdLst>
                  <a:gd name="T0" fmla="*/ 1 w 441"/>
                  <a:gd name="T1" fmla="*/ 0 h 12"/>
                  <a:gd name="T2" fmla="*/ 0 w 441"/>
                  <a:gd name="T3" fmla="*/ 0 h 12"/>
                  <a:gd name="T4" fmla="*/ 0 w 441"/>
                  <a:gd name="T5" fmla="*/ 0 h 12"/>
                  <a:gd name="T6" fmla="*/ 1 w 441"/>
                  <a:gd name="T7" fmla="*/ 0 h 12"/>
                  <a:gd name="T8" fmla="*/ 1 w 441"/>
                  <a:gd name="T9" fmla="*/ 0 h 1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41"/>
                  <a:gd name="T16" fmla="*/ 0 h 12"/>
                  <a:gd name="T17" fmla="*/ 441 w 441"/>
                  <a:gd name="T18" fmla="*/ 12 h 1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41" h="12">
                    <a:moveTo>
                      <a:pt x="441" y="12"/>
                    </a:moveTo>
                    <a:lnTo>
                      <a:pt x="0" y="12"/>
                    </a:lnTo>
                    <a:lnTo>
                      <a:pt x="9" y="0"/>
                    </a:lnTo>
                    <a:lnTo>
                      <a:pt x="416" y="0"/>
                    </a:lnTo>
                    <a:lnTo>
                      <a:pt x="441" y="12"/>
                    </a:lnTo>
                    <a:close/>
                  </a:path>
                </a:pathLst>
              </a:custGeom>
              <a:solidFill>
                <a:srgbClr val="FFA040"/>
              </a:solidFill>
              <a:ln w="4763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296" name="Oval 1088"/>
            <p:cNvSpPr>
              <a:spLocks noChangeArrowheads="1"/>
            </p:cNvSpPr>
            <p:nvPr/>
          </p:nvSpPr>
          <p:spPr bwMode="auto">
            <a:xfrm>
              <a:off x="5038" y="2859"/>
              <a:ext cx="229" cy="171"/>
            </a:xfrm>
            <a:prstGeom prst="ellipse">
              <a:avLst/>
            </a:prstGeom>
            <a:solidFill>
              <a:srgbClr val="FF8000"/>
            </a:solidFill>
            <a:ln w="4763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latin typeface="Perpetua" pitchFamily="18" charset="0"/>
              </a:endParaRPr>
            </a:p>
          </p:txBody>
        </p:sp>
        <p:sp>
          <p:nvSpPr>
            <p:cNvPr id="11297" name="Freeform 1089"/>
            <p:cNvSpPr>
              <a:spLocks/>
            </p:cNvSpPr>
            <p:nvPr/>
          </p:nvSpPr>
          <p:spPr bwMode="auto">
            <a:xfrm>
              <a:off x="4968" y="2628"/>
              <a:ext cx="367" cy="337"/>
            </a:xfrm>
            <a:custGeom>
              <a:avLst/>
              <a:gdLst>
                <a:gd name="T0" fmla="*/ 0 w 1103"/>
                <a:gd name="T1" fmla="*/ 0 h 1011"/>
                <a:gd name="T2" fmla="*/ 0 w 1103"/>
                <a:gd name="T3" fmla="*/ 1 h 1011"/>
                <a:gd name="T4" fmla="*/ 1 w 1103"/>
                <a:gd name="T5" fmla="*/ 1 h 1011"/>
                <a:gd name="T6" fmla="*/ 2 w 1103"/>
                <a:gd name="T7" fmla="*/ 0 h 1011"/>
                <a:gd name="T8" fmla="*/ 0 w 1103"/>
                <a:gd name="T9" fmla="*/ 0 h 101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03"/>
                <a:gd name="T16" fmla="*/ 0 h 1011"/>
                <a:gd name="T17" fmla="*/ 1103 w 1103"/>
                <a:gd name="T18" fmla="*/ 1011 h 101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03" h="1011">
                  <a:moveTo>
                    <a:pt x="0" y="0"/>
                  </a:moveTo>
                  <a:lnTo>
                    <a:pt x="223" y="1011"/>
                  </a:lnTo>
                  <a:lnTo>
                    <a:pt x="884" y="1011"/>
                  </a:lnTo>
                  <a:lnTo>
                    <a:pt x="11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000"/>
            </a:solidFill>
            <a:ln w="4763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8" name="Freeform 1090"/>
            <p:cNvSpPr>
              <a:spLocks/>
            </p:cNvSpPr>
            <p:nvPr/>
          </p:nvSpPr>
          <p:spPr bwMode="auto">
            <a:xfrm>
              <a:off x="5043" y="2962"/>
              <a:ext cx="219" cy="6"/>
            </a:xfrm>
            <a:custGeom>
              <a:avLst/>
              <a:gdLst>
                <a:gd name="T0" fmla="*/ 0 w 657"/>
                <a:gd name="T1" fmla="*/ 0 h 20"/>
                <a:gd name="T2" fmla="*/ 0 w 657"/>
                <a:gd name="T3" fmla="*/ 0 h 20"/>
                <a:gd name="T4" fmla="*/ 1 w 657"/>
                <a:gd name="T5" fmla="*/ 0 h 20"/>
                <a:gd name="T6" fmla="*/ 1 w 657"/>
                <a:gd name="T7" fmla="*/ 0 h 20"/>
                <a:gd name="T8" fmla="*/ 0 w 657"/>
                <a:gd name="T9" fmla="*/ 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57"/>
                <a:gd name="T16" fmla="*/ 0 h 20"/>
                <a:gd name="T17" fmla="*/ 657 w 657"/>
                <a:gd name="T18" fmla="*/ 20 h 2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57" h="20">
                  <a:moveTo>
                    <a:pt x="0" y="0"/>
                  </a:moveTo>
                  <a:lnTo>
                    <a:pt x="3" y="20"/>
                  </a:lnTo>
                  <a:lnTo>
                    <a:pt x="650" y="20"/>
                  </a:lnTo>
                  <a:lnTo>
                    <a:pt x="6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9" name="Oval 1091"/>
            <p:cNvSpPr>
              <a:spLocks noChangeArrowheads="1"/>
            </p:cNvSpPr>
            <p:nvPr/>
          </p:nvSpPr>
          <p:spPr bwMode="auto">
            <a:xfrm>
              <a:off x="4967" y="2595"/>
              <a:ext cx="370" cy="62"/>
            </a:xfrm>
            <a:prstGeom prst="ellipse">
              <a:avLst/>
            </a:prstGeom>
            <a:solidFill>
              <a:srgbClr val="FFA040"/>
            </a:solidFill>
            <a:ln w="4763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latin typeface="Perpetua" pitchFamily="18" charset="0"/>
              </a:endParaRPr>
            </a:p>
          </p:txBody>
        </p:sp>
        <p:sp>
          <p:nvSpPr>
            <p:cNvPr id="11300" name="Freeform 1092"/>
            <p:cNvSpPr>
              <a:spLocks/>
            </p:cNvSpPr>
            <p:nvPr/>
          </p:nvSpPr>
          <p:spPr bwMode="auto">
            <a:xfrm>
              <a:off x="5154" y="2650"/>
              <a:ext cx="156" cy="362"/>
            </a:xfrm>
            <a:custGeom>
              <a:avLst/>
              <a:gdLst>
                <a:gd name="T0" fmla="*/ 0 w 469"/>
                <a:gd name="T1" fmla="*/ 1 h 1086"/>
                <a:gd name="T2" fmla="*/ 0 w 469"/>
                <a:gd name="T3" fmla="*/ 1 h 1086"/>
                <a:gd name="T4" fmla="*/ 0 w 469"/>
                <a:gd name="T5" fmla="*/ 1 h 1086"/>
                <a:gd name="T6" fmla="*/ 0 w 469"/>
                <a:gd name="T7" fmla="*/ 1 h 1086"/>
                <a:gd name="T8" fmla="*/ 0 w 469"/>
                <a:gd name="T9" fmla="*/ 1 h 1086"/>
                <a:gd name="T10" fmla="*/ 0 w 469"/>
                <a:gd name="T11" fmla="*/ 1 h 1086"/>
                <a:gd name="T12" fmla="*/ 0 w 469"/>
                <a:gd name="T13" fmla="*/ 1 h 1086"/>
                <a:gd name="T14" fmla="*/ 0 w 469"/>
                <a:gd name="T15" fmla="*/ 1 h 1086"/>
                <a:gd name="T16" fmla="*/ 0 w 469"/>
                <a:gd name="T17" fmla="*/ 1 h 1086"/>
                <a:gd name="T18" fmla="*/ 0 w 469"/>
                <a:gd name="T19" fmla="*/ 1 h 1086"/>
                <a:gd name="T20" fmla="*/ 1 w 469"/>
                <a:gd name="T21" fmla="*/ 0 h 1086"/>
                <a:gd name="T22" fmla="*/ 1 w 469"/>
                <a:gd name="T23" fmla="*/ 0 h 1086"/>
                <a:gd name="T24" fmla="*/ 0 w 469"/>
                <a:gd name="T25" fmla="*/ 0 h 1086"/>
                <a:gd name="T26" fmla="*/ 0 w 469"/>
                <a:gd name="T27" fmla="*/ 0 h 1086"/>
                <a:gd name="T28" fmla="*/ 0 w 469"/>
                <a:gd name="T29" fmla="*/ 0 h 1086"/>
                <a:gd name="T30" fmla="*/ 0 w 469"/>
                <a:gd name="T31" fmla="*/ 1 h 1086"/>
                <a:gd name="T32" fmla="*/ 0 w 469"/>
                <a:gd name="T33" fmla="*/ 1 h 1086"/>
                <a:gd name="T34" fmla="*/ 0 w 469"/>
                <a:gd name="T35" fmla="*/ 1 h 1086"/>
                <a:gd name="T36" fmla="*/ 0 w 469"/>
                <a:gd name="T37" fmla="*/ 1 h 1086"/>
                <a:gd name="T38" fmla="*/ 0 w 469"/>
                <a:gd name="T39" fmla="*/ 1 h 1086"/>
                <a:gd name="T40" fmla="*/ 0 w 469"/>
                <a:gd name="T41" fmla="*/ 1 h 108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469"/>
                <a:gd name="T64" fmla="*/ 0 h 1086"/>
                <a:gd name="T65" fmla="*/ 469 w 469"/>
                <a:gd name="T66" fmla="*/ 1086 h 108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469" h="1086">
                  <a:moveTo>
                    <a:pt x="0" y="1086"/>
                  </a:moveTo>
                  <a:lnTo>
                    <a:pt x="58" y="1078"/>
                  </a:lnTo>
                  <a:lnTo>
                    <a:pt x="116" y="1063"/>
                  </a:lnTo>
                  <a:lnTo>
                    <a:pt x="171" y="1032"/>
                  </a:lnTo>
                  <a:lnTo>
                    <a:pt x="225" y="993"/>
                  </a:lnTo>
                  <a:lnTo>
                    <a:pt x="252" y="946"/>
                  </a:lnTo>
                  <a:lnTo>
                    <a:pt x="275" y="880"/>
                  </a:lnTo>
                  <a:lnTo>
                    <a:pt x="295" y="814"/>
                  </a:lnTo>
                  <a:lnTo>
                    <a:pt x="310" y="756"/>
                  </a:lnTo>
                  <a:lnTo>
                    <a:pt x="329" y="683"/>
                  </a:lnTo>
                  <a:lnTo>
                    <a:pt x="469" y="0"/>
                  </a:lnTo>
                  <a:lnTo>
                    <a:pt x="411" y="20"/>
                  </a:lnTo>
                  <a:lnTo>
                    <a:pt x="353" y="31"/>
                  </a:lnTo>
                  <a:lnTo>
                    <a:pt x="244" y="43"/>
                  </a:lnTo>
                  <a:lnTo>
                    <a:pt x="120" y="51"/>
                  </a:lnTo>
                  <a:lnTo>
                    <a:pt x="124" y="768"/>
                  </a:lnTo>
                  <a:lnTo>
                    <a:pt x="120" y="861"/>
                  </a:lnTo>
                  <a:lnTo>
                    <a:pt x="112" y="931"/>
                  </a:lnTo>
                  <a:lnTo>
                    <a:pt x="97" y="993"/>
                  </a:lnTo>
                  <a:lnTo>
                    <a:pt x="66" y="1039"/>
                  </a:lnTo>
                  <a:lnTo>
                    <a:pt x="0" y="1086"/>
                  </a:lnTo>
                  <a:close/>
                </a:path>
              </a:pathLst>
            </a:custGeom>
            <a:solidFill>
              <a:srgbClr val="FFA04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1" name="Oval 1093"/>
            <p:cNvSpPr>
              <a:spLocks noChangeArrowheads="1"/>
            </p:cNvSpPr>
            <p:nvPr/>
          </p:nvSpPr>
          <p:spPr bwMode="auto">
            <a:xfrm>
              <a:off x="4973" y="2599"/>
              <a:ext cx="356" cy="54"/>
            </a:xfrm>
            <a:prstGeom prst="ellipse">
              <a:avLst/>
            </a:prstGeom>
            <a:solidFill>
              <a:srgbClr val="C06000"/>
            </a:solidFill>
            <a:ln w="4763">
              <a:solidFill>
                <a:srgbClr val="E07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latin typeface="Perpetua" pitchFamily="18" charset="0"/>
              </a:endParaRPr>
            </a:p>
          </p:txBody>
        </p:sp>
      </p:grpSp>
      <p:sp>
        <p:nvSpPr>
          <p:cNvPr id="11271" name="Rectangle 1031"/>
          <p:cNvSpPr>
            <a:spLocks noChangeArrowheads="1"/>
          </p:cNvSpPr>
          <p:nvPr/>
        </p:nvSpPr>
        <p:spPr bwMode="auto">
          <a:xfrm>
            <a:off x="5448301" y="2636839"/>
            <a:ext cx="4968875" cy="95154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sz="2800" dirty="0">
                <a:latin typeface="Perpetua" pitchFamily="18" charset="0"/>
              </a:rPr>
              <a:t>Used for planning </a:t>
            </a:r>
            <a:r>
              <a:rPr lang="en-US" sz="2800" dirty="0" err="1">
                <a:latin typeface="Perpetua" pitchFamily="18" charset="0"/>
              </a:rPr>
              <a:t>labour</a:t>
            </a:r>
            <a:r>
              <a:rPr lang="en-US" sz="2800" dirty="0">
                <a:latin typeface="Perpetua" pitchFamily="18" charset="0"/>
              </a:rPr>
              <a:t>, material and overhead requirements.</a:t>
            </a:r>
          </a:p>
        </p:txBody>
      </p:sp>
      <p:grpSp>
        <p:nvGrpSpPr>
          <p:cNvPr id="11272" name="Group 1054"/>
          <p:cNvGrpSpPr>
            <a:grpSpLocks/>
          </p:cNvGrpSpPr>
          <p:nvPr/>
        </p:nvGrpSpPr>
        <p:grpSpPr bwMode="auto">
          <a:xfrm>
            <a:off x="1844676" y="2565400"/>
            <a:ext cx="2474913" cy="2617788"/>
            <a:chOff x="202" y="1616"/>
            <a:chExt cx="1559" cy="1649"/>
          </a:xfrm>
        </p:grpSpPr>
        <p:sp>
          <p:nvSpPr>
            <p:cNvPr id="11286" name="Freeform 1041"/>
            <p:cNvSpPr>
              <a:spLocks/>
            </p:cNvSpPr>
            <p:nvPr/>
          </p:nvSpPr>
          <p:spPr bwMode="auto">
            <a:xfrm>
              <a:off x="324" y="3104"/>
              <a:ext cx="278" cy="161"/>
            </a:xfrm>
            <a:custGeom>
              <a:avLst/>
              <a:gdLst>
                <a:gd name="T0" fmla="*/ 5 w 556"/>
                <a:gd name="T1" fmla="*/ 0 h 322"/>
                <a:gd name="T2" fmla="*/ 1 w 556"/>
                <a:gd name="T3" fmla="*/ 1 h 322"/>
                <a:gd name="T4" fmla="*/ 1 w 556"/>
                <a:gd name="T5" fmla="*/ 1 h 322"/>
                <a:gd name="T6" fmla="*/ 1 w 556"/>
                <a:gd name="T7" fmla="*/ 1 h 322"/>
                <a:gd name="T8" fmla="*/ 1 w 556"/>
                <a:gd name="T9" fmla="*/ 1 h 322"/>
                <a:gd name="T10" fmla="*/ 0 w 556"/>
                <a:gd name="T11" fmla="*/ 3 h 322"/>
                <a:gd name="T12" fmla="*/ 1 w 556"/>
                <a:gd name="T13" fmla="*/ 3 h 322"/>
                <a:gd name="T14" fmla="*/ 1 w 556"/>
                <a:gd name="T15" fmla="*/ 3 h 322"/>
                <a:gd name="T16" fmla="*/ 1 w 556"/>
                <a:gd name="T17" fmla="*/ 3 h 322"/>
                <a:gd name="T18" fmla="*/ 1 w 556"/>
                <a:gd name="T19" fmla="*/ 5 h 322"/>
                <a:gd name="T20" fmla="*/ 1 w 556"/>
                <a:gd name="T21" fmla="*/ 5 h 322"/>
                <a:gd name="T22" fmla="*/ 1 w 556"/>
                <a:gd name="T23" fmla="*/ 5 h 322"/>
                <a:gd name="T24" fmla="*/ 2 w 556"/>
                <a:gd name="T25" fmla="*/ 5 h 322"/>
                <a:gd name="T26" fmla="*/ 3 w 556"/>
                <a:gd name="T27" fmla="*/ 5 h 322"/>
                <a:gd name="T28" fmla="*/ 3 w 556"/>
                <a:gd name="T29" fmla="*/ 5 h 322"/>
                <a:gd name="T30" fmla="*/ 6 w 556"/>
                <a:gd name="T31" fmla="*/ 5 h 322"/>
                <a:gd name="T32" fmla="*/ 9 w 556"/>
                <a:gd name="T33" fmla="*/ 0 h 322"/>
                <a:gd name="T34" fmla="*/ 5 w 556"/>
                <a:gd name="T35" fmla="*/ 0 h 32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556"/>
                <a:gd name="T55" fmla="*/ 0 h 322"/>
                <a:gd name="T56" fmla="*/ 556 w 556"/>
                <a:gd name="T57" fmla="*/ 322 h 322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556" h="322">
                  <a:moveTo>
                    <a:pt x="356" y="0"/>
                  </a:moveTo>
                  <a:lnTo>
                    <a:pt x="72" y="28"/>
                  </a:lnTo>
                  <a:lnTo>
                    <a:pt x="44" y="49"/>
                  </a:lnTo>
                  <a:lnTo>
                    <a:pt x="26" y="73"/>
                  </a:lnTo>
                  <a:lnTo>
                    <a:pt x="11" y="100"/>
                  </a:lnTo>
                  <a:lnTo>
                    <a:pt x="0" y="146"/>
                  </a:lnTo>
                  <a:lnTo>
                    <a:pt x="1" y="196"/>
                  </a:lnTo>
                  <a:lnTo>
                    <a:pt x="11" y="224"/>
                  </a:lnTo>
                  <a:lnTo>
                    <a:pt x="26" y="254"/>
                  </a:lnTo>
                  <a:lnTo>
                    <a:pt x="56" y="280"/>
                  </a:lnTo>
                  <a:lnTo>
                    <a:pt x="91" y="301"/>
                  </a:lnTo>
                  <a:lnTo>
                    <a:pt x="127" y="313"/>
                  </a:lnTo>
                  <a:lnTo>
                    <a:pt x="157" y="319"/>
                  </a:lnTo>
                  <a:lnTo>
                    <a:pt x="198" y="322"/>
                  </a:lnTo>
                  <a:lnTo>
                    <a:pt x="195" y="319"/>
                  </a:lnTo>
                  <a:lnTo>
                    <a:pt x="416" y="298"/>
                  </a:lnTo>
                  <a:lnTo>
                    <a:pt x="556" y="0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rgbClr val="808080"/>
            </a:solidFill>
            <a:ln w="2063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7" name="Freeform 1042"/>
            <p:cNvSpPr>
              <a:spLocks/>
            </p:cNvSpPr>
            <p:nvPr/>
          </p:nvSpPr>
          <p:spPr bwMode="auto">
            <a:xfrm>
              <a:off x="202" y="1616"/>
              <a:ext cx="1559" cy="1648"/>
            </a:xfrm>
            <a:custGeom>
              <a:avLst/>
              <a:gdLst>
                <a:gd name="T0" fmla="*/ 3 w 3118"/>
                <a:gd name="T1" fmla="*/ 1 h 3295"/>
                <a:gd name="T2" fmla="*/ 2 w 3118"/>
                <a:gd name="T3" fmla="*/ 1 h 3295"/>
                <a:gd name="T4" fmla="*/ 1 w 3118"/>
                <a:gd name="T5" fmla="*/ 3 h 3295"/>
                <a:gd name="T6" fmla="*/ 1 w 3118"/>
                <a:gd name="T7" fmla="*/ 4 h 3295"/>
                <a:gd name="T8" fmla="*/ 0 w 3118"/>
                <a:gd name="T9" fmla="*/ 6 h 3295"/>
                <a:gd name="T10" fmla="*/ 1 w 3118"/>
                <a:gd name="T11" fmla="*/ 8 h 3295"/>
                <a:gd name="T12" fmla="*/ 1 w 3118"/>
                <a:gd name="T13" fmla="*/ 10 h 3295"/>
                <a:gd name="T14" fmla="*/ 3 w 3118"/>
                <a:gd name="T15" fmla="*/ 14 h 3295"/>
                <a:gd name="T16" fmla="*/ 5 w 3118"/>
                <a:gd name="T17" fmla="*/ 19 h 3295"/>
                <a:gd name="T18" fmla="*/ 6 w 3118"/>
                <a:gd name="T19" fmla="*/ 23 h 3295"/>
                <a:gd name="T20" fmla="*/ 9 w 3118"/>
                <a:gd name="T21" fmla="*/ 29 h 3295"/>
                <a:gd name="T22" fmla="*/ 9 w 3118"/>
                <a:gd name="T23" fmla="*/ 37 h 3295"/>
                <a:gd name="T24" fmla="*/ 10 w 3118"/>
                <a:gd name="T25" fmla="*/ 42 h 3295"/>
                <a:gd name="T26" fmla="*/ 10 w 3118"/>
                <a:gd name="T27" fmla="*/ 46 h 3295"/>
                <a:gd name="T28" fmla="*/ 9 w 3118"/>
                <a:gd name="T29" fmla="*/ 49 h 3295"/>
                <a:gd name="T30" fmla="*/ 9 w 3118"/>
                <a:gd name="T31" fmla="*/ 51 h 3295"/>
                <a:gd name="T32" fmla="*/ 7 w 3118"/>
                <a:gd name="T33" fmla="*/ 52 h 3295"/>
                <a:gd name="T34" fmla="*/ 12 w 3118"/>
                <a:gd name="T35" fmla="*/ 52 h 3295"/>
                <a:gd name="T36" fmla="*/ 26 w 3118"/>
                <a:gd name="T37" fmla="*/ 50 h 3295"/>
                <a:gd name="T38" fmla="*/ 41 w 3118"/>
                <a:gd name="T39" fmla="*/ 48 h 3295"/>
                <a:gd name="T40" fmla="*/ 47 w 3118"/>
                <a:gd name="T41" fmla="*/ 49 h 3295"/>
                <a:gd name="T42" fmla="*/ 48 w 3118"/>
                <a:gd name="T43" fmla="*/ 48 h 3295"/>
                <a:gd name="T44" fmla="*/ 49 w 3118"/>
                <a:gd name="T45" fmla="*/ 46 h 3295"/>
                <a:gd name="T46" fmla="*/ 49 w 3118"/>
                <a:gd name="T47" fmla="*/ 43 h 3295"/>
                <a:gd name="T48" fmla="*/ 49 w 3118"/>
                <a:gd name="T49" fmla="*/ 39 h 3295"/>
                <a:gd name="T50" fmla="*/ 49 w 3118"/>
                <a:gd name="T51" fmla="*/ 34 h 3295"/>
                <a:gd name="T52" fmla="*/ 47 w 3118"/>
                <a:gd name="T53" fmla="*/ 28 h 3295"/>
                <a:gd name="T54" fmla="*/ 45 w 3118"/>
                <a:gd name="T55" fmla="*/ 22 h 3295"/>
                <a:gd name="T56" fmla="*/ 43 w 3118"/>
                <a:gd name="T57" fmla="*/ 16 h 3295"/>
                <a:gd name="T58" fmla="*/ 40 w 3118"/>
                <a:gd name="T59" fmla="*/ 10 h 3295"/>
                <a:gd name="T60" fmla="*/ 40 w 3118"/>
                <a:gd name="T61" fmla="*/ 7 h 3295"/>
                <a:gd name="T62" fmla="*/ 39 w 3118"/>
                <a:gd name="T63" fmla="*/ 5 h 3295"/>
                <a:gd name="T64" fmla="*/ 40 w 3118"/>
                <a:gd name="T65" fmla="*/ 1 h 3295"/>
                <a:gd name="T66" fmla="*/ 3 w 3118"/>
                <a:gd name="T67" fmla="*/ 1 h 329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3118"/>
                <a:gd name="T103" fmla="*/ 0 h 3295"/>
                <a:gd name="T104" fmla="*/ 3118 w 3118"/>
                <a:gd name="T105" fmla="*/ 3295 h 3295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3118" h="3295">
                  <a:moveTo>
                    <a:pt x="197" y="6"/>
                  </a:moveTo>
                  <a:lnTo>
                    <a:pt x="175" y="13"/>
                  </a:lnTo>
                  <a:lnTo>
                    <a:pt x="147" y="26"/>
                  </a:lnTo>
                  <a:lnTo>
                    <a:pt x="112" y="57"/>
                  </a:lnTo>
                  <a:lnTo>
                    <a:pt x="67" y="101"/>
                  </a:lnTo>
                  <a:lnTo>
                    <a:pt x="34" y="148"/>
                  </a:lnTo>
                  <a:lnTo>
                    <a:pt x="15" y="198"/>
                  </a:lnTo>
                  <a:lnTo>
                    <a:pt x="7" y="242"/>
                  </a:lnTo>
                  <a:lnTo>
                    <a:pt x="0" y="300"/>
                  </a:lnTo>
                  <a:lnTo>
                    <a:pt x="0" y="356"/>
                  </a:lnTo>
                  <a:lnTo>
                    <a:pt x="8" y="403"/>
                  </a:lnTo>
                  <a:lnTo>
                    <a:pt x="15" y="452"/>
                  </a:lnTo>
                  <a:lnTo>
                    <a:pt x="24" y="494"/>
                  </a:lnTo>
                  <a:lnTo>
                    <a:pt x="56" y="606"/>
                  </a:lnTo>
                  <a:lnTo>
                    <a:pt x="100" y="731"/>
                  </a:lnTo>
                  <a:lnTo>
                    <a:pt x="166" y="868"/>
                  </a:lnTo>
                  <a:lnTo>
                    <a:pt x="232" y="1024"/>
                  </a:lnTo>
                  <a:lnTo>
                    <a:pt x="298" y="1161"/>
                  </a:lnTo>
                  <a:lnTo>
                    <a:pt x="355" y="1298"/>
                  </a:lnTo>
                  <a:lnTo>
                    <a:pt x="421" y="1462"/>
                  </a:lnTo>
                  <a:lnTo>
                    <a:pt x="478" y="1671"/>
                  </a:lnTo>
                  <a:lnTo>
                    <a:pt x="516" y="1854"/>
                  </a:lnTo>
                  <a:lnTo>
                    <a:pt x="553" y="2081"/>
                  </a:lnTo>
                  <a:lnTo>
                    <a:pt x="572" y="2328"/>
                  </a:lnTo>
                  <a:lnTo>
                    <a:pt x="601" y="2546"/>
                  </a:lnTo>
                  <a:lnTo>
                    <a:pt x="601" y="2666"/>
                  </a:lnTo>
                  <a:lnTo>
                    <a:pt x="601" y="2821"/>
                  </a:lnTo>
                  <a:lnTo>
                    <a:pt x="601" y="2922"/>
                  </a:lnTo>
                  <a:lnTo>
                    <a:pt x="593" y="3016"/>
                  </a:lnTo>
                  <a:lnTo>
                    <a:pt x="563" y="3113"/>
                  </a:lnTo>
                  <a:lnTo>
                    <a:pt x="542" y="3171"/>
                  </a:lnTo>
                  <a:lnTo>
                    <a:pt x="516" y="3222"/>
                  </a:lnTo>
                  <a:lnTo>
                    <a:pt x="489" y="3256"/>
                  </a:lnTo>
                  <a:lnTo>
                    <a:pt x="470" y="3275"/>
                  </a:lnTo>
                  <a:lnTo>
                    <a:pt x="449" y="3295"/>
                  </a:lnTo>
                  <a:lnTo>
                    <a:pt x="727" y="3266"/>
                  </a:lnTo>
                  <a:lnTo>
                    <a:pt x="1264" y="3195"/>
                  </a:lnTo>
                  <a:lnTo>
                    <a:pt x="1708" y="3140"/>
                  </a:lnTo>
                  <a:lnTo>
                    <a:pt x="2219" y="3086"/>
                  </a:lnTo>
                  <a:lnTo>
                    <a:pt x="2598" y="3067"/>
                  </a:lnTo>
                  <a:lnTo>
                    <a:pt x="2891" y="3076"/>
                  </a:lnTo>
                  <a:lnTo>
                    <a:pt x="2967" y="3076"/>
                  </a:lnTo>
                  <a:lnTo>
                    <a:pt x="3014" y="3067"/>
                  </a:lnTo>
                  <a:lnTo>
                    <a:pt x="3042" y="3022"/>
                  </a:lnTo>
                  <a:lnTo>
                    <a:pt x="3071" y="2972"/>
                  </a:lnTo>
                  <a:lnTo>
                    <a:pt x="3094" y="2897"/>
                  </a:lnTo>
                  <a:lnTo>
                    <a:pt x="3109" y="2808"/>
                  </a:lnTo>
                  <a:lnTo>
                    <a:pt x="3118" y="2721"/>
                  </a:lnTo>
                  <a:lnTo>
                    <a:pt x="3118" y="2595"/>
                  </a:lnTo>
                  <a:lnTo>
                    <a:pt x="3113" y="2496"/>
                  </a:lnTo>
                  <a:lnTo>
                    <a:pt x="3109" y="2337"/>
                  </a:lnTo>
                  <a:lnTo>
                    <a:pt x="3080" y="2164"/>
                  </a:lnTo>
                  <a:lnTo>
                    <a:pt x="3033" y="1940"/>
                  </a:lnTo>
                  <a:lnTo>
                    <a:pt x="2976" y="1735"/>
                  </a:lnTo>
                  <a:lnTo>
                    <a:pt x="2929" y="1553"/>
                  </a:lnTo>
                  <a:lnTo>
                    <a:pt x="2853" y="1352"/>
                  </a:lnTo>
                  <a:lnTo>
                    <a:pt x="2778" y="1170"/>
                  </a:lnTo>
                  <a:lnTo>
                    <a:pt x="2712" y="997"/>
                  </a:lnTo>
                  <a:lnTo>
                    <a:pt x="2608" y="749"/>
                  </a:lnTo>
                  <a:lnTo>
                    <a:pt x="2551" y="603"/>
                  </a:lnTo>
                  <a:lnTo>
                    <a:pt x="2516" y="506"/>
                  </a:lnTo>
                  <a:lnTo>
                    <a:pt x="2497" y="430"/>
                  </a:lnTo>
                  <a:lnTo>
                    <a:pt x="2490" y="359"/>
                  </a:lnTo>
                  <a:lnTo>
                    <a:pt x="2490" y="297"/>
                  </a:lnTo>
                  <a:lnTo>
                    <a:pt x="2532" y="75"/>
                  </a:lnTo>
                  <a:lnTo>
                    <a:pt x="2551" y="29"/>
                  </a:lnTo>
                  <a:lnTo>
                    <a:pt x="227" y="0"/>
                  </a:lnTo>
                  <a:lnTo>
                    <a:pt x="197" y="6"/>
                  </a:lnTo>
                  <a:close/>
                </a:path>
              </a:pathLst>
            </a:custGeom>
            <a:solidFill>
              <a:srgbClr val="FFFFFF"/>
            </a:solidFill>
            <a:ln w="2063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8" name="Freeform 1043"/>
            <p:cNvSpPr>
              <a:spLocks/>
            </p:cNvSpPr>
            <p:nvPr/>
          </p:nvSpPr>
          <p:spPr bwMode="auto">
            <a:xfrm>
              <a:off x="284" y="1691"/>
              <a:ext cx="129" cy="108"/>
            </a:xfrm>
            <a:custGeom>
              <a:avLst/>
              <a:gdLst>
                <a:gd name="T0" fmla="*/ 5 w 257"/>
                <a:gd name="T1" fmla="*/ 1 h 215"/>
                <a:gd name="T2" fmla="*/ 3 w 257"/>
                <a:gd name="T3" fmla="*/ 4 h 215"/>
                <a:gd name="T4" fmla="*/ 2 w 257"/>
                <a:gd name="T5" fmla="*/ 4 h 215"/>
                <a:gd name="T6" fmla="*/ 2 w 257"/>
                <a:gd name="T7" fmla="*/ 4 h 215"/>
                <a:gd name="T8" fmla="*/ 1 w 257"/>
                <a:gd name="T9" fmla="*/ 4 h 215"/>
                <a:gd name="T10" fmla="*/ 1 w 257"/>
                <a:gd name="T11" fmla="*/ 3 h 215"/>
                <a:gd name="T12" fmla="*/ 1 w 257"/>
                <a:gd name="T13" fmla="*/ 3 h 215"/>
                <a:gd name="T14" fmla="*/ 1 w 257"/>
                <a:gd name="T15" fmla="*/ 3 h 215"/>
                <a:gd name="T16" fmla="*/ 0 w 257"/>
                <a:gd name="T17" fmla="*/ 2 h 215"/>
                <a:gd name="T18" fmla="*/ 1 w 257"/>
                <a:gd name="T19" fmla="*/ 2 h 215"/>
                <a:gd name="T20" fmla="*/ 1 w 257"/>
                <a:gd name="T21" fmla="*/ 1 h 215"/>
                <a:gd name="T22" fmla="*/ 1 w 257"/>
                <a:gd name="T23" fmla="*/ 1 h 215"/>
                <a:gd name="T24" fmla="*/ 1 w 257"/>
                <a:gd name="T25" fmla="*/ 1 h 215"/>
                <a:gd name="T26" fmla="*/ 2 w 257"/>
                <a:gd name="T27" fmla="*/ 1 h 215"/>
                <a:gd name="T28" fmla="*/ 2 w 257"/>
                <a:gd name="T29" fmla="*/ 1 h 215"/>
                <a:gd name="T30" fmla="*/ 3 w 257"/>
                <a:gd name="T31" fmla="*/ 1 h 215"/>
                <a:gd name="T32" fmla="*/ 3 w 257"/>
                <a:gd name="T33" fmla="*/ 1 h 215"/>
                <a:gd name="T34" fmla="*/ 3 w 257"/>
                <a:gd name="T35" fmla="*/ 0 h 215"/>
                <a:gd name="T36" fmla="*/ 5 w 257"/>
                <a:gd name="T37" fmla="*/ 1 h 21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257"/>
                <a:gd name="T58" fmla="*/ 0 h 215"/>
                <a:gd name="T59" fmla="*/ 257 w 257"/>
                <a:gd name="T60" fmla="*/ 215 h 21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257" h="215">
                  <a:moveTo>
                    <a:pt x="257" y="15"/>
                  </a:moveTo>
                  <a:lnTo>
                    <a:pt x="191" y="197"/>
                  </a:lnTo>
                  <a:lnTo>
                    <a:pt x="125" y="215"/>
                  </a:lnTo>
                  <a:lnTo>
                    <a:pt x="92" y="212"/>
                  </a:lnTo>
                  <a:lnTo>
                    <a:pt x="59" y="200"/>
                  </a:lnTo>
                  <a:lnTo>
                    <a:pt x="33" y="179"/>
                  </a:lnTo>
                  <a:lnTo>
                    <a:pt x="16" y="158"/>
                  </a:lnTo>
                  <a:lnTo>
                    <a:pt x="5" y="130"/>
                  </a:lnTo>
                  <a:lnTo>
                    <a:pt x="0" y="106"/>
                  </a:lnTo>
                  <a:lnTo>
                    <a:pt x="2" y="74"/>
                  </a:lnTo>
                  <a:lnTo>
                    <a:pt x="11" y="51"/>
                  </a:lnTo>
                  <a:lnTo>
                    <a:pt x="30" y="33"/>
                  </a:lnTo>
                  <a:lnTo>
                    <a:pt x="54" y="18"/>
                  </a:lnTo>
                  <a:lnTo>
                    <a:pt x="82" y="10"/>
                  </a:lnTo>
                  <a:lnTo>
                    <a:pt x="106" y="6"/>
                  </a:lnTo>
                  <a:lnTo>
                    <a:pt x="133" y="1"/>
                  </a:lnTo>
                  <a:lnTo>
                    <a:pt x="153" y="1"/>
                  </a:lnTo>
                  <a:lnTo>
                    <a:pt x="180" y="0"/>
                  </a:lnTo>
                  <a:lnTo>
                    <a:pt x="257" y="15"/>
                  </a:lnTo>
                  <a:close/>
                </a:path>
              </a:pathLst>
            </a:custGeom>
            <a:solidFill>
              <a:srgbClr val="808080"/>
            </a:solidFill>
            <a:ln w="2063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9" name="Freeform 1044"/>
            <p:cNvSpPr>
              <a:spLocks/>
            </p:cNvSpPr>
            <p:nvPr/>
          </p:nvSpPr>
          <p:spPr bwMode="auto">
            <a:xfrm>
              <a:off x="334" y="1685"/>
              <a:ext cx="90" cy="88"/>
            </a:xfrm>
            <a:custGeom>
              <a:avLst/>
              <a:gdLst>
                <a:gd name="T0" fmla="*/ 0 w 179"/>
                <a:gd name="T1" fmla="*/ 1 h 176"/>
                <a:gd name="T2" fmla="*/ 1 w 179"/>
                <a:gd name="T3" fmla="*/ 1 h 176"/>
                <a:gd name="T4" fmla="*/ 1 w 179"/>
                <a:gd name="T5" fmla="*/ 1 h 176"/>
                <a:gd name="T6" fmla="*/ 1 w 179"/>
                <a:gd name="T7" fmla="*/ 1 h 176"/>
                <a:gd name="T8" fmla="*/ 1 w 179"/>
                <a:gd name="T9" fmla="*/ 1 h 176"/>
                <a:gd name="T10" fmla="*/ 1 w 179"/>
                <a:gd name="T11" fmla="*/ 3 h 176"/>
                <a:gd name="T12" fmla="*/ 1 w 179"/>
                <a:gd name="T13" fmla="*/ 3 h 176"/>
                <a:gd name="T14" fmla="*/ 3 w 179"/>
                <a:gd name="T15" fmla="*/ 3 h 176"/>
                <a:gd name="T16" fmla="*/ 3 w 179"/>
                <a:gd name="T17" fmla="*/ 0 h 176"/>
                <a:gd name="T18" fmla="*/ 0 w 179"/>
                <a:gd name="T19" fmla="*/ 1 h 1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79"/>
                <a:gd name="T31" fmla="*/ 0 h 176"/>
                <a:gd name="T32" fmla="*/ 179 w 179"/>
                <a:gd name="T33" fmla="*/ 176 h 1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79" h="176">
                  <a:moveTo>
                    <a:pt x="0" y="21"/>
                  </a:moveTo>
                  <a:lnTo>
                    <a:pt x="33" y="44"/>
                  </a:lnTo>
                  <a:lnTo>
                    <a:pt x="48" y="66"/>
                  </a:lnTo>
                  <a:lnTo>
                    <a:pt x="56" y="89"/>
                  </a:lnTo>
                  <a:lnTo>
                    <a:pt x="58" y="123"/>
                  </a:lnTo>
                  <a:lnTo>
                    <a:pt x="52" y="150"/>
                  </a:lnTo>
                  <a:lnTo>
                    <a:pt x="33" y="176"/>
                  </a:lnTo>
                  <a:lnTo>
                    <a:pt x="179" y="145"/>
                  </a:lnTo>
                  <a:lnTo>
                    <a:pt x="167" y="0"/>
                  </a:lnTo>
                  <a:lnTo>
                    <a:pt x="0" y="21"/>
                  </a:lnTo>
                  <a:close/>
                </a:path>
              </a:pathLst>
            </a:custGeom>
            <a:solidFill>
              <a:srgbClr val="000000"/>
            </a:solidFill>
            <a:ln w="2063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0" name="Freeform 1045"/>
            <p:cNvSpPr>
              <a:spLocks/>
            </p:cNvSpPr>
            <p:nvPr/>
          </p:nvSpPr>
          <p:spPr bwMode="auto">
            <a:xfrm>
              <a:off x="309" y="1617"/>
              <a:ext cx="1305" cy="182"/>
            </a:xfrm>
            <a:custGeom>
              <a:avLst/>
              <a:gdLst>
                <a:gd name="T0" fmla="*/ 39 w 2610"/>
                <a:gd name="T1" fmla="*/ 1 h 364"/>
                <a:gd name="T2" fmla="*/ 0 w 2610"/>
                <a:gd name="T3" fmla="*/ 0 h 364"/>
                <a:gd name="T4" fmla="*/ 1 w 2610"/>
                <a:gd name="T5" fmla="*/ 1 h 364"/>
                <a:gd name="T6" fmla="*/ 1 w 2610"/>
                <a:gd name="T7" fmla="*/ 1 h 364"/>
                <a:gd name="T8" fmla="*/ 1 w 2610"/>
                <a:gd name="T9" fmla="*/ 1 h 364"/>
                <a:gd name="T10" fmla="*/ 3 w 2610"/>
                <a:gd name="T11" fmla="*/ 1 h 364"/>
                <a:gd name="T12" fmla="*/ 3 w 2610"/>
                <a:gd name="T13" fmla="*/ 1 h 364"/>
                <a:gd name="T14" fmla="*/ 3 w 2610"/>
                <a:gd name="T15" fmla="*/ 1 h 364"/>
                <a:gd name="T16" fmla="*/ 3 w 2610"/>
                <a:gd name="T17" fmla="*/ 3 h 364"/>
                <a:gd name="T18" fmla="*/ 3 w 2610"/>
                <a:gd name="T19" fmla="*/ 3 h 364"/>
                <a:gd name="T20" fmla="*/ 3 w 2610"/>
                <a:gd name="T21" fmla="*/ 3 h 364"/>
                <a:gd name="T22" fmla="*/ 3 w 2610"/>
                <a:gd name="T23" fmla="*/ 3 h 364"/>
                <a:gd name="T24" fmla="*/ 3 w 2610"/>
                <a:gd name="T25" fmla="*/ 5 h 364"/>
                <a:gd name="T26" fmla="*/ 3 w 2610"/>
                <a:gd name="T27" fmla="*/ 5 h 364"/>
                <a:gd name="T28" fmla="*/ 1 w 2610"/>
                <a:gd name="T29" fmla="*/ 6 h 364"/>
                <a:gd name="T30" fmla="*/ 1 w 2610"/>
                <a:gd name="T31" fmla="*/ 6 h 364"/>
                <a:gd name="T32" fmla="*/ 1 w 2610"/>
                <a:gd name="T33" fmla="*/ 6 h 364"/>
                <a:gd name="T34" fmla="*/ 3 w 2610"/>
                <a:gd name="T35" fmla="*/ 6 h 364"/>
                <a:gd name="T36" fmla="*/ 6 w 2610"/>
                <a:gd name="T37" fmla="*/ 5 h 364"/>
                <a:gd name="T38" fmla="*/ 10 w 2610"/>
                <a:gd name="T39" fmla="*/ 5 h 364"/>
                <a:gd name="T40" fmla="*/ 14 w 2610"/>
                <a:gd name="T41" fmla="*/ 5 h 364"/>
                <a:gd name="T42" fmla="*/ 19 w 2610"/>
                <a:gd name="T43" fmla="*/ 5 h 364"/>
                <a:gd name="T44" fmla="*/ 23 w 2610"/>
                <a:gd name="T45" fmla="*/ 5 h 364"/>
                <a:gd name="T46" fmla="*/ 29 w 2610"/>
                <a:gd name="T47" fmla="*/ 5 h 364"/>
                <a:gd name="T48" fmla="*/ 36 w 2610"/>
                <a:gd name="T49" fmla="*/ 6 h 364"/>
                <a:gd name="T50" fmla="*/ 38 w 2610"/>
                <a:gd name="T51" fmla="*/ 6 h 364"/>
                <a:gd name="T52" fmla="*/ 39 w 2610"/>
                <a:gd name="T53" fmla="*/ 6 h 364"/>
                <a:gd name="T54" fmla="*/ 40 w 2610"/>
                <a:gd name="T55" fmla="*/ 6 h 364"/>
                <a:gd name="T56" fmla="*/ 40 w 2610"/>
                <a:gd name="T57" fmla="*/ 6 h 364"/>
                <a:gd name="T58" fmla="*/ 41 w 2610"/>
                <a:gd name="T59" fmla="*/ 6 h 364"/>
                <a:gd name="T60" fmla="*/ 41 w 2610"/>
                <a:gd name="T61" fmla="*/ 5 h 364"/>
                <a:gd name="T62" fmla="*/ 41 w 2610"/>
                <a:gd name="T63" fmla="*/ 5 h 364"/>
                <a:gd name="T64" fmla="*/ 41 w 2610"/>
                <a:gd name="T65" fmla="*/ 3 h 364"/>
                <a:gd name="T66" fmla="*/ 41 w 2610"/>
                <a:gd name="T67" fmla="*/ 3 h 364"/>
                <a:gd name="T68" fmla="*/ 41 w 2610"/>
                <a:gd name="T69" fmla="*/ 3 h 364"/>
                <a:gd name="T70" fmla="*/ 41 w 2610"/>
                <a:gd name="T71" fmla="*/ 1 h 364"/>
                <a:gd name="T72" fmla="*/ 40 w 2610"/>
                <a:gd name="T73" fmla="*/ 1 h 364"/>
                <a:gd name="T74" fmla="*/ 40 w 2610"/>
                <a:gd name="T75" fmla="*/ 1 h 364"/>
                <a:gd name="T76" fmla="*/ 40 w 2610"/>
                <a:gd name="T77" fmla="*/ 1 h 364"/>
                <a:gd name="T78" fmla="*/ 39 w 2610"/>
                <a:gd name="T79" fmla="*/ 1 h 364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610"/>
                <a:gd name="T121" fmla="*/ 0 h 364"/>
                <a:gd name="T122" fmla="*/ 2610 w 2610"/>
                <a:gd name="T123" fmla="*/ 364 h 364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610" h="364">
                  <a:moveTo>
                    <a:pt x="2470" y="27"/>
                  </a:moveTo>
                  <a:lnTo>
                    <a:pt x="0" y="0"/>
                  </a:lnTo>
                  <a:lnTo>
                    <a:pt x="69" y="11"/>
                  </a:lnTo>
                  <a:lnTo>
                    <a:pt x="95" y="18"/>
                  </a:lnTo>
                  <a:lnTo>
                    <a:pt x="121" y="29"/>
                  </a:lnTo>
                  <a:lnTo>
                    <a:pt x="139" y="45"/>
                  </a:lnTo>
                  <a:lnTo>
                    <a:pt x="159" y="70"/>
                  </a:lnTo>
                  <a:lnTo>
                    <a:pt x="169" y="99"/>
                  </a:lnTo>
                  <a:lnTo>
                    <a:pt x="175" y="129"/>
                  </a:lnTo>
                  <a:lnTo>
                    <a:pt x="178" y="159"/>
                  </a:lnTo>
                  <a:lnTo>
                    <a:pt x="180" y="185"/>
                  </a:lnTo>
                  <a:lnTo>
                    <a:pt x="175" y="223"/>
                  </a:lnTo>
                  <a:lnTo>
                    <a:pt x="169" y="260"/>
                  </a:lnTo>
                  <a:lnTo>
                    <a:pt x="151" y="292"/>
                  </a:lnTo>
                  <a:lnTo>
                    <a:pt x="125" y="323"/>
                  </a:lnTo>
                  <a:lnTo>
                    <a:pt x="92" y="345"/>
                  </a:lnTo>
                  <a:lnTo>
                    <a:pt x="65" y="364"/>
                  </a:lnTo>
                  <a:lnTo>
                    <a:pt x="227" y="346"/>
                  </a:lnTo>
                  <a:lnTo>
                    <a:pt x="407" y="319"/>
                  </a:lnTo>
                  <a:lnTo>
                    <a:pt x="692" y="301"/>
                  </a:lnTo>
                  <a:lnTo>
                    <a:pt x="928" y="282"/>
                  </a:lnTo>
                  <a:lnTo>
                    <a:pt x="1212" y="282"/>
                  </a:lnTo>
                  <a:lnTo>
                    <a:pt x="1523" y="292"/>
                  </a:lnTo>
                  <a:lnTo>
                    <a:pt x="1911" y="301"/>
                  </a:lnTo>
                  <a:lnTo>
                    <a:pt x="2281" y="328"/>
                  </a:lnTo>
                  <a:lnTo>
                    <a:pt x="2432" y="355"/>
                  </a:lnTo>
                  <a:lnTo>
                    <a:pt x="2475" y="361"/>
                  </a:lnTo>
                  <a:lnTo>
                    <a:pt x="2522" y="363"/>
                  </a:lnTo>
                  <a:lnTo>
                    <a:pt x="2555" y="355"/>
                  </a:lnTo>
                  <a:lnTo>
                    <a:pt x="2584" y="328"/>
                  </a:lnTo>
                  <a:lnTo>
                    <a:pt x="2599" y="295"/>
                  </a:lnTo>
                  <a:lnTo>
                    <a:pt x="2607" y="266"/>
                  </a:lnTo>
                  <a:lnTo>
                    <a:pt x="2610" y="234"/>
                  </a:lnTo>
                  <a:lnTo>
                    <a:pt x="2604" y="176"/>
                  </a:lnTo>
                  <a:lnTo>
                    <a:pt x="2592" y="140"/>
                  </a:lnTo>
                  <a:lnTo>
                    <a:pt x="2573" y="102"/>
                  </a:lnTo>
                  <a:lnTo>
                    <a:pt x="2555" y="77"/>
                  </a:lnTo>
                  <a:lnTo>
                    <a:pt x="2535" y="58"/>
                  </a:lnTo>
                  <a:lnTo>
                    <a:pt x="2505" y="38"/>
                  </a:lnTo>
                  <a:lnTo>
                    <a:pt x="2470" y="27"/>
                  </a:lnTo>
                  <a:close/>
                </a:path>
              </a:pathLst>
            </a:custGeom>
            <a:solidFill>
              <a:srgbClr val="FFFFFF"/>
            </a:solidFill>
            <a:ln w="2063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273" name="Group 1053"/>
          <p:cNvGrpSpPr>
            <a:grpSpLocks/>
          </p:cNvGrpSpPr>
          <p:nvPr/>
        </p:nvGrpSpPr>
        <p:grpSpPr bwMode="auto">
          <a:xfrm>
            <a:off x="3586163" y="4422775"/>
            <a:ext cx="665162" cy="958850"/>
            <a:chOff x="1299" y="2786"/>
            <a:chExt cx="419" cy="604"/>
          </a:xfrm>
        </p:grpSpPr>
        <p:sp>
          <p:nvSpPr>
            <p:cNvPr id="11281" name="Freeform 1047"/>
            <p:cNvSpPr>
              <a:spLocks/>
            </p:cNvSpPr>
            <p:nvPr/>
          </p:nvSpPr>
          <p:spPr bwMode="auto">
            <a:xfrm>
              <a:off x="1299" y="2944"/>
              <a:ext cx="419" cy="446"/>
            </a:xfrm>
            <a:custGeom>
              <a:avLst/>
              <a:gdLst>
                <a:gd name="T0" fmla="*/ 5 w 836"/>
                <a:gd name="T1" fmla="*/ 1 h 891"/>
                <a:gd name="T2" fmla="*/ 4 w 836"/>
                <a:gd name="T3" fmla="*/ 6 h 891"/>
                <a:gd name="T4" fmla="*/ 2 w 836"/>
                <a:gd name="T5" fmla="*/ 10 h 891"/>
                <a:gd name="T6" fmla="*/ 0 w 836"/>
                <a:gd name="T7" fmla="*/ 14 h 891"/>
                <a:gd name="T8" fmla="*/ 2 w 836"/>
                <a:gd name="T9" fmla="*/ 14 h 891"/>
                <a:gd name="T10" fmla="*/ 4 w 836"/>
                <a:gd name="T11" fmla="*/ 12 h 891"/>
                <a:gd name="T12" fmla="*/ 5 w 836"/>
                <a:gd name="T13" fmla="*/ 12 h 891"/>
                <a:gd name="T14" fmla="*/ 5 w 836"/>
                <a:gd name="T15" fmla="*/ 12 h 891"/>
                <a:gd name="T16" fmla="*/ 6 w 836"/>
                <a:gd name="T17" fmla="*/ 12 h 891"/>
                <a:gd name="T18" fmla="*/ 7 w 836"/>
                <a:gd name="T19" fmla="*/ 11 h 891"/>
                <a:gd name="T20" fmla="*/ 8 w 836"/>
                <a:gd name="T21" fmla="*/ 11 h 891"/>
                <a:gd name="T22" fmla="*/ 7 w 836"/>
                <a:gd name="T23" fmla="*/ 10 h 891"/>
                <a:gd name="T24" fmla="*/ 8 w 836"/>
                <a:gd name="T25" fmla="*/ 10 h 891"/>
                <a:gd name="T26" fmla="*/ 9 w 836"/>
                <a:gd name="T27" fmla="*/ 10 h 891"/>
                <a:gd name="T28" fmla="*/ 10 w 836"/>
                <a:gd name="T29" fmla="*/ 10 h 891"/>
                <a:gd name="T30" fmla="*/ 10 w 836"/>
                <a:gd name="T31" fmla="*/ 11 h 891"/>
                <a:gd name="T32" fmla="*/ 11 w 836"/>
                <a:gd name="T33" fmla="*/ 11 h 891"/>
                <a:gd name="T34" fmla="*/ 12 w 836"/>
                <a:gd name="T35" fmla="*/ 12 h 891"/>
                <a:gd name="T36" fmla="*/ 12 w 836"/>
                <a:gd name="T37" fmla="*/ 12 h 891"/>
                <a:gd name="T38" fmla="*/ 14 w 836"/>
                <a:gd name="T39" fmla="*/ 13 h 891"/>
                <a:gd name="T40" fmla="*/ 13 w 836"/>
                <a:gd name="T41" fmla="*/ 10 h 891"/>
                <a:gd name="T42" fmla="*/ 13 w 836"/>
                <a:gd name="T43" fmla="*/ 8 h 891"/>
                <a:gd name="T44" fmla="*/ 12 w 836"/>
                <a:gd name="T45" fmla="*/ 5 h 891"/>
                <a:gd name="T46" fmla="*/ 12 w 836"/>
                <a:gd name="T47" fmla="*/ 3 h 891"/>
                <a:gd name="T48" fmla="*/ 11 w 836"/>
                <a:gd name="T49" fmla="*/ 2 h 891"/>
                <a:gd name="T50" fmla="*/ 11 w 836"/>
                <a:gd name="T51" fmla="*/ 0 h 891"/>
                <a:gd name="T52" fmla="*/ 5 w 836"/>
                <a:gd name="T53" fmla="*/ 1 h 891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836"/>
                <a:gd name="T82" fmla="*/ 0 h 891"/>
                <a:gd name="T83" fmla="*/ 836 w 836"/>
                <a:gd name="T84" fmla="*/ 891 h 891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836" h="891">
                  <a:moveTo>
                    <a:pt x="288" y="45"/>
                  </a:moveTo>
                  <a:lnTo>
                    <a:pt x="206" y="345"/>
                  </a:lnTo>
                  <a:lnTo>
                    <a:pt x="110" y="600"/>
                  </a:lnTo>
                  <a:lnTo>
                    <a:pt x="0" y="891"/>
                  </a:lnTo>
                  <a:lnTo>
                    <a:pt x="93" y="834"/>
                  </a:lnTo>
                  <a:lnTo>
                    <a:pt x="200" y="768"/>
                  </a:lnTo>
                  <a:lnTo>
                    <a:pt x="260" y="738"/>
                  </a:lnTo>
                  <a:lnTo>
                    <a:pt x="307" y="718"/>
                  </a:lnTo>
                  <a:lnTo>
                    <a:pt x="354" y="708"/>
                  </a:lnTo>
                  <a:lnTo>
                    <a:pt x="398" y="703"/>
                  </a:lnTo>
                  <a:lnTo>
                    <a:pt x="460" y="691"/>
                  </a:lnTo>
                  <a:lnTo>
                    <a:pt x="422" y="594"/>
                  </a:lnTo>
                  <a:lnTo>
                    <a:pt x="469" y="588"/>
                  </a:lnTo>
                  <a:lnTo>
                    <a:pt x="526" y="600"/>
                  </a:lnTo>
                  <a:lnTo>
                    <a:pt x="583" y="627"/>
                  </a:lnTo>
                  <a:lnTo>
                    <a:pt x="627" y="653"/>
                  </a:lnTo>
                  <a:lnTo>
                    <a:pt x="665" y="683"/>
                  </a:lnTo>
                  <a:lnTo>
                    <a:pt x="704" y="714"/>
                  </a:lnTo>
                  <a:lnTo>
                    <a:pt x="766" y="768"/>
                  </a:lnTo>
                  <a:lnTo>
                    <a:pt x="836" y="821"/>
                  </a:lnTo>
                  <a:lnTo>
                    <a:pt x="821" y="632"/>
                  </a:lnTo>
                  <a:lnTo>
                    <a:pt x="783" y="480"/>
                  </a:lnTo>
                  <a:lnTo>
                    <a:pt x="743" y="303"/>
                  </a:lnTo>
                  <a:lnTo>
                    <a:pt x="710" y="174"/>
                  </a:lnTo>
                  <a:lnTo>
                    <a:pt x="688" y="73"/>
                  </a:lnTo>
                  <a:lnTo>
                    <a:pt x="679" y="0"/>
                  </a:lnTo>
                  <a:lnTo>
                    <a:pt x="288" y="45"/>
                  </a:lnTo>
                  <a:close/>
                </a:path>
              </a:pathLst>
            </a:cu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2" name="Oval 1048"/>
            <p:cNvSpPr>
              <a:spLocks noChangeArrowheads="1"/>
            </p:cNvSpPr>
            <p:nvPr/>
          </p:nvSpPr>
          <p:spPr bwMode="auto">
            <a:xfrm>
              <a:off x="1411" y="2786"/>
              <a:ext cx="254" cy="233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latin typeface="Perpetua" pitchFamily="18" charset="0"/>
              </a:endParaRPr>
            </a:p>
          </p:txBody>
        </p:sp>
        <p:sp>
          <p:nvSpPr>
            <p:cNvPr id="11283" name="Freeform 1049"/>
            <p:cNvSpPr>
              <a:spLocks/>
            </p:cNvSpPr>
            <p:nvPr/>
          </p:nvSpPr>
          <p:spPr bwMode="auto">
            <a:xfrm>
              <a:off x="1414" y="2791"/>
              <a:ext cx="244" cy="227"/>
            </a:xfrm>
            <a:custGeom>
              <a:avLst/>
              <a:gdLst>
                <a:gd name="T0" fmla="*/ 4 w 487"/>
                <a:gd name="T1" fmla="*/ 0 h 455"/>
                <a:gd name="T2" fmla="*/ 4 w 487"/>
                <a:gd name="T3" fmla="*/ 1 h 455"/>
                <a:gd name="T4" fmla="*/ 3 w 487"/>
                <a:gd name="T5" fmla="*/ 0 h 455"/>
                <a:gd name="T6" fmla="*/ 3 w 487"/>
                <a:gd name="T7" fmla="*/ 1 h 455"/>
                <a:gd name="T8" fmla="*/ 2 w 487"/>
                <a:gd name="T9" fmla="*/ 0 h 455"/>
                <a:gd name="T10" fmla="*/ 3 w 487"/>
                <a:gd name="T11" fmla="*/ 1 h 455"/>
                <a:gd name="T12" fmla="*/ 2 w 487"/>
                <a:gd name="T13" fmla="*/ 0 h 455"/>
                <a:gd name="T14" fmla="*/ 2 w 487"/>
                <a:gd name="T15" fmla="*/ 2 h 455"/>
                <a:gd name="T16" fmla="*/ 1 w 487"/>
                <a:gd name="T17" fmla="*/ 1 h 455"/>
                <a:gd name="T18" fmla="*/ 2 w 487"/>
                <a:gd name="T19" fmla="*/ 2 h 455"/>
                <a:gd name="T20" fmla="*/ 1 w 487"/>
                <a:gd name="T21" fmla="*/ 2 h 455"/>
                <a:gd name="T22" fmla="*/ 2 w 487"/>
                <a:gd name="T23" fmla="*/ 3 h 455"/>
                <a:gd name="T24" fmla="*/ 0 w 487"/>
                <a:gd name="T25" fmla="*/ 3 h 455"/>
                <a:gd name="T26" fmla="*/ 2 w 487"/>
                <a:gd name="T27" fmla="*/ 3 h 455"/>
                <a:gd name="T28" fmla="*/ 1 w 487"/>
                <a:gd name="T29" fmla="*/ 4 h 455"/>
                <a:gd name="T30" fmla="*/ 2 w 487"/>
                <a:gd name="T31" fmla="*/ 4 h 455"/>
                <a:gd name="T32" fmla="*/ 1 w 487"/>
                <a:gd name="T33" fmla="*/ 5 h 455"/>
                <a:gd name="T34" fmla="*/ 2 w 487"/>
                <a:gd name="T35" fmla="*/ 4 h 455"/>
                <a:gd name="T36" fmla="*/ 2 w 487"/>
                <a:gd name="T37" fmla="*/ 6 h 455"/>
                <a:gd name="T38" fmla="*/ 3 w 487"/>
                <a:gd name="T39" fmla="*/ 5 h 455"/>
                <a:gd name="T40" fmla="*/ 2 w 487"/>
                <a:gd name="T41" fmla="*/ 6 h 455"/>
                <a:gd name="T42" fmla="*/ 3 w 487"/>
                <a:gd name="T43" fmla="*/ 5 h 455"/>
                <a:gd name="T44" fmla="*/ 3 w 487"/>
                <a:gd name="T45" fmla="*/ 6 h 455"/>
                <a:gd name="T46" fmla="*/ 4 w 487"/>
                <a:gd name="T47" fmla="*/ 5 h 455"/>
                <a:gd name="T48" fmla="*/ 4 w 487"/>
                <a:gd name="T49" fmla="*/ 7 h 455"/>
                <a:gd name="T50" fmla="*/ 5 w 487"/>
                <a:gd name="T51" fmla="*/ 5 h 455"/>
                <a:gd name="T52" fmla="*/ 5 w 487"/>
                <a:gd name="T53" fmla="*/ 7 h 455"/>
                <a:gd name="T54" fmla="*/ 5 w 487"/>
                <a:gd name="T55" fmla="*/ 5 h 455"/>
                <a:gd name="T56" fmla="*/ 6 w 487"/>
                <a:gd name="T57" fmla="*/ 6 h 455"/>
                <a:gd name="T58" fmla="*/ 6 w 487"/>
                <a:gd name="T59" fmla="*/ 5 h 455"/>
                <a:gd name="T60" fmla="*/ 7 w 487"/>
                <a:gd name="T61" fmla="*/ 6 h 455"/>
                <a:gd name="T62" fmla="*/ 6 w 487"/>
                <a:gd name="T63" fmla="*/ 5 h 455"/>
                <a:gd name="T64" fmla="*/ 7 w 487"/>
                <a:gd name="T65" fmla="*/ 5 h 455"/>
                <a:gd name="T66" fmla="*/ 7 w 487"/>
                <a:gd name="T67" fmla="*/ 4 h 455"/>
                <a:gd name="T68" fmla="*/ 8 w 487"/>
                <a:gd name="T69" fmla="*/ 4 h 455"/>
                <a:gd name="T70" fmla="*/ 7 w 487"/>
                <a:gd name="T71" fmla="*/ 3 h 455"/>
                <a:gd name="T72" fmla="*/ 8 w 487"/>
                <a:gd name="T73" fmla="*/ 3 h 455"/>
                <a:gd name="T74" fmla="*/ 7 w 487"/>
                <a:gd name="T75" fmla="*/ 3 h 455"/>
                <a:gd name="T76" fmla="*/ 8 w 487"/>
                <a:gd name="T77" fmla="*/ 2 h 455"/>
                <a:gd name="T78" fmla="*/ 7 w 487"/>
                <a:gd name="T79" fmla="*/ 2 h 455"/>
                <a:gd name="T80" fmla="*/ 8 w 487"/>
                <a:gd name="T81" fmla="*/ 1 h 455"/>
                <a:gd name="T82" fmla="*/ 6 w 487"/>
                <a:gd name="T83" fmla="*/ 2 h 455"/>
                <a:gd name="T84" fmla="*/ 7 w 487"/>
                <a:gd name="T85" fmla="*/ 1 h 455"/>
                <a:gd name="T86" fmla="*/ 6 w 487"/>
                <a:gd name="T87" fmla="*/ 1 h 455"/>
                <a:gd name="T88" fmla="*/ 6 w 487"/>
                <a:gd name="T89" fmla="*/ 0 h 455"/>
                <a:gd name="T90" fmla="*/ 5 w 487"/>
                <a:gd name="T91" fmla="*/ 1 h 455"/>
                <a:gd name="T92" fmla="*/ 6 w 487"/>
                <a:gd name="T93" fmla="*/ 0 h 455"/>
                <a:gd name="T94" fmla="*/ 5 w 487"/>
                <a:gd name="T95" fmla="*/ 1 h 455"/>
                <a:gd name="T96" fmla="*/ 4 w 487"/>
                <a:gd name="T97" fmla="*/ 0 h 455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487"/>
                <a:gd name="T148" fmla="*/ 0 h 455"/>
                <a:gd name="T149" fmla="*/ 487 w 487"/>
                <a:gd name="T150" fmla="*/ 455 h 455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487" h="455">
                  <a:moveTo>
                    <a:pt x="239" y="0"/>
                  </a:moveTo>
                  <a:lnTo>
                    <a:pt x="222" y="84"/>
                  </a:lnTo>
                  <a:lnTo>
                    <a:pt x="172" y="11"/>
                  </a:lnTo>
                  <a:lnTo>
                    <a:pt x="183" y="91"/>
                  </a:lnTo>
                  <a:lnTo>
                    <a:pt x="121" y="31"/>
                  </a:lnTo>
                  <a:lnTo>
                    <a:pt x="145" y="111"/>
                  </a:lnTo>
                  <a:lnTo>
                    <a:pt x="79" y="63"/>
                  </a:lnTo>
                  <a:lnTo>
                    <a:pt x="116" y="139"/>
                  </a:lnTo>
                  <a:lnTo>
                    <a:pt x="35" y="110"/>
                  </a:lnTo>
                  <a:lnTo>
                    <a:pt x="93" y="172"/>
                  </a:lnTo>
                  <a:lnTo>
                    <a:pt x="8" y="163"/>
                  </a:lnTo>
                  <a:lnTo>
                    <a:pt x="88" y="204"/>
                  </a:lnTo>
                  <a:lnTo>
                    <a:pt x="0" y="225"/>
                  </a:lnTo>
                  <a:lnTo>
                    <a:pt x="88" y="245"/>
                  </a:lnTo>
                  <a:lnTo>
                    <a:pt x="8" y="281"/>
                  </a:lnTo>
                  <a:lnTo>
                    <a:pt x="94" y="283"/>
                  </a:lnTo>
                  <a:lnTo>
                    <a:pt x="31" y="341"/>
                  </a:lnTo>
                  <a:lnTo>
                    <a:pt x="115" y="316"/>
                  </a:lnTo>
                  <a:lnTo>
                    <a:pt x="69" y="386"/>
                  </a:lnTo>
                  <a:lnTo>
                    <a:pt x="145" y="345"/>
                  </a:lnTo>
                  <a:lnTo>
                    <a:pt x="121" y="423"/>
                  </a:lnTo>
                  <a:lnTo>
                    <a:pt x="175" y="366"/>
                  </a:lnTo>
                  <a:lnTo>
                    <a:pt x="173" y="447"/>
                  </a:lnTo>
                  <a:lnTo>
                    <a:pt x="213" y="373"/>
                  </a:lnTo>
                  <a:lnTo>
                    <a:pt x="239" y="455"/>
                  </a:lnTo>
                  <a:lnTo>
                    <a:pt x="260" y="376"/>
                  </a:lnTo>
                  <a:lnTo>
                    <a:pt x="287" y="450"/>
                  </a:lnTo>
                  <a:lnTo>
                    <a:pt x="302" y="368"/>
                  </a:lnTo>
                  <a:lnTo>
                    <a:pt x="346" y="432"/>
                  </a:lnTo>
                  <a:lnTo>
                    <a:pt x="335" y="350"/>
                  </a:lnTo>
                  <a:lnTo>
                    <a:pt x="397" y="397"/>
                  </a:lnTo>
                  <a:lnTo>
                    <a:pt x="367" y="321"/>
                  </a:lnTo>
                  <a:lnTo>
                    <a:pt x="446" y="348"/>
                  </a:lnTo>
                  <a:lnTo>
                    <a:pt x="392" y="289"/>
                  </a:lnTo>
                  <a:lnTo>
                    <a:pt x="476" y="287"/>
                  </a:lnTo>
                  <a:lnTo>
                    <a:pt x="402" y="254"/>
                  </a:lnTo>
                  <a:lnTo>
                    <a:pt x="487" y="225"/>
                  </a:lnTo>
                  <a:lnTo>
                    <a:pt x="398" y="205"/>
                  </a:lnTo>
                  <a:lnTo>
                    <a:pt x="480" y="174"/>
                  </a:lnTo>
                  <a:lnTo>
                    <a:pt x="389" y="169"/>
                  </a:lnTo>
                  <a:lnTo>
                    <a:pt x="461" y="123"/>
                  </a:lnTo>
                  <a:lnTo>
                    <a:pt x="375" y="136"/>
                  </a:lnTo>
                  <a:lnTo>
                    <a:pt x="427" y="75"/>
                  </a:lnTo>
                  <a:lnTo>
                    <a:pt x="348" y="110"/>
                  </a:lnTo>
                  <a:lnTo>
                    <a:pt x="378" y="41"/>
                  </a:lnTo>
                  <a:lnTo>
                    <a:pt x="313" y="91"/>
                  </a:lnTo>
                  <a:lnTo>
                    <a:pt x="324" y="14"/>
                  </a:lnTo>
                  <a:lnTo>
                    <a:pt x="272" y="79"/>
                  </a:lnTo>
                  <a:lnTo>
                    <a:pt x="239" y="0"/>
                  </a:lnTo>
                  <a:close/>
                </a:path>
              </a:pathLst>
            </a:custGeom>
            <a:solidFill>
              <a:srgbClr val="808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84" name="Oval 1050"/>
            <p:cNvSpPr>
              <a:spLocks noChangeArrowheads="1"/>
            </p:cNvSpPr>
            <p:nvPr/>
          </p:nvSpPr>
          <p:spPr bwMode="auto">
            <a:xfrm>
              <a:off x="1458" y="2823"/>
              <a:ext cx="160" cy="160"/>
            </a:xfrm>
            <a:prstGeom prst="ellipse">
              <a:avLst/>
            </a:prstGeom>
            <a:solidFill>
              <a:srgbClr val="FFFF00"/>
            </a:solidFill>
            <a:ln w="20638">
              <a:solidFill>
                <a:srgbClr val="8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latin typeface="Perpetua" pitchFamily="18" charset="0"/>
              </a:endParaRPr>
            </a:p>
          </p:txBody>
        </p:sp>
        <p:sp>
          <p:nvSpPr>
            <p:cNvPr id="11285" name="Freeform 1051"/>
            <p:cNvSpPr>
              <a:spLocks/>
            </p:cNvSpPr>
            <p:nvPr/>
          </p:nvSpPr>
          <p:spPr bwMode="auto">
            <a:xfrm>
              <a:off x="1474" y="3014"/>
              <a:ext cx="37" cy="244"/>
            </a:xfrm>
            <a:custGeom>
              <a:avLst/>
              <a:gdLst>
                <a:gd name="T0" fmla="*/ 1 w 76"/>
                <a:gd name="T1" fmla="*/ 7 h 488"/>
                <a:gd name="T2" fmla="*/ 0 w 76"/>
                <a:gd name="T3" fmla="*/ 8 h 488"/>
                <a:gd name="T4" fmla="*/ 0 w 76"/>
                <a:gd name="T5" fmla="*/ 8 h 488"/>
                <a:gd name="T6" fmla="*/ 1 w 76"/>
                <a:gd name="T7" fmla="*/ 0 h 488"/>
                <a:gd name="T8" fmla="*/ 1 w 76"/>
                <a:gd name="T9" fmla="*/ 0 h 4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6"/>
                <a:gd name="T16" fmla="*/ 0 h 488"/>
                <a:gd name="T17" fmla="*/ 76 w 76"/>
                <a:gd name="T18" fmla="*/ 488 h 48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6" h="488">
                  <a:moveTo>
                    <a:pt x="76" y="448"/>
                  </a:moveTo>
                  <a:lnTo>
                    <a:pt x="33" y="468"/>
                  </a:lnTo>
                  <a:lnTo>
                    <a:pt x="0" y="488"/>
                  </a:lnTo>
                  <a:lnTo>
                    <a:pt x="73" y="0"/>
                  </a:lnTo>
                </a:path>
              </a:pathLst>
            </a:cu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74" name="Rectangle 1034"/>
          <p:cNvSpPr>
            <a:spLocks noChangeArrowheads="1"/>
          </p:cNvSpPr>
          <p:nvPr/>
        </p:nvSpPr>
        <p:spPr bwMode="auto">
          <a:xfrm>
            <a:off x="2271714" y="3262313"/>
            <a:ext cx="1485985" cy="82843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400" b="1">
                <a:solidFill>
                  <a:schemeClr val="bg1"/>
                </a:solidFill>
                <a:latin typeface="Perpetua" pitchFamily="18" charset="0"/>
              </a:rPr>
              <a:t>Standard</a:t>
            </a:r>
            <a:br>
              <a:rPr lang="en-US" sz="2400" b="1">
                <a:solidFill>
                  <a:schemeClr val="bg1"/>
                </a:solidFill>
                <a:latin typeface="Perpetua" pitchFamily="18" charset="0"/>
              </a:rPr>
            </a:br>
            <a:r>
              <a:rPr lang="en-US" sz="2400" b="1">
                <a:solidFill>
                  <a:schemeClr val="bg1"/>
                </a:solidFill>
                <a:latin typeface="Perpetua" pitchFamily="18" charset="0"/>
              </a:rPr>
              <a:t> Costs are </a:t>
            </a:r>
          </a:p>
        </p:txBody>
      </p:sp>
      <p:sp>
        <p:nvSpPr>
          <p:cNvPr id="11275" name="Rectangle 1035"/>
          <p:cNvSpPr>
            <a:spLocks noChangeArrowheads="1"/>
          </p:cNvSpPr>
          <p:nvPr/>
        </p:nvSpPr>
        <p:spPr bwMode="auto">
          <a:xfrm>
            <a:off x="3108325" y="6354764"/>
            <a:ext cx="184150" cy="92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>
              <a:latin typeface="Perpetua" pitchFamily="18" charset="0"/>
            </a:endParaRPr>
          </a:p>
        </p:txBody>
      </p:sp>
      <p:sp>
        <p:nvSpPr>
          <p:cNvPr id="11276" name="Line 1036"/>
          <p:cNvSpPr>
            <a:spLocks noChangeShapeType="1"/>
          </p:cNvSpPr>
          <p:nvPr/>
        </p:nvSpPr>
        <p:spPr bwMode="auto">
          <a:xfrm flipV="1">
            <a:off x="3975100" y="2197100"/>
            <a:ext cx="1422400" cy="16256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7" name="Line 1037"/>
          <p:cNvSpPr>
            <a:spLocks noChangeShapeType="1"/>
          </p:cNvSpPr>
          <p:nvPr/>
        </p:nvSpPr>
        <p:spPr bwMode="auto">
          <a:xfrm flipV="1">
            <a:off x="3975100" y="3340100"/>
            <a:ext cx="1346200" cy="4064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8" name="Line 1038"/>
          <p:cNvSpPr>
            <a:spLocks noChangeShapeType="1"/>
          </p:cNvSpPr>
          <p:nvPr/>
        </p:nvSpPr>
        <p:spPr bwMode="auto">
          <a:xfrm>
            <a:off x="3975100" y="3746500"/>
            <a:ext cx="1422400" cy="5080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9" name="Line 1039"/>
          <p:cNvSpPr>
            <a:spLocks noChangeShapeType="1"/>
          </p:cNvSpPr>
          <p:nvPr/>
        </p:nvSpPr>
        <p:spPr bwMode="auto">
          <a:xfrm>
            <a:off x="4051300" y="3746500"/>
            <a:ext cx="1422400" cy="16510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80" name="AutoShape 1040"/>
          <p:cNvSpPr>
            <a:spLocks noChangeArrowheads="1"/>
          </p:cNvSpPr>
          <p:nvPr/>
        </p:nvSpPr>
        <p:spPr bwMode="auto">
          <a:xfrm>
            <a:off x="3892550" y="3587750"/>
            <a:ext cx="368300" cy="292100"/>
          </a:xfrm>
          <a:prstGeom prst="star16">
            <a:avLst>
              <a:gd name="adj" fmla="val 37500"/>
            </a:avLst>
          </a:prstGeom>
          <a:solidFill>
            <a:srgbClr val="FF0000"/>
          </a:solidFill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>
              <a:latin typeface="Perpet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33778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Line 10"/>
          <p:cNvSpPr>
            <a:spLocks noChangeShapeType="1"/>
          </p:cNvSpPr>
          <p:nvPr/>
        </p:nvSpPr>
        <p:spPr bwMode="auto">
          <a:xfrm>
            <a:off x="3810000" y="3352800"/>
            <a:ext cx="520700" cy="4445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1" name="Oval 11"/>
          <p:cNvSpPr>
            <a:spLocks noChangeArrowheads="1"/>
          </p:cNvSpPr>
          <p:nvPr/>
        </p:nvSpPr>
        <p:spPr bwMode="auto">
          <a:xfrm>
            <a:off x="2863850" y="2895600"/>
            <a:ext cx="1651000" cy="584200"/>
          </a:xfrm>
          <a:prstGeom prst="ellipse">
            <a:avLst/>
          </a:prstGeom>
          <a:solidFill>
            <a:srgbClr val="CCFFFF"/>
          </a:solidFill>
          <a:ln w="254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Perpetua" pitchFamily="18" charset="0"/>
            </a:endParaRPr>
          </a:p>
        </p:txBody>
      </p:sp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811212"/>
          </a:xfrm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Standard Cost Variances</a:t>
            </a:r>
          </a:p>
        </p:txBody>
      </p:sp>
      <p:sp>
        <p:nvSpPr>
          <p:cNvPr id="12293" name="Line 3"/>
          <p:cNvSpPr>
            <a:spLocks noChangeShapeType="1"/>
          </p:cNvSpPr>
          <p:nvPr/>
        </p:nvSpPr>
        <p:spPr bwMode="auto">
          <a:xfrm>
            <a:off x="2667000" y="3060700"/>
            <a:ext cx="0" cy="3022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4" name="Line 4"/>
          <p:cNvSpPr>
            <a:spLocks noChangeShapeType="1"/>
          </p:cNvSpPr>
          <p:nvPr/>
        </p:nvSpPr>
        <p:spPr bwMode="auto">
          <a:xfrm flipV="1">
            <a:off x="4926013" y="3765550"/>
            <a:ext cx="0" cy="2336800"/>
          </a:xfrm>
          <a:prstGeom prst="line">
            <a:avLst/>
          </a:prstGeom>
          <a:noFill/>
          <a:ln w="127000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5" name="Line 5"/>
          <p:cNvSpPr>
            <a:spLocks noChangeShapeType="1"/>
          </p:cNvSpPr>
          <p:nvPr/>
        </p:nvSpPr>
        <p:spPr bwMode="auto">
          <a:xfrm>
            <a:off x="2679700" y="6096000"/>
            <a:ext cx="3479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6" name="Rectangle 6"/>
          <p:cNvSpPr>
            <a:spLocks noChangeArrowheads="1"/>
          </p:cNvSpPr>
          <p:nvPr/>
        </p:nvSpPr>
        <p:spPr bwMode="auto">
          <a:xfrm rot="-5400000">
            <a:off x="1439486" y="4400394"/>
            <a:ext cx="1883530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400" b="1">
                <a:latin typeface="Perpetua" pitchFamily="18" charset="0"/>
              </a:rPr>
              <a:t>Product Cost</a:t>
            </a:r>
          </a:p>
        </p:txBody>
      </p:sp>
      <p:sp>
        <p:nvSpPr>
          <p:cNvPr id="12297" name="Line 7"/>
          <p:cNvSpPr>
            <a:spLocks noChangeShapeType="1"/>
          </p:cNvSpPr>
          <p:nvPr/>
        </p:nvSpPr>
        <p:spPr bwMode="auto">
          <a:xfrm>
            <a:off x="4329113" y="3810000"/>
            <a:ext cx="119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8" name="Line 8"/>
          <p:cNvSpPr>
            <a:spLocks noChangeShapeType="1"/>
          </p:cNvSpPr>
          <p:nvPr/>
        </p:nvSpPr>
        <p:spPr bwMode="auto">
          <a:xfrm flipV="1">
            <a:off x="4926013" y="2940050"/>
            <a:ext cx="0" cy="889000"/>
          </a:xfrm>
          <a:prstGeom prst="line">
            <a:avLst/>
          </a:prstGeom>
          <a:noFill/>
          <a:ln w="127000">
            <a:solidFill>
              <a:srgbClr val="FC0128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9" name="Rectangle 9"/>
          <p:cNvSpPr>
            <a:spLocks noChangeArrowheads="1"/>
          </p:cNvSpPr>
          <p:nvPr/>
        </p:nvSpPr>
        <p:spPr bwMode="auto">
          <a:xfrm>
            <a:off x="2960689" y="2979739"/>
            <a:ext cx="1444625" cy="4587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>
                <a:latin typeface="Perpetua" pitchFamily="18" charset="0"/>
              </a:rPr>
              <a:t>Standard</a:t>
            </a:r>
          </a:p>
        </p:txBody>
      </p:sp>
      <p:sp>
        <p:nvSpPr>
          <p:cNvPr id="12300" name="Freeform 12"/>
          <p:cNvSpPr>
            <a:spLocks/>
          </p:cNvSpPr>
          <p:nvPr/>
        </p:nvSpPr>
        <p:spPr bwMode="auto">
          <a:xfrm>
            <a:off x="5105400" y="2895600"/>
            <a:ext cx="1219200" cy="1906588"/>
          </a:xfrm>
          <a:custGeom>
            <a:avLst/>
            <a:gdLst>
              <a:gd name="T0" fmla="*/ 2147483647 w 768"/>
              <a:gd name="T1" fmla="*/ 2147483647 h 1201"/>
              <a:gd name="T2" fmla="*/ 2147483647 w 768"/>
              <a:gd name="T3" fmla="*/ 2147483647 h 1201"/>
              <a:gd name="T4" fmla="*/ 2147483647 w 768"/>
              <a:gd name="T5" fmla="*/ 2147483647 h 1201"/>
              <a:gd name="T6" fmla="*/ 2147483647 w 768"/>
              <a:gd name="T7" fmla="*/ 2147483647 h 1201"/>
              <a:gd name="T8" fmla="*/ 2147483647 w 768"/>
              <a:gd name="T9" fmla="*/ 2147483647 h 1201"/>
              <a:gd name="T10" fmla="*/ 2147483647 w 768"/>
              <a:gd name="T11" fmla="*/ 2147483647 h 1201"/>
              <a:gd name="T12" fmla="*/ 2147483647 w 768"/>
              <a:gd name="T13" fmla="*/ 2147483647 h 1201"/>
              <a:gd name="T14" fmla="*/ 2147483647 w 768"/>
              <a:gd name="T15" fmla="*/ 2147483647 h 1201"/>
              <a:gd name="T16" fmla="*/ 2147483647 w 768"/>
              <a:gd name="T17" fmla="*/ 2147483647 h 1201"/>
              <a:gd name="T18" fmla="*/ 2147483647 w 768"/>
              <a:gd name="T19" fmla="*/ 2147483647 h 1201"/>
              <a:gd name="T20" fmla="*/ 2147483647 w 768"/>
              <a:gd name="T21" fmla="*/ 2147483647 h 1201"/>
              <a:gd name="T22" fmla="*/ 2147483647 w 768"/>
              <a:gd name="T23" fmla="*/ 2147483647 h 1201"/>
              <a:gd name="T24" fmla="*/ 2147483647 w 768"/>
              <a:gd name="T25" fmla="*/ 2147483647 h 1201"/>
              <a:gd name="T26" fmla="*/ 2147483647 w 768"/>
              <a:gd name="T27" fmla="*/ 2147483647 h 1201"/>
              <a:gd name="T28" fmla="*/ 2147483647 w 768"/>
              <a:gd name="T29" fmla="*/ 2147483647 h 1201"/>
              <a:gd name="T30" fmla="*/ 2147483647 w 768"/>
              <a:gd name="T31" fmla="*/ 2147483647 h 1201"/>
              <a:gd name="T32" fmla="*/ 2147483647 w 768"/>
              <a:gd name="T33" fmla="*/ 2147483647 h 1201"/>
              <a:gd name="T34" fmla="*/ 2147483647 w 768"/>
              <a:gd name="T35" fmla="*/ 2147483647 h 1201"/>
              <a:gd name="T36" fmla="*/ 2147483647 w 768"/>
              <a:gd name="T37" fmla="*/ 2147483647 h 1201"/>
              <a:gd name="T38" fmla="*/ 2147483647 w 768"/>
              <a:gd name="T39" fmla="*/ 2147483647 h 1201"/>
              <a:gd name="T40" fmla="*/ 2147483647 w 768"/>
              <a:gd name="T41" fmla="*/ 2147483647 h 1201"/>
              <a:gd name="T42" fmla="*/ 2147483647 w 768"/>
              <a:gd name="T43" fmla="*/ 2147483647 h 1201"/>
              <a:gd name="T44" fmla="*/ 2147483647 w 768"/>
              <a:gd name="T45" fmla="*/ 2147483647 h 1201"/>
              <a:gd name="T46" fmla="*/ 2147483647 w 768"/>
              <a:gd name="T47" fmla="*/ 2147483647 h 1201"/>
              <a:gd name="T48" fmla="*/ 2147483647 w 768"/>
              <a:gd name="T49" fmla="*/ 2147483647 h 1201"/>
              <a:gd name="T50" fmla="*/ 2147483647 w 768"/>
              <a:gd name="T51" fmla="*/ 2147483647 h 1201"/>
              <a:gd name="T52" fmla="*/ 2147483647 w 768"/>
              <a:gd name="T53" fmla="*/ 2147483647 h 1201"/>
              <a:gd name="T54" fmla="*/ 2147483647 w 768"/>
              <a:gd name="T55" fmla="*/ 2147483647 h 1201"/>
              <a:gd name="T56" fmla="*/ 2147483647 w 768"/>
              <a:gd name="T57" fmla="*/ 2147483647 h 1201"/>
              <a:gd name="T58" fmla="*/ 2147483647 w 768"/>
              <a:gd name="T59" fmla="*/ 2147483647 h 1201"/>
              <a:gd name="T60" fmla="*/ 2147483647 w 768"/>
              <a:gd name="T61" fmla="*/ 2147483647 h 1201"/>
              <a:gd name="T62" fmla="*/ 2147483647 w 768"/>
              <a:gd name="T63" fmla="*/ 2147483647 h 1201"/>
              <a:gd name="T64" fmla="*/ 2147483647 w 768"/>
              <a:gd name="T65" fmla="*/ 2147483647 h 1201"/>
              <a:gd name="T66" fmla="*/ 2147483647 w 768"/>
              <a:gd name="T67" fmla="*/ 2147483647 h 1201"/>
              <a:gd name="T68" fmla="*/ 2147483647 w 768"/>
              <a:gd name="T69" fmla="*/ 2147483647 h 1201"/>
              <a:gd name="T70" fmla="*/ 2147483647 w 768"/>
              <a:gd name="T71" fmla="*/ 2147483647 h 1201"/>
              <a:gd name="T72" fmla="*/ 2147483647 w 768"/>
              <a:gd name="T73" fmla="*/ 2147483647 h 1201"/>
              <a:gd name="T74" fmla="*/ 2147483647 w 768"/>
              <a:gd name="T75" fmla="*/ 2147483647 h 1201"/>
              <a:gd name="T76" fmla="*/ 2147483647 w 768"/>
              <a:gd name="T77" fmla="*/ 0 h 1201"/>
              <a:gd name="T78" fmla="*/ 0 w 768"/>
              <a:gd name="T79" fmla="*/ 2147483647 h 1201"/>
              <a:gd name="T80" fmla="*/ 2147483647 w 768"/>
              <a:gd name="T81" fmla="*/ 2147483647 h 1201"/>
              <a:gd name="T82" fmla="*/ 2147483647 w 768"/>
              <a:gd name="T83" fmla="*/ 2147483647 h 1201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768"/>
              <a:gd name="T127" fmla="*/ 0 h 1201"/>
              <a:gd name="T128" fmla="*/ 768 w 768"/>
              <a:gd name="T129" fmla="*/ 1201 h 1201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768" h="1201">
                <a:moveTo>
                  <a:pt x="160" y="336"/>
                </a:moveTo>
                <a:lnTo>
                  <a:pt x="194" y="342"/>
                </a:lnTo>
                <a:lnTo>
                  <a:pt x="246" y="351"/>
                </a:lnTo>
                <a:lnTo>
                  <a:pt x="301" y="371"/>
                </a:lnTo>
                <a:lnTo>
                  <a:pt x="354" y="395"/>
                </a:lnTo>
                <a:lnTo>
                  <a:pt x="405" y="426"/>
                </a:lnTo>
                <a:lnTo>
                  <a:pt x="453" y="464"/>
                </a:lnTo>
                <a:lnTo>
                  <a:pt x="501" y="505"/>
                </a:lnTo>
                <a:lnTo>
                  <a:pt x="545" y="554"/>
                </a:lnTo>
                <a:lnTo>
                  <a:pt x="585" y="610"/>
                </a:lnTo>
                <a:lnTo>
                  <a:pt x="622" y="669"/>
                </a:lnTo>
                <a:lnTo>
                  <a:pt x="655" y="731"/>
                </a:lnTo>
                <a:lnTo>
                  <a:pt x="685" y="798"/>
                </a:lnTo>
                <a:lnTo>
                  <a:pt x="711" y="870"/>
                </a:lnTo>
                <a:lnTo>
                  <a:pt x="732" y="942"/>
                </a:lnTo>
                <a:lnTo>
                  <a:pt x="747" y="1018"/>
                </a:lnTo>
                <a:lnTo>
                  <a:pt x="758" y="1096"/>
                </a:lnTo>
                <a:lnTo>
                  <a:pt x="766" y="1176"/>
                </a:lnTo>
                <a:lnTo>
                  <a:pt x="767" y="1200"/>
                </a:lnTo>
                <a:lnTo>
                  <a:pt x="763" y="1113"/>
                </a:lnTo>
                <a:lnTo>
                  <a:pt x="755" y="1023"/>
                </a:lnTo>
                <a:lnTo>
                  <a:pt x="744" y="939"/>
                </a:lnTo>
                <a:lnTo>
                  <a:pt x="729" y="855"/>
                </a:lnTo>
                <a:lnTo>
                  <a:pt x="711" y="772"/>
                </a:lnTo>
                <a:lnTo>
                  <a:pt x="686" y="693"/>
                </a:lnTo>
                <a:lnTo>
                  <a:pt x="663" y="617"/>
                </a:lnTo>
                <a:lnTo>
                  <a:pt x="631" y="545"/>
                </a:lnTo>
                <a:lnTo>
                  <a:pt x="600" y="477"/>
                </a:lnTo>
                <a:lnTo>
                  <a:pt x="566" y="414"/>
                </a:lnTo>
                <a:lnTo>
                  <a:pt x="529" y="357"/>
                </a:lnTo>
                <a:lnTo>
                  <a:pt x="488" y="303"/>
                </a:lnTo>
                <a:lnTo>
                  <a:pt x="446" y="258"/>
                </a:lnTo>
                <a:lnTo>
                  <a:pt x="401" y="216"/>
                </a:lnTo>
                <a:lnTo>
                  <a:pt x="356" y="182"/>
                </a:lnTo>
                <a:lnTo>
                  <a:pt x="310" y="152"/>
                </a:lnTo>
                <a:lnTo>
                  <a:pt x="260" y="133"/>
                </a:lnTo>
                <a:lnTo>
                  <a:pt x="212" y="118"/>
                </a:lnTo>
                <a:lnTo>
                  <a:pt x="160" y="110"/>
                </a:lnTo>
                <a:lnTo>
                  <a:pt x="157" y="0"/>
                </a:lnTo>
                <a:lnTo>
                  <a:pt x="0" y="225"/>
                </a:lnTo>
                <a:lnTo>
                  <a:pt x="157" y="452"/>
                </a:lnTo>
                <a:lnTo>
                  <a:pt x="160" y="336"/>
                </a:lnTo>
              </a:path>
            </a:pathLst>
          </a:custGeom>
          <a:solidFill>
            <a:srgbClr val="FF0000"/>
          </a:solidFill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301" name="Freeform 14"/>
          <p:cNvSpPr>
            <a:spLocks/>
          </p:cNvSpPr>
          <p:nvPr/>
        </p:nvSpPr>
        <p:spPr bwMode="auto">
          <a:xfrm>
            <a:off x="3351214" y="1600200"/>
            <a:ext cx="1906587" cy="1219200"/>
          </a:xfrm>
          <a:custGeom>
            <a:avLst/>
            <a:gdLst>
              <a:gd name="T0" fmla="*/ 2147483647 w 1201"/>
              <a:gd name="T1" fmla="*/ 2147483647 h 768"/>
              <a:gd name="T2" fmla="*/ 2147483647 w 1201"/>
              <a:gd name="T3" fmla="*/ 2147483647 h 768"/>
              <a:gd name="T4" fmla="*/ 2147483647 w 1201"/>
              <a:gd name="T5" fmla="*/ 2147483647 h 768"/>
              <a:gd name="T6" fmla="*/ 2147483647 w 1201"/>
              <a:gd name="T7" fmla="*/ 2147483647 h 768"/>
              <a:gd name="T8" fmla="*/ 2147483647 w 1201"/>
              <a:gd name="T9" fmla="*/ 2147483647 h 768"/>
              <a:gd name="T10" fmla="*/ 2147483647 w 1201"/>
              <a:gd name="T11" fmla="*/ 2147483647 h 768"/>
              <a:gd name="T12" fmla="*/ 2147483647 w 1201"/>
              <a:gd name="T13" fmla="*/ 2147483647 h 768"/>
              <a:gd name="T14" fmla="*/ 2147483647 w 1201"/>
              <a:gd name="T15" fmla="*/ 2147483647 h 768"/>
              <a:gd name="T16" fmla="*/ 2147483647 w 1201"/>
              <a:gd name="T17" fmla="*/ 2147483647 h 768"/>
              <a:gd name="T18" fmla="*/ 2147483647 w 1201"/>
              <a:gd name="T19" fmla="*/ 2147483647 h 768"/>
              <a:gd name="T20" fmla="*/ 2147483647 w 1201"/>
              <a:gd name="T21" fmla="*/ 2147483647 h 768"/>
              <a:gd name="T22" fmla="*/ 2147483647 w 1201"/>
              <a:gd name="T23" fmla="*/ 2147483647 h 768"/>
              <a:gd name="T24" fmla="*/ 2147483647 w 1201"/>
              <a:gd name="T25" fmla="*/ 2147483647 h 768"/>
              <a:gd name="T26" fmla="*/ 2147483647 w 1201"/>
              <a:gd name="T27" fmla="*/ 2147483647 h 768"/>
              <a:gd name="T28" fmla="*/ 2147483647 w 1201"/>
              <a:gd name="T29" fmla="*/ 2147483647 h 768"/>
              <a:gd name="T30" fmla="*/ 2147483647 w 1201"/>
              <a:gd name="T31" fmla="*/ 2147483647 h 768"/>
              <a:gd name="T32" fmla="*/ 2147483647 w 1201"/>
              <a:gd name="T33" fmla="*/ 2147483647 h 768"/>
              <a:gd name="T34" fmla="*/ 2147483647 w 1201"/>
              <a:gd name="T35" fmla="*/ 2147483647 h 768"/>
              <a:gd name="T36" fmla="*/ 0 w 1201"/>
              <a:gd name="T37" fmla="*/ 0 h 768"/>
              <a:gd name="T38" fmla="*/ 2147483647 w 1201"/>
              <a:gd name="T39" fmla="*/ 2147483647 h 768"/>
              <a:gd name="T40" fmla="*/ 2147483647 w 1201"/>
              <a:gd name="T41" fmla="*/ 2147483647 h 768"/>
              <a:gd name="T42" fmla="*/ 2147483647 w 1201"/>
              <a:gd name="T43" fmla="*/ 2147483647 h 768"/>
              <a:gd name="T44" fmla="*/ 2147483647 w 1201"/>
              <a:gd name="T45" fmla="*/ 2147483647 h 768"/>
              <a:gd name="T46" fmla="*/ 2147483647 w 1201"/>
              <a:gd name="T47" fmla="*/ 2147483647 h 768"/>
              <a:gd name="T48" fmla="*/ 2147483647 w 1201"/>
              <a:gd name="T49" fmla="*/ 2147483647 h 768"/>
              <a:gd name="T50" fmla="*/ 2147483647 w 1201"/>
              <a:gd name="T51" fmla="*/ 2147483647 h 768"/>
              <a:gd name="T52" fmla="*/ 2147483647 w 1201"/>
              <a:gd name="T53" fmla="*/ 2147483647 h 768"/>
              <a:gd name="T54" fmla="*/ 2147483647 w 1201"/>
              <a:gd name="T55" fmla="*/ 2147483647 h 768"/>
              <a:gd name="T56" fmla="*/ 2147483647 w 1201"/>
              <a:gd name="T57" fmla="*/ 2147483647 h 768"/>
              <a:gd name="T58" fmla="*/ 2147483647 w 1201"/>
              <a:gd name="T59" fmla="*/ 2147483647 h 768"/>
              <a:gd name="T60" fmla="*/ 2147483647 w 1201"/>
              <a:gd name="T61" fmla="*/ 2147483647 h 768"/>
              <a:gd name="T62" fmla="*/ 2147483647 w 1201"/>
              <a:gd name="T63" fmla="*/ 2147483647 h 768"/>
              <a:gd name="T64" fmla="*/ 2147483647 w 1201"/>
              <a:gd name="T65" fmla="*/ 2147483647 h 768"/>
              <a:gd name="T66" fmla="*/ 2147483647 w 1201"/>
              <a:gd name="T67" fmla="*/ 2147483647 h 768"/>
              <a:gd name="T68" fmla="*/ 2147483647 w 1201"/>
              <a:gd name="T69" fmla="*/ 2147483647 h 768"/>
              <a:gd name="T70" fmla="*/ 2147483647 w 1201"/>
              <a:gd name="T71" fmla="*/ 2147483647 h 768"/>
              <a:gd name="T72" fmla="*/ 2147483647 w 1201"/>
              <a:gd name="T73" fmla="*/ 2147483647 h 768"/>
              <a:gd name="T74" fmla="*/ 2147483647 w 1201"/>
              <a:gd name="T75" fmla="*/ 2147483647 h 768"/>
              <a:gd name="T76" fmla="*/ 2147483647 w 1201"/>
              <a:gd name="T77" fmla="*/ 2147483647 h 768"/>
              <a:gd name="T78" fmla="*/ 2147483647 w 1201"/>
              <a:gd name="T79" fmla="*/ 2147483647 h 768"/>
              <a:gd name="T80" fmla="*/ 2147483647 w 1201"/>
              <a:gd name="T81" fmla="*/ 2147483647 h 768"/>
              <a:gd name="T82" fmla="*/ 2147483647 w 1201"/>
              <a:gd name="T83" fmla="*/ 2147483647 h 768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201"/>
              <a:gd name="T127" fmla="*/ 0 h 768"/>
              <a:gd name="T128" fmla="*/ 1201 w 1201"/>
              <a:gd name="T129" fmla="*/ 768 h 768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201" h="768">
                <a:moveTo>
                  <a:pt x="864" y="607"/>
                </a:moveTo>
                <a:lnTo>
                  <a:pt x="858" y="573"/>
                </a:lnTo>
                <a:lnTo>
                  <a:pt x="849" y="521"/>
                </a:lnTo>
                <a:lnTo>
                  <a:pt x="829" y="466"/>
                </a:lnTo>
                <a:lnTo>
                  <a:pt x="805" y="413"/>
                </a:lnTo>
                <a:lnTo>
                  <a:pt x="774" y="362"/>
                </a:lnTo>
                <a:lnTo>
                  <a:pt x="736" y="314"/>
                </a:lnTo>
                <a:lnTo>
                  <a:pt x="695" y="266"/>
                </a:lnTo>
                <a:lnTo>
                  <a:pt x="646" y="222"/>
                </a:lnTo>
                <a:lnTo>
                  <a:pt x="590" y="182"/>
                </a:lnTo>
                <a:lnTo>
                  <a:pt x="531" y="145"/>
                </a:lnTo>
                <a:lnTo>
                  <a:pt x="469" y="112"/>
                </a:lnTo>
                <a:lnTo>
                  <a:pt x="402" y="82"/>
                </a:lnTo>
                <a:lnTo>
                  <a:pt x="330" y="56"/>
                </a:lnTo>
                <a:lnTo>
                  <a:pt x="258" y="35"/>
                </a:lnTo>
                <a:lnTo>
                  <a:pt x="182" y="20"/>
                </a:lnTo>
                <a:lnTo>
                  <a:pt x="104" y="9"/>
                </a:lnTo>
                <a:lnTo>
                  <a:pt x="24" y="1"/>
                </a:lnTo>
                <a:lnTo>
                  <a:pt x="0" y="0"/>
                </a:lnTo>
                <a:lnTo>
                  <a:pt x="87" y="4"/>
                </a:lnTo>
                <a:lnTo>
                  <a:pt x="177" y="12"/>
                </a:lnTo>
                <a:lnTo>
                  <a:pt x="261" y="23"/>
                </a:lnTo>
                <a:lnTo>
                  <a:pt x="345" y="38"/>
                </a:lnTo>
                <a:lnTo>
                  <a:pt x="428" y="56"/>
                </a:lnTo>
                <a:lnTo>
                  <a:pt x="507" y="81"/>
                </a:lnTo>
                <a:lnTo>
                  <a:pt x="583" y="104"/>
                </a:lnTo>
                <a:lnTo>
                  <a:pt x="655" y="136"/>
                </a:lnTo>
                <a:lnTo>
                  <a:pt x="723" y="167"/>
                </a:lnTo>
                <a:lnTo>
                  <a:pt x="786" y="201"/>
                </a:lnTo>
                <a:lnTo>
                  <a:pt x="843" y="238"/>
                </a:lnTo>
                <a:lnTo>
                  <a:pt x="897" y="279"/>
                </a:lnTo>
                <a:lnTo>
                  <a:pt x="942" y="321"/>
                </a:lnTo>
                <a:lnTo>
                  <a:pt x="984" y="366"/>
                </a:lnTo>
                <a:lnTo>
                  <a:pt x="1018" y="411"/>
                </a:lnTo>
                <a:lnTo>
                  <a:pt x="1048" y="457"/>
                </a:lnTo>
                <a:lnTo>
                  <a:pt x="1067" y="507"/>
                </a:lnTo>
                <a:lnTo>
                  <a:pt x="1082" y="555"/>
                </a:lnTo>
                <a:lnTo>
                  <a:pt x="1090" y="607"/>
                </a:lnTo>
                <a:lnTo>
                  <a:pt x="1200" y="610"/>
                </a:lnTo>
                <a:lnTo>
                  <a:pt x="975" y="767"/>
                </a:lnTo>
                <a:lnTo>
                  <a:pt x="748" y="610"/>
                </a:lnTo>
                <a:lnTo>
                  <a:pt x="864" y="607"/>
                </a:lnTo>
              </a:path>
            </a:pathLst>
          </a:custGeom>
          <a:solidFill>
            <a:srgbClr val="FF0000"/>
          </a:solidFill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302" name="Rectangle 15"/>
          <p:cNvSpPr>
            <a:spLocks noChangeArrowheads="1"/>
          </p:cNvSpPr>
          <p:nvPr/>
        </p:nvSpPr>
        <p:spPr bwMode="auto">
          <a:xfrm>
            <a:off x="5546726" y="4114801"/>
            <a:ext cx="4092575" cy="1196975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US" sz="2400" b="1">
                <a:latin typeface="Perpetua" pitchFamily="18" charset="0"/>
              </a:rPr>
              <a:t>This variance is </a:t>
            </a:r>
            <a:r>
              <a:rPr lang="en-GB" sz="2400" b="1">
                <a:solidFill>
                  <a:srgbClr val="FF0000"/>
                </a:solidFill>
                <a:latin typeface="Perpetua" pitchFamily="18" charset="0"/>
              </a:rPr>
              <a:t>un-favourable</a:t>
            </a:r>
            <a:r>
              <a:rPr lang="en-US" sz="2400" b="1">
                <a:latin typeface="Perpetua" pitchFamily="18" charset="0"/>
              </a:rPr>
              <a:t/>
            </a:r>
            <a:br>
              <a:rPr lang="en-US" sz="2400" b="1">
                <a:latin typeface="Perpetua" pitchFamily="18" charset="0"/>
              </a:rPr>
            </a:br>
            <a:r>
              <a:rPr lang="en-US" sz="2400" b="1">
                <a:latin typeface="Perpetua" pitchFamily="18" charset="0"/>
              </a:rPr>
              <a:t>because the actual cost</a:t>
            </a:r>
            <a:br>
              <a:rPr lang="en-US" sz="2400" b="1">
                <a:latin typeface="Perpetua" pitchFamily="18" charset="0"/>
              </a:rPr>
            </a:br>
            <a:r>
              <a:rPr lang="en-US" sz="2400" b="1">
                <a:latin typeface="Perpetua" pitchFamily="18" charset="0"/>
              </a:rPr>
              <a:t>exceeds the standard cost. </a:t>
            </a:r>
          </a:p>
        </p:txBody>
      </p:sp>
      <p:sp>
        <p:nvSpPr>
          <p:cNvPr id="12303" name="Rectangle 13"/>
          <p:cNvSpPr>
            <a:spLocks noChangeArrowheads="1"/>
          </p:cNvSpPr>
          <p:nvPr/>
        </p:nvSpPr>
        <p:spPr bwMode="auto">
          <a:xfrm>
            <a:off x="2590800" y="1212850"/>
            <a:ext cx="7315200" cy="844550"/>
          </a:xfrm>
          <a:prstGeom prst="rect">
            <a:avLst/>
          </a:prstGeom>
          <a:solidFill>
            <a:srgbClr val="FCFEB9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sz="2400" b="1" dirty="0">
                <a:latin typeface="Perpetua" pitchFamily="18" charset="0"/>
              </a:rPr>
              <a:t>A standard cost variance is the amount by which</a:t>
            </a:r>
            <a:br>
              <a:rPr lang="en-US" sz="2400" b="1" dirty="0">
                <a:latin typeface="Perpetua" pitchFamily="18" charset="0"/>
              </a:rPr>
            </a:br>
            <a:r>
              <a:rPr lang="en-US" sz="2400" b="1" dirty="0">
                <a:latin typeface="Perpetua" pitchFamily="18" charset="0"/>
              </a:rPr>
              <a:t>an actual cost differs from the standard cost.</a:t>
            </a:r>
          </a:p>
        </p:txBody>
      </p:sp>
    </p:spTree>
    <p:extLst>
      <p:ext uri="{BB962C8B-B14F-4D97-AF65-F5344CB8AC3E}">
        <p14:creationId xmlns:p14="http://schemas.microsoft.com/office/powerpoint/2010/main" val="24845208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2524126" y="304800"/>
            <a:ext cx="76866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sz="4400">
                <a:solidFill>
                  <a:schemeClr val="tx2"/>
                </a:solidFill>
                <a:latin typeface="Perpetua" pitchFamily="18" charset="0"/>
              </a:rPr>
              <a:t>Advantages of Variance Analysis</a:t>
            </a:r>
          </a:p>
        </p:txBody>
      </p:sp>
      <p:sp>
        <p:nvSpPr>
          <p:cNvPr id="13315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42900" indent="-342900">
              <a:spcBef>
                <a:spcPct val="20000"/>
              </a:spcBef>
              <a:buSzPct val="100000"/>
              <a:buFontTx/>
              <a:buChar char="•"/>
            </a:pPr>
            <a:r>
              <a:rPr lang="en-US" dirty="0"/>
              <a:t>Provides a basis for sensible cost comparisons</a:t>
            </a:r>
          </a:p>
          <a:p>
            <a:pPr marL="342900" indent="-342900">
              <a:spcBef>
                <a:spcPct val="20000"/>
              </a:spcBef>
              <a:buSzPct val="100000"/>
              <a:buFontTx/>
              <a:buChar char="•"/>
            </a:pPr>
            <a:r>
              <a:rPr lang="en-US" dirty="0"/>
              <a:t>Provides a means of performance evaluation and rewards for employees</a:t>
            </a:r>
          </a:p>
          <a:p>
            <a:pPr marL="342900" indent="-342900">
              <a:spcBef>
                <a:spcPct val="20000"/>
              </a:spcBef>
              <a:buSzPct val="100000"/>
              <a:buFontTx/>
              <a:buChar char="•"/>
            </a:pPr>
            <a:r>
              <a:rPr lang="en-US" dirty="0"/>
              <a:t>Provides motivation for employees to adhere to standards</a:t>
            </a:r>
          </a:p>
          <a:p>
            <a:pPr marL="342900" indent="-342900">
              <a:spcBef>
                <a:spcPct val="20000"/>
              </a:spcBef>
              <a:buSzPct val="100000"/>
              <a:buFontTx/>
              <a:buChar char="•"/>
            </a:pPr>
            <a:r>
              <a:rPr lang="en-US" dirty="0"/>
              <a:t>Results in more stable product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0617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Variance Analysis Cycle</a:t>
            </a:r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4953001" y="5059364"/>
            <a:ext cx="2606675" cy="1131887"/>
          </a:xfrm>
          <a:prstGeom prst="rect">
            <a:avLst/>
          </a:prstGeom>
          <a:solidFill>
            <a:srgbClr val="CCFFFF"/>
          </a:solidFill>
          <a:ln w="38100" cmpd="dbl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 dirty="0">
                <a:solidFill>
                  <a:prstClr val="black"/>
                </a:solidFill>
              </a:rPr>
              <a:t>Prepare standard cost performance report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8039100" y="3687764"/>
            <a:ext cx="2400300" cy="1131887"/>
          </a:xfrm>
          <a:prstGeom prst="rect">
            <a:avLst/>
          </a:prstGeom>
          <a:solidFill>
            <a:srgbClr val="FFFFCC"/>
          </a:solidFill>
          <a:ln w="38100" cmpd="dbl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 dirty="0">
                <a:solidFill>
                  <a:prstClr val="black"/>
                </a:solidFill>
              </a:rPr>
              <a:t>Conduct next period’s operations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2057400" y="3687764"/>
            <a:ext cx="2438400" cy="1131887"/>
          </a:xfrm>
          <a:prstGeom prst="rect">
            <a:avLst/>
          </a:prstGeom>
          <a:solidFill>
            <a:srgbClr val="FFFFCC"/>
          </a:solidFill>
          <a:ln w="38100" cmpd="dbl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>
                <a:solidFill>
                  <a:prstClr val="white"/>
                </a:solidFill>
              </a:rPr>
              <a:t/>
            </a:r>
            <a:br>
              <a:rPr lang="en-US" sz="2200" b="1">
                <a:solidFill>
                  <a:prstClr val="white"/>
                </a:solidFill>
              </a:rPr>
            </a:br>
            <a:r>
              <a:rPr lang="en-US" sz="2200" b="1">
                <a:solidFill>
                  <a:prstClr val="white"/>
                </a:solidFill>
              </a:rPr>
              <a:t/>
            </a:r>
            <a:br>
              <a:rPr lang="en-US" sz="2200" b="1">
                <a:solidFill>
                  <a:prstClr val="white"/>
                </a:solidFill>
              </a:rPr>
            </a:br>
            <a:endParaRPr lang="en-US" sz="2200" b="1">
              <a:solidFill>
                <a:prstClr val="white"/>
              </a:solidFill>
            </a:endParaRPr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2105026" y="3887788"/>
            <a:ext cx="2206625" cy="7667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 dirty="0">
                <a:solidFill>
                  <a:prstClr val="black"/>
                </a:solidFill>
              </a:rPr>
              <a:t>Analyze variances</a:t>
            </a: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2057400" y="1630364"/>
            <a:ext cx="2438400" cy="1131887"/>
          </a:xfrm>
          <a:prstGeom prst="rect">
            <a:avLst/>
          </a:prstGeom>
          <a:solidFill>
            <a:srgbClr val="FFFFCC"/>
          </a:solidFill>
          <a:ln w="38100" cmpd="dbl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>
                <a:solidFill>
                  <a:prstClr val="white"/>
                </a:solidFill>
              </a:rPr>
              <a:t/>
            </a:r>
            <a:br>
              <a:rPr lang="en-US" sz="2200" b="1">
                <a:solidFill>
                  <a:prstClr val="white"/>
                </a:solidFill>
              </a:rPr>
            </a:br>
            <a:r>
              <a:rPr lang="en-US" sz="2200" b="1">
                <a:solidFill>
                  <a:prstClr val="white"/>
                </a:solidFill>
              </a:rPr>
              <a:t/>
            </a:r>
            <a:br>
              <a:rPr lang="en-US" sz="2200" b="1">
                <a:solidFill>
                  <a:prstClr val="white"/>
                </a:solidFill>
              </a:rPr>
            </a:br>
            <a:endParaRPr lang="en-US" sz="2200" b="1">
              <a:solidFill>
                <a:prstClr val="white"/>
              </a:solidFill>
            </a:endParaRPr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2105026" y="1830388"/>
            <a:ext cx="2206625" cy="7667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 dirty="0">
                <a:solidFill>
                  <a:prstClr val="black"/>
                </a:solidFill>
              </a:rPr>
              <a:t>Identify</a:t>
            </a:r>
            <a:br>
              <a:rPr lang="en-US" sz="2200" b="1" dirty="0">
                <a:solidFill>
                  <a:prstClr val="black"/>
                </a:solidFill>
              </a:rPr>
            </a:br>
            <a:r>
              <a:rPr lang="en-US" sz="2200" b="1" dirty="0">
                <a:solidFill>
                  <a:prstClr val="black"/>
                </a:solidFill>
              </a:rPr>
              <a:t>questions</a:t>
            </a:r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4953001" y="1630364"/>
            <a:ext cx="2606675" cy="1131887"/>
          </a:xfrm>
          <a:prstGeom prst="rect">
            <a:avLst/>
          </a:prstGeom>
          <a:solidFill>
            <a:srgbClr val="FFFFCC"/>
          </a:solidFill>
          <a:ln w="38100" cmpd="dbl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>
                <a:solidFill>
                  <a:prstClr val="white"/>
                </a:solidFill>
              </a:rPr>
              <a:t/>
            </a:r>
            <a:br>
              <a:rPr lang="en-US" sz="2200" b="1">
                <a:solidFill>
                  <a:prstClr val="white"/>
                </a:solidFill>
              </a:rPr>
            </a:br>
            <a:r>
              <a:rPr lang="en-US" sz="2200" b="1">
                <a:solidFill>
                  <a:prstClr val="white"/>
                </a:solidFill>
              </a:rPr>
              <a:t/>
            </a:r>
            <a:br>
              <a:rPr lang="en-US" sz="2200" b="1">
                <a:solidFill>
                  <a:prstClr val="white"/>
                </a:solidFill>
              </a:rPr>
            </a:br>
            <a:endParaRPr lang="en-US" sz="2200" b="1">
              <a:solidFill>
                <a:prstClr val="white"/>
              </a:solidFill>
            </a:endParaRP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5153026" y="1830388"/>
            <a:ext cx="2206625" cy="7667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 dirty="0">
                <a:solidFill>
                  <a:prstClr val="black"/>
                </a:solidFill>
              </a:rPr>
              <a:t>Receive explanations</a:t>
            </a:r>
          </a:p>
        </p:txBody>
      </p:sp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8039100" y="1630363"/>
            <a:ext cx="2400300" cy="766762"/>
          </a:xfrm>
          <a:prstGeom prst="rect">
            <a:avLst/>
          </a:prstGeom>
          <a:solidFill>
            <a:srgbClr val="FFFFCC"/>
          </a:solidFill>
          <a:ln w="38100" cmpd="dbl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200" b="1" dirty="0">
                <a:solidFill>
                  <a:prstClr val="black"/>
                </a:solidFill>
              </a:rPr>
              <a:t>Take</a:t>
            </a:r>
            <a:br>
              <a:rPr lang="en-US" sz="2200" b="1" dirty="0">
                <a:solidFill>
                  <a:prstClr val="black"/>
                </a:solidFill>
              </a:rPr>
            </a:br>
            <a:r>
              <a:rPr lang="en-US" sz="2200" b="1" dirty="0">
                <a:solidFill>
                  <a:prstClr val="black"/>
                </a:solidFill>
              </a:rPr>
              <a:t>corrective  actions</a:t>
            </a:r>
          </a:p>
        </p:txBody>
      </p:sp>
      <p:sp>
        <p:nvSpPr>
          <p:cNvPr id="14348" name="Rectangle 20"/>
          <p:cNvSpPr>
            <a:spLocks noChangeArrowheads="1"/>
          </p:cNvSpPr>
          <p:nvPr/>
        </p:nvSpPr>
        <p:spPr bwMode="auto">
          <a:xfrm>
            <a:off x="3324226" y="5183189"/>
            <a:ext cx="1597025" cy="4587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US" sz="2400" b="1">
                <a:solidFill>
                  <a:srgbClr val="9B2D1F"/>
                </a:solidFill>
              </a:rPr>
              <a:t>Begin</a:t>
            </a:r>
          </a:p>
        </p:txBody>
      </p:sp>
      <p:grpSp>
        <p:nvGrpSpPr>
          <p:cNvPr id="14349" name="Group 36"/>
          <p:cNvGrpSpPr>
            <a:grpSpLocks/>
          </p:cNvGrpSpPr>
          <p:nvPr/>
        </p:nvGrpSpPr>
        <p:grpSpPr bwMode="auto">
          <a:xfrm>
            <a:off x="5445126" y="3074989"/>
            <a:ext cx="1617663" cy="1620837"/>
            <a:chOff x="2470" y="1937"/>
            <a:chExt cx="1019" cy="1021"/>
          </a:xfrm>
        </p:grpSpPr>
        <p:sp>
          <p:nvSpPr>
            <p:cNvPr id="14356" name="Freeform 28"/>
            <p:cNvSpPr>
              <a:spLocks/>
            </p:cNvSpPr>
            <p:nvPr/>
          </p:nvSpPr>
          <p:spPr bwMode="auto">
            <a:xfrm>
              <a:off x="2561" y="1959"/>
              <a:ext cx="369" cy="368"/>
            </a:xfrm>
            <a:custGeom>
              <a:avLst/>
              <a:gdLst>
                <a:gd name="T0" fmla="*/ 0 w 1107"/>
                <a:gd name="T1" fmla="*/ 1 h 1104"/>
                <a:gd name="T2" fmla="*/ 0 w 1107"/>
                <a:gd name="T3" fmla="*/ 1 h 1104"/>
                <a:gd name="T4" fmla="*/ 0 w 1107"/>
                <a:gd name="T5" fmla="*/ 1 h 1104"/>
                <a:gd name="T6" fmla="*/ 0 w 1107"/>
                <a:gd name="T7" fmla="*/ 1 h 1104"/>
                <a:gd name="T8" fmla="*/ 0 w 1107"/>
                <a:gd name="T9" fmla="*/ 1 h 1104"/>
                <a:gd name="T10" fmla="*/ 0 w 1107"/>
                <a:gd name="T11" fmla="*/ 1 h 1104"/>
                <a:gd name="T12" fmla="*/ 0 w 1107"/>
                <a:gd name="T13" fmla="*/ 1 h 1104"/>
                <a:gd name="T14" fmla="*/ 0 w 1107"/>
                <a:gd name="T15" fmla="*/ 1 h 1104"/>
                <a:gd name="T16" fmla="*/ 0 w 1107"/>
                <a:gd name="T17" fmla="*/ 1 h 1104"/>
                <a:gd name="T18" fmla="*/ 0 w 1107"/>
                <a:gd name="T19" fmla="*/ 1 h 1104"/>
                <a:gd name="T20" fmla="*/ 0 w 1107"/>
                <a:gd name="T21" fmla="*/ 1 h 1104"/>
                <a:gd name="T22" fmla="*/ 0 w 1107"/>
                <a:gd name="T23" fmla="*/ 1 h 1104"/>
                <a:gd name="T24" fmla="*/ 0 w 1107"/>
                <a:gd name="T25" fmla="*/ 1 h 1104"/>
                <a:gd name="T26" fmla="*/ 0 w 1107"/>
                <a:gd name="T27" fmla="*/ 1 h 1104"/>
                <a:gd name="T28" fmla="*/ 0 w 1107"/>
                <a:gd name="T29" fmla="*/ 1 h 1104"/>
                <a:gd name="T30" fmla="*/ 0 w 1107"/>
                <a:gd name="T31" fmla="*/ 1 h 1104"/>
                <a:gd name="T32" fmla="*/ 0 w 1107"/>
                <a:gd name="T33" fmla="*/ 1 h 1104"/>
                <a:gd name="T34" fmla="*/ 0 w 1107"/>
                <a:gd name="T35" fmla="*/ 1 h 1104"/>
                <a:gd name="T36" fmla="*/ 0 w 1107"/>
                <a:gd name="T37" fmla="*/ 1 h 1104"/>
                <a:gd name="T38" fmla="*/ 0 w 1107"/>
                <a:gd name="T39" fmla="*/ 1 h 1104"/>
                <a:gd name="T40" fmla="*/ 0 w 1107"/>
                <a:gd name="T41" fmla="*/ 1 h 1104"/>
                <a:gd name="T42" fmla="*/ 0 w 1107"/>
                <a:gd name="T43" fmla="*/ 1 h 1104"/>
                <a:gd name="T44" fmla="*/ 0 w 1107"/>
                <a:gd name="T45" fmla="*/ 1 h 1104"/>
                <a:gd name="T46" fmla="*/ 0 w 1107"/>
                <a:gd name="T47" fmla="*/ 1 h 1104"/>
                <a:gd name="T48" fmla="*/ 1 w 1107"/>
                <a:gd name="T49" fmla="*/ 1 h 1104"/>
                <a:gd name="T50" fmla="*/ 1 w 1107"/>
                <a:gd name="T51" fmla="*/ 1 h 1104"/>
                <a:gd name="T52" fmla="*/ 1 w 1107"/>
                <a:gd name="T53" fmla="*/ 1 h 1104"/>
                <a:gd name="T54" fmla="*/ 1 w 1107"/>
                <a:gd name="T55" fmla="*/ 0 h 1104"/>
                <a:gd name="T56" fmla="*/ 1 w 1107"/>
                <a:gd name="T57" fmla="*/ 0 h 1104"/>
                <a:gd name="T58" fmla="*/ 1 w 1107"/>
                <a:gd name="T59" fmla="*/ 0 h 1104"/>
                <a:gd name="T60" fmla="*/ 1 w 1107"/>
                <a:gd name="T61" fmla="*/ 0 h 1104"/>
                <a:gd name="T62" fmla="*/ 1 w 1107"/>
                <a:gd name="T63" fmla="*/ 0 h 1104"/>
                <a:gd name="T64" fmla="*/ 1 w 1107"/>
                <a:gd name="T65" fmla="*/ 0 h 1104"/>
                <a:gd name="T66" fmla="*/ 1 w 1107"/>
                <a:gd name="T67" fmla="*/ 0 h 1104"/>
                <a:gd name="T68" fmla="*/ 1 w 1107"/>
                <a:gd name="T69" fmla="*/ 0 h 1104"/>
                <a:gd name="T70" fmla="*/ 1 w 1107"/>
                <a:gd name="T71" fmla="*/ 0 h 1104"/>
                <a:gd name="T72" fmla="*/ 1 w 1107"/>
                <a:gd name="T73" fmla="*/ 0 h 1104"/>
                <a:gd name="T74" fmla="*/ 1 w 1107"/>
                <a:gd name="T75" fmla="*/ 0 h 1104"/>
                <a:gd name="T76" fmla="*/ 1 w 1107"/>
                <a:gd name="T77" fmla="*/ 0 h 1104"/>
                <a:gd name="T78" fmla="*/ 2 w 1107"/>
                <a:gd name="T79" fmla="*/ 0 h 1104"/>
                <a:gd name="T80" fmla="*/ 1 w 1107"/>
                <a:gd name="T81" fmla="*/ 1 h 1104"/>
                <a:gd name="T82" fmla="*/ 1 w 1107"/>
                <a:gd name="T83" fmla="*/ 1 h 1104"/>
                <a:gd name="T84" fmla="*/ 1 w 1107"/>
                <a:gd name="T85" fmla="*/ 1 h 1104"/>
                <a:gd name="T86" fmla="*/ 1 w 1107"/>
                <a:gd name="T87" fmla="*/ 1 h 1104"/>
                <a:gd name="T88" fmla="*/ 1 w 1107"/>
                <a:gd name="T89" fmla="*/ 1 h 1104"/>
                <a:gd name="T90" fmla="*/ 1 w 1107"/>
                <a:gd name="T91" fmla="*/ 1 h 1104"/>
                <a:gd name="T92" fmla="*/ 1 w 1107"/>
                <a:gd name="T93" fmla="*/ 1 h 1104"/>
                <a:gd name="T94" fmla="*/ 1 w 1107"/>
                <a:gd name="T95" fmla="*/ 1 h 1104"/>
                <a:gd name="T96" fmla="*/ 1 w 1107"/>
                <a:gd name="T97" fmla="*/ 1 h 1104"/>
                <a:gd name="T98" fmla="*/ 1 w 1107"/>
                <a:gd name="T99" fmla="*/ 1 h 1104"/>
                <a:gd name="T100" fmla="*/ 1 w 1107"/>
                <a:gd name="T101" fmla="*/ 1 h 1104"/>
                <a:gd name="T102" fmla="*/ 1 w 1107"/>
                <a:gd name="T103" fmla="*/ 1 h 1104"/>
                <a:gd name="T104" fmla="*/ 1 w 1107"/>
                <a:gd name="T105" fmla="*/ 1 h 1104"/>
                <a:gd name="T106" fmla="*/ 1 w 1107"/>
                <a:gd name="T107" fmla="*/ 1 h 1104"/>
                <a:gd name="T108" fmla="*/ 1 w 1107"/>
                <a:gd name="T109" fmla="*/ 1 h 1104"/>
                <a:gd name="T110" fmla="*/ 1 w 1107"/>
                <a:gd name="T111" fmla="*/ 1 h 1104"/>
                <a:gd name="T112" fmla="*/ 1 w 1107"/>
                <a:gd name="T113" fmla="*/ 1 h 1104"/>
                <a:gd name="T114" fmla="*/ 1 w 1107"/>
                <a:gd name="T115" fmla="*/ 1 h 1104"/>
                <a:gd name="T116" fmla="*/ 1 w 1107"/>
                <a:gd name="T117" fmla="*/ 2 h 1104"/>
                <a:gd name="T118" fmla="*/ 0 w 1107"/>
                <a:gd name="T119" fmla="*/ 1 h 1104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107"/>
                <a:gd name="T181" fmla="*/ 0 h 1104"/>
                <a:gd name="T182" fmla="*/ 1107 w 1107"/>
                <a:gd name="T183" fmla="*/ 1104 h 1104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107" h="1104">
                  <a:moveTo>
                    <a:pt x="0" y="875"/>
                  </a:moveTo>
                  <a:lnTo>
                    <a:pt x="11" y="852"/>
                  </a:lnTo>
                  <a:lnTo>
                    <a:pt x="21" y="833"/>
                  </a:lnTo>
                  <a:lnTo>
                    <a:pt x="31" y="813"/>
                  </a:lnTo>
                  <a:lnTo>
                    <a:pt x="41" y="795"/>
                  </a:lnTo>
                  <a:lnTo>
                    <a:pt x="53" y="775"/>
                  </a:lnTo>
                  <a:lnTo>
                    <a:pt x="65" y="755"/>
                  </a:lnTo>
                  <a:lnTo>
                    <a:pt x="77" y="737"/>
                  </a:lnTo>
                  <a:lnTo>
                    <a:pt x="88" y="717"/>
                  </a:lnTo>
                  <a:lnTo>
                    <a:pt x="104" y="694"/>
                  </a:lnTo>
                  <a:lnTo>
                    <a:pt x="121" y="671"/>
                  </a:lnTo>
                  <a:lnTo>
                    <a:pt x="134" y="652"/>
                  </a:lnTo>
                  <a:lnTo>
                    <a:pt x="149" y="634"/>
                  </a:lnTo>
                  <a:lnTo>
                    <a:pt x="165" y="613"/>
                  </a:lnTo>
                  <a:lnTo>
                    <a:pt x="182" y="590"/>
                  </a:lnTo>
                  <a:lnTo>
                    <a:pt x="199" y="570"/>
                  </a:lnTo>
                  <a:lnTo>
                    <a:pt x="218" y="548"/>
                  </a:lnTo>
                  <a:lnTo>
                    <a:pt x="235" y="531"/>
                  </a:lnTo>
                  <a:lnTo>
                    <a:pt x="256" y="507"/>
                  </a:lnTo>
                  <a:lnTo>
                    <a:pt x="275" y="487"/>
                  </a:lnTo>
                  <a:lnTo>
                    <a:pt x="293" y="470"/>
                  </a:lnTo>
                  <a:lnTo>
                    <a:pt x="315" y="450"/>
                  </a:lnTo>
                  <a:lnTo>
                    <a:pt x="330" y="436"/>
                  </a:lnTo>
                  <a:lnTo>
                    <a:pt x="350" y="419"/>
                  </a:lnTo>
                  <a:lnTo>
                    <a:pt x="370" y="402"/>
                  </a:lnTo>
                  <a:lnTo>
                    <a:pt x="394" y="383"/>
                  </a:lnTo>
                  <a:lnTo>
                    <a:pt x="414" y="367"/>
                  </a:lnTo>
                  <a:lnTo>
                    <a:pt x="437" y="349"/>
                  </a:lnTo>
                  <a:lnTo>
                    <a:pt x="464" y="330"/>
                  </a:lnTo>
                  <a:lnTo>
                    <a:pt x="489" y="312"/>
                  </a:lnTo>
                  <a:lnTo>
                    <a:pt x="516" y="293"/>
                  </a:lnTo>
                  <a:lnTo>
                    <a:pt x="543" y="276"/>
                  </a:lnTo>
                  <a:lnTo>
                    <a:pt x="571" y="261"/>
                  </a:lnTo>
                  <a:lnTo>
                    <a:pt x="601" y="243"/>
                  </a:lnTo>
                  <a:lnTo>
                    <a:pt x="627" y="232"/>
                  </a:lnTo>
                  <a:lnTo>
                    <a:pt x="651" y="218"/>
                  </a:lnTo>
                  <a:lnTo>
                    <a:pt x="679" y="206"/>
                  </a:lnTo>
                  <a:lnTo>
                    <a:pt x="699" y="198"/>
                  </a:lnTo>
                  <a:lnTo>
                    <a:pt x="614" y="0"/>
                  </a:lnTo>
                  <a:lnTo>
                    <a:pt x="1107" y="282"/>
                  </a:lnTo>
                  <a:lnTo>
                    <a:pt x="979" y="868"/>
                  </a:lnTo>
                  <a:lnTo>
                    <a:pt x="899" y="694"/>
                  </a:lnTo>
                  <a:lnTo>
                    <a:pt x="866" y="709"/>
                  </a:lnTo>
                  <a:lnTo>
                    <a:pt x="835" y="727"/>
                  </a:lnTo>
                  <a:lnTo>
                    <a:pt x="801" y="748"/>
                  </a:lnTo>
                  <a:lnTo>
                    <a:pt x="764" y="772"/>
                  </a:lnTo>
                  <a:lnTo>
                    <a:pt x="735" y="794"/>
                  </a:lnTo>
                  <a:lnTo>
                    <a:pt x="707" y="818"/>
                  </a:lnTo>
                  <a:lnTo>
                    <a:pt x="678" y="841"/>
                  </a:lnTo>
                  <a:lnTo>
                    <a:pt x="654" y="865"/>
                  </a:lnTo>
                  <a:lnTo>
                    <a:pt x="631" y="890"/>
                  </a:lnTo>
                  <a:lnTo>
                    <a:pt x="605" y="917"/>
                  </a:lnTo>
                  <a:lnTo>
                    <a:pt x="584" y="945"/>
                  </a:lnTo>
                  <a:lnTo>
                    <a:pt x="563" y="972"/>
                  </a:lnTo>
                  <a:lnTo>
                    <a:pt x="544" y="996"/>
                  </a:lnTo>
                  <a:lnTo>
                    <a:pt x="524" y="1029"/>
                  </a:lnTo>
                  <a:lnTo>
                    <a:pt x="506" y="1059"/>
                  </a:lnTo>
                  <a:lnTo>
                    <a:pt x="496" y="1081"/>
                  </a:lnTo>
                  <a:lnTo>
                    <a:pt x="483" y="1104"/>
                  </a:lnTo>
                  <a:lnTo>
                    <a:pt x="0" y="875"/>
                  </a:lnTo>
                  <a:close/>
                </a:path>
              </a:pathLst>
            </a:custGeom>
            <a:solidFill>
              <a:srgbClr val="00FFFF"/>
            </a:solidFill>
            <a:ln w="63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4357" name="Freeform 29"/>
            <p:cNvSpPr>
              <a:spLocks/>
            </p:cNvSpPr>
            <p:nvPr/>
          </p:nvSpPr>
          <p:spPr bwMode="auto">
            <a:xfrm>
              <a:off x="2470" y="2218"/>
              <a:ext cx="325" cy="410"/>
            </a:xfrm>
            <a:custGeom>
              <a:avLst/>
              <a:gdLst>
                <a:gd name="T0" fmla="*/ 1 w 975"/>
                <a:gd name="T1" fmla="*/ 1 h 1230"/>
                <a:gd name="T2" fmla="*/ 1 w 975"/>
                <a:gd name="T3" fmla="*/ 1 h 1230"/>
                <a:gd name="T4" fmla="*/ 1 w 975"/>
                <a:gd name="T5" fmla="*/ 1 h 1230"/>
                <a:gd name="T6" fmla="*/ 1 w 975"/>
                <a:gd name="T7" fmla="*/ 1 h 1230"/>
                <a:gd name="T8" fmla="*/ 1 w 975"/>
                <a:gd name="T9" fmla="*/ 1 h 1230"/>
                <a:gd name="T10" fmla="*/ 1 w 975"/>
                <a:gd name="T11" fmla="*/ 1 h 1230"/>
                <a:gd name="T12" fmla="*/ 1 w 975"/>
                <a:gd name="T13" fmla="*/ 1 h 1230"/>
                <a:gd name="T14" fmla="*/ 1 w 975"/>
                <a:gd name="T15" fmla="*/ 1 h 1230"/>
                <a:gd name="T16" fmla="*/ 1 w 975"/>
                <a:gd name="T17" fmla="*/ 1 h 1230"/>
                <a:gd name="T18" fmla="*/ 1 w 975"/>
                <a:gd name="T19" fmla="*/ 1 h 1230"/>
                <a:gd name="T20" fmla="*/ 1 w 975"/>
                <a:gd name="T21" fmla="*/ 1 h 1230"/>
                <a:gd name="T22" fmla="*/ 1 w 975"/>
                <a:gd name="T23" fmla="*/ 1 h 1230"/>
                <a:gd name="T24" fmla="*/ 1 w 975"/>
                <a:gd name="T25" fmla="*/ 1 h 1230"/>
                <a:gd name="T26" fmla="*/ 1 w 975"/>
                <a:gd name="T27" fmla="*/ 1 h 1230"/>
                <a:gd name="T28" fmla="*/ 1 w 975"/>
                <a:gd name="T29" fmla="*/ 1 h 1230"/>
                <a:gd name="T30" fmla="*/ 1 w 975"/>
                <a:gd name="T31" fmla="*/ 1 h 1230"/>
                <a:gd name="T32" fmla="*/ 1 w 975"/>
                <a:gd name="T33" fmla="*/ 1 h 1230"/>
                <a:gd name="T34" fmla="*/ 1 w 975"/>
                <a:gd name="T35" fmla="*/ 1 h 1230"/>
                <a:gd name="T36" fmla="*/ 1 w 975"/>
                <a:gd name="T37" fmla="*/ 1 h 1230"/>
                <a:gd name="T38" fmla="*/ 0 w 975"/>
                <a:gd name="T39" fmla="*/ 2 h 1230"/>
                <a:gd name="T40" fmla="*/ 0 w 975"/>
                <a:gd name="T41" fmla="*/ 2 h 1230"/>
                <a:gd name="T42" fmla="*/ 0 w 975"/>
                <a:gd name="T43" fmla="*/ 2 h 1230"/>
                <a:gd name="T44" fmla="*/ 0 w 975"/>
                <a:gd name="T45" fmla="*/ 2 h 1230"/>
                <a:gd name="T46" fmla="*/ 0 w 975"/>
                <a:gd name="T47" fmla="*/ 2 h 1230"/>
                <a:gd name="T48" fmla="*/ 0 w 975"/>
                <a:gd name="T49" fmla="*/ 2 h 1230"/>
                <a:gd name="T50" fmla="*/ 0 w 975"/>
                <a:gd name="T51" fmla="*/ 1 h 1230"/>
                <a:gd name="T52" fmla="*/ 0 w 975"/>
                <a:gd name="T53" fmla="*/ 1 h 1230"/>
                <a:gd name="T54" fmla="*/ 0 w 975"/>
                <a:gd name="T55" fmla="*/ 1 h 1230"/>
                <a:gd name="T56" fmla="*/ 0 w 975"/>
                <a:gd name="T57" fmla="*/ 1 h 1230"/>
                <a:gd name="T58" fmla="*/ 0 w 975"/>
                <a:gd name="T59" fmla="*/ 1 h 1230"/>
                <a:gd name="T60" fmla="*/ 0 w 975"/>
                <a:gd name="T61" fmla="*/ 1 h 1230"/>
                <a:gd name="T62" fmla="*/ 0 w 975"/>
                <a:gd name="T63" fmla="*/ 1 h 1230"/>
                <a:gd name="T64" fmla="*/ 0 w 975"/>
                <a:gd name="T65" fmla="*/ 1 h 1230"/>
                <a:gd name="T66" fmla="*/ 0 w 975"/>
                <a:gd name="T67" fmla="*/ 1 h 1230"/>
                <a:gd name="T68" fmla="*/ 0 w 975"/>
                <a:gd name="T69" fmla="*/ 1 h 1230"/>
                <a:gd name="T70" fmla="*/ 0 w 975"/>
                <a:gd name="T71" fmla="*/ 1 h 1230"/>
                <a:gd name="T72" fmla="*/ 0 w 975"/>
                <a:gd name="T73" fmla="*/ 1 h 1230"/>
                <a:gd name="T74" fmla="*/ 0 w 975"/>
                <a:gd name="T75" fmla="*/ 1 h 1230"/>
                <a:gd name="T76" fmla="*/ 0 w 975"/>
                <a:gd name="T77" fmla="*/ 1 h 1230"/>
                <a:gd name="T78" fmla="*/ 0 w 975"/>
                <a:gd name="T79" fmla="*/ 1 h 1230"/>
                <a:gd name="T80" fmla="*/ 0 w 975"/>
                <a:gd name="T81" fmla="*/ 1 h 1230"/>
                <a:gd name="T82" fmla="*/ 0 w 975"/>
                <a:gd name="T83" fmla="*/ 1 h 1230"/>
                <a:gd name="T84" fmla="*/ 0 w 975"/>
                <a:gd name="T85" fmla="*/ 1 h 1230"/>
                <a:gd name="T86" fmla="*/ 0 w 975"/>
                <a:gd name="T87" fmla="*/ 1 h 1230"/>
                <a:gd name="T88" fmla="*/ 0 w 975"/>
                <a:gd name="T89" fmla="*/ 1 h 1230"/>
                <a:gd name="T90" fmla="*/ 0 w 975"/>
                <a:gd name="T91" fmla="*/ 1 h 1230"/>
                <a:gd name="T92" fmla="*/ 0 w 975"/>
                <a:gd name="T93" fmla="*/ 1 h 1230"/>
                <a:gd name="T94" fmla="*/ 0 w 975"/>
                <a:gd name="T95" fmla="*/ 1 h 1230"/>
                <a:gd name="T96" fmla="*/ 0 w 975"/>
                <a:gd name="T97" fmla="*/ 1 h 1230"/>
                <a:gd name="T98" fmla="*/ 0 w 975"/>
                <a:gd name="T99" fmla="*/ 0 h 1230"/>
                <a:gd name="T100" fmla="*/ 0 w 975"/>
                <a:gd name="T101" fmla="*/ 0 h 1230"/>
                <a:gd name="T102" fmla="*/ 0 w 975"/>
                <a:gd name="T103" fmla="*/ 0 h 1230"/>
                <a:gd name="T104" fmla="*/ 0 w 975"/>
                <a:gd name="T105" fmla="*/ 0 h 1230"/>
                <a:gd name="T106" fmla="*/ 0 w 975"/>
                <a:gd name="T107" fmla="*/ 0 h 1230"/>
                <a:gd name="T108" fmla="*/ 0 w 975"/>
                <a:gd name="T109" fmla="*/ 0 h 1230"/>
                <a:gd name="T110" fmla="*/ 1 w 975"/>
                <a:gd name="T111" fmla="*/ 0 h 1230"/>
                <a:gd name="T112" fmla="*/ 1 w 975"/>
                <a:gd name="T113" fmla="*/ 1 h 123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975"/>
                <a:gd name="T172" fmla="*/ 0 h 1230"/>
                <a:gd name="T173" fmla="*/ 975 w 975"/>
                <a:gd name="T174" fmla="*/ 1230 h 1230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975" h="1230">
                  <a:moveTo>
                    <a:pt x="975" y="509"/>
                  </a:moveTo>
                  <a:lnTo>
                    <a:pt x="727" y="407"/>
                  </a:lnTo>
                  <a:lnTo>
                    <a:pt x="717" y="430"/>
                  </a:lnTo>
                  <a:lnTo>
                    <a:pt x="711" y="453"/>
                  </a:lnTo>
                  <a:lnTo>
                    <a:pt x="704" y="477"/>
                  </a:lnTo>
                  <a:lnTo>
                    <a:pt x="698" y="503"/>
                  </a:lnTo>
                  <a:lnTo>
                    <a:pt x="691" y="536"/>
                  </a:lnTo>
                  <a:lnTo>
                    <a:pt x="687" y="563"/>
                  </a:lnTo>
                  <a:lnTo>
                    <a:pt x="683" y="593"/>
                  </a:lnTo>
                  <a:lnTo>
                    <a:pt x="680" y="625"/>
                  </a:lnTo>
                  <a:lnTo>
                    <a:pt x="677" y="660"/>
                  </a:lnTo>
                  <a:lnTo>
                    <a:pt x="677" y="721"/>
                  </a:lnTo>
                  <a:lnTo>
                    <a:pt x="678" y="752"/>
                  </a:lnTo>
                  <a:lnTo>
                    <a:pt x="680" y="782"/>
                  </a:lnTo>
                  <a:lnTo>
                    <a:pt x="684" y="812"/>
                  </a:lnTo>
                  <a:lnTo>
                    <a:pt x="690" y="842"/>
                  </a:lnTo>
                  <a:lnTo>
                    <a:pt x="696" y="870"/>
                  </a:lnTo>
                  <a:lnTo>
                    <a:pt x="703" y="905"/>
                  </a:lnTo>
                  <a:lnTo>
                    <a:pt x="713" y="936"/>
                  </a:lnTo>
                  <a:lnTo>
                    <a:pt x="247" y="1230"/>
                  </a:lnTo>
                  <a:lnTo>
                    <a:pt x="237" y="1200"/>
                  </a:lnTo>
                  <a:lnTo>
                    <a:pt x="227" y="1174"/>
                  </a:lnTo>
                  <a:lnTo>
                    <a:pt x="218" y="1150"/>
                  </a:lnTo>
                  <a:lnTo>
                    <a:pt x="210" y="1123"/>
                  </a:lnTo>
                  <a:lnTo>
                    <a:pt x="203" y="1100"/>
                  </a:lnTo>
                  <a:lnTo>
                    <a:pt x="194" y="1074"/>
                  </a:lnTo>
                  <a:lnTo>
                    <a:pt x="188" y="1050"/>
                  </a:lnTo>
                  <a:lnTo>
                    <a:pt x="183" y="1027"/>
                  </a:lnTo>
                  <a:lnTo>
                    <a:pt x="177" y="1003"/>
                  </a:lnTo>
                  <a:lnTo>
                    <a:pt x="170" y="975"/>
                  </a:lnTo>
                  <a:lnTo>
                    <a:pt x="166" y="945"/>
                  </a:lnTo>
                  <a:lnTo>
                    <a:pt x="160" y="918"/>
                  </a:lnTo>
                  <a:lnTo>
                    <a:pt x="154" y="890"/>
                  </a:lnTo>
                  <a:lnTo>
                    <a:pt x="151" y="859"/>
                  </a:lnTo>
                  <a:lnTo>
                    <a:pt x="148" y="829"/>
                  </a:lnTo>
                  <a:lnTo>
                    <a:pt x="146" y="795"/>
                  </a:lnTo>
                  <a:lnTo>
                    <a:pt x="143" y="762"/>
                  </a:lnTo>
                  <a:lnTo>
                    <a:pt x="143" y="729"/>
                  </a:lnTo>
                  <a:lnTo>
                    <a:pt x="143" y="695"/>
                  </a:lnTo>
                  <a:lnTo>
                    <a:pt x="143" y="652"/>
                  </a:lnTo>
                  <a:lnTo>
                    <a:pt x="144" y="614"/>
                  </a:lnTo>
                  <a:lnTo>
                    <a:pt x="146" y="588"/>
                  </a:lnTo>
                  <a:lnTo>
                    <a:pt x="148" y="557"/>
                  </a:lnTo>
                  <a:lnTo>
                    <a:pt x="151" y="527"/>
                  </a:lnTo>
                  <a:lnTo>
                    <a:pt x="156" y="491"/>
                  </a:lnTo>
                  <a:lnTo>
                    <a:pt x="161" y="460"/>
                  </a:lnTo>
                  <a:lnTo>
                    <a:pt x="167" y="432"/>
                  </a:lnTo>
                  <a:lnTo>
                    <a:pt x="174" y="396"/>
                  </a:lnTo>
                  <a:lnTo>
                    <a:pt x="181" y="367"/>
                  </a:lnTo>
                  <a:lnTo>
                    <a:pt x="188" y="333"/>
                  </a:lnTo>
                  <a:lnTo>
                    <a:pt x="197" y="305"/>
                  </a:lnTo>
                  <a:lnTo>
                    <a:pt x="207" y="273"/>
                  </a:lnTo>
                  <a:lnTo>
                    <a:pt x="217" y="242"/>
                  </a:lnTo>
                  <a:lnTo>
                    <a:pt x="231" y="204"/>
                  </a:lnTo>
                  <a:lnTo>
                    <a:pt x="0" y="107"/>
                  </a:lnTo>
                  <a:lnTo>
                    <a:pt x="607" y="0"/>
                  </a:lnTo>
                  <a:lnTo>
                    <a:pt x="975" y="509"/>
                  </a:lnTo>
                  <a:close/>
                </a:path>
              </a:pathLst>
            </a:custGeom>
            <a:solidFill>
              <a:srgbClr val="008000"/>
            </a:solidFill>
            <a:ln w="63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4358" name="Freeform 30"/>
            <p:cNvSpPr>
              <a:spLocks/>
            </p:cNvSpPr>
            <p:nvPr/>
          </p:nvSpPr>
          <p:spPr bwMode="auto">
            <a:xfrm>
              <a:off x="2484" y="2514"/>
              <a:ext cx="370" cy="351"/>
            </a:xfrm>
            <a:custGeom>
              <a:avLst/>
              <a:gdLst>
                <a:gd name="T0" fmla="*/ 1 w 1108"/>
                <a:gd name="T1" fmla="*/ 1 h 1053"/>
                <a:gd name="T2" fmla="*/ 1 w 1108"/>
                <a:gd name="T3" fmla="*/ 1 h 1053"/>
                <a:gd name="T4" fmla="*/ 1 w 1108"/>
                <a:gd name="T5" fmla="*/ 1 h 1053"/>
                <a:gd name="T6" fmla="*/ 1 w 1108"/>
                <a:gd name="T7" fmla="*/ 1 h 1053"/>
                <a:gd name="T8" fmla="*/ 1 w 1108"/>
                <a:gd name="T9" fmla="*/ 1 h 1053"/>
                <a:gd name="T10" fmla="*/ 1 w 1108"/>
                <a:gd name="T11" fmla="*/ 1 h 1053"/>
                <a:gd name="T12" fmla="*/ 1 w 1108"/>
                <a:gd name="T13" fmla="*/ 1 h 1053"/>
                <a:gd name="T14" fmla="*/ 1 w 1108"/>
                <a:gd name="T15" fmla="*/ 1 h 1053"/>
                <a:gd name="T16" fmla="*/ 1 w 1108"/>
                <a:gd name="T17" fmla="*/ 1 h 1053"/>
                <a:gd name="T18" fmla="*/ 1 w 1108"/>
                <a:gd name="T19" fmla="*/ 1 h 1053"/>
                <a:gd name="T20" fmla="*/ 1 w 1108"/>
                <a:gd name="T21" fmla="*/ 1 h 1053"/>
                <a:gd name="T22" fmla="*/ 1 w 1108"/>
                <a:gd name="T23" fmla="*/ 1 h 1053"/>
                <a:gd name="T24" fmla="*/ 1 w 1108"/>
                <a:gd name="T25" fmla="*/ 1 h 1053"/>
                <a:gd name="T26" fmla="*/ 1 w 1108"/>
                <a:gd name="T27" fmla="*/ 1 h 1053"/>
                <a:gd name="T28" fmla="*/ 1 w 1108"/>
                <a:gd name="T29" fmla="*/ 1 h 1053"/>
                <a:gd name="T30" fmla="*/ 1 w 1108"/>
                <a:gd name="T31" fmla="*/ 1 h 1053"/>
                <a:gd name="T32" fmla="*/ 1 w 1108"/>
                <a:gd name="T33" fmla="*/ 1 h 1053"/>
                <a:gd name="T34" fmla="*/ 1 w 1108"/>
                <a:gd name="T35" fmla="*/ 1 h 1053"/>
                <a:gd name="T36" fmla="*/ 1 w 1108"/>
                <a:gd name="T37" fmla="*/ 1 h 1053"/>
                <a:gd name="T38" fmla="*/ 1 w 1108"/>
                <a:gd name="T39" fmla="*/ 1 h 1053"/>
                <a:gd name="T40" fmla="*/ 1 w 1108"/>
                <a:gd name="T41" fmla="*/ 1 h 1053"/>
                <a:gd name="T42" fmla="*/ 1 w 1108"/>
                <a:gd name="T43" fmla="*/ 1 h 1053"/>
                <a:gd name="T44" fmla="*/ 1 w 1108"/>
                <a:gd name="T45" fmla="*/ 1 h 1053"/>
                <a:gd name="T46" fmla="*/ 1 w 1108"/>
                <a:gd name="T47" fmla="*/ 1 h 1053"/>
                <a:gd name="T48" fmla="*/ 1 w 1108"/>
                <a:gd name="T49" fmla="*/ 1 h 1053"/>
                <a:gd name="T50" fmla="*/ 1 w 1108"/>
                <a:gd name="T51" fmla="*/ 1 h 1053"/>
                <a:gd name="T52" fmla="*/ 1 w 1108"/>
                <a:gd name="T53" fmla="*/ 1 h 1053"/>
                <a:gd name="T54" fmla="*/ 0 w 1108"/>
                <a:gd name="T55" fmla="*/ 1 h 1053"/>
                <a:gd name="T56" fmla="*/ 0 w 1108"/>
                <a:gd name="T57" fmla="*/ 1 h 1053"/>
                <a:gd name="T58" fmla="*/ 0 w 1108"/>
                <a:gd name="T59" fmla="*/ 1 h 1053"/>
                <a:gd name="T60" fmla="*/ 0 w 1108"/>
                <a:gd name="T61" fmla="*/ 1 h 1053"/>
                <a:gd name="T62" fmla="*/ 0 w 1108"/>
                <a:gd name="T63" fmla="*/ 1 h 1053"/>
                <a:gd name="T64" fmla="*/ 0 w 1108"/>
                <a:gd name="T65" fmla="*/ 1 h 1053"/>
                <a:gd name="T66" fmla="*/ 0 w 1108"/>
                <a:gd name="T67" fmla="*/ 1 h 1053"/>
                <a:gd name="T68" fmla="*/ 0 w 1108"/>
                <a:gd name="T69" fmla="*/ 1 h 1053"/>
                <a:gd name="T70" fmla="*/ 0 w 1108"/>
                <a:gd name="T71" fmla="*/ 1 h 1053"/>
                <a:gd name="T72" fmla="*/ 0 w 1108"/>
                <a:gd name="T73" fmla="*/ 1 h 1053"/>
                <a:gd name="T74" fmla="*/ 0 w 1108"/>
                <a:gd name="T75" fmla="*/ 1 h 1053"/>
                <a:gd name="T76" fmla="*/ 0 w 1108"/>
                <a:gd name="T77" fmla="*/ 0 h 1053"/>
                <a:gd name="T78" fmla="*/ 1 w 1108"/>
                <a:gd name="T79" fmla="*/ 0 h 1053"/>
                <a:gd name="T80" fmla="*/ 1 w 1108"/>
                <a:gd name="T81" fmla="*/ 0 h 1053"/>
                <a:gd name="T82" fmla="*/ 1 w 1108"/>
                <a:gd name="T83" fmla="*/ 0 h 1053"/>
                <a:gd name="T84" fmla="*/ 1 w 1108"/>
                <a:gd name="T85" fmla="*/ 0 h 1053"/>
                <a:gd name="T86" fmla="*/ 1 w 1108"/>
                <a:gd name="T87" fmla="*/ 0 h 1053"/>
                <a:gd name="T88" fmla="*/ 1 w 1108"/>
                <a:gd name="T89" fmla="*/ 0 h 1053"/>
                <a:gd name="T90" fmla="*/ 1 w 1108"/>
                <a:gd name="T91" fmla="*/ 0 h 1053"/>
                <a:gd name="T92" fmla="*/ 1 w 1108"/>
                <a:gd name="T93" fmla="*/ 0 h 1053"/>
                <a:gd name="T94" fmla="*/ 1 w 1108"/>
                <a:gd name="T95" fmla="*/ 1 h 1053"/>
                <a:gd name="T96" fmla="*/ 1 w 1108"/>
                <a:gd name="T97" fmla="*/ 1 h 1053"/>
                <a:gd name="T98" fmla="*/ 1 w 1108"/>
                <a:gd name="T99" fmla="*/ 1 h 1053"/>
                <a:gd name="T100" fmla="*/ 1 w 1108"/>
                <a:gd name="T101" fmla="*/ 1 h 1053"/>
                <a:gd name="T102" fmla="*/ 1 w 1108"/>
                <a:gd name="T103" fmla="*/ 1 h 1053"/>
                <a:gd name="T104" fmla="*/ 1 w 1108"/>
                <a:gd name="T105" fmla="*/ 1 h 1053"/>
                <a:gd name="T106" fmla="*/ 1 w 1108"/>
                <a:gd name="T107" fmla="*/ 1 h 1053"/>
                <a:gd name="T108" fmla="*/ 1 w 1108"/>
                <a:gd name="T109" fmla="*/ 1 h 1053"/>
                <a:gd name="T110" fmla="*/ 1 w 1108"/>
                <a:gd name="T111" fmla="*/ 1 h 1053"/>
                <a:gd name="T112" fmla="*/ 1 w 1108"/>
                <a:gd name="T113" fmla="*/ 1 h 1053"/>
                <a:gd name="T114" fmla="*/ 2 w 1108"/>
                <a:gd name="T115" fmla="*/ 1 h 1053"/>
                <a:gd name="T116" fmla="*/ 1 w 1108"/>
                <a:gd name="T117" fmla="*/ 1 h 1053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1108"/>
                <a:gd name="T178" fmla="*/ 0 h 1053"/>
                <a:gd name="T179" fmla="*/ 1108 w 1108"/>
                <a:gd name="T180" fmla="*/ 1053 h 1053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1108" h="1053">
                  <a:moveTo>
                    <a:pt x="880" y="1053"/>
                  </a:moveTo>
                  <a:lnTo>
                    <a:pt x="857" y="1042"/>
                  </a:lnTo>
                  <a:lnTo>
                    <a:pt x="838" y="1032"/>
                  </a:lnTo>
                  <a:lnTo>
                    <a:pt x="818" y="1022"/>
                  </a:lnTo>
                  <a:lnTo>
                    <a:pt x="800" y="1012"/>
                  </a:lnTo>
                  <a:lnTo>
                    <a:pt x="780" y="1000"/>
                  </a:lnTo>
                  <a:lnTo>
                    <a:pt x="760" y="989"/>
                  </a:lnTo>
                  <a:lnTo>
                    <a:pt x="741" y="976"/>
                  </a:lnTo>
                  <a:lnTo>
                    <a:pt x="721" y="965"/>
                  </a:lnTo>
                  <a:lnTo>
                    <a:pt x="700" y="949"/>
                  </a:lnTo>
                  <a:lnTo>
                    <a:pt x="676" y="933"/>
                  </a:lnTo>
                  <a:lnTo>
                    <a:pt x="657" y="919"/>
                  </a:lnTo>
                  <a:lnTo>
                    <a:pt x="639" y="903"/>
                  </a:lnTo>
                  <a:lnTo>
                    <a:pt x="617" y="888"/>
                  </a:lnTo>
                  <a:lnTo>
                    <a:pt x="595" y="871"/>
                  </a:lnTo>
                  <a:lnTo>
                    <a:pt x="575" y="854"/>
                  </a:lnTo>
                  <a:lnTo>
                    <a:pt x="553" y="835"/>
                  </a:lnTo>
                  <a:lnTo>
                    <a:pt x="536" y="819"/>
                  </a:lnTo>
                  <a:lnTo>
                    <a:pt x="512" y="797"/>
                  </a:lnTo>
                  <a:lnTo>
                    <a:pt x="492" y="778"/>
                  </a:lnTo>
                  <a:lnTo>
                    <a:pt x="475" y="760"/>
                  </a:lnTo>
                  <a:lnTo>
                    <a:pt x="455" y="738"/>
                  </a:lnTo>
                  <a:lnTo>
                    <a:pt x="441" y="722"/>
                  </a:lnTo>
                  <a:lnTo>
                    <a:pt x="424" y="703"/>
                  </a:lnTo>
                  <a:lnTo>
                    <a:pt x="406" y="683"/>
                  </a:lnTo>
                  <a:lnTo>
                    <a:pt x="388" y="658"/>
                  </a:lnTo>
                  <a:lnTo>
                    <a:pt x="371" y="638"/>
                  </a:lnTo>
                  <a:lnTo>
                    <a:pt x="354" y="616"/>
                  </a:lnTo>
                  <a:lnTo>
                    <a:pt x="334" y="589"/>
                  </a:lnTo>
                  <a:lnTo>
                    <a:pt x="317" y="564"/>
                  </a:lnTo>
                  <a:lnTo>
                    <a:pt x="298" y="537"/>
                  </a:lnTo>
                  <a:lnTo>
                    <a:pt x="281" y="510"/>
                  </a:lnTo>
                  <a:lnTo>
                    <a:pt x="265" y="482"/>
                  </a:lnTo>
                  <a:lnTo>
                    <a:pt x="248" y="452"/>
                  </a:lnTo>
                  <a:lnTo>
                    <a:pt x="237" y="426"/>
                  </a:lnTo>
                  <a:lnTo>
                    <a:pt x="223" y="402"/>
                  </a:lnTo>
                  <a:lnTo>
                    <a:pt x="211" y="375"/>
                  </a:lnTo>
                  <a:lnTo>
                    <a:pt x="0" y="475"/>
                  </a:lnTo>
                  <a:lnTo>
                    <a:pt x="348" y="0"/>
                  </a:lnTo>
                  <a:lnTo>
                    <a:pt x="937" y="51"/>
                  </a:lnTo>
                  <a:lnTo>
                    <a:pt x="700" y="157"/>
                  </a:lnTo>
                  <a:lnTo>
                    <a:pt x="714" y="187"/>
                  </a:lnTo>
                  <a:lnTo>
                    <a:pt x="731" y="218"/>
                  </a:lnTo>
                  <a:lnTo>
                    <a:pt x="753" y="252"/>
                  </a:lnTo>
                  <a:lnTo>
                    <a:pt x="777" y="289"/>
                  </a:lnTo>
                  <a:lnTo>
                    <a:pt x="798" y="318"/>
                  </a:lnTo>
                  <a:lnTo>
                    <a:pt x="823" y="346"/>
                  </a:lnTo>
                  <a:lnTo>
                    <a:pt x="845" y="375"/>
                  </a:lnTo>
                  <a:lnTo>
                    <a:pt x="870" y="399"/>
                  </a:lnTo>
                  <a:lnTo>
                    <a:pt x="895" y="422"/>
                  </a:lnTo>
                  <a:lnTo>
                    <a:pt x="922" y="447"/>
                  </a:lnTo>
                  <a:lnTo>
                    <a:pt x="949" y="469"/>
                  </a:lnTo>
                  <a:lnTo>
                    <a:pt x="975" y="490"/>
                  </a:lnTo>
                  <a:lnTo>
                    <a:pt x="1001" y="509"/>
                  </a:lnTo>
                  <a:lnTo>
                    <a:pt x="1032" y="529"/>
                  </a:lnTo>
                  <a:lnTo>
                    <a:pt x="1063" y="547"/>
                  </a:lnTo>
                  <a:lnTo>
                    <a:pt x="1086" y="557"/>
                  </a:lnTo>
                  <a:lnTo>
                    <a:pt x="1108" y="569"/>
                  </a:lnTo>
                  <a:lnTo>
                    <a:pt x="880" y="1053"/>
                  </a:lnTo>
                  <a:close/>
                </a:path>
              </a:pathLst>
            </a:custGeom>
            <a:solidFill>
              <a:srgbClr val="FF00FF"/>
            </a:solidFill>
            <a:ln w="63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4359" name="Freeform 31"/>
            <p:cNvSpPr>
              <a:spLocks/>
            </p:cNvSpPr>
            <p:nvPr/>
          </p:nvSpPr>
          <p:spPr bwMode="auto">
            <a:xfrm>
              <a:off x="2762" y="2637"/>
              <a:ext cx="401" cy="321"/>
            </a:xfrm>
            <a:custGeom>
              <a:avLst/>
              <a:gdLst>
                <a:gd name="T0" fmla="*/ 1 w 1202"/>
                <a:gd name="T1" fmla="*/ 0 h 962"/>
                <a:gd name="T2" fmla="*/ 1 w 1202"/>
                <a:gd name="T3" fmla="*/ 0 h 962"/>
                <a:gd name="T4" fmla="*/ 1 w 1202"/>
                <a:gd name="T5" fmla="*/ 0 h 962"/>
                <a:gd name="T6" fmla="*/ 1 w 1202"/>
                <a:gd name="T7" fmla="*/ 0 h 962"/>
                <a:gd name="T8" fmla="*/ 1 w 1202"/>
                <a:gd name="T9" fmla="*/ 0 h 962"/>
                <a:gd name="T10" fmla="*/ 1 w 1202"/>
                <a:gd name="T11" fmla="*/ 0 h 962"/>
                <a:gd name="T12" fmla="*/ 1 w 1202"/>
                <a:gd name="T13" fmla="*/ 0 h 962"/>
                <a:gd name="T14" fmla="*/ 1 w 1202"/>
                <a:gd name="T15" fmla="*/ 0 h 962"/>
                <a:gd name="T16" fmla="*/ 1 w 1202"/>
                <a:gd name="T17" fmla="*/ 0 h 962"/>
                <a:gd name="T18" fmla="*/ 1 w 1202"/>
                <a:gd name="T19" fmla="*/ 0 h 962"/>
                <a:gd name="T20" fmla="*/ 1 w 1202"/>
                <a:gd name="T21" fmla="*/ 0 h 962"/>
                <a:gd name="T22" fmla="*/ 1 w 1202"/>
                <a:gd name="T23" fmla="*/ 0 h 962"/>
                <a:gd name="T24" fmla="*/ 1 w 1202"/>
                <a:gd name="T25" fmla="*/ 0 h 962"/>
                <a:gd name="T26" fmla="*/ 1 w 1202"/>
                <a:gd name="T27" fmla="*/ 0 h 962"/>
                <a:gd name="T28" fmla="*/ 1 w 1202"/>
                <a:gd name="T29" fmla="*/ 0 h 962"/>
                <a:gd name="T30" fmla="*/ 1 w 1202"/>
                <a:gd name="T31" fmla="*/ 0 h 962"/>
                <a:gd name="T32" fmla="*/ 1 w 1202"/>
                <a:gd name="T33" fmla="*/ 0 h 962"/>
                <a:gd name="T34" fmla="*/ 1 w 1202"/>
                <a:gd name="T35" fmla="*/ 0 h 962"/>
                <a:gd name="T36" fmla="*/ 1 w 1202"/>
                <a:gd name="T37" fmla="*/ 0 h 962"/>
                <a:gd name="T38" fmla="*/ 2 w 1202"/>
                <a:gd name="T39" fmla="*/ 1 h 962"/>
                <a:gd name="T40" fmla="*/ 2 w 1202"/>
                <a:gd name="T41" fmla="*/ 1 h 962"/>
                <a:gd name="T42" fmla="*/ 2 w 1202"/>
                <a:gd name="T43" fmla="*/ 1 h 962"/>
                <a:gd name="T44" fmla="*/ 2 w 1202"/>
                <a:gd name="T45" fmla="*/ 1 h 962"/>
                <a:gd name="T46" fmla="*/ 2 w 1202"/>
                <a:gd name="T47" fmla="*/ 1 h 962"/>
                <a:gd name="T48" fmla="*/ 1 w 1202"/>
                <a:gd name="T49" fmla="*/ 1 h 962"/>
                <a:gd name="T50" fmla="*/ 1 w 1202"/>
                <a:gd name="T51" fmla="*/ 1 h 962"/>
                <a:gd name="T52" fmla="*/ 1 w 1202"/>
                <a:gd name="T53" fmla="*/ 1 h 962"/>
                <a:gd name="T54" fmla="*/ 1 w 1202"/>
                <a:gd name="T55" fmla="*/ 1 h 962"/>
                <a:gd name="T56" fmla="*/ 1 w 1202"/>
                <a:gd name="T57" fmla="*/ 1 h 962"/>
                <a:gd name="T58" fmla="*/ 1 w 1202"/>
                <a:gd name="T59" fmla="*/ 1 h 962"/>
                <a:gd name="T60" fmla="*/ 1 w 1202"/>
                <a:gd name="T61" fmla="*/ 1 h 962"/>
                <a:gd name="T62" fmla="*/ 1 w 1202"/>
                <a:gd name="T63" fmla="*/ 1 h 962"/>
                <a:gd name="T64" fmla="*/ 1 w 1202"/>
                <a:gd name="T65" fmla="*/ 1 h 962"/>
                <a:gd name="T66" fmla="*/ 1 w 1202"/>
                <a:gd name="T67" fmla="*/ 1 h 962"/>
                <a:gd name="T68" fmla="*/ 1 w 1202"/>
                <a:gd name="T69" fmla="*/ 1 h 962"/>
                <a:gd name="T70" fmla="*/ 1 w 1202"/>
                <a:gd name="T71" fmla="*/ 1 h 962"/>
                <a:gd name="T72" fmla="*/ 1 w 1202"/>
                <a:gd name="T73" fmla="*/ 1 h 962"/>
                <a:gd name="T74" fmla="*/ 1 w 1202"/>
                <a:gd name="T75" fmla="*/ 1 h 962"/>
                <a:gd name="T76" fmla="*/ 1 w 1202"/>
                <a:gd name="T77" fmla="*/ 1 h 962"/>
                <a:gd name="T78" fmla="*/ 1 w 1202"/>
                <a:gd name="T79" fmla="*/ 1 h 962"/>
                <a:gd name="T80" fmla="*/ 1 w 1202"/>
                <a:gd name="T81" fmla="*/ 1 h 962"/>
                <a:gd name="T82" fmla="*/ 1 w 1202"/>
                <a:gd name="T83" fmla="*/ 1 h 962"/>
                <a:gd name="T84" fmla="*/ 1 w 1202"/>
                <a:gd name="T85" fmla="*/ 1 h 962"/>
                <a:gd name="T86" fmla="*/ 1 w 1202"/>
                <a:gd name="T87" fmla="*/ 1 h 962"/>
                <a:gd name="T88" fmla="*/ 1 w 1202"/>
                <a:gd name="T89" fmla="*/ 1 h 962"/>
                <a:gd name="T90" fmla="*/ 1 w 1202"/>
                <a:gd name="T91" fmla="*/ 1 h 962"/>
                <a:gd name="T92" fmla="*/ 1 w 1202"/>
                <a:gd name="T93" fmla="*/ 1 h 962"/>
                <a:gd name="T94" fmla="*/ 1 w 1202"/>
                <a:gd name="T95" fmla="*/ 1 h 962"/>
                <a:gd name="T96" fmla="*/ 0 w 1202"/>
                <a:gd name="T97" fmla="*/ 1 h 962"/>
                <a:gd name="T98" fmla="*/ 0 w 1202"/>
                <a:gd name="T99" fmla="*/ 1 h 962"/>
                <a:gd name="T100" fmla="*/ 0 w 1202"/>
                <a:gd name="T101" fmla="*/ 1 h 962"/>
                <a:gd name="T102" fmla="*/ 0 w 1202"/>
                <a:gd name="T103" fmla="*/ 1 h 962"/>
                <a:gd name="T104" fmla="*/ 0 w 1202"/>
                <a:gd name="T105" fmla="*/ 1 h 962"/>
                <a:gd name="T106" fmla="*/ 0 w 1202"/>
                <a:gd name="T107" fmla="*/ 1 h 962"/>
                <a:gd name="T108" fmla="*/ 0 w 1202"/>
                <a:gd name="T109" fmla="*/ 1 h 962"/>
                <a:gd name="T110" fmla="*/ 0 w 1202"/>
                <a:gd name="T111" fmla="*/ 0 h 962"/>
                <a:gd name="T112" fmla="*/ 1 w 1202"/>
                <a:gd name="T113" fmla="*/ 0 h 962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1202"/>
                <a:gd name="T172" fmla="*/ 0 h 962"/>
                <a:gd name="T173" fmla="*/ 1202 w 1202"/>
                <a:gd name="T174" fmla="*/ 962 h 962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1202" h="962">
                  <a:moveTo>
                    <a:pt x="482" y="0"/>
                  </a:moveTo>
                  <a:lnTo>
                    <a:pt x="382" y="248"/>
                  </a:lnTo>
                  <a:lnTo>
                    <a:pt x="405" y="258"/>
                  </a:lnTo>
                  <a:lnTo>
                    <a:pt x="426" y="263"/>
                  </a:lnTo>
                  <a:lnTo>
                    <a:pt x="450" y="270"/>
                  </a:lnTo>
                  <a:lnTo>
                    <a:pt x="477" y="278"/>
                  </a:lnTo>
                  <a:lnTo>
                    <a:pt x="509" y="283"/>
                  </a:lnTo>
                  <a:lnTo>
                    <a:pt x="537" y="287"/>
                  </a:lnTo>
                  <a:lnTo>
                    <a:pt x="566" y="292"/>
                  </a:lnTo>
                  <a:lnTo>
                    <a:pt x="598" y="296"/>
                  </a:lnTo>
                  <a:lnTo>
                    <a:pt x="633" y="299"/>
                  </a:lnTo>
                  <a:lnTo>
                    <a:pt x="694" y="299"/>
                  </a:lnTo>
                  <a:lnTo>
                    <a:pt x="727" y="297"/>
                  </a:lnTo>
                  <a:lnTo>
                    <a:pt x="755" y="295"/>
                  </a:lnTo>
                  <a:lnTo>
                    <a:pt x="785" y="290"/>
                  </a:lnTo>
                  <a:lnTo>
                    <a:pt x="816" y="285"/>
                  </a:lnTo>
                  <a:lnTo>
                    <a:pt x="843" y="280"/>
                  </a:lnTo>
                  <a:lnTo>
                    <a:pt x="878" y="272"/>
                  </a:lnTo>
                  <a:lnTo>
                    <a:pt x="909" y="262"/>
                  </a:lnTo>
                  <a:lnTo>
                    <a:pt x="1202" y="726"/>
                  </a:lnTo>
                  <a:lnTo>
                    <a:pt x="1174" y="738"/>
                  </a:lnTo>
                  <a:lnTo>
                    <a:pt x="1147" y="748"/>
                  </a:lnTo>
                  <a:lnTo>
                    <a:pt x="1123" y="756"/>
                  </a:lnTo>
                  <a:lnTo>
                    <a:pt x="1097" y="765"/>
                  </a:lnTo>
                  <a:lnTo>
                    <a:pt x="1073" y="772"/>
                  </a:lnTo>
                  <a:lnTo>
                    <a:pt x="1047" y="781"/>
                  </a:lnTo>
                  <a:lnTo>
                    <a:pt x="1024" y="786"/>
                  </a:lnTo>
                  <a:lnTo>
                    <a:pt x="1000" y="792"/>
                  </a:lnTo>
                  <a:lnTo>
                    <a:pt x="976" y="798"/>
                  </a:lnTo>
                  <a:lnTo>
                    <a:pt x="949" y="805"/>
                  </a:lnTo>
                  <a:lnTo>
                    <a:pt x="918" y="809"/>
                  </a:lnTo>
                  <a:lnTo>
                    <a:pt x="892" y="815"/>
                  </a:lnTo>
                  <a:lnTo>
                    <a:pt x="863" y="820"/>
                  </a:lnTo>
                  <a:lnTo>
                    <a:pt x="833" y="825"/>
                  </a:lnTo>
                  <a:lnTo>
                    <a:pt x="802" y="828"/>
                  </a:lnTo>
                  <a:lnTo>
                    <a:pt x="768" y="829"/>
                  </a:lnTo>
                  <a:lnTo>
                    <a:pt x="735" y="832"/>
                  </a:lnTo>
                  <a:lnTo>
                    <a:pt x="704" y="832"/>
                  </a:lnTo>
                  <a:lnTo>
                    <a:pt x="670" y="832"/>
                  </a:lnTo>
                  <a:lnTo>
                    <a:pt x="627" y="832"/>
                  </a:lnTo>
                  <a:lnTo>
                    <a:pt x="588" y="830"/>
                  </a:lnTo>
                  <a:lnTo>
                    <a:pt x="561" y="829"/>
                  </a:lnTo>
                  <a:lnTo>
                    <a:pt x="531" y="828"/>
                  </a:lnTo>
                  <a:lnTo>
                    <a:pt x="500" y="825"/>
                  </a:lnTo>
                  <a:lnTo>
                    <a:pt x="464" y="819"/>
                  </a:lnTo>
                  <a:lnTo>
                    <a:pt x="435" y="813"/>
                  </a:lnTo>
                  <a:lnTo>
                    <a:pt x="405" y="809"/>
                  </a:lnTo>
                  <a:lnTo>
                    <a:pt x="369" y="800"/>
                  </a:lnTo>
                  <a:lnTo>
                    <a:pt x="342" y="793"/>
                  </a:lnTo>
                  <a:lnTo>
                    <a:pt x="308" y="786"/>
                  </a:lnTo>
                  <a:lnTo>
                    <a:pt x="278" y="778"/>
                  </a:lnTo>
                  <a:lnTo>
                    <a:pt x="248" y="769"/>
                  </a:lnTo>
                  <a:lnTo>
                    <a:pt x="217" y="758"/>
                  </a:lnTo>
                  <a:lnTo>
                    <a:pt x="178" y="743"/>
                  </a:lnTo>
                  <a:lnTo>
                    <a:pt x="87" y="962"/>
                  </a:lnTo>
                  <a:lnTo>
                    <a:pt x="0" y="344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FFFF00"/>
            </a:solidFill>
            <a:ln w="63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4360" name="Freeform 32"/>
            <p:cNvSpPr>
              <a:spLocks/>
            </p:cNvSpPr>
            <p:nvPr/>
          </p:nvSpPr>
          <p:spPr bwMode="auto">
            <a:xfrm>
              <a:off x="3052" y="2574"/>
              <a:ext cx="348" cy="348"/>
            </a:xfrm>
            <a:custGeom>
              <a:avLst/>
              <a:gdLst>
                <a:gd name="T0" fmla="*/ 1 w 1044"/>
                <a:gd name="T1" fmla="*/ 0 h 1044"/>
                <a:gd name="T2" fmla="*/ 1 w 1044"/>
                <a:gd name="T3" fmla="*/ 0 h 1044"/>
                <a:gd name="T4" fmla="*/ 1 w 1044"/>
                <a:gd name="T5" fmla="*/ 0 h 1044"/>
                <a:gd name="T6" fmla="*/ 1 w 1044"/>
                <a:gd name="T7" fmla="*/ 0 h 1044"/>
                <a:gd name="T8" fmla="*/ 1 w 1044"/>
                <a:gd name="T9" fmla="*/ 0 h 1044"/>
                <a:gd name="T10" fmla="*/ 1 w 1044"/>
                <a:gd name="T11" fmla="*/ 0 h 1044"/>
                <a:gd name="T12" fmla="*/ 1 w 1044"/>
                <a:gd name="T13" fmla="*/ 0 h 1044"/>
                <a:gd name="T14" fmla="*/ 1 w 1044"/>
                <a:gd name="T15" fmla="*/ 1 h 1044"/>
                <a:gd name="T16" fmla="*/ 1 w 1044"/>
                <a:gd name="T17" fmla="*/ 1 h 1044"/>
                <a:gd name="T18" fmla="*/ 1 w 1044"/>
                <a:gd name="T19" fmla="*/ 1 h 1044"/>
                <a:gd name="T20" fmla="*/ 1 w 1044"/>
                <a:gd name="T21" fmla="*/ 1 h 1044"/>
                <a:gd name="T22" fmla="*/ 1 w 1044"/>
                <a:gd name="T23" fmla="*/ 1 h 1044"/>
                <a:gd name="T24" fmla="*/ 1 w 1044"/>
                <a:gd name="T25" fmla="*/ 1 h 1044"/>
                <a:gd name="T26" fmla="*/ 1 w 1044"/>
                <a:gd name="T27" fmla="*/ 1 h 1044"/>
                <a:gd name="T28" fmla="*/ 1 w 1044"/>
                <a:gd name="T29" fmla="*/ 1 h 1044"/>
                <a:gd name="T30" fmla="*/ 1 w 1044"/>
                <a:gd name="T31" fmla="*/ 1 h 1044"/>
                <a:gd name="T32" fmla="*/ 1 w 1044"/>
                <a:gd name="T33" fmla="*/ 1 h 1044"/>
                <a:gd name="T34" fmla="*/ 1 w 1044"/>
                <a:gd name="T35" fmla="*/ 1 h 1044"/>
                <a:gd name="T36" fmla="*/ 1 w 1044"/>
                <a:gd name="T37" fmla="*/ 1 h 1044"/>
                <a:gd name="T38" fmla="*/ 1 w 1044"/>
                <a:gd name="T39" fmla="*/ 1 h 1044"/>
                <a:gd name="T40" fmla="*/ 1 w 1044"/>
                <a:gd name="T41" fmla="*/ 1 h 1044"/>
                <a:gd name="T42" fmla="*/ 1 w 1044"/>
                <a:gd name="T43" fmla="*/ 1 h 1044"/>
                <a:gd name="T44" fmla="*/ 1 w 1044"/>
                <a:gd name="T45" fmla="*/ 1 h 1044"/>
                <a:gd name="T46" fmla="*/ 1 w 1044"/>
                <a:gd name="T47" fmla="*/ 1 h 1044"/>
                <a:gd name="T48" fmla="*/ 1 w 1044"/>
                <a:gd name="T49" fmla="*/ 1 h 1044"/>
                <a:gd name="T50" fmla="*/ 1 w 1044"/>
                <a:gd name="T51" fmla="*/ 1 h 1044"/>
                <a:gd name="T52" fmla="*/ 1 w 1044"/>
                <a:gd name="T53" fmla="*/ 1 h 1044"/>
                <a:gd name="T54" fmla="*/ 1 w 1044"/>
                <a:gd name="T55" fmla="*/ 1 h 1044"/>
                <a:gd name="T56" fmla="*/ 1 w 1044"/>
                <a:gd name="T57" fmla="*/ 1 h 1044"/>
                <a:gd name="T58" fmla="*/ 1 w 1044"/>
                <a:gd name="T59" fmla="*/ 1 h 1044"/>
                <a:gd name="T60" fmla="*/ 1 w 1044"/>
                <a:gd name="T61" fmla="*/ 1 h 1044"/>
                <a:gd name="T62" fmla="*/ 1 w 1044"/>
                <a:gd name="T63" fmla="*/ 1 h 1044"/>
                <a:gd name="T64" fmla="*/ 1 w 1044"/>
                <a:gd name="T65" fmla="*/ 1 h 1044"/>
                <a:gd name="T66" fmla="*/ 1 w 1044"/>
                <a:gd name="T67" fmla="*/ 1 h 1044"/>
                <a:gd name="T68" fmla="*/ 0 w 1044"/>
                <a:gd name="T69" fmla="*/ 1 h 1044"/>
                <a:gd name="T70" fmla="*/ 0 w 1044"/>
                <a:gd name="T71" fmla="*/ 0 h 1044"/>
                <a:gd name="T72" fmla="*/ 0 w 1044"/>
                <a:gd name="T73" fmla="*/ 1 h 1044"/>
                <a:gd name="T74" fmla="*/ 0 w 1044"/>
                <a:gd name="T75" fmla="*/ 1 h 1044"/>
                <a:gd name="T76" fmla="*/ 0 w 1044"/>
                <a:gd name="T77" fmla="*/ 1 h 1044"/>
                <a:gd name="T78" fmla="*/ 0 w 1044"/>
                <a:gd name="T79" fmla="*/ 1 h 1044"/>
                <a:gd name="T80" fmla="*/ 0 w 1044"/>
                <a:gd name="T81" fmla="*/ 0 h 1044"/>
                <a:gd name="T82" fmla="*/ 0 w 1044"/>
                <a:gd name="T83" fmla="*/ 0 h 1044"/>
                <a:gd name="T84" fmla="*/ 0 w 1044"/>
                <a:gd name="T85" fmla="*/ 0 h 1044"/>
                <a:gd name="T86" fmla="*/ 0 w 1044"/>
                <a:gd name="T87" fmla="*/ 0 h 1044"/>
                <a:gd name="T88" fmla="*/ 1 w 1044"/>
                <a:gd name="T89" fmla="*/ 0 h 1044"/>
                <a:gd name="T90" fmla="*/ 1 w 1044"/>
                <a:gd name="T91" fmla="*/ 0 h 1044"/>
                <a:gd name="T92" fmla="*/ 1 w 1044"/>
                <a:gd name="T93" fmla="*/ 0 h 1044"/>
                <a:gd name="T94" fmla="*/ 1 w 1044"/>
                <a:gd name="T95" fmla="*/ 0 h 1044"/>
                <a:gd name="T96" fmla="*/ 1 w 1044"/>
                <a:gd name="T97" fmla="*/ 0 h 1044"/>
                <a:gd name="T98" fmla="*/ 1 w 1044"/>
                <a:gd name="T99" fmla="*/ 0 h 1044"/>
                <a:gd name="T100" fmla="*/ 1 w 1044"/>
                <a:gd name="T101" fmla="*/ 0 h 1044"/>
                <a:gd name="T102" fmla="*/ 1 w 1044"/>
                <a:gd name="T103" fmla="*/ 0 h 1044"/>
                <a:gd name="T104" fmla="*/ 1 w 1044"/>
                <a:gd name="T105" fmla="*/ 0 h 1044"/>
                <a:gd name="T106" fmla="*/ 1 w 1044"/>
                <a:gd name="T107" fmla="*/ 0 h 1044"/>
                <a:gd name="T108" fmla="*/ 1 w 1044"/>
                <a:gd name="T109" fmla="*/ 0 h 1044"/>
                <a:gd name="T110" fmla="*/ 1 w 1044"/>
                <a:gd name="T111" fmla="*/ 0 h 104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044"/>
                <a:gd name="T169" fmla="*/ 0 h 1044"/>
                <a:gd name="T170" fmla="*/ 1044 w 1044"/>
                <a:gd name="T171" fmla="*/ 1044 h 104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044" h="1044">
                  <a:moveTo>
                    <a:pt x="1044" y="229"/>
                  </a:moveTo>
                  <a:lnTo>
                    <a:pt x="1031" y="252"/>
                  </a:lnTo>
                  <a:lnTo>
                    <a:pt x="1023" y="270"/>
                  </a:lnTo>
                  <a:lnTo>
                    <a:pt x="1011" y="290"/>
                  </a:lnTo>
                  <a:lnTo>
                    <a:pt x="1003" y="309"/>
                  </a:lnTo>
                  <a:lnTo>
                    <a:pt x="991" y="329"/>
                  </a:lnTo>
                  <a:lnTo>
                    <a:pt x="979" y="349"/>
                  </a:lnTo>
                  <a:lnTo>
                    <a:pt x="967" y="367"/>
                  </a:lnTo>
                  <a:lnTo>
                    <a:pt x="954" y="387"/>
                  </a:lnTo>
                  <a:lnTo>
                    <a:pt x="939" y="409"/>
                  </a:lnTo>
                  <a:lnTo>
                    <a:pt x="923" y="431"/>
                  </a:lnTo>
                  <a:lnTo>
                    <a:pt x="910" y="450"/>
                  </a:lnTo>
                  <a:lnTo>
                    <a:pt x="894" y="468"/>
                  </a:lnTo>
                  <a:lnTo>
                    <a:pt x="877" y="491"/>
                  </a:lnTo>
                  <a:lnTo>
                    <a:pt x="860" y="514"/>
                  </a:lnTo>
                  <a:lnTo>
                    <a:pt x="843" y="534"/>
                  </a:lnTo>
                  <a:lnTo>
                    <a:pt x="825" y="555"/>
                  </a:lnTo>
                  <a:lnTo>
                    <a:pt x="809" y="572"/>
                  </a:lnTo>
                  <a:lnTo>
                    <a:pt x="786" y="597"/>
                  </a:lnTo>
                  <a:lnTo>
                    <a:pt x="768" y="617"/>
                  </a:lnTo>
                  <a:lnTo>
                    <a:pt x="749" y="634"/>
                  </a:lnTo>
                  <a:lnTo>
                    <a:pt x="728" y="654"/>
                  </a:lnTo>
                  <a:lnTo>
                    <a:pt x="712" y="668"/>
                  </a:lnTo>
                  <a:lnTo>
                    <a:pt x="692" y="685"/>
                  </a:lnTo>
                  <a:lnTo>
                    <a:pt x="672" y="702"/>
                  </a:lnTo>
                  <a:lnTo>
                    <a:pt x="649" y="721"/>
                  </a:lnTo>
                  <a:lnTo>
                    <a:pt x="629" y="736"/>
                  </a:lnTo>
                  <a:lnTo>
                    <a:pt x="607" y="753"/>
                  </a:lnTo>
                  <a:lnTo>
                    <a:pt x="578" y="773"/>
                  </a:lnTo>
                  <a:lnTo>
                    <a:pt x="554" y="790"/>
                  </a:lnTo>
                  <a:lnTo>
                    <a:pt x="528" y="809"/>
                  </a:lnTo>
                  <a:lnTo>
                    <a:pt x="501" y="827"/>
                  </a:lnTo>
                  <a:lnTo>
                    <a:pt x="473" y="843"/>
                  </a:lnTo>
                  <a:lnTo>
                    <a:pt x="617" y="1044"/>
                  </a:lnTo>
                  <a:lnTo>
                    <a:pt x="42" y="786"/>
                  </a:lnTo>
                  <a:lnTo>
                    <a:pt x="0" y="276"/>
                  </a:lnTo>
                  <a:lnTo>
                    <a:pt x="119" y="420"/>
                  </a:lnTo>
                  <a:lnTo>
                    <a:pt x="146" y="407"/>
                  </a:lnTo>
                  <a:lnTo>
                    <a:pt x="173" y="393"/>
                  </a:lnTo>
                  <a:lnTo>
                    <a:pt x="209" y="376"/>
                  </a:lnTo>
                  <a:lnTo>
                    <a:pt x="243" y="356"/>
                  </a:lnTo>
                  <a:lnTo>
                    <a:pt x="279" y="332"/>
                  </a:lnTo>
                  <a:lnTo>
                    <a:pt x="309" y="310"/>
                  </a:lnTo>
                  <a:lnTo>
                    <a:pt x="337" y="286"/>
                  </a:lnTo>
                  <a:lnTo>
                    <a:pt x="366" y="262"/>
                  </a:lnTo>
                  <a:lnTo>
                    <a:pt x="389" y="239"/>
                  </a:lnTo>
                  <a:lnTo>
                    <a:pt x="413" y="213"/>
                  </a:lnTo>
                  <a:lnTo>
                    <a:pt x="439" y="185"/>
                  </a:lnTo>
                  <a:lnTo>
                    <a:pt x="460" y="159"/>
                  </a:lnTo>
                  <a:lnTo>
                    <a:pt x="481" y="132"/>
                  </a:lnTo>
                  <a:lnTo>
                    <a:pt x="500" y="108"/>
                  </a:lnTo>
                  <a:lnTo>
                    <a:pt x="520" y="75"/>
                  </a:lnTo>
                  <a:lnTo>
                    <a:pt x="538" y="45"/>
                  </a:lnTo>
                  <a:lnTo>
                    <a:pt x="548" y="22"/>
                  </a:lnTo>
                  <a:lnTo>
                    <a:pt x="558" y="0"/>
                  </a:lnTo>
                  <a:lnTo>
                    <a:pt x="1044" y="229"/>
                  </a:lnTo>
                  <a:close/>
                </a:path>
              </a:pathLst>
            </a:custGeom>
            <a:solidFill>
              <a:srgbClr val="008080"/>
            </a:solidFill>
            <a:ln w="63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4361" name="Freeform 33"/>
            <p:cNvSpPr>
              <a:spLocks/>
            </p:cNvSpPr>
            <p:nvPr/>
          </p:nvSpPr>
          <p:spPr bwMode="auto">
            <a:xfrm>
              <a:off x="3168" y="2263"/>
              <a:ext cx="321" cy="405"/>
            </a:xfrm>
            <a:custGeom>
              <a:avLst/>
              <a:gdLst>
                <a:gd name="T0" fmla="*/ 0 w 963"/>
                <a:gd name="T1" fmla="*/ 1 h 1216"/>
                <a:gd name="T2" fmla="*/ 0 w 963"/>
                <a:gd name="T3" fmla="*/ 1 h 1216"/>
                <a:gd name="T4" fmla="*/ 0 w 963"/>
                <a:gd name="T5" fmla="*/ 1 h 1216"/>
                <a:gd name="T6" fmla="*/ 0 w 963"/>
                <a:gd name="T7" fmla="*/ 1 h 1216"/>
                <a:gd name="T8" fmla="*/ 0 w 963"/>
                <a:gd name="T9" fmla="*/ 1 h 1216"/>
                <a:gd name="T10" fmla="*/ 0 w 963"/>
                <a:gd name="T11" fmla="*/ 1 h 1216"/>
                <a:gd name="T12" fmla="*/ 0 w 963"/>
                <a:gd name="T13" fmla="*/ 1 h 1216"/>
                <a:gd name="T14" fmla="*/ 0 w 963"/>
                <a:gd name="T15" fmla="*/ 1 h 1216"/>
                <a:gd name="T16" fmla="*/ 0 w 963"/>
                <a:gd name="T17" fmla="*/ 1 h 1216"/>
                <a:gd name="T18" fmla="*/ 0 w 963"/>
                <a:gd name="T19" fmla="*/ 1 h 1216"/>
                <a:gd name="T20" fmla="*/ 0 w 963"/>
                <a:gd name="T21" fmla="*/ 1 h 1216"/>
                <a:gd name="T22" fmla="*/ 0 w 963"/>
                <a:gd name="T23" fmla="*/ 1 h 1216"/>
                <a:gd name="T24" fmla="*/ 0 w 963"/>
                <a:gd name="T25" fmla="*/ 1 h 1216"/>
                <a:gd name="T26" fmla="*/ 0 w 963"/>
                <a:gd name="T27" fmla="*/ 1 h 1216"/>
                <a:gd name="T28" fmla="*/ 0 w 963"/>
                <a:gd name="T29" fmla="*/ 1 h 1216"/>
                <a:gd name="T30" fmla="*/ 0 w 963"/>
                <a:gd name="T31" fmla="*/ 1 h 1216"/>
                <a:gd name="T32" fmla="*/ 0 w 963"/>
                <a:gd name="T33" fmla="*/ 1 h 1216"/>
                <a:gd name="T34" fmla="*/ 0 w 963"/>
                <a:gd name="T35" fmla="*/ 0 h 1216"/>
                <a:gd name="T36" fmla="*/ 0 w 963"/>
                <a:gd name="T37" fmla="*/ 0 h 1216"/>
                <a:gd name="T38" fmla="*/ 0 w 963"/>
                <a:gd name="T39" fmla="*/ 0 h 1216"/>
                <a:gd name="T40" fmla="*/ 1 w 963"/>
                <a:gd name="T41" fmla="*/ 0 h 1216"/>
                <a:gd name="T42" fmla="*/ 1 w 963"/>
                <a:gd name="T43" fmla="*/ 0 h 1216"/>
                <a:gd name="T44" fmla="*/ 1 w 963"/>
                <a:gd name="T45" fmla="*/ 0 h 1216"/>
                <a:gd name="T46" fmla="*/ 1 w 963"/>
                <a:gd name="T47" fmla="*/ 0 h 1216"/>
                <a:gd name="T48" fmla="*/ 1 w 963"/>
                <a:gd name="T49" fmla="*/ 0 h 1216"/>
                <a:gd name="T50" fmla="*/ 1 w 963"/>
                <a:gd name="T51" fmla="*/ 0 h 1216"/>
                <a:gd name="T52" fmla="*/ 1 w 963"/>
                <a:gd name="T53" fmla="*/ 0 h 1216"/>
                <a:gd name="T54" fmla="*/ 1 w 963"/>
                <a:gd name="T55" fmla="*/ 0 h 1216"/>
                <a:gd name="T56" fmla="*/ 1 w 963"/>
                <a:gd name="T57" fmla="*/ 0 h 1216"/>
                <a:gd name="T58" fmla="*/ 1 w 963"/>
                <a:gd name="T59" fmla="*/ 0 h 1216"/>
                <a:gd name="T60" fmla="*/ 1 w 963"/>
                <a:gd name="T61" fmla="*/ 0 h 1216"/>
                <a:gd name="T62" fmla="*/ 1 w 963"/>
                <a:gd name="T63" fmla="*/ 0 h 1216"/>
                <a:gd name="T64" fmla="*/ 1 w 963"/>
                <a:gd name="T65" fmla="*/ 0 h 1216"/>
                <a:gd name="T66" fmla="*/ 1 w 963"/>
                <a:gd name="T67" fmla="*/ 0 h 1216"/>
                <a:gd name="T68" fmla="*/ 1 w 963"/>
                <a:gd name="T69" fmla="*/ 1 h 1216"/>
                <a:gd name="T70" fmla="*/ 1 w 963"/>
                <a:gd name="T71" fmla="*/ 1 h 1216"/>
                <a:gd name="T72" fmla="*/ 1 w 963"/>
                <a:gd name="T73" fmla="*/ 1 h 1216"/>
                <a:gd name="T74" fmla="*/ 1 w 963"/>
                <a:gd name="T75" fmla="*/ 1 h 1216"/>
                <a:gd name="T76" fmla="*/ 1 w 963"/>
                <a:gd name="T77" fmla="*/ 1 h 1216"/>
                <a:gd name="T78" fmla="*/ 1 w 963"/>
                <a:gd name="T79" fmla="*/ 1 h 1216"/>
                <a:gd name="T80" fmla="*/ 1 w 963"/>
                <a:gd name="T81" fmla="*/ 1 h 1216"/>
                <a:gd name="T82" fmla="*/ 1 w 963"/>
                <a:gd name="T83" fmla="*/ 1 h 1216"/>
                <a:gd name="T84" fmla="*/ 1 w 963"/>
                <a:gd name="T85" fmla="*/ 1 h 1216"/>
                <a:gd name="T86" fmla="*/ 1 w 963"/>
                <a:gd name="T87" fmla="*/ 1 h 1216"/>
                <a:gd name="T88" fmla="*/ 1 w 963"/>
                <a:gd name="T89" fmla="*/ 1 h 1216"/>
                <a:gd name="T90" fmla="*/ 1 w 963"/>
                <a:gd name="T91" fmla="*/ 1 h 1216"/>
                <a:gd name="T92" fmla="*/ 1 w 963"/>
                <a:gd name="T93" fmla="*/ 1 h 1216"/>
                <a:gd name="T94" fmla="*/ 1 w 963"/>
                <a:gd name="T95" fmla="*/ 1 h 1216"/>
                <a:gd name="T96" fmla="*/ 1 w 963"/>
                <a:gd name="T97" fmla="*/ 1 h 1216"/>
                <a:gd name="T98" fmla="*/ 1 w 963"/>
                <a:gd name="T99" fmla="*/ 1 h 1216"/>
                <a:gd name="T100" fmla="*/ 1 w 963"/>
                <a:gd name="T101" fmla="*/ 1 h 1216"/>
                <a:gd name="T102" fmla="*/ 1 w 963"/>
                <a:gd name="T103" fmla="*/ 1 h 1216"/>
                <a:gd name="T104" fmla="*/ 1 w 963"/>
                <a:gd name="T105" fmla="*/ 1 h 1216"/>
                <a:gd name="T106" fmla="*/ 1 w 963"/>
                <a:gd name="T107" fmla="*/ 1 h 1216"/>
                <a:gd name="T108" fmla="*/ 1 w 963"/>
                <a:gd name="T109" fmla="*/ 1 h 1216"/>
                <a:gd name="T110" fmla="*/ 1 w 963"/>
                <a:gd name="T111" fmla="*/ 1 h 1216"/>
                <a:gd name="T112" fmla="*/ 1 w 963"/>
                <a:gd name="T113" fmla="*/ 2 h 1216"/>
                <a:gd name="T114" fmla="*/ 1 w 963"/>
                <a:gd name="T115" fmla="*/ 2 h 1216"/>
                <a:gd name="T116" fmla="*/ 0 w 963"/>
                <a:gd name="T117" fmla="*/ 1 h 121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963"/>
                <a:gd name="T178" fmla="*/ 0 h 1216"/>
                <a:gd name="T179" fmla="*/ 963 w 963"/>
                <a:gd name="T180" fmla="*/ 1216 h 1216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963" h="1216">
                  <a:moveTo>
                    <a:pt x="0" y="773"/>
                  </a:moveTo>
                  <a:lnTo>
                    <a:pt x="239" y="862"/>
                  </a:lnTo>
                  <a:lnTo>
                    <a:pt x="252" y="832"/>
                  </a:lnTo>
                  <a:lnTo>
                    <a:pt x="262" y="804"/>
                  </a:lnTo>
                  <a:lnTo>
                    <a:pt x="269" y="777"/>
                  </a:lnTo>
                  <a:lnTo>
                    <a:pt x="276" y="753"/>
                  </a:lnTo>
                  <a:lnTo>
                    <a:pt x="283" y="726"/>
                  </a:lnTo>
                  <a:lnTo>
                    <a:pt x="289" y="694"/>
                  </a:lnTo>
                  <a:lnTo>
                    <a:pt x="293" y="666"/>
                  </a:lnTo>
                  <a:lnTo>
                    <a:pt x="298" y="637"/>
                  </a:lnTo>
                  <a:lnTo>
                    <a:pt x="302" y="604"/>
                  </a:lnTo>
                  <a:lnTo>
                    <a:pt x="303" y="570"/>
                  </a:lnTo>
                  <a:lnTo>
                    <a:pt x="303" y="509"/>
                  </a:lnTo>
                  <a:lnTo>
                    <a:pt x="302" y="476"/>
                  </a:lnTo>
                  <a:lnTo>
                    <a:pt x="300" y="448"/>
                  </a:lnTo>
                  <a:lnTo>
                    <a:pt x="296" y="418"/>
                  </a:lnTo>
                  <a:lnTo>
                    <a:pt x="290" y="386"/>
                  </a:lnTo>
                  <a:lnTo>
                    <a:pt x="285" y="359"/>
                  </a:lnTo>
                  <a:lnTo>
                    <a:pt x="278" y="325"/>
                  </a:lnTo>
                  <a:lnTo>
                    <a:pt x="268" y="292"/>
                  </a:lnTo>
                  <a:lnTo>
                    <a:pt x="732" y="0"/>
                  </a:lnTo>
                  <a:lnTo>
                    <a:pt x="744" y="29"/>
                  </a:lnTo>
                  <a:lnTo>
                    <a:pt x="753" y="56"/>
                  </a:lnTo>
                  <a:lnTo>
                    <a:pt x="762" y="80"/>
                  </a:lnTo>
                  <a:lnTo>
                    <a:pt x="771" y="106"/>
                  </a:lnTo>
                  <a:lnTo>
                    <a:pt x="778" y="130"/>
                  </a:lnTo>
                  <a:lnTo>
                    <a:pt x="786" y="156"/>
                  </a:lnTo>
                  <a:lnTo>
                    <a:pt x="792" y="178"/>
                  </a:lnTo>
                  <a:lnTo>
                    <a:pt x="798" y="203"/>
                  </a:lnTo>
                  <a:lnTo>
                    <a:pt x="803" y="227"/>
                  </a:lnTo>
                  <a:lnTo>
                    <a:pt x="810" y="254"/>
                  </a:lnTo>
                  <a:lnTo>
                    <a:pt x="815" y="285"/>
                  </a:lnTo>
                  <a:lnTo>
                    <a:pt x="820" y="311"/>
                  </a:lnTo>
                  <a:lnTo>
                    <a:pt x="826" y="339"/>
                  </a:lnTo>
                  <a:lnTo>
                    <a:pt x="830" y="369"/>
                  </a:lnTo>
                  <a:lnTo>
                    <a:pt x="832" y="401"/>
                  </a:lnTo>
                  <a:lnTo>
                    <a:pt x="835" y="435"/>
                  </a:lnTo>
                  <a:lnTo>
                    <a:pt x="838" y="468"/>
                  </a:lnTo>
                  <a:lnTo>
                    <a:pt x="838" y="499"/>
                  </a:lnTo>
                  <a:lnTo>
                    <a:pt x="838" y="533"/>
                  </a:lnTo>
                  <a:lnTo>
                    <a:pt x="838" y="576"/>
                  </a:lnTo>
                  <a:lnTo>
                    <a:pt x="836" y="614"/>
                  </a:lnTo>
                  <a:lnTo>
                    <a:pt x="835" y="641"/>
                  </a:lnTo>
                  <a:lnTo>
                    <a:pt x="832" y="671"/>
                  </a:lnTo>
                  <a:lnTo>
                    <a:pt x="830" y="703"/>
                  </a:lnTo>
                  <a:lnTo>
                    <a:pt x="825" y="738"/>
                  </a:lnTo>
                  <a:lnTo>
                    <a:pt x="819" y="768"/>
                  </a:lnTo>
                  <a:lnTo>
                    <a:pt x="813" y="798"/>
                  </a:lnTo>
                  <a:lnTo>
                    <a:pt x="806" y="834"/>
                  </a:lnTo>
                  <a:lnTo>
                    <a:pt x="799" y="861"/>
                  </a:lnTo>
                  <a:lnTo>
                    <a:pt x="792" y="895"/>
                  </a:lnTo>
                  <a:lnTo>
                    <a:pt x="783" y="925"/>
                  </a:lnTo>
                  <a:lnTo>
                    <a:pt x="773" y="955"/>
                  </a:lnTo>
                  <a:lnTo>
                    <a:pt x="763" y="986"/>
                  </a:lnTo>
                  <a:lnTo>
                    <a:pt x="751" y="1025"/>
                  </a:lnTo>
                  <a:lnTo>
                    <a:pt x="736" y="1063"/>
                  </a:lnTo>
                  <a:lnTo>
                    <a:pt x="963" y="1156"/>
                  </a:lnTo>
                  <a:lnTo>
                    <a:pt x="394" y="1216"/>
                  </a:lnTo>
                  <a:lnTo>
                    <a:pt x="0" y="773"/>
                  </a:lnTo>
                  <a:close/>
                </a:path>
              </a:pathLst>
            </a:custGeom>
            <a:solidFill>
              <a:srgbClr val="0000FF"/>
            </a:solidFill>
            <a:ln w="63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4362" name="Freeform 34"/>
            <p:cNvSpPr>
              <a:spLocks/>
            </p:cNvSpPr>
            <p:nvPr/>
          </p:nvSpPr>
          <p:spPr bwMode="auto">
            <a:xfrm>
              <a:off x="3109" y="2028"/>
              <a:ext cx="376" cy="358"/>
            </a:xfrm>
            <a:custGeom>
              <a:avLst/>
              <a:gdLst>
                <a:gd name="T0" fmla="*/ 0 w 1127"/>
                <a:gd name="T1" fmla="*/ 0 h 1073"/>
                <a:gd name="T2" fmla="*/ 0 w 1127"/>
                <a:gd name="T3" fmla="*/ 0 h 1073"/>
                <a:gd name="T4" fmla="*/ 0 w 1127"/>
                <a:gd name="T5" fmla="*/ 0 h 1073"/>
                <a:gd name="T6" fmla="*/ 0 w 1127"/>
                <a:gd name="T7" fmla="*/ 0 h 1073"/>
                <a:gd name="T8" fmla="*/ 0 w 1127"/>
                <a:gd name="T9" fmla="*/ 0 h 1073"/>
                <a:gd name="T10" fmla="*/ 0 w 1127"/>
                <a:gd name="T11" fmla="*/ 0 h 1073"/>
                <a:gd name="T12" fmla="*/ 0 w 1127"/>
                <a:gd name="T13" fmla="*/ 0 h 1073"/>
                <a:gd name="T14" fmla="*/ 1 w 1127"/>
                <a:gd name="T15" fmla="*/ 0 h 1073"/>
                <a:gd name="T16" fmla="*/ 1 w 1127"/>
                <a:gd name="T17" fmla="*/ 0 h 1073"/>
                <a:gd name="T18" fmla="*/ 1 w 1127"/>
                <a:gd name="T19" fmla="*/ 0 h 1073"/>
                <a:gd name="T20" fmla="*/ 1 w 1127"/>
                <a:gd name="T21" fmla="*/ 0 h 1073"/>
                <a:gd name="T22" fmla="*/ 1 w 1127"/>
                <a:gd name="T23" fmla="*/ 0 h 1073"/>
                <a:gd name="T24" fmla="*/ 1 w 1127"/>
                <a:gd name="T25" fmla="*/ 0 h 1073"/>
                <a:gd name="T26" fmla="*/ 1 w 1127"/>
                <a:gd name="T27" fmla="*/ 0 h 1073"/>
                <a:gd name="T28" fmla="*/ 1 w 1127"/>
                <a:gd name="T29" fmla="*/ 0 h 1073"/>
                <a:gd name="T30" fmla="*/ 1 w 1127"/>
                <a:gd name="T31" fmla="*/ 0 h 1073"/>
                <a:gd name="T32" fmla="*/ 1 w 1127"/>
                <a:gd name="T33" fmla="*/ 0 h 1073"/>
                <a:gd name="T34" fmla="*/ 1 w 1127"/>
                <a:gd name="T35" fmla="*/ 0 h 1073"/>
                <a:gd name="T36" fmla="*/ 1 w 1127"/>
                <a:gd name="T37" fmla="*/ 0 h 1073"/>
                <a:gd name="T38" fmla="*/ 1 w 1127"/>
                <a:gd name="T39" fmla="*/ 0 h 1073"/>
                <a:gd name="T40" fmla="*/ 1 w 1127"/>
                <a:gd name="T41" fmla="*/ 0 h 1073"/>
                <a:gd name="T42" fmla="*/ 1 w 1127"/>
                <a:gd name="T43" fmla="*/ 0 h 1073"/>
                <a:gd name="T44" fmla="*/ 1 w 1127"/>
                <a:gd name="T45" fmla="*/ 0 h 1073"/>
                <a:gd name="T46" fmla="*/ 1 w 1127"/>
                <a:gd name="T47" fmla="*/ 0 h 1073"/>
                <a:gd name="T48" fmla="*/ 1 w 1127"/>
                <a:gd name="T49" fmla="*/ 1 h 1073"/>
                <a:gd name="T50" fmla="*/ 1 w 1127"/>
                <a:gd name="T51" fmla="*/ 1 h 1073"/>
                <a:gd name="T52" fmla="*/ 1 w 1127"/>
                <a:gd name="T53" fmla="*/ 1 h 1073"/>
                <a:gd name="T54" fmla="*/ 1 w 1127"/>
                <a:gd name="T55" fmla="*/ 1 h 1073"/>
                <a:gd name="T56" fmla="*/ 1 w 1127"/>
                <a:gd name="T57" fmla="*/ 1 h 1073"/>
                <a:gd name="T58" fmla="*/ 1 w 1127"/>
                <a:gd name="T59" fmla="*/ 1 h 1073"/>
                <a:gd name="T60" fmla="*/ 1 w 1127"/>
                <a:gd name="T61" fmla="*/ 1 h 1073"/>
                <a:gd name="T62" fmla="*/ 1 w 1127"/>
                <a:gd name="T63" fmla="*/ 1 h 1073"/>
                <a:gd name="T64" fmla="*/ 1 w 1127"/>
                <a:gd name="T65" fmla="*/ 1 h 1073"/>
                <a:gd name="T66" fmla="*/ 1 w 1127"/>
                <a:gd name="T67" fmla="*/ 1 h 1073"/>
                <a:gd name="T68" fmla="*/ 1 w 1127"/>
                <a:gd name="T69" fmla="*/ 1 h 1073"/>
                <a:gd name="T70" fmla="*/ 1 w 1127"/>
                <a:gd name="T71" fmla="*/ 1 h 1073"/>
                <a:gd name="T72" fmla="*/ 1 w 1127"/>
                <a:gd name="T73" fmla="*/ 1 h 1073"/>
                <a:gd name="T74" fmla="*/ 1 w 1127"/>
                <a:gd name="T75" fmla="*/ 1 h 1073"/>
                <a:gd name="T76" fmla="*/ 2 w 1127"/>
                <a:gd name="T77" fmla="*/ 1 h 1073"/>
                <a:gd name="T78" fmla="*/ 1 w 1127"/>
                <a:gd name="T79" fmla="*/ 1 h 1073"/>
                <a:gd name="T80" fmla="*/ 0 w 1127"/>
                <a:gd name="T81" fmla="*/ 1 h 1073"/>
                <a:gd name="T82" fmla="*/ 1 w 1127"/>
                <a:gd name="T83" fmla="*/ 1 h 1073"/>
                <a:gd name="T84" fmla="*/ 1 w 1127"/>
                <a:gd name="T85" fmla="*/ 1 h 1073"/>
                <a:gd name="T86" fmla="*/ 1 w 1127"/>
                <a:gd name="T87" fmla="*/ 1 h 1073"/>
                <a:gd name="T88" fmla="*/ 0 w 1127"/>
                <a:gd name="T89" fmla="*/ 1 h 1073"/>
                <a:gd name="T90" fmla="*/ 0 w 1127"/>
                <a:gd name="T91" fmla="*/ 1 h 1073"/>
                <a:gd name="T92" fmla="*/ 0 w 1127"/>
                <a:gd name="T93" fmla="*/ 1 h 1073"/>
                <a:gd name="T94" fmla="*/ 0 w 1127"/>
                <a:gd name="T95" fmla="*/ 1 h 1073"/>
                <a:gd name="T96" fmla="*/ 0 w 1127"/>
                <a:gd name="T97" fmla="*/ 1 h 1073"/>
                <a:gd name="T98" fmla="*/ 0 w 1127"/>
                <a:gd name="T99" fmla="*/ 1 h 1073"/>
                <a:gd name="T100" fmla="*/ 0 w 1127"/>
                <a:gd name="T101" fmla="*/ 1 h 1073"/>
                <a:gd name="T102" fmla="*/ 0 w 1127"/>
                <a:gd name="T103" fmla="*/ 1 h 1073"/>
                <a:gd name="T104" fmla="*/ 0 w 1127"/>
                <a:gd name="T105" fmla="*/ 1 h 1073"/>
                <a:gd name="T106" fmla="*/ 0 w 1127"/>
                <a:gd name="T107" fmla="*/ 1 h 1073"/>
                <a:gd name="T108" fmla="*/ 0 w 1127"/>
                <a:gd name="T109" fmla="*/ 1 h 1073"/>
                <a:gd name="T110" fmla="*/ 0 w 1127"/>
                <a:gd name="T111" fmla="*/ 1 h 1073"/>
                <a:gd name="T112" fmla="*/ 0 w 1127"/>
                <a:gd name="T113" fmla="*/ 1 h 1073"/>
                <a:gd name="T114" fmla="*/ 0 w 1127"/>
                <a:gd name="T115" fmla="*/ 1 h 1073"/>
                <a:gd name="T116" fmla="*/ 0 w 1127"/>
                <a:gd name="T117" fmla="*/ 1 h 1073"/>
                <a:gd name="T118" fmla="*/ 0 w 1127"/>
                <a:gd name="T119" fmla="*/ 0 h 1073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127"/>
                <a:gd name="T181" fmla="*/ 0 h 1073"/>
                <a:gd name="T182" fmla="*/ 1127 w 1127"/>
                <a:gd name="T183" fmla="*/ 1073 h 1073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127" h="1073">
                  <a:moveTo>
                    <a:pt x="229" y="0"/>
                  </a:moveTo>
                  <a:lnTo>
                    <a:pt x="252" y="11"/>
                  </a:lnTo>
                  <a:lnTo>
                    <a:pt x="271" y="21"/>
                  </a:lnTo>
                  <a:lnTo>
                    <a:pt x="291" y="31"/>
                  </a:lnTo>
                  <a:lnTo>
                    <a:pt x="309" y="41"/>
                  </a:lnTo>
                  <a:lnTo>
                    <a:pt x="329" y="53"/>
                  </a:lnTo>
                  <a:lnTo>
                    <a:pt x="348" y="65"/>
                  </a:lnTo>
                  <a:lnTo>
                    <a:pt x="366" y="77"/>
                  </a:lnTo>
                  <a:lnTo>
                    <a:pt x="385" y="88"/>
                  </a:lnTo>
                  <a:lnTo>
                    <a:pt x="408" y="104"/>
                  </a:lnTo>
                  <a:lnTo>
                    <a:pt x="432" y="121"/>
                  </a:lnTo>
                  <a:lnTo>
                    <a:pt x="450" y="134"/>
                  </a:lnTo>
                  <a:lnTo>
                    <a:pt x="469" y="149"/>
                  </a:lnTo>
                  <a:lnTo>
                    <a:pt x="492" y="165"/>
                  </a:lnTo>
                  <a:lnTo>
                    <a:pt x="514" y="182"/>
                  </a:lnTo>
                  <a:lnTo>
                    <a:pt x="534" y="199"/>
                  </a:lnTo>
                  <a:lnTo>
                    <a:pt x="554" y="218"/>
                  </a:lnTo>
                  <a:lnTo>
                    <a:pt x="573" y="235"/>
                  </a:lnTo>
                  <a:lnTo>
                    <a:pt x="596" y="256"/>
                  </a:lnTo>
                  <a:lnTo>
                    <a:pt x="616" y="275"/>
                  </a:lnTo>
                  <a:lnTo>
                    <a:pt x="633" y="293"/>
                  </a:lnTo>
                  <a:lnTo>
                    <a:pt x="653" y="315"/>
                  </a:lnTo>
                  <a:lnTo>
                    <a:pt x="668" y="330"/>
                  </a:lnTo>
                  <a:lnTo>
                    <a:pt x="685" y="350"/>
                  </a:lnTo>
                  <a:lnTo>
                    <a:pt x="703" y="370"/>
                  </a:lnTo>
                  <a:lnTo>
                    <a:pt x="721" y="395"/>
                  </a:lnTo>
                  <a:lnTo>
                    <a:pt x="737" y="415"/>
                  </a:lnTo>
                  <a:lnTo>
                    <a:pt x="754" y="437"/>
                  </a:lnTo>
                  <a:lnTo>
                    <a:pt x="774" y="464"/>
                  </a:lnTo>
                  <a:lnTo>
                    <a:pt x="791" y="489"/>
                  </a:lnTo>
                  <a:lnTo>
                    <a:pt x="809" y="516"/>
                  </a:lnTo>
                  <a:lnTo>
                    <a:pt x="826" y="543"/>
                  </a:lnTo>
                  <a:lnTo>
                    <a:pt x="842" y="571"/>
                  </a:lnTo>
                  <a:lnTo>
                    <a:pt x="859" y="601"/>
                  </a:lnTo>
                  <a:lnTo>
                    <a:pt x="872" y="627"/>
                  </a:lnTo>
                  <a:lnTo>
                    <a:pt x="885" y="651"/>
                  </a:lnTo>
                  <a:lnTo>
                    <a:pt x="896" y="680"/>
                  </a:lnTo>
                  <a:lnTo>
                    <a:pt x="903" y="700"/>
                  </a:lnTo>
                  <a:lnTo>
                    <a:pt x="1127" y="611"/>
                  </a:lnTo>
                  <a:lnTo>
                    <a:pt x="779" y="1073"/>
                  </a:lnTo>
                  <a:lnTo>
                    <a:pt x="164" y="997"/>
                  </a:lnTo>
                  <a:lnTo>
                    <a:pt x="408" y="899"/>
                  </a:lnTo>
                  <a:lnTo>
                    <a:pt x="392" y="866"/>
                  </a:lnTo>
                  <a:lnTo>
                    <a:pt x="376" y="835"/>
                  </a:lnTo>
                  <a:lnTo>
                    <a:pt x="355" y="801"/>
                  </a:lnTo>
                  <a:lnTo>
                    <a:pt x="331" y="765"/>
                  </a:lnTo>
                  <a:lnTo>
                    <a:pt x="309" y="735"/>
                  </a:lnTo>
                  <a:lnTo>
                    <a:pt x="286" y="707"/>
                  </a:lnTo>
                  <a:lnTo>
                    <a:pt x="262" y="678"/>
                  </a:lnTo>
                  <a:lnTo>
                    <a:pt x="238" y="654"/>
                  </a:lnTo>
                  <a:lnTo>
                    <a:pt x="214" y="631"/>
                  </a:lnTo>
                  <a:lnTo>
                    <a:pt x="185" y="605"/>
                  </a:lnTo>
                  <a:lnTo>
                    <a:pt x="158" y="584"/>
                  </a:lnTo>
                  <a:lnTo>
                    <a:pt x="133" y="563"/>
                  </a:lnTo>
                  <a:lnTo>
                    <a:pt x="107" y="544"/>
                  </a:lnTo>
                  <a:lnTo>
                    <a:pt x="76" y="524"/>
                  </a:lnTo>
                  <a:lnTo>
                    <a:pt x="44" y="506"/>
                  </a:lnTo>
                  <a:lnTo>
                    <a:pt x="23" y="496"/>
                  </a:lnTo>
                  <a:lnTo>
                    <a:pt x="0" y="483"/>
                  </a:lnTo>
                  <a:lnTo>
                    <a:pt x="229" y="0"/>
                  </a:lnTo>
                  <a:close/>
                </a:path>
              </a:pathLst>
            </a:custGeom>
            <a:solidFill>
              <a:srgbClr val="00FF00"/>
            </a:solidFill>
            <a:ln w="63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4363" name="Freeform 35"/>
            <p:cNvSpPr>
              <a:spLocks/>
            </p:cNvSpPr>
            <p:nvPr/>
          </p:nvSpPr>
          <p:spPr bwMode="auto">
            <a:xfrm>
              <a:off x="2846" y="1937"/>
              <a:ext cx="363" cy="293"/>
            </a:xfrm>
            <a:custGeom>
              <a:avLst/>
              <a:gdLst>
                <a:gd name="T0" fmla="*/ 1 w 1090"/>
                <a:gd name="T1" fmla="*/ 1 h 879"/>
                <a:gd name="T2" fmla="*/ 1 w 1090"/>
                <a:gd name="T3" fmla="*/ 1 h 879"/>
                <a:gd name="T4" fmla="*/ 1 w 1090"/>
                <a:gd name="T5" fmla="*/ 1 h 879"/>
                <a:gd name="T6" fmla="*/ 1 w 1090"/>
                <a:gd name="T7" fmla="*/ 1 h 879"/>
                <a:gd name="T8" fmla="*/ 1 w 1090"/>
                <a:gd name="T9" fmla="*/ 1 h 879"/>
                <a:gd name="T10" fmla="*/ 1 w 1090"/>
                <a:gd name="T11" fmla="*/ 1 h 879"/>
                <a:gd name="T12" fmla="*/ 1 w 1090"/>
                <a:gd name="T13" fmla="*/ 1 h 879"/>
                <a:gd name="T14" fmla="*/ 1 w 1090"/>
                <a:gd name="T15" fmla="*/ 1 h 879"/>
                <a:gd name="T16" fmla="*/ 1 w 1090"/>
                <a:gd name="T17" fmla="*/ 1 h 879"/>
                <a:gd name="T18" fmla="*/ 1 w 1090"/>
                <a:gd name="T19" fmla="*/ 1 h 879"/>
                <a:gd name="T20" fmla="*/ 0 w 1090"/>
                <a:gd name="T21" fmla="*/ 1 h 879"/>
                <a:gd name="T22" fmla="*/ 0 w 1090"/>
                <a:gd name="T23" fmla="*/ 1 h 879"/>
                <a:gd name="T24" fmla="*/ 0 w 1090"/>
                <a:gd name="T25" fmla="*/ 1 h 879"/>
                <a:gd name="T26" fmla="*/ 0 w 1090"/>
                <a:gd name="T27" fmla="*/ 1 h 879"/>
                <a:gd name="T28" fmla="*/ 0 w 1090"/>
                <a:gd name="T29" fmla="*/ 1 h 879"/>
                <a:gd name="T30" fmla="*/ 0 w 1090"/>
                <a:gd name="T31" fmla="*/ 1 h 879"/>
                <a:gd name="T32" fmla="*/ 0 w 1090"/>
                <a:gd name="T33" fmla="*/ 1 h 879"/>
                <a:gd name="T34" fmla="*/ 0 w 1090"/>
                <a:gd name="T35" fmla="*/ 0 h 879"/>
                <a:gd name="T36" fmla="*/ 0 w 1090"/>
                <a:gd name="T37" fmla="*/ 0 h 879"/>
                <a:gd name="T38" fmla="*/ 0 w 1090"/>
                <a:gd name="T39" fmla="*/ 0 h 879"/>
                <a:gd name="T40" fmla="*/ 0 w 1090"/>
                <a:gd name="T41" fmla="*/ 0 h 879"/>
                <a:gd name="T42" fmla="*/ 0 w 1090"/>
                <a:gd name="T43" fmla="*/ 0 h 879"/>
                <a:gd name="T44" fmla="*/ 0 w 1090"/>
                <a:gd name="T45" fmla="*/ 0 h 879"/>
                <a:gd name="T46" fmla="*/ 0 w 1090"/>
                <a:gd name="T47" fmla="*/ 0 h 879"/>
                <a:gd name="T48" fmla="*/ 0 w 1090"/>
                <a:gd name="T49" fmla="*/ 0 h 879"/>
                <a:gd name="T50" fmla="*/ 0 w 1090"/>
                <a:gd name="T51" fmla="*/ 0 h 879"/>
                <a:gd name="T52" fmla="*/ 0 w 1090"/>
                <a:gd name="T53" fmla="*/ 0 h 879"/>
                <a:gd name="T54" fmla="*/ 0 w 1090"/>
                <a:gd name="T55" fmla="*/ 0 h 879"/>
                <a:gd name="T56" fmla="*/ 0 w 1090"/>
                <a:gd name="T57" fmla="*/ 0 h 879"/>
                <a:gd name="T58" fmla="*/ 0 w 1090"/>
                <a:gd name="T59" fmla="*/ 0 h 879"/>
                <a:gd name="T60" fmla="*/ 0 w 1090"/>
                <a:gd name="T61" fmla="*/ 0 h 879"/>
                <a:gd name="T62" fmla="*/ 0 w 1090"/>
                <a:gd name="T63" fmla="*/ 0 h 879"/>
                <a:gd name="T64" fmla="*/ 1 w 1090"/>
                <a:gd name="T65" fmla="*/ 0 h 879"/>
                <a:gd name="T66" fmla="*/ 1 w 1090"/>
                <a:gd name="T67" fmla="*/ 0 h 879"/>
                <a:gd name="T68" fmla="*/ 1 w 1090"/>
                <a:gd name="T69" fmla="*/ 0 h 879"/>
                <a:gd name="T70" fmla="*/ 1 w 1090"/>
                <a:gd name="T71" fmla="*/ 0 h 879"/>
                <a:gd name="T72" fmla="*/ 1 w 1090"/>
                <a:gd name="T73" fmla="*/ 0 h 879"/>
                <a:gd name="T74" fmla="*/ 1 w 1090"/>
                <a:gd name="T75" fmla="*/ 0 h 879"/>
                <a:gd name="T76" fmla="*/ 1 w 1090"/>
                <a:gd name="T77" fmla="*/ 0 h 879"/>
                <a:gd name="T78" fmla="*/ 1 w 1090"/>
                <a:gd name="T79" fmla="*/ 0 h 879"/>
                <a:gd name="T80" fmla="*/ 1 w 1090"/>
                <a:gd name="T81" fmla="*/ 0 h 879"/>
                <a:gd name="T82" fmla="*/ 1 w 1090"/>
                <a:gd name="T83" fmla="*/ 0 h 879"/>
                <a:gd name="T84" fmla="*/ 1 w 1090"/>
                <a:gd name="T85" fmla="*/ 0 h 879"/>
                <a:gd name="T86" fmla="*/ 1 w 1090"/>
                <a:gd name="T87" fmla="*/ 0 h 879"/>
                <a:gd name="T88" fmla="*/ 1 w 1090"/>
                <a:gd name="T89" fmla="*/ 0 h 879"/>
                <a:gd name="T90" fmla="*/ 1 w 1090"/>
                <a:gd name="T91" fmla="*/ 0 h 879"/>
                <a:gd name="T92" fmla="*/ 1 w 1090"/>
                <a:gd name="T93" fmla="*/ 0 h 879"/>
                <a:gd name="T94" fmla="*/ 1 w 1090"/>
                <a:gd name="T95" fmla="*/ 0 h 879"/>
                <a:gd name="T96" fmla="*/ 1 w 1090"/>
                <a:gd name="T97" fmla="*/ 0 h 879"/>
                <a:gd name="T98" fmla="*/ 1 w 1090"/>
                <a:gd name="T99" fmla="*/ 1 h 879"/>
                <a:gd name="T100" fmla="*/ 1 w 1090"/>
                <a:gd name="T101" fmla="*/ 1 h 87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090"/>
                <a:gd name="T154" fmla="*/ 0 h 879"/>
                <a:gd name="T155" fmla="*/ 1090 w 1090"/>
                <a:gd name="T156" fmla="*/ 879 h 87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090" h="879">
                  <a:moveTo>
                    <a:pt x="581" y="879"/>
                  </a:moveTo>
                  <a:lnTo>
                    <a:pt x="652" y="708"/>
                  </a:lnTo>
                  <a:lnTo>
                    <a:pt x="629" y="701"/>
                  </a:lnTo>
                  <a:lnTo>
                    <a:pt x="604" y="696"/>
                  </a:lnTo>
                  <a:lnTo>
                    <a:pt x="571" y="689"/>
                  </a:lnTo>
                  <a:lnTo>
                    <a:pt x="544" y="684"/>
                  </a:lnTo>
                  <a:lnTo>
                    <a:pt x="514" y="680"/>
                  </a:lnTo>
                  <a:lnTo>
                    <a:pt x="481" y="677"/>
                  </a:lnTo>
                  <a:lnTo>
                    <a:pt x="447" y="674"/>
                  </a:lnTo>
                  <a:lnTo>
                    <a:pt x="386" y="674"/>
                  </a:lnTo>
                  <a:lnTo>
                    <a:pt x="354" y="676"/>
                  </a:lnTo>
                  <a:lnTo>
                    <a:pt x="325" y="679"/>
                  </a:lnTo>
                  <a:lnTo>
                    <a:pt x="295" y="681"/>
                  </a:lnTo>
                  <a:lnTo>
                    <a:pt x="265" y="687"/>
                  </a:lnTo>
                  <a:lnTo>
                    <a:pt x="236" y="693"/>
                  </a:lnTo>
                  <a:lnTo>
                    <a:pt x="202" y="700"/>
                  </a:lnTo>
                  <a:lnTo>
                    <a:pt x="172" y="710"/>
                  </a:lnTo>
                  <a:lnTo>
                    <a:pt x="250" y="348"/>
                  </a:lnTo>
                  <a:lnTo>
                    <a:pt x="0" y="204"/>
                  </a:lnTo>
                  <a:lnTo>
                    <a:pt x="13" y="200"/>
                  </a:lnTo>
                  <a:lnTo>
                    <a:pt x="38" y="191"/>
                  </a:lnTo>
                  <a:lnTo>
                    <a:pt x="58" y="185"/>
                  </a:lnTo>
                  <a:lnTo>
                    <a:pt x="81" y="178"/>
                  </a:lnTo>
                  <a:lnTo>
                    <a:pt x="108" y="173"/>
                  </a:lnTo>
                  <a:lnTo>
                    <a:pt x="131" y="167"/>
                  </a:lnTo>
                  <a:lnTo>
                    <a:pt x="161" y="160"/>
                  </a:lnTo>
                  <a:lnTo>
                    <a:pt x="186" y="156"/>
                  </a:lnTo>
                  <a:lnTo>
                    <a:pt x="216" y="151"/>
                  </a:lnTo>
                  <a:lnTo>
                    <a:pt x="248" y="147"/>
                  </a:lnTo>
                  <a:lnTo>
                    <a:pt x="278" y="144"/>
                  </a:lnTo>
                  <a:lnTo>
                    <a:pt x="312" y="143"/>
                  </a:lnTo>
                  <a:lnTo>
                    <a:pt x="345" y="140"/>
                  </a:lnTo>
                  <a:lnTo>
                    <a:pt x="377" y="140"/>
                  </a:lnTo>
                  <a:lnTo>
                    <a:pt x="411" y="140"/>
                  </a:lnTo>
                  <a:lnTo>
                    <a:pt x="454" y="140"/>
                  </a:lnTo>
                  <a:lnTo>
                    <a:pt x="493" y="141"/>
                  </a:lnTo>
                  <a:lnTo>
                    <a:pt x="518" y="143"/>
                  </a:lnTo>
                  <a:lnTo>
                    <a:pt x="550" y="146"/>
                  </a:lnTo>
                  <a:lnTo>
                    <a:pt x="580" y="148"/>
                  </a:lnTo>
                  <a:lnTo>
                    <a:pt x="615" y="153"/>
                  </a:lnTo>
                  <a:lnTo>
                    <a:pt x="645" y="158"/>
                  </a:lnTo>
                  <a:lnTo>
                    <a:pt x="674" y="164"/>
                  </a:lnTo>
                  <a:lnTo>
                    <a:pt x="711" y="171"/>
                  </a:lnTo>
                  <a:lnTo>
                    <a:pt x="739" y="178"/>
                  </a:lnTo>
                  <a:lnTo>
                    <a:pt x="773" y="187"/>
                  </a:lnTo>
                  <a:lnTo>
                    <a:pt x="802" y="194"/>
                  </a:lnTo>
                  <a:lnTo>
                    <a:pt x="833" y="204"/>
                  </a:lnTo>
                  <a:lnTo>
                    <a:pt x="865" y="214"/>
                  </a:lnTo>
                  <a:lnTo>
                    <a:pt x="957" y="0"/>
                  </a:lnTo>
                  <a:lnTo>
                    <a:pt x="1090" y="596"/>
                  </a:lnTo>
                  <a:lnTo>
                    <a:pt x="581" y="879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itchFamily="34" charset="0"/>
              </a:endParaRPr>
            </a:p>
          </p:txBody>
        </p:sp>
      </p:grpSp>
      <p:cxnSp>
        <p:nvCxnSpPr>
          <p:cNvPr id="14350" name="AutoShape 22"/>
          <p:cNvCxnSpPr>
            <a:cxnSpLocks noChangeShapeType="1"/>
            <a:stCxn id="14339" idx="1"/>
            <a:endCxn id="14341" idx="2"/>
          </p:cNvCxnSpPr>
          <p:nvPr/>
        </p:nvCxnSpPr>
        <p:spPr bwMode="auto">
          <a:xfrm rot="10800000">
            <a:off x="3276600" y="4838700"/>
            <a:ext cx="1657350" cy="787400"/>
          </a:xfrm>
          <a:prstGeom prst="bentConnector2">
            <a:avLst/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</p:spPr>
      </p:cxnSp>
      <p:cxnSp>
        <p:nvCxnSpPr>
          <p:cNvPr id="14351" name="AutoShape 23"/>
          <p:cNvCxnSpPr>
            <a:cxnSpLocks noChangeShapeType="1"/>
            <a:stCxn id="14341" idx="0"/>
            <a:endCxn id="14343" idx="2"/>
          </p:cNvCxnSpPr>
          <p:nvPr/>
        </p:nvCxnSpPr>
        <p:spPr bwMode="auto">
          <a:xfrm flipV="1">
            <a:off x="3276600" y="2781301"/>
            <a:ext cx="0" cy="88741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</p:cxnSp>
      <p:cxnSp>
        <p:nvCxnSpPr>
          <p:cNvPr id="14352" name="AutoShape 24"/>
          <p:cNvCxnSpPr>
            <a:cxnSpLocks noChangeShapeType="1"/>
            <a:stCxn id="14343" idx="3"/>
            <a:endCxn id="14345" idx="1"/>
          </p:cNvCxnSpPr>
          <p:nvPr/>
        </p:nvCxnSpPr>
        <p:spPr bwMode="auto">
          <a:xfrm>
            <a:off x="4514850" y="2197100"/>
            <a:ext cx="4191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</p:cxnSp>
      <p:cxnSp>
        <p:nvCxnSpPr>
          <p:cNvPr id="14353" name="AutoShape 25"/>
          <p:cNvCxnSpPr>
            <a:cxnSpLocks noChangeShapeType="1"/>
            <a:stCxn id="14345" idx="3"/>
            <a:endCxn id="14347" idx="1"/>
          </p:cNvCxnSpPr>
          <p:nvPr/>
        </p:nvCxnSpPr>
        <p:spPr bwMode="auto">
          <a:xfrm flipV="1">
            <a:off x="7559676" y="2014538"/>
            <a:ext cx="479425" cy="182562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</p:cxnSp>
      <p:cxnSp>
        <p:nvCxnSpPr>
          <p:cNvPr id="14354" name="AutoShape 26"/>
          <p:cNvCxnSpPr>
            <a:cxnSpLocks noChangeShapeType="1"/>
            <a:stCxn id="14347" idx="2"/>
            <a:endCxn id="14340" idx="0"/>
          </p:cNvCxnSpPr>
          <p:nvPr/>
        </p:nvCxnSpPr>
        <p:spPr bwMode="auto">
          <a:xfrm rot="5400000">
            <a:off x="8595519" y="3042444"/>
            <a:ext cx="1289050" cy="158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</p:cxnSp>
      <p:cxnSp>
        <p:nvCxnSpPr>
          <p:cNvPr id="14355" name="AutoShape 27"/>
          <p:cNvCxnSpPr>
            <a:cxnSpLocks noChangeShapeType="1"/>
            <a:stCxn id="14340" idx="2"/>
            <a:endCxn id="14339" idx="3"/>
          </p:cNvCxnSpPr>
          <p:nvPr/>
        </p:nvCxnSpPr>
        <p:spPr bwMode="auto">
          <a:xfrm rot="5400000">
            <a:off x="8015288" y="4402138"/>
            <a:ext cx="787400" cy="1660525"/>
          </a:xfrm>
          <a:prstGeom prst="bentConnector2">
            <a:avLst/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15237956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Standard Cost Variances</a:t>
            </a:r>
          </a:p>
        </p:txBody>
      </p:sp>
      <p:sp>
        <p:nvSpPr>
          <p:cNvPr id="15363" name="AutoShape 5" descr="Bouquet"/>
          <p:cNvSpPr>
            <a:spLocks noChangeArrowheads="1"/>
          </p:cNvSpPr>
          <p:nvPr/>
        </p:nvSpPr>
        <p:spPr bwMode="auto">
          <a:xfrm>
            <a:off x="3571876" y="1619250"/>
            <a:ext cx="5591175" cy="1104900"/>
          </a:xfrm>
          <a:prstGeom prst="roundRect">
            <a:avLst>
              <a:gd name="adj" fmla="val 12495"/>
            </a:avLst>
          </a:prstGeom>
          <a:blipFill dpi="0" rotWithShape="0">
            <a:blip r:embed="rId2" cstate="print"/>
            <a:srcRect/>
            <a:tile tx="0" ty="0" sx="100000" sy="100000" flip="none" algn="tl"/>
          </a:blipFill>
          <a:ln w="38100" cmpd="dbl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black"/>
              </a:solidFill>
            </a:endParaRPr>
          </a:p>
        </p:txBody>
      </p:sp>
      <p:grpSp>
        <p:nvGrpSpPr>
          <p:cNvPr id="15364" name="Group 32"/>
          <p:cNvGrpSpPr>
            <a:grpSpLocks/>
          </p:cNvGrpSpPr>
          <p:nvPr/>
        </p:nvGrpSpPr>
        <p:grpSpPr bwMode="auto">
          <a:xfrm>
            <a:off x="2476500" y="3371850"/>
            <a:ext cx="2781300" cy="723900"/>
            <a:chOff x="600" y="2124"/>
            <a:chExt cx="1752" cy="456"/>
          </a:xfrm>
        </p:grpSpPr>
        <p:grpSp>
          <p:nvGrpSpPr>
            <p:cNvPr id="15381" name="Group 12"/>
            <p:cNvGrpSpPr>
              <a:grpSpLocks/>
            </p:cNvGrpSpPr>
            <p:nvPr/>
          </p:nvGrpSpPr>
          <p:grpSpPr bwMode="auto">
            <a:xfrm>
              <a:off x="600" y="2124"/>
              <a:ext cx="1752" cy="456"/>
              <a:chOff x="492" y="2124"/>
              <a:chExt cx="1752" cy="456"/>
            </a:xfrm>
          </p:grpSpPr>
          <p:sp>
            <p:nvSpPr>
              <p:cNvPr id="15383" name="Rectangle 13"/>
              <p:cNvSpPr>
                <a:spLocks noChangeArrowheads="1"/>
              </p:cNvSpPr>
              <p:nvPr/>
            </p:nvSpPr>
            <p:spPr bwMode="auto">
              <a:xfrm>
                <a:off x="517" y="2144"/>
                <a:ext cx="1702" cy="416"/>
              </a:xfrm>
              <a:prstGeom prst="rect">
                <a:avLst/>
              </a:prstGeom>
              <a:solidFill>
                <a:srgbClr val="CCFFFF"/>
              </a:solidFill>
              <a:ln w="1270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</a:endParaRPr>
              </a:p>
            </p:txBody>
          </p:sp>
          <p:sp>
            <p:nvSpPr>
              <p:cNvPr id="15384" name="AutoShape 14"/>
              <p:cNvSpPr>
                <a:spLocks noChangeArrowheads="1"/>
              </p:cNvSpPr>
              <p:nvPr/>
            </p:nvSpPr>
            <p:spPr bwMode="auto">
              <a:xfrm>
                <a:off x="492" y="2124"/>
                <a:ext cx="1752" cy="456"/>
              </a:xfrm>
              <a:prstGeom prst="roundRect">
                <a:avLst>
                  <a:gd name="adj" fmla="val 12495"/>
                </a:avLst>
              </a:prstGeom>
              <a:solidFill>
                <a:srgbClr val="CCFFFF"/>
              </a:solidFill>
              <a:ln w="38100" cmpd="dbl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5382" name="Rectangle 15"/>
            <p:cNvSpPr>
              <a:spLocks noChangeArrowheads="1"/>
            </p:cNvSpPr>
            <p:nvPr/>
          </p:nvSpPr>
          <p:spPr bwMode="auto">
            <a:xfrm>
              <a:off x="768" y="2209"/>
              <a:ext cx="1227" cy="28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sz="2400">
                  <a:solidFill>
                    <a:prstClr val="black"/>
                  </a:solidFill>
                </a:rPr>
                <a:t>Price Variance</a:t>
              </a:r>
            </a:p>
          </p:txBody>
        </p:sp>
      </p:grpSp>
      <p:grpSp>
        <p:nvGrpSpPr>
          <p:cNvPr id="15365" name="Group 31"/>
          <p:cNvGrpSpPr>
            <a:grpSpLocks/>
          </p:cNvGrpSpPr>
          <p:nvPr/>
        </p:nvGrpSpPr>
        <p:grpSpPr bwMode="auto">
          <a:xfrm>
            <a:off x="2095500" y="4716463"/>
            <a:ext cx="3543300" cy="1447800"/>
            <a:chOff x="360" y="2971"/>
            <a:chExt cx="2232" cy="912"/>
          </a:xfrm>
        </p:grpSpPr>
        <p:sp>
          <p:nvSpPr>
            <p:cNvPr id="15379" name="AutoShape 17"/>
            <p:cNvSpPr>
              <a:spLocks noChangeArrowheads="1"/>
            </p:cNvSpPr>
            <p:nvPr/>
          </p:nvSpPr>
          <p:spPr bwMode="auto">
            <a:xfrm>
              <a:off x="360" y="2971"/>
              <a:ext cx="2232" cy="912"/>
            </a:xfrm>
            <a:prstGeom prst="roundRect">
              <a:avLst>
                <a:gd name="adj" fmla="val 12495"/>
              </a:avLst>
            </a:prstGeom>
            <a:solidFill>
              <a:srgbClr val="009900"/>
            </a:solidFill>
            <a:ln w="38100" cmpd="dbl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0" name="Rectangle 18"/>
            <p:cNvSpPr>
              <a:spLocks noChangeArrowheads="1"/>
            </p:cNvSpPr>
            <p:nvPr/>
          </p:nvSpPr>
          <p:spPr bwMode="auto">
            <a:xfrm>
              <a:off x="463" y="3054"/>
              <a:ext cx="1989" cy="75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sz="2400">
                  <a:solidFill>
                    <a:srgbClr val="FFFFFF"/>
                  </a:solidFill>
                </a:rPr>
                <a:t>The difference between</a:t>
              </a:r>
              <a:br>
                <a:rPr lang="en-US" sz="2400">
                  <a:solidFill>
                    <a:srgbClr val="FFFFFF"/>
                  </a:solidFill>
                </a:rPr>
              </a:br>
              <a:r>
                <a:rPr lang="en-US" sz="2400">
                  <a:solidFill>
                    <a:srgbClr val="FFFFFF"/>
                  </a:solidFill>
                </a:rPr>
                <a:t>the actual price and the</a:t>
              </a:r>
              <a:br>
                <a:rPr lang="en-US" sz="2400">
                  <a:solidFill>
                    <a:srgbClr val="FFFFFF"/>
                  </a:solidFill>
                </a:rPr>
              </a:br>
              <a:r>
                <a:rPr lang="en-US" sz="2400">
                  <a:solidFill>
                    <a:srgbClr val="FFFFFF"/>
                  </a:solidFill>
                </a:rPr>
                <a:t>standard price</a:t>
              </a:r>
            </a:p>
          </p:txBody>
        </p:sp>
      </p:grpSp>
      <p:sp>
        <p:nvSpPr>
          <p:cNvPr id="15366" name="Line 24"/>
          <p:cNvSpPr>
            <a:spLocks noChangeShapeType="1"/>
          </p:cNvSpPr>
          <p:nvPr/>
        </p:nvSpPr>
        <p:spPr bwMode="auto">
          <a:xfrm flipV="1">
            <a:off x="3917950" y="2730500"/>
            <a:ext cx="1346200" cy="63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15367" name="Line 25"/>
          <p:cNvSpPr>
            <a:spLocks noChangeShapeType="1"/>
          </p:cNvSpPr>
          <p:nvPr/>
        </p:nvSpPr>
        <p:spPr bwMode="auto">
          <a:xfrm flipH="1" flipV="1">
            <a:off x="7321550" y="2730500"/>
            <a:ext cx="1397000" cy="63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15368" name="Rectangle 4" descr="Bouquet"/>
          <p:cNvSpPr>
            <a:spLocks noChangeArrowheads="1"/>
          </p:cNvSpPr>
          <p:nvPr/>
        </p:nvSpPr>
        <p:spPr bwMode="auto">
          <a:xfrm>
            <a:off x="3435351" y="1908176"/>
            <a:ext cx="5864225" cy="5445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fontAlgn="base" hangingPunct="0">
              <a:lnSpc>
                <a:spcPct val="90000"/>
              </a:lnSpc>
              <a:spcBef>
                <a:spcPct val="45000"/>
              </a:spcBef>
              <a:spcAft>
                <a:spcPct val="0"/>
              </a:spcAft>
            </a:pPr>
            <a:r>
              <a:rPr lang="en-US" sz="3200">
                <a:solidFill>
                  <a:prstClr val="black"/>
                </a:solidFill>
              </a:rPr>
              <a:t>Standard Cost Variances</a:t>
            </a:r>
          </a:p>
        </p:txBody>
      </p:sp>
      <p:cxnSp>
        <p:nvCxnSpPr>
          <p:cNvPr id="15369" name="AutoShape 27"/>
          <p:cNvCxnSpPr>
            <a:cxnSpLocks noChangeShapeType="1"/>
            <a:stCxn id="15384" idx="2"/>
            <a:endCxn id="15379" idx="0"/>
          </p:cNvCxnSpPr>
          <p:nvPr/>
        </p:nvCxnSpPr>
        <p:spPr bwMode="auto">
          <a:xfrm>
            <a:off x="3867150" y="4114801"/>
            <a:ext cx="0" cy="58261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</p:cxnSp>
      <p:grpSp>
        <p:nvGrpSpPr>
          <p:cNvPr id="15370" name="Group 34"/>
          <p:cNvGrpSpPr>
            <a:grpSpLocks/>
          </p:cNvGrpSpPr>
          <p:nvPr/>
        </p:nvGrpSpPr>
        <p:grpSpPr bwMode="auto">
          <a:xfrm>
            <a:off x="7315200" y="3371850"/>
            <a:ext cx="2781300" cy="723900"/>
            <a:chOff x="3648" y="2124"/>
            <a:chExt cx="1752" cy="456"/>
          </a:xfrm>
        </p:grpSpPr>
        <p:grpSp>
          <p:nvGrpSpPr>
            <p:cNvPr id="15375" name="Group 7"/>
            <p:cNvGrpSpPr>
              <a:grpSpLocks/>
            </p:cNvGrpSpPr>
            <p:nvPr/>
          </p:nvGrpSpPr>
          <p:grpSpPr bwMode="auto">
            <a:xfrm>
              <a:off x="3648" y="2124"/>
              <a:ext cx="1752" cy="456"/>
              <a:chOff x="3540" y="2124"/>
              <a:chExt cx="1752" cy="456"/>
            </a:xfrm>
          </p:grpSpPr>
          <p:sp>
            <p:nvSpPr>
              <p:cNvPr id="15377" name="Rectangle 8"/>
              <p:cNvSpPr>
                <a:spLocks noChangeArrowheads="1"/>
              </p:cNvSpPr>
              <p:nvPr/>
            </p:nvSpPr>
            <p:spPr bwMode="auto">
              <a:xfrm>
                <a:off x="3565" y="2144"/>
                <a:ext cx="1702" cy="416"/>
              </a:xfrm>
              <a:prstGeom prst="rect">
                <a:avLst/>
              </a:prstGeom>
              <a:solidFill>
                <a:srgbClr val="FFFFCC"/>
              </a:solidFill>
              <a:ln w="1270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</a:endParaRPr>
              </a:p>
            </p:txBody>
          </p:sp>
          <p:sp>
            <p:nvSpPr>
              <p:cNvPr id="15378" name="AutoShape 9"/>
              <p:cNvSpPr>
                <a:spLocks noChangeArrowheads="1"/>
              </p:cNvSpPr>
              <p:nvPr/>
            </p:nvSpPr>
            <p:spPr bwMode="auto">
              <a:xfrm>
                <a:off x="3540" y="2124"/>
                <a:ext cx="1752" cy="456"/>
              </a:xfrm>
              <a:prstGeom prst="roundRect">
                <a:avLst>
                  <a:gd name="adj" fmla="val 12495"/>
                </a:avLst>
              </a:prstGeom>
              <a:solidFill>
                <a:srgbClr val="FFFFCC"/>
              </a:solidFill>
              <a:ln w="38100" cmpd="dbl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5376" name="Rectangle 10"/>
            <p:cNvSpPr>
              <a:spLocks noChangeArrowheads="1"/>
            </p:cNvSpPr>
            <p:nvPr/>
          </p:nvSpPr>
          <p:spPr bwMode="auto">
            <a:xfrm>
              <a:off x="3704" y="2209"/>
              <a:ext cx="1523" cy="28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sz="2400">
                  <a:solidFill>
                    <a:prstClr val="black"/>
                  </a:solidFill>
                </a:rPr>
                <a:t>Quantity Variance</a:t>
              </a:r>
            </a:p>
          </p:txBody>
        </p:sp>
      </p:grpSp>
      <p:grpSp>
        <p:nvGrpSpPr>
          <p:cNvPr id="15371" name="Group 35"/>
          <p:cNvGrpSpPr>
            <a:grpSpLocks/>
          </p:cNvGrpSpPr>
          <p:nvPr/>
        </p:nvGrpSpPr>
        <p:grpSpPr bwMode="auto">
          <a:xfrm>
            <a:off x="6896100" y="4716464"/>
            <a:ext cx="3619500" cy="1512887"/>
            <a:chOff x="3384" y="2971"/>
            <a:chExt cx="2280" cy="953"/>
          </a:xfrm>
        </p:grpSpPr>
        <p:sp>
          <p:nvSpPr>
            <p:cNvPr id="15373" name="AutoShape 20"/>
            <p:cNvSpPr>
              <a:spLocks noChangeArrowheads="1"/>
            </p:cNvSpPr>
            <p:nvPr/>
          </p:nvSpPr>
          <p:spPr bwMode="auto">
            <a:xfrm>
              <a:off x="3384" y="2971"/>
              <a:ext cx="2280" cy="953"/>
            </a:xfrm>
            <a:prstGeom prst="roundRect">
              <a:avLst>
                <a:gd name="adj" fmla="val 12495"/>
              </a:avLst>
            </a:prstGeom>
            <a:solidFill>
              <a:srgbClr val="CC3300"/>
            </a:solidFill>
            <a:ln w="38100" cmpd="dbl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74" name="Rectangle 21"/>
            <p:cNvSpPr>
              <a:spLocks noChangeArrowheads="1"/>
            </p:cNvSpPr>
            <p:nvPr/>
          </p:nvSpPr>
          <p:spPr bwMode="auto">
            <a:xfrm>
              <a:off x="3529" y="3059"/>
              <a:ext cx="1989" cy="75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sz="2400">
                  <a:solidFill>
                    <a:srgbClr val="FFFFFF"/>
                  </a:solidFill>
                </a:rPr>
                <a:t>The difference between</a:t>
              </a:r>
              <a:br>
                <a:rPr lang="en-US" sz="2400">
                  <a:solidFill>
                    <a:srgbClr val="FFFFFF"/>
                  </a:solidFill>
                </a:rPr>
              </a:br>
              <a:r>
                <a:rPr lang="en-US" sz="2400">
                  <a:solidFill>
                    <a:srgbClr val="FFFFFF"/>
                  </a:solidFill>
                </a:rPr>
                <a:t>the actual quantity and</a:t>
              </a:r>
              <a:br>
                <a:rPr lang="en-US" sz="2400">
                  <a:solidFill>
                    <a:srgbClr val="FFFFFF"/>
                  </a:solidFill>
                </a:rPr>
              </a:br>
              <a:r>
                <a:rPr lang="en-US" sz="2400">
                  <a:solidFill>
                    <a:srgbClr val="FFFFFF"/>
                  </a:solidFill>
                </a:rPr>
                <a:t>the standard quantity</a:t>
              </a:r>
            </a:p>
          </p:txBody>
        </p:sp>
      </p:grpSp>
      <p:cxnSp>
        <p:nvCxnSpPr>
          <p:cNvPr id="15372" name="AutoShape 28"/>
          <p:cNvCxnSpPr>
            <a:cxnSpLocks noChangeShapeType="1"/>
            <a:stCxn id="15378" idx="2"/>
            <a:endCxn id="15373" idx="0"/>
          </p:cNvCxnSpPr>
          <p:nvPr/>
        </p:nvCxnSpPr>
        <p:spPr bwMode="auto">
          <a:xfrm>
            <a:off x="8705850" y="4114801"/>
            <a:ext cx="0" cy="58261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7244587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2133600" y="304800"/>
            <a:ext cx="80772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4400">
                <a:solidFill>
                  <a:srgbClr val="696464"/>
                </a:solidFill>
              </a:rPr>
              <a:t>Controllability Of Variances</a:t>
            </a:r>
          </a:p>
        </p:txBody>
      </p:sp>
      <p:sp>
        <p:nvSpPr>
          <p:cNvPr id="230403" name="Rectangle 3"/>
          <p:cNvSpPr>
            <a:spLocks noChangeArrowheads="1"/>
          </p:cNvSpPr>
          <p:nvPr/>
        </p:nvSpPr>
        <p:spPr bwMode="auto">
          <a:xfrm>
            <a:off x="2055813" y="1100139"/>
            <a:ext cx="8001000" cy="4667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18900000" algn="ctr" rotWithShape="0">
              <a:schemeClr val="accent2"/>
            </a:outerShdw>
          </a:effectLst>
        </p:spPr>
        <p:txBody>
          <a:bodyPr anchor="ctr">
            <a:spAutoFit/>
          </a:bodyPr>
          <a:lstStyle/>
          <a:p>
            <a:pPr algn="ctr" eaLnBrk="0" hangingPunct="0">
              <a:defRPr/>
            </a:pPr>
            <a:r>
              <a:rPr lang="en-US" sz="2400" b="1">
                <a:solidFill>
                  <a:srgbClr val="300E9E"/>
                </a:solidFill>
              </a:rPr>
              <a:t>Which Managers Generally Influence Cost Variances?</a:t>
            </a:r>
          </a:p>
        </p:txBody>
      </p:sp>
      <p:sp>
        <p:nvSpPr>
          <p:cNvPr id="230404" name="Rectangle 4"/>
          <p:cNvSpPr>
            <a:spLocks noChangeArrowheads="1"/>
          </p:cNvSpPr>
          <p:nvPr/>
        </p:nvSpPr>
        <p:spPr bwMode="auto">
          <a:xfrm>
            <a:off x="1703388" y="1916113"/>
            <a:ext cx="4341812" cy="457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18900000" algn="ctr" rotWithShape="0">
              <a:srgbClr val="808080"/>
            </a:outerShdw>
          </a:effectLst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US" sz="2400" b="1">
                <a:solidFill>
                  <a:srgbClr val="FFFFCC"/>
                </a:solidFill>
              </a:rPr>
              <a:t>Material price variance</a:t>
            </a:r>
          </a:p>
        </p:txBody>
      </p:sp>
      <p:sp>
        <p:nvSpPr>
          <p:cNvPr id="230405" name="Rectangle 5"/>
          <p:cNvSpPr>
            <a:spLocks noChangeArrowheads="1"/>
          </p:cNvSpPr>
          <p:nvPr/>
        </p:nvSpPr>
        <p:spPr bwMode="auto">
          <a:xfrm>
            <a:off x="6311900" y="1916113"/>
            <a:ext cx="4186238" cy="457200"/>
          </a:xfrm>
          <a:prstGeom prst="rect">
            <a:avLst/>
          </a:prstGeom>
          <a:solidFill>
            <a:srgbClr val="008080"/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18900000" algn="ctr" rotWithShape="0">
              <a:srgbClr val="808080"/>
            </a:outerShdw>
          </a:effectLst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US" sz="2400" b="1">
                <a:solidFill>
                  <a:srgbClr val="FFFFCC"/>
                </a:solidFill>
              </a:rPr>
              <a:t>The purchasing manager </a:t>
            </a:r>
          </a:p>
        </p:txBody>
      </p:sp>
      <p:cxnSp>
        <p:nvCxnSpPr>
          <p:cNvPr id="16390" name="AutoShape 6"/>
          <p:cNvCxnSpPr>
            <a:cxnSpLocks noChangeShapeType="1"/>
            <a:stCxn id="230404" idx="3"/>
            <a:endCxn id="230405" idx="1"/>
          </p:cNvCxnSpPr>
          <p:nvPr/>
        </p:nvCxnSpPr>
        <p:spPr bwMode="auto">
          <a:xfrm>
            <a:off x="6045200" y="2144713"/>
            <a:ext cx="266700" cy="0"/>
          </a:xfrm>
          <a:prstGeom prst="straightConnector1">
            <a:avLst/>
          </a:prstGeom>
          <a:noFill/>
          <a:ln w="31750">
            <a:solidFill>
              <a:srgbClr val="0000FF"/>
            </a:solidFill>
            <a:round/>
            <a:headEnd/>
            <a:tailEnd type="triangle" w="med" len="med"/>
          </a:ln>
        </p:spPr>
      </p:cxn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2132013" y="2632075"/>
            <a:ext cx="78486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solidFill>
                  <a:prstClr val="black"/>
                </a:solidFill>
              </a:rPr>
              <a:t>Get the best prices available for purchased goods and services through skillful purchasing practices</a:t>
            </a:r>
          </a:p>
        </p:txBody>
      </p:sp>
      <p:sp>
        <p:nvSpPr>
          <p:cNvPr id="230408" name="Rectangle 8"/>
          <p:cNvSpPr>
            <a:spLocks noChangeArrowheads="1"/>
          </p:cNvSpPr>
          <p:nvPr/>
        </p:nvSpPr>
        <p:spPr bwMode="auto">
          <a:xfrm>
            <a:off x="1703388" y="4292600"/>
            <a:ext cx="4248150" cy="457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18900000" algn="ctr" rotWithShape="0">
              <a:srgbClr val="808080"/>
            </a:outerShdw>
          </a:effectLst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US" sz="2400" b="1">
                <a:solidFill>
                  <a:srgbClr val="FFFFCC"/>
                </a:solidFill>
              </a:rPr>
              <a:t>Material quantity variance</a:t>
            </a:r>
          </a:p>
        </p:txBody>
      </p:sp>
      <p:sp>
        <p:nvSpPr>
          <p:cNvPr id="230409" name="Rectangle 9"/>
          <p:cNvSpPr>
            <a:spLocks noChangeArrowheads="1"/>
          </p:cNvSpPr>
          <p:nvPr/>
        </p:nvSpPr>
        <p:spPr bwMode="auto">
          <a:xfrm>
            <a:off x="6311900" y="4292600"/>
            <a:ext cx="4186238" cy="457200"/>
          </a:xfrm>
          <a:prstGeom prst="rect">
            <a:avLst/>
          </a:prstGeom>
          <a:solidFill>
            <a:srgbClr val="008080"/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18900000" algn="ctr" rotWithShape="0">
              <a:srgbClr val="808080"/>
            </a:outerShdw>
          </a:effectLst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US" sz="2400" b="1">
                <a:solidFill>
                  <a:srgbClr val="FFFFCC"/>
                </a:solidFill>
              </a:rPr>
              <a:t>The production supervisor</a:t>
            </a:r>
          </a:p>
        </p:txBody>
      </p:sp>
      <p:cxnSp>
        <p:nvCxnSpPr>
          <p:cNvPr id="16394" name="AutoShape 10"/>
          <p:cNvCxnSpPr>
            <a:cxnSpLocks noChangeShapeType="1"/>
            <a:stCxn id="230408" idx="3"/>
            <a:endCxn id="230409" idx="1"/>
          </p:cNvCxnSpPr>
          <p:nvPr/>
        </p:nvCxnSpPr>
        <p:spPr bwMode="auto">
          <a:xfrm>
            <a:off x="5951538" y="4521200"/>
            <a:ext cx="360362" cy="0"/>
          </a:xfrm>
          <a:prstGeom prst="straightConnector1">
            <a:avLst/>
          </a:prstGeom>
          <a:noFill/>
          <a:ln w="31750">
            <a:solidFill>
              <a:srgbClr val="0000FF"/>
            </a:solidFill>
            <a:round/>
            <a:headEnd/>
            <a:tailEnd type="triangle" w="med" len="med"/>
          </a:ln>
        </p:spPr>
      </p:cxnSp>
      <p:sp>
        <p:nvSpPr>
          <p:cNvPr id="16395" name="Rectangle 11"/>
          <p:cNvSpPr>
            <a:spLocks noChangeArrowheads="1"/>
          </p:cNvSpPr>
          <p:nvPr/>
        </p:nvSpPr>
        <p:spPr bwMode="auto">
          <a:xfrm>
            <a:off x="1941513" y="4868863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solidFill>
                  <a:prstClr val="black"/>
                </a:solidFill>
              </a:rPr>
              <a:t>Skillful supervision and motivation of production employees, coupled with the careful use and handling of materials, contribute to minimal waste.</a:t>
            </a:r>
          </a:p>
        </p:txBody>
      </p:sp>
    </p:spTree>
    <p:extLst>
      <p:ext uri="{BB962C8B-B14F-4D97-AF65-F5344CB8AC3E}">
        <p14:creationId xmlns:p14="http://schemas.microsoft.com/office/powerpoint/2010/main" val="22069645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2024034" y="413792"/>
            <a:ext cx="8229600" cy="1143000"/>
          </a:xfrm>
        </p:spPr>
        <p:txBody>
          <a:bodyPr/>
          <a:lstStyle/>
          <a:p>
            <a:pPr algn="ctr" eaLnBrk="1" hangingPunct="1"/>
            <a:r>
              <a:rPr lang="en-GB" b="1" dirty="0" smtClean="0">
                <a:latin typeface="Footlight MT Light" pitchFamily="18" charset="0"/>
              </a:rPr>
              <a:t>1. Direct Materials</a:t>
            </a:r>
          </a:p>
        </p:txBody>
      </p:sp>
      <p:sp>
        <p:nvSpPr>
          <p:cNvPr id="5" name="Oval 4"/>
          <p:cNvSpPr/>
          <p:nvPr/>
        </p:nvSpPr>
        <p:spPr>
          <a:xfrm>
            <a:off x="1873684" y="1102135"/>
            <a:ext cx="2928958" cy="1143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Price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6" name="Oval 5"/>
          <p:cNvSpPr/>
          <p:nvPr/>
        </p:nvSpPr>
        <p:spPr>
          <a:xfrm>
            <a:off x="7302972" y="1101565"/>
            <a:ext cx="2928958" cy="107157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Quantity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7" name="Left-Right-Up Arrow 6"/>
          <p:cNvSpPr/>
          <p:nvPr/>
        </p:nvSpPr>
        <p:spPr>
          <a:xfrm>
            <a:off x="5009546" y="815813"/>
            <a:ext cx="1928826" cy="1357322"/>
          </a:xfrm>
          <a:prstGeom prst="leftRightUpArrow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Down Arrow 7"/>
          <p:cNvSpPr/>
          <p:nvPr/>
        </p:nvSpPr>
        <p:spPr>
          <a:xfrm>
            <a:off x="3095604" y="2933494"/>
            <a:ext cx="785818" cy="1071570"/>
          </a:xfrm>
          <a:prstGeom prst="downArrow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Down Arrow 8"/>
          <p:cNvSpPr/>
          <p:nvPr/>
        </p:nvSpPr>
        <p:spPr>
          <a:xfrm>
            <a:off x="8445980" y="2325701"/>
            <a:ext cx="785818" cy="1071570"/>
          </a:xfrm>
          <a:prstGeom prst="downArrow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6" name="Picture 4" descr="C:\Users\Emad\AppData\Local\Microsoft\Windows\Temporary Internet Files\Content.IE5\KSGM8GEM\MCPE07100_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22422" y="3489527"/>
            <a:ext cx="1266566" cy="1832581"/>
          </a:xfrm>
          <a:prstGeom prst="rect">
            <a:avLst/>
          </a:prstGeom>
          <a:noFill/>
        </p:spPr>
      </p:pic>
      <p:sp>
        <p:nvSpPr>
          <p:cNvPr id="11" name="Left Brace 10"/>
          <p:cNvSpPr/>
          <p:nvPr/>
        </p:nvSpPr>
        <p:spPr>
          <a:xfrm>
            <a:off x="4088262" y="3679033"/>
            <a:ext cx="642942" cy="1500198"/>
          </a:xfrm>
          <a:prstGeom prst="leftBrace">
            <a:avLst/>
          </a:prstGeom>
          <a:ln w="317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Brace 11"/>
          <p:cNvSpPr/>
          <p:nvPr/>
        </p:nvSpPr>
        <p:spPr>
          <a:xfrm>
            <a:off x="7517286" y="3679033"/>
            <a:ext cx="642942" cy="1571636"/>
          </a:xfrm>
          <a:prstGeom prst="rightBrace">
            <a:avLst>
              <a:gd name="adj1" fmla="val 8333"/>
              <a:gd name="adj2" fmla="val 50000"/>
            </a:avLst>
          </a:prstGeom>
          <a:ln w="317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ounded Rectangle 12"/>
          <p:cNvSpPr/>
          <p:nvPr/>
        </p:nvSpPr>
        <p:spPr>
          <a:xfrm>
            <a:off x="5088394" y="3393281"/>
            <a:ext cx="2143140" cy="785818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Standard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5088394" y="4893479"/>
            <a:ext cx="2143140" cy="785818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Actual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087998" y="5393545"/>
            <a:ext cx="2143140" cy="78581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Purchases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7731600" y="5393545"/>
            <a:ext cx="2143140" cy="78581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Production</a:t>
            </a:r>
            <a:endParaRPr lang="en-GB" sz="3200" dirty="0">
              <a:latin typeface="Footlight MT Light" pitchFamily="18" charset="0"/>
            </a:endParaRPr>
          </a:p>
        </p:txBody>
      </p:sp>
      <p:pic>
        <p:nvPicPr>
          <p:cNvPr id="3079" name="Picture 7" descr="C:\Users\Emad\AppData\Local\Microsoft\Windows\Temporary Internet Files\Content.IE5\DWUOTG7E\MCBD09501_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9156" y="3514339"/>
            <a:ext cx="1386230" cy="18077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279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485800"/>
            <a:ext cx="8362950" cy="1143000"/>
          </a:xfrm>
        </p:spPr>
        <p:txBody>
          <a:bodyPr/>
          <a:lstStyle/>
          <a:p>
            <a:pPr eaLnBrk="1" hangingPunct="1"/>
            <a:r>
              <a:rPr lang="en-GB" sz="3600" b="1" dirty="0">
                <a:latin typeface="Footlight MT Light" pitchFamily="18" charset="0"/>
              </a:rPr>
              <a:t>1: Direct Materials Cost Variances</a:t>
            </a:r>
            <a:r>
              <a:rPr lang="en-GB" sz="4000" dirty="0">
                <a:latin typeface="Footlight MT Light" pitchFamily="18" charset="0"/>
              </a:rPr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351584" y="1600201"/>
            <a:ext cx="7950656" cy="452596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65000"/>
              </a:lnSpc>
            </a:pPr>
            <a:r>
              <a:rPr lang="en-GB" sz="3000" b="1" dirty="0">
                <a:latin typeface="Footlight MT Light" pitchFamily="18" charset="0"/>
              </a:rPr>
              <a:t>Total Direct Material Cost Variance =  </a:t>
            </a:r>
          </a:p>
          <a:p>
            <a:pPr algn="ctr">
              <a:lnSpc>
                <a:spcPct val="165000"/>
              </a:lnSpc>
              <a:spcBef>
                <a:spcPts val="0"/>
              </a:spcBef>
              <a:buNone/>
            </a:pPr>
            <a:r>
              <a:rPr lang="en-GB" sz="3000" b="1" dirty="0">
                <a:latin typeface="Footlight MT Light" pitchFamily="18" charset="0"/>
              </a:rPr>
              <a:t>  Standard Costs – Actual Costs 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en-GB" sz="2400" b="1" dirty="0">
              <a:latin typeface="Footlight MT Light" pitchFamily="18" charset="0"/>
            </a:endParaRPr>
          </a:p>
          <a:p>
            <a:pPr>
              <a:lnSpc>
                <a:spcPct val="140000"/>
              </a:lnSpc>
            </a:pPr>
            <a:r>
              <a:rPr lang="en-GB" sz="2400" dirty="0">
                <a:latin typeface="Footlight MT Light" pitchFamily="18" charset="0"/>
              </a:rPr>
              <a:t>Standard Cost = 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Price</a:t>
            </a:r>
            <a:r>
              <a:rPr lang="en-GB" sz="2400" b="1" dirty="0">
                <a:latin typeface="Footlight MT Light" pitchFamily="18" charset="0"/>
              </a:rPr>
              <a:t>       </a:t>
            </a:r>
            <a:r>
              <a:rPr lang="en-GB" b="1" dirty="0" smtClean="0">
                <a:latin typeface="Footlight MT Light" pitchFamily="18" charset="0"/>
              </a:rPr>
              <a:t>×</a:t>
            </a:r>
            <a:r>
              <a:rPr lang="en-GB" sz="2400" dirty="0">
                <a:latin typeface="Footlight MT Light" pitchFamily="18" charset="0"/>
              </a:rPr>
              <a:t>          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Quantity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en-GB" sz="2400" dirty="0">
                <a:latin typeface="Footlight MT Light" pitchFamily="18" charset="0"/>
              </a:rPr>
              <a:t>                                        </a:t>
            </a:r>
            <a:r>
              <a:rPr lang="en-GB" sz="2400" b="1" dirty="0">
                <a:latin typeface="Footlight MT Light" pitchFamily="18" charset="0"/>
              </a:rPr>
              <a:t>SP</a:t>
            </a:r>
            <a:r>
              <a:rPr lang="en-GB" sz="2400" dirty="0">
                <a:latin typeface="Footlight MT Light" pitchFamily="18" charset="0"/>
              </a:rPr>
              <a:t>                                            </a:t>
            </a:r>
            <a:r>
              <a:rPr lang="en-GB" sz="2400" b="1" dirty="0">
                <a:latin typeface="Footlight MT Light" pitchFamily="18" charset="0"/>
              </a:rPr>
              <a:t>SQ</a:t>
            </a:r>
          </a:p>
          <a:p>
            <a:pPr eaLnBrk="1" hangingPunct="1">
              <a:lnSpc>
                <a:spcPct val="140000"/>
              </a:lnSpc>
            </a:pPr>
            <a:r>
              <a:rPr lang="en-GB" sz="2400" dirty="0">
                <a:latin typeface="Footlight MT Light" pitchFamily="18" charset="0"/>
              </a:rPr>
              <a:t>Actual Cost      =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Price</a:t>
            </a:r>
            <a:r>
              <a:rPr lang="en-GB" sz="2400" dirty="0">
                <a:latin typeface="Footlight MT Light" pitchFamily="18" charset="0"/>
              </a:rPr>
              <a:t>          </a:t>
            </a:r>
            <a:r>
              <a:rPr lang="en-GB" sz="2400" b="1" dirty="0">
                <a:latin typeface="Footlight MT Light" pitchFamily="18" charset="0"/>
              </a:rPr>
              <a:t> ×</a:t>
            </a:r>
            <a:r>
              <a:rPr lang="en-GB" sz="2400" dirty="0">
                <a:latin typeface="Footlight MT Light" pitchFamily="18" charset="0"/>
              </a:rPr>
              <a:t>         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Quantity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en-GB" sz="2400" dirty="0">
                <a:latin typeface="Footlight MT Light" pitchFamily="18" charset="0"/>
              </a:rPr>
              <a:t>                                        </a:t>
            </a:r>
            <a:r>
              <a:rPr lang="en-GB" sz="2400" b="1" dirty="0">
                <a:latin typeface="Footlight MT Light" pitchFamily="18" charset="0"/>
              </a:rPr>
              <a:t>AP </a:t>
            </a:r>
            <a:r>
              <a:rPr lang="en-GB" sz="2400" dirty="0">
                <a:latin typeface="Footlight MT Light" pitchFamily="18" charset="0"/>
              </a:rPr>
              <a:t>                                         </a:t>
            </a:r>
            <a:r>
              <a:rPr lang="en-GB" sz="2400" b="1" dirty="0">
                <a:latin typeface="Footlight MT Light" pitchFamily="18" charset="0"/>
              </a:rPr>
              <a:t> AQ</a:t>
            </a:r>
          </a:p>
        </p:txBody>
      </p:sp>
    </p:spTree>
    <p:extLst>
      <p:ext uri="{BB962C8B-B14F-4D97-AF65-F5344CB8AC3E}">
        <p14:creationId xmlns:p14="http://schemas.microsoft.com/office/powerpoint/2010/main" val="230143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b="1" dirty="0">
                <a:latin typeface="Footlight MT Light" pitchFamily="18" charset="0"/>
              </a:rPr>
              <a:t>The Total Direct Materials Variance is split up into two Subsidiary Variances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>
          <a:xfrm>
            <a:off x="2182369" y="1560577"/>
            <a:ext cx="7514032" cy="4565587"/>
          </a:xfrm>
        </p:spPr>
        <p:txBody>
          <a:bodyPr>
            <a:normAutofit/>
          </a:bodyPr>
          <a:lstStyle/>
          <a:p>
            <a:pPr marL="609600" indent="-609600">
              <a:buNone/>
            </a:pPr>
            <a:r>
              <a:rPr lang="en-GB" sz="2400" b="1" dirty="0">
                <a:solidFill>
                  <a:schemeClr val="accent2"/>
                </a:solidFill>
                <a:latin typeface="Footlight MT Light" pitchFamily="18" charset="0"/>
              </a:rPr>
              <a:t>1. Price Variance =</a:t>
            </a:r>
          </a:p>
          <a:p>
            <a:pPr marL="609600" indent="-609600">
              <a:buNone/>
            </a:pPr>
            <a:r>
              <a:rPr lang="en-GB" sz="2400" dirty="0">
                <a:latin typeface="Footlight MT Light" pitchFamily="18" charset="0"/>
              </a:rPr>
              <a:t>        (Standard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Price</a:t>
            </a:r>
            <a:r>
              <a:rPr lang="en-GB" sz="2400" dirty="0">
                <a:latin typeface="Footlight MT Light" pitchFamily="18" charset="0"/>
              </a:rPr>
              <a:t> –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Price</a:t>
            </a:r>
            <a:r>
              <a:rPr lang="en-GB" sz="2400" dirty="0">
                <a:latin typeface="Footlight MT Light" pitchFamily="18" charset="0"/>
              </a:rPr>
              <a:t>) </a:t>
            </a:r>
            <a:r>
              <a:rPr lang="en-GB" b="1" dirty="0" smtClean="0">
                <a:latin typeface="Footlight MT Light" pitchFamily="18" charset="0"/>
              </a:rPr>
              <a:t>×</a:t>
            </a:r>
            <a:r>
              <a:rPr lang="en-GB" sz="2400" dirty="0">
                <a:latin typeface="Footlight MT Light" pitchFamily="18" charset="0"/>
              </a:rPr>
              <a:t>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Quantity</a:t>
            </a:r>
          </a:p>
          <a:p>
            <a:pPr marL="609600" indent="-609600">
              <a:buNone/>
            </a:pPr>
            <a:r>
              <a:rPr lang="en-GB" sz="2400" dirty="0">
                <a:latin typeface="Footlight MT Light" pitchFamily="18" charset="0"/>
              </a:rPr>
              <a:t> </a:t>
            </a:r>
          </a:p>
          <a:p>
            <a:pPr marL="609600" indent="-609600">
              <a:buNone/>
            </a:pPr>
            <a:r>
              <a:rPr lang="en-GB" sz="2400" dirty="0">
                <a:latin typeface="Footlight MT Light" pitchFamily="18" charset="0"/>
              </a:rPr>
              <a:t>                            </a:t>
            </a:r>
            <a:r>
              <a:rPr lang="en-GB" sz="2400" b="1" dirty="0">
                <a:latin typeface="Footlight MT Light" pitchFamily="18" charset="0"/>
              </a:rPr>
              <a:t>(SP – AP) </a:t>
            </a:r>
            <a:r>
              <a:rPr lang="en-GB" b="1" dirty="0" smtClean="0">
                <a:latin typeface="Footlight MT Light" pitchFamily="18" charset="0"/>
              </a:rPr>
              <a:t>× </a:t>
            </a:r>
            <a:r>
              <a:rPr lang="en-GB" sz="2400" b="1" dirty="0">
                <a:latin typeface="Footlight MT Light" pitchFamily="18" charset="0"/>
              </a:rPr>
              <a:t>AQ</a:t>
            </a:r>
          </a:p>
          <a:p>
            <a:pPr marL="609600" indent="-609600">
              <a:buNone/>
            </a:pPr>
            <a:endParaRPr lang="en-GB" sz="2400" b="1" dirty="0">
              <a:latin typeface="Footlight MT Light" pitchFamily="18" charset="0"/>
            </a:endParaRPr>
          </a:p>
          <a:p>
            <a:pPr marL="609600" indent="-609600">
              <a:buNone/>
            </a:pPr>
            <a:r>
              <a:rPr lang="en-GB" sz="2400" b="1" dirty="0">
                <a:solidFill>
                  <a:schemeClr val="accent2"/>
                </a:solidFill>
                <a:latin typeface="Footlight MT Light" pitchFamily="18" charset="0"/>
              </a:rPr>
              <a:t>2. Usage Variance =</a:t>
            </a:r>
            <a:r>
              <a:rPr lang="en-GB" sz="2400" dirty="0">
                <a:solidFill>
                  <a:schemeClr val="accent2"/>
                </a:solidFill>
                <a:latin typeface="Footlight MT Light" pitchFamily="18" charset="0"/>
              </a:rPr>
              <a:t> </a:t>
            </a:r>
          </a:p>
          <a:p>
            <a:pPr marL="609600" indent="-609600">
              <a:buNone/>
            </a:pPr>
            <a:r>
              <a:rPr lang="en-GB" sz="2400" dirty="0">
                <a:latin typeface="Footlight MT Light" pitchFamily="18" charset="0"/>
              </a:rPr>
              <a:t>(Standard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Quantity </a:t>
            </a:r>
            <a:r>
              <a:rPr lang="en-GB" sz="2400" dirty="0">
                <a:latin typeface="Footlight MT Light" pitchFamily="18" charset="0"/>
              </a:rPr>
              <a:t>–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Quantity</a:t>
            </a:r>
            <a:r>
              <a:rPr lang="en-GB" sz="2400" dirty="0">
                <a:latin typeface="Footlight MT Light" pitchFamily="18" charset="0"/>
              </a:rPr>
              <a:t>) </a:t>
            </a:r>
            <a:r>
              <a:rPr lang="en-GB" b="1" dirty="0" smtClean="0">
                <a:latin typeface="Footlight MT Light" pitchFamily="18" charset="0"/>
              </a:rPr>
              <a:t>×</a:t>
            </a:r>
            <a:r>
              <a:rPr lang="en-GB" sz="2400" dirty="0">
                <a:latin typeface="Footlight MT Light" pitchFamily="18" charset="0"/>
              </a:rPr>
              <a:t> 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Price</a:t>
            </a:r>
          </a:p>
          <a:p>
            <a:pPr marL="990600" lvl="1" indent="-533400">
              <a:buNone/>
            </a:pPr>
            <a:r>
              <a:rPr lang="en-GB" dirty="0">
                <a:latin typeface="Footlight MT Light" pitchFamily="18" charset="0"/>
              </a:rPr>
              <a:t>                                </a:t>
            </a:r>
          </a:p>
          <a:p>
            <a:pPr marL="990600" lvl="1" indent="-533400">
              <a:buNone/>
            </a:pPr>
            <a:r>
              <a:rPr lang="en-GB" b="1" dirty="0">
                <a:latin typeface="Footlight MT Light" pitchFamily="18" charset="0"/>
              </a:rPr>
              <a:t>                     (SQ – AQ) × SP</a:t>
            </a:r>
          </a:p>
        </p:txBody>
      </p:sp>
    </p:spTree>
    <p:extLst>
      <p:ext uri="{BB962C8B-B14F-4D97-AF65-F5344CB8AC3E}">
        <p14:creationId xmlns:p14="http://schemas.microsoft.com/office/powerpoint/2010/main" val="4244911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84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1000"/>
                                        <p:tgtEl>
                                          <p:spTgt spid="849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849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849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1000"/>
                                        <p:tgtEl>
                                          <p:spTgt spid="849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4" grpId="0"/>
      <p:bldP spid="849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562894"/>
            <a:ext cx="8229600" cy="777875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FF0000"/>
                </a:solidFill>
                <a:latin typeface="Footlight MT Light" pitchFamily="18" charset="0"/>
              </a:rPr>
              <a:t>Conclusion</a:t>
            </a:r>
            <a:r>
              <a:rPr lang="en-GB" dirty="0" smtClean="0">
                <a:latin typeface="Footlight MT Light" pitchFamily="18" charset="0"/>
              </a:rPr>
              <a:t> 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194816"/>
            <a:ext cx="8229600" cy="4970488"/>
          </a:xfrm>
        </p:spPr>
        <p:txBody>
          <a:bodyPr>
            <a:normAutofit/>
          </a:bodyPr>
          <a:lstStyle/>
          <a:p>
            <a:pPr eaLnBrk="1" hangingPunct="1"/>
            <a:r>
              <a:rPr lang="en-GB" b="1" dirty="0">
                <a:latin typeface="Footlight MT Light" pitchFamily="18" charset="0"/>
              </a:rPr>
              <a:t>Direct Material Variance = SC – AC</a:t>
            </a:r>
          </a:p>
          <a:p>
            <a:pPr eaLnBrk="1" hangingPunct="1">
              <a:buFontTx/>
              <a:buNone/>
            </a:pPr>
            <a:endParaRPr lang="en-GB" b="1" dirty="0">
              <a:latin typeface="Footlight MT Light" pitchFamily="18" charset="0"/>
            </a:endParaRPr>
          </a:p>
          <a:p>
            <a:r>
              <a:rPr lang="en-GB" b="1" dirty="0">
                <a:latin typeface="Footlight MT Light" pitchFamily="18" charset="0"/>
              </a:rPr>
              <a:t>Standard Cost    =    SP × SQ</a:t>
            </a:r>
          </a:p>
          <a:p>
            <a:pPr eaLnBrk="1" hangingPunct="1">
              <a:buFontTx/>
              <a:buNone/>
            </a:pPr>
            <a:endParaRPr lang="en-GB" b="1" dirty="0">
              <a:latin typeface="Footlight MT Light" pitchFamily="18" charset="0"/>
            </a:endParaRPr>
          </a:p>
          <a:p>
            <a:r>
              <a:rPr lang="en-GB" b="1" dirty="0">
                <a:latin typeface="Footlight MT Light" pitchFamily="18" charset="0"/>
              </a:rPr>
              <a:t>Actual Cost        =    AP × AQ</a:t>
            </a:r>
          </a:p>
          <a:p>
            <a:pPr eaLnBrk="1" hangingPunct="1"/>
            <a:endParaRPr lang="en-GB" b="1" dirty="0">
              <a:latin typeface="Footlight MT Light" pitchFamily="18" charset="0"/>
            </a:endParaRPr>
          </a:p>
          <a:p>
            <a:r>
              <a:rPr lang="en-GB" b="1" dirty="0">
                <a:solidFill>
                  <a:schemeClr val="accent2"/>
                </a:solidFill>
                <a:latin typeface="Footlight MT Light" pitchFamily="18" charset="0"/>
              </a:rPr>
              <a:t>Price Variance   = (SP – AP) </a:t>
            </a:r>
            <a:r>
              <a:rPr lang="en-GB" b="1" dirty="0">
                <a:latin typeface="Footlight MT Light" pitchFamily="18" charset="0"/>
              </a:rPr>
              <a:t>×</a:t>
            </a:r>
            <a:r>
              <a:rPr lang="en-GB" b="1" dirty="0">
                <a:solidFill>
                  <a:schemeClr val="accent2"/>
                </a:solidFill>
                <a:latin typeface="Footlight MT Light" pitchFamily="18" charset="0"/>
              </a:rPr>
              <a:t> AQ  </a:t>
            </a:r>
          </a:p>
          <a:p>
            <a:pPr eaLnBrk="1" hangingPunct="1"/>
            <a:endParaRPr lang="en-GB" b="1" dirty="0">
              <a:solidFill>
                <a:schemeClr val="accent2"/>
              </a:solidFill>
              <a:latin typeface="Footlight MT Light" pitchFamily="18" charset="0"/>
            </a:endParaRPr>
          </a:p>
          <a:p>
            <a:r>
              <a:rPr lang="en-GB" b="1" dirty="0">
                <a:solidFill>
                  <a:schemeClr val="accent2"/>
                </a:solidFill>
                <a:latin typeface="Footlight MT Light" pitchFamily="18" charset="0"/>
              </a:rPr>
              <a:t>Usage Variance  = (SQ – AQ) </a:t>
            </a:r>
            <a:r>
              <a:rPr lang="en-GB" b="1" dirty="0">
                <a:latin typeface="Footlight MT Light" pitchFamily="18" charset="0"/>
              </a:rPr>
              <a:t>×</a:t>
            </a:r>
            <a:r>
              <a:rPr lang="en-GB" b="1" dirty="0">
                <a:solidFill>
                  <a:schemeClr val="accent2"/>
                </a:solidFill>
                <a:latin typeface="Footlight MT Light" pitchFamily="18" charset="0"/>
              </a:rPr>
              <a:t> SP  </a:t>
            </a:r>
          </a:p>
        </p:txBody>
      </p:sp>
      <p:sp>
        <p:nvSpPr>
          <p:cNvPr id="86020" name="Line 4"/>
          <p:cNvSpPr>
            <a:spLocks noChangeShapeType="1"/>
          </p:cNvSpPr>
          <p:nvPr/>
        </p:nvSpPr>
        <p:spPr bwMode="auto">
          <a:xfrm>
            <a:off x="5193040" y="2276798"/>
            <a:ext cx="0" cy="15843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6021" name="Line 5"/>
          <p:cNvSpPr>
            <a:spLocks noChangeShapeType="1"/>
          </p:cNvSpPr>
          <p:nvPr/>
        </p:nvSpPr>
        <p:spPr bwMode="auto">
          <a:xfrm>
            <a:off x="5199512" y="3861123"/>
            <a:ext cx="18716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6022" name="Line 6"/>
          <p:cNvSpPr>
            <a:spLocks noChangeShapeType="1"/>
          </p:cNvSpPr>
          <p:nvPr/>
        </p:nvSpPr>
        <p:spPr bwMode="auto">
          <a:xfrm>
            <a:off x="6301728" y="2852934"/>
            <a:ext cx="0" cy="43204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6023" name="Line 7"/>
          <p:cNvSpPr>
            <a:spLocks noChangeShapeType="1"/>
          </p:cNvSpPr>
          <p:nvPr/>
        </p:nvSpPr>
        <p:spPr bwMode="auto">
          <a:xfrm flipH="1" flipV="1">
            <a:off x="5509640" y="2852934"/>
            <a:ext cx="792088" cy="43204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6024" name="Line 8"/>
          <p:cNvSpPr>
            <a:spLocks noChangeShapeType="1"/>
          </p:cNvSpPr>
          <p:nvPr/>
        </p:nvSpPr>
        <p:spPr bwMode="auto">
          <a:xfrm>
            <a:off x="8112224" y="4581376"/>
            <a:ext cx="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6025" name="Line 9"/>
          <p:cNvSpPr>
            <a:spLocks noChangeShapeType="1"/>
          </p:cNvSpPr>
          <p:nvPr/>
        </p:nvSpPr>
        <p:spPr bwMode="auto">
          <a:xfrm>
            <a:off x="8112224" y="5013176"/>
            <a:ext cx="431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6026" name="Line 10"/>
          <p:cNvSpPr>
            <a:spLocks noChangeShapeType="1"/>
          </p:cNvSpPr>
          <p:nvPr/>
        </p:nvSpPr>
        <p:spPr bwMode="auto">
          <a:xfrm>
            <a:off x="8400256" y="5589240"/>
            <a:ext cx="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6027" name="Line 11"/>
          <p:cNvSpPr>
            <a:spLocks noChangeShapeType="1"/>
          </p:cNvSpPr>
          <p:nvPr/>
        </p:nvSpPr>
        <p:spPr bwMode="auto">
          <a:xfrm flipH="1" flipV="1">
            <a:off x="7968208" y="5589240"/>
            <a:ext cx="43180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51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8601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860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86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86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86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8" grpId="0"/>
      <p:bldP spid="86019" grpId="0" build="p"/>
      <p:bldP spid="86020" grpId="0" animBg="1"/>
      <p:bldP spid="86021" grpId="0" animBg="1"/>
      <p:bldP spid="86022" grpId="0" animBg="1"/>
      <p:bldP spid="86023" grpId="0" animBg="1"/>
      <p:bldP spid="86024" grpId="0" animBg="1"/>
      <p:bldP spid="86025" grpId="0" animBg="1"/>
      <p:bldP spid="86026" grpId="0" animBg="1"/>
      <p:bldP spid="860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28800" y="1943100"/>
            <a:ext cx="8610600" cy="3848100"/>
          </a:xfrm>
        </p:spPr>
        <p:txBody>
          <a:bodyPr vert="horz" lIns="90488" tIns="44450" rIns="90488" bIns="44450" rtlCol="0">
            <a:normAutofit/>
          </a:bodyPr>
          <a:lstStyle/>
          <a:p>
            <a:pPr marL="0" indent="0">
              <a:spcBef>
                <a:spcPct val="65000"/>
              </a:spcBef>
              <a:buNone/>
              <a:defRPr/>
            </a:pPr>
            <a:r>
              <a:rPr lang="en-US" dirty="0" smtClean="0"/>
              <a:t>Hanson </a:t>
            </a:r>
            <a:r>
              <a:rPr lang="en-US" dirty="0"/>
              <a:t>plc. has the following direct material standard to manufacture one Fizzy:</a:t>
            </a:r>
          </a:p>
          <a:p>
            <a:pPr marL="274320" indent="-274320">
              <a:spcBef>
                <a:spcPct val="65000"/>
              </a:spcBef>
              <a:buNone/>
              <a:defRPr/>
            </a:pPr>
            <a:r>
              <a:rPr lang="en-US" dirty="0"/>
              <a:t>1.5 kilos per Fizzy at £4.00 per kg</a:t>
            </a:r>
          </a:p>
          <a:p>
            <a:pPr marL="0" indent="0">
              <a:spcBef>
                <a:spcPct val="65000"/>
              </a:spcBef>
              <a:buNone/>
              <a:defRPr/>
            </a:pPr>
            <a:r>
              <a:rPr lang="en-US" dirty="0" smtClean="0"/>
              <a:t>Last </a:t>
            </a:r>
            <a:r>
              <a:rPr lang="en-US" dirty="0"/>
              <a:t>week 1,700 </a:t>
            </a:r>
            <a:r>
              <a:rPr lang="en-US" dirty="0" err="1"/>
              <a:t>kgs</a:t>
            </a:r>
            <a:r>
              <a:rPr lang="en-US" dirty="0"/>
              <a:t> of material were purchased and used to make 1,000 </a:t>
            </a:r>
            <a:r>
              <a:rPr lang="en-US" dirty="0" err="1"/>
              <a:t>Fizzies</a:t>
            </a:r>
            <a:r>
              <a:rPr lang="en-US" dirty="0"/>
              <a:t>.  The </a:t>
            </a:r>
            <a:r>
              <a:rPr lang="en-US" dirty="0" smtClean="0"/>
              <a:t>actual price was £3.90 per kg.. 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title"/>
          </p:nvPr>
        </p:nvSpPr>
        <p:spPr>
          <a:xfrm>
            <a:off x="1919288" y="333375"/>
            <a:ext cx="7772400" cy="1143000"/>
          </a:xfrm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Material Variances Example</a:t>
            </a:r>
          </a:p>
        </p:txBody>
      </p:sp>
      <p:grpSp>
        <p:nvGrpSpPr>
          <p:cNvPr id="22532" name="Group 18"/>
          <p:cNvGrpSpPr>
            <a:grpSpLocks/>
          </p:cNvGrpSpPr>
          <p:nvPr/>
        </p:nvGrpSpPr>
        <p:grpSpPr bwMode="auto">
          <a:xfrm>
            <a:off x="9358314" y="333376"/>
            <a:ext cx="1201737" cy="1408113"/>
            <a:chOff x="4667" y="210"/>
            <a:chExt cx="757" cy="887"/>
          </a:xfrm>
        </p:grpSpPr>
        <p:grpSp>
          <p:nvGrpSpPr>
            <p:cNvPr id="22533" name="Group 17"/>
            <p:cNvGrpSpPr>
              <a:grpSpLocks/>
            </p:cNvGrpSpPr>
            <p:nvPr/>
          </p:nvGrpSpPr>
          <p:grpSpPr bwMode="auto">
            <a:xfrm>
              <a:off x="4667" y="210"/>
              <a:ext cx="648" cy="887"/>
              <a:chOff x="4667" y="210"/>
              <a:chExt cx="648" cy="887"/>
            </a:xfrm>
          </p:grpSpPr>
          <p:grpSp>
            <p:nvGrpSpPr>
              <p:cNvPr id="22535" name="Group 10"/>
              <p:cNvGrpSpPr>
                <a:grpSpLocks/>
              </p:cNvGrpSpPr>
              <p:nvPr/>
            </p:nvGrpSpPr>
            <p:grpSpPr bwMode="auto">
              <a:xfrm>
                <a:off x="4667" y="260"/>
                <a:ext cx="87" cy="788"/>
                <a:chOff x="4667" y="260"/>
                <a:chExt cx="87" cy="788"/>
              </a:xfrm>
            </p:grpSpPr>
            <p:sp>
              <p:nvSpPr>
                <p:cNvPr id="22542" name="Freeform 8"/>
                <p:cNvSpPr>
                  <a:spLocks/>
                </p:cNvSpPr>
                <p:nvPr/>
              </p:nvSpPr>
              <p:spPr bwMode="auto">
                <a:xfrm>
                  <a:off x="4667" y="260"/>
                  <a:ext cx="87" cy="788"/>
                </a:xfrm>
                <a:custGeom>
                  <a:avLst/>
                  <a:gdLst>
                    <a:gd name="T0" fmla="*/ 0 w 261"/>
                    <a:gd name="T1" fmla="*/ 0 h 2363"/>
                    <a:gd name="T2" fmla="*/ 0 w 261"/>
                    <a:gd name="T3" fmla="*/ 0 h 2363"/>
                    <a:gd name="T4" fmla="*/ 0 w 261"/>
                    <a:gd name="T5" fmla="*/ 3 h 2363"/>
                    <a:gd name="T6" fmla="*/ 0 w 261"/>
                    <a:gd name="T7" fmla="*/ 3 h 2363"/>
                    <a:gd name="T8" fmla="*/ 0 w 261"/>
                    <a:gd name="T9" fmla="*/ 3 h 2363"/>
                    <a:gd name="T10" fmla="*/ 0 w 261"/>
                    <a:gd name="T11" fmla="*/ 0 h 2363"/>
                    <a:gd name="T12" fmla="*/ 0 w 261"/>
                    <a:gd name="T13" fmla="*/ 0 h 236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61"/>
                    <a:gd name="T22" fmla="*/ 0 h 2363"/>
                    <a:gd name="T23" fmla="*/ 261 w 261"/>
                    <a:gd name="T24" fmla="*/ 2363 h 236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61" h="2363">
                      <a:moveTo>
                        <a:pt x="111" y="0"/>
                      </a:moveTo>
                      <a:lnTo>
                        <a:pt x="0" y="262"/>
                      </a:lnTo>
                      <a:lnTo>
                        <a:pt x="0" y="2100"/>
                      </a:lnTo>
                      <a:lnTo>
                        <a:pt x="149" y="2363"/>
                      </a:lnTo>
                      <a:lnTo>
                        <a:pt x="261" y="2100"/>
                      </a:lnTo>
                      <a:lnTo>
                        <a:pt x="261" y="226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2543" name="Freeform 9"/>
                <p:cNvSpPr>
                  <a:spLocks/>
                </p:cNvSpPr>
                <p:nvPr/>
              </p:nvSpPr>
              <p:spPr bwMode="auto">
                <a:xfrm>
                  <a:off x="4667" y="260"/>
                  <a:ext cx="75" cy="788"/>
                </a:xfrm>
                <a:custGeom>
                  <a:avLst/>
                  <a:gdLst>
                    <a:gd name="T0" fmla="*/ 0 w 225"/>
                    <a:gd name="T1" fmla="*/ 0 h 2363"/>
                    <a:gd name="T2" fmla="*/ 0 w 225"/>
                    <a:gd name="T3" fmla="*/ 0 h 2363"/>
                    <a:gd name="T4" fmla="*/ 0 w 225"/>
                    <a:gd name="T5" fmla="*/ 0 h 2363"/>
                    <a:gd name="T6" fmla="*/ 0 w 225"/>
                    <a:gd name="T7" fmla="*/ 3 h 2363"/>
                    <a:gd name="T8" fmla="*/ 0 w 225"/>
                    <a:gd name="T9" fmla="*/ 3 h 2363"/>
                    <a:gd name="T10" fmla="*/ 0 w 225"/>
                    <a:gd name="T11" fmla="*/ 3 h 2363"/>
                    <a:gd name="T12" fmla="*/ 0 w 225"/>
                    <a:gd name="T13" fmla="*/ 3 h 2363"/>
                    <a:gd name="T14" fmla="*/ 0 w 225"/>
                    <a:gd name="T15" fmla="*/ 0 h 2363"/>
                    <a:gd name="T16" fmla="*/ 0 w 225"/>
                    <a:gd name="T17" fmla="*/ 0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225"/>
                    <a:gd name="T28" fmla="*/ 0 h 2363"/>
                    <a:gd name="T29" fmla="*/ 225 w 225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225" h="2363">
                      <a:moveTo>
                        <a:pt x="111" y="0"/>
                      </a:moveTo>
                      <a:lnTo>
                        <a:pt x="185" y="112"/>
                      </a:lnTo>
                      <a:lnTo>
                        <a:pt x="111" y="262"/>
                      </a:lnTo>
                      <a:lnTo>
                        <a:pt x="111" y="1988"/>
                      </a:lnTo>
                      <a:lnTo>
                        <a:pt x="225" y="2213"/>
                      </a:lnTo>
                      <a:lnTo>
                        <a:pt x="149" y="2363"/>
                      </a:lnTo>
                      <a:lnTo>
                        <a:pt x="0" y="2100"/>
                      </a:lnTo>
                      <a:lnTo>
                        <a:pt x="0" y="262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22536" name="Group 16"/>
              <p:cNvGrpSpPr>
                <a:grpSpLocks/>
              </p:cNvGrpSpPr>
              <p:nvPr/>
            </p:nvGrpSpPr>
            <p:grpSpPr bwMode="auto">
              <a:xfrm>
                <a:off x="4679" y="210"/>
                <a:ext cx="636" cy="887"/>
                <a:chOff x="4679" y="210"/>
                <a:chExt cx="636" cy="887"/>
              </a:xfrm>
            </p:grpSpPr>
            <p:sp>
              <p:nvSpPr>
                <p:cNvPr id="22537" name="Freeform 11"/>
                <p:cNvSpPr>
                  <a:spLocks/>
                </p:cNvSpPr>
                <p:nvPr/>
              </p:nvSpPr>
              <p:spPr bwMode="auto">
                <a:xfrm>
                  <a:off x="4679" y="210"/>
                  <a:ext cx="611" cy="50"/>
                </a:xfrm>
                <a:custGeom>
                  <a:avLst/>
                  <a:gdLst>
                    <a:gd name="T0" fmla="*/ 0 w 1834"/>
                    <a:gd name="T1" fmla="*/ 0 h 149"/>
                    <a:gd name="T2" fmla="*/ 0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34"/>
                    <a:gd name="T16" fmla="*/ 0 h 149"/>
                    <a:gd name="T17" fmla="*/ 1834 w 1834"/>
                    <a:gd name="T18" fmla="*/ 149 h 149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34" h="149">
                      <a:moveTo>
                        <a:pt x="75" y="149"/>
                      </a:moveTo>
                      <a:lnTo>
                        <a:pt x="0" y="0"/>
                      </a:lnTo>
                      <a:lnTo>
                        <a:pt x="1834" y="0"/>
                      </a:lnTo>
                      <a:lnTo>
                        <a:pt x="1760" y="149"/>
                      </a:lnTo>
                      <a:lnTo>
                        <a:pt x="75" y="149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2538" name="Freeform 12"/>
                <p:cNvSpPr>
                  <a:spLocks/>
                </p:cNvSpPr>
                <p:nvPr/>
              </p:nvSpPr>
              <p:spPr bwMode="auto">
                <a:xfrm>
                  <a:off x="4692" y="1048"/>
                  <a:ext cx="611" cy="49"/>
                </a:xfrm>
                <a:custGeom>
                  <a:avLst/>
                  <a:gdLst>
                    <a:gd name="T0" fmla="*/ 0 w 1834"/>
                    <a:gd name="T1" fmla="*/ 0 h 149"/>
                    <a:gd name="T2" fmla="*/ 2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w 1834"/>
                    <a:gd name="T11" fmla="*/ 0 h 14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834"/>
                    <a:gd name="T19" fmla="*/ 0 h 149"/>
                    <a:gd name="T20" fmla="*/ 1834 w 1834"/>
                    <a:gd name="T21" fmla="*/ 149 h 149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834" h="149">
                      <a:moveTo>
                        <a:pt x="75" y="0"/>
                      </a:moveTo>
                      <a:lnTo>
                        <a:pt x="1722" y="0"/>
                      </a:lnTo>
                      <a:lnTo>
                        <a:pt x="1834" y="113"/>
                      </a:lnTo>
                      <a:lnTo>
                        <a:pt x="1760" y="149"/>
                      </a:lnTo>
                      <a:lnTo>
                        <a:pt x="0" y="149"/>
                      </a:lnTo>
                      <a:lnTo>
                        <a:pt x="75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2539" name="Freeform 13"/>
                <p:cNvSpPr>
                  <a:spLocks/>
                </p:cNvSpPr>
                <p:nvPr/>
              </p:nvSpPr>
              <p:spPr bwMode="auto">
                <a:xfrm>
                  <a:off x="4704" y="260"/>
                  <a:ext cx="611" cy="788"/>
                </a:xfrm>
                <a:custGeom>
                  <a:avLst/>
                  <a:gdLst>
                    <a:gd name="T0" fmla="*/ 0 w 1834"/>
                    <a:gd name="T1" fmla="*/ 3 h 2363"/>
                    <a:gd name="T2" fmla="*/ 2 w 1834"/>
                    <a:gd name="T3" fmla="*/ 3 h 2363"/>
                    <a:gd name="T4" fmla="*/ 3 w 1834"/>
                    <a:gd name="T5" fmla="*/ 3 h 2363"/>
                    <a:gd name="T6" fmla="*/ 3 w 1834"/>
                    <a:gd name="T7" fmla="*/ 0 h 2363"/>
                    <a:gd name="T8" fmla="*/ 2 w 1834"/>
                    <a:gd name="T9" fmla="*/ 0 h 2363"/>
                    <a:gd name="T10" fmla="*/ 0 w 1834"/>
                    <a:gd name="T11" fmla="*/ 0 h 2363"/>
                    <a:gd name="T12" fmla="*/ 0 w 1834"/>
                    <a:gd name="T13" fmla="*/ 0 h 2363"/>
                    <a:gd name="T14" fmla="*/ 0 w 1834"/>
                    <a:gd name="T15" fmla="*/ 3 h 2363"/>
                    <a:gd name="T16" fmla="*/ 0 w 1834"/>
                    <a:gd name="T17" fmla="*/ 3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834"/>
                    <a:gd name="T28" fmla="*/ 0 h 2363"/>
                    <a:gd name="T29" fmla="*/ 1834 w 1834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834" h="2363">
                      <a:moveTo>
                        <a:pt x="38" y="2363"/>
                      </a:moveTo>
                      <a:lnTo>
                        <a:pt x="1685" y="2363"/>
                      </a:lnTo>
                      <a:lnTo>
                        <a:pt x="1834" y="2100"/>
                      </a:lnTo>
                      <a:lnTo>
                        <a:pt x="1834" y="226"/>
                      </a:lnTo>
                      <a:lnTo>
                        <a:pt x="1685" y="0"/>
                      </a:lnTo>
                      <a:lnTo>
                        <a:pt x="0" y="0"/>
                      </a:lnTo>
                      <a:lnTo>
                        <a:pt x="150" y="226"/>
                      </a:lnTo>
                      <a:lnTo>
                        <a:pt x="150" y="2100"/>
                      </a:lnTo>
                      <a:lnTo>
                        <a:pt x="38" y="2363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2540" name="Rectangle 14"/>
                <p:cNvSpPr>
                  <a:spLocks noChangeArrowheads="1"/>
                </p:cNvSpPr>
                <p:nvPr/>
              </p:nvSpPr>
              <p:spPr bwMode="auto">
                <a:xfrm>
                  <a:off x="4755" y="511"/>
                  <a:ext cx="559" cy="160"/>
                </a:xfrm>
                <a:prstGeom prst="rect">
                  <a:avLst/>
                </a:prstGeom>
                <a:solidFill>
                  <a:srgbClr val="FF0000"/>
                </a:solidFill>
                <a:ln w="4763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>
                    <a:latin typeface="Perpetua" pitchFamily="18" charset="0"/>
                  </a:endParaRPr>
                </a:p>
              </p:txBody>
            </p:sp>
            <p:sp>
              <p:nvSpPr>
                <p:cNvPr id="22541" name="Freeform 15"/>
                <p:cNvSpPr>
                  <a:spLocks/>
                </p:cNvSpPr>
                <p:nvPr/>
              </p:nvSpPr>
              <p:spPr bwMode="auto">
                <a:xfrm>
                  <a:off x="4717" y="960"/>
                  <a:ext cx="598" cy="88"/>
                </a:xfrm>
                <a:custGeom>
                  <a:avLst/>
                  <a:gdLst>
                    <a:gd name="T0" fmla="*/ 0 w 1796"/>
                    <a:gd name="T1" fmla="*/ 0 h 263"/>
                    <a:gd name="T2" fmla="*/ 0 w 1796"/>
                    <a:gd name="T3" fmla="*/ 0 h 263"/>
                    <a:gd name="T4" fmla="*/ 2 w 1796"/>
                    <a:gd name="T5" fmla="*/ 0 h 263"/>
                    <a:gd name="T6" fmla="*/ 2 w 1796"/>
                    <a:gd name="T7" fmla="*/ 0 h 263"/>
                    <a:gd name="T8" fmla="*/ 0 w 1796"/>
                    <a:gd name="T9" fmla="*/ 0 h 26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96"/>
                    <a:gd name="T16" fmla="*/ 0 h 263"/>
                    <a:gd name="T17" fmla="*/ 1796 w 1796"/>
                    <a:gd name="T18" fmla="*/ 263 h 263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96" h="263">
                      <a:moveTo>
                        <a:pt x="112" y="0"/>
                      </a:moveTo>
                      <a:lnTo>
                        <a:pt x="0" y="263"/>
                      </a:lnTo>
                      <a:lnTo>
                        <a:pt x="1647" y="263"/>
                      </a:lnTo>
                      <a:lnTo>
                        <a:pt x="1796" y="0"/>
                      </a:lnTo>
                      <a:lnTo>
                        <a:pt x="112" y="0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sp>
          <p:nvSpPr>
            <p:cNvPr id="22534" name="Rectangle 6"/>
            <p:cNvSpPr>
              <a:spLocks noChangeArrowheads="1"/>
            </p:cNvSpPr>
            <p:nvPr/>
          </p:nvSpPr>
          <p:spPr bwMode="auto">
            <a:xfrm>
              <a:off x="4802" y="478"/>
              <a:ext cx="622" cy="22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b="1">
                  <a:solidFill>
                    <a:schemeClr val="bg1"/>
                  </a:solidFill>
                  <a:latin typeface="Perpetua" pitchFamily="18" charset="0"/>
                </a:rPr>
                <a:t>Fizzy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223972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The </a:t>
            </a:r>
            <a:r>
              <a:rPr lang="en-US" dirty="0">
                <a:solidFill>
                  <a:schemeClr val="accent2"/>
                </a:solidFill>
              </a:rPr>
              <a:t>standard quantity </a:t>
            </a:r>
            <a:r>
              <a:rPr lang="en-US" dirty="0"/>
              <a:t>of material </a:t>
            </a:r>
            <a:r>
              <a:rPr lang="en-US" dirty="0" smtClean="0"/>
              <a:t>that should </a:t>
            </a:r>
            <a:r>
              <a:rPr lang="en-US" dirty="0"/>
              <a:t>have been used to produce</a:t>
            </a:r>
            <a:br>
              <a:rPr lang="en-US" dirty="0"/>
            </a:br>
            <a:r>
              <a:rPr lang="en-US" dirty="0"/>
              <a:t>1,000 </a:t>
            </a:r>
            <a:r>
              <a:rPr lang="en-US" dirty="0" err="1"/>
              <a:t>Fizzies</a:t>
            </a:r>
            <a:r>
              <a:rPr lang="en-US" dirty="0"/>
              <a:t> is:</a:t>
            </a:r>
          </a:p>
          <a:p>
            <a:pPr>
              <a:buNone/>
            </a:pPr>
            <a:r>
              <a:rPr lang="en-US" dirty="0"/>
              <a:t>	a.	1,700 </a:t>
            </a:r>
            <a:r>
              <a:rPr lang="en-US" dirty="0" err="1"/>
              <a:t>kgs</a:t>
            </a:r>
            <a:r>
              <a:rPr lang="en-US" dirty="0"/>
              <a:t>	</a:t>
            </a:r>
          </a:p>
          <a:p>
            <a:pPr>
              <a:buNone/>
            </a:pPr>
            <a:r>
              <a:rPr lang="en-US" dirty="0"/>
              <a:t>	b.	1,500 </a:t>
            </a:r>
            <a:r>
              <a:rPr lang="en-US" dirty="0" err="1"/>
              <a:t>kgs</a:t>
            </a:r>
            <a:endParaRPr lang="en-US" dirty="0"/>
          </a:p>
          <a:p>
            <a:pPr>
              <a:buNone/>
            </a:pPr>
            <a:r>
              <a:rPr lang="en-US" dirty="0"/>
              <a:t>	c.	2,550 </a:t>
            </a:r>
            <a:r>
              <a:rPr lang="en-US" dirty="0" err="1"/>
              <a:t>kgs</a:t>
            </a:r>
            <a:endParaRPr lang="en-US" dirty="0"/>
          </a:p>
          <a:p>
            <a:pPr>
              <a:buNone/>
            </a:pPr>
            <a:r>
              <a:rPr lang="en-US" dirty="0"/>
              <a:t>	d.	2,000 </a:t>
            </a:r>
            <a:r>
              <a:rPr lang="en-US" dirty="0" err="1"/>
              <a:t>kgs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09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4"/>
          <p:cNvSpPr>
            <a:spLocks noGrp="1" noChangeArrowheads="1"/>
          </p:cNvSpPr>
          <p:nvPr>
            <p:ph type="body" idx="1"/>
          </p:nvPr>
        </p:nvSpPr>
        <p:spPr>
          <a:xfrm>
            <a:off x="2081213" y="1671830"/>
            <a:ext cx="7839075" cy="4022725"/>
          </a:xfrm>
          <a:solidFill>
            <a:schemeClr val="bg1"/>
          </a:solidFill>
          <a:ln w="28575">
            <a:solidFill>
              <a:schemeClr val="accent2"/>
            </a:solidFill>
          </a:ln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sz="3000" dirty="0"/>
              <a:t>   The </a:t>
            </a:r>
            <a:r>
              <a:rPr lang="en-US" sz="3000" dirty="0">
                <a:solidFill>
                  <a:schemeClr val="accent1"/>
                </a:solidFill>
              </a:rPr>
              <a:t>standard quantity </a:t>
            </a:r>
            <a:r>
              <a:rPr lang="en-US" sz="3000" dirty="0"/>
              <a:t>of material that</a:t>
            </a:r>
            <a:br>
              <a:rPr lang="en-US" sz="3000" dirty="0"/>
            </a:br>
            <a:r>
              <a:rPr lang="en-US" sz="3000" dirty="0"/>
              <a:t>should have been used to produce</a:t>
            </a:r>
            <a:br>
              <a:rPr lang="en-US" sz="3000" dirty="0"/>
            </a:br>
            <a:r>
              <a:rPr lang="en-US" sz="3000" dirty="0"/>
              <a:t>1,000 </a:t>
            </a:r>
            <a:r>
              <a:rPr lang="en-US" sz="3000" dirty="0" err="1"/>
              <a:t>Fizzies</a:t>
            </a:r>
            <a:r>
              <a:rPr lang="en-US" sz="3000" dirty="0"/>
              <a:t> is: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000" dirty="0"/>
              <a:t>	a.	1,700 </a:t>
            </a:r>
            <a:r>
              <a:rPr lang="en-US" sz="3000" dirty="0" err="1"/>
              <a:t>kgs</a:t>
            </a:r>
            <a:r>
              <a:rPr lang="en-US" sz="3000" dirty="0"/>
              <a:t>.	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000" dirty="0"/>
              <a:t>	b.	1,500 </a:t>
            </a:r>
            <a:r>
              <a:rPr lang="en-US" sz="3000" dirty="0" err="1"/>
              <a:t>kgs</a:t>
            </a:r>
            <a:r>
              <a:rPr lang="en-US" sz="3000" dirty="0"/>
              <a:t>.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000" dirty="0"/>
              <a:t>	c.	2,550 </a:t>
            </a:r>
            <a:r>
              <a:rPr lang="en-US" sz="3000" dirty="0" err="1"/>
              <a:t>kgs</a:t>
            </a:r>
            <a:r>
              <a:rPr lang="en-US" sz="3000" dirty="0"/>
              <a:t>.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z="3000" dirty="0"/>
              <a:t>	d.	2,000 </a:t>
            </a:r>
            <a:r>
              <a:rPr lang="en-US" sz="3000" dirty="0" err="1"/>
              <a:t>kgs</a:t>
            </a:r>
            <a:r>
              <a:rPr lang="en-US" sz="3000" dirty="0"/>
              <a:t>.</a:t>
            </a:r>
          </a:p>
        </p:txBody>
      </p:sp>
      <p:sp>
        <p:nvSpPr>
          <p:cNvPr id="28675" name="Freeform 2"/>
          <p:cNvSpPr>
            <a:spLocks/>
          </p:cNvSpPr>
          <p:nvPr/>
        </p:nvSpPr>
        <p:spPr bwMode="auto">
          <a:xfrm>
            <a:off x="4810126" y="4000500"/>
            <a:ext cx="1190625" cy="1568450"/>
          </a:xfrm>
          <a:custGeom>
            <a:avLst/>
            <a:gdLst>
              <a:gd name="T0" fmla="*/ 2147483647 w 750"/>
              <a:gd name="T1" fmla="*/ 2147483647 h 988"/>
              <a:gd name="T2" fmla="*/ 2147483647 w 750"/>
              <a:gd name="T3" fmla="*/ 2147483647 h 988"/>
              <a:gd name="T4" fmla="*/ 2147483647 w 750"/>
              <a:gd name="T5" fmla="*/ 2147483647 h 988"/>
              <a:gd name="T6" fmla="*/ 2147483647 w 750"/>
              <a:gd name="T7" fmla="*/ 2147483647 h 988"/>
              <a:gd name="T8" fmla="*/ 2147483647 w 750"/>
              <a:gd name="T9" fmla="*/ 2147483647 h 988"/>
              <a:gd name="T10" fmla="*/ 2147483647 w 750"/>
              <a:gd name="T11" fmla="*/ 2147483647 h 988"/>
              <a:gd name="T12" fmla="*/ 2147483647 w 750"/>
              <a:gd name="T13" fmla="*/ 2147483647 h 988"/>
              <a:gd name="T14" fmla="*/ 2147483647 w 750"/>
              <a:gd name="T15" fmla="*/ 2147483647 h 988"/>
              <a:gd name="T16" fmla="*/ 2147483647 w 750"/>
              <a:gd name="T17" fmla="*/ 2147483647 h 988"/>
              <a:gd name="T18" fmla="*/ 2147483647 w 750"/>
              <a:gd name="T19" fmla="*/ 2147483647 h 988"/>
              <a:gd name="T20" fmla="*/ 2147483647 w 750"/>
              <a:gd name="T21" fmla="*/ 2147483647 h 988"/>
              <a:gd name="T22" fmla="*/ 2147483647 w 750"/>
              <a:gd name="T23" fmla="*/ 2147483647 h 988"/>
              <a:gd name="T24" fmla="*/ 2147483647 w 750"/>
              <a:gd name="T25" fmla="*/ 2147483647 h 988"/>
              <a:gd name="T26" fmla="*/ 2147483647 w 750"/>
              <a:gd name="T27" fmla="*/ 2147483647 h 988"/>
              <a:gd name="T28" fmla="*/ 2147483647 w 750"/>
              <a:gd name="T29" fmla="*/ 2147483647 h 988"/>
              <a:gd name="T30" fmla="*/ 2147483647 w 750"/>
              <a:gd name="T31" fmla="*/ 2147483647 h 988"/>
              <a:gd name="T32" fmla="*/ 2147483647 w 750"/>
              <a:gd name="T33" fmla="*/ 2147483647 h 988"/>
              <a:gd name="T34" fmla="*/ 2147483647 w 750"/>
              <a:gd name="T35" fmla="*/ 2147483647 h 988"/>
              <a:gd name="T36" fmla="*/ 2147483647 w 750"/>
              <a:gd name="T37" fmla="*/ 2147483647 h 988"/>
              <a:gd name="T38" fmla="*/ 2147483647 w 750"/>
              <a:gd name="T39" fmla="*/ 2147483647 h 988"/>
              <a:gd name="T40" fmla="*/ 2147483647 w 750"/>
              <a:gd name="T41" fmla="*/ 2147483647 h 988"/>
              <a:gd name="T42" fmla="*/ 2147483647 w 750"/>
              <a:gd name="T43" fmla="*/ 2147483647 h 988"/>
              <a:gd name="T44" fmla="*/ 2147483647 w 750"/>
              <a:gd name="T45" fmla="*/ 2147483647 h 988"/>
              <a:gd name="T46" fmla="*/ 2147483647 w 750"/>
              <a:gd name="T47" fmla="*/ 2147483647 h 988"/>
              <a:gd name="T48" fmla="*/ 2147483647 w 750"/>
              <a:gd name="T49" fmla="*/ 2147483647 h 988"/>
              <a:gd name="T50" fmla="*/ 2147483647 w 750"/>
              <a:gd name="T51" fmla="*/ 2147483647 h 988"/>
              <a:gd name="T52" fmla="*/ 2147483647 w 750"/>
              <a:gd name="T53" fmla="*/ 2147483647 h 988"/>
              <a:gd name="T54" fmla="*/ 2147483647 w 750"/>
              <a:gd name="T55" fmla="*/ 2147483647 h 988"/>
              <a:gd name="T56" fmla="*/ 2147483647 w 750"/>
              <a:gd name="T57" fmla="*/ 2147483647 h 988"/>
              <a:gd name="T58" fmla="*/ 2147483647 w 750"/>
              <a:gd name="T59" fmla="*/ 2147483647 h 988"/>
              <a:gd name="T60" fmla="*/ 2147483647 w 750"/>
              <a:gd name="T61" fmla="*/ 2147483647 h 988"/>
              <a:gd name="T62" fmla="*/ 2147483647 w 750"/>
              <a:gd name="T63" fmla="*/ 2147483647 h 988"/>
              <a:gd name="T64" fmla="*/ 2147483647 w 750"/>
              <a:gd name="T65" fmla="*/ 2147483647 h 988"/>
              <a:gd name="T66" fmla="*/ 2147483647 w 750"/>
              <a:gd name="T67" fmla="*/ 2147483647 h 988"/>
              <a:gd name="T68" fmla="*/ 0 w 750"/>
              <a:gd name="T69" fmla="*/ 2147483647 h 988"/>
              <a:gd name="T70" fmla="*/ 2147483647 w 750"/>
              <a:gd name="T71" fmla="*/ 0 h 988"/>
              <a:gd name="T72" fmla="*/ 2147483647 w 750"/>
              <a:gd name="T73" fmla="*/ 2147483647 h 988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750"/>
              <a:gd name="T112" fmla="*/ 0 h 988"/>
              <a:gd name="T113" fmla="*/ 750 w 750"/>
              <a:gd name="T114" fmla="*/ 988 h 988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750" h="988">
                <a:moveTo>
                  <a:pt x="158" y="86"/>
                </a:moveTo>
                <a:lnTo>
                  <a:pt x="191" y="106"/>
                </a:lnTo>
                <a:lnTo>
                  <a:pt x="243" y="132"/>
                </a:lnTo>
                <a:lnTo>
                  <a:pt x="298" y="165"/>
                </a:lnTo>
                <a:lnTo>
                  <a:pt x="348" y="203"/>
                </a:lnTo>
                <a:lnTo>
                  <a:pt x="400" y="247"/>
                </a:lnTo>
                <a:lnTo>
                  <a:pt x="445" y="295"/>
                </a:lnTo>
                <a:lnTo>
                  <a:pt x="495" y="344"/>
                </a:lnTo>
                <a:lnTo>
                  <a:pt x="535" y="401"/>
                </a:lnTo>
                <a:lnTo>
                  <a:pt x="574" y="455"/>
                </a:lnTo>
                <a:lnTo>
                  <a:pt x="613" y="516"/>
                </a:lnTo>
                <a:lnTo>
                  <a:pt x="643" y="580"/>
                </a:lnTo>
                <a:lnTo>
                  <a:pt x="671" y="640"/>
                </a:lnTo>
                <a:lnTo>
                  <a:pt x="698" y="706"/>
                </a:lnTo>
                <a:lnTo>
                  <a:pt x="714" y="769"/>
                </a:lnTo>
                <a:lnTo>
                  <a:pt x="731" y="837"/>
                </a:lnTo>
                <a:lnTo>
                  <a:pt x="742" y="903"/>
                </a:lnTo>
                <a:lnTo>
                  <a:pt x="749" y="964"/>
                </a:lnTo>
                <a:lnTo>
                  <a:pt x="748" y="987"/>
                </a:lnTo>
                <a:lnTo>
                  <a:pt x="736" y="903"/>
                </a:lnTo>
                <a:lnTo>
                  <a:pt x="720" y="843"/>
                </a:lnTo>
                <a:lnTo>
                  <a:pt x="698" y="784"/>
                </a:lnTo>
                <a:lnTo>
                  <a:pt x="670" y="727"/>
                </a:lnTo>
                <a:lnTo>
                  <a:pt x="637" y="671"/>
                </a:lnTo>
                <a:lnTo>
                  <a:pt x="597" y="610"/>
                </a:lnTo>
                <a:lnTo>
                  <a:pt x="554" y="555"/>
                </a:lnTo>
                <a:lnTo>
                  <a:pt x="506" y="507"/>
                </a:lnTo>
                <a:lnTo>
                  <a:pt x="453" y="454"/>
                </a:lnTo>
                <a:lnTo>
                  <a:pt x="396" y="407"/>
                </a:lnTo>
                <a:lnTo>
                  <a:pt x="340" y="366"/>
                </a:lnTo>
                <a:lnTo>
                  <a:pt x="280" y="328"/>
                </a:lnTo>
                <a:lnTo>
                  <a:pt x="219" y="295"/>
                </a:lnTo>
                <a:lnTo>
                  <a:pt x="155" y="266"/>
                </a:lnTo>
                <a:lnTo>
                  <a:pt x="153" y="356"/>
                </a:lnTo>
                <a:lnTo>
                  <a:pt x="0" y="121"/>
                </a:lnTo>
                <a:lnTo>
                  <a:pt x="158" y="0"/>
                </a:lnTo>
                <a:lnTo>
                  <a:pt x="158" y="86"/>
                </a:lnTo>
              </a:path>
            </a:pathLst>
          </a:custGeom>
          <a:solidFill>
            <a:schemeClr val="bg1"/>
          </a:solidFill>
          <a:ln w="12700" cap="rnd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8676" name="Oval 3"/>
          <p:cNvSpPr>
            <a:spLocks noChangeArrowheads="1"/>
          </p:cNvSpPr>
          <p:nvPr/>
        </p:nvSpPr>
        <p:spPr bwMode="auto">
          <a:xfrm>
            <a:off x="2309813" y="3857625"/>
            <a:ext cx="635000" cy="635000"/>
          </a:xfrm>
          <a:prstGeom prst="ellipse">
            <a:avLst/>
          </a:prstGeom>
          <a:noFill/>
          <a:ln w="50800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Perpetua" pitchFamily="18" charset="0"/>
            </a:endParaRPr>
          </a:p>
        </p:txBody>
      </p:sp>
      <p:sp>
        <p:nvSpPr>
          <p:cNvPr id="28677" name="Rectangle 4"/>
          <p:cNvSpPr>
            <a:spLocks noChangeArrowheads="1"/>
          </p:cNvSpPr>
          <p:nvPr/>
        </p:nvSpPr>
        <p:spPr bwMode="auto">
          <a:xfrm>
            <a:off x="4953001" y="4929189"/>
            <a:ext cx="4714875" cy="828675"/>
          </a:xfrm>
          <a:prstGeom prst="rect">
            <a:avLst/>
          </a:prstGeom>
          <a:solidFill>
            <a:srgbClr val="FFFFCC"/>
          </a:solidFill>
          <a:ln w="508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45000"/>
              </a:spcBef>
            </a:pPr>
            <a:r>
              <a:rPr lang="en-US" sz="2400" b="1">
                <a:solidFill>
                  <a:schemeClr val="bg1"/>
                </a:solidFill>
                <a:latin typeface="Perpetua" pitchFamily="18" charset="0"/>
              </a:rPr>
              <a:t> </a:t>
            </a:r>
            <a:r>
              <a:rPr lang="en-US" sz="2400" b="1">
                <a:latin typeface="Perpetua" pitchFamily="18" charset="0"/>
              </a:rPr>
              <a:t>SQ = 1,000 units × 1.5 kgs per unit</a:t>
            </a:r>
            <a:br>
              <a:rPr lang="en-US" sz="2400" b="1">
                <a:latin typeface="Perpetua" pitchFamily="18" charset="0"/>
              </a:rPr>
            </a:br>
            <a:r>
              <a:rPr lang="en-US" sz="2400" b="1">
                <a:latin typeface="Perpetua" pitchFamily="18" charset="0"/>
              </a:rPr>
              <a:t> SQ = 1,500 kgs</a:t>
            </a:r>
          </a:p>
        </p:txBody>
      </p:sp>
      <p:sp>
        <p:nvSpPr>
          <p:cNvPr id="28678" name="Rectangle 19"/>
          <p:cNvSpPr>
            <a:spLocks noGrp="1" noChangeArrowheads="1"/>
          </p:cNvSpPr>
          <p:nvPr>
            <p:ph type="title"/>
          </p:nvPr>
        </p:nvSpPr>
        <p:spPr/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Material Variances</a:t>
            </a:r>
          </a:p>
        </p:txBody>
      </p:sp>
      <p:grpSp>
        <p:nvGrpSpPr>
          <p:cNvPr id="28679" name="Group 20"/>
          <p:cNvGrpSpPr>
            <a:grpSpLocks/>
          </p:cNvGrpSpPr>
          <p:nvPr/>
        </p:nvGrpSpPr>
        <p:grpSpPr bwMode="auto">
          <a:xfrm>
            <a:off x="8932864" y="333376"/>
            <a:ext cx="1201737" cy="1408113"/>
            <a:chOff x="4667" y="210"/>
            <a:chExt cx="757" cy="887"/>
          </a:xfrm>
        </p:grpSpPr>
        <p:grpSp>
          <p:nvGrpSpPr>
            <p:cNvPr id="28680" name="Group 21"/>
            <p:cNvGrpSpPr>
              <a:grpSpLocks/>
            </p:cNvGrpSpPr>
            <p:nvPr/>
          </p:nvGrpSpPr>
          <p:grpSpPr bwMode="auto">
            <a:xfrm>
              <a:off x="4667" y="210"/>
              <a:ext cx="648" cy="887"/>
              <a:chOff x="4667" y="210"/>
              <a:chExt cx="648" cy="887"/>
            </a:xfrm>
          </p:grpSpPr>
          <p:grpSp>
            <p:nvGrpSpPr>
              <p:cNvPr id="28682" name="Group 22"/>
              <p:cNvGrpSpPr>
                <a:grpSpLocks/>
              </p:cNvGrpSpPr>
              <p:nvPr/>
            </p:nvGrpSpPr>
            <p:grpSpPr bwMode="auto">
              <a:xfrm>
                <a:off x="4667" y="260"/>
                <a:ext cx="87" cy="788"/>
                <a:chOff x="4667" y="260"/>
                <a:chExt cx="87" cy="788"/>
              </a:xfrm>
            </p:grpSpPr>
            <p:sp>
              <p:nvSpPr>
                <p:cNvPr id="28689" name="Freeform 23"/>
                <p:cNvSpPr>
                  <a:spLocks/>
                </p:cNvSpPr>
                <p:nvPr/>
              </p:nvSpPr>
              <p:spPr bwMode="auto">
                <a:xfrm>
                  <a:off x="4667" y="260"/>
                  <a:ext cx="87" cy="788"/>
                </a:xfrm>
                <a:custGeom>
                  <a:avLst/>
                  <a:gdLst>
                    <a:gd name="T0" fmla="*/ 0 w 261"/>
                    <a:gd name="T1" fmla="*/ 0 h 2363"/>
                    <a:gd name="T2" fmla="*/ 0 w 261"/>
                    <a:gd name="T3" fmla="*/ 0 h 2363"/>
                    <a:gd name="T4" fmla="*/ 0 w 261"/>
                    <a:gd name="T5" fmla="*/ 3 h 2363"/>
                    <a:gd name="T6" fmla="*/ 0 w 261"/>
                    <a:gd name="T7" fmla="*/ 3 h 2363"/>
                    <a:gd name="T8" fmla="*/ 0 w 261"/>
                    <a:gd name="T9" fmla="*/ 3 h 2363"/>
                    <a:gd name="T10" fmla="*/ 0 w 261"/>
                    <a:gd name="T11" fmla="*/ 0 h 2363"/>
                    <a:gd name="T12" fmla="*/ 0 w 261"/>
                    <a:gd name="T13" fmla="*/ 0 h 236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61"/>
                    <a:gd name="T22" fmla="*/ 0 h 2363"/>
                    <a:gd name="T23" fmla="*/ 261 w 261"/>
                    <a:gd name="T24" fmla="*/ 2363 h 236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61" h="2363">
                      <a:moveTo>
                        <a:pt x="111" y="0"/>
                      </a:moveTo>
                      <a:lnTo>
                        <a:pt x="0" y="262"/>
                      </a:lnTo>
                      <a:lnTo>
                        <a:pt x="0" y="2100"/>
                      </a:lnTo>
                      <a:lnTo>
                        <a:pt x="149" y="2363"/>
                      </a:lnTo>
                      <a:lnTo>
                        <a:pt x="261" y="2100"/>
                      </a:lnTo>
                      <a:lnTo>
                        <a:pt x="261" y="226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8690" name="Freeform 24"/>
                <p:cNvSpPr>
                  <a:spLocks/>
                </p:cNvSpPr>
                <p:nvPr/>
              </p:nvSpPr>
              <p:spPr bwMode="auto">
                <a:xfrm>
                  <a:off x="4667" y="260"/>
                  <a:ext cx="75" cy="788"/>
                </a:xfrm>
                <a:custGeom>
                  <a:avLst/>
                  <a:gdLst>
                    <a:gd name="T0" fmla="*/ 0 w 225"/>
                    <a:gd name="T1" fmla="*/ 0 h 2363"/>
                    <a:gd name="T2" fmla="*/ 0 w 225"/>
                    <a:gd name="T3" fmla="*/ 0 h 2363"/>
                    <a:gd name="T4" fmla="*/ 0 w 225"/>
                    <a:gd name="T5" fmla="*/ 0 h 2363"/>
                    <a:gd name="T6" fmla="*/ 0 w 225"/>
                    <a:gd name="T7" fmla="*/ 3 h 2363"/>
                    <a:gd name="T8" fmla="*/ 0 w 225"/>
                    <a:gd name="T9" fmla="*/ 3 h 2363"/>
                    <a:gd name="T10" fmla="*/ 0 w 225"/>
                    <a:gd name="T11" fmla="*/ 3 h 2363"/>
                    <a:gd name="T12" fmla="*/ 0 w 225"/>
                    <a:gd name="T13" fmla="*/ 3 h 2363"/>
                    <a:gd name="T14" fmla="*/ 0 w 225"/>
                    <a:gd name="T15" fmla="*/ 0 h 2363"/>
                    <a:gd name="T16" fmla="*/ 0 w 225"/>
                    <a:gd name="T17" fmla="*/ 0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225"/>
                    <a:gd name="T28" fmla="*/ 0 h 2363"/>
                    <a:gd name="T29" fmla="*/ 225 w 225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225" h="2363">
                      <a:moveTo>
                        <a:pt x="111" y="0"/>
                      </a:moveTo>
                      <a:lnTo>
                        <a:pt x="185" y="112"/>
                      </a:lnTo>
                      <a:lnTo>
                        <a:pt x="111" y="262"/>
                      </a:lnTo>
                      <a:lnTo>
                        <a:pt x="111" y="1988"/>
                      </a:lnTo>
                      <a:lnTo>
                        <a:pt x="225" y="2213"/>
                      </a:lnTo>
                      <a:lnTo>
                        <a:pt x="149" y="2363"/>
                      </a:lnTo>
                      <a:lnTo>
                        <a:pt x="0" y="2100"/>
                      </a:lnTo>
                      <a:lnTo>
                        <a:pt x="0" y="262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28683" name="Group 25"/>
              <p:cNvGrpSpPr>
                <a:grpSpLocks/>
              </p:cNvGrpSpPr>
              <p:nvPr/>
            </p:nvGrpSpPr>
            <p:grpSpPr bwMode="auto">
              <a:xfrm>
                <a:off x="4679" y="210"/>
                <a:ext cx="636" cy="887"/>
                <a:chOff x="4679" y="210"/>
                <a:chExt cx="636" cy="887"/>
              </a:xfrm>
            </p:grpSpPr>
            <p:sp>
              <p:nvSpPr>
                <p:cNvPr id="28684" name="Freeform 26"/>
                <p:cNvSpPr>
                  <a:spLocks/>
                </p:cNvSpPr>
                <p:nvPr/>
              </p:nvSpPr>
              <p:spPr bwMode="auto">
                <a:xfrm>
                  <a:off x="4679" y="210"/>
                  <a:ext cx="611" cy="50"/>
                </a:xfrm>
                <a:custGeom>
                  <a:avLst/>
                  <a:gdLst>
                    <a:gd name="T0" fmla="*/ 0 w 1834"/>
                    <a:gd name="T1" fmla="*/ 0 h 149"/>
                    <a:gd name="T2" fmla="*/ 0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34"/>
                    <a:gd name="T16" fmla="*/ 0 h 149"/>
                    <a:gd name="T17" fmla="*/ 1834 w 1834"/>
                    <a:gd name="T18" fmla="*/ 149 h 149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34" h="149">
                      <a:moveTo>
                        <a:pt x="75" y="149"/>
                      </a:moveTo>
                      <a:lnTo>
                        <a:pt x="0" y="0"/>
                      </a:lnTo>
                      <a:lnTo>
                        <a:pt x="1834" y="0"/>
                      </a:lnTo>
                      <a:lnTo>
                        <a:pt x="1760" y="149"/>
                      </a:lnTo>
                      <a:lnTo>
                        <a:pt x="75" y="149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8685" name="Freeform 27"/>
                <p:cNvSpPr>
                  <a:spLocks/>
                </p:cNvSpPr>
                <p:nvPr/>
              </p:nvSpPr>
              <p:spPr bwMode="auto">
                <a:xfrm>
                  <a:off x="4692" y="1048"/>
                  <a:ext cx="611" cy="49"/>
                </a:xfrm>
                <a:custGeom>
                  <a:avLst/>
                  <a:gdLst>
                    <a:gd name="T0" fmla="*/ 0 w 1834"/>
                    <a:gd name="T1" fmla="*/ 0 h 149"/>
                    <a:gd name="T2" fmla="*/ 2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w 1834"/>
                    <a:gd name="T11" fmla="*/ 0 h 14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834"/>
                    <a:gd name="T19" fmla="*/ 0 h 149"/>
                    <a:gd name="T20" fmla="*/ 1834 w 1834"/>
                    <a:gd name="T21" fmla="*/ 149 h 149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834" h="149">
                      <a:moveTo>
                        <a:pt x="75" y="0"/>
                      </a:moveTo>
                      <a:lnTo>
                        <a:pt x="1722" y="0"/>
                      </a:lnTo>
                      <a:lnTo>
                        <a:pt x="1834" y="113"/>
                      </a:lnTo>
                      <a:lnTo>
                        <a:pt x="1760" y="149"/>
                      </a:lnTo>
                      <a:lnTo>
                        <a:pt x="0" y="149"/>
                      </a:lnTo>
                      <a:lnTo>
                        <a:pt x="75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8686" name="Freeform 28"/>
                <p:cNvSpPr>
                  <a:spLocks/>
                </p:cNvSpPr>
                <p:nvPr/>
              </p:nvSpPr>
              <p:spPr bwMode="auto">
                <a:xfrm>
                  <a:off x="4704" y="260"/>
                  <a:ext cx="611" cy="788"/>
                </a:xfrm>
                <a:custGeom>
                  <a:avLst/>
                  <a:gdLst>
                    <a:gd name="T0" fmla="*/ 0 w 1834"/>
                    <a:gd name="T1" fmla="*/ 3 h 2363"/>
                    <a:gd name="T2" fmla="*/ 2 w 1834"/>
                    <a:gd name="T3" fmla="*/ 3 h 2363"/>
                    <a:gd name="T4" fmla="*/ 3 w 1834"/>
                    <a:gd name="T5" fmla="*/ 3 h 2363"/>
                    <a:gd name="T6" fmla="*/ 3 w 1834"/>
                    <a:gd name="T7" fmla="*/ 0 h 2363"/>
                    <a:gd name="T8" fmla="*/ 2 w 1834"/>
                    <a:gd name="T9" fmla="*/ 0 h 2363"/>
                    <a:gd name="T10" fmla="*/ 0 w 1834"/>
                    <a:gd name="T11" fmla="*/ 0 h 2363"/>
                    <a:gd name="T12" fmla="*/ 0 w 1834"/>
                    <a:gd name="T13" fmla="*/ 0 h 2363"/>
                    <a:gd name="T14" fmla="*/ 0 w 1834"/>
                    <a:gd name="T15" fmla="*/ 3 h 2363"/>
                    <a:gd name="T16" fmla="*/ 0 w 1834"/>
                    <a:gd name="T17" fmla="*/ 3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834"/>
                    <a:gd name="T28" fmla="*/ 0 h 2363"/>
                    <a:gd name="T29" fmla="*/ 1834 w 1834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834" h="2363">
                      <a:moveTo>
                        <a:pt x="38" y="2363"/>
                      </a:moveTo>
                      <a:lnTo>
                        <a:pt x="1685" y="2363"/>
                      </a:lnTo>
                      <a:lnTo>
                        <a:pt x="1834" y="2100"/>
                      </a:lnTo>
                      <a:lnTo>
                        <a:pt x="1834" y="226"/>
                      </a:lnTo>
                      <a:lnTo>
                        <a:pt x="1685" y="0"/>
                      </a:lnTo>
                      <a:lnTo>
                        <a:pt x="0" y="0"/>
                      </a:lnTo>
                      <a:lnTo>
                        <a:pt x="150" y="226"/>
                      </a:lnTo>
                      <a:lnTo>
                        <a:pt x="150" y="2100"/>
                      </a:lnTo>
                      <a:lnTo>
                        <a:pt x="38" y="2363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8687" name="Rectangle 29"/>
                <p:cNvSpPr>
                  <a:spLocks noChangeArrowheads="1"/>
                </p:cNvSpPr>
                <p:nvPr/>
              </p:nvSpPr>
              <p:spPr bwMode="auto">
                <a:xfrm>
                  <a:off x="4755" y="511"/>
                  <a:ext cx="559" cy="160"/>
                </a:xfrm>
                <a:prstGeom prst="rect">
                  <a:avLst/>
                </a:prstGeom>
                <a:solidFill>
                  <a:srgbClr val="FF0000"/>
                </a:solidFill>
                <a:ln w="4763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>
                    <a:latin typeface="Perpetua" pitchFamily="18" charset="0"/>
                  </a:endParaRPr>
                </a:p>
              </p:txBody>
            </p:sp>
            <p:sp>
              <p:nvSpPr>
                <p:cNvPr id="28688" name="Freeform 30"/>
                <p:cNvSpPr>
                  <a:spLocks/>
                </p:cNvSpPr>
                <p:nvPr/>
              </p:nvSpPr>
              <p:spPr bwMode="auto">
                <a:xfrm>
                  <a:off x="4717" y="960"/>
                  <a:ext cx="598" cy="88"/>
                </a:xfrm>
                <a:custGeom>
                  <a:avLst/>
                  <a:gdLst>
                    <a:gd name="T0" fmla="*/ 0 w 1796"/>
                    <a:gd name="T1" fmla="*/ 0 h 263"/>
                    <a:gd name="T2" fmla="*/ 0 w 1796"/>
                    <a:gd name="T3" fmla="*/ 0 h 263"/>
                    <a:gd name="T4" fmla="*/ 2 w 1796"/>
                    <a:gd name="T5" fmla="*/ 0 h 263"/>
                    <a:gd name="T6" fmla="*/ 2 w 1796"/>
                    <a:gd name="T7" fmla="*/ 0 h 263"/>
                    <a:gd name="T8" fmla="*/ 0 w 1796"/>
                    <a:gd name="T9" fmla="*/ 0 h 26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96"/>
                    <a:gd name="T16" fmla="*/ 0 h 263"/>
                    <a:gd name="T17" fmla="*/ 1796 w 1796"/>
                    <a:gd name="T18" fmla="*/ 263 h 263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96" h="263">
                      <a:moveTo>
                        <a:pt x="112" y="0"/>
                      </a:moveTo>
                      <a:lnTo>
                        <a:pt x="0" y="263"/>
                      </a:lnTo>
                      <a:lnTo>
                        <a:pt x="1647" y="263"/>
                      </a:lnTo>
                      <a:lnTo>
                        <a:pt x="1796" y="0"/>
                      </a:lnTo>
                      <a:lnTo>
                        <a:pt x="112" y="0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sp>
          <p:nvSpPr>
            <p:cNvPr id="28681" name="Rectangle 31"/>
            <p:cNvSpPr>
              <a:spLocks noChangeArrowheads="1"/>
            </p:cNvSpPr>
            <p:nvPr/>
          </p:nvSpPr>
          <p:spPr bwMode="auto">
            <a:xfrm>
              <a:off x="4802" y="478"/>
              <a:ext cx="622" cy="22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b="1">
                  <a:solidFill>
                    <a:schemeClr val="bg1"/>
                  </a:solidFill>
                  <a:latin typeface="Perpetua" pitchFamily="18" charset="0"/>
                </a:rPr>
                <a:t>Fizzy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908816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981200" y="1887538"/>
            <a:ext cx="8229600" cy="3663950"/>
          </a:xfrm>
          <a:solidFill>
            <a:srgbClr val="CCFFCC"/>
          </a:solidFill>
          <a:ln w="28575">
            <a:solidFill>
              <a:schemeClr val="accent2"/>
            </a:solidFill>
          </a:ln>
        </p:spPr>
        <p:txBody>
          <a:bodyPr vert="horz" lIns="90488" tIns="44450" rIns="90488" bIns="44450" rtlCol="0"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en-US" sz="3000" dirty="0"/>
              <a:t>Hanson’s </a:t>
            </a:r>
            <a:r>
              <a:rPr lang="en-US" sz="3000" dirty="0"/>
              <a:t>material quantity variance (MQV)</a:t>
            </a:r>
            <a:br>
              <a:rPr lang="en-US" sz="3000" dirty="0"/>
            </a:br>
            <a:r>
              <a:rPr lang="en-US" sz="3000" dirty="0"/>
              <a:t>for the week was:</a:t>
            </a:r>
          </a:p>
          <a:p>
            <a:pPr marL="274320" indent="-274320">
              <a:spcBef>
                <a:spcPts val="580"/>
              </a:spcBef>
              <a:buNone/>
              <a:defRPr/>
            </a:pPr>
            <a:r>
              <a:rPr lang="en-US" sz="3000" dirty="0"/>
              <a:t>	a.	£170 </a:t>
            </a:r>
            <a:r>
              <a:rPr lang="en-GB" sz="3000" dirty="0"/>
              <a:t>unfavourable</a:t>
            </a:r>
          </a:p>
          <a:p>
            <a:pPr marL="274320" indent="-274320">
              <a:spcBef>
                <a:spcPts val="580"/>
              </a:spcBef>
              <a:buNone/>
              <a:defRPr/>
            </a:pPr>
            <a:r>
              <a:rPr lang="en-US" sz="3000" dirty="0"/>
              <a:t>	b.	£170 </a:t>
            </a:r>
            <a:r>
              <a:rPr lang="en-GB" sz="3000" dirty="0"/>
              <a:t>favourable</a:t>
            </a:r>
          </a:p>
          <a:p>
            <a:pPr marL="274320" indent="-274320">
              <a:spcBef>
                <a:spcPts val="580"/>
              </a:spcBef>
              <a:buNone/>
              <a:defRPr/>
            </a:pPr>
            <a:r>
              <a:rPr lang="en-US" sz="3000" dirty="0"/>
              <a:t>	c.	£800 </a:t>
            </a:r>
            <a:r>
              <a:rPr lang="en-GB" sz="3000" dirty="0"/>
              <a:t>unfavourable</a:t>
            </a:r>
          </a:p>
          <a:p>
            <a:pPr marL="274320" indent="-274320">
              <a:spcBef>
                <a:spcPts val="580"/>
              </a:spcBef>
              <a:buNone/>
              <a:defRPr/>
            </a:pPr>
            <a:r>
              <a:rPr lang="en-US" sz="3000" dirty="0"/>
              <a:t>	d.	£800 </a:t>
            </a:r>
            <a:r>
              <a:rPr lang="en-GB" sz="3000" dirty="0"/>
              <a:t>favourable</a:t>
            </a:r>
            <a:endParaRPr lang="en-GB" sz="3000" dirty="0"/>
          </a:p>
        </p:txBody>
      </p:sp>
      <p:sp>
        <p:nvSpPr>
          <p:cNvPr id="29699" name="Rectangle 14"/>
          <p:cNvSpPr>
            <a:spLocks noGrp="1" noChangeArrowheads="1"/>
          </p:cNvSpPr>
          <p:nvPr>
            <p:ph type="title"/>
          </p:nvPr>
        </p:nvSpPr>
        <p:spPr/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Material Variances</a:t>
            </a:r>
          </a:p>
        </p:txBody>
      </p:sp>
      <p:grpSp>
        <p:nvGrpSpPr>
          <p:cNvPr id="29700" name="Group 15"/>
          <p:cNvGrpSpPr>
            <a:grpSpLocks/>
          </p:cNvGrpSpPr>
          <p:nvPr/>
        </p:nvGrpSpPr>
        <p:grpSpPr bwMode="auto">
          <a:xfrm>
            <a:off x="8932864" y="333376"/>
            <a:ext cx="1201737" cy="1408113"/>
            <a:chOff x="4667" y="210"/>
            <a:chExt cx="757" cy="887"/>
          </a:xfrm>
        </p:grpSpPr>
        <p:grpSp>
          <p:nvGrpSpPr>
            <p:cNvPr id="29701" name="Group 16"/>
            <p:cNvGrpSpPr>
              <a:grpSpLocks/>
            </p:cNvGrpSpPr>
            <p:nvPr/>
          </p:nvGrpSpPr>
          <p:grpSpPr bwMode="auto">
            <a:xfrm>
              <a:off x="4667" y="210"/>
              <a:ext cx="648" cy="887"/>
              <a:chOff x="4667" y="210"/>
              <a:chExt cx="648" cy="887"/>
            </a:xfrm>
          </p:grpSpPr>
          <p:grpSp>
            <p:nvGrpSpPr>
              <p:cNvPr id="29703" name="Group 17"/>
              <p:cNvGrpSpPr>
                <a:grpSpLocks/>
              </p:cNvGrpSpPr>
              <p:nvPr/>
            </p:nvGrpSpPr>
            <p:grpSpPr bwMode="auto">
              <a:xfrm>
                <a:off x="4667" y="260"/>
                <a:ext cx="87" cy="788"/>
                <a:chOff x="4667" y="260"/>
                <a:chExt cx="87" cy="788"/>
              </a:xfrm>
            </p:grpSpPr>
            <p:sp>
              <p:nvSpPr>
                <p:cNvPr id="29710" name="Freeform 18"/>
                <p:cNvSpPr>
                  <a:spLocks/>
                </p:cNvSpPr>
                <p:nvPr/>
              </p:nvSpPr>
              <p:spPr bwMode="auto">
                <a:xfrm>
                  <a:off x="4667" y="260"/>
                  <a:ext cx="87" cy="788"/>
                </a:xfrm>
                <a:custGeom>
                  <a:avLst/>
                  <a:gdLst>
                    <a:gd name="T0" fmla="*/ 0 w 261"/>
                    <a:gd name="T1" fmla="*/ 0 h 2363"/>
                    <a:gd name="T2" fmla="*/ 0 w 261"/>
                    <a:gd name="T3" fmla="*/ 0 h 2363"/>
                    <a:gd name="T4" fmla="*/ 0 w 261"/>
                    <a:gd name="T5" fmla="*/ 3 h 2363"/>
                    <a:gd name="T6" fmla="*/ 0 w 261"/>
                    <a:gd name="T7" fmla="*/ 3 h 2363"/>
                    <a:gd name="T8" fmla="*/ 0 w 261"/>
                    <a:gd name="T9" fmla="*/ 3 h 2363"/>
                    <a:gd name="T10" fmla="*/ 0 w 261"/>
                    <a:gd name="T11" fmla="*/ 0 h 2363"/>
                    <a:gd name="T12" fmla="*/ 0 w 261"/>
                    <a:gd name="T13" fmla="*/ 0 h 236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61"/>
                    <a:gd name="T22" fmla="*/ 0 h 2363"/>
                    <a:gd name="T23" fmla="*/ 261 w 261"/>
                    <a:gd name="T24" fmla="*/ 2363 h 236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61" h="2363">
                      <a:moveTo>
                        <a:pt x="111" y="0"/>
                      </a:moveTo>
                      <a:lnTo>
                        <a:pt x="0" y="262"/>
                      </a:lnTo>
                      <a:lnTo>
                        <a:pt x="0" y="2100"/>
                      </a:lnTo>
                      <a:lnTo>
                        <a:pt x="149" y="2363"/>
                      </a:lnTo>
                      <a:lnTo>
                        <a:pt x="261" y="2100"/>
                      </a:lnTo>
                      <a:lnTo>
                        <a:pt x="261" y="226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11" name="Freeform 19"/>
                <p:cNvSpPr>
                  <a:spLocks/>
                </p:cNvSpPr>
                <p:nvPr/>
              </p:nvSpPr>
              <p:spPr bwMode="auto">
                <a:xfrm>
                  <a:off x="4667" y="260"/>
                  <a:ext cx="75" cy="788"/>
                </a:xfrm>
                <a:custGeom>
                  <a:avLst/>
                  <a:gdLst>
                    <a:gd name="T0" fmla="*/ 0 w 225"/>
                    <a:gd name="T1" fmla="*/ 0 h 2363"/>
                    <a:gd name="T2" fmla="*/ 0 w 225"/>
                    <a:gd name="T3" fmla="*/ 0 h 2363"/>
                    <a:gd name="T4" fmla="*/ 0 w 225"/>
                    <a:gd name="T5" fmla="*/ 0 h 2363"/>
                    <a:gd name="T6" fmla="*/ 0 w 225"/>
                    <a:gd name="T7" fmla="*/ 3 h 2363"/>
                    <a:gd name="T8" fmla="*/ 0 w 225"/>
                    <a:gd name="T9" fmla="*/ 3 h 2363"/>
                    <a:gd name="T10" fmla="*/ 0 w 225"/>
                    <a:gd name="T11" fmla="*/ 3 h 2363"/>
                    <a:gd name="T12" fmla="*/ 0 w 225"/>
                    <a:gd name="T13" fmla="*/ 3 h 2363"/>
                    <a:gd name="T14" fmla="*/ 0 w 225"/>
                    <a:gd name="T15" fmla="*/ 0 h 2363"/>
                    <a:gd name="T16" fmla="*/ 0 w 225"/>
                    <a:gd name="T17" fmla="*/ 0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225"/>
                    <a:gd name="T28" fmla="*/ 0 h 2363"/>
                    <a:gd name="T29" fmla="*/ 225 w 225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225" h="2363">
                      <a:moveTo>
                        <a:pt x="111" y="0"/>
                      </a:moveTo>
                      <a:lnTo>
                        <a:pt x="185" y="112"/>
                      </a:lnTo>
                      <a:lnTo>
                        <a:pt x="111" y="262"/>
                      </a:lnTo>
                      <a:lnTo>
                        <a:pt x="111" y="1988"/>
                      </a:lnTo>
                      <a:lnTo>
                        <a:pt x="225" y="2213"/>
                      </a:lnTo>
                      <a:lnTo>
                        <a:pt x="149" y="2363"/>
                      </a:lnTo>
                      <a:lnTo>
                        <a:pt x="0" y="2100"/>
                      </a:lnTo>
                      <a:lnTo>
                        <a:pt x="0" y="262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29704" name="Group 20"/>
              <p:cNvGrpSpPr>
                <a:grpSpLocks/>
              </p:cNvGrpSpPr>
              <p:nvPr/>
            </p:nvGrpSpPr>
            <p:grpSpPr bwMode="auto">
              <a:xfrm>
                <a:off x="4679" y="210"/>
                <a:ext cx="636" cy="887"/>
                <a:chOff x="4679" y="210"/>
                <a:chExt cx="636" cy="887"/>
              </a:xfrm>
            </p:grpSpPr>
            <p:sp>
              <p:nvSpPr>
                <p:cNvPr id="29705" name="Freeform 21"/>
                <p:cNvSpPr>
                  <a:spLocks/>
                </p:cNvSpPr>
                <p:nvPr/>
              </p:nvSpPr>
              <p:spPr bwMode="auto">
                <a:xfrm>
                  <a:off x="4679" y="210"/>
                  <a:ext cx="611" cy="50"/>
                </a:xfrm>
                <a:custGeom>
                  <a:avLst/>
                  <a:gdLst>
                    <a:gd name="T0" fmla="*/ 0 w 1834"/>
                    <a:gd name="T1" fmla="*/ 0 h 149"/>
                    <a:gd name="T2" fmla="*/ 0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34"/>
                    <a:gd name="T16" fmla="*/ 0 h 149"/>
                    <a:gd name="T17" fmla="*/ 1834 w 1834"/>
                    <a:gd name="T18" fmla="*/ 149 h 149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34" h="149">
                      <a:moveTo>
                        <a:pt x="75" y="149"/>
                      </a:moveTo>
                      <a:lnTo>
                        <a:pt x="0" y="0"/>
                      </a:lnTo>
                      <a:lnTo>
                        <a:pt x="1834" y="0"/>
                      </a:lnTo>
                      <a:lnTo>
                        <a:pt x="1760" y="149"/>
                      </a:lnTo>
                      <a:lnTo>
                        <a:pt x="75" y="149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06" name="Freeform 22"/>
                <p:cNvSpPr>
                  <a:spLocks/>
                </p:cNvSpPr>
                <p:nvPr/>
              </p:nvSpPr>
              <p:spPr bwMode="auto">
                <a:xfrm>
                  <a:off x="4692" y="1048"/>
                  <a:ext cx="611" cy="49"/>
                </a:xfrm>
                <a:custGeom>
                  <a:avLst/>
                  <a:gdLst>
                    <a:gd name="T0" fmla="*/ 0 w 1834"/>
                    <a:gd name="T1" fmla="*/ 0 h 149"/>
                    <a:gd name="T2" fmla="*/ 2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w 1834"/>
                    <a:gd name="T11" fmla="*/ 0 h 14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834"/>
                    <a:gd name="T19" fmla="*/ 0 h 149"/>
                    <a:gd name="T20" fmla="*/ 1834 w 1834"/>
                    <a:gd name="T21" fmla="*/ 149 h 149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834" h="149">
                      <a:moveTo>
                        <a:pt x="75" y="0"/>
                      </a:moveTo>
                      <a:lnTo>
                        <a:pt x="1722" y="0"/>
                      </a:lnTo>
                      <a:lnTo>
                        <a:pt x="1834" y="113"/>
                      </a:lnTo>
                      <a:lnTo>
                        <a:pt x="1760" y="149"/>
                      </a:lnTo>
                      <a:lnTo>
                        <a:pt x="0" y="149"/>
                      </a:lnTo>
                      <a:lnTo>
                        <a:pt x="75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07" name="Freeform 23"/>
                <p:cNvSpPr>
                  <a:spLocks/>
                </p:cNvSpPr>
                <p:nvPr/>
              </p:nvSpPr>
              <p:spPr bwMode="auto">
                <a:xfrm>
                  <a:off x="4704" y="260"/>
                  <a:ext cx="611" cy="788"/>
                </a:xfrm>
                <a:custGeom>
                  <a:avLst/>
                  <a:gdLst>
                    <a:gd name="T0" fmla="*/ 0 w 1834"/>
                    <a:gd name="T1" fmla="*/ 3 h 2363"/>
                    <a:gd name="T2" fmla="*/ 2 w 1834"/>
                    <a:gd name="T3" fmla="*/ 3 h 2363"/>
                    <a:gd name="T4" fmla="*/ 3 w 1834"/>
                    <a:gd name="T5" fmla="*/ 3 h 2363"/>
                    <a:gd name="T6" fmla="*/ 3 w 1834"/>
                    <a:gd name="T7" fmla="*/ 0 h 2363"/>
                    <a:gd name="T8" fmla="*/ 2 w 1834"/>
                    <a:gd name="T9" fmla="*/ 0 h 2363"/>
                    <a:gd name="T10" fmla="*/ 0 w 1834"/>
                    <a:gd name="T11" fmla="*/ 0 h 2363"/>
                    <a:gd name="T12" fmla="*/ 0 w 1834"/>
                    <a:gd name="T13" fmla="*/ 0 h 2363"/>
                    <a:gd name="T14" fmla="*/ 0 w 1834"/>
                    <a:gd name="T15" fmla="*/ 3 h 2363"/>
                    <a:gd name="T16" fmla="*/ 0 w 1834"/>
                    <a:gd name="T17" fmla="*/ 3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834"/>
                    <a:gd name="T28" fmla="*/ 0 h 2363"/>
                    <a:gd name="T29" fmla="*/ 1834 w 1834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834" h="2363">
                      <a:moveTo>
                        <a:pt x="38" y="2363"/>
                      </a:moveTo>
                      <a:lnTo>
                        <a:pt x="1685" y="2363"/>
                      </a:lnTo>
                      <a:lnTo>
                        <a:pt x="1834" y="2100"/>
                      </a:lnTo>
                      <a:lnTo>
                        <a:pt x="1834" y="226"/>
                      </a:lnTo>
                      <a:lnTo>
                        <a:pt x="1685" y="0"/>
                      </a:lnTo>
                      <a:lnTo>
                        <a:pt x="0" y="0"/>
                      </a:lnTo>
                      <a:lnTo>
                        <a:pt x="150" y="226"/>
                      </a:lnTo>
                      <a:lnTo>
                        <a:pt x="150" y="2100"/>
                      </a:lnTo>
                      <a:lnTo>
                        <a:pt x="38" y="2363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08" name="Rectangle 24"/>
                <p:cNvSpPr>
                  <a:spLocks noChangeArrowheads="1"/>
                </p:cNvSpPr>
                <p:nvPr/>
              </p:nvSpPr>
              <p:spPr bwMode="auto">
                <a:xfrm>
                  <a:off x="4755" y="511"/>
                  <a:ext cx="559" cy="160"/>
                </a:xfrm>
                <a:prstGeom prst="rect">
                  <a:avLst/>
                </a:prstGeom>
                <a:solidFill>
                  <a:srgbClr val="FF0000"/>
                </a:solidFill>
                <a:ln w="4763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>
                    <a:latin typeface="Perpetua" pitchFamily="18" charset="0"/>
                  </a:endParaRPr>
                </a:p>
              </p:txBody>
            </p:sp>
            <p:sp>
              <p:nvSpPr>
                <p:cNvPr id="29709" name="Freeform 25"/>
                <p:cNvSpPr>
                  <a:spLocks/>
                </p:cNvSpPr>
                <p:nvPr/>
              </p:nvSpPr>
              <p:spPr bwMode="auto">
                <a:xfrm>
                  <a:off x="4717" y="960"/>
                  <a:ext cx="598" cy="88"/>
                </a:xfrm>
                <a:custGeom>
                  <a:avLst/>
                  <a:gdLst>
                    <a:gd name="T0" fmla="*/ 0 w 1796"/>
                    <a:gd name="T1" fmla="*/ 0 h 263"/>
                    <a:gd name="T2" fmla="*/ 0 w 1796"/>
                    <a:gd name="T3" fmla="*/ 0 h 263"/>
                    <a:gd name="T4" fmla="*/ 2 w 1796"/>
                    <a:gd name="T5" fmla="*/ 0 h 263"/>
                    <a:gd name="T6" fmla="*/ 2 w 1796"/>
                    <a:gd name="T7" fmla="*/ 0 h 263"/>
                    <a:gd name="T8" fmla="*/ 0 w 1796"/>
                    <a:gd name="T9" fmla="*/ 0 h 26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96"/>
                    <a:gd name="T16" fmla="*/ 0 h 263"/>
                    <a:gd name="T17" fmla="*/ 1796 w 1796"/>
                    <a:gd name="T18" fmla="*/ 263 h 263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96" h="263">
                      <a:moveTo>
                        <a:pt x="112" y="0"/>
                      </a:moveTo>
                      <a:lnTo>
                        <a:pt x="0" y="263"/>
                      </a:lnTo>
                      <a:lnTo>
                        <a:pt x="1647" y="263"/>
                      </a:lnTo>
                      <a:lnTo>
                        <a:pt x="1796" y="0"/>
                      </a:lnTo>
                      <a:lnTo>
                        <a:pt x="112" y="0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sp>
          <p:nvSpPr>
            <p:cNvPr id="29702" name="Rectangle 26"/>
            <p:cNvSpPr>
              <a:spLocks noChangeArrowheads="1"/>
            </p:cNvSpPr>
            <p:nvPr/>
          </p:nvSpPr>
          <p:spPr bwMode="auto">
            <a:xfrm>
              <a:off x="4802" y="478"/>
              <a:ext cx="622" cy="22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b="1">
                  <a:solidFill>
                    <a:schemeClr val="bg1"/>
                  </a:solidFill>
                  <a:latin typeface="Perpetua" pitchFamily="18" charset="0"/>
                </a:rPr>
                <a:t>Fizzy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926154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18" name="Rectangle 14"/>
          <p:cNvSpPr>
            <a:spLocks noGrp="1" noChangeArrowheads="1"/>
          </p:cNvSpPr>
          <p:nvPr>
            <p:ph type="body" idx="1"/>
          </p:nvPr>
        </p:nvSpPr>
        <p:spPr>
          <a:xfrm>
            <a:off x="1981200" y="1887538"/>
            <a:ext cx="8229600" cy="3663950"/>
          </a:xfrm>
          <a:solidFill>
            <a:srgbClr val="CCFFCC"/>
          </a:solidFill>
          <a:ln w="28575">
            <a:solidFill>
              <a:schemeClr val="accent2"/>
            </a:solidFill>
          </a:ln>
        </p:spPr>
        <p:txBody>
          <a:bodyPr vert="horz" lIns="90488" tIns="44450" rIns="90488" bIns="44450" rtlCol="0"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en-US" sz="3000" dirty="0"/>
              <a:t>Hanson’s </a:t>
            </a:r>
            <a:r>
              <a:rPr lang="en-US" sz="3000" dirty="0"/>
              <a:t>material quantity variance (MQV)</a:t>
            </a:r>
            <a:br>
              <a:rPr lang="en-US" sz="3000" dirty="0"/>
            </a:br>
            <a:r>
              <a:rPr lang="en-US" sz="3000" dirty="0"/>
              <a:t>for the week was:</a:t>
            </a:r>
          </a:p>
          <a:p>
            <a:pPr marL="274320" indent="-274320">
              <a:spcBef>
                <a:spcPts val="580"/>
              </a:spcBef>
              <a:buNone/>
              <a:defRPr/>
            </a:pPr>
            <a:r>
              <a:rPr lang="en-US" sz="3000" dirty="0"/>
              <a:t>	a.	£170 </a:t>
            </a:r>
            <a:r>
              <a:rPr lang="en-US" sz="3000" dirty="0"/>
              <a:t>unfavourable</a:t>
            </a:r>
            <a:endParaRPr lang="en-US" sz="3000" dirty="0"/>
          </a:p>
          <a:p>
            <a:pPr marL="274320" indent="-274320">
              <a:spcBef>
                <a:spcPts val="580"/>
              </a:spcBef>
              <a:buNone/>
              <a:defRPr/>
            </a:pPr>
            <a:r>
              <a:rPr lang="en-US" sz="3000" dirty="0"/>
              <a:t>	b.	£170 </a:t>
            </a:r>
            <a:r>
              <a:rPr lang="en-US" sz="3000" dirty="0"/>
              <a:t>favourable</a:t>
            </a:r>
            <a:endParaRPr lang="en-US" sz="3000" dirty="0"/>
          </a:p>
          <a:p>
            <a:pPr marL="274320" indent="-274320">
              <a:spcBef>
                <a:spcPts val="580"/>
              </a:spcBef>
              <a:buNone/>
              <a:defRPr/>
            </a:pPr>
            <a:r>
              <a:rPr lang="en-US" sz="3000" dirty="0"/>
              <a:t>	c.	£800 </a:t>
            </a:r>
            <a:r>
              <a:rPr lang="en-US" sz="3000" dirty="0"/>
              <a:t>unfavourable</a:t>
            </a:r>
            <a:endParaRPr lang="en-US" sz="3000" dirty="0"/>
          </a:p>
          <a:p>
            <a:pPr marL="274320" indent="-274320">
              <a:spcBef>
                <a:spcPts val="580"/>
              </a:spcBef>
              <a:buNone/>
              <a:defRPr/>
            </a:pPr>
            <a:r>
              <a:rPr lang="en-US" sz="3000" dirty="0"/>
              <a:t>	d.	£800 </a:t>
            </a:r>
            <a:r>
              <a:rPr lang="en-US" sz="3000" dirty="0"/>
              <a:t>favourable</a:t>
            </a:r>
            <a:endParaRPr lang="en-US" sz="3000" dirty="0"/>
          </a:p>
        </p:txBody>
      </p:sp>
      <p:sp>
        <p:nvSpPr>
          <p:cNvPr id="30723" name="Freeform 2"/>
          <p:cNvSpPr>
            <a:spLocks/>
          </p:cNvSpPr>
          <p:nvPr/>
        </p:nvSpPr>
        <p:spPr bwMode="auto">
          <a:xfrm flipV="1">
            <a:off x="5595939" y="4000500"/>
            <a:ext cx="1190625" cy="1568450"/>
          </a:xfrm>
          <a:custGeom>
            <a:avLst/>
            <a:gdLst>
              <a:gd name="T0" fmla="*/ 2147483647 w 750"/>
              <a:gd name="T1" fmla="*/ 2147483647 h 988"/>
              <a:gd name="T2" fmla="*/ 2147483647 w 750"/>
              <a:gd name="T3" fmla="*/ 2147483647 h 988"/>
              <a:gd name="T4" fmla="*/ 2147483647 w 750"/>
              <a:gd name="T5" fmla="*/ 2147483647 h 988"/>
              <a:gd name="T6" fmla="*/ 2147483647 w 750"/>
              <a:gd name="T7" fmla="*/ 2147483647 h 988"/>
              <a:gd name="T8" fmla="*/ 2147483647 w 750"/>
              <a:gd name="T9" fmla="*/ 2147483647 h 988"/>
              <a:gd name="T10" fmla="*/ 2147483647 w 750"/>
              <a:gd name="T11" fmla="*/ 2147483647 h 988"/>
              <a:gd name="T12" fmla="*/ 2147483647 w 750"/>
              <a:gd name="T13" fmla="*/ 2147483647 h 988"/>
              <a:gd name="T14" fmla="*/ 2147483647 w 750"/>
              <a:gd name="T15" fmla="*/ 2147483647 h 988"/>
              <a:gd name="T16" fmla="*/ 2147483647 w 750"/>
              <a:gd name="T17" fmla="*/ 2147483647 h 988"/>
              <a:gd name="T18" fmla="*/ 2147483647 w 750"/>
              <a:gd name="T19" fmla="*/ 2147483647 h 988"/>
              <a:gd name="T20" fmla="*/ 2147483647 w 750"/>
              <a:gd name="T21" fmla="*/ 2147483647 h 988"/>
              <a:gd name="T22" fmla="*/ 2147483647 w 750"/>
              <a:gd name="T23" fmla="*/ 2147483647 h 988"/>
              <a:gd name="T24" fmla="*/ 2147483647 w 750"/>
              <a:gd name="T25" fmla="*/ 2147483647 h 988"/>
              <a:gd name="T26" fmla="*/ 2147483647 w 750"/>
              <a:gd name="T27" fmla="*/ 2147483647 h 988"/>
              <a:gd name="T28" fmla="*/ 2147483647 w 750"/>
              <a:gd name="T29" fmla="*/ 2147483647 h 988"/>
              <a:gd name="T30" fmla="*/ 2147483647 w 750"/>
              <a:gd name="T31" fmla="*/ 2147483647 h 988"/>
              <a:gd name="T32" fmla="*/ 2147483647 w 750"/>
              <a:gd name="T33" fmla="*/ 2147483647 h 988"/>
              <a:gd name="T34" fmla="*/ 2147483647 w 750"/>
              <a:gd name="T35" fmla="*/ 2147483647 h 988"/>
              <a:gd name="T36" fmla="*/ 2147483647 w 750"/>
              <a:gd name="T37" fmla="*/ 0 h 988"/>
              <a:gd name="T38" fmla="*/ 2147483647 w 750"/>
              <a:gd name="T39" fmla="*/ 2147483647 h 988"/>
              <a:gd name="T40" fmla="*/ 2147483647 w 750"/>
              <a:gd name="T41" fmla="*/ 2147483647 h 988"/>
              <a:gd name="T42" fmla="*/ 2147483647 w 750"/>
              <a:gd name="T43" fmla="*/ 2147483647 h 988"/>
              <a:gd name="T44" fmla="*/ 2147483647 w 750"/>
              <a:gd name="T45" fmla="*/ 2147483647 h 988"/>
              <a:gd name="T46" fmla="*/ 2147483647 w 750"/>
              <a:gd name="T47" fmla="*/ 2147483647 h 988"/>
              <a:gd name="T48" fmla="*/ 2147483647 w 750"/>
              <a:gd name="T49" fmla="*/ 2147483647 h 988"/>
              <a:gd name="T50" fmla="*/ 2147483647 w 750"/>
              <a:gd name="T51" fmla="*/ 2147483647 h 988"/>
              <a:gd name="T52" fmla="*/ 2147483647 w 750"/>
              <a:gd name="T53" fmla="*/ 2147483647 h 988"/>
              <a:gd name="T54" fmla="*/ 2147483647 w 750"/>
              <a:gd name="T55" fmla="*/ 2147483647 h 988"/>
              <a:gd name="T56" fmla="*/ 2147483647 w 750"/>
              <a:gd name="T57" fmla="*/ 2147483647 h 988"/>
              <a:gd name="T58" fmla="*/ 2147483647 w 750"/>
              <a:gd name="T59" fmla="*/ 2147483647 h 988"/>
              <a:gd name="T60" fmla="*/ 2147483647 w 750"/>
              <a:gd name="T61" fmla="*/ 2147483647 h 988"/>
              <a:gd name="T62" fmla="*/ 2147483647 w 750"/>
              <a:gd name="T63" fmla="*/ 2147483647 h 988"/>
              <a:gd name="T64" fmla="*/ 2147483647 w 750"/>
              <a:gd name="T65" fmla="*/ 2147483647 h 988"/>
              <a:gd name="T66" fmla="*/ 2147483647 w 750"/>
              <a:gd name="T67" fmla="*/ 2147483647 h 988"/>
              <a:gd name="T68" fmla="*/ 0 w 750"/>
              <a:gd name="T69" fmla="*/ 2147483647 h 988"/>
              <a:gd name="T70" fmla="*/ 2147483647 w 750"/>
              <a:gd name="T71" fmla="*/ 2147483647 h 988"/>
              <a:gd name="T72" fmla="*/ 2147483647 w 750"/>
              <a:gd name="T73" fmla="*/ 2147483647 h 988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750"/>
              <a:gd name="T112" fmla="*/ 0 h 988"/>
              <a:gd name="T113" fmla="*/ 750 w 750"/>
              <a:gd name="T114" fmla="*/ 988 h 988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750" h="988">
                <a:moveTo>
                  <a:pt x="158" y="901"/>
                </a:moveTo>
                <a:lnTo>
                  <a:pt x="191" y="881"/>
                </a:lnTo>
                <a:lnTo>
                  <a:pt x="243" y="855"/>
                </a:lnTo>
                <a:lnTo>
                  <a:pt x="298" y="822"/>
                </a:lnTo>
                <a:lnTo>
                  <a:pt x="348" y="784"/>
                </a:lnTo>
                <a:lnTo>
                  <a:pt x="400" y="740"/>
                </a:lnTo>
                <a:lnTo>
                  <a:pt x="445" y="692"/>
                </a:lnTo>
                <a:lnTo>
                  <a:pt x="495" y="643"/>
                </a:lnTo>
                <a:lnTo>
                  <a:pt x="535" y="586"/>
                </a:lnTo>
                <a:lnTo>
                  <a:pt x="574" y="532"/>
                </a:lnTo>
                <a:lnTo>
                  <a:pt x="613" y="471"/>
                </a:lnTo>
                <a:lnTo>
                  <a:pt x="643" y="407"/>
                </a:lnTo>
                <a:lnTo>
                  <a:pt x="671" y="347"/>
                </a:lnTo>
                <a:lnTo>
                  <a:pt x="698" y="281"/>
                </a:lnTo>
                <a:lnTo>
                  <a:pt x="714" y="218"/>
                </a:lnTo>
                <a:lnTo>
                  <a:pt x="731" y="150"/>
                </a:lnTo>
                <a:lnTo>
                  <a:pt x="742" y="84"/>
                </a:lnTo>
                <a:lnTo>
                  <a:pt x="749" y="23"/>
                </a:lnTo>
                <a:lnTo>
                  <a:pt x="748" y="0"/>
                </a:lnTo>
                <a:lnTo>
                  <a:pt x="736" y="84"/>
                </a:lnTo>
                <a:lnTo>
                  <a:pt x="720" y="144"/>
                </a:lnTo>
                <a:lnTo>
                  <a:pt x="698" y="203"/>
                </a:lnTo>
                <a:lnTo>
                  <a:pt x="670" y="260"/>
                </a:lnTo>
                <a:lnTo>
                  <a:pt x="637" y="316"/>
                </a:lnTo>
                <a:lnTo>
                  <a:pt x="597" y="377"/>
                </a:lnTo>
                <a:lnTo>
                  <a:pt x="554" y="432"/>
                </a:lnTo>
                <a:lnTo>
                  <a:pt x="506" y="480"/>
                </a:lnTo>
                <a:lnTo>
                  <a:pt x="453" y="533"/>
                </a:lnTo>
                <a:lnTo>
                  <a:pt x="396" y="580"/>
                </a:lnTo>
                <a:lnTo>
                  <a:pt x="340" y="621"/>
                </a:lnTo>
                <a:lnTo>
                  <a:pt x="280" y="659"/>
                </a:lnTo>
                <a:lnTo>
                  <a:pt x="219" y="692"/>
                </a:lnTo>
                <a:lnTo>
                  <a:pt x="155" y="721"/>
                </a:lnTo>
                <a:lnTo>
                  <a:pt x="153" y="631"/>
                </a:lnTo>
                <a:lnTo>
                  <a:pt x="0" y="866"/>
                </a:lnTo>
                <a:lnTo>
                  <a:pt x="158" y="987"/>
                </a:lnTo>
                <a:lnTo>
                  <a:pt x="158" y="901"/>
                </a:lnTo>
              </a:path>
            </a:pathLst>
          </a:custGeom>
          <a:solidFill>
            <a:schemeClr val="bg1"/>
          </a:solidFill>
          <a:ln w="12700" cap="rnd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724" name="Oval 4"/>
          <p:cNvSpPr>
            <a:spLocks noChangeArrowheads="1"/>
          </p:cNvSpPr>
          <p:nvPr/>
        </p:nvSpPr>
        <p:spPr bwMode="auto">
          <a:xfrm>
            <a:off x="2095500" y="3929063"/>
            <a:ext cx="635000" cy="635000"/>
          </a:xfrm>
          <a:prstGeom prst="ellipse">
            <a:avLst/>
          </a:prstGeom>
          <a:noFill/>
          <a:ln w="50800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Perpetua" pitchFamily="18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5033963" y="5300664"/>
            <a:ext cx="4919662" cy="1235075"/>
          </a:xfrm>
          <a:prstGeom prst="rect">
            <a:avLst/>
          </a:prstGeom>
          <a:solidFill>
            <a:srgbClr val="FFFFCC"/>
          </a:solidFill>
          <a:ln w="50800">
            <a:solidFill>
              <a:schemeClr val="accent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45000"/>
              </a:spcBef>
            </a:pPr>
            <a:r>
              <a:rPr lang="en-US" sz="2400" b="1" dirty="0">
                <a:solidFill>
                  <a:schemeClr val="accent2"/>
                </a:solidFill>
                <a:latin typeface="Perpetua" pitchFamily="18" charset="0"/>
              </a:rPr>
              <a:t> </a:t>
            </a:r>
            <a:r>
              <a:rPr lang="en-US" sz="2400" b="1" dirty="0">
                <a:latin typeface="Perpetua" pitchFamily="18" charset="0"/>
              </a:rPr>
              <a:t>MQV = </a:t>
            </a:r>
            <a:r>
              <a:rPr lang="en-US" sz="2400" b="1" dirty="0">
                <a:latin typeface="Perpetua" pitchFamily="18" charset="0"/>
              </a:rPr>
              <a:t>SP(SQ </a:t>
            </a:r>
            <a:r>
              <a:rPr lang="en-US" sz="2400" b="1" dirty="0">
                <a:latin typeface="Perpetua" pitchFamily="18" charset="0"/>
              </a:rPr>
              <a:t>- </a:t>
            </a:r>
            <a:r>
              <a:rPr lang="en-US" sz="2400" b="1" dirty="0">
                <a:latin typeface="Perpetua" pitchFamily="18" charset="0"/>
              </a:rPr>
              <a:t>AQ</a:t>
            </a:r>
            <a:r>
              <a:rPr lang="en-US" sz="2400" b="1" dirty="0">
                <a:latin typeface="Perpetua" pitchFamily="18" charset="0"/>
              </a:rPr>
              <a:t>)</a:t>
            </a:r>
            <a:br>
              <a:rPr lang="en-US" sz="2400" b="1" dirty="0">
                <a:latin typeface="Perpetua" pitchFamily="18" charset="0"/>
              </a:rPr>
            </a:br>
            <a:r>
              <a:rPr lang="en-US" sz="2400" b="1" dirty="0">
                <a:latin typeface="Perpetua" pitchFamily="18" charset="0"/>
              </a:rPr>
              <a:t> MQV = £</a:t>
            </a:r>
            <a:r>
              <a:rPr lang="en-US" sz="2400" b="1" dirty="0">
                <a:latin typeface="Perpetua" pitchFamily="18" charset="0"/>
              </a:rPr>
              <a:t>4.00(1,500 </a:t>
            </a:r>
            <a:r>
              <a:rPr lang="en-US" sz="2400" b="1" dirty="0" err="1">
                <a:latin typeface="Perpetua" pitchFamily="18" charset="0"/>
              </a:rPr>
              <a:t>kgs</a:t>
            </a:r>
            <a:r>
              <a:rPr lang="en-US" sz="2400" b="1" dirty="0">
                <a:latin typeface="Perpetua" pitchFamily="18" charset="0"/>
              </a:rPr>
              <a:t> - </a:t>
            </a:r>
            <a:r>
              <a:rPr lang="en-US" sz="2400" b="1" dirty="0">
                <a:latin typeface="Perpetua" pitchFamily="18" charset="0"/>
              </a:rPr>
              <a:t>1,700 </a:t>
            </a:r>
            <a:r>
              <a:rPr lang="en-US" sz="2400" b="1" dirty="0" err="1">
                <a:latin typeface="Perpetua" pitchFamily="18" charset="0"/>
              </a:rPr>
              <a:t>kgs</a:t>
            </a:r>
            <a:r>
              <a:rPr lang="en-US" sz="2400" b="1" dirty="0">
                <a:latin typeface="Perpetua" pitchFamily="18" charset="0"/>
              </a:rPr>
              <a:t>)</a:t>
            </a:r>
            <a:br>
              <a:rPr lang="en-US" sz="2400" b="1" dirty="0">
                <a:latin typeface="Perpetua" pitchFamily="18" charset="0"/>
              </a:rPr>
            </a:br>
            <a:r>
              <a:rPr lang="en-US" sz="2400" b="1" dirty="0">
                <a:latin typeface="Perpetua" pitchFamily="18" charset="0"/>
              </a:rPr>
              <a:t> MQV = </a:t>
            </a:r>
            <a:r>
              <a:rPr lang="en-US" sz="2400" b="1" dirty="0">
                <a:solidFill>
                  <a:srgbClr val="FF0000"/>
                </a:solidFill>
                <a:latin typeface="Perpetua" pitchFamily="18" charset="0"/>
              </a:rPr>
              <a:t>-£</a:t>
            </a:r>
            <a:r>
              <a:rPr lang="en-US" sz="2400" b="1" dirty="0">
                <a:solidFill>
                  <a:srgbClr val="FF0000"/>
                </a:solidFill>
                <a:latin typeface="Perpetua" pitchFamily="18" charset="0"/>
              </a:rPr>
              <a:t>800 </a:t>
            </a:r>
            <a:r>
              <a:rPr lang="en-US" sz="2400" b="1" dirty="0" err="1">
                <a:latin typeface="Perpetua" pitchFamily="18" charset="0"/>
              </a:rPr>
              <a:t>unfavourable</a:t>
            </a:r>
            <a:endParaRPr lang="en-US" sz="2400" b="1" dirty="0">
              <a:latin typeface="Perpetua" pitchFamily="18" charset="0"/>
            </a:endParaRPr>
          </a:p>
        </p:txBody>
      </p:sp>
      <p:sp>
        <p:nvSpPr>
          <p:cNvPr id="30726" name="Rectangle 19"/>
          <p:cNvSpPr>
            <a:spLocks noGrp="1" noChangeArrowheads="1"/>
          </p:cNvSpPr>
          <p:nvPr>
            <p:ph type="title"/>
          </p:nvPr>
        </p:nvSpPr>
        <p:spPr/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Material Variances</a:t>
            </a:r>
          </a:p>
        </p:txBody>
      </p:sp>
      <p:grpSp>
        <p:nvGrpSpPr>
          <p:cNvPr id="30727" name="Group 20"/>
          <p:cNvGrpSpPr>
            <a:grpSpLocks/>
          </p:cNvGrpSpPr>
          <p:nvPr/>
        </p:nvGrpSpPr>
        <p:grpSpPr bwMode="auto">
          <a:xfrm>
            <a:off x="8932864" y="333376"/>
            <a:ext cx="1201737" cy="1408113"/>
            <a:chOff x="4667" y="210"/>
            <a:chExt cx="757" cy="887"/>
          </a:xfrm>
        </p:grpSpPr>
        <p:grpSp>
          <p:nvGrpSpPr>
            <p:cNvPr id="30728" name="Group 21"/>
            <p:cNvGrpSpPr>
              <a:grpSpLocks/>
            </p:cNvGrpSpPr>
            <p:nvPr/>
          </p:nvGrpSpPr>
          <p:grpSpPr bwMode="auto">
            <a:xfrm>
              <a:off x="4667" y="210"/>
              <a:ext cx="648" cy="887"/>
              <a:chOff x="4667" y="210"/>
              <a:chExt cx="648" cy="887"/>
            </a:xfrm>
          </p:grpSpPr>
          <p:grpSp>
            <p:nvGrpSpPr>
              <p:cNvPr id="30730" name="Group 22"/>
              <p:cNvGrpSpPr>
                <a:grpSpLocks/>
              </p:cNvGrpSpPr>
              <p:nvPr/>
            </p:nvGrpSpPr>
            <p:grpSpPr bwMode="auto">
              <a:xfrm>
                <a:off x="4667" y="260"/>
                <a:ext cx="87" cy="788"/>
                <a:chOff x="4667" y="260"/>
                <a:chExt cx="87" cy="788"/>
              </a:xfrm>
            </p:grpSpPr>
            <p:sp>
              <p:nvSpPr>
                <p:cNvPr id="30737" name="Freeform 23"/>
                <p:cNvSpPr>
                  <a:spLocks/>
                </p:cNvSpPr>
                <p:nvPr/>
              </p:nvSpPr>
              <p:spPr bwMode="auto">
                <a:xfrm>
                  <a:off x="4667" y="260"/>
                  <a:ext cx="87" cy="788"/>
                </a:xfrm>
                <a:custGeom>
                  <a:avLst/>
                  <a:gdLst>
                    <a:gd name="T0" fmla="*/ 0 w 261"/>
                    <a:gd name="T1" fmla="*/ 0 h 2363"/>
                    <a:gd name="T2" fmla="*/ 0 w 261"/>
                    <a:gd name="T3" fmla="*/ 0 h 2363"/>
                    <a:gd name="T4" fmla="*/ 0 w 261"/>
                    <a:gd name="T5" fmla="*/ 3 h 2363"/>
                    <a:gd name="T6" fmla="*/ 0 w 261"/>
                    <a:gd name="T7" fmla="*/ 3 h 2363"/>
                    <a:gd name="T8" fmla="*/ 0 w 261"/>
                    <a:gd name="T9" fmla="*/ 3 h 2363"/>
                    <a:gd name="T10" fmla="*/ 0 w 261"/>
                    <a:gd name="T11" fmla="*/ 0 h 2363"/>
                    <a:gd name="T12" fmla="*/ 0 w 261"/>
                    <a:gd name="T13" fmla="*/ 0 h 236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61"/>
                    <a:gd name="T22" fmla="*/ 0 h 2363"/>
                    <a:gd name="T23" fmla="*/ 261 w 261"/>
                    <a:gd name="T24" fmla="*/ 2363 h 236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61" h="2363">
                      <a:moveTo>
                        <a:pt x="111" y="0"/>
                      </a:moveTo>
                      <a:lnTo>
                        <a:pt x="0" y="262"/>
                      </a:lnTo>
                      <a:lnTo>
                        <a:pt x="0" y="2100"/>
                      </a:lnTo>
                      <a:lnTo>
                        <a:pt x="149" y="2363"/>
                      </a:lnTo>
                      <a:lnTo>
                        <a:pt x="261" y="2100"/>
                      </a:lnTo>
                      <a:lnTo>
                        <a:pt x="261" y="226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8" name="Freeform 24"/>
                <p:cNvSpPr>
                  <a:spLocks/>
                </p:cNvSpPr>
                <p:nvPr/>
              </p:nvSpPr>
              <p:spPr bwMode="auto">
                <a:xfrm>
                  <a:off x="4667" y="260"/>
                  <a:ext cx="75" cy="788"/>
                </a:xfrm>
                <a:custGeom>
                  <a:avLst/>
                  <a:gdLst>
                    <a:gd name="T0" fmla="*/ 0 w 225"/>
                    <a:gd name="T1" fmla="*/ 0 h 2363"/>
                    <a:gd name="T2" fmla="*/ 0 w 225"/>
                    <a:gd name="T3" fmla="*/ 0 h 2363"/>
                    <a:gd name="T4" fmla="*/ 0 w 225"/>
                    <a:gd name="T5" fmla="*/ 0 h 2363"/>
                    <a:gd name="T6" fmla="*/ 0 w 225"/>
                    <a:gd name="T7" fmla="*/ 3 h 2363"/>
                    <a:gd name="T8" fmla="*/ 0 w 225"/>
                    <a:gd name="T9" fmla="*/ 3 h 2363"/>
                    <a:gd name="T10" fmla="*/ 0 w 225"/>
                    <a:gd name="T11" fmla="*/ 3 h 2363"/>
                    <a:gd name="T12" fmla="*/ 0 w 225"/>
                    <a:gd name="T13" fmla="*/ 3 h 2363"/>
                    <a:gd name="T14" fmla="*/ 0 w 225"/>
                    <a:gd name="T15" fmla="*/ 0 h 2363"/>
                    <a:gd name="T16" fmla="*/ 0 w 225"/>
                    <a:gd name="T17" fmla="*/ 0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225"/>
                    <a:gd name="T28" fmla="*/ 0 h 2363"/>
                    <a:gd name="T29" fmla="*/ 225 w 225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225" h="2363">
                      <a:moveTo>
                        <a:pt x="111" y="0"/>
                      </a:moveTo>
                      <a:lnTo>
                        <a:pt x="185" y="112"/>
                      </a:lnTo>
                      <a:lnTo>
                        <a:pt x="111" y="262"/>
                      </a:lnTo>
                      <a:lnTo>
                        <a:pt x="111" y="1988"/>
                      </a:lnTo>
                      <a:lnTo>
                        <a:pt x="225" y="2213"/>
                      </a:lnTo>
                      <a:lnTo>
                        <a:pt x="149" y="2363"/>
                      </a:lnTo>
                      <a:lnTo>
                        <a:pt x="0" y="2100"/>
                      </a:lnTo>
                      <a:lnTo>
                        <a:pt x="0" y="262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30731" name="Group 25"/>
              <p:cNvGrpSpPr>
                <a:grpSpLocks/>
              </p:cNvGrpSpPr>
              <p:nvPr/>
            </p:nvGrpSpPr>
            <p:grpSpPr bwMode="auto">
              <a:xfrm>
                <a:off x="4679" y="210"/>
                <a:ext cx="636" cy="887"/>
                <a:chOff x="4679" y="210"/>
                <a:chExt cx="636" cy="887"/>
              </a:xfrm>
            </p:grpSpPr>
            <p:sp>
              <p:nvSpPr>
                <p:cNvPr id="30732" name="Freeform 26"/>
                <p:cNvSpPr>
                  <a:spLocks/>
                </p:cNvSpPr>
                <p:nvPr/>
              </p:nvSpPr>
              <p:spPr bwMode="auto">
                <a:xfrm>
                  <a:off x="4679" y="210"/>
                  <a:ext cx="611" cy="50"/>
                </a:xfrm>
                <a:custGeom>
                  <a:avLst/>
                  <a:gdLst>
                    <a:gd name="T0" fmla="*/ 0 w 1834"/>
                    <a:gd name="T1" fmla="*/ 0 h 149"/>
                    <a:gd name="T2" fmla="*/ 0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34"/>
                    <a:gd name="T16" fmla="*/ 0 h 149"/>
                    <a:gd name="T17" fmla="*/ 1834 w 1834"/>
                    <a:gd name="T18" fmla="*/ 149 h 149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34" h="149">
                      <a:moveTo>
                        <a:pt x="75" y="149"/>
                      </a:moveTo>
                      <a:lnTo>
                        <a:pt x="0" y="0"/>
                      </a:lnTo>
                      <a:lnTo>
                        <a:pt x="1834" y="0"/>
                      </a:lnTo>
                      <a:lnTo>
                        <a:pt x="1760" y="149"/>
                      </a:lnTo>
                      <a:lnTo>
                        <a:pt x="75" y="149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3" name="Freeform 27"/>
                <p:cNvSpPr>
                  <a:spLocks/>
                </p:cNvSpPr>
                <p:nvPr/>
              </p:nvSpPr>
              <p:spPr bwMode="auto">
                <a:xfrm>
                  <a:off x="4692" y="1048"/>
                  <a:ext cx="611" cy="49"/>
                </a:xfrm>
                <a:custGeom>
                  <a:avLst/>
                  <a:gdLst>
                    <a:gd name="T0" fmla="*/ 0 w 1834"/>
                    <a:gd name="T1" fmla="*/ 0 h 149"/>
                    <a:gd name="T2" fmla="*/ 2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w 1834"/>
                    <a:gd name="T11" fmla="*/ 0 h 14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834"/>
                    <a:gd name="T19" fmla="*/ 0 h 149"/>
                    <a:gd name="T20" fmla="*/ 1834 w 1834"/>
                    <a:gd name="T21" fmla="*/ 149 h 149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834" h="149">
                      <a:moveTo>
                        <a:pt x="75" y="0"/>
                      </a:moveTo>
                      <a:lnTo>
                        <a:pt x="1722" y="0"/>
                      </a:lnTo>
                      <a:lnTo>
                        <a:pt x="1834" y="113"/>
                      </a:lnTo>
                      <a:lnTo>
                        <a:pt x="1760" y="149"/>
                      </a:lnTo>
                      <a:lnTo>
                        <a:pt x="0" y="149"/>
                      </a:lnTo>
                      <a:lnTo>
                        <a:pt x="75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4" name="Freeform 28"/>
                <p:cNvSpPr>
                  <a:spLocks/>
                </p:cNvSpPr>
                <p:nvPr/>
              </p:nvSpPr>
              <p:spPr bwMode="auto">
                <a:xfrm>
                  <a:off x="4704" y="260"/>
                  <a:ext cx="611" cy="788"/>
                </a:xfrm>
                <a:custGeom>
                  <a:avLst/>
                  <a:gdLst>
                    <a:gd name="T0" fmla="*/ 0 w 1834"/>
                    <a:gd name="T1" fmla="*/ 3 h 2363"/>
                    <a:gd name="T2" fmla="*/ 2 w 1834"/>
                    <a:gd name="T3" fmla="*/ 3 h 2363"/>
                    <a:gd name="T4" fmla="*/ 3 w 1834"/>
                    <a:gd name="T5" fmla="*/ 3 h 2363"/>
                    <a:gd name="T6" fmla="*/ 3 w 1834"/>
                    <a:gd name="T7" fmla="*/ 0 h 2363"/>
                    <a:gd name="T8" fmla="*/ 2 w 1834"/>
                    <a:gd name="T9" fmla="*/ 0 h 2363"/>
                    <a:gd name="T10" fmla="*/ 0 w 1834"/>
                    <a:gd name="T11" fmla="*/ 0 h 2363"/>
                    <a:gd name="T12" fmla="*/ 0 w 1834"/>
                    <a:gd name="T13" fmla="*/ 0 h 2363"/>
                    <a:gd name="T14" fmla="*/ 0 w 1834"/>
                    <a:gd name="T15" fmla="*/ 3 h 2363"/>
                    <a:gd name="T16" fmla="*/ 0 w 1834"/>
                    <a:gd name="T17" fmla="*/ 3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834"/>
                    <a:gd name="T28" fmla="*/ 0 h 2363"/>
                    <a:gd name="T29" fmla="*/ 1834 w 1834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834" h="2363">
                      <a:moveTo>
                        <a:pt x="38" y="2363"/>
                      </a:moveTo>
                      <a:lnTo>
                        <a:pt x="1685" y="2363"/>
                      </a:lnTo>
                      <a:lnTo>
                        <a:pt x="1834" y="2100"/>
                      </a:lnTo>
                      <a:lnTo>
                        <a:pt x="1834" y="226"/>
                      </a:lnTo>
                      <a:lnTo>
                        <a:pt x="1685" y="0"/>
                      </a:lnTo>
                      <a:lnTo>
                        <a:pt x="0" y="0"/>
                      </a:lnTo>
                      <a:lnTo>
                        <a:pt x="150" y="226"/>
                      </a:lnTo>
                      <a:lnTo>
                        <a:pt x="150" y="2100"/>
                      </a:lnTo>
                      <a:lnTo>
                        <a:pt x="38" y="2363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735" name="Rectangle 29"/>
                <p:cNvSpPr>
                  <a:spLocks noChangeArrowheads="1"/>
                </p:cNvSpPr>
                <p:nvPr/>
              </p:nvSpPr>
              <p:spPr bwMode="auto">
                <a:xfrm>
                  <a:off x="4755" y="511"/>
                  <a:ext cx="559" cy="160"/>
                </a:xfrm>
                <a:prstGeom prst="rect">
                  <a:avLst/>
                </a:prstGeom>
                <a:solidFill>
                  <a:srgbClr val="FF0000"/>
                </a:solidFill>
                <a:ln w="4763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>
                    <a:latin typeface="Perpetua" pitchFamily="18" charset="0"/>
                  </a:endParaRPr>
                </a:p>
              </p:txBody>
            </p:sp>
            <p:sp>
              <p:nvSpPr>
                <p:cNvPr id="30736" name="Freeform 30"/>
                <p:cNvSpPr>
                  <a:spLocks/>
                </p:cNvSpPr>
                <p:nvPr/>
              </p:nvSpPr>
              <p:spPr bwMode="auto">
                <a:xfrm>
                  <a:off x="4717" y="960"/>
                  <a:ext cx="598" cy="88"/>
                </a:xfrm>
                <a:custGeom>
                  <a:avLst/>
                  <a:gdLst>
                    <a:gd name="T0" fmla="*/ 0 w 1796"/>
                    <a:gd name="T1" fmla="*/ 0 h 263"/>
                    <a:gd name="T2" fmla="*/ 0 w 1796"/>
                    <a:gd name="T3" fmla="*/ 0 h 263"/>
                    <a:gd name="T4" fmla="*/ 2 w 1796"/>
                    <a:gd name="T5" fmla="*/ 0 h 263"/>
                    <a:gd name="T6" fmla="*/ 2 w 1796"/>
                    <a:gd name="T7" fmla="*/ 0 h 263"/>
                    <a:gd name="T8" fmla="*/ 0 w 1796"/>
                    <a:gd name="T9" fmla="*/ 0 h 26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96"/>
                    <a:gd name="T16" fmla="*/ 0 h 263"/>
                    <a:gd name="T17" fmla="*/ 1796 w 1796"/>
                    <a:gd name="T18" fmla="*/ 263 h 263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96" h="263">
                      <a:moveTo>
                        <a:pt x="112" y="0"/>
                      </a:moveTo>
                      <a:lnTo>
                        <a:pt x="0" y="263"/>
                      </a:lnTo>
                      <a:lnTo>
                        <a:pt x="1647" y="263"/>
                      </a:lnTo>
                      <a:lnTo>
                        <a:pt x="1796" y="0"/>
                      </a:lnTo>
                      <a:lnTo>
                        <a:pt x="112" y="0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sp>
          <p:nvSpPr>
            <p:cNvPr id="30729" name="Rectangle 31"/>
            <p:cNvSpPr>
              <a:spLocks noChangeArrowheads="1"/>
            </p:cNvSpPr>
            <p:nvPr/>
          </p:nvSpPr>
          <p:spPr bwMode="auto">
            <a:xfrm>
              <a:off x="4802" y="478"/>
              <a:ext cx="622" cy="22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b="1">
                  <a:solidFill>
                    <a:schemeClr val="bg1"/>
                  </a:solidFill>
                  <a:latin typeface="Perpetua" pitchFamily="18" charset="0"/>
                </a:rPr>
                <a:t>Fizzy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637340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60576" y="1960563"/>
            <a:ext cx="8150225" cy="3878262"/>
          </a:xfrm>
          <a:solidFill>
            <a:schemeClr val="bg1"/>
          </a:solidFill>
          <a:ln w="28575">
            <a:solidFill>
              <a:schemeClr val="accent2"/>
            </a:solidFill>
          </a:ln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smtClean="0"/>
              <a:t>   Hanson’s material price variance (MPV)</a:t>
            </a:r>
            <a:br>
              <a:rPr lang="en-US" smtClean="0"/>
            </a:br>
            <a:r>
              <a:rPr lang="en-US" smtClean="0"/>
              <a:t>for the week was: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mtClean="0"/>
              <a:t>	a.	£170 </a:t>
            </a:r>
            <a:r>
              <a:rPr lang="en-GB" smtClean="0"/>
              <a:t>unfavourable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mtClean="0"/>
              <a:t>	b.	£170 </a:t>
            </a:r>
            <a:r>
              <a:rPr lang="en-GB" smtClean="0"/>
              <a:t>favourable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mtClean="0"/>
              <a:t>	c.	£800 </a:t>
            </a:r>
            <a:r>
              <a:rPr lang="en-GB" smtClean="0"/>
              <a:t>unfavourable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smtClean="0"/>
              <a:t>	d.	£800 </a:t>
            </a:r>
            <a:r>
              <a:rPr lang="en-GB" smtClean="0"/>
              <a:t>favourable</a:t>
            </a:r>
          </a:p>
        </p:txBody>
      </p:sp>
      <p:sp>
        <p:nvSpPr>
          <p:cNvPr id="25603" name="Rectangle 14"/>
          <p:cNvSpPr>
            <a:spLocks noGrp="1" noChangeArrowheads="1"/>
          </p:cNvSpPr>
          <p:nvPr>
            <p:ph type="title"/>
          </p:nvPr>
        </p:nvSpPr>
        <p:spPr/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Material Variances</a:t>
            </a:r>
          </a:p>
        </p:txBody>
      </p:sp>
      <p:grpSp>
        <p:nvGrpSpPr>
          <p:cNvPr id="25604" name="Group 15"/>
          <p:cNvGrpSpPr>
            <a:grpSpLocks/>
          </p:cNvGrpSpPr>
          <p:nvPr/>
        </p:nvGrpSpPr>
        <p:grpSpPr bwMode="auto">
          <a:xfrm>
            <a:off x="8932864" y="333376"/>
            <a:ext cx="1201737" cy="1408113"/>
            <a:chOff x="4667" y="210"/>
            <a:chExt cx="757" cy="887"/>
          </a:xfrm>
        </p:grpSpPr>
        <p:grpSp>
          <p:nvGrpSpPr>
            <p:cNvPr id="25605" name="Group 16"/>
            <p:cNvGrpSpPr>
              <a:grpSpLocks/>
            </p:cNvGrpSpPr>
            <p:nvPr/>
          </p:nvGrpSpPr>
          <p:grpSpPr bwMode="auto">
            <a:xfrm>
              <a:off x="4667" y="210"/>
              <a:ext cx="648" cy="887"/>
              <a:chOff x="4667" y="210"/>
              <a:chExt cx="648" cy="887"/>
            </a:xfrm>
          </p:grpSpPr>
          <p:grpSp>
            <p:nvGrpSpPr>
              <p:cNvPr id="25607" name="Group 17"/>
              <p:cNvGrpSpPr>
                <a:grpSpLocks/>
              </p:cNvGrpSpPr>
              <p:nvPr/>
            </p:nvGrpSpPr>
            <p:grpSpPr bwMode="auto">
              <a:xfrm>
                <a:off x="4667" y="260"/>
                <a:ext cx="87" cy="788"/>
                <a:chOff x="4667" y="260"/>
                <a:chExt cx="87" cy="788"/>
              </a:xfrm>
            </p:grpSpPr>
            <p:sp>
              <p:nvSpPr>
                <p:cNvPr id="25614" name="Freeform 18"/>
                <p:cNvSpPr>
                  <a:spLocks/>
                </p:cNvSpPr>
                <p:nvPr/>
              </p:nvSpPr>
              <p:spPr bwMode="auto">
                <a:xfrm>
                  <a:off x="4667" y="260"/>
                  <a:ext cx="87" cy="788"/>
                </a:xfrm>
                <a:custGeom>
                  <a:avLst/>
                  <a:gdLst>
                    <a:gd name="T0" fmla="*/ 0 w 261"/>
                    <a:gd name="T1" fmla="*/ 0 h 2363"/>
                    <a:gd name="T2" fmla="*/ 0 w 261"/>
                    <a:gd name="T3" fmla="*/ 0 h 2363"/>
                    <a:gd name="T4" fmla="*/ 0 w 261"/>
                    <a:gd name="T5" fmla="*/ 3 h 2363"/>
                    <a:gd name="T6" fmla="*/ 0 w 261"/>
                    <a:gd name="T7" fmla="*/ 3 h 2363"/>
                    <a:gd name="T8" fmla="*/ 0 w 261"/>
                    <a:gd name="T9" fmla="*/ 3 h 2363"/>
                    <a:gd name="T10" fmla="*/ 0 w 261"/>
                    <a:gd name="T11" fmla="*/ 0 h 2363"/>
                    <a:gd name="T12" fmla="*/ 0 w 261"/>
                    <a:gd name="T13" fmla="*/ 0 h 236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61"/>
                    <a:gd name="T22" fmla="*/ 0 h 2363"/>
                    <a:gd name="T23" fmla="*/ 261 w 261"/>
                    <a:gd name="T24" fmla="*/ 2363 h 236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61" h="2363">
                      <a:moveTo>
                        <a:pt x="111" y="0"/>
                      </a:moveTo>
                      <a:lnTo>
                        <a:pt x="0" y="262"/>
                      </a:lnTo>
                      <a:lnTo>
                        <a:pt x="0" y="2100"/>
                      </a:lnTo>
                      <a:lnTo>
                        <a:pt x="149" y="2363"/>
                      </a:lnTo>
                      <a:lnTo>
                        <a:pt x="261" y="2100"/>
                      </a:lnTo>
                      <a:lnTo>
                        <a:pt x="261" y="226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5" name="Freeform 19"/>
                <p:cNvSpPr>
                  <a:spLocks/>
                </p:cNvSpPr>
                <p:nvPr/>
              </p:nvSpPr>
              <p:spPr bwMode="auto">
                <a:xfrm>
                  <a:off x="4667" y="260"/>
                  <a:ext cx="75" cy="788"/>
                </a:xfrm>
                <a:custGeom>
                  <a:avLst/>
                  <a:gdLst>
                    <a:gd name="T0" fmla="*/ 0 w 225"/>
                    <a:gd name="T1" fmla="*/ 0 h 2363"/>
                    <a:gd name="T2" fmla="*/ 0 w 225"/>
                    <a:gd name="T3" fmla="*/ 0 h 2363"/>
                    <a:gd name="T4" fmla="*/ 0 w 225"/>
                    <a:gd name="T5" fmla="*/ 0 h 2363"/>
                    <a:gd name="T6" fmla="*/ 0 w 225"/>
                    <a:gd name="T7" fmla="*/ 3 h 2363"/>
                    <a:gd name="T8" fmla="*/ 0 w 225"/>
                    <a:gd name="T9" fmla="*/ 3 h 2363"/>
                    <a:gd name="T10" fmla="*/ 0 w 225"/>
                    <a:gd name="T11" fmla="*/ 3 h 2363"/>
                    <a:gd name="T12" fmla="*/ 0 w 225"/>
                    <a:gd name="T13" fmla="*/ 3 h 2363"/>
                    <a:gd name="T14" fmla="*/ 0 w 225"/>
                    <a:gd name="T15" fmla="*/ 0 h 2363"/>
                    <a:gd name="T16" fmla="*/ 0 w 225"/>
                    <a:gd name="T17" fmla="*/ 0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225"/>
                    <a:gd name="T28" fmla="*/ 0 h 2363"/>
                    <a:gd name="T29" fmla="*/ 225 w 225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225" h="2363">
                      <a:moveTo>
                        <a:pt x="111" y="0"/>
                      </a:moveTo>
                      <a:lnTo>
                        <a:pt x="185" y="112"/>
                      </a:lnTo>
                      <a:lnTo>
                        <a:pt x="111" y="262"/>
                      </a:lnTo>
                      <a:lnTo>
                        <a:pt x="111" y="1988"/>
                      </a:lnTo>
                      <a:lnTo>
                        <a:pt x="225" y="2213"/>
                      </a:lnTo>
                      <a:lnTo>
                        <a:pt x="149" y="2363"/>
                      </a:lnTo>
                      <a:lnTo>
                        <a:pt x="0" y="2100"/>
                      </a:lnTo>
                      <a:lnTo>
                        <a:pt x="0" y="262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25608" name="Group 20"/>
              <p:cNvGrpSpPr>
                <a:grpSpLocks/>
              </p:cNvGrpSpPr>
              <p:nvPr/>
            </p:nvGrpSpPr>
            <p:grpSpPr bwMode="auto">
              <a:xfrm>
                <a:off x="4679" y="210"/>
                <a:ext cx="636" cy="887"/>
                <a:chOff x="4679" y="210"/>
                <a:chExt cx="636" cy="887"/>
              </a:xfrm>
            </p:grpSpPr>
            <p:sp>
              <p:nvSpPr>
                <p:cNvPr id="25609" name="Freeform 21"/>
                <p:cNvSpPr>
                  <a:spLocks/>
                </p:cNvSpPr>
                <p:nvPr/>
              </p:nvSpPr>
              <p:spPr bwMode="auto">
                <a:xfrm>
                  <a:off x="4679" y="210"/>
                  <a:ext cx="611" cy="50"/>
                </a:xfrm>
                <a:custGeom>
                  <a:avLst/>
                  <a:gdLst>
                    <a:gd name="T0" fmla="*/ 0 w 1834"/>
                    <a:gd name="T1" fmla="*/ 0 h 149"/>
                    <a:gd name="T2" fmla="*/ 0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34"/>
                    <a:gd name="T16" fmla="*/ 0 h 149"/>
                    <a:gd name="T17" fmla="*/ 1834 w 1834"/>
                    <a:gd name="T18" fmla="*/ 149 h 149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34" h="149">
                      <a:moveTo>
                        <a:pt x="75" y="149"/>
                      </a:moveTo>
                      <a:lnTo>
                        <a:pt x="0" y="0"/>
                      </a:lnTo>
                      <a:lnTo>
                        <a:pt x="1834" y="0"/>
                      </a:lnTo>
                      <a:lnTo>
                        <a:pt x="1760" y="149"/>
                      </a:lnTo>
                      <a:lnTo>
                        <a:pt x="75" y="149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0" name="Freeform 22"/>
                <p:cNvSpPr>
                  <a:spLocks/>
                </p:cNvSpPr>
                <p:nvPr/>
              </p:nvSpPr>
              <p:spPr bwMode="auto">
                <a:xfrm>
                  <a:off x="4692" y="1048"/>
                  <a:ext cx="611" cy="49"/>
                </a:xfrm>
                <a:custGeom>
                  <a:avLst/>
                  <a:gdLst>
                    <a:gd name="T0" fmla="*/ 0 w 1834"/>
                    <a:gd name="T1" fmla="*/ 0 h 149"/>
                    <a:gd name="T2" fmla="*/ 2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w 1834"/>
                    <a:gd name="T11" fmla="*/ 0 h 14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834"/>
                    <a:gd name="T19" fmla="*/ 0 h 149"/>
                    <a:gd name="T20" fmla="*/ 1834 w 1834"/>
                    <a:gd name="T21" fmla="*/ 149 h 149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834" h="149">
                      <a:moveTo>
                        <a:pt x="75" y="0"/>
                      </a:moveTo>
                      <a:lnTo>
                        <a:pt x="1722" y="0"/>
                      </a:lnTo>
                      <a:lnTo>
                        <a:pt x="1834" y="113"/>
                      </a:lnTo>
                      <a:lnTo>
                        <a:pt x="1760" y="149"/>
                      </a:lnTo>
                      <a:lnTo>
                        <a:pt x="0" y="149"/>
                      </a:lnTo>
                      <a:lnTo>
                        <a:pt x="75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1" name="Freeform 23"/>
                <p:cNvSpPr>
                  <a:spLocks/>
                </p:cNvSpPr>
                <p:nvPr/>
              </p:nvSpPr>
              <p:spPr bwMode="auto">
                <a:xfrm>
                  <a:off x="4704" y="260"/>
                  <a:ext cx="611" cy="788"/>
                </a:xfrm>
                <a:custGeom>
                  <a:avLst/>
                  <a:gdLst>
                    <a:gd name="T0" fmla="*/ 0 w 1834"/>
                    <a:gd name="T1" fmla="*/ 3 h 2363"/>
                    <a:gd name="T2" fmla="*/ 2 w 1834"/>
                    <a:gd name="T3" fmla="*/ 3 h 2363"/>
                    <a:gd name="T4" fmla="*/ 3 w 1834"/>
                    <a:gd name="T5" fmla="*/ 3 h 2363"/>
                    <a:gd name="T6" fmla="*/ 3 w 1834"/>
                    <a:gd name="T7" fmla="*/ 0 h 2363"/>
                    <a:gd name="T8" fmla="*/ 2 w 1834"/>
                    <a:gd name="T9" fmla="*/ 0 h 2363"/>
                    <a:gd name="T10" fmla="*/ 0 w 1834"/>
                    <a:gd name="T11" fmla="*/ 0 h 2363"/>
                    <a:gd name="T12" fmla="*/ 0 w 1834"/>
                    <a:gd name="T13" fmla="*/ 0 h 2363"/>
                    <a:gd name="T14" fmla="*/ 0 w 1834"/>
                    <a:gd name="T15" fmla="*/ 3 h 2363"/>
                    <a:gd name="T16" fmla="*/ 0 w 1834"/>
                    <a:gd name="T17" fmla="*/ 3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834"/>
                    <a:gd name="T28" fmla="*/ 0 h 2363"/>
                    <a:gd name="T29" fmla="*/ 1834 w 1834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834" h="2363">
                      <a:moveTo>
                        <a:pt x="38" y="2363"/>
                      </a:moveTo>
                      <a:lnTo>
                        <a:pt x="1685" y="2363"/>
                      </a:lnTo>
                      <a:lnTo>
                        <a:pt x="1834" y="2100"/>
                      </a:lnTo>
                      <a:lnTo>
                        <a:pt x="1834" y="226"/>
                      </a:lnTo>
                      <a:lnTo>
                        <a:pt x="1685" y="0"/>
                      </a:lnTo>
                      <a:lnTo>
                        <a:pt x="0" y="0"/>
                      </a:lnTo>
                      <a:lnTo>
                        <a:pt x="150" y="226"/>
                      </a:lnTo>
                      <a:lnTo>
                        <a:pt x="150" y="2100"/>
                      </a:lnTo>
                      <a:lnTo>
                        <a:pt x="38" y="2363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2" name="Rectangle 24"/>
                <p:cNvSpPr>
                  <a:spLocks noChangeArrowheads="1"/>
                </p:cNvSpPr>
                <p:nvPr/>
              </p:nvSpPr>
              <p:spPr bwMode="auto">
                <a:xfrm>
                  <a:off x="4755" y="511"/>
                  <a:ext cx="559" cy="160"/>
                </a:xfrm>
                <a:prstGeom prst="rect">
                  <a:avLst/>
                </a:prstGeom>
                <a:solidFill>
                  <a:srgbClr val="FF0000"/>
                </a:solidFill>
                <a:ln w="4763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>
                    <a:latin typeface="Perpetua" pitchFamily="18" charset="0"/>
                  </a:endParaRPr>
                </a:p>
              </p:txBody>
            </p:sp>
            <p:sp>
              <p:nvSpPr>
                <p:cNvPr id="25613" name="Freeform 25"/>
                <p:cNvSpPr>
                  <a:spLocks/>
                </p:cNvSpPr>
                <p:nvPr/>
              </p:nvSpPr>
              <p:spPr bwMode="auto">
                <a:xfrm>
                  <a:off x="4717" y="960"/>
                  <a:ext cx="598" cy="88"/>
                </a:xfrm>
                <a:custGeom>
                  <a:avLst/>
                  <a:gdLst>
                    <a:gd name="T0" fmla="*/ 0 w 1796"/>
                    <a:gd name="T1" fmla="*/ 0 h 263"/>
                    <a:gd name="T2" fmla="*/ 0 w 1796"/>
                    <a:gd name="T3" fmla="*/ 0 h 263"/>
                    <a:gd name="T4" fmla="*/ 2 w 1796"/>
                    <a:gd name="T5" fmla="*/ 0 h 263"/>
                    <a:gd name="T6" fmla="*/ 2 w 1796"/>
                    <a:gd name="T7" fmla="*/ 0 h 263"/>
                    <a:gd name="T8" fmla="*/ 0 w 1796"/>
                    <a:gd name="T9" fmla="*/ 0 h 26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96"/>
                    <a:gd name="T16" fmla="*/ 0 h 263"/>
                    <a:gd name="T17" fmla="*/ 1796 w 1796"/>
                    <a:gd name="T18" fmla="*/ 263 h 263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96" h="263">
                      <a:moveTo>
                        <a:pt x="112" y="0"/>
                      </a:moveTo>
                      <a:lnTo>
                        <a:pt x="0" y="263"/>
                      </a:lnTo>
                      <a:lnTo>
                        <a:pt x="1647" y="263"/>
                      </a:lnTo>
                      <a:lnTo>
                        <a:pt x="1796" y="0"/>
                      </a:lnTo>
                      <a:lnTo>
                        <a:pt x="112" y="0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sp>
          <p:nvSpPr>
            <p:cNvPr id="25606" name="Rectangle 26"/>
            <p:cNvSpPr>
              <a:spLocks noChangeArrowheads="1"/>
            </p:cNvSpPr>
            <p:nvPr/>
          </p:nvSpPr>
          <p:spPr bwMode="auto">
            <a:xfrm>
              <a:off x="4802" y="478"/>
              <a:ext cx="622" cy="22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b="1">
                  <a:solidFill>
                    <a:schemeClr val="bg1"/>
                  </a:solidFill>
                  <a:latin typeface="Perpetua" pitchFamily="18" charset="0"/>
                </a:rPr>
                <a:t>Fizzy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023058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2060576" y="1960563"/>
            <a:ext cx="8321675" cy="3878262"/>
          </a:xfrm>
          <a:solidFill>
            <a:schemeClr val="bg1"/>
          </a:solidFill>
          <a:ln w="28575">
            <a:solidFill>
              <a:schemeClr val="accent2"/>
            </a:solidFill>
          </a:ln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dirty="0" smtClean="0"/>
              <a:t>   Hanson’s material price variance (MPV)</a:t>
            </a:r>
            <a:br>
              <a:rPr lang="en-US" dirty="0" smtClean="0"/>
            </a:br>
            <a:r>
              <a:rPr lang="en-US" dirty="0" smtClean="0"/>
              <a:t>for the week was: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dirty="0" smtClean="0"/>
              <a:t>	a.	£170 </a:t>
            </a:r>
            <a:r>
              <a:rPr lang="en-GB" dirty="0" smtClean="0"/>
              <a:t>unfavourable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dirty="0" smtClean="0"/>
              <a:t>	b.	£170 </a:t>
            </a:r>
            <a:r>
              <a:rPr lang="en-GB" dirty="0" smtClean="0"/>
              <a:t>favourable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dirty="0" smtClean="0"/>
              <a:t>	c.	£800 </a:t>
            </a:r>
            <a:r>
              <a:rPr lang="en-GB" dirty="0" smtClean="0"/>
              <a:t>unfavourable</a:t>
            </a:r>
            <a:r>
              <a:rPr lang="en-US" dirty="0" smtClean="0"/>
              <a:t>.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dirty="0" smtClean="0"/>
              <a:t>	d.	£800 </a:t>
            </a:r>
            <a:r>
              <a:rPr lang="en-GB" dirty="0" smtClean="0"/>
              <a:t>favourable</a:t>
            </a:r>
          </a:p>
        </p:txBody>
      </p:sp>
      <p:sp>
        <p:nvSpPr>
          <p:cNvPr id="26627" name="Freeform 2"/>
          <p:cNvSpPr>
            <a:spLocks/>
          </p:cNvSpPr>
          <p:nvPr/>
        </p:nvSpPr>
        <p:spPr bwMode="auto">
          <a:xfrm rot="-200553">
            <a:off x="5238751" y="3357564"/>
            <a:ext cx="2595563" cy="1220787"/>
          </a:xfrm>
          <a:custGeom>
            <a:avLst/>
            <a:gdLst>
              <a:gd name="T0" fmla="*/ 2147483647 w 1230"/>
              <a:gd name="T1" fmla="*/ 2147483647 h 769"/>
              <a:gd name="T2" fmla="*/ 2147483647 w 1230"/>
              <a:gd name="T3" fmla="*/ 2147483647 h 769"/>
              <a:gd name="T4" fmla="*/ 2147483647 w 1230"/>
              <a:gd name="T5" fmla="*/ 2147483647 h 769"/>
              <a:gd name="T6" fmla="*/ 2147483647 w 1230"/>
              <a:gd name="T7" fmla="*/ 2147483647 h 769"/>
              <a:gd name="T8" fmla="*/ 2147483647 w 1230"/>
              <a:gd name="T9" fmla="*/ 2147483647 h 769"/>
              <a:gd name="T10" fmla="*/ 2147483647 w 1230"/>
              <a:gd name="T11" fmla="*/ 2147483647 h 769"/>
              <a:gd name="T12" fmla="*/ 2147483647 w 1230"/>
              <a:gd name="T13" fmla="*/ 2147483647 h 769"/>
              <a:gd name="T14" fmla="*/ 2147483647 w 1230"/>
              <a:gd name="T15" fmla="*/ 2147483647 h 769"/>
              <a:gd name="T16" fmla="*/ 2147483647 w 1230"/>
              <a:gd name="T17" fmla="*/ 2147483647 h 769"/>
              <a:gd name="T18" fmla="*/ 2147483647 w 1230"/>
              <a:gd name="T19" fmla="*/ 2147483647 h 769"/>
              <a:gd name="T20" fmla="*/ 2147483647 w 1230"/>
              <a:gd name="T21" fmla="*/ 2147483647 h 769"/>
              <a:gd name="T22" fmla="*/ 2147483647 w 1230"/>
              <a:gd name="T23" fmla="*/ 2147483647 h 769"/>
              <a:gd name="T24" fmla="*/ 2147483647 w 1230"/>
              <a:gd name="T25" fmla="*/ 2147483647 h 769"/>
              <a:gd name="T26" fmla="*/ 2147483647 w 1230"/>
              <a:gd name="T27" fmla="*/ 2147483647 h 769"/>
              <a:gd name="T28" fmla="*/ 2147483647 w 1230"/>
              <a:gd name="T29" fmla="*/ 2147483647 h 769"/>
              <a:gd name="T30" fmla="*/ 2147483647 w 1230"/>
              <a:gd name="T31" fmla="*/ 2147483647 h 769"/>
              <a:gd name="T32" fmla="*/ 2147483647 w 1230"/>
              <a:gd name="T33" fmla="*/ 2147483647 h 769"/>
              <a:gd name="T34" fmla="*/ 2147483647 w 1230"/>
              <a:gd name="T35" fmla="*/ 2147483647 h 769"/>
              <a:gd name="T36" fmla="*/ 2147483647 w 1230"/>
              <a:gd name="T37" fmla="*/ 2147483647 h 769"/>
              <a:gd name="T38" fmla="*/ 2147483647 w 1230"/>
              <a:gd name="T39" fmla="*/ 2147483647 h 769"/>
              <a:gd name="T40" fmla="*/ 2147483647 w 1230"/>
              <a:gd name="T41" fmla="*/ 2147483647 h 769"/>
              <a:gd name="T42" fmla="*/ 2147483647 w 1230"/>
              <a:gd name="T43" fmla="*/ 2147483647 h 769"/>
              <a:gd name="T44" fmla="*/ 2147483647 w 1230"/>
              <a:gd name="T45" fmla="*/ 2147483647 h 769"/>
              <a:gd name="T46" fmla="*/ 2147483647 w 1230"/>
              <a:gd name="T47" fmla="*/ 2147483647 h 769"/>
              <a:gd name="T48" fmla="*/ 2147483647 w 1230"/>
              <a:gd name="T49" fmla="*/ 2147483647 h 769"/>
              <a:gd name="T50" fmla="*/ 2147483647 w 1230"/>
              <a:gd name="T51" fmla="*/ 2147483647 h 769"/>
              <a:gd name="T52" fmla="*/ 2147483647 w 1230"/>
              <a:gd name="T53" fmla="*/ 2147483647 h 769"/>
              <a:gd name="T54" fmla="*/ 2147483647 w 1230"/>
              <a:gd name="T55" fmla="*/ 2147483647 h 769"/>
              <a:gd name="T56" fmla="*/ 2147483647 w 1230"/>
              <a:gd name="T57" fmla="*/ 2147483647 h 769"/>
              <a:gd name="T58" fmla="*/ 2147483647 w 1230"/>
              <a:gd name="T59" fmla="*/ 2147483647 h 769"/>
              <a:gd name="T60" fmla="*/ 2147483647 w 1230"/>
              <a:gd name="T61" fmla="*/ 2147483647 h 769"/>
              <a:gd name="T62" fmla="*/ 2147483647 w 1230"/>
              <a:gd name="T63" fmla="*/ 2147483647 h 769"/>
              <a:gd name="T64" fmla="*/ 2147483647 w 1230"/>
              <a:gd name="T65" fmla="*/ 2147483647 h 769"/>
              <a:gd name="T66" fmla="*/ 2147483647 w 1230"/>
              <a:gd name="T67" fmla="*/ 2147483647 h 769"/>
              <a:gd name="T68" fmla="*/ 0 w 1230"/>
              <a:gd name="T69" fmla="*/ 2147483647 h 769"/>
              <a:gd name="T70" fmla="*/ 2147483647 w 1230"/>
              <a:gd name="T71" fmla="*/ 0 h 769"/>
              <a:gd name="T72" fmla="*/ 2147483647 w 1230"/>
              <a:gd name="T73" fmla="*/ 2147483647 h 76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230"/>
              <a:gd name="T112" fmla="*/ 0 h 769"/>
              <a:gd name="T113" fmla="*/ 1230 w 1230"/>
              <a:gd name="T114" fmla="*/ 769 h 769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230" h="769">
                <a:moveTo>
                  <a:pt x="259" y="67"/>
                </a:moveTo>
                <a:lnTo>
                  <a:pt x="313" y="82"/>
                </a:lnTo>
                <a:lnTo>
                  <a:pt x="399" y="103"/>
                </a:lnTo>
                <a:lnTo>
                  <a:pt x="489" y="129"/>
                </a:lnTo>
                <a:lnTo>
                  <a:pt x="571" y="158"/>
                </a:lnTo>
                <a:lnTo>
                  <a:pt x="656" y="192"/>
                </a:lnTo>
                <a:lnTo>
                  <a:pt x="730" y="229"/>
                </a:lnTo>
                <a:lnTo>
                  <a:pt x="812" y="267"/>
                </a:lnTo>
                <a:lnTo>
                  <a:pt x="878" y="312"/>
                </a:lnTo>
                <a:lnTo>
                  <a:pt x="942" y="354"/>
                </a:lnTo>
                <a:lnTo>
                  <a:pt x="1006" y="402"/>
                </a:lnTo>
                <a:lnTo>
                  <a:pt x="1055" y="452"/>
                </a:lnTo>
                <a:lnTo>
                  <a:pt x="1101" y="498"/>
                </a:lnTo>
                <a:lnTo>
                  <a:pt x="1145" y="550"/>
                </a:lnTo>
                <a:lnTo>
                  <a:pt x="1171" y="599"/>
                </a:lnTo>
                <a:lnTo>
                  <a:pt x="1199" y="651"/>
                </a:lnTo>
                <a:lnTo>
                  <a:pt x="1217" y="702"/>
                </a:lnTo>
                <a:lnTo>
                  <a:pt x="1229" y="750"/>
                </a:lnTo>
                <a:lnTo>
                  <a:pt x="1227" y="768"/>
                </a:lnTo>
                <a:lnTo>
                  <a:pt x="1207" y="702"/>
                </a:lnTo>
                <a:lnTo>
                  <a:pt x="1181" y="656"/>
                </a:lnTo>
                <a:lnTo>
                  <a:pt x="1145" y="610"/>
                </a:lnTo>
                <a:lnTo>
                  <a:pt x="1099" y="565"/>
                </a:lnTo>
                <a:lnTo>
                  <a:pt x="1045" y="522"/>
                </a:lnTo>
                <a:lnTo>
                  <a:pt x="980" y="475"/>
                </a:lnTo>
                <a:lnTo>
                  <a:pt x="908" y="432"/>
                </a:lnTo>
                <a:lnTo>
                  <a:pt x="830" y="394"/>
                </a:lnTo>
                <a:lnTo>
                  <a:pt x="744" y="353"/>
                </a:lnTo>
                <a:lnTo>
                  <a:pt x="650" y="316"/>
                </a:lnTo>
                <a:lnTo>
                  <a:pt x="557" y="285"/>
                </a:lnTo>
                <a:lnTo>
                  <a:pt x="459" y="255"/>
                </a:lnTo>
                <a:lnTo>
                  <a:pt x="359" y="229"/>
                </a:lnTo>
                <a:lnTo>
                  <a:pt x="255" y="207"/>
                </a:lnTo>
                <a:lnTo>
                  <a:pt x="251" y="277"/>
                </a:lnTo>
                <a:lnTo>
                  <a:pt x="0" y="94"/>
                </a:lnTo>
                <a:lnTo>
                  <a:pt x="259" y="0"/>
                </a:lnTo>
                <a:lnTo>
                  <a:pt x="259" y="67"/>
                </a:lnTo>
              </a:path>
            </a:pathLst>
          </a:custGeom>
          <a:solidFill>
            <a:schemeClr val="bg1"/>
          </a:solidFill>
          <a:ln w="12700" cap="rnd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2166938" y="3214688"/>
            <a:ext cx="635000" cy="641350"/>
          </a:xfrm>
          <a:prstGeom prst="ellipse">
            <a:avLst/>
          </a:prstGeom>
          <a:noFill/>
          <a:ln w="50800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Perpetua" pitchFamily="18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57814" y="3968751"/>
            <a:ext cx="4943475" cy="1235075"/>
          </a:xfrm>
          <a:prstGeom prst="rect">
            <a:avLst/>
          </a:prstGeom>
          <a:solidFill>
            <a:srgbClr val="FFFFCC"/>
          </a:solidFill>
          <a:ln w="50800">
            <a:solidFill>
              <a:schemeClr val="accent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400" b="1" dirty="0">
                <a:solidFill>
                  <a:schemeClr val="bg1"/>
                </a:solidFill>
                <a:latin typeface="Perpetua" pitchFamily="18" charset="0"/>
              </a:rPr>
              <a:t> </a:t>
            </a:r>
            <a:r>
              <a:rPr lang="en-US" sz="2400" b="1" dirty="0">
                <a:latin typeface="Perpetua" pitchFamily="18" charset="0"/>
              </a:rPr>
              <a:t>MPV = </a:t>
            </a:r>
            <a:r>
              <a:rPr lang="en-US" sz="2400" b="1" dirty="0">
                <a:latin typeface="Perpetua" pitchFamily="18" charset="0"/>
              </a:rPr>
              <a:t>AQ(SP </a:t>
            </a:r>
            <a:r>
              <a:rPr lang="en-US" sz="2400" b="1" dirty="0">
                <a:latin typeface="Perpetua" pitchFamily="18" charset="0"/>
              </a:rPr>
              <a:t>- </a:t>
            </a:r>
            <a:r>
              <a:rPr lang="en-US" sz="2400" b="1" dirty="0">
                <a:latin typeface="Perpetua" pitchFamily="18" charset="0"/>
              </a:rPr>
              <a:t>AP</a:t>
            </a:r>
            <a:r>
              <a:rPr lang="en-US" sz="2400" b="1" dirty="0">
                <a:latin typeface="Perpetua" pitchFamily="18" charset="0"/>
              </a:rPr>
              <a:t>)</a:t>
            </a:r>
            <a:br>
              <a:rPr lang="en-US" sz="2400" b="1" dirty="0">
                <a:latin typeface="Perpetua" pitchFamily="18" charset="0"/>
              </a:rPr>
            </a:br>
            <a:r>
              <a:rPr lang="en-US" sz="2400" b="1" dirty="0">
                <a:latin typeface="Perpetua" pitchFamily="18" charset="0"/>
              </a:rPr>
              <a:t> MPV = 1,700 </a:t>
            </a:r>
            <a:r>
              <a:rPr lang="en-US" sz="2400" b="1" dirty="0" err="1">
                <a:latin typeface="Perpetua" pitchFamily="18" charset="0"/>
              </a:rPr>
              <a:t>kgs</a:t>
            </a:r>
            <a:r>
              <a:rPr lang="en-US" sz="2400" b="1" dirty="0">
                <a:latin typeface="Perpetua" pitchFamily="18" charset="0"/>
              </a:rPr>
              <a:t> × </a:t>
            </a:r>
            <a:r>
              <a:rPr lang="en-US" sz="2400" b="1" dirty="0">
                <a:latin typeface="Perpetua" pitchFamily="18" charset="0"/>
              </a:rPr>
              <a:t>(£4.00 </a:t>
            </a:r>
            <a:r>
              <a:rPr lang="en-US" sz="2400" b="1" dirty="0">
                <a:latin typeface="Perpetua" pitchFamily="18" charset="0"/>
              </a:rPr>
              <a:t>- </a:t>
            </a:r>
            <a:r>
              <a:rPr lang="en-US" sz="2400" b="1" dirty="0">
                <a:latin typeface="Perpetua" pitchFamily="18" charset="0"/>
              </a:rPr>
              <a:t>3.90)</a:t>
            </a:r>
            <a:r>
              <a:rPr lang="en-US" sz="2400" b="1" dirty="0">
                <a:latin typeface="Perpetua" pitchFamily="18" charset="0"/>
              </a:rPr>
              <a:t/>
            </a:r>
            <a:br>
              <a:rPr lang="en-US" sz="2400" b="1" dirty="0">
                <a:latin typeface="Perpetua" pitchFamily="18" charset="0"/>
              </a:rPr>
            </a:br>
            <a:r>
              <a:rPr lang="en-US" sz="2400" b="1" dirty="0">
                <a:latin typeface="Perpetua" pitchFamily="18" charset="0"/>
              </a:rPr>
              <a:t> MPV = £170 </a:t>
            </a:r>
            <a:r>
              <a:rPr lang="en-GB" sz="2400" b="1" dirty="0">
                <a:latin typeface="Perpetua" pitchFamily="18" charset="0"/>
              </a:rPr>
              <a:t>favourable</a:t>
            </a:r>
          </a:p>
        </p:txBody>
      </p:sp>
      <p:sp>
        <p:nvSpPr>
          <p:cNvPr id="26630" name="Rectangle 19"/>
          <p:cNvSpPr>
            <a:spLocks noGrp="1" noChangeArrowheads="1"/>
          </p:cNvSpPr>
          <p:nvPr>
            <p:ph type="title"/>
          </p:nvPr>
        </p:nvSpPr>
        <p:spPr/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smtClean="0"/>
              <a:t>Material Variances</a:t>
            </a:r>
          </a:p>
        </p:txBody>
      </p:sp>
      <p:grpSp>
        <p:nvGrpSpPr>
          <p:cNvPr id="26631" name="Group 20"/>
          <p:cNvGrpSpPr>
            <a:grpSpLocks/>
          </p:cNvGrpSpPr>
          <p:nvPr/>
        </p:nvGrpSpPr>
        <p:grpSpPr bwMode="auto">
          <a:xfrm>
            <a:off x="8932864" y="333376"/>
            <a:ext cx="1201737" cy="1408113"/>
            <a:chOff x="4667" y="210"/>
            <a:chExt cx="757" cy="887"/>
          </a:xfrm>
        </p:grpSpPr>
        <p:grpSp>
          <p:nvGrpSpPr>
            <p:cNvPr id="26632" name="Group 21"/>
            <p:cNvGrpSpPr>
              <a:grpSpLocks/>
            </p:cNvGrpSpPr>
            <p:nvPr/>
          </p:nvGrpSpPr>
          <p:grpSpPr bwMode="auto">
            <a:xfrm>
              <a:off x="4667" y="210"/>
              <a:ext cx="648" cy="887"/>
              <a:chOff x="4667" y="210"/>
              <a:chExt cx="648" cy="887"/>
            </a:xfrm>
          </p:grpSpPr>
          <p:grpSp>
            <p:nvGrpSpPr>
              <p:cNvPr id="26634" name="Group 22"/>
              <p:cNvGrpSpPr>
                <a:grpSpLocks/>
              </p:cNvGrpSpPr>
              <p:nvPr/>
            </p:nvGrpSpPr>
            <p:grpSpPr bwMode="auto">
              <a:xfrm>
                <a:off x="4667" y="260"/>
                <a:ext cx="87" cy="788"/>
                <a:chOff x="4667" y="260"/>
                <a:chExt cx="87" cy="788"/>
              </a:xfrm>
            </p:grpSpPr>
            <p:sp>
              <p:nvSpPr>
                <p:cNvPr id="26641" name="Freeform 23"/>
                <p:cNvSpPr>
                  <a:spLocks/>
                </p:cNvSpPr>
                <p:nvPr/>
              </p:nvSpPr>
              <p:spPr bwMode="auto">
                <a:xfrm>
                  <a:off x="4667" y="260"/>
                  <a:ext cx="87" cy="788"/>
                </a:xfrm>
                <a:custGeom>
                  <a:avLst/>
                  <a:gdLst>
                    <a:gd name="T0" fmla="*/ 0 w 261"/>
                    <a:gd name="T1" fmla="*/ 0 h 2363"/>
                    <a:gd name="T2" fmla="*/ 0 w 261"/>
                    <a:gd name="T3" fmla="*/ 0 h 2363"/>
                    <a:gd name="T4" fmla="*/ 0 w 261"/>
                    <a:gd name="T5" fmla="*/ 3 h 2363"/>
                    <a:gd name="T6" fmla="*/ 0 w 261"/>
                    <a:gd name="T7" fmla="*/ 3 h 2363"/>
                    <a:gd name="T8" fmla="*/ 0 w 261"/>
                    <a:gd name="T9" fmla="*/ 3 h 2363"/>
                    <a:gd name="T10" fmla="*/ 0 w 261"/>
                    <a:gd name="T11" fmla="*/ 0 h 2363"/>
                    <a:gd name="T12" fmla="*/ 0 w 261"/>
                    <a:gd name="T13" fmla="*/ 0 h 236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261"/>
                    <a:gd name="T22" fmla="*/ 0 h 2363"/>
                    <a:gd name="T23" fmla="*/ 261 w 261"/>
                    <a:gd name="T24" fmla="*/ 2363 h 236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261" h="2363">
                      <a:moveTo>
                        <a:pt x="111" y="0"/>
                      </a:moveTo>
                      <a:lnTo>
                        <a:pt x="0" y="262"/>
                      </a:lnTo>
                      <a:lnTo>
                        <a:pt x="0" y="2100"/>
                      </a:lnTo>
                      <a:lnTo>
                        <a:pt x="149" y="2363"/>
                      </a:lnTo>
                      <a:lnTo>
                        <a:pt x="261" y="2100"/>
                      </a:lnTo>
                      <a:lnTo>
                        <a:pt x="261" y="226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6642" name="Freeform 24"/>
                <p:cNvSpPr>
                  <a:spLocks/>
                </p:cNvSpPr>
                <p:nvPr/>
              </p:nvSpPr>
              <p:spPr bwMode="auto">
                <a:xfrm>
                  <a:off x="4667" y="260"/>
                  <a:ext cx="75" cy="788"/>
                </a:xfrm>
                <a:custGeom>
                  <a:avLst/>
                  <a:gdLst>
                    <a:gd name="T0" fmla="*/ 0 w 225"/>
                    <a:gd name="T1" fmla="*/ 0 h 2363"/>
                    <a:gd name="T2" fmla="*/ 0 w 225"/>
                    <a:gd name="T3" fmla="*/ 0 h 2363"/>
                    <a:gd name="T4" fmla="*/ 0 w 225"/>
                    <a:gd name="T5" fmla="*/ 0 h 2363"/>
                    <a:gd name="T6" fmla="*/ 0 w 225"/>
                    <a:gd name="T7" fmla="*/ 3 h 2363"/>
                    <a:gd name="T8" fmla="*/ 0 w 225"/>
                    <a:gd name="T9" fmla="*/ 3 h 2363"/>
                    <a:gd name="T10" fmla="*/ 0 w 225"/>
                    <a:gd name="T11" fmla="*/ 3 h 2363"/>
                    <a:gd name="T12" fmla="*/ 0 w 225"/>
                    <a:gd name="T13" fmla="*/ 3 h 2363"/>
                    <a:gd name="T14" fmla="*/ 0 w 225"/>
                    <a:gd name="T15" fmla="*/ 0 h 2363"/>
                    <a:gd name="T16" fmla="*/ 0 w 225"/>
                    <a:gd name="T17" fmla="*/ 0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225"/>
                    <a:gd name="T28" fmla="*/ 0 h 2363"/>
                    <a:gd name="T29" fmla="*/ 225 w 225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225" h="2363">
                      <a:moveTo>
                        <a:pt x="111" y="0"/>
                      </a:moveTo>
                      <a:lnTo>
                        <a:pt x="185" y="112"/>
                      </a:lnTo>
                      <a:lnTo>
                        <a:pt x="111" y="262"/>
                      </a:lnTo>
                      <a:lnTo>
                        <a:pt x="111" y="1988"/>
                      </a:lnTo>
                      <a:lnTo>
                        <a:pt x="225" y="2213"/>
                      </a:lnTo>
                      <a:lnTo>
                        <a:pt x="149" y="2363"/>
                      </a:lnTo>
                      <a:lnTo>
                        <a:pt x="0" y="2100"/>
                      </a:lnTo>
                      <a:lnTo>
                        <a:pt x="0" y="262"/>
                      </a:lnTo>
                      <a:lnTo>
                        <a:pt x="111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26635" name="Group 25"/>
              <p:cNvGrpSpPr>
                <a:grpSpLocks/>
              </p:cNvGrpSpPr>
              <p:nvPr/>
            </p:nvGrpSpPr>
            <p:grpSpPr bwMode="auto">
              <a:xfrm>
                <a:off x="4679" y="210"/>
                <a:ext cx="636" cy="887"/>
                <a:chOff x="4679" y="210"/>
                <a:chExt cx="636" cy="887"/>
              </a:xfrm>
            </p:grpSpPr>
            <p:sp>
              <p:nvSpPr>
                <p:cNvPr id="26636" name="Freeform 26"/>
                <p:cNvSpPr>
                  <a:spLocks/>
                </p:cNvSpPr>
                <p:nvPr/>
              </p:nvSpPr>
              <p:spPr bwMode="auto">
                <a:xfrm>
                  <a:off x="4679" y="210"/>
                  <a:ext cx="611" cy="50"/>
                </a:xfrm>
                <a:custGeom>
                  <a:avLst/>
                  <a:gdLst>
                    <a:gd name="T0" fmla="*/ 0 w 1834"/>
                    <a:gd name="T1" fmla="*/ 0 h 149"/>
                    <a:gd name="T2" fmla="*/ 0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34"/>
                    <a:gd name="T16" fmla="*/ 0 h 149"/>
                    <a:gd name="T17" fmla="*/ 1834 w 1834"/>
                    <a:gd name="T18" fmla="*/ 149 h 149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34" h="149">
                      <a:moveTo>
                        <a:pt x="75" y="149"/>
                      </a:moveTo>
                      <a:lnTo>
                        <a:pt x="0" y="0"/>
                      </a:lnTo>
                      <a:lnTo>
                        <a:pt x="1834" y="0"/>
                      </a:lnTo>
                      <a:lnTo>
                        <a:pt x="1760" y="149"/>
                      </a:lnTo>
                      <a:lnTo>
                        <a:pt x="75" y="149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6637" name="Freeform 27"/>
                <p:cNvSpPr>
                  <a:spLocks/>
                </p:cNvSpPr>
                <p:nvPr/>
              </p:nvSpPr>
              <p:spPr bwMode="auto">
                <a:xfrm>
                  <a:off x="4692" y="1048"/>
                  <a:ext cx="611" cy="49"/>
                </a:xfrm>
                <a:custGeom>
                  <a:avLst/>
                  <a:gdLst>
                    <a:gd name="T0" fmla="*/ 0 w 1834"/>
                    <a:gd name="T1" fmla="*/ 0 h 149"/>
                    <a:gd name="T2" fmla="*/ 2 w 1834"/>
                    <a:gd name="T3" fmla="*/ 0 h 149"/>
                    <a:gd name="T4" fmla="*/ 3 w 1834"/>
                    <a:gd name="T5" fmla="*/ 0 h 149"/>
                    <a:gd name="T6" fmla="*/ 2 w 1834"/>
                    <a:gd name="T7" fmla="*/ 0 h 149"/>
                    <a:gd name="T8" fmla="*/ 0 w 1834"/>
                    <a:gd name="T9" fmla="*/ 0 h 149"/>
                    <a:gd name="T10" fmla="*/ 0 w 1834"/>
                    <a:gd name="T11" fmla="*/ 0 h 14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834"/>
                    <a:gd name="T19" fmla="*/ 0 h 149"/>
                    <a:gd name="T20" fmla="*/ 1834 w 1834"/>
                    <a:gd name="T21" fmla="*/ 149 h 149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834" h="149">
                      <a:moveTo>
                        <a:pt x="75" y="0"/>
                      </a:moveTo>
                      <a:lnTo>
                        <a:pt x="1722" y="0"/>
                      </a:lnTo>
                      <a:lnTo>
                        <a:pt x="1834" y="113"/>
                      </a:lnTo>
                      <a:lnTo>
                        <a:pt x="1760" y="149"/>
                      </a:lnTo>
                      <a:lnTo>
                        <a:pt x="0" y="149"/>
                      </a:lnTo>
                      <a:lnTo>
                        <a:pt x="75" y="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6638" name="Freeform 28"/>
                <p:cNvSpPr>
                  <a:spLocks/>
                </p:cNvSpPr>
                <p:nvPr/>
              </p:nvSpPr>
              <p:spPr bwMode="auto">
                <a:xfrm>
                  <a:off x="4704" y="260"/>
                  <a:ext cx="611" cy="788"/>
                </a:xfrm>
                <a:custGeom>
                  <a:avLst/>
                  <a:gdLst>
                    <a:gd name="T0" fmla="*/ 0 w 1834"/>
                    <a:gd name="T1" fmla="*/ 3 h 2363"/>
                    <a:gd name="T2" fmla="*/ 2 w 1834"/>
                    <a:gd name="T3" fmla="*/ 3 h 2363"/>
                    <a:gd name="T4" fmla="*/ 3 w 1834"/>
                    <a:gd name="T5" fmla="*/ 3 h 2363"/>
                    <a:gd name="T6" fmla="*/ 3 w 1834"/>
                    <a:gd name="T7" fmla="*/ 0 h 2363"/>
                    <a:gd name="T8" fmla="*/ 2 w 1834"/>
                    <a:gd name="T9" fmla="*/ 0 h 2363"/>
                    <a:gd name="T10" fmla="*/ 0 w 1834"/>
                    <a:gd name="T11" fmla="*/ 0 h 2363"/>
                    <a:gd name="T12" fmla="*/ 0 w 1834"/>
                    <a:gd name="T13" fmla="*/ 0 h 2363"/>
                    <a:gd name="T14" fmla="*/ 0 w 1834"/>
                    <a:gd name="T15" fmla="*/ 3 h 2363"/>
                    <a:gd name="T16" fmla="*/ 0 w 1834"/>
                    <a:gd name="T17" fmla="*/ 3 h 2363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834"/>
                    <a:gd name="T28" fmla="*/ 0 h 2363"/>
                    <a:gd name="T29" fmla="*/ 1834 w 1834"/>
                    <a:gd name="T30" fmla="*/ 2363 h 2363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834" h="2363">
                      <a:moveTo>
                        <a:pt x="38" y="2363"/>
                      </a:moveTo>
                      <a:lnTo>
                        <a:pt x="1685" y="2363"/>
                      </a:lnTo>
                      <a:lnTo>
                        <a:pt x="1834" y="2100"/>
                      </a:lnTo>
                      <a:lnTo>
                        <a:pt x="1834" y="226"/>
                      </a:lnTo>
                      <a:lnTo>
                        <a:pt x="1685" y="0"/>
                      </a:lnTo>
                      <a:lnTo>
                        <a:pt x="0" y="0"/>
                      </a:lnTo>
                      <a:lnTo>
                        <a:pt x="150" y="226"/>
                      </a:lnTo>
                      <a:lnTo>
                        <a:pt x="150" y="2100"/>
                      </a:lnTo>
                      <a:lnTo>
                        <a:pt x="38" y="2363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6639" name="Rectangle 29"/>
                <p:cNvSpPr>
                  <a:spLocks noChangeArrowheads="1"/>
                </p:cNvSpPr>
                <p:nvPr/>
              </p:nvSpPr>
              <p:spPr bwMode="auto">
                <a:xfrm>
                  <a:off x="4755" y="511"/>
                  <a:ext cx="559" cy="160"/>
                </a:xfrm>
                <a:prstGeom prst="rect">
                  <a:avLst/>
                </a:prstGeom>
                <a:solidFill>
                  <a:srgbClr val="FF0000"/>
                </a:solidFill>
                <a:ln w="4763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>
                    <a:latin typeface="Perpetua" pitchFamily="18" charset="0"/>
                  </a:endParaRPr>
                </a:p>
              </p:txBody>
            </p:sp>
            <p:sp>
              <p:nvSpPr>
                <p:cNvPr id="26640" name="Freeform 30"/>
                <p:cNvSpPr>
                  <a:spLocks/>
                </p:cNvSpPr>
                <p:nvPr/>
              </p:nvSpPr>
              <p:spPr bwMode="auto">
                <a:xfrm>
                  <a:off x="4717" y="960"/>
                  <a:ext cx="598" cy="88"/>
                </a:xfrm>
                <a:custGeom>
                  <a:avLst/>
                  <a:gdLst>
                    <a:gd name="T0" fmla="*/ 0 w 1796"/>
                    <a:gd name="T1" fmla="*/ 0 h 263"/>
                    <a:gd name="T2" fmla="*/ 0 w 1796"/>
                    <a:gd name="T3" fmla="*/ 0 h 263"/>
                    <a:gd name="T4" fmla="*/ 2 w 1796"/>
                    <a:gd name="T5" fmla="*/ 0 h 263"/>
                    <a:gd name="T6" fmla="*/ 2 w 1796"/>
                    <a:gd name="T7" fmla="*/ 0 h 263"/>
                    <a:gd name="T8" fmla="*/ 0 w 1796"/>
                    <a:gd name="T9" fmla="*/ 0 h 26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96"/>
                    <a:gd name="T16" fmla="*/ 0 h 263"/>
                    <a:gd name="T17" fmla="*/ 1796 w 1796"/>
                    <a:gd name="T18" fmla="*/ 263 h 263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96" h="263">
                      <a:moveTo>
                        <a:pt x="112" y="0"/>
                      </a:moveTo>
                      <a:lnTo>
                        <a:pt x="0" y="263"/>
                      </a:lnTo>
                      <a:lnTo>
                        <a:pt x="1647" y="263"/>
                      </a:lnTo>
                      <a:lnTo>
                        <a:pt x="1796" y="0"/>
                      </a:lnTo>
                      <a:lnTo>
                        <a:pt x="112" y="0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4763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sp>
          <p:nvSpPr>
            <p:cNvPr id="26633" name="Rectangle 31"/>
            <p:cNvSpPr>
              <a:spLocks noChangeArrowheads="1"/>
            </p:cNvSpPr>
            <p:nvPr/>
          </p:nvSpPr>
          <p:spPr bwMode="auto">
            <a:xfrm>
              <a:off x="4802" y="478"/>
              <a:ext cx="622" cy="22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b="1">
                  <a:solidFill>
                    <a:schemeClr val="bg1"/>
                  </a:solidFill>
                  <a:latin typeface="Perpetua" pitchFamily="18" charset="0"/>
                </a:rPr>
                <a:t>Fizzy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078633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2024034" y="413792"/>
            <a:ext cx="8229600" cy="1143000"/>
          </a:xfrm>
        </p:spPr>
        <p:txBody>
          <a:bodyPr/>
          <a:lstStyle/>
          <a:p>
            <a:pPr algn="ctr" eaLnBrk="1" hangingPunct="1"/>
            <a:r>
              <a:rPr lang="en-GB" b="1" dirty="0" smtClean="0">
                <a:latin typeface="Footlight MT Light" pitchFamily="18" charset="0"/>
              </a:rPr>
              <a:t>2. Direct Labour</a:t>
            </a:r>
          </a:p>
        </p:txBody>
      </p:sp>
      <p:sp>
        <p:nvSpPr>
          <p:cNvPr id="5" name="Oval 4"/>
          <p:cNvSpPr/>
          <p:nvPr/>
        </p:nvSpPr>
        <p:spPr>
          <a:xfrm>
            <a:off x="2024034" y="1637920"/>
            <a:ext cx="2928958" cy="1143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Rate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6" name="Oval 5"/>
          <p:cNvSpPr/>
          <p:nvPr/>
        </p:nvSpPr>
        <p:spPr>
          <a:xfrm>
            <a:off x="7453322" y="1637350"/>
            <a:ext cx="2928958" cy="107157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Hours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7" name="Left-Right-Up Arrow 6"/>
          <p:cNvSpPr/>
          <p:nvPr/>
        </p:nvSpPr>
        <p:spPr>
          <a:xfrm>
            <a:off x="5238744" y="1351598"/>
            <a:ext cx="1928826" cy="1357322"/>
          </a:xfrm>
          <a:prstGeom prst="leftRightUpArrow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Down Arrow 7"/>
          <p:cNvSpPr/>
          <p:nvPr/>
        </p:nvSpPr>
        <p:spPr>
          <a:xfrm>
            <a:off x="3095604" y="2933494"/>
            <a:ext cx="785818" cy="1071570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Down Arrow 8"/>
          <p:cNvSpPr/>
          <p:nvPr/>
        </p:nvSpPr>
        <p:spPr>
          <a:xfrm>
            <a:off x="8596330" y="2861486"/>
            <a:ext cx="785818" cy="1071570"/>
          </a:xfrm>
          <a:prstGeom prst="downArrow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6" name="Picture 4" descr="C:\Users\Emad\AppData\Local\Microsoft\Windows\Temporary Internet Files\Content.IE5\KSGM8GEM\MCPE07100_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72772" y="4025312"/>
            <a:ext cx="1266566" cy="1832581"/>
          </a:xfrm>
          <a:prstGeom prst="rect">
            <a:avLst/>
          </a:prstGeom>
          <a:noFill/>
        </p:spPr>
      </p:pic>
      <p:sp>
        <p:nvSpPr>
          <p:cNvPr id="11" name="Left Brace 10"/>
          <p:cNvSpPr/>
          <p:nvPr/>
        </p:nvSpPr>
        <p:spPr>
          <a:xfrm>
            <a:off x="4238612" y="4214818"/>
            <a:ext cx="642942" cy="1500198"/>
          </a:xfrm>
          <a:prstGeom prst="leftBrace">
            <a:avLst/>
          </a:prstGeom>
          <a:ln w="317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Brace 11"/>
          <p:cNvSpPr/>
          <p:nvPr/>
        </p:nvSpPr>
        <p:spPr>
          <a:xfrm>
            <a:off x="7667636" y="4214818"/>
            <a:ext cx="642942" cy="1571636"/>
          </a:xfrm>
          <a:prstGeom prst="rightBrace">
            <a:avLst>
              <a:gd name="adj1" fmla="val 8333"/>
              <a:gd name="adj2" fmla="val 50000"/>
            </a:avLst>
          </a:prstGeom>
          <a:ln w="317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ounded Rectangle 12"/>
          <p:cNvSpPr/>
          <p:nvPr/>
        </p:nvSpPr>
        <p:spPr>
          <a:xfrm>
            <a:off x="5238744" y="3929066"/>
            <a:ext cx="2143140" cy="785818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Standard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5238744" y="5429264"/>
            <a:ext cx="2143140" cy="785818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Actual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238348" y="5929330"/>
            <a:ext cx="2143140" cy="78581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HR</a:t>
            </a:r>
            <a:endParaRPr lang="en-GB" sz="3200" dirty="0">
              <a:latin typeface="Footlight MT Light" pitchFamily="18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7881950" y="5929330"/>
            <a:ext cx="2143140" cy="78581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Footlight MT Light" pitchFamily="18" charset="0"/>
              </a:rPr>
              <a:t>Production</a:t>
            </a:r>
            <a:endParaRPr lang="en-GB" sz="3200" dirty="0">
              <a:latin typeface="Footlight MT Light" pitchFamily="18" charset="0"/>
            </a:endParaRPr>
          </a:p>
        </p:txBody>
      </p:sp>
      <p:pic>
        <p:nvPicPr>
          <p:cNvPr id="19" name="Picture 3" descr="C:\Users\Emad\AppData\Local\Microsoft\Windows\Temporary Internet Files\Content.IE5\HH9TMYCF\MCj0355445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95538" y="4000504"/>
            <a:ext cx="1571636" cy="18022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3518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413792"/>
            <a:ext cx="8362950" cy="1143000"/>
          </a:xfrm>
        </p:spPr>
        <p:txBody>
          <a:bodyPr/>
          <a:lstStyle/>
          <a:p>
            <a:pPr eaLnBrk="1" hangingPunct="1"/>
            <a:r>
              <a:rPr lang="en-GB" sz="3600" b="1" dirty="0">
                <a:latin typeface="Footlight MT Light" pitchFamily="18" charset="0"/>
              </a:rPr>
              <a:t>2: Direct Labour Cost Variances</a:t>
            </a:r>
            <a:r>
              <a:rPr lang="en-GB" sz="4000" dirty="0">
                <a:latin typeface="Footlight MT Light" pitchFamily="18" charset="0"/>
              </a:rPr>
              <a:t>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495600" y="1600201"/>
            <a:ext cx="7128793" cy="452596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165000"/>
              </a:lnSpc>
            </a:pPr>
            <a:r>
              <a:rPr lang="en-GB" sz="2400" b="1" dirty="0">
                <a:latin typeface="Footlight MT Light" pitchFamily="18" charset="0"/>
              </a:rPr>
              <a:t>Total Direct Labour Cost Variance =  </a:t>
            </a:r>
          </a:p>
          <a:p>
            <a:pPr algn="ctr" eaLnBrk="1" hangingPunct="1">
              <a:lnSpc>
                <a:spcPct val="165000"/>
              </a:lnSpc>
              <a:buFontTx/>
              <a:buNone/>
            </a:pPr>
            <a:r>
              <a:rPr lang="en-GB" sz="2400" b="1" dirty="0">
                <a:latin typeface="Footlight MT Light" pitchFamily="18" charset="0"/>
              </a:rPr>
              <a:t>  Standard Costs – Actual Costs 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en-GB" sz="2400" b="1" dirty="0">
              <a:latin typeface="Footlight MT Light" pitchFamily="18" charset="0"/>
            </a:endParaRPr>
          </a:p>
          <a:p>
            <a:pPr>
              <a:lnSpc>
                <a:spcPct val="140000"/>
              </a:lnSpc>
            </a:pPr>
            <a:r>
              <a:rPr lang="en-GB" sz="2400" dirty="0">
                <a:latin typeface="Footlight MT Light" pitchFamily="18" charset="0"/>
              </a:rPr>
              <a:t>Standard Cost = 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Rate      </a:t>
            </a:r>
            <a:r>
              <a:rPr lang="en-GB" b="1" dirty="0" smtClean="0">
                <a:latin typeface="Footlight MT Light" pitchFamily="18" charset="0"/>
              </a:rPr>
              <a:t>×</a:t>
            </a:r>
            <a:r>
              <a:rPr lang="en-GB" sz="2400" dirty="0">
                <a:latin typeface="Footlight MT Light" pitchFamily="18" charset="0"/>
              </a:rPr>
              <a:t>          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Hours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en-GB" sz="2400" dirty="0">
                <a:latin typeface="Footlight MT Light" pitchFamily="18" charset="0"/>
              </a:rPr>
              <a:t>                                        </a:t>
            </a:r>
            <a:r>
              <a:rPr lang="en-GB" sz="2400" b="1" dirty="0">
                <a:latin typeface="Footlight MT Light" pitchFamily="18" charset="0"/>
              </a:rPr>
              <a:t>SR</a:t>
            </a:r>
            <a:r>
              <a:rPr lang="en-GB" sz="2400" dirty="0">
                <a:latin typeface="Footlight MT Light" pitchFamily="18" charset="0"/>
              </a:rPr>
              <a:t>                                          </a:t>
            </a:r>
            <a:r>
              <a:rPr lang="en-GB" sz="2400" b="1" dirty="0">
                <a:latin typeface="Footlight MT Light" pitchFamily="18" charset="0"/>
              </a:rPr>
              <a:t>SH</a:t>
            </a:r>
          </a:p>
          <a:p>
            <a:pPr>
              <a:lnSpc>
                <a:spcPct val="140000"/>
              </a:lnSpc>
            </a:pPr>
            <a:r>
              <a:rPr lang="en-GB" sz="2400" dirty="0">
                <a:latin typeface="Footlight MT Light" pitchFamily="18" charset="0"/>
              </a:rPr>
              <a:t>Actual Cost      =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Rate         </a:t>
            </a:r>
            <a:r>
              <a:rPr lang="en-GB" b="1" dirty="0" smtClean="0">
                <a:latin typeface="Footlight MT Light" pitchFamily="18" charset="0"/>
              </a:rPr>
              <a:t>×</a:t>
            </a:r>
            <a:r>
              <a:rPr lang="en-GB" sz="2400" dirty="0">
                <a:latin typeface="Footlight MT Light" pitchFamily="18" charset="0"/>
              </a:rPr>
              <a:t>           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Hours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en-GB" sz="2400" dirty="0">
                <a:latin typeface="Footlight MT Light" pitchFamily="18" charset="0"/>
              </a:rPr>
              <a:t>                                        </a:t>
            </a:r>
            <a:r>
              <a:rPr lang="en-GB" sz="2400" b="1" dirty="0">
                <a:latin typeface="Footlight MT Light" pitchFamily="18" charset="0"/>
              </a:rPr>
              <a:t>AR </a:t>
            </a:r>
            <a:r>
              <a:rPr lang="en-GB" sz="2400" dirty="0">
                <a:latin typeface="Footlight MT Light" pitchFamily="18" charset="0"/>
              </a:rPr>
              <a:t>                      </a:t>
            </a:r>
            <a:r>
              <a:rPr lang="en-GB" sz="2400" b="1" dirty="0">
                <a:latin typeface="Footlight MT Light" pitchFamily="18" charset="0"/>
              </a:rPr>
              <a:t>                 AH</a:t>
            </a:r>
          </a:p>
        </p:txBody>
      </p:sp>
    </p:spTree>
    <p:extLst>
      <p:ext uri="{BB962C8B-B14F-4D97-AF65-F5344CB8AC3E}">
        <p14:creationId xmlns:p14="http://schemas.microsoft.com/office/powerpoint/2010/main" val="361493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2619024" y="692697"/>
            <a:ext cx="6965245" cy="1202485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000" b="1" dirty="0">
                <a:latin typeface="Footlight MT Light" pitchFamily="18" charset="0"/>
              </a:rPr>
              <a:t>The Total Direct Labour Variance is split up into two Subsidiary Variances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>
          <a:xfrm>
            <a:off x="2567608" y="2060849"/>
            <a:ext cx="6912768" cy="4065315"/>
          </a:xfrm>
        </p:spPr>
        <p:txBody>
          <a:bodyPr>
            <a:normAutofit lnSpcReduction="10000"/>
          </a:bodyPr>
          <a:lstStyle/>
          <a:p>
            <a:pPr marL="609600" indent="-609600">
              <a:buNone/>
            </a:pPr>
            <a:r>
              <a:rPr lang="en-GB" sz="2400" b="1" dirty="0">
                <a:solidFill>
                  <a:schemeClr val="accent2"/>
                </a:solidFill>
                <a:latin typeface="Footlight MT Light" pitchFamily="18" charset="0"/>
              </a:rPr>
              <a:t>1. Rate Variance =</a:t>
            </a:r>
          </a:p>
          <a:p>
            <a:pPr marL="609600" indent="-609600">
              <a:buNone/>
            </a:pPr>
            <a:r>
              <a:rPr lang="en-GB" sz="2400" dirty="0">
                <a:latin typeface="Footlight MT Light" pitchFamily="18" charset="0"/>
              </a:rPr>
              <a:t>        (Standard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Rate</a:t>
            </a:r>
            <a:r>
              <a:rPr lang="en-GB" sz="2400" dirty="0">
                <a:latin typeface="Footlight MT Light" pitchFamily="18" charset="0"/>
              </a:rPr>
              <a:t> –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Rate</a:t>
            </a:r>
            <a:r>
              <a:rPr lang="en-GB" sz="2400" dirty="0">
                <a:latin typeface="Footlight MT Light" pitchFamily="18" charset="0"/>
              </a:rPr>
              <a:t>) </a:t>
            </a:r>
            <a:r>
              <a:rPr lang="en-GB" b="1" dirty="0" smtClean="0">
                <a:latin typeface="Footlight MT Light" pitchFamily="18" charset="0"/>
              </a:rPr>
              <a:t>×</a:t>
            </a:r>
            <a:r>
              <a:rPr lang="en-GB" sz="2400" dirty="0">
                <a:latin typeface="Footlight MT Light" pitchFamily="18" charset="0"/>
              </a:rPr>
              <a:t>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Hours</a:t>
            </a:r>
          </a:p>
          <a:p>
            <a:pPr marL="609600" indent="-609600">
              <a:buNone/>
            </a:pPr>
            <a:r>
              <a:rPr lang="en-GB" sz="2400" dirty="0">
                <a:latin typeface="Footlight MT Light" pitchFamily="18" charset="0"/>
              </a:rPr>
              <a:t> </a:t>
            </a:r>
          </a:p>
          <a:p>
            <a:pPr marL="609600" indent="-609600">
              <a:buNone/>
            </a:pPr>
            <a:r>
              <a:rPr lang="en-GB" sz="2400" dirty="0">
                <a:latin typeface="Footlight MT Light" pitchFamily="18" charset="0"/>
              </a:rPr>
              <a:t>                            </a:t>
            </a:r>
            <a:r>
              <a:rPr lang="en-GB" sz="2400" b="1" dirty="0">
                <a:latin typeface="Footlight MT Light" pitchFamily="18" charset="0"/>
              </a:rPr>
              <a:t>(SR – AR) </a:t>
            </a:r>
            <a:r>
              <a:rPr lang="en-GB" b="1" dirty="0" smtClean="0">
                <a:latin typeface="Footlight MT Light" pitchFamily="18" charset="0"/>
              </a:rPr>
              <a:t>× </a:t>
            </a:r>
            <a:r>
              <a:rPr lang="en-GB" sz="2400" b="1" dirty="0">
                <a:latin typeface="Footlight MT Light" pitchFamily="18" charset="0"/>
              </a:rPr>
              <a:t>AH</a:t>
            </a:r>
          </a:p>
          <a:p>
            <a:pPr marL="609600" indent="-609600">
              <a:buNone/>
            </a:pPr>
            <a:endParaRPr lang="en-GB" sz="2400" b="1" dirty="0">
              <a:latin typeface="Footlight MT Light" pitchFamily="18" charset="0"/>
            </a:endParaRPr>
          </a:p>
          <a:p>
            <a:pPr marL="609600" indent="-609600">
              <a:buNone/>
            </a:pPr>
            <a:r>
              <a:rPr lang="en-GB" sz="2400" b="1" dirty="0">
                <a:solidFill>
                  <a:schemeClr val="accent2"/>
                </a:solidFill>
                <a:latin typeface="Footlight MT Light" pitchFamily="18" charset="0"/>
              </a:rPr>
              <a:t>2. Efficiency Variance =</a:t>
            </a:r>
            <a:r>
              <a:rPr lang="en-GB" sz="2400" dirty="0">
                <a:solidFill>
                  <a:schemeClr val="accent2"/>
                </a:solidFill>
                <a:latin typeface="Footlight MT Light" pitchFamily="18" charset="0"/>
              </a:rPr>
              <a:t> </a:t>
            </a:r>
          </a:p>
          <a:p>
            <a:pPr marL="609600" indent="-609600">
              <a:buNone/>
            </a:pPr>
            <a:r>
              <a:rPr lang="en-GB" sz="2400" dirty="0">
                <a:latin typeface="Footlight MT Light" pitchFamily="18" charset="0"/>
              </a:rPr>
              <a:t>(Standard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Hours</a:t>
            </a:r>
            <a:r>
              <a:rPr lang="en-GB" sz="2400" dirty="0">
                <a:latin typeface="Footlight MT Light" pitchFamily="18" charset="0"/>
              </a:rPr>
              <a:t> – Actual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Hours</a:t>
            </a:r>
            <a:r>
              <a:rPr lang="en-GB" sz="2400" dirty="0">
                <a:latin typeface="Footlight MT Light" pitchFamily="18" charset="0"/>
              </a:rPr>
              <a:t>) </a:t>
            </a:r>
            <a:r>
              <a:rPr lang="en-GB" b="1" dirty="0" smtClean="0">
                <a:latin typeface="Footlight MT Light" pitchFamily="18" charset="0"/>
              </a:rPr>
              <a:t>×</a:t>
            </a:r>
            <a:r>
              <a:rPr lang="en-GB" sz="2400" dirty="0">
                <a:latin typeface="Footlight MT Light" pitchFamily="18" charset="0"/>
              </a:rPr>
              <a:t> Standard </a:t>
            </a:r>
            <a:r>
              <a:rPr lang="en-GB" sz="2400" b="1" dirty="0">
                <a:solidFill>
                  <a:srgbClr val="FF0000"/>
                </a:solidFill>
                <a:latin typeface="Footlight MT Light" pitchFamily="18" charset="0"/>
              </a:rPr>
              <a:t>Rate</a:t>
            </a:r>
          </a:p>
          <a:p>
            <a:pPr marL="990600" lvl="1" indent="-533400">
              <a:buNone/>
            </a:pPr>
            <a:r>
              <a:rPr lang="en-GB" dirty="0">
                <a:latin typeface="Footlight MT Light" pitchFamily="18" charset="0"/>
              </a:rPr>
              <a:t>                                </a:t>
            </a:r>
          </a:p>
          <a:p>
            <a:pPr marL="990600" lvl="1" indent="-533400">
              <a:buNone/>
            </a:pPr>
            <a:r>
              <a:rPr lang="en-GB" b="1" dirty="0">
                <a:latin typeface="Footlight MT Light" pitchFamily="18" charset="0"/>
              </a:rPr>
              <a:t>                     (SH – AH) × SR</a:t>
            </a:r>
          </a:p>
        </p:txBody>
      </p:sp>
    </p:spTree>
    <p:extLst>
      <p:ext uri="{BB962C8B-B14F-4D97-AF65-F5344CB8AC3E}">
        <p14:creationId xmlns:p14="http://schemas.microsoft.com/office/powerpoint/2010/main" val="1277397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880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1000"/>
                                        <p:tgtEl>
                                          <p:spTgt spid="880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6" grpId="0"/>
      <p:bldP spid="88067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562894"/>
            <a:ext cx="8229600" cy="777875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FF0000"/>
                </a:solidFill>
                <a:latin typeface="Footlight MT Light" pitchFamily="18" charset="0"/>
              </a:rPr>
              <a:t>Conclusion</a:t>
            </a:r>
            <a:r>
              <a:rPr lang="en-GB" dirty="0" smtClean="0">
                <a:latin typeface="Footlight MT Light" pitchFamily="18" charset="0"/>
              </a:rPr>
              <a:t> 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2495601" y="1412776"/>
            <a:ext cx="7200800" cy="4752528"/>
          </a:xfrm>
        </p:spPr>
        <p:txBody>
          <a:bodyPr>
            <a:normAutofit/>
          </a:bodyPr>
          <a:lstStyle/>
          <a:p>
            <a:pPr eaLnBrk="1" hangingPunct="1"/>
            <a:r>
              <a:rPr lang="en-GB" b="1" dirty="0">
                <a:latin typeface="Footlight MT Light" pitchFamily="18" charset="0"/>
              </a:rPr>
              <a:t>Direct Labour Variance = SC – AC</a:t>
            </a:r>
          </a:p>
          <a:p>
            <a:pPr eaLnBrk="1" hangingPunct="1">
              <a:buFontTx/>
              <a:buNone/>
            </a:pPr>
            <a:endParaRPr lang="en-GB" b="1" dirty="0">
              <a:latin typeface="Footlight MT Light" pitchFamily="18" charset="0"/>
            </a:endParaRPr>
          </a:p>
          <a:p>
            <a:r>
              <a:rPr lang="en-GB" b="1" dirty="0">
                <a:latin typeface="Footlight MT Light" pitchFamily="18" charset="0"/>
              </a:rPr>
              <a:t>Standard Cost    =    SR × SH</a:t>
            </a:r>
          </a:p>
          <a:p>
            <a:pPr eaLnBrk="1" hangingPunct="1">
              <a:buFontTx/>
              <a:buNone/>
            </a:pPr>
            <a:endParaRPr lang="en-GB" b="1" dirty="0">
              <a:latin typeface="Footlight MT Light" pitchFamily="18" charset="0"/>
            </a:endParaRPr>
          </a:p>
          <a:p>
            <a:r>
              <a:rPr lang="en-GB" b="1" dirty="0">
                <a:latin typeface="Footlight MT Light" pitchFamily="18" charset="0"/>
              </a:rPr>
              <a:t>Actual Cost        =    AR × AH</a:t>
            </a:r>
          </a:p>
          <a:p>
            <a:pPr eaLnBrk="1" hangingPunct="1"/>
            <a:endParaRPr lang="en-GB" b="1" dirty="0">
              <a:latin typeface="Footlight MT Light" pitchFamily="18" charset="0"/>
            </a:endParaRPr>
          </a:p>
          <a:p>
            <a:r>
              <a:rPr lang="en-GB" b="1" dirty="0">
                <a:solidFill>
                  <a:schemeClr val="accent2"/>
                </a:solidFill>
                <a:latin typeface="Footlight MT Light" pitchFamily="18" charset="0"/>
              </a:rPr>
              <a:t>Rate Variance   = (SR – AR) </a:t>
            </a:r>
            <a:r>
              <a:rPr lang="en-GB" b="1" dirty="0">
                <a:latin typeface="Footlight MT Light" pitchFamily="18" charset="0"/>
              </a:rPr>
              <a:t>×</a:t>
            </a:r>
            <a:r>
              <a:rPr lang="en-GB" b="1" dirty="0">
                <a:solidFill>
                  <a:schemeClr val="accent2"/>
                </a:solidFill>
                <a:latin typeface="Footlight MT Light" pitchFamily="18" charset="0"/>
              </a:rPr>
              <a:t> AH  </a:t>
            </a:r>
          </a:p>
          <a:p>
            <a:pPr eaLnBrk="1" hangingPunct="1"/>
            <a:endParaRPr lang="en-GB" b="1" dirty="0">
              <a:solidFill>
                <a:schemeClr val="accent2"/>
              </a:solidFill>
              <a:latin typeface="Footlight MT Light" pitchFamily="18" charset="0"/>
            </a:endParaRPr>
          </a:p>
          <a:p>
            <a:r>
              <a:rPr lang="en-GB" b="1" dirty="0">
                <a:solidFill>
                  <a:schemeClr val="accent2"/>
                </a:solidFill>
                <a:latin typeface="Footlight MT Light" pitchFamily="18" charset="0"/>
              </a:rPr>
              <a:t>Efficiency Variance  = (SH – AH) </a:t>
            </a:r>
            <a:r>
              <a:rPr lang="en-GB" b="1" dirty="0">
                <a:latin typeface="Footlight MT Light" pitchFamily="18" charset="0"/>
              </a:rPr>
              <a:t>×</a:t>
            </a:r>
            <a:r>
              <a:rPr lang="en-GB" b="1" dirty="0">
                <a:solidFill>
                  <a:schemeClr val="accent2"/>
                </a:solidFill>
                <a:latin typeface="Footlight MT Light" pitchFamily="18" charset="0"/>
              </a:rPr>
              <a:t> SR</a:t>
            </a:r>
            <a:r>
              <a:rPr lang="en-GB" b="1" dirty="0" smtClean="0">
                <a:solidFill>
                  <a:schemeClr val="accent2"/>
                </a:solidFill>
                <a:latin typeface="Footlight MT Light" pitchFamily="18" charset="0"/>
              </a:rPr>
              <a:t>  </a:t>
            </a:r>
          </a:p>
        </p:txBody>
      </p:sp>
      <p:sp>
        <p:nvSpPr>
          <p:cNvPr id="89092" name="Line 4"/>
          <p:cNvSpPr>
            <a:spLocks noChangeShapeType="1"/>
          </p:cNvSpPr>
          <p:nvPr/>
        </p:nvSpPr>
        <p:spPr bwMode="auto">
          <a:xfrm>
            <a:off x="5735960" y="2420740"/>
            <a:ext cx="0" cy="15843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9093" name="Line 5"/>
          <p:cNvSpPr>
            <a:spLocks noChangeShapeType="1"/>
          </p:cNvSpPr>
          <p:nvPr/>
        </p:nvSpPr>
        <p:spPr bwMode="auto">
          <a:xfrm>
            <a:off x="5735960" y="4005064"/>
            <a:ext cx="18716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9094" name="Line 6"/>
          <p:cNvSpPr>
            <a:spLocks noChangeShapeType="1"/>
          </p:cNvSpPr>
          <p:nvPr/>
        </p:nvSpPr>
        <p:spPr bwMode="auto">
          <a:xfrm>
            <a:off x="6744072" y="2852936"/>
            <a:ext cx="0" cy="5762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9095" name="Line 7"/>
          <p:cNvSpPr>
            <a:spLocks noChangeShapeType="1"/>
          </p:cNvSpPr>
          <p:nvPr/>
        </p:nvSpPr>
        <p:spPr bwMode="auto">
          <a:xfrm flipH="1" flipV="1">
            <a:off x="6023992" y="2924944"/>
            <a:ext cx="720080" cy="504056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9096" name="Line 8"/>
          <p:cNvSpPr>
            <a:spLocks noChangeShapeType="1"/>
          </p:cNvSpPr>
          <p:nvPr/>
        </p:nvSpPr>
        <p:spPr bwMode="auto">
          <a:xfrm>
            <a:off x="7968208" y="4509368"/>
            <a:ext cx="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9097" name="Line 9"/>
          <p:cNvSpPr>
            <a:spLocks noChangeShapeType="1"/>
          </p:cNvSpPr>
          <p:nvPr/>
        </p:nvSpPr>
        <p:spPr bwMode="auto">
          <a:xfrm>
            <a:off x="7968208" y="4941168"/>
            <a:ext cx="431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9098" name="Line 10"/>
          <p:cNvSpPr>
            <a:spLocks noChangeShapeType="1"/>
          </p:cNvSpPr>
          <p:nvPr/>
        </p:nvSpPr>
        <p:spPr bwMode="auto">
          <a:xfrm>
            <a:off x="8832304" y="5373464"/>
            <a:ext cx="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9099" name="Line 11"/>
          <p:cNvSpPr>
            <a:spLocks noChangeShapeType="1"/>
          </p:cNvSpPr>
          <p:nvPr/>
        </p:nvSpPr>
        <p:spPr bwMode="auto">
          <a:xfrm flipH="1" flipV="1">
            <a:off x="8400256" y="5373216"/>
            <a:ext cx="43180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541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90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89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89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89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/>
      <p:bldP spid="89091" grpId="0" build="p"/>
      <p:bldP spid="89092" grpId="0" animBg="1"/>
      <p:bldP spid="89093" grpId="0" animBg="1"/>
      <p:bldP spid="89094" grpId="0" animBg="1"/>
      <p:bldP spid="89095" grpId="0" animBg="1"/>
      <p:bldP spid="89096" grpId="0" animBg="1"/>
      <p:bldP spid="89097" grpId="0" animBg="1"/>
      <p:bldP spid="89098" grpId="0" animBg="1"/>
      <p:bldP spid="8909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26368"/>
            <a:ext cx="8229600" cy="914400"/>
          </a:xfrm>
        </p:spPr>
        <p:txBody>
          <a:bodyPr/>
          <a:lstStyle/>
          <a:p>
            <a:pPr algn="ctr">
              <a:defRPr/>
            </a:pPr>
            <a:r>
              <a:rPr lang="en-GB" sz="3200" b="1" dirty="0">
                <a:latin typeface="Footlight MT Light" pitchFamily="18" charset="0"/>
              </a:rPr>
              <a:t>3. Manufacturing </a:t>
            </a:r>
            <a:r>
              <a:rPr lang="en-GB" sz="3200" b="1" dirty="0">
                <a:latin typeface="Footlight MT Light" pitchFamily="18" charset="0"/>
              </a:rPr>
              <a:t>Overhead Variances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639616" y="1215580"/>
            <a:ext cx="6840760" cy="4949725"/>
          </a:xfrm>
        </p:spPr>
        <p:txBody>
          <a:bodyPr>
            <a:normAutofit/>
          </a:bodyPr>
          <a:lstStyle/>
          <a:p>
            <a:pPr marL="533400" indent="-533400" algn="just"/>
            <a:r>
              <a:rPr lang="en-GB" dirty="0">
                <a:latin typeface="Footlight MT Light" pitchFamily="18" charset="0"/>
              </a:rPr>
              <a:t>Whereas direct materials and direct labour are variable costs, manufacturing overhead is comprised of </a:t>
            </a:r>
            <a:r>
              <a:rPr lang="en-GB" b="1" u="sng" dirty="0">
                <a:latin typeface="Footlight MT Light" pitchFamily="18" charset="0"/>
              </a:rPr>
              <a:t>both variable and fixed</a:t>
            </a:r>
            <a:r>
              <a:rPr lang="en-GB" dirty="0">
                <a:latin typeface="Footlight MT Light" pitchFamily="18" charset="0"/>
              </a:rPr>
              <a:t> cost components. Therefore, the analysis of the overhead cost variance differs somewhat from the analysis of materials and labour variances. </a:t>
            </a:r>
          </a:p>
          <a:p>
            <a:pPr marL="533400" indent="-533400" algn="just"/>
            <a:r>
              <a:rPr lang="en-GB" dirty="0">
                <a:latin typeface="Footlight MT Light" pitchFamily="18" charset="0"/>
              </a:rPr>
              <a:t>There are two elements of the overhead cost variance: </a:t>
            </a:r>
          </a:p>
          <a:p>
            <a:pPr marL="533400" indent="-533400" algn="just">
              <a:buFont typeface="Wingdings" pitchFamily="2" charset="2"/>
              <a:buAutoNum type="arabicPeriod"/>
            </a:pPr>
            <a:r>
              <a:rPr lang="en-GB" dirty="0">
                <a:latin typeface="Footlight MT Light" pitchFamily="18" charset="0"/>
              </a:rPr>
              <a:t>The Variable Overhead Variance; and</a:t>
            </a:r>
          </a:p>
          <a:p>
            <a:pPr marL="533400" indent="-533400" algn="just">
              <a:buFont typeface="Wingdings" pitchFamily="2" charset="2"/>
              <a:buAutoNum type="arabicPeriod"/>
            </a:pPr>
            <a:r>
              <a:rPr lang="en-GB" dirty="0">
                <a:latin typeface="Footlight MT Light" pitchFamily="18" charset="0"/>
              </a:rPr>
              <a:t>The  Fixed Overhead Variance. </a:t>
            </a:r>
          </a:p>
        </p:txBody>
      </p:sp>
    </p:spTree>
    <p:extLst>
      <p:ext uri="{BB962C8B-B14F-4D97-AF65-F5344CB8AC3E}">
        <p14:creationId xmlns:p14="http://schemas.microsoft.com/office/powerpoint/2010/main" val="76941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Variable Overhead Variances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1670050" y="6210300"/>
            <a:ext cx="457200" cy="457200"/>
          </a:xfrm>
          <a:prstGeom prst="ellipse">
            <a:avLst/>
          </a:prstGeom>
        </p:spPr>
        <p:txBody>
          <a:bodyPr/>
          <a:lstStyle/>
          <a:p>
            <a:pPr>
              <a:defRPr/>
            </a:pPr>
            <a:fld id="{97610A0F-BC12-4DD9-A1AD-5AA6CCD39D38}" type="slidenum">
              <a:rPr lang="en-GB"/>
              <a:pPr>
                <a:defRPr/>
              </a:pPr>
              <a:t>25</a:t>
            </a:fld>
            <a:endParaRPr lang="en-GB"/>
          </a:p>
        </p:txBody>
      </p:sp>
      <p:sp>
        <p:nvSpPr>
          <p:cNvPr id="36868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000" dirty="0"/>
              <a:t>Variable Overheads (VO) are overheads that vary in proportion to volume produced.</a:t>
            </a:r>
          </a:p>
          <a:p>
            <a:pPr eaLnBrk="1" hangingPunct="1">
              <a:lnSpc>
                <a:spcPct val="90000"/>
              </a:lnSpc>
            </a:pPr>
            <a:endParaRPr lang="en-GB" sz="2000" dirty="0"/>
          </a:p>
          <a:p>
            <a:pPr eaLnBrk="1" hangingPunct="1">
              <a:lnSpc>
                <a:spcPct val="90000"/>
              </a:lnSpc>
            </a:pPr>
            <a:r>
              <a:rPr lang="en-GB" sz="2000" dirty="0"/>
              <a:t>Examples: indirect labour, indirect materials, maintenance, gas, electricity, water.</a:t>
            </a:r>
          </a:p>
          <a:p>
            <a:pPr eaLnBrk="1" hangingPunct="1">
              <a:lnSpc>
                <a:spcPct val="90000"/>
              </a:lnSpc>
            </a:pPr>
            <a:endParaRPr lang="en-GB" sz="2000" dirty="0"/>
          </a:p>
          <a:p>
            <a:pPr eaLnBrk="1" hangingPunct="1">
              <a:lnSpc>
                <a:spcPct val="90000"/>
              </a:lnSpc>
            </a:pPr>
            <a:endParaRPr lang="en-GB" sz="2000" dirty="0"/>
          </a:p>
          <a:p>
            <a:pPr eaLnBrk="1" hangingPunct="1">
              <a:lnSpc>
                <a:spcPct val="90000"/>
              </a:lnSpc>
            </a:pPr>
            <a:r>
              <a:rPr lang="en-GB" sz="2000" dirty="0"/>
              <a:t>Normally absorbed into products costs using a rate per labour hour (i.e. direct labour is the cost driver for VO)</a:t>
            </a:r>
          </a:p>
          <a:p>
            <a:pPr lvl="1" eaLnBrk="1" hangingPunct="1">
              <a:lnSpc>
                <a:spcPct val="90000"/>
              </a:lnSpc>
              <a:buNone/>
            </a:pPr>
            <a:endParaRPr lang="en-GB" sz="2000" dirty="0"/>
          </a:p>
          <a:p>
            <a:pPr lvl="1" eaLnBrk="1" hangingPunct="1">
              <a:lnSpc>
                <a:spcPct val="90000"/>
              </a:lnSpc>
              <a:buNone/>
            </a:pPr>
            <a:endParaRPr lang="en-GB" sz="2000" dirty="0"/>
          </a:p>
          <a:p>
            <a:pPr eaLnBrk="1" hangingPunct="1">
              <a:lnSpc>
                <a:spcPct val="90000"/>
              </a:lnSpc>
            </a:pPr>
            <a:endParaRPr lang="en-GB" sz="2000" dirty="0"/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6801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79576" y="638200"/>
            <a:ext cx="7859216" cy="9906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2800" b="1" dirty="0">
                <a:solidFill>
                  <a:schemeClr val="hlink"/>
                </a:solidFill>
                <a:latin typeface="Footlight MT Light" pitchFamily="18" charset="0"/>
              </a:rPr>
              <a:t>Summary of Variable Overhead Variance Calculations </a:t>
            </a:r>
            <a:r>
              <a:rPr lang="en-GB" sz="2800" b="1" dirty="0">
                <a:latin typeface="Footlight MT Light" pitchFamily="18" charset="0"/>
              </a:rPr>
              <a:t>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2495600" y="1600200"/>
            <a:ext cx="7344816" cy="4637112"/>
          </a:xfrm>
        </p:spPr>
        <p:txBody>
          <a:bodyPr/>
          <a:lstStyle/>
          <a:p>
            <a:pPr marL="609600" indent="-609600"/>
            <a:r>
              <a:rPr lang="en-GB" b="1" dirty="0">
                <a:latin typeface="Footlight MT Light" pitchFamily="18" charset="0"/>
              </a:rPr>
              <a:t>Total Var. Overhead Variance = SC – AC</a:t>
            </a:r>
          </a:p>
          <a:p>
            <a:pPr marL="609600" indent="-609600">
              <a:buNone/>
            </a:pPr>
            <a:endParaRPr lang="en-GB" b="1" dirty="0">
              <a:latin typeface="Footlight MT Light" pitchFamily="18" charset="0"/>
            </a:endParaRPr>
          </a:p>
          <a:p>
            <a:pPr marL="609600" indent="-609600"/>
            <a:r>
              <a:rPr lang="en-GB" b="1" dirty="0">
                <a:latin typeface="Footlight MT Light" pitchFamily="18" charset="0"/>
              </a:rPr>
              <a:t>Standard Cost    =    SR × SH</a:t>
            </a:r>
          </a:p>
          <a:p>
            <a:pPr marL="609600" indent="-609600">
              <a:buNone/>
            </a:pPr>
            <a:endParaRPr lang="en-GB" b="1" dirty="0">
              <a:latin typeface="Footlight MT Light" pitchFamily="18" charset="0"/>
            </a:endParaRPr>
          </a:p>
          <a:p>
            <a:pPr marL="609600" indent="-609600"/>
            <a:r>
              <a:rPr lang="en-GB" b="1" dirty="0">
                <a:latin typeface="Footlight MT Light" pitchFamily="18" charset="0"/>
              </a:rPr>
              <a:t>Actual Cost        =    AR × AH</a:t>
            </a:r>
          </a:p>
          <a:p>
            <a:pPr marL="609600" indent="-609600">
              <a:buFont typeface="Wingdings" pitchFamily="2" charset="2"/>
              <a:buAutoNum type="arabicPeriod"/>
            </a:pPr>
            <a:endParaRPr lang="en-GB" b="1" dirty="0">
              <a:solidFill>
                <a:schemeClr val="accent2"/>
              </a:solidFill>
              <a:latin typeface="Footlight MT Light" pitchFamily="18" charset="0"/>
            </a:endParaRP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sz="2400" b="1" dirty="0">
                <a:solidFill>
                  <a:schemeClr val="accent2"/>
                </a:solidFill>
                <a:latin typeface="Footlight MT Light" pitchFamily="18" charset="0"/>
              </a:rPr>
              <a:t>Rate Variance   = (SR – AR) </a:t>
            </a:r>
            <a:r>
              <a:rPr lang="en-GB" sz="2400" b="1" dirty="0">
                <a:latin typeface="Footlight MT Light" pitchFamily="18" charset="0"/>
              </a:rPr>
              <a:t>×</a:t>
            </a:r>
            <a:r>
              <a:rPr lang="en-GB" sz="2400" b="1" dirty="0">
                <a:solidFill>
                  <a:schemeClr val="accent2"/>
                </a:solidFill>
                <a:latin typeface="Footlight MT Light" pitchFamily="18" charset="0"/>
              </a:rPr>
              <a:t> AH  </a:t>
            </a:r>
          </a:p>
          <a:p>
            <a:pPr marL="609600" indent="-609600">
              <a:buFont typeface="Wingdings" pitchFamily="2" charset="2"/>
              <a:buAutoNum type="arabicPeriod" startAt="2"/>
            </a:pPr>
            <a:r>
              <a:rPr lang="en-GB" sz="2400" b="1" dirty="0">
                <a:solidFill>
                  <a:schemeClr val="accent2"/>
                </a:solidFill>
                <a:latin typeface="Footlight MT Light" pitchFamily="18" charset="0"/>
              </a:rPr>
              <a:t>Efficiency Variance  = (SH – AH) </a:t>
            </a:r>
            <a:r>
              <a:rPr lang="en-GB" sz="2400" b="1" dirty="0">
                <a:latin typeface="Footlight MT Light" pitchFamily="18" charset="0"/>
              </a:rPr>
              <a:t>×</a:t>
            </a:r>
            <a:r>
              <a:rPr lang="en-GB" sz="2400" b="1" dirty="0">
                <a:solidFill>
                  <a:schemeClr val="accent2"/>
                </a:solidFill>
                <a:latin typeface="Footlight MT Light" pitchFamily="18" charset="0"/>
              </a:rPr>
              <a:t> SR  </a:t>
            </a:r>
          </a:p>
        </p:txBody>
      </p:sp>
      <p:sp>
        <p:nvSpPr>
          <p:cNvPr id="32772" name="Line 4"/>
          <p:cNvSpPr>
            <a:spLocks noChangeShapeType="1"/>
          </p:cNvSpPr>
          <p:nvPr/>
        </p:nvSpPr>
        <p:spPr bwMode="auto">
          <a:xfrm>
            <a:off x="5961888" y="2852862"/>
            <a:ext cx="0" cy="1584325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73" name="Line 5"/>
          <p:cNvSpPr>
            <a:spLocks noChangeShapeType="1"/>
          </p:cNvSpPr>
          <p:nvPr/>
        </p:nvSpPr>
        <p:spPr bwMode="auto">
          <a:xfrm>
            <a:off x="5962434" y="4437186"/>
            <a:ext cx="18716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74" name="Line 6"/>
          <p:cNvSpPr>
            <a:spLocks noChangeShapeType="1"/>
          </p:cNvSpPr>
          <p:nvPr/>
        </p:nvSpPr>
        <p:spPr bwMode="auto">
          <a:xfrm>
            <a:off x="7029816" y="3218682"/>
            <a:ext cx="0" cy="4953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75" name="Line 7"/>
          <p:cNvSpPr>
            <a:spLocks noChangeShapeType="1"/>
          </p:cNvSpPr>
          <p:nvPr/>
        </p:nvSpPr>
        <p:spPr bwMode="auto">
          <a:xfrm flipH="1" flipV="1">
            <a:off x="6237729" y="3285358"/>
            <a:ext cx="785813" cy="4286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76" name="Line 8"/>
          <p:cNvSpPr>
            <a:spLocks noChangeShapeType="1"/>
          </p:cNvSpPr>
          <p:nvPr/>
        </p:nvSpPr>
        <p:spPr bwMode="auto">
          <a:xfrm>
            <a:off x="7438232" y="4697615"/>
            <a:ext cx="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77" name="Line 9"/>
          <p:cNvSpPr>
            <a:spLocks noChangeShapeType="1"/>
          </p:cNvSpPr>
          <p:nvPr/>
        </p:nvSpPr>
        <p:spPr bwMode="auto">
          <a:xfrm>
            <a:off x="7438232" y="5110015"/>
            <a:ext cx="431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>
            <a:off x="8403876" y="5200474"/>
            <a:ext cx="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79" name="Line 11"/>
          <p:cNvSpPr>
            <a:spLocks noChangeShapeType="1"/>
          </p:cNvSpPr>
          <p:nvPr/>
        </p:nvSpPr>
        <p:spPr bwMode="auto">
          <a:xfrm flipH="1" flipV="1">
            <a:off x="7972076" y="5129415"/>
            <a:ext cx="43180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27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277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500"/>
                            </p:stCondLst>
                            <p:childTnLst>
                              <p:par>
                                <p:cTn id="3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32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  <p:bldP spid="32772" grpId="0" animBg="1"/>
      <p:bldP spid="32773" grpId="0" animBg="1"/>
      <p:bldP spid="32774" grpId="0" animBg="1"/>
      <p:bldP spid="32775" grpId="0" animBg="1"/>
      <p:bldP spid="32776" grpId="0" animBg="1"/>
      <p:bldP spid="32777" grpId="0" animBg="1"/>
      <p:bldP spid="32778" grpId="0" animBg="1"/>
      <p:bldP spid="3277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8" y="485800"/>
            <a:ext cx="8507412" cy="1143000"/>
          </a:xfrm>
        </p:spPr>
        <p:txBody>
          <a:bodyPr/>
          <a:lstStyle/>
          <a:p>
            <a:pPr marL="838200" indent="-838200" algn="ctr">
              <a:defRPr/>
            </a:pPr>
            <a:r>
              <a:rPr lang="en-GB" sz="3600" b="1" dirty="0">
                <a:latin typeface="Footlight MT Light" pitchFamily="18" charset="0"/>
              </a:rPr>
              <a:t>4. Manufacturing Fixed Overheads </a:t>
            </a:r>
            <a:endParaRPr lang="en-GB" sz="3600" b="1" dirty="0">
              <a:latin typeface="Footlight MT Light" pitchFamily="18" charset="0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2423593" y="1600200"/>
            <a:ext cx="7272808" cy="4343400"/>
          </a:xfrm>
        </p:spPr>
        <p:txBody>
          <a:bodyPr/>
          <a:lstStyle/>
          <a:p>
            <a:pPr eaLnBrk="1" hangingPunct="1">
              <a:lnSpc>
                <a:spcPct val="165000"/>
              </a:lnSpc>
            </a:pPr>
            <a:r>
              <a:rPr lang="en-GB" b="1" dirty="0">
                <a:latin typeface="Footlight MT Light" pitchFamily="18" charset="0"/>
              </a:rPr>
              <a:t>Total Fixed Overhead Costs Variance =  </a:t>
            </a:r>
          </a:p>
          <a:p>
            <a:pPr algn="ctr" eaLnBrk="1" hangingPunct="1">
              <a:lnSpc>
                <a:spcPct val="165000"/>
              </a:lnSpc>
              <a:buFont typeface="Wingdings" pitchFamily="2" charset="2"/>
              <a:buNone/>
            </a:pPr>
            <a:r>
              <a:rPr lang="en-GB" b="1" dirty="0">
                <a:latin typeface="Footlight MT Light" pitchFamily="18" charset="0"/>
              </a:rPr>
              <a:t>  ----------------------  –   ---------------------</a:t>
            </a: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2711625" y="2565722"/>
            <a:ext cx="3200549" cy="503238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 b="1" dirty="0">
                <a:latin typeface="Footlight MT Light" pitchFamily="18" charset="0"/>
              </a:rPr>
              <a:t>Budgetary Fixed Costs</a:t>
            </a:r>
          </a:p>
        </p:txBody>
      </p:sp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6528049" y="2565722"/>
            <a:ext cx="3095625" cy="503238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 b="1" dirty="0">
                <a:latin typeface="Footlight MT Light" pitchFamily="18" charset="0"/>
              </a:rPr>
              <a:t>Actual Fixed Costs</a:t>
            </a:r>
          </a:p>
        </p:txBody>
      </p:sp>
      <p:sp>
        <p:nvSpPr>
          <p:cNvPr id="24582" name="Rectangle 14"/>
          <p:cNvSpPr>
            <a:spLocks noChangeArrowheads="1"/>
          </p:cNvSpPr>
          <p:nvPr/>
        </p:nvSpPr>
        <p:spPr bwMode="auto">
          <a:xfrm>
            <a:off x="2351584" y="3714750"/>
            <a:ext cx="7488832" cy="1714500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 dirty="0">
                <a:latin typeface="Footlight MT Light" pitchFamily="18" charset="0"/>
              </a:rPr>
              <a:t>Note that no one is responsible for this </a:t>
            </a:r>
          </a:p>
          <a:p>
            <a:pPr algn="ctr"/>
            <a:r>
              <a:rPr lang="en-GB" sz="2800" dirty="0">
                <a:latin typeface="Footlight MT Light" pitchFamily="18" charset="0"/>
              </a:rPr>
              <a:t>variance because it results from scheduling</a:t>
            </a:r>
          </a:p>
          <a:p>
            <a:pPr algn="ctr"/>
            <a:r>
              <a:rPr lang="en-GB" sz="2800" dirty="0">
                <a:latin typeface="Footlight MT Light" pitchFamily="18" charset="0"/>
              </a:rPr>
              <a:t> production at any level other than normal</a:t>
            </a:r>
          </a:p>
        </p:txBody>
      </p:sp>
    </p:spTree>
    <p:extLst>
      <p:ext uri="{BB962C8B-B14F-4D97-AF65-F5344CB8AC3E}">
        <p14:creationId xmlns:p14="http://schemas.microsoft.com/office/powerpoint/2010/main" val="599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7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  <p:bldP spid="27659" grpId="0" animBg="1"/>
      <p:bldP spid="2766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Footlight MT Light" pitchFamily="18" charset="0"/>
              </a:rPr>
              <a:t>Variance Analysis: Illustration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Footlight MT Light" pitchFamily="18" charset="0"/>
              </a:rPr>
              <a:t>The following table summarises the standard costs to be incurred in manufacturing one unit. It is planned that the level of production would be </a:t>
            </a:r>
            <a:r>
              <a:rPr lang="en-GB" b="1" u="sng" dirty="0">
                <a:solidFill>
                  <a:srgbClr val="FF0000"/>
                </a:solidFill>
                <a:latin typeface="Footlight MT Light" pitchFamily="18" charset="0"/>
              </a:rPr>
              <a:t>700 units</a:t>
            </a:r>
            <a:r>
              <a:rPr lang="en-GB" dirty="0">
                <a:latin typeface="Footlight MT Light" pitchFamily="18" charset="0"/>
              </a:rPr>
              <a:t> in </a:t>
            </a:r>
            <a:r>
              <a:rPr lang="en-GB" dirty="0" smtClean="0">
                <a:latin typeface="Footlight MT Light" pitchFamily="18" charset="0"/>
              </a:rPr>
              <a:t>total.</a:t>
            </a:r>
          </a:p>
          <a:p>
            <a:endParaRPr lang="en-GB" dirty="0">
              <a:latin typeface="Footlight MT Light" pitchFamily="18" charset="0"/>
            </a:endParaRPr>
          </a:p>
          <a:p>
            <a:endParaRPr lang="en-GB" dirty="0" smtClean="0">
              <a:latin typeface="Footlight MT Light" pitchFamily="18" charset="0"/>
            </a:endParaRP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9166137"/>
              </p:ext>
            </p:extLst>
          </p:nvPr>
        </p:nvGraphicFramePr>
        <p:xfrm>
          <a:off x="2518361" y="3130277"/>
          <a:ext cx="7413752" cy="33690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89161"/>
                <a:gridCol w="1324591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u="sng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Direct Materials 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Standards </a:t>
                      </a:r>
                      <a:r>
                        <a:rPr lang="en-GB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quantity/unit  </a:t>
                      </a: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2.64kg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Standards Price/kg   £25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£66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u="sng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Direct Labour 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Standards hours/Unit  1.5 </a:t>
                      </a:r>
                      <a:r>
                        <a:rPr lang="en-GB" sz="1800" dirty="0" err="1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hrs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Standards Rate/hour   £12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£18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u="sng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Manufacturing Variable overhead cost: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Standards hours/Unit  1.5 </a:t>
                      </a:r>
                      <a:r>
                        <a:rPr lang="en-GB" sz="1800" dirty="0" err="1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hrs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Standards Rate/hour   £4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£14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u="sng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Manufacturing Fixed overhead cost: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£5,600 per month / 700 units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£8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24052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4000" y="360000"/>
            <a:ext cx="8424000" cy="1541952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latin typeface="Footlight MT Light" pitchFamily="18" charset="0"/>
              </a:rPr>
              <a:t>During March, the company experienced several production delays. As a result, only </a:t>
            </a:r>
            <a:r>
              <a:rPr lang="en-GB" sz="2400" u="sng" dirty="0">
                <a:solidFill>
                  <a:srgbClr val="FF0000"/>
                </a:solidFill>
                <a:latin typeface="Footlight MT Light" pitchFamily="18" charset="0"/>
              </a:rPr>
              <a:t>600 units</a:t>
            </a:r>
            <a:r>
              <a:rPr lang="en-GB" sz="2400" dirty="0">
                <a:latin typeface="Footlight MT Light" pitchFamily="18" charset="0"/>
              </a:rPr>
              <a:t> were produced. Total manufacturing costs actually incurred to produce 600 units during the month were as follows:</a:t>
            </a:r>
            <a:br>
              <a:rPr lang="en-GB" sz="2400" dirty="0">
                <a:latin typeface="Footlight MT Light" pitchFamily="18" charset="0"/>
              </a:rPr>
            </a:br>
            <a:endParaRPr lang="en-GB" sz="24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2084832" y="2018919"/>
          <a:ext cx="7644384" cy="36592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501785"/>
                <a:gridCol w="1142599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u="sng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Direct Materials 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Actual quantity 1,800 kg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Actual Price/kg   £20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£36,000</a:t>
                      </a:r>
                      <a:endParaRPr lang="en-GB" sz="18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u="sng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Direct Labour 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Actual hours  1,080 hours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Standards Rate/hour   £13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£14,040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en-GB" sz="18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u="sng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Manufacturing Variable overhead cost:</a:t>
                      </a:r>
                      <a:endParaRPr lang="en-GB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Actual hours 1,080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Actual Rate/hour   £3.5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£3,780</a:t>
                      </a:r>
                      <a:endParaRPr lang="en-GB" sz="18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Actual Manufacturing Fixed overhead cost: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£4,880</a:t>
                      </a:r>
                      <a:endParaRPr lang="en-GB" sz="18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Total actual cost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£58,700</a:t>
                      </a:r>
                      <a:endParaRPr lang="en-GB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32965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Required: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2496" y="1260001"/>
            <a:ext cx="8887968" cy="3960000"/>
          </a:xfrm>
        </p:spPr>
        <p:txBody>
          <a:bodyPr/>
          <a:lstStyle/>
          <a:p>
            <a:r>
              <a:rPr lang="en-GB" sz="1800" dirty="0"/>
              <a:t>Calculate total cost variance.</a:t>
            </a:r>
          </a:p>
          <a:p>
            <a:r>
              <a:rPr lang="en-GB" sz="1800" dirty="0"/>
              <a:t>Calculate Direct material variance and analyse it into quantity and price variance.</a:t>
            </a:r>
          </a:p>
          <a:p>
            <a:r>
              <a:rPr lang="en-GB" sz="1800" dirty="0"/>
              <a:t>Calculate Direct </a:t>
            </a:r>
            <a:r>
              <a:rPr lang="en-GB" sz="1800" dirty="0"/>
              <a:t>labour variance </a:t>
            </a:r>
            <a:r>
              <a:rPr lang="en-GB" sz="1800" dirty="0"/>
              <a:t>and analyse it into </a:t>
            </a:r>
            <a:r>
              <a:rPr lang="en-GB" sz="1800" dirty="0"/>
              <a:t>efficiency and rate variance.</a:t>
            </a:r>
          </a:p>
          <a:p>
            <a:r>
              <a:rPr lang="en-GB" sz="1800" dirty="0"/>
              <a:t>Calculate </a:t>
            </a:r>
            <a:r>
              <a:rPr lang="en-GB" sz="1800" dirty="0"/>
              <a:t>variable overhead cost variance </a:t>
            </a:r>
            <a:r>
              <a:rPr lang="en-GB" sz="1800" dirty="0"/>
              <a:t>and analyse it into efficiency and rate variance</a:t>
            </a:r>
            <a:r>
              <a:rPr lang="en-GB" sz="1800" dirty="0"/>
              <a:t>.</a:t>
            </a:r>
          </a:p>
          <a:p>
            <a:r>
              <a:rPr lang="en-GB" sz="1800" dirty="0"/>
              <a:t>Calculate </a:t>
            </a:r>
            <a:r>
              <a:rPr lang="en-GB" sz="1800" dirty="0"/>
              <a:t>Fixed overhead </a:t>
            </a:r>
            <a:r>
              <a:rPr lang="en-GB" sz="1800" dirty="0"/>
              <a:t>cost </a:t>
            </a:r>
            <a:r>
              <a:rPr lang="en-GB" sz="1800" dirty="0"/>
              <a:t>variance.</a:t>
            </a: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70302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4000" y="360000"/>
            <a:ext cx="8424000" cy="932352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latin typeface="Footlight MT Light" pitchFamily="18" charset="0"/>
              </a:rPr>
              <a:t>By comparing the actual costs incurred in March to the standard costs allowed to actually produce 600 units, we can determine the total cost variance for the month as follows:</a:t>
            </a:r>
            <a:br>
              <a:rPr lang="en-GB" sz="2000" dirty="0">
                <a:latin typeface="Footlight MT Light" pitchFamily="18" charset="0"/>
              </a:rPr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4000" y="3401568"/>
            <a:ext cx="8424000" cy="2365248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Footlight MT Light" pitchFamily="18" charset="0"/>
              </a:rPr>
              <a:t>As shown above, total costs incurred to manufacture 600 units during the month were actually </a:t>
            </a:r>
            <a:r>
              <a:rPr lang="en-US" dirty="0">
                <a:latin typeface="Footlight MT Light" pitchFamily="18" charset="0"/>
              </a:rPr>
              <a:t>£100 less than the standard cost allowed (</a:t>
            </a:r>
            <a:r>
              <a:rPr lang="en-US" dirty="0" err="1">
                <a:latin typeface="Footlight MT Light" pitchFamily="18" charset="0"/>
              </a:rPr>
              <a:t>favourable</a:t>
            </a:r>
            <a:r>
              <a:rPr lang="en-US" dirty="0">
                <a:latin typeface="Footlight MT Light" pitchFamily="18" charset="0"/>
              </a:rPr>
              <a:t> variance). Because it is </a:t>
            </a:r>
            <a:r>
              <a:rPr lang="en-US" dirty="0" err="1">
                <a:latin typeface="Footlight MT Light" pitchFamily="18" charset="0"/>
              </a:rPr>
              <a:t>favourable</a:t>
            </a:r>
            <a:r>
              <a:rPr lang="en-US" dirty="0">
                <a:latin typeface="Footlight MT Light" pitchFamily="18" charset="0"/>
              </a:rPr>
              <a:t>, one might jump to the conclusion that operating efficiency is slightly better than expected and that no corrective actions are necessary. Only by comparing actual costs of direct materials, direct </a:t>
            </a:r>
            <a:r>
              <a:rPr lang="en-US" dirty="0" err="1">
                <a:latin typeface="Footlight MT Light" pitchFamily="18" charset="0"/>
              </a:rPr>
              <a:t>labour</a:t>
            </a:r>
            <a:r>
              <a:rPr lang="en-US" dirty="0">
                <a:latin typeface="Footlight MT Light" pitchFamily="18" charset="0"/>
              </a:rPr>
              <a:t>, and overhead to their related standard costs can we begin to understand the dynamics of the numerous interrelationships involved. </a:t>
            </a:r>
            <a:endParaRPr lang="en-GB" dirty="0">
              <a:latin typeface="Footlight MT Light" pitchFamily="18" charset="0"/>
            </a:endParaRPr>
          </a:p>
          <a:p>
            <a:endParaRPr lang="en-GB" dirty="0"/>
          </a:p>
        </p:txBody>
      </p:sp>
      <p:pic>
        <p:nvPicPr>
          <p:cNvPr id="4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2456" y="1469136"/>
            <a:ext cx="8496944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3279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Material: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4000" y="1260001"/>
            <a:ext cx="8424000" cy="418982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en-GB" b="1" dirty="0">
                <a:latin typeface="Times New Roman" pitchFamily="18" charset="0"/>
                <a:cs typeface="Times New Roman" pitchFamily="18" charset="0"/>
              </a:rPr>
              <a:t>Total Direct Material Cost Variance = 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Standard Costs – Actual Costs </a:t>
            </a:r>
            <a:endParaRPr lang="en-GB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=  [ 25 x (2.64 x 600)] – [ 20 x 1,800] = £3,600 favourable variance. 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Price Variance = (SP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AP) × AQ</a:t>
            </a:r>
          </a:p>
          <a:p>
            <a:pPr>
              <a:buFont typeface="Wingdings" pitchFamily="2" charset="2"/>
              <a:buChar char="q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                       = (25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– 20)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× 1,800 = £9,000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favourable </a:t>
            </a:r>
            <a:endParaRPr lang="en-GB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en-GB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Quantity Variance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= (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SQ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AQ)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×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SP</a:t>
            </a:r>
          </a:p>
          <a:p>
            <a:pPr>
              <a:buFont typeface="Wingdings" pitchFamily="2" charset="2"/>
              <a:buChar char="q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                            = (1,584 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1,800)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×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25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- £5,400 unfavourable 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7818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Labour: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4000" y="1260001"/>
            <a:ext cx="8424000" cy="4189823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en-GB" b="1" dirty="0">
                <a:latin typeface="Times New Roman" pitchFamily="18" charset="0"/>
                <a:cs typeface="Times New Roman" pitchFamily="18" charset="0"/>
              </a:rPr>
              <a:t>Total Direct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Labour Cost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Variance = 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Standard Costs – Actual Costs </a:t>
            </a:r>
            <a:endParaRPr lang="en-GB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=  [12 x (1.5 x 600)] – [ 13 x 1,080] = </a:t>
            </a:r>
            <a:r>
              <a:rPr lang="en-GB" b="1" dirty="0">
                <a:latin typeface="Gill Sans MT" pitchFamily="34" charset="0"/>
              </a:rPr>
              <a:t>-  £</a:t>
            </a:r>
            <a:r>
              <a:rPr lang="en-GB" b="1" dirty="0" smtClean="0">
                <a:latin typeface="Gill Sans MT" pitchFamily="34" charset="0"/>
              </a:rPr>
              <a:t>3,240 un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favourable variance. 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Rate Variance = (SR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AR) × AH</a:t>
            </a:r>
          </a:p>
          <a:p>
            <a:pPr>
              <a:buFont typeface="Wingdings" pitchFamily="2" charset="2"/>
              <a:buChar char="q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                       = (12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– 13)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× 1,080 = - £1,080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unfavourable </a:t>
            </a:r>
          </a:p>
          <a:p>
            <a:pPr>
              <a:buFont typeface="Wingdings" pitchFamily="2" charset="2"/>
              <a:buChar char="q"/>
            </a:pPr>
            <a:endParaRPr lang="en-GB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Efficiency Variance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= (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SH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AH)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×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SR</a:t>
            </a:r>
          </a:p>
          <a:p>
            <a:pPr>
              <a:buFont typeface="Wingdings" pitchFamily="2" charset="2"/>
              <a:buChar char="q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                            = (900 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1,080)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×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12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- £2,160 unfavourable 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6613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Overhead Variance: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4000" y="1260001"/>
            <a:ext cx="8424000" cy="418982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en-GB" b="1" dirty="0">
                <a:latin typeface="Times New Roman" pitchFamily="18" charset="0"/>
                <a:cs typeface="Times New Roman" pitchFamily="18" charset="0"/>
              </a:rPr>
              <a:t>Total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variable overhead cost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Variance = 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Standard Costs – Actual Costs </a:t>
            </a:r>
            <a:endParaRPr lang="en-GB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=  [4 x (1.5 x 600)] – [ 3.5 x 1,080] = </a:t>
            </a:r>
            <a:r>
              <a:rPr lang="en-GB" b="1" dirty="0">
                <a:latin typeface="Gill Sans MT" pitchFamily="34" charset="0"/>
              </a:rPr>
              <a:t>-  </a:t>
            </a:r>
            <a:r>
              <a:rPr lang="en-GB" b="1" dirty="0" smtClean="0">
                <a:latin typeface="Gill Sans MT" pitchFamily="34" charset="0"/>
              </a:rPr>
              <a:t>£180 un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favourable variance. 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Rate Variance = (SR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AR) × AH</a:t>
            </a:r>
          </a:p>
          <a:p>
            <a:pPr>
              <a:buFont typeface="Wingdings" pitchFamily="2" charset="2"/>
              <a:buChar char="q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                       = (4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– 3.5)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× 1,080 = £540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favourable </a:t>
            </a:r>
          </a:p>
          <a:p>
            <a:pPr>
              <a:buFont typeface="Wingdings" pitchFamily="2" charset="2"/>
              <a:buChar char="q"/>
            </a:pPr>
            <a:endParaRPr lang="en-GB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Efficiency Variance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= (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SH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AH)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×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SR</a:t>
            </a:r>
          </a:p>
          <a:p>
            <a:pPr>
              <a:buFont typeface="Wingdings" pitchFamily="2" charset="2"/>
              <a:buChar char="q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                            = (900 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1,080)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×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4= - £720 unfavourable 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02507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Overhead Variance: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Total Fixed Overhead Costs Variance =  </a:t>
            </a:r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Budgeted fixed cost – Actual Fixed cost </a:t>
            </a:r>
          </a:p>
          <a:p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= (8 x 600) </a:t>
            </a:r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 4,880 =  </a:t>
            </a:r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£80 unfavourable</a:t>
            </a:r>
            <a:endParaRPr lang="en-GB" sz="18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65944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1550</Words>
  <Application>Microsoft Office PowerPoint</Application>
  <PresentationFormat>Widescreen</PresentationFormat>
  <Paragraphs>307</Paragraphs>
  <Slides>35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Arial</vt:lpstr>
      <vt:lpstr>Calibri</vt:lpstr>
      <vt:lpstr>Calibri Light</vt:lpstr>
      <vt:lpstr>Footlight MT Light</vt:lpstr>
      <vt:lpstr>Gill Sans MT</vt:lpstr>
      <vt:lpstr>Perpetua</vt:lpstr>
      <vt:lpstr>Times New Roman</vt:lpstr>
      <vt:lpstr>Wingdings</vt:lpstr>
      <vt:lpstr>Office Theme</vt:lpstr>
      <vt:lpstr>Variance Analysis:</vt:lpstr>
      <vt:lpstr>Learning Outcomes</vt:lpstr>
      <vt:lpstr>Standard Costs</vt:lpstr>
      <vt:lpstr>Standard Cost Variances</vt:lpstr>
      <vt:lpstr>PowerPoint Presentation</vt:lpstr>
      <vt:lpstr>Variance Analysis Cycle</vt:lpstr>
      <vt:lpstr>Standard Cost Variances</vt:lpstr>
      <vt:lpstr>PowerPoint Presentation</vt:lpstr>
      <vt:lpstr>1. Direct Materials</vt:lpstr>
      <vt:lpstr>1: Direct Materials Cost Variances </vt:lpstr>
      <vt:lpstr>The Total Direct Materials Variance is split up into two Subsidiary Variances</vt:lpstr>
      <vt:lpstr>Conclusion </vt:lpstr>
      <vt:lpstr>Material Variances Example</vt:lpstr>
      <vt:lpstr>PowerPoint Presentation</vt:lpstr>
      <vt:lpstr>Material Variances</vt:lpstr>
      <vt:lpstr>Material Variances</vt:lpstr>
      <vt:lpstr>Material Variances</vt:lpstr>
      <vt:lpstr>Material Variances</vt:lpstr>
      <vt:lpstr>Material Variances</vt:lpstr>
      <vt:lpstr>2. Direct Labour</vt:lpstr>
      <vt:lpstr>2: Direct Labour Cost Variances </vt:lpstr>
      <vt:lpstr>The Total Direct Labour Variance is split up into two Subsidiary Variances</vt:lpstr>
      <vt:lpstr>Conclusion </vt:lpstr>
      <vt:lpstr>3. Manufacturing Overhead Variances</vt:lpstr>
      <vt:lpstr>Variable Overhead Variances</vt:lpstr>
      <vt:lpstr>Summary of Variable Overhead Variance Calculations  </vt:lpstr>
      <vt:lpstr>4. Manufacturing Fixed Overheads </vt:lpstr>
      <vt:lpstr>Variance Analysis: Illustration</vt:lpstr>
      <vt:lpstr>During March, the company experienced several production delays. As a result, only 600 units were produced. Total manufacturing costs actually incurred to produce 600 units during the month were as follows: </vt:lpstr>
      <vt:lpstr>Required:</vt:lpstr>
      <vt:lpstr>By comparing the actual costs incurred in March to the standard costs allowed to actually produce 600 units, we can determine the total cost variance for the month as follows: </vt:lpstr>
      <vt:lpstr>Direct Material:</vt:lpstr>
      <vt:lpstr>Direct Labour:</vt:lpstr>
      <vt:lpstr>Variable Overhead Variance:</vt:lpstr>
      <vt:lpstr>Variable Overhead Variance: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Variance Analysis:</dc:title>
  <dc:creator>isaiah oino</dc:creator>
  <cp:lastModifiedBy>isaiah oino</cp:lastModifiedBy>
  <cp:revision>1</cp:revision>
  <dcterms:created xsi:type="dcterms:W3CDTF">2015-11-15T18:59:31Z</dcterms:created>
  <dcterms:modified xsi:type="dcterms:W3CDTF">2015-11-15T18:59:38Z</dcterms:modified>
</cp:coreProperties>
</file>