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til mediu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0" d="100"/>
          <a:sy n="70" d="100"/>
        </p:scale>
        <p:origin x="7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929ED7-FC58-4472-8954-215AB046EBF0}" type="datetimeFigureOut">
              <a:rPr lang="en-IN" smtClean="0"/>
              <a:t>19/11/23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938FC4-A82E-4F0F-B93F-EBABB1127262}" type="slidenum">
              <a:rPr lang="en-IN" smtClean="0"/>
              <a:t>‹#›</a:t>
            </a:fld>
            <a:endParaRPr lang="en-IN"/>
          </a:p>
        </p:txBody>
      </p:sp>
    </p:spTree>
    <p:extLst>
      <p:ext uri="{BB962C8B-B14F-4D97-AF65-F5344CB8AC3E}">
        <p14:creationId xmlns:p14="http://schemas.microsoft.com/office/powerpoint/2010/main" val="1651863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Considering the way, performing business operations in the international market is becoming increasingly volatile, it has become mandatory for big businesses to venture into foreign territories irrespective of the cultural differences which might surface. The study aims to shed light on the cultural differences existing between the UK and Germany which might establish hurdles for an MNC like Tesco. </a:t>
            </a:r>
            <a:endParaRPr lang="en-IN" dirty="0"/>
          </a:p>
        </p:txBody>
      </p:sp>
      <p:sp>
        <p:nvSpPr>
          <p:cNvPr id="4" name="Slide Number Placeholder 3"/>
          <p:cNvSpPr>
            <a:spLocks noGrp="1"/>
          </p:cNvSpPr>
          <p:nvPr>
            <p:ph type="sldNum" sz="quarter" idx="10"/>
          </p:nvPr>
        </p:nvSpPr>
        <p:spPr/>
        <p:txBody>
          <a:bodyPr/>
          <a:lstStyle/>
          <a:p>
            <a:fld id="{95938FC4-A82E-4F0F-B93F-EBABB1127262}" type="slidenum">
              <a:rPr lang="en-IN" smtClean="0"/>
              <a:t>2</a:t>
            </a:fld>
            <a:endParaRPr lang="en-IN"/>
          </a:p>
        </p:txBody>
      </p:sp>
    </p:spTree>
    <p:extLst>
      <p:ext uri="{BB962C8B-B14F-4D97-AF65-F5344CB8AC3E}">
        <p14:creationId xmlns:p14="http://schemas.microsoft.com/office/powerpoint/2010/main" val="3686891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Tesco PLC  is one of those names which have been operating in the UK market for decades and the company has always managed to keep its operations relevant throughout the years, catering to a loyal customer base. </a:t>
            </a:r>
            <a:endParaRPr lang="en-US" b="0" dirty="0">
              <a:effectLst/>
            </a:endParaRPr>
          </a:p>
        </p:txBody>
      </p:sp>
      <p:sp>
        <p:nvSpPr>
          <p:cNvPr id="4" name="Slide Number Placeholder 3"/>
          <p:cNvSpPr>
            <a:spLocks noGrp="1"/>
          </p:cNvSpPr>
          <p:nvPr>
            <p:ph type="sldNum" sz="quarter" idx="10"/>
          </p:nvPr>
        </p:nvSpPr>
        <p:spPr/>
        <p:txBody>
          <a:bodyPr/>
          <a:lstStyle/>
          <a:p>
            <a:fld id="{95938FC4-A82E-4F0F-B93F-EBABB1127262}" type="slidenum">
              <a:rPr lang="en-IN" smtClean="0"/>
              <a:t>3</a:t>
            </a:fld>
            <a:endParaRPr lang="en-IN"/>
          </a:p>
        </p:txBody>
      </p:sp>
    </p:spTree>
    <p:extLst>
      <p:ext uri="{BB962C8B-B14F-4D97-AF65-F5344CB8AC3E}">
        <p14:creationId xmlns:p14="http://schemas.microsoft.com/office/powerpoint/2010/main" val="1446488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Much like any other Multinational company, Tesco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Plc</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has been trying to expand its operations to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neighbouring</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European countries and establishing a management unit in Germany might just be the first step towards the plan. </a:t>
            </a:r>
            <a:endParaRPr lang="en-US"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5938FC4-A82E-4F0F-B93F-EBABB1127262}" type="slidenum">
              <a:rPr lang="en-IN" smtClean="0"/>
              <a:t>4</a:t>
            </a:fld>
            <a:endParaRPr lang="en-IN"/>
          </a:p>
        </p:txBody>
      </p:sp>
    </p:spTree>
    <p:extLst>
      <p:ext uri="{BB962C8B-B14F-4D97-AF65-F5344CB8AC3E}">
        <p14:creationId xmlns:p14="http://schemas.microsoft.com/office/powerpoint/2010/main" val="3791147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The population of the UK, even after being a mix of a plethora of cultures believes in upholding etiquette at a high pedestal.</a:t>
            </a:r>
            <a:endParaRPr lang="en-US"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5938FC4-A82E-4F0F-B93F-EBABB1127262}" type="slidenum">
              <a:rPr lang="en-IN" smtClean="0"/>
              <a:t>5</a:t>
            </a:fld>
            <a:endParaRPr lang="en-IN"/>
          </a:p>
        </p:txBody>
      </p:sp>
    </p:spTree>
    <p:extLst>
      <p:ext uri="{BB962C8B-B14F-4D97-AF65-F5344CB8AC3E}">
        <p14:creationId xmlns:p14="http://schemas.microsoft.com/office/powerpoint/2010/main" val="3756309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high literacy rate and the habit of working for specific hours have determined the approach of the natives towards work and professionalism. Expanding the area of operations would mean making the new operatives accustomed to the working hours of the company. </a:t>
            </a:r>
            <a:endParaRPr lang="en-US"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5938FC4-A82E-4F0F-B93F-EBABB1127262}" type="slidenum">
              <a:rPr lang="en-IN" smtClean="0"/>
              <a:t>6</a:t>
            </a:fld>
            <a:endParaRPr lang="en-IN"/>
          </a:p>
        </p:txBody>
      </p:sp>
    </p:spTree>
    <p:extLst>
      <p:ext uri="{BB962C8B-B14F-4D97-AF65-F5344CB8AC3E}">
        <p14:creationId xmlns:p14="http://schemas.microsoft.com/office/powerpoint/2010/main" val="19494354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The concept concerning regional diversity is not very prominent in every country, but Germany as a country is segmented into numerous local communities and they have their individual sets of beliefs and mannerisms. This at times regulates the way people behave or interact with one another. </a:t>
            </a:r>
            <a:endParaRPr lang="en-US"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5938FC4-A82E-4F0F-B93F-EBABB1127262}" type="slidenum">
              <a:rPr lang="en-IN" smtClean="0"/>
              <a:t>7</a:t>
            </a:fld>
            <a:endParaRPr lang="en-IN"/>
          </a:p>
        </p:txBody>
      </p:sp>
    </p:spTree>
    <p:extLst>
      <p:ext uri="{BB962C8B-B14F-4D97-AF65-F5344CB8AC3E}">
        <p14:creationId xmlns:p14="http://schemas.microsoft.com/office/powerpoint/2010/main" val="41056694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It has further been observed that certain concepts like mutual respect, privacy and accountability are highly valued by Germans. Albeit the prevalence of a social hierarchical ladder at times controls the quality of life and access of people to resources, Germans refrain from indulging in unwanted convolutions. </a:t>
            </a:r>
            <a:endParaRPr lang="en-US"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5938FC4-A82E-4F0F-B93F-EBABB1127262}" type="slidenum">
              <a:rPr lang="en-IN" smtClean="0"/>
              <a:t>8</a:t>
            </a:fld>
            <a:endParaRPr lang="en-IN"/>
          </a:p>
        </p:txBody>
      </p:sp>
    </p:spTree>
    <p:extLst>
      <p:ext uri="{BB962C8B-B14F-4D97-AF65-F5344CB8AC3E}">
        <p14:creationId xmlns:p14="http://schemas.microsoft.com/office/powerpoint/2010/main" val="8327195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Other than the English-speaking group, the population of the UK is a mixed bowl of a wide variety of cultures and languages, like Welsh and  Gaelic. On the other hand, even after being socially distributed the majority of the people of Germany speak German. Therefore it can be said that the population of the UK is much more welcoming in accepting and integrating people from different linguistic backgrounds. </a:t>
            </a:r>
            <a:endParaRPr lang="en-US"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5938FC4-A82E-4F0F-B93F-EBABB1127262}" type="slidenum">
              <a:rPr lang="en-IN" smtClean="0"/>
              <a:t>9</a:t>
            </a:fld>
            <a:endParaRPr lang="en-IN"/>
          </a:p>
        </p:txBody>
      </p:sp>
    </p:spTree>
    <p:extLst>
      <p:ext uri="{BB962C8B-B14F-4D97-AF65-F5344CB8AC3E}">
        <p14:creationId xmlns:p14="http://schemas.microsoft.com/office/powerpoint/2010/main" val="16552834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Considering the fact that the UK has always been welcoming towards foreigners, the prevalence of a plethora of religious communities is not something surprising. This showcases that a company like Tesco, which has its roots embedded in the UK holds the potential to be very welcoming while expanding into foreign regional territories. </a:t>
            </a:r>
            <a:endParaRPr lang="en-US"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5938FC4-A82E-4F0F-B93F-EBABB1127262}" type="slidenum">
              <a:rPr lang="en-IN" smtClean="0"/>
              <a:t>10</a:t>
            </a:fld>
            <a:endParaRPr lang="en-IN"/>
          </a:p>
        </p:txBody>
      </p:sp>
    </p:spTree>
    <p:extLst>
      <p:ext uri="{BB962C8B-B14F-4D97-AF65-F5344CB8AC3E}">
        <p14:creationId xmlns:p14="http://schemas.microsoft.com/office/powerpoint/2010/main" val="10819337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The yardsticks in relation to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Hofstede’s</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cultural dimensions theory showcase that there are multiple aspects which often determine the response of an individual with respect to stimuli, and communication strategies need to take heed of these responses in order to excel. </a:t>
            </a:r>
            <a:endParaRPr lang="en-US"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5938FC4-A82E-4F0F-B93F-EBABB1127262}" type="slidenum">
              <a:rPr lang="en-IN" smtClean="0"/>
              <a:t>11</a:t>
            </a:fld>
            <a:endParaRPr lang="en-IN"/>
          </a:p>
        </p:txBody>
      </p:sp>
    </p:spTree>
    <p:extLst>
      <p:ext uri="{BB962C8B-B14F-4D97-AF65-F5344CB8AC3E}">
        <p14:creationId xmlns:p14="http://schemas.microsoft.com/office/powerpoint/2010/main" val="42376770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Arial" panose="020B0604020202020204" pitchFamily="34" charset="0"/>
                <a:cs typeface="Arial" panose="020B0604020202020204" pitchFamily="34" charset="0"/>
              </a:rPr>
              <a:t>The other factor is “indulgence”, where Germany scores 40 and the UK 69 on the </a:t>
            </a:r>
            <a:r>
              <a:rPr lang="en-US" sz="1200" dirty="0" err="1">
                <a:latin typeface="Arial" panose="020B0604020202020204" pitchFamily="34" charset="0"/>
                <a:cs typeface="Arial" panose="020B0604020202020204" pitchFamily="34" charset="0"/>
              </a:rPr>
              <a:t>Hofestede</a:t>
            </a:r>
            <a:r>
              <a:rPr lang="en-US" sz="1200" dirty="0">
                <a:latin typeface="Arial" panose="020B0604020202020204" pitchFamily="34" charset="0"/>
                <a:cs typeface="Arial" panose="020B0604020202020204" pitchFamily="34" charset="0"/>
              </a:rPr>
              <a:t> meter, which implies Germans do not believe in intricate associations (HI, 2023). </a:t>
            </a:r>
          </a:p>
          <a:p>
            <a:pPr rtl="0"/>
            <a:r>
              <a:rPr lang="en-US" sz="1200" b="0" i="0" u="none" strike="noStrike" kern="1200" dirty="0">
                <a:solidFill>
                  <a:schemeClr val="tx1"/>
                </a:solidFill>
                <a:effectLst/>
                <a:latin typeface="+mn-lt"/>
                <a:ea typeface="+mn-ea"/>
                <a:cs typeface="+mn-cs"/>
              </a:rPr>
              <a:t>The results of the online comparison tool called the Culture factor, illustrate the cultural differences between the UK and Germany with respect to </a:t>
            </a:r>
            <a:r>
              <a:rPr lang="en-US" sz="1200" b="0" i="0" u="none" strike="noStrike" kern="1200" dirty="0" err="1">
                <a:solidFill>
                  <a:schemeClr val="tx1"/>
                </a:solidFill>
                <a:effectLst/>
                <a:latin typeface="+mn-lt"/>
                <a:ea typeface="+mn-ea"/>
                <a:cs typeface="+mn-cs"/>
              </a:rPr>
              <a:t>Hoftsede’s</a:t>
            </a:r>
            <a:r>
              <a:rPr lang="en-US" sz="1200" b="0" i="0" u="none" strike="noStrike" kern="1200" dirty="0">
                <a:solidFill>
                  <a:schemeClr val="tx1"/>
                </a:solidFill>
                <a:effectLst/>
                <a:latin typeface="+mn-lt"/>
                <a:ea typeface="+mn-ea"/>
                <a:cs typeface="+mn-cs"/>
              </a:rPr>
              <a:t> cultural Theory. </a:t>
            </a:r>
            <a:endParaRPr lang="en-US" b="0" dirty="0">
              <a:effectLst/>
            </a:endParaRPr>
          </a:p>
        </p:txBody>
      </p:sp>
      <p:sp>
        <p:nvSpPr>
          <p:cNvPr id="4" name="Slide Number Placeholder 3"/>
          <p:cNvSpPr>
            <a:spLocks noGrp="1"/>
          </p:cNvSpPr>
          <p:nvPr>
            <p:ph type="sldNum" sz="quarter" idx="10"/>
          </p:nvPr>
        </p:nvSpPr>
        <p:spPr/>
        <p:txBody>
          <a:bodyPr/>
          <a:lstStyle/>
          <a:p>
            <a:fld id="{95938FC4-A82E-4F0F-B93F-EBABB1127262}" type="slidenum">
              <a:rPr lang="en-IN" smtClean="0"/>
              <a:t>12</a:t>
            </a:fld>
            <a:endParaRPr lang="en-IN"/>
          </a:p>
        </p:txBody>
      </p:sp>
    </p:spTree>
    <p:extLst>
      <p:ext uri="{BB962C8B-B14F-4D97-AF65-F5344CB8AC3E}">
        <p14:creationId xmlns:p14="http://schemas.microsoft.com/office/powerpoint/2010/main" val="16670414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The professional approach of Tesco must showcase the attributes of inclusiveness while addressing their newly hired German staff.</a:t>
            </a:r>
            <a:endParaRPr lang="en-US"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5938FC4-A82E-4F0F-B93F-EBABB1127262}" type="slidenum">
              <a:rPr lang="en-IN" smtClean="0"/>
              <a:t>13</a:t>
            </a:fld>
            <a:endParaRPr lang="en-IN"/>
          </a:p>
        </p:txBody>
      </p:sp>
    </p:spTree>
    <p:extLst>
      <p:ext uri="{BB962C8B-B14F-4D97-AF65-F5344CB8AC3E}">
        <p14:creationId xmlns:p14="http://schemas.microsoft.com/office/powerpoint/2010/main" val="13727995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Communication is a two-way street and at times eradicating cultural barriers is a matter of personal biases which can be eradicated through the implementation of in-person sessions of training. It has been identified that the majority of the experts share the very same approach while addressing communication through the lens of an international perspective. </a:t>
            </a:r>
            <a:endParaRPr lang="en-US"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5938FC4-A82E-4F0F-B93F-EBABB1127262}" type="slidenum">
              <a:rPr lang="en-IN" smtClean="0"/>
              <a:t>14</a:t>
            </a:fld>
            <a:endParaRPr lang="en-IN"/>
          </a:p>
        </p:txBody>
      </p:sp>
    </p:spTree>
    <p:extLst>
      <p:ext uri="{BB962C8B-B14F-4D97-AF65-F5344CB8AC3E}">
        <p14:creationId xmlns:p14="http://schemas.microsoft.com/office/powerpoint/2010/main" val="26469679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It needs to be acknowledged that the idea of venturing into a new market space does not only involve catering to new batches of potential customers but also providing new job opportunities ad making a new group of employees a part of the workforce. Therefore, ensuring the prevalence of zero differences or bigotry is necessary.</a:t>
            </a:r>
            <a:endParaRPr lang="en-US"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5938FC4-A82E-4F0F-B93F-EBABB1127262}" type="slidenum">
              <a:rPr lang="en-IN" smtClean="0"/>
              <a:t>15</a:t>
            </a:fld>
            <a:endParaRPr lang="en-IN"/>
          </a:p>
        </p:txBody>
      </p:sp>
    </p:spTree>
    <p:extLst>
      <p:ext uri="{BB962C8B-B14F-4D97-AF65-F5344CB8AC3E}">
        <p14:creationId xmlns:p14="http://schemas.microsoft.com/office/powerpoint/2010/main" val="5102211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Collaboration through group activities is one of the foremost ways of bringing people together. Thus the probation period for new employees can be put through group collaborations with old employees of Tesco in terms of encouraging proper adhesion. This would not only strengthen the interpersonal relationships among the operatives but also contribute actively to the betterment of their skills. </a:t>
            </a:r>
            <a:endParaRPr lang="en-US"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5938FC4-A82E-4F0F-B93F-EBABB1127262}" type="slidenum">
              <a:rPr lang="en-IN" smtClean="0"/>
              <a:t>16</a:t>
            </a:fld>
            <a:endParaRPr lang="en-IN"/>
          </a:p>
        </p:txBody>
      </p:sp>
    </p:spTree>
    <p:extLst>
      <p:ext uri="{BB962C8B-B14F-4D97-AF65-F5344CB8AC3E}">
        <p14:creationId xmlns:p14="http://schemas.microsoft.com/office/powerpoint/2010/main" val="19042605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5938FC4-A82E-4F0F-B93F-EBABB1127262}" type="slidenum">
              <a:rPr lang="en-IN" smtClean="0"/>
              <a:t>17</a:t>
            </a:fld>
            <a:endParaRPr lang="en-IN"/>
          </a:p>
        </p:txBody>
      </p:sp>
    </p:spTree>
    <p:extLst>
      <p:ext uri="{BB962C8B-B14F-4D97-AF65-F5344CB8AC3E}">
        <p14:creationId xmlns:p14="http://schemas.microsoft.com/office/powerpoint/2010/main" val="35551031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95938FC4-A82E-4F0F-B93F-EBABB1127262}" type="slidenum">
              <a:rPr lang="en-IN" smtClean="0"/>
              <a:t>18</a:t>
            </a:fld>
            <a:endParaRPr lang="en-IN"/>
          </a:p>
        </p:txBody>
      </p:sp>
    </p:spTree>
    <p:extLst>
      <p:ext uri="{BB962C8B-B14F-4D97-AF65-F5344CB8AC3E}">
        <p14:creationId xmlns:p14="http://schemas.microsoft.com/office/powerpoint/2010/main" val="36775953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3F70A49B-A7A5-41DA-949C-18664146EF59}" type="datetimeFigureOut">
              <a:rPr lang="en-IN" smtClean="0"/>
              <a:t>19/11/23</a:t>
            </a:fld>
            <a:endParaRPr lang="en-IN"/>
          </a:p>
        </p:txBody>
      </p:sp>
      <p:sp>
        <p:nvSpPr>
          <p:cNvPr id="5" name="Footer Placeholder 4"/>
          <p:cNvSpPr>
            <a:spLocks noGrp="1"/>
          </p:cNvSpPr>
          <p:nvPr>
            <p:ph type="ftr" sz="quarter" idx="11"/>
          </p:nvPr>
        </p:nvSpPr>
        <p:spPr>
          <a:xfrm>
            <a:off x="1876424" y="5410201"/>
            <a:ext cx="5124886" cy="365125"/>
          </a:xfrm>
        </p:spPr>
        <p:txBody>
          <a:bodyPr/>
          <a:lstStyle/>
          <a:p>
            <a:endParaRPr lang="en-IN"/>
          </a:p>
        </p:txBody>
      </p:sp>
      <p:sp>
        <p:nvSpPr>
          <p:cNvPr id="6" name="Slide Number Placeholder 5"/>
          <p:cNvSpPr>
            <a:spLocks noGrp="1"/>
          </p:cNvSpPr>
          <p:nvPr>
            <p:ph type="sldNum" sz="quarter" idx="12"/>
          </p:nvPr>
        </p:nvSpPr>
        <p:spPr>
          <a:xfrm>
            <a:off x="9896911" y="5410199"/>
            <a:ext cx="771089" cy="365125"/>
          </a:xfrm>
        </p:spPr>
        <p:txBody>
          <a:bodyPr/>
          <a:lstStyle/>
          <a:p>
            <a:fld id="{5F61AB75-60A5-4966-9C67-9B5261391387}" type="slidenum">
              <a:rPr lang="en-IN" smtClean="0"/>
              <a:t>‹#›</a:t>
            </a:fld>
            <a:endParaRPr lang="en-IN"/>
          </a:p>
        </p:txBody>
      </p:sp>
    </p:spTree>
    <p:extLst>
      <p:ext uri="{BB962C8B-B14F-4D97-AF65-F5344CB8AC3E}">
        <p14:creationId xmlns:p14="http://schemas.microsoft.com/office/powerpoint/2010/main" val="33151187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70A49B-A7A5-41DA-949C-18664146EF59}" type="datetimeFigureOut">
              <a:rPr lang="en-IN" smtClean="0"/>
              <a:t>19/11/23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F61AB75-60A5-4966-9C67-9B5261391387}" type="slidenum">
              <a:rPr lang="en-IN" smtClean="0"/>
              <a:t>‹#›</a:t>
            </a:fld>
            <a:endParaRPr lang="en-IN"/>
          </a:p>
        </p:txBody>
      </p:sp>
    </p:spTree>
    <p:extLst>
      <p:ext uri="{BB962C8B-B14F-4D97-AF65-F5344CB8AC3E}">
        <p14:creationId xmlns:p14="http://schemas.microsoft.com/office/powerpoint/2010/main" val="4255974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70A49B-A7A5-41DA-949C-18664146EF59}" type="datetimeFigureOut">
              <a:rPr lang="en-IN" smtClean="0"/>
              <a:t>19/11/23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F61AB75-60A5-4966-9C67-9B5261391387}" type="slidenum">
              <a:rPr lang="en-IN" smtClean="0"/>
              <a:t>‹#›</a:t>
            </a:fld>
            <a:endParaRPr lang="en-IN"/>
          </a:p>
        </p:txBody>
      </p:sp>
    </p:spTree>
    <p:extLst>
      <p:ext uri="{BB962C8B-B14F-4D97-AF65-F5344CB8AC3E}">
        <p14:creationId xmlns:p14="http://schemas.microsoft.com/office/powerpoint/2010/main" val="3406532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F70A49B-A7A5-41DA-949C-18664146EF59}" type="datetimeFigureOut">
              <a:rPr lang="en-IN" smtClean="0"/>
              <a:t>19/11/23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F61AB75-60A5-4966-9C67-9B5261391387}" type="slidenum">
              <a:rPr lang="en-IN" smtClean="0"/>
              <a:t>‹#›</a:t>
            </a:fld>
            <a:endParaRPr lang="en-IN"/>
          </a:p>
        </p:txBody>
      </p:sp>
    </p:spTree>
    <p:extLst>
      <p:ext uri="{BB962C8B-B14F-4D97-AF65-F5344CB8AC3E}">
        <p14:creationId xmlns:p14="http://schemas.microsoft.com/office/powerpoint/2010/main" val="2573104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70A49B-A7A5-41DA-949C-18664146EF59}" type="datetimeFigureOut">
              <a:rPr lang="en-IN" smtClean="0"/>
              <a:t>19/11/23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F61AB75-60A5-4966-9C67-9B5261391387}" type="slidenum">
              <a:rPr lang="en-IN" smtClean="0"/>
              <a:t>‹#›</a:t>
            </a:fld>
            <a:endParaRPr lang="en-IN"/>
          </a:p>
        </p:txBody>
      </p:sp>
    </p:spTree>
    <p:extLst>
      <p:ext uri="{BB962C8B-B14F-4D97-AF65-F5344CB8AC3E}">
        <p14:creationId xmlns:p14="http://schemas.microsoft.com/office/powerpoint/2010/main" val="1049913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F70A49B-A7A5-41DA-949C-18664146EF59}" type="datetimeFigureOut">
              <a:rPr lang="en-IN" smtClean="0"/>
              <a:t>19/11/23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F61AB75-60A5-4966-9C67-9B5261391387}" type="slidenum">
              <a:rPr lang="en-IN" smtClean="0"/>
              <a:t>‹#›</a:t>
            </a:fld>
            <a:endParaRPr lang="en-IN"/>
          </a:p>
        </p:txBody>
      </p:sp>
    </p:spTree>
    <p:extLst>
      <p:ext uri="{BB962C8B-B14F-4D97-AF65-F5344CB8AC3E}">
        <p14:creationId xmlns:p14="http://schemas.microsoft.com/office/powerpoint/2010/main" val="932721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70A49B-A7A5-41DA-949C-18664146EF59}" type="datetimeFigureOut">
              <a:rPr lang="en-IN" smtClean="0"/>
              <a:t>19/11/23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F61AB75-60A5-4966-9C67-9B5261391387}" type="slidenum">
              <a:rPr lang="en-IN" smtClean="0"/>
              <a:t>‹#›</a:t>
            </a:fld>
            <a:endParaRPr lang="en-IN"/>
          </a:p>
        </p:txBody>
      </p:sp>
    </p:spTree>
    <p:extLst>
      <p:ext uri="{BB962C8B-B14F-4D97-AF65-F5344CB8AC3E}">
        <p14:creationId xmlns:p14="http://schemas.microsoft.com/office/powerpoint/2010/main" val="2782086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70A49B-A7A5-41DA-949C-18664146EF59}" type="datetimeFigureOut">
              <a:rPr lang="en-IN" smtClean="0"/>
              <a:t>19/11/23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F61AB75-60A5-4966-9C67-9B5261391387}" type="slidenum">
              <a:rPr lang="en-IN" smtClean="0"/>
              <a:t>‹#›</a:t>
            </a:fld>
            <a:endParaRPr lang="en-IN"/>
          </a:p>
        </p:txBody>
      </p:sp>
    </p:spTree>
    <p:extLst>
      <p:ext uri="{BB962C8B-B14F-4D97-AF65-F5344CB8AC3E}">
        <p14:creationId xmlns:p14="http://schemas.microsoft.com/office/powerpoint/2010/main" val="1900544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70A49B-A7A5-41DA-949C-18664146EF59}" type="datetimeFigureOut">
              <a:rPr lang="en-IN" smtClean="0"/>
              <a:t>19/11/23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F61AB75-60A5-4966-9C67-9B5261391387}" type="slidenum">
              <a:rPr lang="en-IN" smtClean="0"/>
              <a:t>‹#›</a:t>
            </a:fld>
            <a:endParaRPr lang="en-IN"/>
          </a:p>
        </p:txBody>
      </p:sp>
    </p:spTree>
    <p:extLst>
      <p:ext uri="{BB962C8B-B14F-4D97-AF65-F5344CB8AC3E}">
        <p14:creationId xmlns:p14="http://schemas.microsoft.com/office/powerpoint/2010/main" val="41632197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70A49B-A7A5-41DA-949C-18664146EF59}" type="datetimeFigureOut">
              <a:rPr lang="en-IN" smtClean="0"/>
              <a:t>19/11/23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F61AB75-60A5-4966-9C67-9B5261391387}" type="slidenum">
              <a:rPr lang="en-IN" smtClean="0"/>
              <a:t>‹#›</a:t>
            </a:fld>
            <a:endParaRPr lang="en-IN"/>
          </a:p>
        </p:txBody>
      </p:sp>
    </p:spTree>
    <p:extLst>
      <p:ext uri="{BB962C8B-B14F-4D97-AF65-F5344CB8AC3E}">
        <p14:creationId xmlns:p14="http://schemas.microsoft.com/office/powerpoint/2010/main" val="1759125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70A49B-A7A5-41DA-949C-18664146EF59}" type="datetimeFigureOut">
              <a:rPr lang="en-IN" smtClean="0"/>
              <a:t>19/11/23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F61AB75-60A5-4966-9C67-9B5261391387}" type="slidenum">
              <a:rPr lang="en-IN" smtClean="0"/>
              <a:t>‹#›</a:t>
            </a:fld>
            <a:endParaRPr lang="en-IN"/>
          </a:p>
        </p:txBody>
      </p:sp>
    </p:spTree>
    <p:extLst>
      <p:ext uri="{BB962C8B-B14F-4D97-AF65-F5344CB8AC3E}">
        <p14:creationId xmlns:p14="http://schemas.microsoft.com/office/powerpoint/2010/main" val="553463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70A49B-A7A5-41DA-949C-18664146EF59}" type="datetimeFigureOut">
              <a:rPr lang="en-IN" smtClean="0"/>
              <a:t>19/11/23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F61AB75-60A5-4966-9C67-9B5261391387}" type="slidenum">
              <a:rPr lang="en-IN" smtClean="0"/>
              <a:t>‹#›</a:t>
            </a:fld>
            <a:endParaRPr lang="en-IN"/>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13100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70A49B-A7A5-41DA-949C-18664146EF59}" type="datetimeFigureOut">
              <a:rPr lang="en-IN" smtClean="0"/>
              <a:t>19/11/23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F61AB75-60A5-4966-9C67-9B5261391387}" type="slidenum">
              <a:rPr lang="en-IN" smtClean="0"/>
              <a:t>‹#›</a:t>
            </a:fld>
            <a:endParaRPr lang="en-IN"/>
          </a:p>
        </p:txBody>
      </p:sp>
    </p:spTree>
    <p:extLst>
      <p:ext uri="{BB962C8B-B14F-4D97-AF65-F5344CB8AC3E}">
        <p14:creationId xmlns:p14="http://schemas.microsoft.com/office/powerpoint/2010/main" val="22114031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F70A49B-A7A5-41DA-949C-18664146EF59}" type="datetimeFigureOut">
              <a:rPr lang="en-IN" smtClean="0"/>
              <a:t>19/11/23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F61AB75-60A5-4966-9C67-9B5261391387}" type="slidenum">
              <a:rPr lang="en-IN" smtClean="0"/>
              <a:t>‹#›</a:t>
            </a:fld>
            <a:endParaRPr lang="en-IN"/>
          </a:p>
        </p:txBody>
      </p:sp>
    </p:spTree>
    <p:extLst>
      <p:ext uri="{BB962C8B-B14F-4D97-AF65-F5344CB8AC3E}">
        <p14:creationId xmlns:p14="http://schemas.microsoft.com/office/powerpoint/2010/main" val="19661508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F70A49B-A7A5-41DA-949C-18664146EF59}" type="datetimeFigureOut">
              <a:rPr lang="en-IN" smtClean="0"/>
              <a:t>19/11/23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F61AB75-60A5-4966-9C67-9B5261391387}" type="slidenum">
              <a:rPr lang="en-IN" smtClean="0"/>
              <a:t>‹#›</a:t>
            </a:fld>
            <a:endParaRPr lang="en-IN"/>
          </a:p>
        </p:txBody>
      </p:sp>
    </p:spTree>
    <p:extLst>
      <p:ext uri="{BB962C8B-B14F-4D97-AF65-F5344CB8AC3E}">
        <p14:creationId xmlns:p14="http://schemas.microsoft.com/office/powerpoint/2010/main" val="3126502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70A49B-A7A5-41DA-949C-18664146EF59}" type="datetimeFigureOut">
              <a:rPr lang="en-IN" smtClean="0"/>
              <a:t>19/11/23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F61AB75-60A5-4966-9C67-9B5261391387}" type="slidenum">
              <a:rPr lang="en-IN" smtClean="0"/>
              <a:t>‹#›</a:t>
            </a:fld>
            <a:endParaRPr lang="en-IN"/>
          </a:p>
        </p:txBody>
      </p:sp>
    </p:spTree>
    <p:extLst>
      <p:ext uri="{BB962C8B-B14F-4D97-AF65-F5344CB8AC3E}">
        <p14:creationId xmlns:p14="http://schemas.microsoft.com/office/powerpoint/2010/main" val="2965841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70A49B-A7A5-41DA-949C-18664146EF59}" type="datetimeFigureOut">
              <a:rPr lang="en-IN" smtClean="0"/>
              <a:t>19/11/23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F61AB75-60A5-4966-9C67-9B5261391387}" type="slidenum">
              <a:rPr lang="en-IN" smtClean="0"/>
              <a:t>‹#›</a:t>
            </a:fld>
            <a:endParaRPr lang="en-IN"/>
          </a:p>
        </p:txBody>
      </p:sp>
    </p:spTree>
    <p:extLst>
      <p:ext uri="{BB962C8B-B14F-4D97-AF65-F5344CB8AC3E}">
        <p14:creationId xmlns:p14="http://schemas.microsoft.com/office/powerpoint/2010/main" val="240886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F70A49B-A7A5-41DA-949C-18664146EF59}" type="datetimeFigureOut">
              <a:rPr lang="en-IN" smtClean="0"/>
              <a:t>19/11/23</a:t>
            </a:fld>
            <a:endParaRPr lang="en-IN"/>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F61AB75-60A5-4966-9C67-9B5261391387}" type="slidenum">
              <a:rPr lang="en-IN" smtClean="0"/>
              <a:t>‹#›</a:t>
            </a:fld>
            <a:endParaRPr lang="en-IN"/>
          </a:p>
        </p:txBody>
      </p:sp>
    </p:spTree>
    <p:extLst>
      <p:ext uri="{BB962C8B-B14F-4D97-AF65-F5344CB8AC3E}">
        <p14:creationId xmlns:p14="http://schemas.microsoft.com/office/powerpoint/2010/main" val="602174194"/>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tescoplc.com/about/our-history/&amp;sa=D&amp;source=docs&amp;ust=1699337805967095&amp;usg=AOvVaw1kvk-pp1dprY-y269wdPvT" TargetMode="External"/><Relationship Id="rId3" Type="http://schemas.openxmlformats.org/officeDocument/2006/relationships/hyperlink" Target="https://www.britannica.com/place/United-Kingdom/Religion&amp;sa=D&amp;source=docs&amp;ust=1699343994252061&amp;usg=AOvVaw3v4oV3dMphbNYq_9pwL_gU" TargetMode="External"/><Relationship Id="rId7" Type="http://schemas.openxmlformats.org/officeDocument/2006/relationships/hyperlink" Target="https://www.academia.edu/download/82807401/1_s2.0_S0969593120300470_main.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hofstede-insights.com/country-comparison-tool?countries=germany,united+kingdom&amp;sa=D&amp;source=docs&amp;ust=1699344232438590&amp;usg=AOvVaw0sWs9U9lrGoxEYbtAs0zDV" TargetMode="External"/><Relationship Id="rId5" Type="http://schemas.openxmlformats.org/officeDocument/2006/relationships/hyperlink" Target="https://www.ethnicity-facts-figures.service.gov.uk/uk-population-by-ethnicity/national-and-regional-populations/population-of-england-and-wales/latest&amp;sa=D&amp;source=docs&amp;ust=1699340981488680&amp;usg=AOvVaw2KHmN11oygHewcuU4A5xcf" TargetMode="External"/><Relationship Id="rId4" Type="http://schemas.openxmlformats.org/officeDocument/2006/relationships/hyperlink" Target="https://www.researchgate.net/profile/Eric-Cohen-3/publication/343371923_LTO_and_the_Passage_of_Time_Time_to_Revisit_Hofstede's_Cultural_Dimensions/links/61f2c37e9a753545e2fe8e9f/LTO-and-the-Passage-of-Time-Time-to-Revisit-Hofstedes-Cultural-Dimensions.pdf" TargetMode="External"/><Relationship Id="rId9" Type="http://schemas.openxmlformats.org/officeDocument/2006/relationships/hyperlink" Target="https://www.tmf-group.com/en/news-insights/articles/2018/may/cultural-considerations-uk/&amp;sa=D&amp;source=docs&amp;ust=1699339323723820&amp;usg=AOvVaw0DNyL3gZOstYswJl92OrjG"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Vector Technology Circle And Technical Background, Vector, Technology  Circle, Technology Background Image And Wallpaper for Free Download"/>
          <p:cNvPicPr>
            <a:picLocks noChangeAspect="1" noChangeArrowheads="1"/>
          </p:cNvPicPr>
          <p:nvPr/>
        </p:nvPicPr>
        <p:blipFill>
          <a:blip r:embed="rId2"/>
          <a:srcRect b="17600"/>
          <a:stretch>
            <a:fillRect/>
          </a:stretch>
        </p:blipFill>
        <p:spPr bwMode="auto">
          <a:xfrm>
            <a:off x="0" y="0"/>
            <a:ext cx="12192000" cy="6906768"/>
          </a:xfrm>
          <a:prstGeom prst="rect">
            <a:avLst/>
          </a:prstGeom>
          <a:noFill/>
        </p:spPr>
      </p:pic>
      <p:sp>
        <p:nvSpPr>
          <p:cNvPr id="6" name="TextBox 5"/>
          <p:cNvSpPr txBox="1"/>
          <p:nvPr/>
        </p:nvSpPr>
        <p:spPr>
          <a:xfrm>
            <a:off x="1596981" y="1211687"/>
            <a:ext cx="8611673" cy="954107"/>
          </a:xfrm>
          <a:prstGeom prst="rect">
            <a:avLst/>
          </a:prstGeom>
          <a:noFill/>
        </p:spPr>
        <p:txBody>
          <a:bodyPr wrap="square" rtlCol="0">
            <a:spAutoFit/>
          </a:bodyPr>
          <a:lstStyle/>
          <a:p>
            <a:pPr algn="ctr"/>
            <a:r>
              <a:rPr lang="en-IN" sz="2800" b="1" dirty="0">
                <a:solidFill>
                  <a:schemeClr val="tx2">
                    <a:lumMod val="75000"/>
                  </a:schemeClr>
                </a:solidFill>
                <a:latin typeface="Arial" panose="020B0604020202020204" pitchFamily="34" charset="0"/>
                <a:cs typeface="Arial" panose="020B0604020202020204" pitchFamily="34" charset="0"/>
              </a:rPr>
              <a:t>International Business Communications</a:t>
            </a:r>
            <a:r>
              <a:rPr lang="ro-RO" sz="2800" b="1" dirty="0">
                <a:solidFill>
                  <a:schemeClr val="tx2">
                    <a:lumMod val="75000"/>
                  </a:schemeClr>
                </a:solidFill>
                <a:latin typeface="Arial" panose="020B0604020202020204" pitchFamily="34" charset="0"/>
                <a:cs typeface="Arial" panose="020B0604020202020204" pitchFamily="34" charset="0"/>
              </a:rPr>
              <a:t> (IBC)</a:t>
            </a:r>
            <a:endParaRPr lang="en-IN" sz="2800" b="0" dirty="0">
              <a:solidFill>
                <a:schemeClr val="tx2">
                  <a:lumMod val="75000"/>
                </a:schemeClr>
              </a:solidFill>
              <a:effectLst/>
              <a:latin typeface="Arial" panose="020B0604020202020204" pitchFamily="34" charset="0"/>
              <a:cs typeface="Arial" panose="020B0604020202020204" pitchFamily="34" charset="0"/>
            </a:endParaRPr>
          </a:p>
          <a:p>
            <a:pPr algn="ctr"/>
            <a:r>
              <a:rPr lang="en-IN" sz="2800" b="1" dirty="0">
                <a:solidFill>
                  <a:schemeClr val="tx2">
                    <a:lumMod val="75000"/>
                  </a:schemeClr>
                </a:solidFill>
                <a:latin typeface="Arial" panose="020B0604020202020204" pitchFamily="34" charset="0"/>
                <a:cs typeface="Arial" panose="020B0604020202020204" pitchFamily="34" charset="0"/>
              </a:rPr>
              <a:t>Presentation</a:t>
            </a:r>
            <a:endParaRPr lang="en-IN" sz="2800" b="0" dirty="0">
              <a:solidFill>
                <a:schemeClr val="tx2">
                  <a:lumMod val="75000"/>
                </a:schemeClr>
              </a:solidFill>
              <a:effectLst/>
              <a:latin typeface="Arial" panose="020B0604020202020204" pitchFamily="34" charset="0"/>
              <a:cs typeface="Arial" panose="020B0604020202020204" pitchFamily="34" charset="0"/>
            </a:endParaRPr>
          </a:p>
        </p:txBody>
      </p:sp>
      <p:sp>
        <p:nvSpPr>
          <p:cNvPr id="7" name="TextBox 6"/>
          <p:cNvSpPr txBox="1"/>
          <p:nvPr/>
        </p:nvSpPr>
        <p:spPr>
          <a:xfrm>
            <a:off x="480811" y="5875987"/>
            <a:ext cx="2514600" cy="923330"/>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p>
            <a:r>
              <a:rPr lang="en-US" dirty="0">
                <a:solidFill>
                  <a:schemeClr val="bg2">
                    <a:lumMod val="20000"/>
                    <a:lumOff val="80000"/>
                  </a:schemeClr>
                </a:solidFill>
                <a:effectLst>
                  <a:outerShdw blurRad="50800" dist="50800" dir="5400000" algn="ctr" rotWithShape="0">
                    <a:srgbClr val="000000">
                      <a:alpha val="84000"/>
                    </a:srgbClr>
                  </a:outerShdw>
                </a:effectLst>
                <a:latin typeface="Times New Roman" pitchFamily="18" charset="0"/>
                <a:cs typeface="Times New Roman" pitchFamily="18" charset="0"/>
              </a:rPr>
              <a:t>Student’s  Name:</a:t>
            </a:r>
            <a:r>
              <a:rPr lang="ro-RO" dirty="0">
                <a:solidFill>
                  <a:schemeClr val="bg2">
                    <a:lumMod val="20000"/>
                    <a:lumOff val="80000"/>
                  </a:schemeClr>
                </a:solidFill>
                <a:effectLst>
                  <a:outerShdw blurRad="50800" dist="50800" dir="5400000" algn="ctr" rotWithShape="0">
                    <a:srgbClr val="000000">
                      <a:alpha val="84000"/>
                    </a:srgbClr>
                  </a:outerShdw>
                </a:effectLst>
                <a:latin typeface="Times New Roman" pitchFamily="18" charset="0"/>
                <a:cs typeface="Times New Roman" pitchFamily="18" charset="0"/>
              </a:rPr>
              <a:t> Anca Georgiana Cretan</a:t>
            </a:r>
            <a:endParaRPr lang="en-US" dirty="0">
              <a:solidFill>
                <a:schemeClr val="bg2">
                  <a:lumMod val="20000"/>
                  <a:lumOff val="80000"/>
                </a:schemeClr>
              </a:solidFill>
              <a:effectLst>
                <a:outerShdw blurRad="50800" dist="50800" dir="5400000" algn="ctr" rotWithShape="0">
                  <a:srgbClr val="000000">
                    <a:alpha val="84000"/>
                  </a:srgbClr>
                </a:outerShdw>
              </a:effectLst>
              <a:latin typeface="Times New Roman" pitchFamily="18" charset="0"/>
              <a:cs typeface="Times New Roman" pitchFamily="18" charset="0"/>
            </a:endParaRPr>
          </a:p>
          <a:p>
            <a:r>
              <a:rPr lang="en-US" dirty="0">
                <a:solidFill>
                  <a:schemeClr val="bg2">
                    <a:lumMod val="20000"/>
                    <a:lumOff val="80000"/>
                  </a:schemeClr>
                </a:solidFill>
                <a:effectLst>
                  <a:outerShdw blurRad="50800" dist="50800" dir="5400000" algn="ctr" rotWithShape="0">
                    <a:srgbClr val="000000">
                      <a:alpha val="84000"/>
                    </a:srgbClr>
                  </a:outerShdw>
                </a:effectLst>
                <a:latin typeface="Times New Roman" pitchFamily="18" charset="0"/>
                <a:cs typeface="Times New Roman" pitchFamily="18" charset="0"/>
              </a:rPr>
              <a:t>Student’s ID:</a:t>
            </a:r>
            <a:r>
              <a:rPr lang="ro-RO" dirty="0">
                <a:solidFill>
                  <a:schemeClr val="bg2">
                    <a:lumMod val="20000"/>
                    <a:lumOff val="80000"/>
                  </a:schemeClr>
                </a:solidFill>
                <a:effectLst>
                  <a:outerShdw blurRad="50800" dist="50800" dir="5400000" algn="ctr" rotWithShape="0">
                    <a:srgbClr val="000000">
                      <a:alpha val="84000"/>
                    </a:srgbClr>
                  </a:outerShdw>
                </a:effectLst>
                <a:latin typeface="Times New Roman" pitchFamily="18" charset="0"/>
                <a:cs typeface="Times New Roman" pitchFamily="18" charset="0"/>
              </a:rPr>
              <a:t> 2030045</a:t>
            </a:r>
            <a:endParaRPr lang="en-US" dirty="0">
              <a:solidFill>
                <a:schemeClr val="bg2">
                  <a:lumMod val="20000"/>
                  <a:lumOff val="80000"/>
                </a:schemeClr>
              </a:solidFill>
              <a:effectLst>
                <a:outerShdw blurRad="50800" dist="50800" dir="5400000" algn="ctr" rotWithShape="0">
                  <a:srgbClr val="000000">
                    <a:alpha val="84000"/>
                  </a:srgbClr>
                </a:outerShdw>
              </a:effectLst>
              <a:latin typeface="Times New Roman" pitchFamily="18" charset="0"/>
              <a:cs typeface="Times New Roman" pitchFamily="18" charset="0"/>
            </a:endParaRPr>
          </a:p>
        </p:txBody>
      </p:sp>
    </p:spTree>
    <p:extLst>
      <p:ext uri="{BB962C8B-B14F-4D97-AF65-F5344CB8AC3E}">
        <p14:creationId xmlns:p14="http://schemas.microsoft.com/office/powerpoint/2010/main" val="7517853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4177" y="645813"/>
            <a:ext cx="7661393" cy="514246"/>
          </a:xfrm>
        </p:spPr>
        <p:txBody>
          <a:bodyPr>
            <a:normAutofit/>
          </a:bodyPr>
          <a:lstStyle/>
          <a:p>
            <a:pPr algn="ctr"/>
            <a:r>
              <a:rPr lang="en-US" sz="2000" b="1" dirty="0">
                <a:latin typeface="Arial" panose="020B0604020202020204" pitchFamily="34" charset="0"/>
                <a:cs typeface="Arial" panose="020B0604020202020204" pitchFamily="34" charset="0"/>
              </a:rPr>
              <a:t>INTRODUCTION</a:t>
            </a:r>
            <a:endParaRPr lang="en-IN" sz="2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064526" y="4722125"/>
            <a:ext cx="10440538" cy="1983476"/>
          </a:xfrm>
        </p:spPr>
        <p:txBody>
          <a:bodyPr>
            <a:noAutofit/>
          </a:bodyPr>
          <a:lstStyle/>
          <a:p>
            <a:pPr algn="just"/>
            <a:r>
              <a:rPr lang="en-US" sz="1600" dirty="0">
                <a:latin typeface="Arial" panose="020B0604020202020204" pitchFamily="34" charset="0"/>
                <a:cs typeface="Arial" panose="020B0604020202020204" pitchFamily="34" charset="0"/>
              </a:rPr>
              <a:t>The need for expansion is becoming increasingly mandatory in the modern-day business world. </a:t>
            </a:r>
          </a:p>
          <a:p>
            <a:pPr algn="just"/>
            <a:r>
              <a:rPr lang="en-US" sz="1600" dirty="0">
                <a:latin typeface="Arial" panose="020B0604020202020204" pitchFamily="34" charset="0"/>
                <a:cs typeface="Arial" panose="020B0604020202020204" pitchFamily="34" charset="0"/>
              </a:rPr>
              <a:t>According to Srivastava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(2020, p.101709), the present-day condition of international business has become heavily reliant on understanding the cultural belongings of target customer groups.</a:t>
            </a:r>
          </a:p>
          <a:p>
            <a:pPr algn="just"/>
            <a:r>
              <a:rPr lang="en-US" sz="1600" dirty="0">
                <a:latin typeface="Arial" panose="020B0604020202020204" pitchFamily="34" charset="0"/>
                <a:cs typeface="Arial" panose="020B0604020202020204" pitchFamily="34" charset="0"/>
              </a:rPr>
              <a:t>This study aims to perform a hypothetical study centered around the scope of Tesco </a:t>
            </a:r>
            <a:r>
              <a:rPr lang="en-US" sz="1600" dirty="0" err="1">
                <a:latin typeface="Arial" panose="020B0604020202020204" pitchFamily="34" charset="0"/>
                <a:cs typeface="Arial" panose="020B0604020202020204" pitchFamily="34" charset="0"/>
              </a:rPr>
              <a:t>Plc</a:t>
            </a:r>
            <a:r>
              <a:rPr lang="en-US" sz="1600" dirty="0">
                <a:latin typeface="Arial" panose="020B0604020202020204" pitchFamily="34" charset="0"/>
                <a:cs typeface="Arial" panose="020B0604020202020204" pitchFamily="34" charset="0"/>
              </a:rPr>
              <a:t> to expand its management operations to the foreign territories of Germany and assess the cultural differences prevailing between the UK and Germany.</a:t>
            </a:r>
            <a:endParaRPr lang="en-IN" sz="1600" dirty="0">
              <a:latin typeface="Arial" panose="020B0604020202020204" pitchFamily="34" charset="0"/>
              <a:cs typeface="Arial" panose="020B0604020202020204" pitchFamily="34" charset="0"/>
            </a:endParaRPr>
          </a:p>
        </p:txBody>
      </p:sp>
      <p:pic>
        <p:nvPicPr>
          <p:cNvPr id="7170" name="Picture 2" descr="The best route for global business expansion in Ind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28003" y="1497218"/>
            <a:ext cx="5493423" cy="3123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7771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4177" y="645813"/>
            <a:ext cx="7661393" cy="514246"/>
          </a:xfrm>
        </p:spPr>
        <p:txBody>
          <a:bodyPr>
            <a:noAutofit/>
          </a:bodyPr>
          <a:lstStyle/>
          <a:p>
            <a:pPr algn="ctr"/>
            <a:r>
              <a:rPr lang="en-US" sz="2000" b="1" dirty="0">
                <a:latin typeface="Arial" panose="020B0604020202020204" pitchFamily="34" charset="0"/>
                <a:cs typeface="Arial" panose="020B0604020202020204" pitchFamily="34" charset="0"/>
              </a:rPr>
              <a:t>Background of the selected company</a:t>
            </a:r>
            <a:endParaRPr lang="en-IN" sz="2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21716" y="5227092"/>
            <a:ext cx="9905999" cy="1364777"/>
          </a:xfrm>
        </p:spPr>
        <p:txBody>
          <a:bodyPr>
            <a:noAutofit/>
          </a:bodyPr>
          <a:lstStyle/>
          <a:p>
            <a:r>
              <a:rPr lang="en-US" sz="1600" dirty="0">
                <a:latin typeface="Arial" panose="020B0604020202020204" pitchFamily="34" charset="0"/>
                <a:cs typeface="Arial" panose="020B0604020202020204" pitchFamily="34" charset="0"/>
              </a:rPr>
              <a:t>Tesco has been operating as one of the leading chains of supermarkets in the UK since 1919 (Tesco, 2023). </a:t>
            </a:r>
          </a:p>
          <a:p>
            <a:r>
              <a:rPr lang="en-US" sz="1600" dirty="0">
                <a:latin typeface="Arial" panose="020B0604020202020204" pitchFamily="34" charset="0"/>
                <a:cs typeface="Arial" panose="020B0604020202020204" pitchFamily="34" charset="0"/>
              </a:rPr>
              <a:t>During the time span between 1950 to 1960, the company grew exponentially by resorting to mergers and acquisitions.</a:t>
            </a:r>
          </a:p>
          <a:p>
            <a:pPr marL="0" indent="0">
              <a:buNone/>
            </a:pPr>
            <a:endParaRPr lang="en-US" sz="1600" dirty="0">
              <a:latin typeface="Arial" panose="020B0604020202020204" pitchFamily="34" charset="0"/>
              <a:cs typeface="Arial" panose="020B0604020202020204" pitchFamily="34" charset="0"/>
            </a:endParaRPr>
          </a:p>
        </p:txBody>
      </p:sp>
      <p:pic>
        <p:nvPicPr>
          <p:cNvPr id="8194" name="Picture 2" descr="How Do You Manage Your Cash Flow During Business Expans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49020" y="1824028"/>
            <a:ext cx="5209180" cy="2930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6730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4177" y="645813"/>
            <a:ext cx="7661393" cy="514246"/>
          </a:xfrm>
        </p:spPr>
        <p:txBody>
          <a:bodyPr>
            <a:noAutofit/>
          </a:bodyPr>
          <a:lstStyle/>
          <a:p>
            <a:pPr algn="ctr"/>
            <a:r>
              <a:rPr lang="en-US" sz="2000" b="1" dirty="0">
                <a:latin typeface="Arial" panose="020B0604020202020204" pitchFamily="34" charset="0"/>
                <a:cs typeface="Arial" panose="020B0604020202020204" pitchFamily="34" charset="0"/>
              </a:rPr>
              <a:t>Background of the selected company, Continued.</a:t>
            </a:r>
            <a:endParaRPr lang="en-IN" sz="2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21716" y="5418161"/>
            <a:ext cx="9905999" cy="1287439"/>
          </a:xfrm>
        </p:spPr>
        <p:txBody>
          <a:bodyPr>
            <a:normAutofit/>
          </a:bodyPr>
          <a:lstStyle/>
          <a:p>
            <a:pPr algn="just"/>
            <a:r>
              <a:rPr lang="en-US" sz="1600" dirty="0">
                <a:latin typeface="Arial" panose="020B0604020202020204" pitchFamily="34" charset="0"/>
                <a:cs typeface="Arial" panose="020B0604020202020204" pitchFamily="34" charset="0"/>
              </a:rPr>
              <a:t>The company initially introduced the concept of self-service and was always successful in understanding and delivering to its UK-based customers (Tesco, 2023)</a:t>
            </a:r>
          </a:p>
          <a:p>
            <a:pPr algn="just"/>
            <a:r>
              <a:rPr lang="en-US" sz="1600" dirty="0">
                <a:latin typeface="Arial" panose="020B0604020202020204" pitchFamily="34" charset="0"/>
                <a:cs typeface="Arial" panose="020B0604020202020204" pitchFamily="34" charset="0"/>
              </a:rPr>
              <a:t>Since 2010, the company has dedicated itself to growth and trying to penetrate the international market. </a:t>
            </a:r>
          </a:p>
        </p:txBody>
      </p:sp>
      <p:pic>
        <p:nvPicPr>
          <p:cNvPr id="9218" name="Picture 2" descr="Tesco PLC - EVE Lis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0903" y="1438029"/>
            <a:ext cx="4978747" cy="3324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1582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4177" y="645813"/>
            <a:ext cx="7661393" cy="514246"/>
          </a:xfrm>
        </p:spPr>
        <p:txBody>
          <a:bodyPr>
            <a:noAutofit/>
          </a:bodyPr>
          <a:lstStyle/>
          <a:p>
            <a:pPr algn="ctr"/>
            <a:r>
              <a:rPr lang="en-US" sz="2000" b="1" dirty="0">
                <a:latin typeface="Arial" panose="020B0604020202020204" pitchFamily="34" charset="0"/>
                <a:cs typeface="Arial" panose="020B0604020202020204" pitchFamily="34" charset="0"/>
              </a:rPr>
              <a:t>The prevailing cultural factors in the UK</a:t>
            </a:r>
            <a:endParaRPr lang="en-IN" sz="2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21716" y="5213445"/>
            <a:ext cx="9905999" cy="1492155"/>
          </a:xfrm>
        </p:spPr>
        <p:txBody>
          <a:bodyPr>
            <a:noAutofit/>
          </a:bodyPr>
          <a:lstStyle/>
          <a:p>
            <a:r>
              <a:rPr lang="en-US" sz="1600" dirty="0">
                <a:latin typeface="Arial" panose="020B0604020202020204" pitchFamily="34" charset="0"/>
                <a:cs typeface="Arial" panose="020B0604020202020204" pitchFamily="34" charset="0"/>
              </a:rPr>
              <a:t>The UK has always been home to multi-ethnic and multilingual societies (TMF, 2018).</a:t>
            </a:r>
          </a:p>
          <a:p>
            <a:r>
              <a:rPr lang="en-US" sz="1600" dirty="0">
                <a:latin typeface="Arial" panose="020B0604020202020204" pitchFamily="34" charset="0"/>
                <a:cs typeface="Arial" panose="020B0604020202020204" pitchFamily="34" charset="0"/>
              </a:rPr>
              <a:t>The citizens of the country are generally </a:t>
            </a:r>
            <a:r>
              <a:rPr lang="en-US" sz="1600" dirty="0" err="1">
                <a:latin typeface="Arial" panose="020B0604020202020204" pitchFamily="34" charset="0"/>
                <a:cs typeface="Arial" panose="020B0604020202020204" pitchFamily="34" charset="0"/>
              </a:rPr>
              <a:t>categorised</a:t>
            </a:r>
            <a:r>
              <a:rPr lang="en-US" sz="1600" dirty="0">
                <a:latin typeface="Arial" panose="020B0604020202020204" pitchFamily="34" charset="0"/>
                <a:cs typeface="Arial" panose="020B0604020202020204" pitchFamily="34" charset="0"/>
              </a:rPr>
              <a:t> as well-mannered and etiquette runs as one of the primary cultural dimensions. </a:t>
            </a:r>
          </a:p>
          <a:p>
            <a:pPr marL="0" indent="0">
              <a:buNone/>
            </a:pPr>
            <a:endParaRPr lang="en-US" sz="1600" dirty="0">
              <a:latin typeface="Arial" panose="020B0604020202020204" pitchFamily="34" charset="0"/>
              <a:cs typeface="Arial" panose="020B0604020202020204" pitchFamily="34" charset="0"/>
            </a:endParaRPr>
          </a:p>
        </p:txBody>
      </p:sp>
      <p:pic>
        <p:nvPicPr>
          <p:cNvPr id="12290" name="Picture 2" descr="Extent of multicultural integration in England, by ethnicity 2019 | Statist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1410" y="1577637"/>
            <a:ext cx="4606925" cy="3422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149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4177" y="504967"/>
            <a:ext cx="7661393" cy="655092"/>
          </a:xfrm>
        </p:spPr>
        <p:txBody>
          <a:bodyPr>
            <a:noAutofit/>
          </a:bodyPr>
          <a:lstStyle/>
          <a:p>
            <a:pPr algn="ctr"/>
            <a:r>
              <a:rPr lang="en-US" sz="2000" b="1" dirty="0">
                <a:latin typeface="Arial" panose="020B0604020202020204" pitchFamily="34" charset="0"/>
                <a:cs typeface="Arial" panose="020B0604020202020204" pitchFamily="34" charset="0"/>
              </a:rPr>
              <a:t>The prevailing cultural factors in the UK, Continued.</a:t>
            </a:r>
            <a:endParaRPr lang="en-IN" sz="2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21716" y="5418161"/>
            <a:ext cx="9905999" cy="1287439"/>
          </a:xfrm>
        </p:spPr>
        <p:txBody>
          <a:bodyPr>
            <a:normAutofit fontScale="92500" lnSpcReduction="20000"/>
          </a:bodyPr>
          <a:lstStyle/>
          <a:p>
            <a:r>
              <a:rPr lang="en-US" sz="1700" dirty="0">
                <a:latin typeface="Arial" panose="020B0604020202020204" pitchFamily="34" charset="0"/>
                <a:cs typeface="Arial" panose="020B0604020202020204" pitchFamily="34" charset="0"/>
              </a:rPr>
              <a:t>It has been identified that the literacy level of the people of the UK is also pretty high when compared to that of any other country.</a:t>
            </a:r>
          </a:p>
          <a:p>
            <a:r>
              <a:rPr lang="en-US" sz="1700" dirty="0">
                <a:latin typeface="Arial" panose="020B0604020202020204" pitchFamily="34" charset="0"/>
                <a:cs typeface="Arial" panose="020B0604020202020204" pitchFamily="34" charset="0"/>
              </a:rPr>
              <a:t>The Working Time Regulations Act of 1998, has restricted the weekly hours for people within a span of 48 hours (TMF, 2018). </a:t>
            </a:r>
          </a:p>
          <a:p>
            <a:pPr marL="0" indent="0">
              <a:buNone/>
            </a:pPr>
            <a:endParaRPr lang="en-US" dirty="0">
              <a:latin typeface="Arial" panose="020B0604020202020204" pitchFamily="34" charset="0"/>
              <a:cs typeface="Arial" panose="020B0604020202020204" pitchFamily="34" charset="0"/>
            </a:endParaRPr>
          </a:p>
        </p:txBody>
      </p:sp>
      <p:pic>
        <p:nvPicPr>
          <p:cNvPr id="13314" name="Picture 2" descr="Work Culture in the UK - CareerProfessor.work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16376" y="1515873"/>
            <a:ext cx="3546474" cy="35464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8023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4177" y="645813"/>
            <a:ext cx="7661393" cy="514246"/>
          </a:xfrm>
        </p:spPr>
        <p:txBody>
          <a:bodyPr>
            <a:noAutofit/>
          </a:bodyPr>
          <a:lstStyle/>
          <a:p>
            <a:pPr algn="ctr"/>
            <a:r>
              <a:rPr lang="en-US" sz="2000" b="1" dirty="0">
                <a:latin typeface="Arial" panose="020B0604020202020204" pitchFamily="34" charset="0"/>
                <a:cs typeface="Arial" panose="020B0604020202020204" pitchFamily="34" charset="0"/>
              </a:rPr>
              <a:t>The cultural aspects of Germany</a:t>
            </a:r>
            <a:endParaRPr lang="en-IN" sz="2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21716" y="5527343"/>
            <a:ext cx="9905999" cy="1178257"/>
          </a:xfrm>
        </p:spPr>
        <p:txBody>
          <a:bodyPr>
            <a:normAutofit/>
          </a:bodyPr>
          <a:lstStyle/>
          <a:p>
            <a:r>
              <a:rPr lang="en-US" sz="1600" dirty="0">
                <a:latin typeface="Arial" panose="020B0604020202020204" pitchFamily="34" charset="0"/>
                <a:cs typeface="Arial" panose="020B0604020202020204" pitchFamily="34" charset="0"/>
              </a:rPr>
              <a:t>Unlike the UK, Germany possesses and values the concept of regional diversity (</a:t>
            </a:r>
            <a:r>
              <a:rPr lang="en-US" sz="1600" dirty="0" err="1">
                <a:latin typeface="Arial" panose="020B0604020202020204" pitchFamily="34" charset="0"/>
                <a:cs typeface="Arial" panose="020B0604020202020204" pitchFamily="34" charset="0"/>
              </a:rPr>
              <a:t>CulturalAtlas</a:t>
            </a:r>
            <a:r>
              <a:rPr lang="en-US" sz="1600" dirty="0">
                <a:latin typeface="Arial" panose="020B0604020202020204" pitchFamily="34" charset="0"/>
                <a:cs typeface="Arial" panose="020B0604020202020204" pitchFamily="34" charset="0"/>
              </a:rPr>
              <a:t>, 2023).</a:t>
            </a:r>
          </a:p>
          <a:p>
            <a:r>
              <a:rPr lang="en-US" sz="1600" dirty="0">
                <a:latin typeface="Arial" panose="020B0604020202020204" pitchFamily="34" charset="0"/>
                <a:cs typeface="Arial" panose="020B0604020202020204" pitchFamily="34" charset="0"/>
              </a:rPr>
              <a:t>Local and patriotism at times dictates the behavioral patterns and responses of people.</a:t>
            </a:r>
          </a:p>
          <a:p>
            <a:pPr marL="0" indent="0">
              <a:buNone/>
            </a:pPr>
            <a:endParaRPr lang="en-US" sz="2000" dirty="0">
              <a:latin typeface="Arial" panose="020B0604020202020204" pitchFamily="34" charset="0"/>
              <a:cs typeface="Arial" panose="020B0604020202020204" pitchFamily="34" charset="0"/>
            </a:endParaRPr>
          </a:p>
        </p:txBody>
      </p:sp>
      <p:pic>
        <p:nvPicPr>
          <p:cNvPr id="14338" name="Picture 2" descr="Germany vs UK: expert interview with P. Bijok on cultural differences in  ecommer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7748" y="1638300"/>
            <a:ext cx="733425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9896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4177" y="645813"/>
            <a:ext cx="7661393" cy="514246"/>
          </a:xfrm>
        </p:spPr>
        <p:txBody>
          <a:bodyPr>
            <a:noAutofit/>
          </a:bodyPr>
          <a:lstStyle/>
          <a:p>
            <a:pPr algn="ctr"/>
            <a:r>
              <a:rPr lang="en-US" sz="2000" b="1" dirty="0">
                <a:latin typeface="Arial" panose="020B0604020202020204" pitchFamily="34" charset="0"/>
                <a:cs typeface="Arial" panose="020B0604020202020204" pitchFamily="34" charset="0"/>
              </a:rPr>
              <a:t>The cultural aspects of Germany, continued</a:t>
            </a:r>
            <a:endParaRPr lang="en-IN" sz="2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21716" y="5595582"/>
            <a:ext cx="9905999" cy="1110018"/>
          </a:xfrm>
        </p:spPr>
        <p:txBody>
          <a:bodyPr>
            <a:normAutofit/>
          </a:bodyPr>
          <a:lstStyle/>
          <a:p>
            <a:pPr algn="just"/>
            <a:r>
              <a:rPr lang="en-US" sz="1600" dirty="0">
                <a:latin typeface="Arial" panose="020B0604020202020204" pitchFamily="34" charset="0"/>
                <a:cs typeface="Arial" panose="020B0604020202020204" pitchFamily="34" charset="0"/>
              </a:rPr>
              <a:t>Germans, as a collective unit also respect the concept of privacy and accountability. </a:t>
            </a:r>
          </a:p>
          <a:p>
            <a:pPr algn="just"/>
            <a:r>
              <a:rPr lang="en-US" sz="1600" dirty="0">
                <a:latin typeface="Arial" panose="020B0604020202020204" pitchFamily="34" charset="0"/>
                <a:cs typeface="Arial" panose="020B0604020202020204" pitchFamily="34" charset="0"/>
              </a:rPr>
              <a:t>The social hierarchy which prevails within the communities at times defines the literacy rates and basic </a:t>
            </a:r>
            <a:r>
              <a:rPr lang="en-US" sz="1600" dirty="0" err="1">
                <a:latin typeface="Arial" panose="020B0604020202020204" pitchFamily="34" charset="0"/>
                <a:cs typeface="Arial" panose="020B0604020202020204" pitchFamily="34" charset="0"/>
              </a:rPr>
              <a:t>behavioural</a:t>
            </a:r>
            <a:r>
              <a:rPr lang="en-US" sz="1600" dirty="0">
                <a:latin typeface="Arial" panose="020B0604020202020204" pitchFamily="34" charset="0"/>
                <a:cs typeface="Arial" panose="020B0604020202020204" pitchFamily="34" charset="0"/>
              </a:rPr>
              <a:t> traits among people (</a:t>
            </a:r>
            <a:r>
              <a:rPr lang="en-US" sz="1600" dirty="0" err="1">
                <a:latin typeface="Arial" panose="020B0604020202020204" pitchFamily="34" charset="0"/>
                <a:cs typeface="Arial" panose="020B0604020202020204" pitchFamily="34" charset="0"/>
              </a:rPr>
              <a:t>CulturalAtlas</a:t>
            </a:r>
            <a:r>
              <a:rPr lang="en-US" sz="1600" dirty="0">
                <a:latin typeface="Arial" panose="020B0604020202020204" pitchFamily="34" charset="0"/>
                <a:cs typeface="Arial" panose="020B0604020202020204" pitchFamily="34" charset="0"/>
              </a:rPr>
              <a:t>, 2023). </a:t>
            </a:r>
          </a:p>
          <a:p>
            <a:pPr marL="0" indent="0">
              <a:buNone/>
            </a:pPr>
            <a:endParaRPr lang="en-US" dirty="0">
              <a:latin typeface="Arial" panose="020B0604020202020204" pitchFamily="34" charset="0"/>
              <a:cs typeface="Arial" panose="020B0604020202020204" pitchFamily="34" charset="0"/>
            </a:endParaRPr>
          </a:p>
        </p:txBody>
      </p:sp>
      <p:pic>
        <p:nvPicPr>
          <p:cNvPr id="10242" name="Picture 2" descr="Germany - Culture, Arts, Cuisine | Britannic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50517" y="1309248"/>
            <a:ext cx="5460084" cy="36818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9621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4177" y="204716"/>
            <a:ext cx="7661393" cy="955343"/>
          </a:xfrm>
        </p:spPr>
        <p:txBody>
          <a:bodyPr>
            <a:noAutofit/>
          </a:bodyPr>
          <a:lstStyle/>
          <a:p>
            <a:pPr algn="ctr"/>
            <a:r>
              <a:rPr lang="en-US" sz="2000" b="1" dirty="0">
                <a:latin typeface="Arial" panose="020B0604020202020204" pitchFamily="34" charset="0"/>
                <a:cs typeface="Arial" panose="020B0604020202020204" pitchFamily="34" charset="0"/>
              </a:rPr>
              <a:t>Comparison between the cultural differences of the countries: Language, ethnicity and social structures </a:t>
            </a:r>
            <a:endParaRPr lang="en-IN" sz="2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219950" y="1617259"/>
            <a:ext cx="4326056" cy="4633416"/>
          </a:xfrm>
        </p:spPr>
        <p:txBody>
          <a:bodyPr>
            <a:noAutofit/>
          </a:bodyPr>
          <a:lstStyle/>
          <a:p>
            <a:pPr algn="just"/>
            <a:r>
              <a:rPr lang="en-US" sz="1600" dirty="0">
                <a:latin typeface="Arial" panose="020B0604020202020204" pitchFamily="34" charset="0"/>
                <a:cs typeface="Arial" panose="020B0604020202020204" pitchFamily="34" charset="0"/>
              </a:rPr>
              <a:t>The primary language that is found and used all across the UK is English, whereas around 95% of the people in Germany speak German and consider it as their primary language. </a:t>
            </a:r>
          </a:p>
          <a:p>
            <a:pPr algn="just"/>
            <a:r>
              <a:rPr lang="en-US" sz="1600" dirty="0">
                <a:latin typeface="Arial" panose="020B0604020202020204" pitchFamily="34" charset="0"/>
                <a:cs typeface="Arial" panose="020B0604020202020204" pitchFamily="34" charset="0"/>
              </a:rPr>
              <a:t>As has been mentioned before the UK acts as a home to people from multiple ethnic groups, starting from English people to British Asian communities (Gov.uk, 2022).</a:t>
            </a:r>
          </a:p>
          <a:p>
            <a:pPr algn="just"/>
            <a:r>
              <a:rPr lang="en-US" sz="1600" dirty="0">
                <a:latin typeface="Arial" panose="020B0604020202020204" pitchFamily="34" charset="0"/>
                <a:cs typeface="Arial" panose="020B0604020202020204" pitchFamily="34" charset="0"/>
              </a:rPr>
              <a:t>Even though the mix of ethnicity is not that prevalent in Germany, with the population primarily comprising  Germans and Austrians, the existence of societal hierarchy is much more prevalent in Germany. </a:t>
            </a:r>
          </a:p>
        </p:txBody>
      </p:sp>
      <p:pic>
        <p:nvPicPr>
          <p:cNvPr id="4" name="Picture 3"/>
          <p:cNvPicPr>
            <a:picLocks noChangeAspect="1"/>
          </p:cNvPicPr>
          <p:nvPr/>
        </p:nvPicPr>
        <p:blipFill>
          <a:blip r:embed="rId3"/>
          <a:stretch>
            <a:fillRect/>
          </a:stretch>
        </p:blipFill>
        <p:spPr>
          <a:xfrm>
            <a:off x="1095375" y="1617259"/>
            <a:ext cx="5848350" cy="4410075"/>
          </a:xfrm>
          <a:prstGeom prst="rect">
            <a:avLst/>
          </a:prstGeom>
        </p:spPr>
      </p:pic>
    </p:spTree>
    <p:extLst>
      <p:ext uri="{BB962C8B-B14F-4D97-AF65-F5344CB8AC3E}">
        <p14:creationId xmlns:p14="http://schemas.microsoft.com/office/powerpoint/2010/main" val="621232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4177" y="150125"/>
            <a:ext cx="7661393" cy="1009934"/>
          </a:xfrm>
        </p:spPr>
        <p:txBody>
          <a:bodyPr>
            <a:noAutofit/>
          </a:bodyPr>
          <a:lstStyle/>
          <a:p>
            <a:pPr algn="ctr"/>
            <a:r>
              <a:rPr lang="en-US" sz="2000" b="1" dirty="0">
                <a:latin typeface="Arial" panose="020B0604020202020204" pitchFamily="34" charset="0"/>
                <a:cs typeface="Arial" panose="020B0604020202020204" pitchFamily="34" charset="0"/>
              </a:rPr>
              <a:t>Comparison between the cultural differences of the countries: Religious values and work-related attitudes</a:t>
            </a:r>
            <a:endParaRPr lang="en-IN" sz="2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21716" y="5227093"/>
            <a:ext cx="9905999" cy="1478507"/>
          </a:xfrm>
        </p:spPr>
        <p:txBody>
          <a:bodyPr>
            <a:normAutofit/>
          </a:bodyPr>
          <a:lstStyle/>
          <a:p>
            <a:r>
              <a:rPr lang="en-US" sz="1600" dirty="0">
                <a:latin typeface="Arial" panose="020B0604020202020204" pitchFamily="34" charset="0"/>
                <a:cs typeface="Arial" panose="020B0604020202020204" pitchFamily="34" charset="0"/>
              </a:rPr>
              <a:t>The majority of the population of the UK, much like that of the population of Germany belongs to Christian communities (Britannica, 2023). </a:t>
            </a:r>
          </a:p>
          <a:p>
            <a:r>
              <a:rPr lang="en-US" sz="1600" dirty="0">
                <a:latin typeface="Arial" panose="020B0604020202020204" pitchFamily="34" charset="0"/>
                <a:cs typeface="Arial" panose="020B0604020202020204" pitchFamily="34" charset="0"/>
              </a:rPr>
              <a:t>It has been observed that the existence of regions like Islam, Hinduism and Buddhism is also very prominent in the UK. </a:t>
            </a:r>
          </a:p>
        </p:txBody>
      </p:sp>
      <p:pic>
        <p:nvPicPr>
          <p:cNvPr id="11266" name="Picture 2" descr="German Religion | Holidays | Festivals | Holiday Calend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89178" y="1330332"/>
            <a:ext cx="4631390" cy="34535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6848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4177" y="518615"/>
            <a:ext cx="7661393" cy="641444"/>
          </a:xfrm>
        </p:spPr>
        <p:txBody>
          <a:bodyPr>
            <a:noAutofit/>
          </a:bodyPr>
          <a:lstStyle/>
          <a:p>
            <a:pPr algn="ctr"/>
            <a:r>
              <a:rPr lang="en-IN" sz="2000" b="1" dirty="0">
                <a:latin typeface="Arial" panose="020B0604020202020204" pitchFamily="34" charset="0"/>
                <a:cs typeface="Arial" panose="020B0604020202020204" pitchFamily="34" charset="0"/>
              </a:rPr>
              <a:t>Theories concerning intercultural communication</a:t>
            </a:r>
            <a:endParaRPr lang="en-IN" sz="2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26183" y="1910686"/>
            <a:ext cx="6061721" cy="3398293"/>
          </a:xfrm>
        </p:spPr>
        <p:txBody>
          <a:bodyPr>
            <a:normAutofit/>
          </a:bodyPr>
          <a:lstStyle/>
          <a:p>
            <a:pPr algn="just"/>
            <a:r>
              <a:rPr lang="en-US" sz="1600" dirty="0">
                <a:latin typeface="Arial" panose="020B0604020202020204" pitchFamily="34" charset="0"/>
                <a:cs typeface="Arial" panose="020B0604020202020204" pitchFamily="34" charset="0"/>
              </a:rPr>
              <a:t>One of the foremost theories which is traditionally considered while opting for Intercultural communication is </a:t>
            </a:r>
            <a:r>
              <a:rPr lang="en-US" sz="1600" dirty="0" err="1">
                <a:latin typeface="Arial" panose="020B0604020202020204" pitchFamily="34" charset="0"/>
                <a:cs typeface="Arial" panose="020B0604020202020204" pitchFamily="34" charset="0"/>
              </a:rPr>
              <a:t>Hofstede’s</a:t>
            </a:r>
            <a:r>
              <a:rPr lang="en-US" sz="1600" dirty="0">
                <a:latin typeface="Arial" panose="020B0604020202020204" pitchFamily="34" charset="0"/>
                <a:cs typeface="Arial" panose="020B0604020202020204" pitchFamily="34" charset="0"/>
              </a:rPr>
              <a:t> cultural dimensions theory. </a:t>
            </a:r>
          </a:p>
          <a:p>
            <a:pPr algn="just"/>
            <a:r>
              <a:rPr lang="en-US" sz="1600" dirty="0">
                <a:latin typeface="Arial" panose="020B0604020202020204" pitchFamily="34" charset="0"/>
                <a:cs typeface="Arial" panose="020B0604020202020204" pitchFamily="34" charset="0"/>
              </a:rPr>
              <a:t>The theory showcases the way the cultural upbringing of an individual actually regulates their values and morals. </a:t>
            </a:r>
          </a:p>
          <a:p>
            <a:pPr algn="just"/>
            <a:r>
              <a:rPr lang="en-US" sz="1600" dirty="0">
                <a:latin typeface="Arial" panose="020B0604020202020204" pitchFamily="34" charset="0"/>
                <a:cs typeface="Arial" panose="020B0604020202020204" pitchFamily="34" charset="0"/>
              </a:rPr>
              <a:t>According to the theory, six dimensions must be analysed before developing an intercultural communication strategy; they are “power distance”, “Individuality”, “Uncertainty avoidance”, “motivation towards success”, “long-term orientation” and “indulgence” (Chun</a:t>
            </a:r>
            <a:r>
              <a:rPr lang="en-US" sz="1600" i="1" dirty="0">
                <a:latin typeface="Arial" panose="020B0604020202020204" pitchFamily="34" charset="0"/>
                <a:cs typeface="Arial" panose="020B0604020202020204" pitchFamily="34" charset="0"/>
              </a:rPr>
              <a:t> et al</a:t>
            </a:r>
            <a:r>
              <a:rPr lang="en-US" sz="1600" dirty="0">
                <a:latin typeface="Arial" panose="020B0604020202020204" pitchFamily="34" charset="0"/>
                <a:cs typeface="Arial" panose="020B0604020202020204" pitchFamily="34" charset="0"/>
              </a:rPr>
              <a:t>., 2021, p.360). </a:t>
            </a:r>
          </a:p>
        </p:txBody>
      </p:sp>
      <p:pic>
        <p:nvPicPr>
          <p:cNvPr id="1030" name="Picture 6" descr="About Prof. Geert Hofstede - Culture In The Workpla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1929" y="1988022"/>
            <a:ext cx="3521123" cy="35389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7149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4177" y="300251"/>
            <a:ext cx="7661393" cy="859808"/>
          </a:xfrm>
        </p:spPr>
        <p:txBody>
          <a:bodyPr>
            <a:noAutofit/>
          </a:bodyPr>
          <a:lstStyle/>
          <a:p>
            <a:pPr algn="ctr"/>
            <a:r>
              <a:rPr lang="en-IN" sz="2000" b="1" dirty="0">
                <a:latin typeface="Arial" panose="020B0604020202020204" pitchFamily="34" charset="0"/>
                <a:cs typeface="Arial" panose="020B0604020202020204" pitchFamily="34" charset="0"/>
              </a:rPr>
              <a:t>Theories concerning intercultural communication, Continued</a:t>
            </a:r>
            <a:endParaRPr lang="en-IN" sz="2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87356" y="4244455"/>
            <a:ext cx="10413242" cy="2461146"/>
          </a:xfrm>
        </p:spPr>
        <p:txBody>
          <a:bodyPr>
            <a:noAutofit/>
          </a:bodyPr>
          <a:lstStyle/>
          <a:p>
            <a:r>
              <a:rPr lang="en-US" sz="1600" dirty="0">
                <a:latin typeface="Arial" panose="020B0604020202020204" pitchFamily="34" charset="0"/>
                <a:cs typeface="Arial" panose="020B0604020202020204" pitchFamily="34" charset="0"/>
              </a:rPr>
              <a:t>It has been observed that the power distance and the motivation towards success factors prevailing in Germany are the same as that of the UK, therefore it would not be difficult for  Tesco to arrange operations in accordance with the societal structure of Germany (HI, 2023). </a:t>
            </a:r>
          </a:p>
          <a:p>
            <a:r>
              <a:rPr lang="en-US" sz="1600" dirty="0">
                <a:latin typeface="Arial" panose="020B0604020202020204" pitchFamily="34" charset="0"/>
                <a:cs typeface="Arial" panose="020B0604020202020204" pitchFamily="34" charset="0"/>
              </a:rPr>
              <a:t>The population of both countries have been unearthed to be almost equally individualistic ( (HI, 2023). </a:t>
            </a:r>
          </a:p>
          <a:p>
            <a:r>
              <a:rPr lang="en-US" sz="1600" dirty="0">
                <a:latin typeface="Arial" panose="020B0604020202020204" pitchFamily="34" charset="0"/>
                <a:cs typeface="Arial" panose="020B0604020202020204" pitchFamily="34" charset="0"/>
              </a:rPr>
              <a:t>The only factors which Tesco needs to address before commencing business within the territories of Germany are that German people refrain from taking risks, thus the clear difference in the uncertainty avoidance yardstick.</a:t>
            </a:r>
          </a:p>
        </p:txBody>
      </p:sp>
      <p:pic>
        <p:nvPicPr>
          <p:cNvPr id="4" name="image1.png"/>
          <p:cNvPicPr/>
          <p:nvPr/>
        </p:nvPicPr>
        <p:blipFill>
          <a:blip r:embed="rId3"/>
          <a:srcRect/>
          <a:stretch>
            <a:fillRect/>
          </a:stretch>
        </p:blipFill>
        <p:spPr>
          <a:xfrm>
            <a:off x="3230562" y="1287913"/>
            <a:ext cx="5504006" cy="2828687"/>
          </a:xfrm>
          <a:prstGeom prst="rect">
            <a:avLst/>
          </a:prstGeom>
          <a:ln/>
        </p:spPr>
      </p:pic>
    </p:spTree>
    <p:extLst>
      <p:ext uri="{BB962C8B-B14F-4D97-AF65-F5344CB8AC3E}">
        <p14:creationId xmlns:p14="http://schemas.microsoft.com/office/powerpoint/2010/main" val="10452621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4177" y="341194"/>
            <a:ext cx="7661393" cy="818865"/>
          </a:xfrm>
        </p:spPr>
        <p:txBody>
          <a:bodyPr>
            <a:noAutofit/>
          </a:bodyPr>
          <a:lstStyle/>
          <a:p>
            <a:pPr algn="ctr"/>
            <a:r>
              <a:rPr lang="en-US" sz="2000" b="1" dirty="0">
                <a:latin typeface="Arial" panose="020B0604020202020204" pitchFamily="34" charset="0"/>
                <a:cs typeface="Arial" panose="020B0604020202020204" pitchFamily="34" charset="0"/>
              </a:rPr>
              <a:t>Critical Analysis of the communication approaches</a:t>
            </a:r>
            <a:endParaRPr lang="en-IN" sz="2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21716" y="5472752"/>
            <a:ext cx="9905999" cy="1232848"/>
          </a:xfrm>
        </p:spPr>
        <p:txBody>
          <a:bodyPr>
            <a:normAutofit/>
          </a:bodyPr>
          <a:lstStyle/>
          <a:p>
            <a:r>
              <a:rPr lang="en-US" sz="1600" dirty="0">
                <a:latin typeface="Arial" panose="020B0604020202020204" pitchFamily="34" charset="0"/>
                <a:cs typeface="Arial" panose="020B0604020202020204" pitchFamily="34" charset="0"/>
              </a:rPr>
              <a:t>Verbal and written are conventionally considered as the primary two ways to communicate.</a:t>
            </a:r>
          </a:p>
          <a:p>
            <a:r>
              <a:rPr lang="en-US" sz="1600" dirty="0">
                <a:latin typeface="Arial" panose="020B0604020202020204" pitchFamily="34" charset="0"/>
                <a:cs typeface="Arial" panose="020B0604020202020204" pitchFamily="34" charset="0"/>
              </a:rPr>
              <a:t>According to the opinion of </a:t>
            </a:r>
            <a:r>
              <a:rPr lang="en-US" sz="1600" dirty="0" err="1">
                <a:latin typeface="Arial" panose="020B0604020202020204" pitchFamily="34" charset="0"/>
                <a:cs typeface="Arial" panose="020B0604020202020204" pitchFamily="34" charset="0"/>
              </a:rPr>
              <a:t>Golubeva</a:t>
            </a:r>
            <a:r>
              <a:rPr lang="en-US" sz="1600" dirty="0">
                <a:latin typeface="Arial" panose="020B0604020202020204" pitchFamily="34" charset="0"/>
                <a:cs typeface="Arial" panose="020B0604020202020204" pitchFamily="34" charset="0"/>
              </a:rPr>
              <a:t> and </a:t>
            </a:r>
            <a:r>
              <a:rPr lang="en-US" sz="1600" dirty="0" err="1">
                <a:latin typeface="Arial" panose="020B0604020202020204" pitchFamily="34" charset="0"/>
                <a:cs typeface="Arial" panose="020B0604020202020204" pitchFamily="34" charset="0"/>
              </a:rPr>
              <a:t>Guntersdorfer</a:t>
            </a:r>
            <a:r>
              <a:rPr lang="en-US" sz="1600" dirty="0">
                <a:latin typeface="Arial" panose="020B0604020202020204" pitchFamily="34" charset="0"/>
                <a:cs typeface="Arial" panose="020B0604020202020204" pitchFamily="34" charset="0"/>
              </a:rPr>
              <a:t> (2020, p.120), exhibiting empathy is one of the foremost ways to communicate while addressing personnel from different communities.</a:t>
            </a:r>
          </a:p>
        </p:txBody>
      </p:sp>
      <p:pic>
        <p:nvPicPr>
          <p:cNvPr id="2050" name="Picture 2" descr="How Leaders Develop an Empathetic Communication Styl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50961" y="1369813"/>
            <a:ext cx="6107823" cy="3442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76817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4177" y="491319"/>
            <a:ext cx="7661393" cy="668740"/>
          </a:xfrm>
        </p:spPr>
        <p:txBody>
          <a:bodyPr>
            <a:noAutofit/>
          </a:bodyPr>
          <a:lstStyle/>
          <a:p>
            <a:pPr algn="ctr"/>
            <a:r>
              <a:rPr lang="en-US" sz="2000" b="1" dirty="0">
                <a:latin typeface="Arial" panose="020B0604020202020204" pitchFamily="34" charset="0"/>
                <a:cs typeface="Arial" panose="020B0604020202020204" pitchFamily="34" charset="0"/>
              </a:rPr>
              <a:t>Critical Analysis of the communication approaches, Continued.</a:t>
            </a:r>
            <a:endParaRPr lang="en-IN" sz="2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21716" y="5759354"/>
            <a:ext cx="9905999" cy="946245"/>
          </a:xfrm>
        </p:spPr>
        <p:txBody>
          <a:bodyPr>
            <a:normAutofit/>
          </a:bodyPr>
          <a:lstStyle/>
          <a:p>
            <a:pPr algn="just"/>
            <a:r>
              <a:rPr lang="en-US" sz="1600" dirty="0">
                <a:latin typeface="Arial" panose="020B0604020202020204" pitchFamily="34" charset="0"/>
                <a:cs typeface="Arial" panose="020B0604020202020204" pitchFamily="34" charset="0"/>
              </a:rPr>
              <a:t>The opinions of the majority of the experts illustrate that companies like Tesco need to be more reliant on conducting employee training before expanding their operations to foreign territories. </a:t>
            </a:r>
          </a:p>
        </p:txBody>
      </p:sp>
      <p:pic>
        <p:nvPicPr>
          <p:cNvPr id="3074" name="Picture 2" descr="Communication…Is it really that simple?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45436" y="1300785"/>
            <a:ext cx="5918873" cy="40721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89624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4177" y="645813"/>
            <a:ext cx="7661393" cy="514246"/>
          </a:xfrm>
        </p:spPr>
        <p:txBody>
          <a:bodyPr>
            <a:noAutofit/>
          </a:bodyPr>
          <a:lstStyle/>
          <a:p>
            <a:pPr algn="ctr"/>
            <a:r>
              <a:rPr lang="en-US" sz="2000" b="1" dirty="0">
                <a:latin typeface="Arial" panose="020B0604020202020204" pitchFamily="34" charset="0"/>
                <a:cs typeface="Arial" panose="020B0604020202020204" pitchFamily="34" charset="0"/>
              </a:rPr>
              <a:t>Conclusion</a:t>
            </a:r>
            <a:endParaRPr lang="en-IN" sz="1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21716" y="5308979"/>
            <a:ext cx="9905999" cy="1396621"/>
          </a:xfrm>
        </p:spPr>
        <p:txBody>
          <a:bodyPr>
            <a:noAutofit/>
          </a:bodyPr>
          <a:lstStyle/>
          <a:p>
            <a:pPr algn="just"/>
            <a:r>
              <a:rPr lang="en-US" sz="1600" dirty="0">
                <a:latin typeface="Arial" panose="020B0604020202020204" pitchFamily="34" charset="0"/>
                <a:cs typeface="Arial" panose="020B0604020202020204" pitchFamily="34" charset="0"/>
              </a:rPr>
              <a:t>It can be concluded that Tesco does have the potential to excel in the market of Germany if they are willing to invest time in performing necessary market research.</a:t>
            </a:r>
          </a:p>
          <a:p>
            <a:pPr algn="just"/>
            <a:r>
              <a:rPr lang="en-US" sz="1600" dirty="0">
                <a:latin typeface="Arial" panose="020B0604020202020204" pitchFamily="34" charset="0"/>
                <a:cs typeface="Arial" panose="020B0604020202020204" pitchFamily="34" charset="0"/>
              </a:rPr>
              <a:t>The individualistic needs of the people of the country must be considered while hiring local staff and commencing business within the regional territories.</a:t>
            </a:r>
          </a:p>
        </p:txBody>
      </p:sp>
      <p:pic>
        <p:nvPicPr>
          <p:cNvPr id="4098" name="Picture 2" descr="How to expand your product in a new marke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91860" y="1707953"/>
            <a:ext cx="5026025" cy="32578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6199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4177" y="645813"/>
            <a:ext cx="7661393" cy="514246"/>
          </a:xfrm>
        </p:spPr>
        <p:txBody>
          <a:bodyPr>
            <a:noAutofit/>
          </a:bodyPr>
          <a:lstStyle/>
          <a:p>
            <a:pPr algn="ctr"/>
            <a:r>
              <a:rPr lang="en-US" sz="2000" b="1" dirty="0">
                <a:latin typeface="Arial" panose="020B0604020202020204" pitchFamily="34" charset="0"/>
                <a:cs typeface="Arial" panose="020B0604020202020204" pitchFamily="34" charset="0"/>
              </a:rPr>
              <a:t>Recommendations</a:t>
            </a:r>
            <a:endParaRPr lang="en-IN" sz="2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21717" y="2183643"/>
            <a:ext cx="4812384" cy="2729552"/>
          </a:xfrm>
        </p:spPr>
        <p:txBody>
          <a:bodyPr>
            <a:noAutofit/>
          </a:bodyPr>
          <a:lstStyle/>
          <a:p>
            <a:pPr algn="just"/>
            <a:r>
              <a:rPr lang="en-US" sz="1600" dirty="0">
                <a:latin typeface="Arial" panose="020B0604020202020204" pitchFamily="34" charset="0"/>
                <a:cs typeface="Arial" panose="020B0604020202020204" pitchFamily="34" charset="0"/>
              </a:rPr>
              <a:t>The company can consider performing extensive surveys to determine the best possible location in Germany to establish the EU management office.</a:t>
            </a:r>
          </a:p>
          <a:p>
            <a:pPr algn="just"/>
            <a:r>
              <a:rPr lang="en-US" sz="1600" dirty="0">
                <a:latin typeface="Arial" panose="020B0604020202020204" pitchFamily="34" charset="0"/>
                <a:cs typeface="Arial" panose="020B0604020202020204" pitchFamily="34" charset="0"/>
              </a:rPr>
              <a:t>The cultural differences and the possible negativity within the preexisting workforce can actually be negated by conducting individual as well as group training sessions. </a:t>
            </a:r>
          </a:p>
        </p:txBody>
      </p:sp>
      <p:pic>
        <p:nvPicPr>
          <p:cNvPr id="5124" name="Picture 4" descr="Conference Idea | Great PowerPoint ClipArt for Presentations -  PresenterMedia.co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4715" y="1510876"/>
            <a:ext cx="5501398" cy="4813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85682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4177" y="645813"/>
            <a:ext cx="7661393" cy="514246"/>
          </a:xfrm>
        </p:spPr>
        <p:txBody>
          <a:bodyPr>
            <a:noAutofit/>
          </a:bodyPr>
          <a:lstStyle/>
          <a:p>
            <a:pPr algn="ctr"/>
            <a:r>
              <a:rPr lang="en-US" sz="2000" b="1" dirty="0">
                <a:latin typeface="Arial" panose="020B0604020202020204" pitchFamily="34" charset="0"/>
                <a:cs typeface="Arial" panose="020B0604020202020204" pitchFamily="34" charset="0"/>
              </a:rPr>
              <a:t>References</a:t>
            </a:r>
            <a:endParaRPr lang="en-IN" sz="1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21716" y="1282890"/>
            <a:ext cx="9905999" cy="5422710"/>
          </a:xfrm>
        </p:spPr>
        <p:txBody>
          <a:bodyPr>
            <a:normAutofit fontScale="55000" lnSpcReduction="20000"/>
          </a:bodyPr>
          <a:lstStyle/>
          <a:p>
            <a:pPr algn="just"/>
            <a:r>
              <a:rPr lang="en-GB" sz="2000" dirty="0">
                <a:latin typeface="Arial" panose="020B0604020202020204" pitchFamily="34" charset="0"/>
                <a:cs typeface="Arial" panose="020B0604020202020204" pitchFamily="34" charset="0"/>
              </a:rPr>
              <a:t>Britannica, 2023. </a:t>
            </a:r>
            <a:r>
              <a:rPr lang="en-GB" sz="2000" i="1" dirty="0">
                <a:latin typeface="Arial" panose="020B0604020202020204" pitchFamily="34" charset="0"/>
                <a:cs typeface="Arial" panose="020B0604020202020204" pitchFamily="34" charset="0"/>
              </a:rPr>
              <a:t>United </a:t>
            </a:r>
            <a:r>
              <a:rPr lang="en-GB" sz="2000" i="1" dirty="0" err="1">
                <a:latin typeface="Arial" panose="020B0604020202020204" pitchFamily="34" charset="0"/>
                <a:cs typeface="Arial" panose="020B0604020202020204" pitchFamily="34" charset="0"/>
              </a:rPr>
              <a:t>Kindom</a:t>
            </a:r>
            <a:r>
              <a:rPr lang="en-GB" sz="2000" i="1" dirty="0">
                <a:latin typeface="Arial" panose="020B0604020202020204" pitchFamily="34" charset="0"/>
                <a:cs typeface="Arial" panose="020B0604020202020204" pitchFamily="34" charset="0"/>
              </a:rPr>
              <a:t>, religions</a:t>
            </a:r>
            <a:r>
              <a:rPr lang="en-GB" sz="2000" dirty="0">
                <a:latin typeface="Arial" panose="020B0604020202020204" pitchFamily="34" charset="0"/>
                <a:cs typeface="Arial" panose="020B0604020202020204" pitchFamily="34" charset="0"/>
              </a:rPr>
              <a:t>. Available at:  </a:t>
            </a:r>
            <a:r>
              <a:rPr lang="en-GB" sz="2000" u="sng" dirty="0">
                <a:latin typeface="Arial" panose="020B0604020202020204" pitchFamily="34" charset="0"/>
                <a:cs typeface="Arial" panose="020B0604020202020204" pitchFamily="34" charset="0"/>
                <a:hlinkClick r:id="rId3"/>
              </a:rPr>
              <a:t>https://www.britannica.com/place/United-Kingdom/Religion&amp;sa=D&amp;source=docs&amp;ust=1699343994252061&amp;usg=AOvVaw3v4oV3dMphbNYq_9pwL_gU</a:t>
            </a:r>
            <a:r>
              <a:rPr lang="en-GB" sz="2000" dirty="0">
                <a:latin typeface="Arial" panose="020B0604020202020204" pitchFamily="34" charset="0"/>
                <a:cs typeface="Arial" panose="020B0604020202020204" pitchFamily="34" charset="0"/>
              </a:rPr>
              <a:t> [Accessed 7 November 2023].</a:t>
            </a:r>
            <a:endParaRPr lang="en-IN"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Chun, D., Zhang, Z., Cohen, E., </a:t>
            </a:r>
            <a:r>
              <a:rPr lang="en-GB" sz="2000" dirty="0" err="1">
                <a:latin typeface="Arial" panose="020B0604020202020204" pitchFamily="34" charset="0"/>
                <a:cs typeface="Arial" panose="020B0604020202020204" pitchFamily="34" charset="0"/>
              </a:rPr>
              <a:t>Florea</a:t>
            </a:r>
            <a:r>
              <a:rPr lang="en-GB" sz="2000" dirty="0">
                <a:latin typeface="Arial" panose="020B0604020202020204" pitchFamily="34" charset="0"/>
                <a:cs typeface="Arial" panose="020B0604020202020204" pitchFamily="34" charset="0"/>
              </a:rPr>
              <a:t>, L. and </a:t>
            </a:r>
            <a:r>
              <a:rPr lang="en-GB" sz="2000" dirty="0" err="1">
                <a:latin typeface="Arial" panose="020B0604020202020204" pitchFamily="34" charset="0"/>
                <a:cs typeface="Arial" panose="020B0604020202020204" pitchFamily="34" charset="0"/>
              </a:rPr>
              <a:t>Genc</a:t>
            </a:r>
            <a:r>
              <a:rPr lang="en-GB" sz="2000" dirty="0">
                <a:latin typeface="Arial" panose="020B0604020202020204" pitchFamily="34" charset="0"/>
                <a:cs typeface="Arial" panose="020B0604020202020204" pitchFamily="34" charset="0"/>
              </a:rPr>
              <a:t>, O.F., 2021. Long-term orientation and the passage of time: Is it time to revisit </a:t>
            </a:r>
            <a:r>
              <a:rPr lang="en-GB" sz="2000" dirty="0" err="1">
                <a:latin typeface="Arial" panose="020B0604020202020204" pitchFamily="34" charset="0"/>
                <a:cs typeface="Arial" panose="020B0604020202020204" pitchFamily="34" charset="0"/>
              </a:rPr>
              <a:t>Hofstede’s</a:t>
            </a:r>
            <a:r>
              <a:rPr lang="en-GB" sz="2000" dirty="0">
                <a:latin typeface="Arial" panose="020B0604020202020204" pitchFamily="34" charset="0"/>
                <a:cs typeface="Arial" panose="020B0604020202020204" pitchFamily="34" charset="0"/>
              </a:rPr>
              <a:t> cultural dimensions?. </a:t>
            </a:r>
            <a:r>
              <a:rPr lang="en-GB" sz="2000" i="1" dirty="0">
                <a:latin typeface="Arial" panose="020B0604020202020204" pitchFamily="34" charset="0"/>
                <a:cs typeface="Arial" panose="020B0604020202020204" pitchFamily="34" charset="0"/>
              </a:rPr>
              <a:t>International Journal of Cross Cultural Management</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21</a:t>
            </a:r>
            <a:r>
              <a:rPr lang="en-GB" sz="2000" dirty="0">
                <a:latin typeface="Arial" panose="020B0604020202020204" pitchFamily="34" charset="0"/>
                <a:cs typeface="Arial" panose="020B0604020202020204" pitchFamily="34" charset="0"/>
              </a:rPr>
              <a:t>(2), pp.353-371. </a:t>
            </a:r>
            <a:r>
              <a:rPr lang="en-GB" sz="2000" u="sng" dirty="0">
                <a:latin typeface="Arial" panose="020B0604020202020204" pitchFamily="34" charset="0"/>
                <a:cs typeface="Arial" panose="020B0604020202020204" pitchFamily="34" charset="0"/>
                <a:hlinkClick r:id="rId4"/>
              </a:rPr>
              <a:t>https://www.researchgate.net/profile/Eric-Cohen-3/publication/343371923_LTO_and_the_Passage_of_Time_Time_to_Revisit_Hofstede's_Cultural_Dimensions/links/61f2c37e9a753545e2fe8e9f/LTO-and-the-Passage-of-Time-Time-to-Revisit-Hofstedes-Cultural-Dimensions.pdf</a:t>
            </a:r>
            <a:endParaRPr lang="en-IN" sz="2000" dirty="0">
              <a:latin typeface="Arial" panose="020B0604020202020204" pitchFamily="34" charset="0"/>
              <a:cs typeface="Arial" panose="020B0604020202020204" pitchFamily="34" charset="0"/>
            </a:endParaRPr>
          </a:p>
          <a:p>
            <a:pPr algn="just"/>
            <a:r>
              <a:rPr lang="en-GB" sz="2000" dirty="0" err="1">
                <a:latin typeface="Arial" panose="020B0604020202020204" pitchFamily="34" charset="0"/>
                <a:cs typeface="Arial" panose="020B0604020202020204" pitchFamily="34" charset="0"/>
              </a:rPr>
              <a:t>CulturalAtlas</a:t>
            </a:r>
            <a:r>
              <a:rPr lang="en-GB" sz="2000" dirty="0">
                <a:latin typeface="Arial" panose="020B0604020202020204" pitchFamily="34" charset="0"/>
                <a:cs typeface="Arial" panose="020B0604020202020204" pitchFamily="34" charset="0"/>
              </a:rPr>
              <a:t>, 2023. </a:t>
            </a:r>
            <a:r>
              <a:rPr lang="en-GB" sz="2000" i="1" dirty="0">
                <a:latin typeface="Arial" panose="020B0604020202020204" pitchFamily="34" charset="0"/>
                <a:cs typeface="Arial" panose="020B0604020202020204" pitchFamily="34" charset="0"/>
              </a:rPr>
              <a:t>German Culture, Core Concepts</a:t>
            </a:r>
            <a:r>
              <a:rPr lang="en-GB" sz="2000" dirty="0">
                <a:latin typeface="Arial" panose="020B0604020202020204" pitchFamily="34" charset="0"/>
                <a:cs typeface="Arial" panose="020B0604020202020204" pitchFamily="34" charset="0"/>
              </a:rPr>
              <a:t>. Available at: https://culturalatlas.sbs.com.au/german-culture/german-culture-core-concepts&amp;sa=D&amp;source=docs&amp;ust=1699340086805844&amp;usg=AOvVaw30SmC1vtx1jOBmfNRa5_iM [Accessed 7 November 2023].</a:t>
            </a:r>
            <a:endParaRPr lang="en-IN" sz="2000" dirty="0">
              <a:latin typeface="Arial" panose="020B0604020202020204" pitchFamily="34" charset="0"/>
              <a:cs typeface="Arial" panose="020B0604020202020204" pitchFamily="34" charset="0"/>
            </a:endParaRPr>
          </a:p>
          <a:p>
            <a:pPr algn="just"/>
            <a:r>
              <a:rPr lang="en-GB" sz="2000" dirty="0" err="1">
                <a:latin typeface="Arial" panose="020B0604020202020204" pitchFamily="34" charset="0"/>
                <a:cs typeface="Arial" panose="020B0604020202020204" pitchFamily="34" charset="0"/>
              </a:rPr>
              <a:t>Golubeva</a:t>
            </a:r>
            <a:r>
              <a:rPr lang="en-GB" sz="2000" dirty="0">
                <a:latin typeface="Arial" panose="020B0604020202020204" pitchFamily="34" charset="0"/>
                <a:cs typeface="Arial" panose="020B0604020202020204" pitchFamily="34" charset="0"/>
              </a:rPr>
              <a:t>, I. and </a:t>
            </a:r>
            <a:r>
              <a:rPr lang="en-GB" sz="2000" dirty="0" err="1">
                <a:latin typeface="Arial" panose="020B0604020202020204" pitchFamily="34" charset="0"/>
                <a:cs typeface="Arial" panose="020B0604020202020204" pitchFamily="34" charset="0"/>
              </a:rPr>
              <a:t>Guntersdorfer</a:t>
            </a:r>
            <a:r>
              <a:rPr lang="en-GB" sz="2000" dirty="0">
                <a:latin typeface="Arial" panose="020B0604020202020204" pitchFamily="34" charset="0"/>
                <a:cs typeface="Arial" panose="020B0604020202020204" pitchFamily="34" charset="0"/>
              </a:rPr>
              <a:t>, I., 2020, November. Addressing empathy in intercultural virtual exchange: a preliminary framework. In </a:t>
            </a:r>
            <a:r>
              <a:rPr lang="en-GB" sz="2000" i="1" dirty="0">
                <a:latin typeface="Arial" panose="020B0604020202020204" pitchFamily="34" charset="0"/>
                <a:cs typeface="Arial" panose="020B0604020202020204" pitchFamily="34" charset="0"/>
              </a:rPr>
              <a:t>Virtual exchange and 21st century teacher education: short papers from the 2019 EVALUATE conference</a:t>
            </a:r>
            <a:r>
              <a:rPr lang="en-GB" sz="2000" dirty="0">
                <a:latin typeface="Arial" panose="020B0604020202020204" pitchFamily="34" charset="0"/>
                <a:cs typeface="Arial" panose="020B0604020202020204" pitchFamily="34" charset="0"/>
              </a:rPr>
              <a:t> (pp. 117-126). Research-publishing. Net. https://books.google.com/books?hl=en&amp;lr=&amp;id=TOMLEAAAQBAJ&amp;oi=fnd&amp;pg=PA117&amp;dq=empathy+in+intercultural+communication&amp;ots=kA9eD_2Zgy&amp;sig=PcuWZk97XWtvgLUmagCHMC9WwGw</a:t>
            </a:r>
            <a:endParaRPr lang="en-IN"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Gov.uk, 2022. </a:t>
            </a:r>
            <a:r>
              <a:rPr lang="en-GB" sz="2000" i="1" dirty="0">
                <a:latin typeface="Arial" panose="020B0604020202020204" pitchFamily="34" charset="0"/>
                <a:cs typeface="Arial" panose="020B0604020202020204" pitchFamily="34" charset="0"/>
              </a:rPr>
              <a:t>Ethnicity: Facts and Figures, the UK</a:t>
            </a:r>
            <a:r>
              <a:rPr lang="en-GB" sz="2000" dirty="0">
                <a:latin typeface="Arial" panose="020B0604020202020204" pitchFamily="34" charset="0"/>
                <a:cs typeface="Arial" panose="020B0604020202020204" pitchFamily="34" charset="0"/>
              </a:rPr>
              <a:t>. Available at: </a:t>
            </a:r>
            <a:r>
              <a:rPr lang="en-GB" sz="2000" u="sng" dirty="0">
                <a:latin typeface="Arial" panose="020B0604020202020204" pitchFamily="34" charset="0"/>
                <a:cs typeface="Arial" panose="020B0604020202020204" pitchFamily="34" charset="0"/>
                <a:hlinkClick r:id="rId5"/>
              </a:rPr>
              <a:t>https://www.ethnicity-facts-figures.service.gov.uk/uk-population-by-ethnicity/national-and-regional-populations/population-of-england-and-wales/latest&amp;sa=D&amp;source=docs&amp;ust=1699340981488680&amp;usg=AOvVaw2KHmN11oygHewcuU4A5xcf</a:t>
            </a:r>
            <a:r>
              <a:rPr lang="en-GB" sz="2000" dirty="0">
                <a:latin typeface="Arial" panose="020B0604020202020204" pitchFamily="34" charset="0"/>
                <a:cs typeface="Arial" panose="020B0604020202020204" pitchFamily="34" charset="0"/>
              </a:rPr>
              <a:t> [Accessed 7 November 2023].</a:t>
            </a:r>
            <a:endParaRPr lang="en-IN"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HI, 2023. </a:t>
            </a:r>
            <a:r>
              <a:rPr lang="en-GB" sz="2000" i="1" dirty="0">
                <a:latin typeface="Arial" panose="020B0604020202020204" pitchFamily="34" charset="0"/>
                <a:cs typeface="Arial" panose="020B0604020202020204" pitchFamily="34" charset="0"/>
              </a:rPr>
              <a:t>Country Comparison Tool</a:t>
            </a:r>
            <a:r>
              <a:rPr lang="en-GB" sz="2000" dirty="0">
                <a:latin typeface="Arial" panose="020B0604020202020204" pitchFamily="34" charset="0"/>
                <a:cs typeface="Arial" panose="020B0604020202020204" pitchFamily="34" charset="0"/>
              </a:rPr>
              <a:t>. Available at: </a:t>
            </a:r>
            <a:r>
              <a:rPr lang="en-GB" sz="2000" u="sng" dirty="0">
                <a:latin typeface="Arial" panose="020B0604020202020204" pitchFamily="34" charset="0"/>
                <a:cs typeface="Arial" panose="020B0604020202020204" pitchFamily="34" charset="0"/>
                <a:hlinkClick r:id="rId6"/>
              </a:rPr>
              <a:t>https://www.hofstede-insights.com/country-comparison-tool?countries%3Dgermany%252Cunited%2Bkingdom&amp;sa=D&amp;source=docs&amp;ust=1699344232438590&amp;usg=AOvVaw0sWs9U9lrGoxEYbtAs0zDV</a:t>
            </a:r>
            <a:r>
              <a:rPr lang="en-GB" sz="2000" dirty="0">
                <a:latin typeface="Arial" panose="020B0604020202020204" pitchFamily="34" charset="0"/>
                <a:cs typeface="Arial" panose="020B0604020202020204" pitchFamily="34" charset="0"/>
              </a:rPr>
              <a:t> [Accessed 7 November 2023].</a:t>
            </a:r>
            <a:endParaRPr lang="en-IN"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Srivastava, S., Singh, S. and </a:t>
            </a:r>
            <a:r>
              <a:rPr lang="en-GB" sz="2000" dirty="0" err="1">
                <a:latin typeface="Arial" panose="020B0604020202020204" pitchFamily="34" charset="0"/>
                <a:cs typeface="Arial" panose="020B0604020202020204" pitchFamily="34" charset="0"/>
              </a:rPr>
              <a:t>Dhir</a:t>
            </a:r>
            <a:r>
              <a:rPr lang="en-GB" sz="2000" dirty="0">
                <a:latin typeface="Arial" panose="020B0604020202020204" pitchFamily="34" charset="0"/>
                <a:cs typeface="Arial" panose="020B0604020202020204" pitchFamily="34" charset="0"/>
              </a:rPr>
              <a:t>, S., 2020. Culture and International business research: A review and research agenda. </a:t>
            </a:r>
            <a:r>
              <a:rPr lang="en-GB" sz="2000" i="1" dirty="0">
                <a:latin typeface="Arial" panose="020B0604020202020204" pitchFamily="34" charset="0"/>
                <a:cs typeface="Arial" panose="020B0604020202020204" pitchFamily="34" charset="0"/>
              </a:rPr>
              <a:t>International Business Review</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29</a:t>
            </a:r>
            <a:r>
              <a:rPr lang="en-GB" sz="2000" dirty="0">
                <a:latin typeface="Arial" panose="020B0604020202020204" pitchFamily="34" charset="0"/>
                <a:cs typeface="Arial" panose="020B0604020202020204" pitchFamily="34" charset="0"/>
              </a:rPr>
              <a:t>(4), p.101709. </a:t>
            </a:r>
            <a:r>
              <a:rPr lang="en-GB" sz="2000" u="sng" dirty="0">
                <a:latin typeface="Arial" panose="020B0604020202020204" pitchFamily="34" charset="0"/>
                <a:cs typeface="Arial" panose="020B0604020202020204" pitchFamily="34" charset="0"/>
                <a:hlinkClick r:id="rId7"/>
              </a:rPr>
              <a:t>https://www.academia.edu/download/82807401/1_s2.0_S0969593120300470_main.pdf</a:t>
            </a:r>
            <a:endParaRPr lang="en-IN"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Tesco, 2023. </a:t>
            </a:r>
            <a:r>
              <a:rPr lang="en-GB" sz="2000" i="1" dirty="0">
                <a:latin typeface="Arial" panose="020B0604020202020204" pitchFamily="34" charset="0"/>
                <a:cs typeface="Arial" panose="020B0604020202020204" pitchFamily="34" charset="0"/>
              </a:rPr>
              <a:t>About Us</a:t>
            </a:r>
            <a:r>
              <a:rPr lang="en-GB" sz="2000" dirty="0">
                <a:latin typeface="Arial" panose="020B0604020202020204" pitchFamily="34" charset="0"/>
                <a:cs typeface="Arial" panose="020B0604020202020204" pitchFamily="34" charset="0"/>
              </a:rPr>
              <a:t>. Available at: </a:t>
            </a:r>
            <a:r>
              <a:rPr lang="en-GB" sz="2000" u="sng" dirty="0">
                <a:latin typeface="Arial" panose="020B0604020202020204" pitchFamily="34" charset="0"/>
                <a:cs typeface="Arial" panose="020B0604020202020204" pitchFamily="34" charset="0"/>
                <a:hlinkClick r:id="rId8"/>
              </a:rPr>
              <a:t>https://www.tescoplc.com/about/our-history/&amp;sa=D&amp;source=docs&amp;ust=1699337805967095&amp;usg=AOvVaw1kvk-pp1dprY-y269wdPvT</a:t>
            </a:r>
            <a:r>
              <a:rPr lang="en-GB" sz="2000" dirty="0">
                <a:latin typeface="Arial" panose="020B0604020202020204" pitchFamily="34" charset="0"/>
                <a:cs typeface="Arial" panose="020B0604020202020204" pitchFamily="34" charset="0"/>
              </a:rPr>
              <a:t> [Accessed 7 November 2023]. </a:t>
            </a:r>
            <a:endParaRPr lang="en-IN"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TMF, 2018. </a:t>
            </a:r>
            <a:r>
              <a:rPr lang="en-GB" sz="2000" i="1" dirty="0">
                <a:latin typeface="Arial" panose="020B0604020202020204" pitchFamily="34" charset="0"/>
                <a:cs typeface="Arial" panose="020B0604020202020204" pitchFamily="34" charset="0"/>
              </a:rPr>
              <a:t>Cultural considerations, UK</a:t>
            </a:r>
            <a:r>
              <a:rPr lang="en-GB" sz="2000" dirty="0">
                <a:latin typeface="Arial" panose="020B0604020202020204" pitchFamily="34" charset="0"/>
                <a:cs typeface="Arial" panose="020B0604020202020204" pitchFamily="34" charset="0"/>
              </a:rPr>
              <a:t>. Available at: </a:t>
            </a:r>
            <a:r>
              <a:rPr lang="en-GB" sz="2000" u="sng" dirty="0">
                <a:latin typeface="Arial" panose="020B0604020202020204" pitchFamily="34" charset="0"/>
                <a:cs typeface="Arial" panose="020B0604020202020204" pitchFamily="34" charset="0"/>
                <a:hlinkClick r:id="rId9"/>
              </a:rPr>
              <a:t>https://www.tmf-group.com/en/news-insights/articles/2018/may/cultural-considerations-uk/&amp;sa=D&amp;source=docs&amp;ust=1699339323723820&amp;usg=AOvVaw0DNyL3gZOstYswJl92OrjG</a:t>
            </a:r>
            <a:r>
              <a:rPr lang="en-GB" sz="2000" dirty="0">
                <a:latin typeface="Arial" panose="020B0604020202020204" pitchFamily="34" charset="0"/>
                <a:cs typeface="Arial" panose="020B0604020202020204" pitchFamily="34" charset="0"/>
              </a:rPr>
              <a:t> [Accessed 7 November 2023].</a:t>
            </a:r>
            <a:endParaRPr lang="en-IN"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47332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Thank you PNG transparent image download, size: 455x369px"/>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17925" y="1687512"/>
            <a:ext cx="4333875" cy="3514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84555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78</TotalTime>
  <Words>1568</Words>
  <Application>Microsoft Office PowerPoint</Application>
  <PresentationFormat>Ecran lat</PresentationFormat>
  <Paragraphs>95</Paragraphs>
  <Slides>18</Slides>
  <Notes>17</Notes>
  <HiddenSlides>0</HiddenSlides>
  <MMClips>0</MMClips>
  <ScaleCrop>false</ScaleCrop>
  <HeadingPairs>
    <vt:vector size="4" baseType="variant">
      <vt:variant>
        <vt:lpstr>Temă</vt:lpstr>
      </vt:variant>
      <vt:variant>
        <vt:i4>1</vt:i4>
      </vt:variant>
      <vt:variant>
        <vt:lpstr>Titluri diapozitive</vt:lpstr>
      </vt:variant>
      <vt:variant>
        <vt:i4>18</vt:i4>
      </vt:variant>
    </vt:vector>
  </HeadingPairs>
  <TitlesOfParts>
    <vt:vector size="19" baseType="lpstr">
      <vt:lpstr>Circuit</vt:lpstr>
      <vt:lpstr>Prezentare PowerPoint</vt:lpstr>
      <vt:lpstr>INTRODUCTION</vt:lpstr>
      <vt:lpstr>Background of the selected company</vt:lpstr>
      <vt:lpstr>Background of the selected company, Continued.</vt:lpstr>
      <vt:lpstr>The prevailing cultural factors in the UK</vt:lpstr>
      <vt:lpstr>The prevailing cultural factors in the UK, Continued.</vt:lpstr>
      <vt:lpstr>The cultural aspects of Germany</vt:lpstr>
      <vt:lpstr>The cultural aspects of Germany, continued</vt:lpstr>
      <vt:lpstr>Comparison between the cultural differences of the countries: Language, ethnicity and social structures </vt:lpstr>
      <vt:lpstr>Comparison between the cultural differences of the countries: Religious values and work-related attitudes</vt:lpstr>
      <vt:lpstr>Theories concerning intercultural communication</vt:lpstr>
      <vt:lpstr>Theories concerning intercultural communication, Continued</vt:lpstr>
      <vt:lpstr>Critical Analysis of the communication approaches</vt:lpstr>
      <vt:lpstr>Critical Analysis of the communication approaches, Continued.</vt:lpstr>
      <vt:lpstr>Conclusion</vt:lpstr>
      <vt:lpstr>Recommendations</vt:lpstr>
      <vt:lpstr>References</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Anca Georgiana Cretan (2030045)</cp:lastModifiedBy>
  <cp:revision>58</cp:revision>
  <dcterms:created xsi:type="dcterms:W3CDTF">2023-11-07T07:52:50Z</dcterms:created>
  <dcterms:modified xsi:type="dcterms:W3CDTF">2023-11-19T14:23:03Z</dcterms:modified>
</cp:coreProperties>
</file>