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0"/>
  </p:notesMasterIdLst>
  <p:handoutMasterIdLst>
    <p:handoutMasterId r:id="rId31"/>
  </p:handoutMasterIdLst>
  <p:sldIdLst>
    <p:sldId id="256" r:id="rId5"/>
    <p:sldId id="257" r:id="rId6"/>
    <p:sldId id="315" r:id="rId7"/>
    <p:sldId id="308" r:id="rId8"/>
    <p:sldId id="309" r:id="rId9"/>
    <p:sldId id="310" r:id="rId10"/>
    <p:sldId id="264" r:id="rId11"/>
    <p:sldId id="314" r:id="rId12"/>
    <p:sldId id="284" r:id="rId13"/>
    <p:sldId id="285" r:id="rId14"/>
    <p:sldId id="286" r:id="rId15"/>
    <p:sldId id="288" r:id="rId16"/>
    <p:sldId id="287" r:id="rId17"/>
    <p:sldId id="316" r:id="rId18"/>
    <p:sldId id="291" r:id="rId19"/>
    <p:sldId id="259" r:id="rId20"/>
    <p:sldId id="260" r:id="rId21"/>
    <p:sldId id="281" r:id="rId22"/>
    <p:sldId id="279" r:id="rId23"/>
    <p:sldId id="317" r:id="rId24"/>
    <p:sldId id="261" r:id="rId25"/>
    <p:sldId id="280" r:id="rId26"/>
    <p:sldId id="262" r:id="rId27"/>
    <p:sldId id="318" r:id="rId28"/>
    <p:sldId id="26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60870" autoAdjust="0"/>
  </p:normalViewPr>
  <p:slideViewPr>
    <p:cSldViewPr>
      <p:cViewPr varScale="1">
        <p:scale>
          <a:sx n="57" d="100"/>
          <a:sy n="57" d="100"/>
        </p:scale>
        <p:origin x="1065" y="27"/>
      </p:cViewPr>
      <p:guideLst>
        <p:guide orient="horz" pos="2160"/>
        <p:guide pos="2880"/>
      </p:guideLst>
    </p:cSldViewPr>
  </p:slideViewPr>
  <p:outlineViewPr>
    <p:cViewPr>
      <p:scale>
        <a:sx n="33" d="100"/>
        <a:sy n="33" d="100"/>
      </p:scale>
      <p:origin x="48" y="10332"/>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96"/>
          <c:y val="0.1153847556789023"/>
          <c:w val="0.62110726643598635"/>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7.0000000000000034E-2</c:v>
                </c:pt>
                <c:pt idx="1">
                  <c:v>0.38000000000000012</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7.0000000000000034E-2</c:v>
                </c:pt>
                <c:pt idx="1">
                  <c:v>0.38000000000000012</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cat>
            <c:numRef>
              <c:f>Sheet1!$B$1:$D$1</c:f>
              <c:numCache>
                <c:formatCode>0%</c:formatCode>
                <c:ptCount val="3"/>
                <c:pt idx="0">
                  <c:v>7.0000000000000034E-2</c:v>
                </c:pt>
                <c:pt idx="1">
                  <c:v>0.38000000000000012</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0"/>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2E116F-4DA3-4C3A-8C1A-280D33945EEB}" type="doc">
      <dgm:prSet loTypeId="urn:microsoft.com/office/officeart/2011/layout/CircleProcess" loCatId="process" qsTypeId="urn:microsoft.com/office/officeart/2005/8/quickstyle/simple1" qsCatId="simple" csTypeId="urn:microsoft.com/office/officeart/2005/8/colors/accent6_2" csCatId="accent6" phldr="1"/>
      <dgm:spPr/>
      <dgm:t>
        <a:bodyPr/>
        <a:lstStyle/>
        <a:p>
          <a:endParaRPr lang="en-GB"/>
        </a:p>
      </dgm:t>
    </dgm:pt>
    <dgm:pt modelId="{1931E3C6-9A74-4BC1-A5D4-9BE287552FEA}">
      <dgm:prSet phldrT="[Text]"/>
      <dgm:spPr/>
      <dgm:t>
        <a:bodyPr/>
        <a:lstStyle/>
        <a:p>
          <a:r>
            <a:rPr lang="en-GB" b="1" cap="none" spc="0">
              <a:effectLst>
                <a:outerShdw blurRad="38100" dist="22860" dir="5400000" algn="tl" rotWithShape="0">
                  <a:srgbClr val="000000">
                    <a:alpha val="30000"/>
                  </a:srgbClr>
                </a:outerShdw>
              </a:effectLst>
            </a:rPr>
            <a:t>Communication can be defined as passing information from one person to another with the intention of getting a specific result by connecting and relating to others. </a:t>
          </a:r>
        </a:p>
      </dgm:t>
    </dgm:pt>
    <dgm:pt modelId="{1F27D4CA-0272-482C-9F83-22EFE3BD5507}" type="parTrans" cxnId="{1675704B-D956-4ABD-A031-0054A58A88C8}">
      <dgm:prSet/>
      <dgm:spPr/>
      <dgm:t>
        <a:bodyPr/>
        <a:lstStyle/>
        <a:p>
          <a:endParaRPr lang="en-GB" b="1" cap="none" spc="0">
            <a:effectLst>
              <a:outerShdw blurRad="38100" dist="22860" dir="5400000" algn="tl" rotWithShape="0">
                <a:srgbClr val="000000">
                  <a:alpha val="30000"/>
                </a:srgbClr>
              </a:outerShdw>
            </a:effectLst>
          </a:endParaRPr>
        </a:p>
      </dgm:t>
    </dgm:pt>
    <dgm:pt modelId="{38A15E88-F2BA-465E-A72B-E2764C1FD4FE}" type="sibTrans" cxnId="{1675704B-D956-4ABD-A031-0054A58A88C8}">
      <dgm:prSet/>
      <dgm:spPr/>
      <dgm:t>
        <a:bodyPr/>
        <a:lstStyle/>
        <a:p>
          <a:endParaRPr lang="en-GB" b="1" cap="none" spc="0">
            <a:effectLst>
              <a:outerShdw blurRad="38100" dist="22860" dir="5400000" algn="tl" rotWithShape="0">
                <a:srgbClr val="000000">
                  <a:alpha val="30000"/>
                </a:srgbClr>
              </a:outerShdw>
            </a:effectLst>
          </a:endParaRPr>
        </a:p>
      </dgm:t>
    </dgm:pt>
    <dgm:pt modelId="{46F529EF-4711-42DB-A921-A0D9344E1BAA}">
      <dgm:prSet phldrT="[Text]"/>
      <dgm:spPr/>
      <dgm:t>
        <a:bodyPr/>
        <a:lstStyle/>
        <a:p>
          <a:r>
            <a:rPr lang="en-GB" b="1" cap="none" spc="0">
              <a:effectLst>
                <a:outerShdw blurRad="38100" dist="22860" dir="5400000" algn="tl" rotWithShape="0">
                  <a:srgbClr val="000000">
                    <a:alpha val="30000"/>
                  </a:srgbClr>
                </a:outerShdw>
              </a:effectLst>
            </a:rPr>
            <a:t>As professionals, you communicate to get things done, pass on and obtain information, reach decisions, achieve joint understanding and develop relationships.</a:t>
          </a:r>
        </a:p>
      </dgm:t>
    </dgm:pt>
    <dgm:pt modelId="{94C3CA11-D399-4431-9CA2-E42E61D895BC}" type="parTrans" cxnId="{96696775-20D5-4868-A39E-B9BC9AF5CF66}">
      <dgm:prSet/>
      <dgm:spPr/>
      <dgm:t>
        <a:bodyPr/>
        <a:lstStyle/>
        <a:p>
          <a:endParaRPr lang="en-GB" b="1" cap="none" spc="0">
            <a:effectLst>
              <a:outerShdw blurRad="38100" dist="22860" dir="5400000" algn="tl" rotWithShape="0">
                <a:srgbClr val="000000">
                  <a:alpha val="30000"/>
                </a:srgbClr>
              </a:outerShdw>
            </a:effectLst>
          </a:endParaRPr>
        </a:p>
      </dgm:t>
    </dgm:pt>
    <dgm:pt modelId="{D383A23E-8A25-47E8-B93F-A1EAEA340496}" type="sibTrans" cxnId="{96696775-20D5-4868-A39E-B9BC9AF5CF66}">
      <dgm:prSet/>
      <dgm:spPr/>
      <dgm:t>
        <a:bodyPr/>
        <a:lstStyle/>
        <a:p>
          <a:endParaRPr lang="en-GB" b="1" cap="none" spc="0">
            <a:effectLst>
              <a:outerShdw blurRad="38100" dist="22860" dir="5400000" algn="tl" rotWithShape="0">
                <a:srgbClr val="000000">
                  <a:alpha val="30000"/>
                </a:srgbClr>
              </a:outerShdw>
            </a:effectLst>
          </a:endParaRPr>
        </a:p>
      </dgm:t>
    </dgm:pt>
    <dgm:pt modelId="{AF77D882-2670-45FA-BC98-AC00291130C3}" type="pres">
      <dgm:prSet presAssocID="{B82E116F-4DA3-4C3A-8C1A-280D33945EEB}" presName="Name0" presStyleCnt="0">
        <dgm:presLayoutVars>
          <dgm:chMax val="11"/>
          <dgm:chPref val="11"/>
          <dgm:dir/>
          <dgm:resizeHandles/>
        </dgm:presLayoutVars>
      </dgm:prSet>
      <dgm:spPr/>
    </dgm:pt>
    <dgm:pt modelId="{8E22379A-56EF-4F85-8995-2DFFD0870EAB}" type="pres">
      <dgm:prSet presAssocID="{46F529EF-4711-42DB-A921-A0D9344E1BAA}" presName="Accent2" presStyleCnt="0"/>
      <dgm:spPr/>
    </dgm:pt>
    <dgm:pt modelId="{A9483109-C51E-4DD9-B394-A74D28A6FBC3}" type="pres">
      <dgm:prSet presAssocID="{46F529EF-4711-42DB-A921-A0D9344E1BAA}" presName="Accent" presStyleLbl="node1" presStyleIdx="0" presStyleCnt="2"/>
      <dgm:spPr/>
    </dgm:pt>
    <dgm:pt modelId="{910BDEC5-426F-4853-B1BA-772FA8090DA6}" type="pres">
      <dgm:prSet presAssocID="{46F529EF-4711-42DB-A921-A0D9344E1BAA}" presName="ParentBackground2" presStyleCnt="0"/>
      <dgm:spPr/>
    </dgm:pt>
    <dgm:pt modelId="{994AB6B1-14BF-46BE-8F5D-48069505B813}" type="pres">
      <dgm:prSet presAssocID="{46F529EF-4711-42DB-A921-A0D9344E1BAA}" presName="ParentBackground" presStyleLbl="fgAcc1" presStyleIdx="0" presStyleCnt="2"/>
      <dgm:spPr/>
    </dgm:pt>
    <dgm:pt modelId="{5340257E-A2D4-4CDF-ABBA-DE0711D79158}" type="pres">
      <dgm:prSet presAssocID="{46F529EF-4711-42DB-A921-A0D9344E1BAA}" presName="Parent2" presStyleLbl="revTx" presStyleIdx="0" presStyleCnt="0">
        <dgm:presLayoutVars>
          <dgm:chMax val="1"/>
          <dgm:chPref val="1"/>
          <dgm:bulletEnabled val="1"/>
        </dgm:presLayoutVars>
      </dgm:prSet>
      <dgm:spPr/>
    </dgm:pt>
    <dgm:pt modelId="{00B5A147-D7F5-4E35-B605-790F1E727D1F}" type="pres">
      <dgm:prSet presAssocID="{1931E3C6-9A74-4BC1-A5D4-9BE287552FEA}" presName="Accent1" presStyleCnt="0"/>
      <dgm:spPr/>
    </dgm:pt>
    <dgm:pt modelId="{0660466E-3370-4E82-ADEB-C4D1B9232B99}" type="pres">
      <dgm:prSet presAssocID="{1931E3C6-9A74-4BC1-A5D4-9BE287552FEA}" presName="Accent" presStyleLbl="node1" presStyleIdx="1" presStyleCnt="2"/>
      <dgm:spPr/>
    </dgm:pt>
    <dgm:pt modelId="{518EE7BE-2915-49F2-BC78-18E651B9C845}" type="pres">
      <dgm:prSet presAssocID="{1931E3C6-9A74-4BC1-A5D4-9BE287552FEA}" presName="ParentBackground1" presStyleCnt="0"/>
      <dgm:spPr/>
    </dgm:pt>
    <dgm:pt modelId="{39651EEA-FA88-4C16-90BB-4FED1A7E9351}" type="pres">
      <dgm:prSet presAssocID="{1931E3C6-9A74-4BC1-A5D4-9BE287552FEA}" presName="ParentBackground" presStyleLbl="fgAcc1" presStyleIdx="1" presStyleCnt="2"/>
      <dgm:spPr/>
    </dgm:pt>
    <dgm:pt modelId="{F456A604-4ABD-4C99-80AF-9C2AEA8F27EC}" type="pres">
      <dgm:prSet presAssocID="{1931E3C6-9A74-4BC1-A5D4-9BE287552FEA}" presName="Parent1" presStyleLbl="revTx" presStyleIdx="0" presStyleCnt="0">
        <dgm:presLayoutVars>
          <dgm:chMax val="1"/>
          <dgm:chPref val="1"/>
          <dgm:bulletEnabled val="1"/>
        </dgm:presLayoutVars>
      </dgm:prSet>
      <dgm:spPr/>
    </dgm:pt>
  </dgm:ptLst>
  <dgm:cxnLst>
    <dgm:cxn modelId="{F7FDC714-F63D-4D3C-842F-6D8E100FF977}" type="presOf" srcId="{B82E116F-4DA3-4C3A-8C1A-280D33945EEB}" destId="{AF77D882-2670-45FA-BC98-AC00291130C3}" srcOrd="0" destOrd="0" presId="urn:microsoft.com/office/officeart/2011/layout/CircleProcess"/>
    <dgm:cxn modelId="{244AB01C-5112-4FAE-9B74-0997CC9C71B4}" type="presOf" srcId="{1931E3C6-9A74-4BC1-A5D4-9BE287552FEA}" destId="{F456A604-4ABD-4C99-80AF-9C2AEA8F27EC}" srcOrd="1" destOrd="0" presId="urn:microsoft.com/office/officeart/2011/layout/CircleProcess"/>
    <dgm:cxn modelId="{1675704B-D956-4ABD-A031-0054A58A88C8}" srcId="{B82E116F-4DA3-4C3A-8C1A-280D33945EEB}" destId="{1931E3C6-9A74-4BC1-A5D4-9BE287552FEA}" srcOrd="0" destOrd="0" parTransId="{1F27D4CA-0272-482C-9F83-22EFE3BD5507}" sibTransId="{38A15E88-F2BA-465E-A72B-E2764C1FD4FE}"/>
    <dgm:cxn modelId="{04B0A472-2B0A-4551-93A3-28F54974BE7F}" type="presOf" srcId="{1931E3C6-9A74-4BC1-A5D4-9BE287552FEA}" destId="{39651EEA-FA88-4C16-90BB-4FED1A7E9351}" srcOrd="0" destOrd="0" presId="urn:microsoft.com/office/officeart/2011/layout/CircleProcess"/>
    <dgm:cxn modelId="{96696775-20D5-4868-A39E-B9BC9AF5CF66}" srcId="{B82E116F-4DA3-4C3A-8C1A-280D33945EEB}" destId="{46F529EF-4711-42DB-A921-A0D9344E1BAA}" srcOrd="1" destOrd="0" parTransId="{94C3CA11-D399-4431-9CA2-E42E61D895BC}" sibTransId="{D383A23E-8A25-47E8-B93F-A1EAEA340496}"/>
    <dgm:cxn modelId="{C701AF56-0C7C-476E-92FE-DE1D0032AC8E}" type="presOf" srcId="{46F529EF-4711-42DB-A921-A0D9344E1BAA}" destId="{994AB6B1-14BF-46BE-8F5D-48069505B813}" srcOrd="0" destOrd="0" presId="urn:microsoft.com/office/officeart/2011/layout/CircleProcess"/>
    <dgm:cxn modelId="{D2F6E6E2-E94C-4719-A33B-E7533F613DA8}" type="presOf" srcId="{46F529EF-4711-42DB-A921-A0D9344E1BAA}" destId="{5340257E-A2D4-4CDF-ABBA-DE0711D79158}" srcOrd="1" destOrd="0" presId="urn:microsoft.com/office/officeart/2011/layout/CircleProcess"/>
    <dgm:cxn modelId="{52B10A3A-CF6A-4897-AE80-C179CB816A1C}" type="presParOf" srcId="{AF77D882-2670-45FA-BC98-AC00291130C3}" destId="{8E22379A-56EF-4F85-8995-2DFFD0870EAB}" srcOrd="0" destOrd="0" presId="urn:microsoft.com/office/officeart/2011/layout/CircleProcess"/>
    <dgm:cxn modelId="{AA28E5BC-AA76-4DA7-86FA-D235EE065269}" type="presParOf" srcId="{8E22379A-56EF-4F85-8995-2DFFD0870EAB}" destId="{A9483109-C51E-4DD9-B394-A74D28A6FBC3}" srcOrd="0" destOrd="0" presId="urn:microsoft.com/office/officeart/2011/layout/CircleProcess"/>
    <dgm:cxn modelId="{BF1A2469-D36F-40CC-BF71-8B5C7FDE051F}" type="presParOf" srcId="{AF77D882-2670-45FA-BC98-AC00291130C3}" destId="{910BDEC5-426F-4853-B1BA-772FA8090DA6}" srcOrd="1" destOrd="0" presId="urn:microsoft.com/office/officeart/2011/layout/CircleProcess"/>
    <dgm:cxn modelId="{EA3A35C1-28F5-40E7-8B40-9A89348B4677}" type="presParOf" srcId="{910BDEC5-426F-4853-B1BA-772FA8090DA6}" destId="{994AB6B1-14BF-46BE-8F5D-48069505B813}" srcOrd="0" destOrd="0" presId="urn:microsoft.com/office/officeart/2011/layout/CircleProcess"/>
    <dgm:cxn modelId="{DE2FAE9F-5F52-436D-B3C0-7A29ACE928A3}" type="presParOf" srcId="{AF77D882-2670-45FA-BC98-AC00291130C3}" destId="{5340257E-A2D4-4CDF-ABBA-DE0711D79158}" srcOrd="2" destOrd="0" presId="urn:microsoft.com/office/officeart/2011/layout/CircleProcess"/>
    <dgm:cxn modelId="{3FB8BE5C-2487-43D4-9BFD-3F27044468D6}" type="presParOf" srcId="{AF77D882-2670-45FA-BC98-AC00291130C3}" destId="{00B5A147-D7F5-4E35-B605-790F1E727D1F}" srcOrd="3" destOrd="0" presId="urn:microsoft.com/office/officeart/2011/layout/CircleProcess"/>
    <dgm:cxn modelId="{956FDD97-3FFA-4596-A1B3-47C6B74A73DE}" type="presParOf" srcId="{00B5A147-D7F5-4E35-B605-790F1E727D1F}" destId="{0660466E-3370-4E82-ADEB-C4D1B9232B99}" srcOrd="0" destOrd="0" presId="urn:microsoft.com/office/officeart/2011/layout/CircleProcess"/>
    <dgm:cxn modelId="{F96D9DBE-3A25-4D30-947A-EA10D4D9930C}" type="presParOf" srcId="{AF77D882-2670-45FA-BC98-AC00291130C3}" destId="{518EE7BE-2915-49F2-BC78-18E651B9C845}" srcOrd="4" destOrd="0" presId="urn:microsoft.com/office/officeart/2011/layout/CircleProcess"/>
    <dgm:cxn modelId="{CAC73876-89E3-42E3-81F3-F3EB464D1762}" type="presParOf" srcId="{518EE7BE-2915-49F2-BC78-18E651B9C845}" destId="{39651EEA-FA88-4C16-90BB-4FED1A7E9351}" srcOrd="0" destOrd="0" presId="urn:microsoft.com/office/officeart/2011/layout/CircleProcess"/>
    <dgm:cxn modelId="{2AE800FB-B2C1-4131-B576-2E26361CF37A}" type="presParOf" srcId="{AF77D882-2670-45FA-BC98-AC00291130C3}" destId="{F456A604-4ABD-4C99-80AF-9C2AEA8F27EC}" srcOrd="5"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00BEC8-59D0-4659-95BB-049C41D5D9A1}"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US"/>
        </a:p>
      </dgm:t>
    </dgm:pt>
    <dgm:pt modelId="{52F67370-53C5-4890-9168-A069EC5EDF39}">
      <dgm:prSet/>
      <dgm:spPr/>
      <dgm:t>
        <a:bodyPr/>
        <a:lstStyle/>
        <a:p>
          <a:r>
            <a:rPr lang="en-GB"/>
            <a:t>Lack of commitment</a:t>
          </a:r>
          <a:endParaRPr lang="en-US"/>
        </a:p>
      </dgm:t>
    </dgm:pt>
    <dgm:pt modelId="{9028B593-DE5B-4E93-9ED3-46F3AD6745B1}" type="parTrans" cxnId="{07D38982-3F2A-4E88-932D-90B7FBC3A7B1}">
      <dgm:prSet/>
      <dgm:spPr/>
      <dgm:t>
        <a:bodyPr/>
        <a:lstStyle/>
        <a:p>
          <a:endParaRPr lang="en-US"/>
        </a:p>
      </dgm:t>
    </dgm:pt>
    <dgm:pt modelId="{92C08D53-D820-481B-931E-FA9C6DDA58F1}" type="sibTrans" cxnId="{07D38982-3F2A-4E88-932D-90B7FBC3A7B1}">
      <dgm:prSet/>
      <dgm:spPr/>
      <dgm:t>
        <a:bodyPr/>
        <a:lstStyle/>
        <a:p>
          <a:endParaRPr lang="en-US"/>
        </a:p>
      </dgm:t>
    </dgm:pt>
    <dgm:pt modelId="{F65265B5-00EF-4577-BD1A-B5757E3C5AAF}">
      <dgm:prSet/>
      <dgm:spPr/>
      <dgm:t>
        <a:bodyPr/>
        <a:lstStyle/>
        <a:p>
          <a:r>
            <a:rPr lang="en-GB"/>
            <a:t>Lack of knowledge and ability</a:t>
          </a:r>
          <a:endParaRPr lang="en-US"/>
        </a:p>
      </dgm:t>
    </dgm:pt>
    <dgm:pt modelId="{E4422564-BD54-45CF-A2FE-19084A3052FD}" type="parTrans" cxnId="{561CC378-3BFE-44C5-9FC0-79A609EEB3DE}">
      <dgm:prSet/>
      <dgm:spPr/>
      <dgm:t>
        <a:bodyPr/>
        <a:lstStyle/>
        <a:p>
          <a:endParaRPr lang="en-US"/>
        </a:p>
      </dgm:t>
    </dgm:pt>
    <dgm:pt modelId="{E70D5ECB-3D44-489A-A2D2-EE6163DF45B9}" type="sibTrans" cxnId="{561CC378-3BFE-44C5-9FC0-79A609EEB3DE}">
      <dgm:prSet/>
      <dgm:spPr/>
      <dgm:t>
        <a:bodyPr/>
        <a:lstStyle/>
        <a:p>
          <a:endParaRPr lang="en-US"/>
        </a:p>
      </dgm:t>
    </dgm:pt>
    <dgm:pt modelId="{C22E130F-6A32-4E36-9B3E-FD7C44EA5C15}">
      <dgm:prSet/>
      <dgm:spPr/>
      <dgm:t>
        <a:bodyPr/>
        <a:lstStyle/>
        <a:p>
          <a:r>
            <a:rPr lang="en-GB"/>
            <a:t>Poor understanding</a:t>
          </a:r>
          <a:endParaRPr lang="en-US"/>
        </a:p>
      </dgm:t>
    </dgm:pt>
    <dgm:pt modelId="{59E04F75-B815-4F8C-8719-2A152CC645BC}" type="parTrans" cxnId="{A5081626-5C44-48DF-9A77-5BD7AF49FA6D}">
      <dgm:prSet/>
      <dgm:spPr/>
      <dgm:t>
        <a:bodyPr/>
        <a:lstStyle/>
        <a:p>
          <a:endParaRPr lang="en-US"/>
        </a:p>
      </dgm:t>
    </dgm:pt>
    <dgm:pt modelId="{AA1F8AAE-28D1-4159-8DF4-214FC5D54983}" type="sibTrans" cxnId="{A5081626-5C44-48DF-9A77-5BD7AF49FA6D}">
      <dgm:prSet/>
      <dgm:spPr/>
      <dgm:t>
        <a:bodyPr/>
        <a:lstStyle/>
        <a:p>
          <a:endParaRPr lang="en-US"/>
        </a:p>
      </dgm:t>
    </dgm:pt>
    <dgm:pt modelId="{F63E34BE-BD0B-42B6-8127-8281D8727224}">
      <dgm:prSet/>
      <dgm:spPr/>
      <dgm:t>
        <a:bodyPr/>
        <a:lstStyle/>
        <a:p>
          <a:r>
            <a:rPr lang="en-GB"/>
            <a:t>Little respect for others</a:t>
          </a:r>
          <a:endParaRPr lang="en-US"/>
        </a:p>
      </dgm:t>
    </dgm:pt>
    <dgm:pt modelId="{F139583C-7E99-44D5-B885-3AC2CAD9B5DF}" type="parTrans" cxnId="{478425BE-2FE5-47AA-9AA5-C8B9579D4F7B}">
      <dgm:prSet/>
      <dgm:spPr/>
      <dgm:t>
        <a:bodyPr/>
        <a:lstStyle/>
        <a:p>
          <a:endParaRPr lang="en-US"/>
        </a:p>
      </dgm:t>
    </dgm:pt>
    <dgm:pt modelId="{E2DF6BAB-78B7-4490-99C4-C587F89260AD}" type="sibTrans" cxnId="{478425BE-2FE5-47AA-9AA5-C8B9579D4F7B}">
      <dgm:prSet/>
      <dgm:spPr/>
      <dgm:t>
        <a:bodyPr/>
        <a:lstStyle/>
        <a:p>
          <a:endParaRPr lang="en-US"/>
        </a:p>
      </dgm:t>
    </dgm:pt>
    <dgm:pt modelId="{FBF1C3A3-2FA3-4F1D-8BAD-ECD1E535E730}">
      <dgm:prSet/>
      <dgm:spPr/>
      <dgm:t>
        <a:bodyPr/>
        <a:lstStyle/>
        <a:p>
          <a:r>
            <a:rPr lang="en-GB"/>
            <a:t>Lack of pride in your work</a:t>
          </a:r>
          <a:endParaRPr lang="en-US"/>
        </a:p>
      </dgm:t>
    </dgm:pt>
    <dgm:pt modelId="{6C8F56B0-16D1-4FD3-8DBB-372E398F8ADF}" type="parTrans" cxnId="{35E1FF55-D50F-4B58-B61D-149AACDF684B}">
      <dgm:prSet/>
      <dgm:spPr/>
      <dgm:t>
        <a:bodyPr/>
        <a:lstStyle/>
        <a:p>
          <a:endParaRPr lang="en-US"/>
        </a:p>
      </dgm:t>
    </dgm:pt>
    <dgm:pt modelId="{FFD7D278-C7C4-40B5-BDE0-6AAE041EC61D}" type="sibTrans" cxnId="{35E1FF55-D50F-4B58-B61D-149AACDF684B}">
      <dgm:prSet/>
      <dgm:spPr/>
      <dgm:t>
        <a:bodyPr/>
        <a:lstStyle/>
        <a:p>
          <a:endParaRPr lang="en-US"/>
        </a:p>
      </dgm:t>
    </dgm:pt>
    <dgm:pt modelId="{F3B7ED42-0D40-4DA6-BD47-6803EA1AFA37}" type="pres">
      <dgm:prSet presAssocID="{7100BEC8-59D0-4659-95BB-049C41D5D9A1}" presName="compositeShape" presStyleCnt="0">
        <dgm:presLayoutVars>
          <dgm:chMax val="7"/>
          <dgm:dir/>
          <dgm:resizeHandles val="exact"/>
        </dgm:presLayoutVars>
      </dgm:prSet>
      <dgm:spPr/>
    </dgm:pt>
    <dgm:pt modelId="{CCE4B11D-A5AC-4375-8F3A-E512B299B5A9}" type="pres">
      <dgm:prSet presAssocID="{7100BEC8-59D0-4659-95BB-049C41D5D9A1}" presName="wedge1" presStyleLbl="node1" presStyleIdx="0" presStyleCnt="5"/>
      <dgm:spPr/>
    </dgm:pt>
    <dgm:pt modelId="{40E3DE6D-221C-477D-8A41-2622D712AAA2}" type="pres">
      <dgm:prSet presAssocID="{7100BEC8-59D0-4659-95BB-049C41D5D9A1}" presName="dummy1a" presStyleCnt="0"/>
      <dgm:spPr/>
    </dgm:pt>
    <dgm:pt modelId="{F6925752-3809-4461-BDFA-3EA60CD9DB5B}" type="pres">
      <dgm:prSet presAssocID="{7100BEC8-59D0-4659-95BB-049C41D5D9A1}" presName="dummy1b" presStyleCnt="0"/>
      <dgm:spPr/>
    </dgm:pt>
    <dgm:pt modelId="{769CB93D-742C-4DBF-A0E7-A0FC04F81C9C}" type="pres">
      <dgm:prSet presAssocID="{7100BEC8-59D0-4659-95BB-049C41D5D9A1}" presName="wedge1Tx" presStyleLbl="node1" presStyleIdx="0" presStyleCnt="5">
        <dgm:presLayoutVars>
          <dgm:chMax val="0"/>
          <dgm:chPref val="0"/>
          <dgm:bulletEnabled val="1"/>
        </dgm:presLayoutVars>
      </dgm:prSet>
      <dgm:spPr/>
    </dgm:pt>
    <dgm:pt modelId="{647B1C65-F03B-4BB6-8410-5DA39C8310ED}" type="pres">
      <dgm:prSet presAssocID="{7100BEC8-59D0-4659-95BB-049C41D5D9A1}" presName="wedge2" presStyleLbl="node1" presStyleIdx="1" presStyleCnt="5"/>
      <dgm:spPr/>
    </dgm:pt>
    <dgm:pt modelId="{84BC250F-46A8-4863-B028-C8FA61F60D9D}" type="pres">
      <dgm:prSet presAssocID="{7100BEC8-59D0-4659-95BB-049C41D5D9A1}" presName="dummy2a" presStyleCnt="0"/>
      <dgm:spPr/>
    </dgm:pt>
    <dgm:pt modelId="{2900A21E-B8FE-427C-BB6E-760019E30C38}" type="pres">
      <dgm:prSet presAssocID="{7100BEC8-59D0-4659-95BB-049C41D5D9A1}" presName="dummy2b" presStyleCnt="0"/>
      <dgm:spPr/>
    </dgm:pt>
    <dgm:pt modelId="{827E280E-92B3-4E0C-882D-56945B12131B}" type="pres">
      <dgm:prSet presAssocID="{7100BEC8-59D0-4659-95BB-049C41D5D9A1}" presName="wedge2Tx" presStyleLbl="node1" presStyleIdx="1" presStyleCnt="5">
        <dgm:presLayoutVars>
          <dgm:chMax val="0"/>
          <dgm:chPref val="0"/>
          <dgm:bulletEnabled val="1"/>
        </dgm:presLayoutVars>
      </dgm:prSet>
      <dgm:spPr/>
    </dgm:pt>
    <dgm:pt modelId="{BA0F410A-9400-44CE-804D-2B91F397D569}" type="pres">
      <dgm:prSet presAssocID="{7100BEC8-59D0-4659-95BB-049C41D5D9A1}" presName="wedge3" presStyleLbl="node1" presStyleIdx="2" presStyleCnt="5"/>
      <dgm:spPr/>
    </dgm:pt>
    <dgm:pt modelId="{2B89E5DC-220A-4132-8919-98BC1649050D}" type="pres">
      <dgm:prSet presAssocID="{7100BEC8-59D0-4659-95BB-049C41D5D9A1}" presName="dummy3a" presStyleCnt="0"/>
      <dgm:spPr/>
    </dgm:pt>
    <dgm:pt modelId="{CFB6B6DB-0972-4CAD-9EB9-AC74A3A2642E}" type="pres">
      <dgm:prSet presAssocID="{7100BEC8-59D0-4659-95BB-049C41D5D9A1}" presName="dummy3b" presStyleCnt="0"/>
      <dgm:spPr/>
    </dgm:pt>
    <dgm:pt modelId="{A2CC9558-EBA0-44EC-BE4D-562FAEEE6B5A}" type="pres">
      <dgm:prSet presAssocID="{7100BEC8-59D0-4659-95BB-049C41D5D9A1}" presName="wedge3Tx" presStyleLbl="node1" presStyleIdx="2" presStyleCnt="5">
        <dgm:presLayoutVars>
          <dgm:chMax val="0"/>
          <dgm:chPref val="0"/>
          <dgm:bulletEnabled val="1"/>
        </dgm:presLayoutVars>
      </dgm:prSet>
      <dgm:spPr/>
    </dgm:pt>
    <dgm:pt modelId="{6B0861DD-43C0-49A8-9B35-8B2754AA36F4}" type="pres">
      <dgm:prSet presAssocID="{7100BEC8-59D0-4659-95BB-049C41D5D9A1}" presName="wedge4" presStyleLbl="node1" presStyleIdx="3" presStyleCnt="5"/>
      <dgm:spPr/>
    </dgm:pt>
    <dgm:pt modelId="{78D91BA6-55C3-4917-B567-BB66163A66B2}" type="pres">
      <dgm:prSet presAssocID="{7100BEC8-59D0-4659-95BB-049C41D5D9A1}" presName="dummy4a" presStyleCnt="0"/>
      <dgm:spPr/>
    </dgm:pt>
    <dgm:pt modelId="{6F9F2B28-D344-4DE0-B0F9-A43B5FFFB6A3}" type="pres">
      <dgm:prSet presAssocID="{7100BEC8-59D0-4659-95BB-049C41D5D9A1}" presName="dummy4b" presStyleCnt="0"/>
      <dgm:spPr/>
    </dgm:pt>
    <dgm:pt modelId="{9D0EF0EF-955C-4FF9-89A0-3FB53B795C13}" type="pres">
      <dgm:prSet presAssocID="{7100BEC8-59D0-4659-95BB-049C41D5D9A1}" presName="wedge4Tx" presStyleLbl="node1" presStyleIdx="3" presStyleCnt="5">
        <dgm:presLayoutVars>
          <dgm:chMax val="0"/>
          <dgm:chPref val="0"/>
          <dgm:bulletEnabled val="1"/>
        </dgm:presLayoutVars>
      </dgm:prSet>
      <dgm:spPr/>
    </dgm:pt>
    <dgm:pt modelId="{D1AA88DB-07F0-4632-B0F2-680CAE17734F}" type="pres">
      <dgm:prSet presAssocID="{7100BEC8-59D0-4659-95BB-049C41D5D9A1}" presName="wedge5" presStyleLbl="node1" presStyleIdx="4" presStyleCnt="5"/>
      <dgm:spPr/>
    </dgm:pt>
    <dgm:pt modelId="{73C51B22-4187-4981-A542-D14441F2CA82}" type="pres">
      <dgm:prSet presAssocID="{7100BEC8-59D0-4659-95BB-049C41D5D9A1}" presName="dummy5a" presStyleCnt="0"/>
      <dgm:spPr/>
    </dgm:pt>
    <dgm:pt modelId="{16CCD066-81FE-415E-A262-E9C85DD3C184}" type="pres">
      <dgm:prSet presAssocID="{7100BEC8-59D0-4659-95BB-049C41D5D9A1}" presName="dummy5b" presStyleCnt="0"/>
      <dgm:spPr/>
    </dgm:pt>
    <dgm:pt modelId="{B748D843-A54F-4326-B01E-B12DD2142CE6}" type="pres">
      <dgm:prSet presAssocID="{7100BEC8-59D0-4659-95BB-049C41D5D9A1}" presName="wedge5Tx" presStyleLbl="node1" presStyleIdx="4" presStyleCnt="5">
        <dgm:presLayoutVars>
          <dgm:chMax val="0"/>
          <dgm:chPref val="0"/>
          <dgm:bulletEnabled val="1"/>
        </dgm:presLayoutVars>
      </dgm:prSet>
      <dgm:spPr/>
    </dgm:pt>
    <dgm:pt modelId="{6E93C43D-1161-408E-B9C4-76171D72433A}" type="pres">
      <dgm:prSet presAssocID="{92C08D53-D820-481B-931E-FA9C6DDA58F1}" presName="arrowWedge1" presStyleLbl="fgSibTrans2D1" presStyleIdx="0" presStyleCnt="5"/>
      <dgm:spPr/>
    </dgm:pt>
    <dgm:pt modelId="{542F24D5-6504-45F6-86E4-7A82C548B8E2}" type="pres">
      <dgm:prSet presAssocID="{E70D5ECB-3D44-489A-A2D2-EE6163DF45B9}" presName="arrowWedge2" presStyleLbl="fgSibTrans2D1" presStyleIdx="1" presStyleCnt="5"/>
      <dgm:spPr/>
    </dgm:pt>
    <dgm:pt modelId="{F2228DF5-0263-4994-A585-858387E1ACD8}" type="pres">
      <dgm:prSet presAssocID="{AA1F8AAE-28D1-4159-8DF4-214FC5D54983}" presName="arrowWedge3" presStyleLbl="fgSibTrans2D1" presStyleIdx="2" presStyleCnt="5"/>
      <dgm:spPr/>
    </dgm:pt>
    <dgm:pt modelId="{324DA0F9-1825-4241-AB4B-D73B2A289D4F}" type="pres">
      <dgm:prSet presAssocID="{E2DF6BAB-78B7-4490-99C4-C587F89260AD}" presName="arrowWedge4" presStyleLbl="fgSibTrans2D1" presStyleIdx="3" presStyleCnt="5"/>
      <dgm:spPr/>
    </dgm:pt>
    <dgm:pt modelId="{6F76AFA2-2E7B-4813-9950-C1DDC2ABB663}" type="pres">
      <dgm:prSet presAssocID="{FFD7D278-C7C4-40B5-BDE0-6AAE041EC61D}" presName="arrowWedge5" presStyleLbl="fgSibTrans2D1" presStyleIdx="4" presStyleCnt="5"/>
      <dgm:spPr/>
    </dgm:pt>
  </dgm:ptLst>
  <dgm:cxnLst>
    <dgm:cxn modelId="{F9BB6E04-D4B4-401E-B8CC-B5D1E8729DD5}" type="presOf" srcId="{FBF1C3A3-2FA3-4F1D-8BAD-ECD1E535E730}" destId="{B748D843-A54F-4326-B01E-B12DD2142CE6}" srcOrd="1" destOrd="0" presId="urn:microsoft.com/office/officeart/2005/8/layout/cycle8"/>
    <dgm:cxn modelId="{A5081626-5C44-48DF-9A77-5BD7AF49FA6D}" srcId="{7100BEC8-59D0-4659-95BB-049C41D5D9A1}" destId="{C22E130F-6A32-4E36-9B3E-FD7C44EA5C15}" srcOrd="2" destOrd="0" parTransId="{59E04F75-B815-4F8C-8719-2A152CC645BC}" sibTransId="{AA1F8AAE-28D1-4159-8DF4-214FC5D54983}"/>
    <dgm:cxn modelId="{A14C9855-0DD1-40B1-AA0A-8DDB636A2FCA}" type="presOf" srcId="{F65265B5-00EF-4577-BD1A-B5757E3C5AAF}" destId="{647B1C65-F03B-4BB6-8410-5DA39C8310ED}" srcOrd="0" destOrd="0" presId="urn:microsoft.com/office/officeart/2005/8/layout/cycle8"/>
    <dgm:cxn modelId="{35E1FF55-D50F-4B58-B61D-149AACDF684B}" srcId="{7100BEC8-59D0-4659-95BB-049C41D5D9A1}" destId="{FBF1C3A3-2FA3-4F1D-8BAD-ECD1E535E730}" srcOrd="4" destOrd="0" parTransId="{6C8F56B0-16D1-4FD3-8DBB-372E398F8ADF}" sibTransId="{FFD7D278-C7C4-40B5-BDE0-6AAE041EC61D}"/>
    <dgm:cxn modelId="{561CC378-3BFE-44C5-9FC0-79A609EEB3DE}" srcId="{7100BEC8-59D0-4659-95BB-049C41D5D9A1}" destId="{F65265B5-00EF-4577-BD1A-B5757E3C5AAF}" srcOrd="1" destOrd="0" parTransId="{E4422564-BD54-45CF-A2FE-19084A3052FD}" sibTransId="{E70D5ECB-3D44-489A-A2D2-EE6163DF45B9}"/>
    <dgm:cxn modelId="{9C129F7C-B19A-4B7B-A4BE-8CCB5B274096}" type="presOf" srcId="{52F67370-53C5-4890-9168-A069EC5EDF39}" destId="{769CB93D-742C-4DBF-A0E7-A0FC04F81C9C}" srcOrd="1" destOrd="0" presId="urn:microsoft.com/office/officeart/2005/8/layout/cycle8"/>
    <dgm:cxn modelId="{55122381-322A-4E79-9F7B-B6BD7C33C990}" type="presOf" srcId="{F65265B5-00EF-4577-BD1A-B5757E3C5AAF}" destId="{827E280E-92B3-4E0C-882D-56945B12131B}" srcOrd="1" destOrd="0" presId="urn:microsoft.com/office/officeart/2005/8/layout/cycle8"/>
    <dgm:cxn modelId="{07D38982-3F2A-4E88-932D-90B7FBC3A7B1}" srcId="{7100BEC8-59D0-4659-95BB-049C41D5D9A1}" destId="{52F67370-53C5-4890-9168-A069EC5EDF39}" srcOrd="0" destOrd="0" parTransId="{9028B593-DE5B-4E93-9ED3-46F3AD6745B1}" sibTransId="{92C08D53-D820-481B-931E-FA9C6DDA58F1}"/>
    <dgm:cxn modelId="{202440A6-B485-44F3-A337-62B17F7212AE}" type="presOf" srcId="{F63E34BE-BD0B-42B6-8127-8281D8727224}" destId="{6B0861DD-43C0-49A8-9B35-8B2754AA36F4}" srcOrd="0" destOrd="0" presId="urn:microsoft.com/office/officeart/2005/8/layout/cycle8"/>
    <dgm:cxn modelId="{97FA71B8-A508-45C8-97A4-CC09C41EBB2B}" type="presOf" srcId="{52F67370-53C5-4890-9168-A069EC5EDF39}" destId="{CCE4B11D-A5AC-4375-8F3A-E512B299B5A9}" srcOrd="0" destOrd="0" presId="urn:microsoft.com/office/officeart/2005/8/layout/cycle8"/>
    <dgm:cxn modelId="{478425BE-2FE5-47AA-9AA5-C8B9579D4F7B}" srcId="{7100BEC8-59D0-4659-95BB-049C41D5D9A1}" destId="{F63E34BE-BD0B-42B6-8127-8281D8727224}" srcOrd="3" destOrd="0" parTransId="{F139583C-7E99-44D5-B885-3AC2CAD9B5DF}" sibTransId="{E2DF6BAB-78B7-4490-99C4-C587F89260AD}"/>
    <dgm:cxn modelId="{42AF23D4-798C-450B-AC3C-3D789001D862}" type="presOf" srcId="{7100BEC8-59D0-4659-95BB-049C41D5D9A1}" destId="{F3B7ED42-0D40-4DA6-BD47-6803EA1AFA37}" srcOrd="0" destOrd="0" presId="urn:microsoft.com/office/officeart/2005/8/layout/cycle8"/>
    <dgm:cxn modelId="{7844F0E0-B2E0-456A-B102-36DC885B7817}" type="presOf" srcId="{F63E34BE-BD0B-42B6-8127-8281D8727224}" destId="{9D0EF0EF-955C-4FF9-89A0-3FB53B795C13}" srcOrd="1" destOrd="0" presId="urn:microsoft.com/office/officeart/2005/8/layout/cycle8"/>
    <dgm:cxn modelId="{7EF007E2-5C2D-4512-ADD0-EC84C3DF2089}" type="presOf" srcId="{FBF1C3A3-2FA3-4F1D-8BAD-ECD1E535E730}" destId="{D1AA88DB-07F0-4632-B0F2-680CAE17734F}" srcOrd="0" destOrd="0" presId="urn:microsoft.com/office/officeart/2005/8/layout/cycle8"/>
    <dgm:cxn modelId="{D200A9E2-FFE6-46F2-B66E-4A7933C46666}" type="presOf" srcId="{C22E130F-6A32-4E36-9B3E-FD7C44EA5C15}" destId="{A2CC9558-EBA0-44EC-BE4D-562FAEEE6B5A}" srcOrd="1" destOrd="0" presId="urn:microsoft.com/office/officeart/2005/8/layout/cycle8"/>
    <dgm:cxn modelId="{09B721FA-6CB9-4800-BC98-DC3EBF338E31}" type="presOf" srcId="{C22E130F-6A32-4E36-9B3E-FD7C44EA5C15}" destId="{BA0F410A-9400-44CE-804D-2B91F397D569}" srcOrd="0" destOrd="0" presId="urn:microsoft.com/office/officeart/2005/8/layout/cycle8"/>
    <dgm:cxn modelId="{03DBA91E-3D9C-4E97-88F6-A17DEED95871}" type="presParOf" srcId="{F3B7ED42-0D40-4DA6-BD47-6803EA1AFA37}" destId="{CCE4B11D-A5AC-4375-8F3A-E512B299B5A9}" srcOrd="0" destOrd="0" presId="urn:microsoft.com/office/officeart/2005/8/layout/cycle8"/>
    <dgm:cxn modelId="{46E9F5EB-6402-4848-AE8D-07EB7997D660}" type="presParOf" srcId="{F3B7ED42-0D40-4DA6-BD47-6803EA1AFA37}" destId="{40E3DE6D-221C-477D-8A41-2622D712AAA2}" srcOrd="1" destOrd="0" presId="urn:microsoft.com/office/officeart/2005/8/layout/cycle8"/>
    <dgm:cxn modelId="{6E179106-950F-40A1-85D5-FC1ACDA4FA76}" type="presParOf" srcId="{F3B7ED42-0D40-4DA6-BD47-6803EA1AFA37}" destId="{F6925752-3809-4461-BDFA-3EA60CD9DB5B}" srcOrd="2" destOrd="0" presId="urn:microsoft.com/office/officeart/2005/8/layout/cycle8"/>
    <dgm:cxn modelId="{328AA77F-03A7-470A-85FF-8FE70B1036D5}" type="presParOf" srcId="{F3B7ED42-0D40-4DA6-BD47-6803EA1AFA37}" destId="{769CB93D-742C-4DBF-A0E7-A0FC04F81C9C}" srcOrd="3" destOrd="0" presId="urn:microsoft.com/office/officeart/2005/8/layout/cycle8"/>
    <dgm:cxn modelId="{84B583B9-7C5B-45C8-9AF1-D3D775837559}" type="presParOf" srcId="{F3B7ED42-0D40-4DA6-BD47-6803EA1AFA37}" destId="{647B1C65-F03B-4BB6-8410-5DA39C8310ED}" srcOrd="4" destOrd="0" presId="urn:microsoft.com/office/officeart/2005/8/layout/cycle8"/>
    <dgm:cxn modelId="{9506DE28-7D2E-49AC-83E2-203E048E3F4C}" type="presParOf" srcId="{F3B7ED42-0D40-4DA6-BD47-6803EA1AFA37}" destId="{84BC250F-46A8-4863-B028-C8FA61F60D9D}" srcOrd="5" destOrd="0" presId="urn:microsoft.com/office/officeart/2005/8/layout/cycle8"/>
    <dgm:cxn modelId="{AE01F813-466E-41B4-B04F-5BC2E4CBD752}" type="presParOf" srcId="{F3B7ED42-0D40-4DA6-BD47-6803EA1AFA37}" destId="{2900A21E-B8FE-427C-BB6E-760019E30C38}" srcOrd="6" destOrd="0" presId="urn:microsoft.com/office/officeart/2005/8/layout/cycle8"/>
    <dgm:cxn modelId="{E495D35E-B7F3-44AE-AA1E-49A3911D63EB}" type="presParOf" srcId="{F3B7ED42-0D40-4DA6-BD47-6803EA1AFA37}" destId="{827E280E-92B3-4E0C-882D-56945B12131B}" srcOrd="7" destOrd="0" presId="urn:microsoft.com/office/officeart/2005/8/layout/cycle8"/>
    <dgm:cxn modelId="{7EB89CF1-3B2F-4357-AD74-AC21F15334D7}" type="presParOf" srcId="{F3B7ED42-0D40-4DA6-BD47-6803EA1AFA37}" destId="{BA0F410A-9400-44CE-804D-2B91F397D569}" srcOrd="8" destOrd="0" presId="urn:microsoft.com/office/officeart/2005/8/layout/cycle8"/>
    <dgm:cxn modelId="{B50BF094-B44B-492D-93F0-ECFB46D47A32}" type="presParOf" srcId="{F3B7ED42-0D40-4DA6-BD47-6803EA1AFA37}" destId="{2B89E5DC-220A-4132-8919-98BC1649050D}" srcOrd="9" destOrd="0" presId="urn:microsoft.com/office/officeart/2005/8/layout/cycle8"/>
    <dgm:cxn modelId="{5C265881-DADC-4D2A-B84F-498CA6B4D059}" type="presParOf" srcId="{F3B7ED42-0D40-4DA6-BD47-6803EA1AFA37}" destId="{CFB6B6DB-0972-4CAD-9EB9-AC74A3A2642E}" srcOrd="10" destOrd="0" presId="urn:microsoft.com/office/officeart/2005/8/layout/cycle8"/>
    <dgm:cxn modelId="{9B158402-E1A1-4D75-94B9-F1B687121213}" type="presParOf" srcId="{F3B7ED42-0D40-4DA6-BD47-6803EA1AFA37}" destId="{A2CC9558-EBA0-44EC-BE4D-562FAEEE6B5A}" srcOrd="11" destOrd="0" presId="urn:microsoft.com/office/officeart/2005/8/layout/cycle8"/>
    <dgm:cxn modelId="{3719F5D9-A325-4F78-AE3C-3EA7CDFEE4DC}" type="presParOf" srcId="{F3B7ED42-0D40-4DA6-BD47-6803EA1AFA37}" destId="{6B0861DD-43C0-49A8-9B35-8B2754AA36F4}" srcOrd="12" destOrd="0" presId="urn:microsoft.com/office/officeart/2005/8/layout/cycle8"/>
    <dgm:cxn modelId="{B219416C-302A-48A9-96BF-3BBE671C12E6}" type="presParOf" srcId="{F3B7ED42-0D40-4DA6-BD47-6803EA1AFA37}" destId="{78D91BA6-55C3-4917-B567-BB66163A66B2}" srcOrd="13" destOrd="0" presId="urn:microsoft.com/office/officeart/2005/8/layout/cycle8"/>
    <dgm:cxn modelId="{848751D0-4D99-4CF5-B172-64DA6687CF9F}" type="presParOf" srcId="{F3B7ED42-0D40-4DA6-BD47-6803EA1AFA37}" destId="{6F9F2B28-D344-4DE0-B0F9-A43B5FFFB6A3}" srcOrd="14" destOrd="0" presId="urn:microsoft.com/office/officeart/2005/8/layout/cycle8"/>
    <dgm:cxn modelId="{918DB55F-F1C1-4A64-AA35-318086325167}" type="presParOf" srcId="{F3B7ED42-0D40-4DA6-BD47-6803EA1AFA37}" destId="{9D0EF0EF-955C-4FF9-89A0-3FB53B795C13}" srcOrd="15" destOrd="0" presId="urn:microsoft.com/office/officeart/2005/8/layout/cycle8"/>
    <dgm:cxn modelId="{38D9B7AB-C2F0-40BA-8987-4F75C450EE42}" type="presParOf" srcId="{F3B7ED42-0D40-4DA6-BD47-6803EA1AFA37}" destId="{D1AA88DB-07F0-4632-B0F2-680CAE17734F}" srcOrd="16" destOrd="0" presId="urn:microsoft.com/office/officeart/2005/8/layout/cycle8"/>
    <dgm:cxn modelId="{C14CDDDF-DAD0-41F4-89BF-CB5B32315EFC}" type="presParOf" srcId="{F3B7ED42-0D40-4DA6-BD47-6803EA1AFA37}" destId="{73C51B22-4187-4981-A542-D14441F2CA82}" srcOrd="17" destOrd="0" presId="urn:microsoft.com/office/officeart/2005/8/layout/cycle8"/>
    <dgm:cxn modelId="{82A2C6AC-6558-48DA-817B-EF10BA1B31FD}" type="presParOf" srcId="{F3B7ED42-0D40-4DA6-BD47-6803EA1AFA37}" destId="{16CCD066-81FE-415E-A262-E9C85DD3C184}" srcOrd="18" destOrd="0" presId="urn:microsoft.com/office/officeart/2005/8/layout/cycle8"/>
    <dgm:cxn modelId="{304A1FC8-7AAF-4692-AD23-3EC9F5EFAF2A}" type="presParOf" srcId="{F3B7ED42-0D40-4DA6-BD47-6803EA1AFA37}" destId="{B748D843-A54F-4326-B01E-B12DD2142CE6}" srcOrd="19" destOrd="0" presId="urn:microsoft.com/office/officeart/2005/8/layout/cycle8"/>
    <dgm:cxn modelId="{012EFC11-4596-425D-A535-AFFAEA51B778}" type="presParOf" srcId="{F3B7ED42-0D40-4DA6-BD47-6803EA1AFA37}" destId="{6E93C43D-1161-408E-B9C4-76171D72433A}" srcOrd="20" destOrd="0" presId="urn:microsoft.com/office/officeart/2005/8/layout/cycle8"/>
    <dgm:cxn modelId="{1EF991F1-70BB-471F-B95D-68E13B06F1DA}" type="presParOf" srcId="{F3B7ED42-0D40-4DA6-BD47-6803EA1AFA37}" destId="{542F24D5-6504-45F6-86E4-7A82C548B8E2}" srcOrd="21" destOrd="0" presId="urn:microsoft.com/office/officeart/2005/8/layout/cycle8"/>
    <dgm:cxn modelId="{939AEE20-88D6-4C84-A4F5-D362B00A3BC8}" type="presParOf" srcId="{F3B7ED42-0D40-4DA6-BD47-6803EA1AFA37}" destId="{F2228DF5-0263-4994-A585-858387E1ACD8}" srcOrd="22" destOrd="0" presId="urn:microsoft.com/office/officeart/2005/8/layout/cycle8"/>
    <dgm:cxn modelId="{FE4360A5-9D09-4B64-AF91-CD1476F135CE}" type="presParOf" srcId="{F3B7ED42-0D40-4DA6-BD47-6803EA1AFA37}" destId="{324DA0F9-1825-4241-AB4B-D73B2A289D4F}" srcOrd="23" destOrd="0" presId="urn:microsoft.com/office/officeart/2005/8/layout/cycle8"/>
    <dgm:cxn modelId="{073968C0-B96D-40F1-89A2-8E0ACD28BC78}" type="presParOf" srcId="{F3B7ED42-0D40-4DA6-BD47-6803EA1AFA37}" destId="{6F76AFA2-2E7B-4813-9950-C1DDC2ABB663}"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F4B5C7-A85C-419E-B7C9-BD927275D1D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22EE064-86F3-4FFF-AF78-DE54C3746090}">
      <dgm:prSet/>
      <dgm:spPr/>
      <dgm:t>
        <a:bodyPr/>
        <a:lstStyle/>
        <a:p>
          <a:r>
            <a:rPr lang="en-GB" b="1"/>
            <a:t>Sender</a:t>
          </a:r>
          <a:r>
            <a:rPr lang="en-GB"/>
            <a:t>: Businessman</a:t>
          </a:r>
          <a:endParaRPr lang="en-US"/>
        </a:p>
      </dgm:t>
    </dgm:pt>
    <dgm:pt modelId="{68EE5036-6999-492F-BB65-43C0736C01FE}" type="parTrans" cxnId="{E1BC2B93-068A-47AC-BC0B-33EBAE7A3C1E}">
      <dgm:prSet/>
      <dgm:spPr/>
      <dgm:t>
        <a:bodyPr/>
        <a:lstStyle/>
        <a:p>
          <a:endParaRPr lang="en-US"/>
        </a:p>
      </dgm:t>
    </dgm:pt>
    <dgm:pt modelId="{B2C107CC-7E18-423F-B948-AF533F5FD3B3}" type="sibTrans" cxnId="{E1BC2B93-068A-47AC-BC0B-33EBAE7A3C1E}">
      <dgm:prSet/>
      <dgm:spPr/>
      <dgm:t>
        <a:bodyPr/>
        <a:lstStyle/>
        <a:p>
          <a:endParaRPr lang="en-US"/>
        </a:p>
      </dgm:t>
    </dgm:pt>
    <dgm:pt modelId="{D2EF3FF1-E03A-4303-A9C2-3183CF2B14F9}">
      <dgm:prSet/>
      <dgm:spPr/>
      <dgm:t>
        <a:bodyPr/>
        <a:lstStyle/>
        <a:p>
          <a:r>
            <a:rPr lang="en-GB" b="1"/>
            <a:t>Encoder</a:t>
          </a:r>
          <a:r>
            <a:rPr lang="en-GB"/>
            <a:t>: Telephone network company</a:t>
          </a:r>
          <a:endParaRPr lang="en-US"/>
        </a:p>
      </dgm:t>
    </dgm:pt>
    <dgm:pt modelId="{6C429459-07FF-4141-A0A6-975C0D5F349D}" type="parTrans" cxnId="{59494760-E86B-4C42-BAB1-6FE6814C2FB0}">
      <dgm:prSet/>
      <dgm:spPr/>
      <dgm:t>
        <a:bodyPr/>
        <a:lstStyle/>
        <a:p>
          <a:endParaRPr lang="en-US"/>
        </a:p>
      </dgm:t>
    </dgm:pt>
    <dgm:pt modelId="{0ADBFD05-8336-4065-884F-DA4A53B5E3B8}" type="sibTrans" cxnId="{59494760-E86B-4C42-BAB1-6FE6814C2FB0}">
      <dgm:prSet/>
      <dgm:spPr/>
      <dgm:t>
        <a:bodyPr/>
        <a:lstStyle/>
        <a:p>
          <a:endParaRPr lang="en-US"/>
        </a:p>
      </dgm:t>
    </dgm:pt>
    <dgm:pt modelId="{5AA89252-1167-4039-88BF-3DD01E1CC6EA}">
      <dgm:prSet/>
      <dgm:spPr/>
      <dgm:t>
        <a:bodyPr/>
        <a:lstStyle/>
        <a:p>
          <a:r>
            <a:rPr lang="en-GB" b="1"/>
            <a:t>Channel</a:t>
          </a:r>
          <a:r>
            <a:rPr lang="en-GB"/>
            <a:t>: Mobile network</a:t>
          </a:r>
          <a:endParaRPr lang="en-US"/>
        </a:p>
      </dgm:t>
    </dgm:pt>
    <dgm:pt modelId="{AED41282-F210-44E7-9DA9-0047AAB6D67E}" type="parTrans" cxnId="{337CFED0-01C6-4BE4-B2DE-F290C8220782}">
      <dgm:prSet/>
      <dgm:spPr/>
      <dgm:t>
        <a:bodyPr/>
        <a:lstStyle/>
        <a:p>
          <a:endParaRPr lang="en-US"/>
        </a:p>
      </dgm:t>
    </dgm:pt>
    <dgm:pt modelId="{CECE89D3-9905-4466-A00C-3C681A664E51}" type="sibTrans" cxnId="{337CFED0-01C6-4BE4-B2DE-F290C8220782}">
      <dgm:prSet/>
      <dgm:spPr/>
      <dgm:t>
        <a:bodyPr/>
        <a:lstStyle/>
        <a:p>
          <a:endParaRPr lang="en-US"/>
        </a:p>
      </dgm:t>
    </dgm:pt>
    <dgm:pt modelId="{21B5043B-062D-4242-8E19-F8C03509EC3C}">
      <dgm:prSet/>
      <dgm:spPr/>
      <dgm:t>
        <a:bodyPr/>
        <a:lstStyle/>
        <a:p>
          <a:r>
            <a:rPr lang="en-GB" b="1"/>
            <a:t>Noise</a:t>
          </a:r>
          <a:r>
            <a:rPr lang="en-GB"/>
            <a:t>: Missing text due to disruption</a:t>
          </a:r>
          <a:endParaRPr lang="en-US"/>
        </a:p>
      </dgm:t>
    </dgm:pt>
    <dgm:pt modelId="{40E27189-CDD5-4B01-B47D-DC9502F9862B}" type="parTrans" cxnId="{DD67B88E-08DD-4A9C-ACFF-4CE3344CA258}">
      <dgm:prSet/>
      <dgm:spPr/>
      <dgm:t>
        <a:bodyPr/>
        <a:lstStyle/>
        <a:p>
          <a:endParaRPr lang="en-US"/>
        </a:p>
      </dgm:t>
    </dgm:pt>
    <dgm:pt modelId="{44FC462C-ABA5-41D5-A529-F1814FEE6DAD}" type="sibTrans" cxnId="{DD67B88E-08DD-4A9C-ACFF-4CE3344CA258}">
      <dgm:prSet/>
      <dgm:spPr/>
      <dgm:t>
        <a:bodyPr/>
        <a:lstStyle/>
        <a:p>
          <a:endParaRPr lang="en-US"/>
        </a:p>
      </dgm:t>
    </dgm:pt>
    <dgm:pt modelId="{EFB47070-DD4F-4B2A-9222-C8C9A3103038}">
      <dgm:prSet/>
      <dgm:spPr/>
      <dgm:t>
        <a:bodyPr/>
        <a:lstStyle/>
        <a:p>
          <a:r>
            <a:rPr lang="en-GB" b="1"/>
            <a:t>Decoder</a:t>
          </a:r>
          <a:r>
            <a:rPr lang="en-GB"/>
            <a:t>: Mobile phone</a:t>
          </a:r>
          <a:endParaRPr lang="en-US"/>
        </a:p>
      </dgm:t>
    </dgm:pt>
    <dgm:pt modelId="{30EB86CF-B97F-48F5-AF6F-54035409BF41}" type="parTrans" cxnId="{ECA359BB-5A5C-4409-A002-10A7A3D20749}">
      <dgm:prSet/>
      <dgm:spPr/>
      <dgm:t>
        <a:bodyPr/>
        <a:lstStyle/>
        <a:p>
          <a:endParaRPr lang="en-US"/>
        </a:p>
      </dgm:t>
    </dgm:pt>
    <dgm:pt modelId="{91D8FE40-5350-46A9-A500-ECB565FC766E}" type="sibTrans" cxnId="{ECA359BB-5A5C-4409-A002-10A7A3D20749}">
      <dgm:prSet/>
      <dgm:spPr/>
      <dgm:t>
        <a:bodyPr/>
        <a:lstStyle/>
        <a:p>
          <a:endParaRPr lang="en-US"/>
        </a:p>
      </dgm:t>
    </dgm:pt>
    <dgm:pt modelId="{3BA42BBF-2C0D-4420-896D-0ABC580C7A88}">
      <dgm:prSet/>
      <dgm:spPr/>
      <dgm:t>
        <a:bodyPr/>
        <a:lstStyle/>
        <a:p>
          <a:r>
            <a:rPr lang="en-GB" b="1"/>
            <a:t>Receiver</a:t>
          </a:r>
          <a:r>
            <a:rPr lang="en-GB"/>
            <a:t>: Worker</a:t>
          </a:r>
          <a:endParaRPr lang="en-US"/>
        </a:p>
      </dgm:t>
    </dgm:pt>
    <dgm:pt modelId="{5BE9EF9E-5DF3-42F4-8B37-89D5C5694D5F}" type="parTrans" cxnId="{A5E41183-17A4-46D1-A232-2595A0B93ECE}">
      <dgm:prSet/>
      <dgm:spPr/>
      <dgm:t>
        <a:bodyPr/>
        <a:lstStyle/>
        <a:p>
          <a:endParaRPr lang="en-US"/>
        </a:p>
      </dgm:t>
    </dgm:pt>
    <dgm:pt modelId="{14558261-943D-402F-A94B-7BA7C396EC8C}" type="sibTrans" cxnId="{A5E41183-17A4-46D1-A232-2595A0B93ECE}">
      <dgm:prSet/>
      <dgm:spPr/>
      <dgm:t>
        <a:bodyPr/>
        <a:lstStyle/>
        <a:p>
          <a:endParaRPr lang="en-US"/>
        </a:p>
      </dgm:t>
    </dgm:pt>
    <dgm:pt modelId="{528C3089-9781-4F47-917E-89744FE696AD}" type="pres">
      <dgm:prSet presAssocID="{2FF4B5C7-A85C-419E-B7C9-BD927275D1D6}" presName="linear" presStyleCnt="0">
        <dgm:presLayoutVars>
          <dgm:animLvl val="lvl"/>
          <dgm:resizeHandles val="exact"/>
        </dgm:presLayoutVars>
      </dgm:prSet>
      <dgm:spPr/>
    </dgm:pt>
    <dgm:pt modelId="{8B359D06-8F6A-4561-B610-FF9ED499F198}" type="pres">
      <dgm:prSet presAssocID="{422EE064-86F3-4FFF-AF78-DE54C3746090}" presName="parentText" presStyleLbl="node1" presStyleIdx="0" presStyleCnt="6">
        <dgm:presLayoutVars>
          <dgm:chMax val="0"/>
          <dgm:bulletEnabled val="1"/>
        </dgm:presLayoutVars>
      </dgm:prSet>
      <dgm:spPr/>
    </dgm:pt>
    <dgm:pt modelId="{520C69C8-804D-4F5A-B60F-287FD9A2583C}" type="pres">
      <dgm:prSet presAssocID="{B2C107CC-7E18-423F-B948-AF533F5FD3B3}" presName="spacer" presStyleCnt="0"/>
      <dgm:spPr/>
    </dgm:pt>
    <dgm:pt modelId="{AC67C581-C194-46F3-9FE9-1AE81F07FD8E}" type="pres">
      <dgm:prSet presAssocID="{D2EF3FF1-E03A-4303-A9C2-3183CF2B14F9}" presName="parentText" presStyleLbl="node1" presStyleIdx="1" presStyleCnt="6">
        <dgm:presLayoutVars>
          <dgm:chMax val="0"/>
          <dgm:bulletEnabled val="1"/>
        </dgm:presLayoutVars>
      </dgm:prSet>
      <dgm:spPr/>
    </dgm:pt>
    <dgm:pt modelId="{A563513B-41B6-4687-8CFD-290CF7CA0BE6}" type="pres">
      <dgm:prSet presAssocID="{0ADBFD05-8336-4065-884F-DA4A53B5E3B8}" presName="spacer" presStyleCnt="0"/>
      <dgm:spPr/>
    </dgm:pt>
    <dgm:pt modelId="{3E83DAA2-DE4B-4DE5-A35E-B28DD2D132F0}" type="pres">
      <dgm:prSet presAssocID="{5AA89252-1167-4039-88BF-3DD01E1CC6EA}" presName="parentText" presStyleLbl="node1" presStyleIdx="2" presStyleCnt="6">
        <dgm:presLayoutVars>
          <dgm:chMax val="0"/>
          <dgm:bulletEnabled val="1"/>
        </dgm:presLayoutVars>
      </dgm:prSet>
      <dgm:spPr/>
    </dgm:pt>
    <dgm:pt modelId="{784971CD-FDC6-463B-8572-3CDE62F410BA}" type="pres">
      <dgm:prSet presAssocID="{CECE89D3-9905-4466-A00C-3C681A664E51}" presName="spacer" presStyleCnt="0"/>
      <dgm:spPr/>
    </dgm:pt>
    <dgm:pt modelId="{C895D577-3FCD-4AF2-B658-C1E2FED1CE11}" type="pres">
      <dgm:prSet presAssocID="{21B5043B-062D-4242-8E19-F8C03509EC3C}" presName="parentText" presStyleLbl="node1" presStyleIdx="3" presStyleCnt="6">
        <dgm:presLayoutVars>
          <dgm:chMax val="0"/>
          <dgm:bulletEnabled val="1"/>
        </dgm:presLayoutVars>
      </dgm:prSet>
      <dgm:spPr/>
    </dgm:pt>
    <dgm:pt modelId="{10032C04-7B42-46A6-A2E0-C52234FDB308}" type="pres">
      <dgm:prSet presAssocID="{44FC462C-ABA5-41D5-A529-F1814FEE6DAD}" presName="spacer" presStyleCnt="0"/>
      <dgm:spPr/>
    </dgm:pt>
    <dgm:pt modelId="{B8FB24F0-C285-4E0F-A35B-1FE222E4845A}" type="pres">
      <dgm:prSet presAssocID="{EFB47070-DD4F-4B2A-9222-C8C9A3103038}" presName="parentText" presStyleLbl="node1" presStyleIdx="4" presStyleCnt="6">
        <dgm:presLayoutVars>
          <dgm:chMax val="0"/>
          <dgm:bulletEnabled val="1"/>
        </dgm:presLayoutVars>
      </dgm:prSet>
      <dgm:spPr/>
    </dgm:pt>
    <dgm:pt modelId="{690505B6-4AAE-49AB-9C1F-7753F88095F4}" type="pres">
      <dgm:prSet presAssocID="{91D8FE40-5350-46A9-A500-ECB565FC766E}" presName="spacer" presStyleCnt="0"/>
      <dgm:spPr/>
    </dgm:pt>
    <dgm:pt modelId="{1ACF63EB-C5B4-4CB3-9A5F-71739404558D}" type="pres">
      <dgm:prSet presAssocID="{3BA42BBF-2C0D-4420-896D-0ABC580C7A88}" presName="parentText" presStyleLbl="node1" presStyleIdx="5" presStyleCnt="6">
        <dgm:presLayoutVars>
          <dgm:chMax val="0"/>
          <dgm:bulletEnabled val="1"/>
        </dgm:presLayoutVars>
      </dgm:prSet>
      <dgm:spPr/>
    </dgm:pt>
  </dgm:ptLst>
  <dgm:cxnLst>
    <dgm:cxn modelId="{A6C74D19-F790-4346-AC80-612091805955}" type="presOf" srcId="{5AA89252-1167-4039-88BF-3DD01E1CC6EA}" destId="{3E83DAA2-DE4B-4DE5-A35E-B28DD2D132F0}" srcOrd="0" destOrd="0" presId="urn:microsoft.com/office/officeart/2005/8/layout/vList2"/>
    <dgm:cxn modelId="{59494760-E86B-4C42-BAB1-6FE6814C2FB0}" srcId="{2FF4B5C7-A85C-419E-B7C9-BD927275D1D6}" destId="{D2EF3FF1-E03A-4303-A9C2-3183CF2B14F9}" srcOrd="1" destOrd="0" parTransId="{6C429459-07FF-4141-A0A6-975C0D5F349D}" sibTransId="{0ADBFD05-8336-4065-884F-DA4A53B5E3B8}"/>
    <dgm:cxn modelId="{1FF36F61-F2DA-4DB4-B31C-1044C1502EE1}" type="presOf" srcId="{21B5043B-062D-4242-8E19-F8C03509EC3C}" destId="{C895D577-3FCD-4AF2-B658-C1E2FED1CE11}" srcOrd="0" destOrd="0" presId="urn:microsoft.com/office/officeart/2005/8/layout/vList2"/>
    <dgm:cxn modelId="{5F16D279-02F0-4202-98AB-D23BCD458390}" type="presOf" srcId="{422EE064-86F3-4FFF-AF78-DE54C3746090}" destId="{8B359D06-8F6A-4561-B610-FF9ED499F198}" srcOrd="0" destOrd="0" presId="urn:microsoft.com/office/officeart/2005/8/layout/vList2"/>
    <dgm:cxn modelId="{A5E41183-17A4-46D1-A232-2595A0B93ECE}" srcId="{2FF4B5C7-A85C-419E-B7C9-BD927275D1D6}" destId="{3BA42BBF-2C0D-4420-896D-0ABC580C7A88}" srcOrd="5" destOrd="0" parTransId="{5BE9EF9E-5DF3-42F4-8B37-89D5C5694D5F}" sibTransId="{14558261-943D-402F-A94B-7BA7C396EC8C}"/>
    <dgm:cxn modelId="{DD67B88E-08DD-4A9C-ACFF-4CE3344CA258}" srcId="{2FF4B5C7-A85C-419E-B7C9-BD927275D1D6}" destId="{21B5043B-062D-4242-8E19-F8C03509EC3C}" srcOrd="3" destOrd="0" parTransId="{40E27189-CDD5-4B01-B47D-DC9502F9862B}" sibTransId="{44FC462C-ABA5-41D5-A529-F1814FEE6DAD}"/>
    <dgm:cxn modelId="{E1BC2B93-068A-47AC-BC0B-33EBAE7A3C1E}" srcId="{2FF4B5C7-A85C-419E-B7C9-BD927275D1D6}" destId="{422EE064-86F3-4FFF-AF78-DE54C3746090}" srcOrd="0" destOrd="0" parTransId="{68EE5036-6999-492F-BB65-43C0736C01FE}" sibTransId="{B2C107CC-7E18-423F-B948-AF533F5FD3B3}"/>
    <dgm:cxn modelId="{DE12D19D-B8FA-438F-8850-1908AC81ABE8}" type="presOf" srcId="{3BA42BBF-2C0D-4420-896D-0ABC580C7A88}" destId="{1ACF63EB-C5B4-4CB3-9A5F-71739404558D}" srcOrd="0" destOrd="0" presId="urn:microsoft.com/office/officeart/2005/8/layout/vList2"/>
    <dgm:cxn modelId="{981197B3-657A-4D75-85B6-CF313E249732}" type="presOf" srcId="{EFB47070-DD4F-4B2A-9222-C8C9A3103038}" destId="{B8FB24F0-C285-4E0F-A35B-1FE222E4845A}" srcOrd="0" destOrd="0" presId="urn:microsoft.com/office/officeart/2005/8/layout/vList2"/>
    <dgm:cxn modelId="{ECA359BB-5A5C-4409-A002-10A7A3D20749}" srcId="{2FF4B5C7-A85C-419E-B7C9-BD927275D1D6}" destId="{EFB47070-DD4F-4B2A-9222-C8C9A3103038}" srcOrd="4" destOrd="0" parTransId="{30EB86CF-B97F-48F5-AF6F-54035409BF41}" sibTransId="{91D8FE40-5350-46A9-A500-ECB565FC766E}"/>
    <dgm:cxn modelId="{35647BC3-703E-4C3A-9F16-8A0AA03C7CE4}" type="presOf" srcId="{2FF4B5C7-A85C-419E-B7C9-BD927275D1D6}" destId="{528C3089-9781-4F47-917E-89744FE696AD}" srcOrd="0" destOrd="0" presId="urn:microsoft.com/office/officeart/2005/8/layout/vList2"/>
    <dgm:cxn modelId="{337CFED0-01C6-4BE4-B2DE-F290C8220782}" srcId="{2FF4B5C7-A85C-419E-B7C9-BD927275D1D6}" destId="{5AA89252-1167-4039-88BF-3DD01E1CC6EA}" srcOrd="2" destOrd="0" parTransId="{AED41282-F210-44E7-9DA9-0047AAB6D67E}" sibTransId="{CECE89D3-9905-4466-A00C-3C681A664E51}"/>
    <dgm:cxn modelId="{76F52AF3-21C0-4645-8C4D-1EBA8AA7B8ED}" type="presOf" srcId="{D2EF3FF1-E03A-4303-A9C2-3183CF2B14F9}" destId="{AC67C581-C194-46F3-9FE9-1AE81F07FD8E}" srcOrd="0" destOrd="0" presId="urn:microsoft.com/office/officeart/2005/8/layout/vList2"/>
    <dgm:cxn modelId="{38D9016B-F84C-455F-9DD1-D85D05ED9EA9}" type="presParOf" srcId="{528C3089-9781-4F47-917E-89744FE696AD}" destId="{8B359D06-8F6A-4561-B610-FF9ED499F198}" srcOrd="0" destOrd="0" presId="urn:microsoft.com/office/officeart/2005/8/layout/vList2"/>
    <dgm:cxn modelId="{CF18B7DC-B73F-47AD-8905-BDAE3C775D60}" type="presParOf" srcId="{528C3089-9781-4F47-917E-89744FE696AD}" destId="{520C69C8-804D-4F5A-B60F-287FD9A2583C}" srcOrd="1" destOrd="0" presId="urn:microsoft.com/office/officeart/2005/8/layout/vList2"/>
    <dgm:cxn modelId="{3789A5E5-929F-4EDC-8A24-52268AB5A785}" type="presParOf" srcId="{528C3089-9781-4F47-917E-89744FE696AD}" destId="{AC67C581-C194-46F3-9FE9-1AE81F07FD8E}" srcOrd="2" destOrd="0" presId="urn:microsoft.com/office/officeart/2005/8/layout/vList2"/>
    <dgm:cxn modelId="{8293A91F-6ACC-44C8-9443-7AB64DF01CFE}" type="presParOf" srcId="{528C3089-9781-4F47-917E-89744FE696AD}" destId="{A563513B-41B6-4687-8CFD-290CF7CA0BE6}" srcOrd="3" destOrd="0" presId="urn:microsoft.com/office/officeart/2005/8/layout/vList2"/>
    <dgm:cxn modelId="{A5725661-E484-4331-A258-F6D88F0DA492}" type="presParOf" srcId="{528C3089-9781-4F47-917E-89744FE696AD}" destId="{3E83DAA2-DE4B-4DE5-A35E-B28DD2D132F0}" srcOrd="4" destOrd="0" presId="urn:microsoft.com/office/officeart/2005/8/layout/vList2"/>
    <dgm:cxn modelId="{EEB40D4D-A729-4727-8883-9389B5F78433}" type="presParOf" srcId="{528C3089-9781-4F47-917E-89744FE696AD}" destId="{784971CD-FDC6-463B-8572-3CDE62F410BA}" srcOrd="5" destOrd="0" presId="urn:microsoft.com/office/officeart/2005/8/layout/vList2"/>
    <dgm:cxn modelId="{EA2E52A1-A83A-4CA4-BC24-670664BA52EA}" type="presParOf" srcId="{528C3089-9781-4F47-917E-89744FE696AD}" destId="{C895D577-3FCD-4AF2-B658-C1E2FED1CE11}" srcOrd="6" destOrd="0" presId="urn:microsoft.com/office/officeart/2005/8/layout/vList2"/>
    <dgm:cxn modelId="{AC3445A0-110A-4D35-856D-4D6647B72411}" type="presParOf" srcId="{528C3089-9781-4F47-917E-89744FE696AD}" destId="{10032C04-7B42-46A6-A2E0-C52234FDB308}" srcOrd="7" destOrd="0" presId="urn:microsoft.com/office/officeart/2005/8/layout/vList2"/>
    <dgm:cxn modelId="{03D49835-F13B-4E6B-8C46-9DD71B263753}" type="presParOf" srcId="{528C3089-9781-4F47-917E-89744FE696AD}" destId="{B8FB24F0-C285-4E0F-A35B-1FE222E4845A}" srcOrd="8" destOrd="0" presId="urn:microsoft.com/office/officeart/2005/8/layout/vList2"/>
    <dgm:cxn modelId="{EFA57A34-49AE-4E22-BA23-E639805B6DCE}" type="presParOf" srcId="{528C3089-9781-4F47-917E-89744FE696AD}" destId="{690505B6-4AAE-49AB-9C1F-7753F88095F4}" srcOrd="9" destOrd="0" presId="urn:microsoft.com/office/officeart/2005/8/layout/vList2"/>
    <dgm:cxn modelId="{D52917A0-1797-499A-B567-94A56DA5A90C}" type="presParOf" srcId="{528C3089-9781-4F47-917E-89744FE696AD}" destId="{1ACF63EB-C5B4-4CB3-9A5F-71739404558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83109-C51E-4DD9-B394-A74D28A6FBC3}">
      <dsp:nvSpPr>
        <dsp:cNvPr id="0" name=""/>
        <dsp:cNvSpPr/>
      </dsp:nvSpPr>
      <dsp:spPr>
        <a:xfrm>
          <a:off x="4241434" y="936232"/>
          <a:ext cx="2480550" cy="248051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B6B1-14BF-46BE-8F5D-48069505B813}">
      <dsp:nvSpPr>
        <dsp:cNvPr id="0" name=""/>
        <dsp:cNvSpPr/>
      </dsp:nvSpPr>
      <dsp:spPr>
        <a:xfrm>
          <a:off x="4324083" y="1018930"/>
          <a:ext cx="2314702" cy="231511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cap="none" spc="0">
              <a:effectLst>
                <a:outerShdw blurRad="38100" dist="22860" dir="5400000" algn="tl" rotWithShape="0">
                  <a:srgbClr val="000000">
                    <a:alpha val="30000"/>
                  </a:srgbClr>
                </a:outerShdw>
              </a:effectLst>
            </a:rPr>
            <a:t>As professionals, you communicate to get things done, pass on and obtain information, reach decisions, achieve joint understanding and develop relationships.</a:t>
          </a:r>
        </a:p>
      </dsp:txBody>
      <dsp:txXfrm>
        <a:off x="4655227" y="1349723"/>
        <a:ext cx="1653516" cy="1653531"/>
      </dsp:txXfrm>
    </dsp:sp>
    <dsp:sp modelId="{0660466E-3370-4E82-ADEB-C4D1B9232B99}">
      <dsp:nvSpPr>
        <dsp:cNvPr id="0" name=""/>
        <dsp:cNvSpPr/>
      </dsp:nvSpPr>
      <dsp:spPr>
        <a:xfrm rot="2700000">
          <a:off x="1678470" y="935955"/>
          <a:ext cx="2480632" cy="2480632"/>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651EEA-FA88-4C16-90BB-4FED1A7E9351}">
      <dsp:nvSpPr>
        <dsp:cNvPr id="0" name=""/>
        <dsp:cNvSpPr/>
      </dsp:nvSpPr>
      <dsp:spPr>
        <a:xfrm>
          <a:off x="1761435" y="1018930"/>
          <a:ext cx="2314702" cy="231511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cap="none" spc="0">
              <a:effectLst>
                <a:outerShdw blurRad="38100" dist="22860" dir="5400000" algn="tl" rotWithShape="0">
                  <a:srgbClr val="000000">
                    <a:alpha val="30000"/>
                  </a:srgbClr>
                </a:outerShdw>
              </a:effectLst>
            </a:rPr>
            <a:t>Communication can be defined as passing information from one person to another with the intention of getting a specific result by connecting and relating to others. </a:t>
          </a:r>
        </a:p>
      </dsp:txBody>
      <dsp:txXfrm>
        <a:off x="2092028" y="1349723"/>
        <a:ext cx="1653516" cy="16535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4B11D-A5AC-4375-8F3A-E512B299B5A9}">
      <dsp:nvSpPr>
        <dsp:cNvPr id="0" name=""/>
        <dsp:cNvSpPr/>
      </dsp:nvSpPr>
      <dsp:spPr>
        <a:xfrm>
          <a:off x="400096" y="929718"/>
          <a:ext cx="3661010" cy="3661010"/>
        </a:xfrm>
        <a:prstGeom prst="pie">
          <a:avLst>
            <a:gd name="adj1" fmla="val 16200000"/>
            <a:gd name="adj2" fmla="val 2052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Lack of commitment</a:t>
          </a:r>
          <a:endParaRPr lang="en-US" sz="1300" kern="1200"/>
        </a:p>
      </dsp:txBody>
      <dsp:txXfrm>
        <a:off x="2309923" y="1545116"/>
        <a:ext cx="1176753" cy="784502"/>
      </dsp:txXfrm>
    </dsp:sp>
    <dsp:sp modelId="{647B1C65-F03B-4BB6-8410-5DA39C8310ED}">
      <dsp:nvSpPr>
        <dsp:cNvPr id="0" name=""/>
        <dsp:cNvSpPr/>
      </dsp:nvSpPr>
      <dsp:spPr>
        <a:xfrm>
          <a:off x="431476" y="1027345"/>
          <a:ext cx="3661010" cy="3661010"/>
        </a:xfrm>
        <a:prstGeom prst="pie">
          <a:avLst>
            <a:gd name="adj1" fmla="val 20520000"/>
            <a:gd name="adj2" fmla="val 32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Lack of knowledge and ability</a:t>
          </a:r>
          <a:endParaRPr lang="en-US" sz="1300" kern="1200"/>
        </a:p>
      </dsp:txBody>
      <dsp:txXfrm>
        <a:off x="2789341" y="2700078"/>
        <a:ext cx="1089586" cy="871669"/>
      </dsp:txXfrm>
    </dsp:sp>
    <dsp:sp modelId="{BA0F410A-9400-44CE-804D-2B91F397D569}">
      <dsp:nvSpPr>
        <dsp:cNvPr id="0" name=""/>
        <dsp:cNvSpPr/>
      </dsp:nvSpPr>
      <dsp:spPr>
        <a:xfrm>
          <a:off x="348667" y="1087490"/>
          <a:ext cx="3661010" cy="3661010"/>
        </a:xfrm>
        <a:prstGeom prst="pie">
          <a:avLst>
            <a:gd name="adj1" fmla="val 3240000"/>
            <a:gd name="adj2" fmla="val 756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Poor understanding</a:t>
          </a:r>
          <a:endParaRPr lang="en-US" sz="1300" kern="1200"/>
        </a:p>
      </dsp:txBody>
      <dsp:txXfrm>
        <a:off x="1656171" y="3658914"/>
        <a:ext cx="1046003" cy="958836"/>
      </dsp:txXfrm>
    </dsp:sp>
    <dsp:sp modelId="{6B0861DD-43C0-49A8-9B35-8B2754AA36F4}">
      <dsp:nvSpPr>
        <dsp:cNvPr id="0" name=""/>
        <dsp:cNvSpPr/>
      </dsp:nvSpPr>
      <dsp:spPr>
        <a:xfrm>
          <a:off x="265859" y="1027345"/>
          <a:ext cx="3661010" cy="3661010"/>
        </a:xfrm>
        <a:prstGeom prst="pie">
          <a:avLst>
            <a:gd name="adj1" fmla="val 7560000"/>
            <a:gd name="adj2" fmla="val 1188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Little respect for others</a:t>
          </a:r>
          <a:endParaRPr lang="en-US" sz="1300" kern="1200"/>
        </a:p>
      </dsp:txBody>
      <dsp:txXfrm>
        <a:off x="479418" y="2700078"/>
        <a:ext cx="1089586" cy="871669"/>
      </dsp:txXfrm>
    </dsp:sp>
    <dsp:sp modelId="{D1AA88DB-07F0-4632-B0F2-680CAE17734F}">
      <dsp:nvSpPr>
        <dsp:cNvPr id="0" name=""/>
        <dsp:cNvSpPr/>
      </dsp:nvSpPr>
      <dsp:spPr>
        <a:xfrm>
          <a:off x="297239" y="929718"/>
          <a:ext cx="3661010" cy="3661010"/>
        </a:xfrm>
        <a:prstGeom prst="pie">
          <a:avLst>
            <a:gd name="adj1" fmla="val 1188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Lack of pride in your work</a:t>
          </a:r>
          <a:endParaRPr lang="en-US" sz="1300" kern="1200"/>
        </a:p>
      </dsp:txBody>
      <dsp:txXfrm>
        <a:off x="871669" y="1545116"/>
        <a:ext cx="1176753" cy="784502"/>
      </dsp:txXfrm>
    </dsp:sp>
    <dsp:sp modelId="{6E93C43D-1161-408E-B9C4-76171D72433A}">
      <dsp:nvSpPr>
        <dsp:cNvPr id="0" name=""/>
        <dsp:cNvSpPr/>
      </dsp:nvSpPr>
      <dsp:spPr>
        <a:xfrm>
          <a:off x="173289" y="703084"/>
          <a:ext cx="4114278" cy="4114278"/>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2F24D5-6504-45F6-86E4-7A82C548B8E2}">
      <dsp:nvSpPr>
        <dsp:cNvPr id="0" name=""/>
        <dsp:cNvSpPr/>
      </dsp:nvSpPr>
      <dsp:spPr>
        <a:xfrm>
          <a:off x="205095" y="800678"/>
          <a:ext cx="4114278" cy="4114278"/>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228DF5-0263-4994-A585-858387E1ACD8}">
      <dsp:nvSpPr>
        <dsp:cNvPr id="0" name=""/>
        <dsp:cNvSpPr/>
      </dsp:nvSpPr>
      <dsp:spPr>
        <a:xfrm>
          <a:off x="122033" y="861007"/>
          <a:ext cx="4114278" cy="4114278"/>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24DA0F9-1825-4241-AB4B-D73B2A289D4F}">
      <dsp:nvSpPr>
        <dsp:cNvPr id="0" name=""/>
        <dsp:cNvSpPr/>
      </dsp:nvSpPr>
      <dsp:spPr>
        <a:xfrm>
          <a:off x="38972" y="800678"/>
          <a:ext cx="4114278" cy="4114278"/>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F76AFA2-2E7B-4813-9950-C1DDC2ABB663}">
      <dsp:nvSpPr>
        <dsp:cNvPr id="0" name=""/>
        <dsp:cNvSpPr/>
      </dsp:nvSpPr>
      <dsp:spPr>
        <a:xfrm>
          <a:off x="70777" y="703084"/>
          <a:ext cx="4114278" cy="4114278"/>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59D06-8F6A-4561-B610-FF9ED499F198}">
      <dsp:nvSpPr>
        <dsp:cNvPr id="0" name=""/>
        <dsp:cNvSpPr/>
      </dsp:nvSpPr>
      <dsp:spPr>
        <a:xfrm>
          <a:off x="0" y="1010933"/>
          <a:ext cx="4697730" cy="5276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Sender</a:t>
          </a:r>
          <a:r>
            <a:rPr lang="en-GB" sz="2200" kern="1200"/>
            <a:t>: Businessman</a:t>
          </a:r>
          <a:endParaRPr lang="en-US" sz="2200" kern="1200"/>
        </a:p>
      </dsp:txBody>
      <dsp:txXfrm>
        <a:off x="25759" y="1036692"/>
        <a:ext cx="4646212" cy="476152"/>
      </dsp:txXfrm>
    </dsp:sp>
    <dsp:sp modelId="{AC67C581-C194-46F3-9FE9-1AE81F07FD8E}">
      <dsp:nvSpPr>
        <dsp:cNvPr id="0" name=""/>
        <dsp:cNvSpPr/>
      </dsp:nvSpPr>
      <dsp:spPr>
        <a:xfrm>
          <a:off x="0" y="1601963"/>
          <a:ext cx="4697730" cy="527670"/>
        </a:xfrm>
        <a:prstGeom prst="roundRect">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Encoder</a:t>
          </a:r>
          <a:r>
            <a:rPr lang="en-GB" sz="2200" kern="1200"/>
            <a:t>: Telephone network company</a:t>
          </a:r>
          <a:endParaRPr lang="en-US" sz="2200" kern="1200"/>
        </a:p>
      </dsp:txBody>
      <dsp:txXfrm>
        <a:off x="25759" y="1627722"/>
        <a:ext cx="4646212" cy="476152"/>
      </dsp:txXfrm>
    </dsp:sp>
    <dsp:sp modelId="{3E83DAA2-DE4B-4DE5-A35E-B28DD2D132F0}">
      <dsp:nvSpPr>
        <dsp:cNvPr id="0" name=""/>
        <dsp:cNvSpPr/>
      </dsp:nvSpPr>
      <dsp:spPr>
        <a:xfrm>
          <a:off x="0" y="2192993"/>
          <a:ext cx="4697730" cy="527670"/>
        </a:xfrm>
        <a:prstGeom prst="roundRect">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Channel</a:t>
          </a:r>
          <a:r>
            <a:rPr lang="en-GB" sz="2200" kern="1200"/>
            <a:t>: Mobile network</a:t>
          </a:r>
          <a:endParaRPr lang="en-US" sz="2200" kern="1200"/>
        </a:p>
      </dsp:txBody>
      <dsp:txXfrm>
        <a:off x="25759" y="2218752"/>
        <a:ext cx="4646212" cy="476152"/>
      </dsp:txXfrm>
    </dsp:sp>
    <dsp:sp modelId="{C895D577-3FCD-4AF2-B658-C1E2FED1CE11}">
      <dsp:nvSpPr>
        <dsp:cNvPr id="0" name=""/>
        <dsp:cNvSpPr/>
      </dsp:nvSpPr>
      <dsp:spPr>
        <a:xfrm>
          <a:off x="0" y="2784024"/>
          <a:ext cx="4697730" cy="527670"/>
        </a:xfrm>
        <a:prstGeom prst="roundRect">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Noise</a:t>
          </a:r>
          <a:r>
            <a:rPr lang="en-GB" sz="2200" kern="1200"/>
            <a:t>: Missing text due to disruption</a:t>
          </a:r>
          <a:endParaRPr lang="en-US" sz="2200" kern="1200"/>
        </a:p>
      </dsp:txBody>
      <dsp:txXfrm>
        <a:off x="25759" y="2809783"/>
        <a:ext cx="4646212" cy="476152"/>
      </dsp:txXfrm>
    </dsp:sp>
    <dsp:sp modelId="{B8FB24F0-C285-4E0F-A35B-1FE222E4845A}">
      <dsp:nvSpPr>
        <dsp:cNvPr id="0" name=""/>
        <dsp:cNvSpPr/>
      </dsp:nvSpPr>
      <dsp:spPr>
        <a:xfrm>
          <a:off x="0" y="3375054"/>
          <a:ext cx="4697730" cy="527670"/>
        </a:xfrm>
        <a:prstGeom prst="roundRect">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Decoder</a:t>
          </a:r>
          <a:r>
            <a:rPr lang="en-GB" sz="2200" kern="1200"/>
            <a:t>: Mobile phone</a:t>
          </a:r>
          <a:endParaRPr lang="en-US" sz="2200" kern="1200"/>
        </a:p>
      </dsp:txBody>
      <dsp:txXfrm>
        <a:off x="25759" y="3400813"/>
        <a:ext cx="4646212" cy="476152"/>
      </dsp:txXfrm>
    </dsp:sp>
    <dsp:sp modelId="{1ACF63EB-C5B4-4CB3-9A5F-71739404558D}">
      <dsp:nvSpPr>
        <dsp:cNvPr id="0" name=""/>
        <dsp:cNvSpPr/>
      </dsp:nvSpPr>
      <dsp:spPr>
        <a:xfrm>
          <a:off x="0" y="3966084"/>
          <a:ext cx="4697730" cy="52767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Receiver</a:t>
          </a:r>
          <a:r>
            <a:rPr lang="en-GB" sz="2200" kern="1200"/>
            <a:t>: Worker</a:t>
          </a:r>
          <a:endParaRPr lang="en-US" sz="2200" kern="1200"/>
        </a:p>
      </dsp:txBody>
      <dsp:txXfrm>
        <a:off x="25759" y="3991843"/>
        <a:ext cx="4646212" cy="476152"/>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01/03/2022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DF09A-2FA4-463C-8CBE-5124BFA8A088}" type="datetimeFigureOut">
              <a:rPr lang="en-GB" smtClean="0"/>
              <a:pPr/>
              <a:t>01/03/2022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981C-5477-41DA-A44B-80B5904A5173}" type="slidenum">
              <a:rPr lang="en-GB" smtClean="0"/>
              <a:pPr/>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inc.com/thehartford?cid=rw_thehartford" TargetMode="External"/><Relationship Id="rId13" Type="http://schemas.openxmlformats.org/officeDocument/2006/relationships/hyperlink" Target="https://www.inc.com/peter-economy/18-ways-to-make-your-body-talk-the-language-of-success.html" TargetMode="External"/><Relationship Id="rId3" Type="http://schemas.openxmlformats.org/officeDocument/2006/relationships/hyperlink" Target="https://www.inc.com/peter-economy/7-habits-that-will-bring-you-extraordinary-success.html" TargetMode="External"/><Relationship Id="rId7" Type="http://schemas.openxmlformats.org/officeDocument/2006/relationships/hyperlink" Target="https://www.inc.com/frederic-kerrest/13-books-i-read-year-my-company-went-public.html?cid=readmoretext_ab" TargetMode="External"/><Relationship Id="rId12" Type="http://schemas.openxmlformats.org/officeDocument/2006/relationships/hyperlink" Target="https://www.inc.com/marc-emmer/mega-deals-are-reshaping-economy-heres-what-it-means-for-your-business.html?cid=readmoretext_ab"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inc.com/peter-economy/11-things-remarkable-leaders-think-every-day.html" TargetMode="External"/><Relationship Id="rId11" Type="http://schemas.openxmlformats.org/officeDocument/2006/relationships/hyperlink" Target="https://www.inc.com/peter-cohan/3-strategies-doubled-sales-at-this-14b-serial-entrepreneurs-latest-company.html?cid=readmoretext_ab" TargetMode="External"/><Relationship Id="rId5" Type="http://schemas.openxmlformats.org/officeDocument/2006/relationships/hyperlink" Target="https://www.inc.com/peter-economy/9-ways-amazing-leaders-demonstrate-real-authenticity-every-day.html" TargetMode="External"/><Relationship Id="rId10" Type="http://schemas.openxmlformats.org/officeDocument/2006/relationships/hyperlink" Target="https://www.inc.com/amy-morin/how-to-have-more-eureka-moments-sparks-of-genius-solutions-to-problems-according-to-science.html?cid=readmoretext_ab" TargetMode="External"/><Relationship Id="rId4" Type="http://schemas.openxmlformats.org/officeDocument/2006/relationships/hyperlink" Target="https://www.inc.com/peter-economy/7-things-remarkably-likeable-people-do.html" TargetMode="External"/><Relationship Id="rId9" Type="http://schemas.openxmlformats.org/officeDocument/2006/relationships/hyperlink" Target="https://adclick.g.doubleclick.net/pcs/click?xai=AKAOjstTzn24CJgM6Ju-GnxvRdhnQaEM2XyQthJZL_uB3i3Qs93qRAtRRHsUkx8-RokxBlVralPa0NwOEjXTgqsp742O5U9uUaaivZFookD-QKBwiCVNum5629x_k27vNG8jaGwkGuziXU-zr8A6l5idnB3AwfZKPJxMfdZ8LcYuKBlrecdM04NKYbwIYDYBAW7GlqTKL-2nkTmtVkiuZjk1f42Rf88hwQI0q_a1yu65A3n5wGHtzcCmIUmqekep_WrhslKpuNrrUscT&amp;sig=Cg0ArKJSzGz0oLey5JdvEAE&amp;urlfix=1&amp;adurl=https://www.inc.com/thehartford/science-backed-ways-to-bounce-back-from-setbacks.html?cid=readmoretext_thehartford" TargetMode="External"/><Relationship Id="rId14" Type="http://schemas.openxmlformats.org/officeDocument/2006/relationships/hyperlink" Target="https://www.inc.com/peter-economy/10-great-ways-for-men-to-communicate-better-with-their-female-coworkers.html"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hebalance.com/communication-in-the-workplace-1918089"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08981C-5477-41DA-A44B-80B5904A5173}" type="slidenum">
              <a:rPr lang="en-GB" smtClean="0"/>
              <a:pPr/>
              <a:t>3</a:t>
            </a:fld>
            <a:endParaRPr lang="en-GB"/>
          </a:p>
        </p:txBody>
      </p:sp>
    </p:spTree>
    <p:extLst>
      <p:ext uri="{BB962C8B-B14F-4D97-AF65-F5344CB8AC3E}">
        <p14:creationId xmlns:p14="http://schemas.microsoft.com/office/powerpoint/2010/main" val="4230387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err="1"/>
              <a:t>diificult</a:t>
            </a:r>
            <a:r>
              <a:rPr lang="en-GB" dirty="0"/>
              <a:t> and needs good skills, knowledge and attitude/behaviours.</a:t>
            </a:r>
          </a:p>
          <a:p>
            <a:endParaRPr lang="en-GB" dirty="0"/>
          </a:p>
          <a:p>
            <a:endParaRPr lang="en-GB" dirty="0"/>
          </a:p>
          <a:p>
            <a:endParaRPr lang="en-GB" dirty="0"/>
          </a:p>
          <a:p>
            <a:endParaRPr lang="en-GB" dirty="0"/>
          </a:p>
          <a:p>
            <a:pPr fontAlgn="base"/>
            <a:r>
              <a:rPr lang="en-GB" sz="1200" b="0" i="0" kern="1200" dirty="0">
                <a:solidFill>
                  <a:schemeClr val="tx1"/>
                </a:solidFill>
                <a:latin typeface="+mn-lt"/>
                <a:ea typeface="+mn-ea"/>
                <a:cs typeface="+mn-cs"/>
              </a:rPr>
              <a:t>Great communicators are highly respected and trusted. To them, it is very important to first build relationships--both personal and professional--as a way to create successful communication. Great communicators appreciate all their relationships and all the interactions they have. </a:t>
            </a:r>
            <a:r>
              <a:rPr lang="en-GB" sz="1200" b="0" i="0" u="none" strike="noStrike" kern="1200" dirty="0">
                <a:solidFill>
                  <a:schemeClr val="tx1"/>
                </a:solidFill>
                <a:latin typeface="+mn-lt"/>
                <a:ea typeface="+mn-ea"/>
                <a:cs typeface="+mn-cs"/>
                <a:hlinkClick r:id="rId3"/>
              </a:rPr>
              <a:t>They are successful people who become the go-to source for other people within an organization.</a:t>
            </a:r>
            <a:endParaRPr lang="en-GB" sz="1200" b="0" i="0" kern="1200" dirty="0">
              <a:solidFill>
                <a:schemeClr val="tx1"/>
              </a:solidFill>
              <a:latin typeface="+mn-lt"/>
              <a:ea typeface="+mn-ea"/>
              <a:cs typeface="+mn-cs"/>
            </a:endParaRPr>
          </a:p>
          <a:p>
            <a:pPr fontAlgn="base"/>
            <a:r>
              <a:rPr lang="en-GB" sz="1200" b="0" i="0" kern="1200" dirty="0">
                <a:solidFill>
                  <a:schemeClr val="tx1"/>
                </a:solidFill>
                <a:latin typeface="+mn-lt"/>
                <a:ea typeface="+mn-ea"/>
                <a:cs typeface="+mn-cs"/>
              </a:rPr>
              <a:t>One of the advantages that great communicators have is the big opportunity to get promoted and recognized in their careers more frequently </a:t>
            </a:r>
            <a:r>
              <a:rPr lang="en-GB" sz="1200" b="0" i="0" u="none" strike="noStrike" kern="1200" dirty="0">
                <a:solidFill>
                  <a:schemeClr val="tx1"/>
                </a:solidFill>
                <a:latin typeface="+mn-lt"/>
                <a:ea typeface="+mn-ea"/>
                <a:cs typeface="+mn-cs"/>
                <a:hlinkClick r:id="rId4"/>
              </a:rPr>
              <a:t>as a result of their great communication competencies.</a:t>
            </a:r>
            <a:r>
              <a:rPr lang="en-GB" sz="1200" b="0" i="0" kern="1200" dirty="0">
                <a:solidFill>
                  <a:schemeClr val="tx1"/>
                </a:solidFill>
                <a:latin typeface="+mn-lt"/>
                <a:ea typeface="+mn-ea"/>
                <a:cs typeface="+mn-cs"/>
              </a:rPr>
              <a:t> Below are five successful practices of great communicators:</a:t>
            </a:r>
          </a:p>
          <a:p>
            <a:pPr fontAlgn="base"/>
            <a:r>
              <a:rPr lang="en-GB" sz="1200" b="0" i="0" kern="1200" dirty="0">
                <a:solidFill>
                  <a:schemeClr val="tx1"/>
                </a:solidFill>
                <a:latin typeface="+mn-lt"/>
                <a:ea typeface="+mn-ea"/>
                <a:cs typeface="+mn-cs"/>
              </a:rPr>
              <a:t>1. They know what they are talking about</a:t>
            </a:r>
          </a:p>
          <a:p>
            <a:pPr fontAlgn="base"/>
            <a:r>
              <a:rPr lang="en-GB" sz="1200" b="0" i="0" kern="1200" dirty="0">
                <a:solidFill>
                  <a:schemeClr val="tx1"/>
                </a:solidFill>
                <a:latin typeface="+mn-lt"/>
                <a:ea typeface="+mn-ea"/>
                <a:cs typeface="+mn-cs"/>
              </a:rPr>
              <a:t>Great communicators are competent and have vast knowledge about their areas of expertise. </a:t>
            </a:r>
            <a:r>
              <a:rPr lang="en-GB" sz="1200" b="0" i="0" u="none" strike="noStrike" kern="1200" dirty="0">
                <a:solidFill>
                  <a:schemeClr val="tx1"/>
                </a:solidFill>
                <a:latin typeface="+mn-lt"/>
                <a:ea typeface="+mn-ea"/>
                <a:cs typeface="+mn-cs"/>
                <a:hlinkClick r:id="rId5"/>
              </a:rPr>
              <a:t>They are prepared to show people that their communication is valuable.</a:t>
            </a:r>
            <a:r>
              <a:rPr lang="en-GB" sz="1200" b="0" i="0" kern="1200" dirty="0">
                <a:solidFill>
                  <a:schemeClr val="tx1"/>
                </a:solidFill>
                <a:latin typeface="+mn-lt"/>
                <a:ea typeface="+mn-ea"/>
                <a:cs typeface="+mn-cs"/>
              </a:rPr>
              <a:t> Great communicators appreciate the time people spend listening to them and interacting with them. Great communicators understand that people won't listen--nor respect them--if they don't know what they are talking about. They place high value on providing effective and authentic communication because they want to keep an environment of respect and engagement.</a:t>
            </a:r>
          </a:p>
          <a:p>
            <a:pPr fontAlgn="base"/>
            <a:r>
              <a:rPr lang="en-GB" sz="1200" b="0" i="0" kern="1200" dirty="0">
                <a:solidFill>
                  <a:schemeClr val="tx1"/>
                </a:solidFill>
                <a:latin typeface="+mn-lt"/>
                <a:ea typeface="+mn-ea"/>
                <a:cs typeface="+mn-cs"/>
              </a:rPr>
              <a:t>2. They listen more than they speak</a:t>
            </a:r>
          </a:p>
          <a:p>
            <a:pPr fontAlgn="base"/>
            <a:r>
              <a:rPr lang="en-GB" sz="1200" b="0" i="0" kern="1200" dirty="0">
                <a:solidFill>
                  <a:schemeClr val="tx1"/>
                </a:solidFill>
                <a:latin typeface="+mn-lt"/>
                <a:ea typeface="+mn-ea"/>
                <a:cs typeface="+mn-cs"/>
              </a:rPr>
              <a:t>Great communicators listen more than they speak. They won't dominate a discussion or a presentation. </a:t>
            </a:r>
            <a:r>
              <a:rPr lang="en-GB" sz="1200" b="0" i="0" u="none" strike="noStrike" kern="1200" dirty="0">
                <a:solidFill>
                  <a:schemeClr val="tx1"/>
                </a:solidFill>
                <a:latin typeface="+mn-lt"/>
                <a:ea typeface="+mn-ea"/>
                <a:cs typeface="+mn-cs"/>
                <a:hlinkClick r:id="rId6"/>
              </a:rPr>
              <a:t>Great communicators frequently ask questions</a:t>
            </a:r>
            <a:r>
              <a:rPr lang="en-GB" sz="1200" b="0" i="0" kern="1200" dirty="0">
                <a:solidFill>
                  <a:schemeClr val="tx1"/>
                </a:solidFill>
                <a:latin typeface="+mn-lt"/>
                <a:ea typeface="+mn-ea"/>
                <a:cs typeface="+mn-cs"/>
              </a:rPr>
              <a:t> to give people an opportunity to share their knowledge and express their opinions. Great communicators give themselves permission to listen to others; in this way, they understand what people are thinking. They know how to balance speaking and listening effectively. This makes people feel that what they say truly matters.</a:t>
            </a:r>
          </a:p>
          <a:p>
            <a:pPr fontAlgn="base"/>
            <a:r>
              <a:rPr lang="en-GB" sz="1200" b="0" i="0" kern="1200" dirty="0">
                <a:solidFill>
                  <a:schemeClr val="tx1"/>
                </a:solidFill>
                <a:latin typeface="+mn-lt"/>
                <a:ea typeface="+mn-ea"/>
                <a:cs typeface="+mn-cs"/>
              </a:rPr>
              <a:t>3. They focus on understanding what people say</a:t>
            </a:r>
          </a:p>
          <a:p>
            <a:pPr fontAlgn="base"/>
            <a:r>
              <a:rPr lang="en-GB" sz="1200" b="0" i="0" u="none" strike="noStrike" kern="1200" dirty="0">
                <a:solidFill>
                  <a:schemeClr val="tx1"/>
                </a:solidFill>
                <a:latin typeface="+mn-lt"/>
                <a:ea typeface="+mn-ea"/>
                <a:cs typeface="+mn-cs"/>
                <a:hlinkClick r:id=""/>
              </a:rPr>
              <a:t>WATCH VIDEO</a:t>
            </a:r>
          </a:p>
          <a:p>
            <a:pPr fontAlgn="base"/>
            <a:r>
              <a:rPr lang="en-GB" sz="1200" b="0" i="0" u="none" strike="noStrike" kern="1200" dirty="0">
                <a:solidFill>
                  <a:schemeClr val="tx1"/>
                </a:solidFill>
                <a:latin typeface="+mn-lt"/>
                <a:ea typeface="+mn-ea"/>
                <a:cs typeface="+mn-cs"/>
                <a:hlinkClick r:id=""/>
              </a:rPr>
              <a:t>The Biggest Thing People Forget to Do in Interviews</a:t>
            </a:r>
            <a:endParaRPr lang="en-GB" sz="1200" b="0" i="0" kern="1200" dirty="0">
              <a:solidFill>
                <a:schemeClr val="tx1"/>
              </a:solidFill>
              <a:latin typeface="+mn-lt"/>
              <a:ea typeface="+mn-ea"/>
              <a:cs typeface="+mn-cs"/>
            </a:endParaRPr>
          </a:p>
          <a:p>
            <a:pPr fontAlgn="base"/>
            <a:r>
              <a:rPr lang="en-GB" sz="1200" b="0" i="0" kern="1200" dirty="0">
                <a:solidFill>
                  <a:schemeClr val="tx1"/>
                </a:solidFill>
                <a:latin typeface="+mn-lt"/>
                <a:ea typeface="+mn-ea"/>
                <a:cs typeface="+mn-cs"/>
              </a:rPr>
              <a:t>More:</a:t>
            </a:r>
          </a:p>
          <a:p>
            <a:pPr fontAlgn="base"/>
            <a:r>
              <a:rPr lang="en-GB" sz="1200" b="0" i="0" u="none" strike="noStrike" kern="1200" dirty="0">
                <a:solidFill>
                  <a:schemeClr val="tx1"/>
                </a:solidFill>
                <a:latin typeface="+mn-lt"/>
                <a:ea typeface="+mn-ea"/>
                <a:cs typeface="+mn-cs"/>
                <a:hlinkClick r:id="rId7"/>
              </a:rPr>
              <a:t>13 Books That Inspired Me During My Company's IPO</a:t>
            </a:r>
            <a:endParaRPr lang="en-GB" sz="1200" b="0" i="0" kern="1200" dirty="0">
              <a:solidFill>
                <a:schemeClr val="tx1"/>
              </a:solidFill>
              <a:latin typeface="+mn-lt"/>
              <a:ea typeface="+mn-ea"/>
              <a:cs typeface="+mn-cs"/>
            </a:endParaRPr>
          </a:p>
          <a:p>
            <a:pPr fontAlgn="base"/>
            <a:r>
              <a:rPr lang="en-GB" sz="1200" b="1" i="0" u="none" strike="noStrike" kern="1200" dirty="0">
                <a:solidFill>
                  <a:schemeClr val="tx1"/>
                </a:solidFill>
                <a:latin typeface="+mn-lt"/>
                <a:ea typeface="+mn-ea"/>
                <a:cs typeface="+mn-cs"/>
                <a:hlinkClick r:id="rId8"/>
              </a:rPr>
              <a:t>The </a:t>
            </a:r>
            <a:r>
              <a:rPr lang="en-GB" sz="1200" b="1" i="0" u="none" strike="noStrike" kern="1200" dirty="0" err="1">
                <a:solidFill>
                  <a:schemeClr val="tx1"/>
                </a:solidFill>
                <a:latin typeface="+mn-lt"/>
                <a:ea typeface="+mn-ea"/>
                <a:cs typeface="+mn-cs"/>
                <a:hlinkClick r:id="rId8"/>
              </a:rPr>
              <a:t>Hartford</a:t>
            </a:r>
            <a:r>
              <a:rPr lang="en-GB" sz="1200" b="0" i="0" u="none" strike="noStrike" kern="1200" dirty="0" err="1">
                <a:solidFill>
                  <a:schemeClr val="tx1"/>
                </a:solidFill>
                <a:latin typeface="+mn-lt"/>
                <a:ea typeface="+mn-ea"/>
                <a:cs typeface="+mn-cs"/>
                <a:hlinkClick r:id="rId8"/>
              </a:rPr>
              <a:t>View</a:t>
            </a:r>
            <a:endParaRPr lang="en-GB" sz="1200" b="0" i="0" kern="1200" dirty="0">
              <a:solidFill>
                <a:schemeClr val="tx1"/>
              </a:solidFill>
              <a:latin typeface="+mn-lt"/>
              <a:ea typeface="+mn-ea"/>
              <a:cs typeface="+mn-cs"/>
            </a:endParaRPr>
          </a:p>
          <a:p>
            <a:pPr fontAlgn="base"/>
            <a:r>
              <a:rPr lang="en-GB" sz="1200" b="0" i="0" u="none" strike="noStrike" kern="1200" dirty="0">
                <a:solidFill>
                  <a:schemeClr val="tx1"/>
                </a:solidFill>
                <a:latin typeface="+mn-lt"/>
                <a:ea typeface="+mn-ea"/>
                <a:cs typeface="+mn-cs"/>
                <a:hlinkClick r:id="rId9"/>
              </a:rPr>
              <a:t>3 Scientific Ways to Recover From a Setback</a:t>
            </a:r>
            <a:endParaRPr lang="en-GB" sz="1200" b="0" i="0" kern="1200" dirty="0">
              <a:solidFill>
                <a:schemeClr val="tx1"/>
              </a:solidFill>
              <a:latin typeface="+mn-lt"/>
              <a:ea typeface="+mn-ea"/>
              <a:cs typeface="+mn-cs"/>
            </a:endParaRPr>
          </a:p>
          <a:p>
            <a:pPr fontAlgn="base"/>
            <a:r>
              <a:rPr lang="en-GB" sz="1200" b="0" i="0" u="none" strike="noStrike" kern="1200" dirty="0">
                <a:solidFill>
                  <a:schemeClr val="tx1"/>
                </a:solidFill>
                <a:latin typeface="+mn-lt"/>
                <a:ea typeface="+mn-ea"/>
                <a:cs typeface="+mn-cs"/>
                <a:hlinkClick r:id="rId10"/>
              </a:rPr>
              <a:t>How to Have More Eureka Moments, Sparks of Genius, and Solutions to Problems, According to Science</a:t>
            </a:r>
            <a:endParaRPr lang="en-GB" sz="1200" b="0" i="0" kern="1200" dirty="0">
              <a:solidFill>
                <a:schemeClr val="tx1"/>
              </a:solidFill>
              <a:latin typeface="+mn-lt"/>
              <a:ea typeface="+mn-ea"/>
              <a:cs typeface="+mn-cs"/>
            </a:endParaRPr>
          </a:p>
          <a:p>
            <a:pPr fontAlgn="base"/>
            <a:r>
              <a:rPr lang="en-GB" sz="1200" b="0" i="0" u="none" strike="noStrike" kern="1200" dirty="0">
                <a:solidFill>
                  <a:schemeClr val="tx1"/>
                </a:solidFill>
                <a:latin typeface="+mn-lt"/>
                <a:ea typeface="+mn-ea"/>
                <a:cs typeface="+mn-cs"/>
                <a:hlinkClick r:id="rId11"/>
              </a:rPr>
              <a:t>3 Strategies Doubled Sales At This $1.4B Serial Entrepreneur's Latest Company</a:t>
            </a:r>
            <a:endParaRPr lang="en-GB" sz="1200" b="0" i="0" kern="1200" dirty="0">
              <a:solidFill>
                <a:schemeClr val="tx1"/>
              </a:solidFill>
              <a:latin typeface="+mn-lt"/>
              <a:ea typeface="+mn-ea"/>
              <a:cs typeface="+mn-cs"/>
            </a:endParaRPr>
          </a:p>
          <a:p>
            <a:pPr fontAlgn="base"/>
            <a:r>
              <a:rPr lang="en-GB" sz="1200" b="0" i="0" u="none" strike="noStrike" kern="1200" dirty="0">
                <a:solidFill>
                  <a:schemeClr val="tx1"/>
                </a:solidFill>
                <a:latin typeface="+mn-lt"/>
                <a:ea typeface="+mn-ea"/>
                <a:cs typeface="+mn-cs"/>
                <a:hlinkClick r:id="rId12"/>
              </a:rPr>
              <a:t>Mega-Deals are Reshaping the Economy. Here's What It Means for Your Business.</a:t>
            </a:r>
            <a:endParaRPr lang="en-GB" sz="1200" b="0" i="0" kern="1200" dirty="0">
              <a:solidFill>
                <a:schemeClr val="tx1"/>
              </a:solidFill>
              <a:latin typeface="+mn-lt"/>
              <a:ea typeface="+mn-ea"/>
              <a:cs typeface="+mn-cs"/>
            </a:endParaRPr>
          </a:p>
          <a:p>
            <a:pPr fontAlgn="base"/>
            <a:r>
              <a:rPr lang="en-GB" sz="1200" b="0" i="0" kern="1200" dirty="0">
                <a:solidFill>
                  <a:schemeClr val="tx1"/>
                </a:solidFill>
                <a:latin typeface="+mn-lt"/>
                <a:ea typeface="+mn-ea"/>
                <a:cs typeface="+mn-cs"/>
              </a:rPr>
              <a:t>Great communicators don't spend time preparing brilliant answers in mind when someone is speaking. Instead, great communicators ask questions to clarify things and to make sure that people understand what others are saying. Great communicators focus intensely on understanding what people are communicating; otherwise, they find themselves arguing and losing focus. They continually check their understanding to avoid miscommunications, misunderstandings, and assumptions.</a:t>
            </a:r>
          </a:p>
          <a:p>
            <a:pPr fontAlgn="base"/>
            <a:r>
              <a:rPr lang="en-GB" sz="1200" b="0" i="0" kern="1200" dirty="0">
                <a:solidFill>
                  <a:schemeClr val="tx1"/>
                </a:solidFill>
                <a:latin typeface="+mn-lt"/>
                <a:ea typeface="+mn-ea"/>
                <a:cs typeface="+mn-cs"/>
              </a:rPr>
              <a:t>4. They pay attention to nonverbal communication</a:t>
            </a:r>
          </a:p>
          <a:p>
            <a:pPr fontAlgn="base"/>
            <a:r>
              <a:rPr lang="en-GB" sz="1200" b="0" i="0" kern="1200" dirty="0">
                <a:solidFill>
                  <a:schemeClr val="tx1"/>
                </a:solidFill>
                <a:latin typeface="+mn-lt"/>
                <a:ea typeface="+mn-ea"/>
                <a:cs typeface="+mn-cs"/>
              </a:rPr>
              <a:t>Great communicators are aware that what people say isn't the most important thing in their communication. </a:t>
            </a:r>
            <a:r>
              <a:rPr lang="en-GB" sz="1200" b="0" i="0" u="none" strike="noStrike" kern="1200" dirty="0">
                <a:solidFill>
                  <a:schemeClr val="tx1"/>
                </a:solidFill>
                <a:latin typeface="+mn-lt"/>
                <a:ea typeface="+mn-ea"/>
                <a:cs typeface="+mn-cs"/>
                <a:hlinkClick r:id="rId13"/>
              </a:rPr>
              <a:t>Great communications acknowledge the power of nonverbal communication</a:t>
            </a:r>
            <a:r>
              <a:rPr lang="en-GB" sz="1200" b="0" i="0" kern="1200" dirty="0">
                <a:solidFill>
                  <a:schemeClr val="tx1"/>
                </a:solidFill>
                <a:latin typeface="+mn-lt"/>
                <a:ea typeface="+mn-ea"/>
                <a:cs typeface="+mn-cs"/>
              </a:rPr>
              <a:t> and keep an eye on the tone of voice, body language, and facial expressions of people. Great communicators know that nonverbal communication speaks louder than verbal communication; they listen with their eyes and ears, and pay attention to people's posture, hand movements, and eye contact because these also send very powerful messages.</a:t>
            </a:r>
          </a:p>
          <a:p>
            <a:pPr fontAlgn="base"/>
            <a:r>
              <a:rPr lang="en-GB" sz="1200" b="0" i="0" kern="1200" dirty="0">
                <a:solidFill>
                  <a:schemeClr val="tx1"/>
                </a:solidFill>
                <a:latin typeface="+mn-lt"/>
                <a:ea typeface="+mn-ea"/>
                <a:cs typeface="+mn-cs"/>
              </a:rPr>
              <a:t>5. They are aware of misunderstandings</a:t>
            </a:r>
          </a:p>
          <a:p>
            <a:pPr fontAlgn="base"/>
            <a:r>
              <a:rPr lang="en-GB" sz="1200" b="0" i="0" u="none" strike="noStrike" kern="1200" dirty="0">
                <a:solidFill>
                  <a:schemeClr val="tx1"/>
                </a:solidFill>
                <a:latin typeface="+mn-lt"/>
                <a:ea typeface="+mn-ea"/>
                <a:cs typeface="+mn-cs"/>
                <a:hlinkClick r:id="rId14"/>
              </a:rPr>
              <a:t>Great communicators realize that in any communication the room for misunderstanding is always present.</a:t>
            </a:r>
            <a:r>
              <a:rPr lang="en-GB" sz="1200" b="0" i="0" kern="1200" dirty="0">
                <a:solidFill>
                  <a:schemeClr val="tx1"/>
                </a:solidFill>
                <a:latin typeface="+mn-lt"/>
                <a:ea typeface="+mn-ea"/>
                <a:cs typeface="+mn-cs"/>
              </a:rPr>
              <a:t> Great communicators watch differences in patterns (how a person usually reacts), inconsistencies (different reactions from a person), and consistencies (the expected from a person.) Great communicators also watch for alignment of words, message, tone of voice, and body language. If any of these verbal and nonverbal communication aspects lack consistency, communication becomes a disaster. This is generally an overlooked factor that can be easily prevented.</a:t>
            </a:r>
          </a:p>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5</a:t>
            </a:fld>
            <a:endParaRPr lang="en-GB"/>
          </a:p>
        </p:txBody>
      </p:sp>
    </p:spTree>
    <p:extLst>
      <p:ext uri="{BB962C8B-B14F-4D97-AF65-F5344CB8AC3E}">
        <p14:creationId xmlns:p14="http://schemas.microsoft.com/office/powerpoint/2010/main" val="1866785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6</a:t>
            </a:fld>
            <a:endParaRPr lang="en-GB"/>
          </a:p>
        </p:txBody>
      </p:sp>
    </p:spTree>
    <p:extLst>
      <p:ext uri="{BB962C8B-B14F-4D97-AF65-F5344CB8AC3E}">
        <p14:creationId xmlns:p14="http://schemas.microsoft.com/office/powerpoint/2010/main" val="3582468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Nonverbal communication is the transmission of information in addition to </a:t>
            </a:r>
            <a:r>
              <a:rPr lang="en-GB" sz="1200" b="0" i="0" u="none" strike="noStrike" kern="1200" dirty="0">
                <a:solidFill>
                  <a:schemeClr val="tx1"/>
                </a:solidFill>
                <a:effectLst/>
                <a:latin typeface="+mn-lt"/>
                <a:ea typeface="+mn-ea"/>
                <a:cs typeface="+mn-cs"/>
                <a:hlinkClick r:id="rId3"/>
              </a:rPr>
              <a:t>words in a communication</a:t>
            </a:r>
            <a:r>
              <a:rPr lang="en-GB" sz="1200" b="0" i="0" kern="1200" dirty="0">
                <a:solidFill>
                  <a:schemeClr val="tx1"/>
                </a:solidFill>
                <a:latin typeface="+mn-lt"/>
                <a:ea typeface="+mn-ea"/>
                <a:cs typeface="+mn-cs"/>
              </a:rPr>
              <a:t> to an audience or receiver of the communication content.</a:t>
            </a:r>
          </a:p>
          <a:p>
            <a:r>
              <a:rPr lang="en-GB" sz="1200" b="0" i="0" kern="1200" dirty="0">
                <a:solidFill>
                  <a:schemeClr val="tx1"/>
                </a:solidFill>
                <a:latin typeface="+mn-lt"/>
                <a:ea typeface="+mn-ea"/>
                <a:cs typeface="+mn-cs"/>
              </a:rPr>
              <a:t>How Do People Communicate Nonverbally?</a:t>
            </a: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8</a:t>
            </a:fld>
            <a:endParaRPr lang="en-GB"/>
          </a:p>
        </p:txBody>
      </p:sp>
    </p:spTree>
    <p:extLst>
      <p:ext uri="{BB962C8B-B14F-4D97-AF65-F5344CB8AC3E}">
        <p14:creationId xmlns:p14="http://schemas.microsoft.com/office/powerpoint/2010/main" val="201906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Working remotely</a:t>
            </a:r>
          </a:p>
          <a:p>
            <a:r>
              <a:rPr lang="en-GB" dirty="0"/>
              <a:t>Gender - it’s worth paying attention to any discrepancies between how different genders in your office communicate so you can facilitate improved collaboration and working relationships. </a:t>
            </a:r>
          </a:p>
          <a:p>
            <a:r>
              <a:rPr lang="en-GB" dirty="0"/>
              <a:t>Emotional - f you feel uneasy or anxious, you might resist the urge to speak up. If you’re angry and heated</a:t>
            </a:r>
          </a:p>
          <a:p>
            <a:r>
              <a:rPr lang="en-GB" dirty="0"/>
              <a:t>Cultural - Stereotyping (assuming the other person has certain characteristics based on the group to which they belong without validating that they in fact have these characteristics) </a:t>
            </a:r>
          </a:p>
          <a:p>
            <a:endParaRPr lang="en-GB" dirty="0"/>
          </a:p>
        </p:txBody>
      </p:sp>
      <p:sp>
        <p:nvSpPr>
          <p:cNvPr id="4" name="Slide Number Placeholder 3"/>
          <p:cNvSpPr>
            <a:spLocks noGrp="1"/>
          </p:cNvSpPr>
          <p:nvPr>
            <p:ph type="sldNum" sz="quarter" idx="5"/>
          </p:nvPr>
        </p:nvSpPr>
        <p:spPr/>
        <p:txBody>
          <a:bodyPr/>
          <a:lstStyle/>
          <a:p>
            <a:fld id="{2E08981C-5477-41DA-A44B-80B5904A5173}" type="slidenum">
              <a:rPr lang="en-GB" smtClean="0"/>
              <a:pPr/>
              <a:t>10</a:t>
            </a:fld>
            <a:endParaRPr lang="en-GB"/>
          </a:p>
        </p:txBody>
      </p:sp>
    </p:spTree>
    <p:extLst>
      <p:ext uri="{BB962C8B-B14F-4D97-AF65-F5344CB8AC3E}">
        <p14:creationId xmlns:p14="http://schemas.microsoft.com/office/powerpoint/2010/main" val="1511161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11</a:t>
            </a:fld>
            <a:endParaRPr lang="en-GB"/>
          </a:p>
        </p:txBody>
      </p:sp>
    </p:spTree>
    <p:extLst>
      <p:ext uri="{BB962C8B-B14F-4D97-AF65-F5344CB8AC3E}">
        <p14:creationId xmlns:p14="http://schemas.microsoft.com/office/powerpoint/2010/main" val="721086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fontAlgn="base"/>
            <a:r>
              <a:rPr lang="en-GB" sz="1200" b="1" i="0" kern="1200" dirty="0">
                <a:solidFill>
                  <a:schemeClr val="tx1"/>
                </a:solidFill>
                <a:latin typeface="+mn-lt"/>
                <a:ea typeface="+mn-ea"/>
                <a:cs typeface="+mn-cs"/>
              </a:rPr>
              <a:t>Circle of influence and circle of concern</a:t>
            </a:r>
          </a:p>
          <a:p>
            <a:pPr fontAlgn="base"/>
            <a:r>
              <a:rPr lang="en-GB" sz="1200" b="0" i="0" kern="1200" dirty="0">
                <a:solidFill>
                  <a:schemeClr val="tx1"/>
                </a:solidFill>
                <a:latin typeface="+mn-lt"/>
                <a:ea typeface="+mn-ea"/>
                <a:cs typeface="+mn-cs"/>
              </a:rPr>
              <a:t>What can you change? What can’t you change?</a:t>
            </a:r>
          </a:p>
          <a:p>
            <a:pPr fontAlgn="base"/>
            <a:r>
              <a:rPr lang="en-GB" sz="1200" b="0" i="0" kern="1200" dirty="0">
                <a:solidFill>
                  <a:schemeClr val="tx1"/>
                </a:solidFill>
                <a:latin typeface="+mn-lt"/>
                <a:ea typeface="+mn-ea"/>
                <a:cs typeface="+mn-cs"/>
              </a:rPr>
              <a:t>Stephen Covey describes the habit of being proactive with what he calls the circle of concern and the circle of influence.</a:t>
            </a:r>
          </a:p>
          <a:p>
            <a:pPr fontAlgn="base"/>
            <a:r>
              <a:rPr lang="en-GB" sz="1200" b="0" i="0" kern="1200" dirty="0">
                <a:solidFill>
                  <a:schemeClr val="tx1"/>
                </a:solidFill>
                <a:latin typeface="+mn-lt"/>
                <a:ea typeface="+mn-ea"/>
                <a:cs typeface="+mn-cs"/>
              </a:rPr>
              <a:t>Your life doesn’t just “happen.” Whether you know it or not, it is carefully designed by you. The choices, after all, are yours. You choose happiness. You choose </a:t>
            </a:r>
            <a:r>
              <a:rPr lang="en-GB" sz="1200" b="0" i="0" kern="1200" dirty="0" err="1">
                <a:solidFill>
                  <a:schemeClr val="tx1"/>
                </a:solidFill>
                <a:latin typeface="+mn-lt"/>
                <a:ea typeface="+mn-ea"/>
                <a:cs typeface="+mn-cs"/>
              </a:rPr>
              <a:t>sadness.You</a:t>
            </a:r>
            <a:r>
              <a:rPr lang="en-GB" sz="1200" b="0" i="0" kern="1200" dirty="0">
                <a:solidFill>
                  <a:schemeClr val="tx1"/>
                </a:solidFill>
                <a:latin typeface="+mn-lt"/>
                <a:ea typeface="+mn-ea"/>
                <a:cs typeface="+mn-cs"/>
              </a:rPr>
              <a:t> choose ambivalence. You choose success. You choose failure. You choose courage. You choose fear. Just remember that every moment, every situation, provides a new choice. And in doing so, it gives you a perfect opportunity to do things differently to produce more positive results.</a:t>
            </a:r>
          </a:p>
          <a:p>
            <a:pPr fontAlgn="base"/>
            <a:r>
              <a:rPr lang="en-GB" sz="1200" b="0" i="0" kern="1200" dirty="0">
                <a:solidFill>
                  <a:schemeClr val="tx1"/>
                </a:solidFill>
                <a:latin typeface="+mn-lt"/>
                <a:ea typeface="+mn-ea"/>
                <a:cs typeface="+mn-cs"/>
              </a:rPr>
              <a:t>Instead of reacting to or worrying about conditions over which they have little or no control, proactive people focus their time and energy on things they can control. The problems, challenges, and opportunities we face fall into two areas–Circle of Concern and Circle of Influence.</a:t>
            </a:r>
          </a:p>
          <a:p>
            <a:pPr fontAlgn="base"/>
            <a:r>
              <a:rPr lang="en-GB" sz="1200" b="1" i="0" kern="1200" dirty="0">
                <a:solidFill>
                  <a:schemeClr val="tx1"/>
                </a:solidFill>
                <a:latin typeface="+mn-lt"/>
                <a:ea typeface="+mn-ea"/>
                <a:cs typeface="+mn-cs"/>
              </a:rPr>
              <a:t>The circle of concern:</a:t>
            </a:r>
          </a:p>
          <a:p>
            <a:pPr fontAlgn="base"/>
            <a:r>
              <a:rPr lang="en-GB" sz="1200" b="0" i="0" kern="1200" dirty="0">
                <a:solidFill>
                  <a:schemeClr val="tx1"/>
                </a:solidFill>
                <a:latin typeface="+mn-lt"/>
                <a:ea typeface="+mn-ea"/>
                <a:cs typeface="+mn-cs"/>
              </a:rPr>
              <a:t>represents the degree of focus we spend dealing with our concerns such as our health, family and work related problems.  The more time and energy people spend brooding or worrying about pressures over which </a:t>
            </a:r>
            <a:r>
              <a:rPr lang="en-GB" sz="1200" b="0" i="1" kern="1200" dirty="0">
                <a:solidFill>
                  <a:schemeClr val="tx1"/>
                </a:solidFill>
                <a:latin typeface="+mn-lt"/>
                <a:ea typeface="+mn-ea"/>
                <a:cs typeface="+mn-cs"/>
              </a:rPr>
              <a:t>they have no control</a:t>
            </a:r>
            <a:r>
              <a:rPr lang="en-GB" sz="1200" b="0" i="0" kern="1200" dirty="0">
                <a:solidFill>
                  <a:schemeClr val="tx1"/>
                </a:solidFill>
                <a:latin typeface="+mn-lt"/>
                <a:ea typeface="+mn-ea"/>
                <a:cs typeface="+mn-cs"/>
              </a:rPr>
              <a:t>, or complaining about barriers that they </a:t>
            </a:r>
            <a:r>
              <a:rPr lang="en-GB" sz="1200" b="0" i="1" kern="1200" dirty="0">
                <a:solidFill>
                  <a:schemeClr val="tx1"/>
                </a:solidFill>
                <a:latin typeface="+mn-lt"/>
                <a:ea typeface="+mn-ea"/>
                <a:cs typeface="+mn-cs"/>
              </a:rPr>
              <a:t>perceive</a:t>
            </a:r>
            <a:r>
              <a:rPr lang="en-GB" sz="1200" b="0" i="0" kern="1200" dirty="0">
                <a:solidFill>
                  <a:schemeClr val="tx1"/>
                </a:solidFill>
                <a:latin typeface="+mn-lt"/>
                <a:ea typeface="+mn-ea"/>
                <a:cs typeface="+mn-cs"/>
              </a:rPr>
              <a:t> they cannot overcome, then the more stressed and reactive they become</a:t>
            </a:r>
          </a:p>
          <a:p>
            <a:pPr fontAlgn="base"/>
            <a:r>
              <a:rPr lang="en-GB" sz="1200" b="1" i="0" kern="1200" dirty="0">
                <a:solidFill>
                  <a:schemeClr val="tx1"/>
                </a:solidFill>
                <a:latin typeface="+mn-lt"/>
                <a:ea typeface="+mn-ea"/>
                <a:cs typeface="+mn-cs"/>
              </a:rPr>
              <a:t>The circle of influence:</a:t>
            </a:r>
          </a:p>
          <a:p>
            <a:pPr fontAlgn="base"/>
            <a:r>
              <a:rPr lang="en-GB" sz="1200" b="0" i="0" kern="1200" dirty="0">
                <a:solidFill>
                  <a:schemeClr val="tx1"/>
                </a:solidFill>
                <a:latin typeface="+mn-lt"/>
                <a:ea typeface="+mn-ea"/>
                <a:cs typeface="+mn-cs"/>
              </a:rPr>
              <a:t>represents the degree of focus we place on doing things to influence some of our concerns. The more people focus on the things they can do something about and work on them, the more ‘pro-active’ and less stressed they become.  As they do this, they increase their circle of influence.</a:t>
            </a:r>
          </a:p>
          <a:p>
            <a:pPr fontAlgn="base"/>
            <a:r>
              <a:rPr lang="en-GB" sz="1200" b="0" i="0" kern="1200" dirty="0">
                <a:solidFill>
                  <a:schemeClr val="tx1"/>
                </a:solidFill>
                <a:latin typeface="+mn-lt"/>
                <a:ea typeface="+mn-ea"/>
                <a:cs typeface="+mn-cs"/>
              </a:rPr>
              <a:t>Proactive people focus their efforts on their Circle of Influence. They work on the things they can do something about: health, children, problems at work. Reactive people focus their efforts in the Circle of Concern–things over which they have little or no control: the national debt, terrorism, the weather. Gaining an awareness of the areas in which we expend our energies in is a giant step in becoming proactive.</a:t>
            </a:r>
          </a:p>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13</a:t>
            </a:fld>
            <a:endParaRPr lang="en-GB"/>
          </a:p>
        </p:txBody>
      </p:sp>
    </p:spTree>
    <p:extLst>
      <p:ext uri="{BB962C8B-B14F-4D97-AF65-F5344CB8AC3E}">
        <p14:creationId xmlns:p14="http://schemas.microsoft.com/office/powerpoint/2010/main" val="4006560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15</a:t>
            </a:fld>
            <a:endParaRPr lang="en-GB"/>
          </a:p>
        </p:txBody>
      </p:sp>
    </p:spTree>
    <p:extLst>
      <p:ext uri="{BB962C8B-B14F-4D97-AF65-F5344CB8AC3E}">
        <p14:creationId xmlns:p14="http://schemas.microsoft.com/office/powerpoint/2010/main" val="3990114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pPr/>
              <a:t>16</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p>
          <a:p>
            <a:endParaRPr lang="en-GB" dirty="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17</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p>
          <a:p>
            <a:endParaRPr lang="en-GB" dirty="0"/>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21</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b="0" i="0" kern="1200" dirty="0">
                <a:solidFill>
                  <a:schemeClr val="tx1"/>
                </a:solidFill>
                <a:latin typeface="+mn-lt"/>
                <a:ea typeface="+mn-ea"/>
                <a:cs typeface="+mn-cs"/>
              </a:rPr>
              <a:t>Schramm's Model of Communication was postulated by Wilbur Schramm in 1954, where he suggested that communication is a two way process where both sender and receiver take turns to send and receive a message.</a:t>
            </a:r>
          </a:p>
          <a:p>
            <a:pPr fontAlgn="base"/>
            <a:endParaRPr lang="en-GB" sz="1200" b="0" i="0" kern="1200" dirty="0">
              <a:solidFill>
                <a:schemeClr val="tx1"/>
              </a:solidFill>
              <a:latin typeface="+mn-lt"/>
              <a:ea typeface="+mn-ea"/>
              <a:cs typeface="+mn-cs"/>
            </a:endParaRPr>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23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pPr/>
              <a:t>25</a:t>
            </a:fld>
            <a:endParaRPr lang="en-GB"/>
          </a:p>
        </p:txBody>
      </p:sp>
    </p:spTree>
    <p:extLst>
      <p:ext uri="{BB962C8B-B14F-4D97-AF65-F5344CB8AC3E}">
        <p14:creationId xmlns:p14="http://schemas.microsoft.com/office/powerpoint/2010/main" val="2996368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56602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67087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13917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280937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88700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10570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2122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9748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8151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68951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425724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01/03/2022</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7258391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flickr.com/photos/lightmatter/9560025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OY1JsGFZprc?feature=oembed" TargetMode="External"/><Relationship Id="rId4" Type="http://schemas.openxmlformats.org/officeDocument/2006/relationships/hyperlink" Target="https://www.youtube.com/watch?v=OY1JsGFZprc"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yUGW2d6nXe0" TargetMode="External"/><Relationship Id="rId2" Type="http://schemas.openxmlformats.org/officeDocument/2006/relationships/slideLayout" Target="../slideLayouts/slideLayout2.xml"/><Relationship Id="rId1" Type="http://schemas.openxmlformats.org/officeDocument/2006/relationships/video" Target="https://www.youtube.com/embed/yUGW2d6nXe0?feature=oembed" TargetMode="External"/><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4314" y="260648"/>
            <a:ext cx="6858000" cy="2387600"/>
          </a:xfrm>
        </p:spPr>
        <p:txBody>
          <a:bodyPr>
            <a:normAutofit/>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BMSW4002</a:t>
            </a:r>
            <a:endParaRPr lang="en-GB" dirty="0"/>
          </a:p>
        </p:txBody>
      </p:sp>
      <p:sp>
        <p:nvSpPr>
          <p:cNvPr id="3" name="Subtitle 2"/>
          <p:cNvSpPr>
            <a:spLocks noGrp="1"/>
          </p:cNvSpPr>
          <p:nvPr>
            <p:ph type="subTitle" idx="1"/>
          </p:nvPr>
        </p:nvSpPr>
        <p:spPr/>
        <p:txBody>
          <a:bodyPr>
            <a:normAutofit/>
          </a:bodyPr>
          <a:lstStyle/>
          <a:p>
            <a:r>
              <a:rPr lang="en-GB" b="1" dirty="0"/>
              <a:t>Effective Team Working and Communication module</a:t>
            </a:r>
            <a:br>
              <a:rPr lang="en-GB" b="1" dirty="0"/>
            </a:br>
            <a:br>
              <a:rPr lang="en-GB" altLang="en-US" sz="1600" dirty="0"/>
            </a:br>
            <a:r>
              <a:rPr lang="en-GB" altLang="en-US" sz="2000" b="1" dirty="0"/>
              <a:t>Communication Session 1</a:t>
            </a:r>
            <a:br>
              <a:rPr lang="en-GB" altLang="en-US" dirty="0"/>
            </a:br>
            <a:endParaRPr lang="en-GB" dirty="0"/>
          </a:p>
          <a:p>
            <a:endParaRPr lang="en-GB" dirty="0"/>
          </a:p>
        </p:txBody>
      </p:sp>
      <p:pic>
        <p:nvPicPr>
          <p:cNvPr id="4" name="Picture 3"/>
          <p:cNvPicPr>
            <a:picLocks noChangeAspect="1"/>
          </p:cNvPicPr>
          <p:nvPr/>
        </p:nvPicPr>
        <p:blipFill>
          <a:blip r:embed="rId2"/>
          <a:stretch>
            <a:fillRect/>
          </a:stretch>
        </p:blipFill>
        <p:spPr>
          <a:xfrm>
            <a:off x="3131840" y="4653136"/>
            <a:ext cx="3203779" cy="1796058"/>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40080"/>
            <a:ext cx="3614166" cy="1481328"/>
          </a:xfrm>
        </p:spPr>
        <p:txBody>
          <a:bodyPr anchor="b">
            <a:normAutofit/>
          </a:bodyPr>
          <a:lstStyle/>
          <a:p>
            <a:r>
              <a:rPr lang="en-GB" sz="4700"/>
              <a:t>Overview </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3202" y="2660904"/>
            <a:ext cx="3614166" cy="3547872"/>
          </a:xfrm>
        </p:spPr>
        <p:txBody>
          <a:bodyPr anchor="t">
            <a:normAutofit/>
          </a:bodyPr>
          <a:lstStyle/>
          <a:p>
            <a:pPr>
              <a:spcBef>
                <a:spcPts val="0"/>
              </a:spcBef>
            </a:pPr>
            <a:r>
              <a:rPr lang="en-GB" sz="1900" i="1"/>
              <a:t>Communication styles &amp; barriers</a:t>
            </a:r>
          </a:p>
          <a:p>
            <a:pPr>
              <a:spcBef>
                <a:spcPts val="0"/>
              </a:spcBef>
            </a:pPr>
            <a:r>
              <a:rPr lang="en-GB" sz="1900" i="1"/>
              <a:t>Communication </a:t>
            </a:r>
            <a:r>
              <a:rPr lang="en-GB" sz="1900"/>
              <a:t>Models</a:t>
            </a:r>
          </a:p>
          <a:p>
            <a:pPr marL="0" indent="0">
              <a:buNone/>
            </a:pPr>
            <a:endParaRPr lang="en-GB" sz="1900"/>
          </a:p>
        </p:txBody>
      </p:sp>
      <p:pic>
        <p:nvPicPr>
          <p:cNvPr id="4" name="Picture 3"/>
          <p:cNvPicPr>
            <a:picLocks noChangeAspect="1"/>
          </p:cNvPicPr>
          <p:nvPr/>
        </p:nvPicPr>
        <p:blipFill>
          <a:blip r:embed="rId2"/>
          <a:stretch>
            <a:fillRect/>
          </a:stretch>
        </p:blipFill>
        <p:spPr>
          <a:xfrm>
            <a:off x="4574286" y="1735014"/>
            <a:ext cx="4094226" cy="3387971"/>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2E88A-A965-40D4-9CA5-ADE491814670}"/>
              </a:ext>
            </a:extLst>
          </p:cNvPr>
          <p:cNvSpPr>
            <a:spLocks noGrp="1"/>
          </p:cNvSpPr>
          <p:nvPr>
            <p:ph type="title"/>
          </p:nvPr>
        </p:nvSpPr>
        <p:spPr>
          <a:xfrm>
            <a:off x="628650" y="557188"/>
            <a:ext cx="7886700" cy="1133499"/>
          </a:xfrm>
        </p:spPr>
        <p:txBody>
          <a:bodyPr>
            <a:normAutofit/>
          </a:bodyPr>
          <a:lstStyle/>
          <a:p>
            <a:pPr algn="ctr"/>
            <a:r>
              <a:rPr lang="en-GB" sz="4500"/>
              <a:t>Communication</a:t>
            </a:r>
          </a:p>
        </p:txBody>
      </p:sp>
      <p:graphicFrame>
        <p:nvGraphicFramePr>
          <p:cNvPr id="6" name="Diagram 5">
            <a:extLst>
              <a:ext uri="{FF2B5EF4-FFF2-40B4-BE49-F238E27FC236}">
                <a16:creationId xmlns:a16="http://schemas.microsoft.com/office/drawing/2014/main" id="{22715C2F-38E2-45FB-A51A-EDA3B2508FD3}"/>
              </a:ext>
            </a:extLst>
          </p:cNvPr>
          <p:cNvGraphicFramePr/>
          <p:nvPr>
            <p:extLst>
              <p:ext uri="{D42A27DB-BD31-4B8C-83A1-F6EECF244321}">
                <p14:modId xmlns:p14="http://schemas.microsoft.com/office/powerpoint/2010/main" val="3250283989"/>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047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a:bodyPr>
          <a:lstStyle/>
          <a:p>
            <a:pPr algn="ctr"/>
            <a:r>
              <a:rPr lang="en-GB" dirty="0"/>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a:xfrm>
            <a:off x="473202" y="640080"/>
            <a:ext cx="3614166" cy="1481328"/>
          </a:xfrm>
        </p:spPr>
        <p:txBody>
          <a:bodyPr vert="horz" lIns="91440" tIns="45720" rIns="91440" bIns="45720" rtlCol="0" anchor="b">
            <a:normAutofit/>
          </a:bodyPr>
          <a:lstStyle/>
          <a:p>
            <a:pPr defTabSz="914400"/>
            <a:r>
              <a:rPr lang="en-US" sz="4000" kern="1200">
                <a:solidFill>
                  <a:schemeClr val="tx1"/>
                </a:solidFill>
                <a:latin typeface="+mj-lt"/>
                <a:ea typeface="+mj-ea"/>
                <a:cs typeface="+mj-cs"/>
              </a:rPr>
              <a:t>Are We Good Communicators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38BB2F5-572E-4E62-A172-E359738E9BB0}"/>
              </a:ext>
            </a:extLst>
          </p:cNvPr>
          <p:cNvSpPr/>
          <p:nvPr/>
        </p:nvSpPr>
        <p:spPr>
          <a:xfrm>
            <a:off x="473202" y="2660904"/>
            <a:ext cx="3614166"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defRPr/>
            </a:pPr>
            <a:r>
              <a:rPr lang="en-US" altLang="en-US" sz="1500"/>
              <a:t>What forms of communication are there</a:t>
            </a:r>
            <a:r>
              <a:rPr lang="en-US" altLang="en-US" sz="1500" b="1"/>
              <a:t>?</a:t>
            </a:r>
          </a:p>
          <a:p>
            <a:pPr indent="-228600">
              <a:lnSpc>
                <a:spcPct val="90000"/>
              </a:lnSpc>
              <a:spcAft>
                <a:spcPts val="600"/>
              </a:spcAft>
              <a:buFont typeface="Arial" panose="020B0604020202020204" pitchFamily="34" charset="0"/>
              <a:buChar char="•"/>
              <a:defRPr/>
            </a:pPr>
            <a:endParaRPr lang="en-US" altLang="en-US" sz="1500"/>
          </a:p>
          <a:p>
            <a:pPr marL="800100" lvl="1" indent="-228600">
              <a:lnSpc>
                <a:spcPct val="90000"/>
              </a:lnSpc>
              <a:spcAft>
                <a:spcPts val="600"/>
              </a:spcAft>
              <a:buFont typeface="Arial" panose="020B0604020202020204" pitchFamily="34" charset="0"/>
              <a:buChar char="•"/>
              <a:defRPr/>
            </a:pPr>
            <a:r>
              <a:rPr lang="en-US" altLang="en-US" sz="1500" b="1"/>
              <a:t>Face to Face</a:t>
            </a:r>
          </a:p>
          <a:p>
            <a:pPr marL="800100" lvl="1" indent="-228600">
              <a:lnSpc>
                <a:spcPct val="90000"/>
              </a:lnSpc>
              <a:spcAft>
                <a:spcPts val="600"/>
              </a:spcAft>
              <a:buFont typeface="Arial" panose="020B0604020202020204" pitchFamily="34" charset="0"/>
              <a:buChar char="•"/>
              <a:defRPr/>
            </a:pPr>
            <a:r>
              <a:rPr lang="en-US" altLang="en-US" sz="1500" b="1"/>
              <a:t>Phone</a:t>
            </a:r>
          </a:p>
          <a:p>
            <a:pPr marL="800100" lvl="1" indent="-228600">
              <a:lnSpc>
                <a:spcPct val="90000"/>
              </a:lnSpc>
              <a:spcAft>
                <a:spcPts val="600"/>
              </a:spcAft>
              <a:buFont typeface="Arial" panose="020B0604020202020204" pitchFamily="34" charset="0"/>
              <a:buChar char="•"/>
              <a:defRPr/>
            </a:pPr>
            <a:r>
              <a:rPr lang="en-US" altLang="en-US" sz="1500" b="1"/>
              <a:t>Written</a:t>
            </a:r>
          </a:p>
          <a:p>
            <a:pPr marL="800100" lvl="1" indent="-228600">
              <a:lnSpc>
                <a:spcPct val="90000"/>
              </a:lnSpc>
              <a:spcAft>
                <a:spcPts val="600"/>
              </a:spcAft>
              <a:buFont typeface="Arial" panose="020B0604020202020204" pitchFamily="34" charset="0"/>
              <a:buChar char="•"/>
              <a:defRPr/>
            </a:pPr>
            <a:r>
              <a:rPr lang="en-US" altLang="en-US" sz="1500" b="1"/>
              <a:t>Email/Electronic…….others?</a:t>
            </a:r>
          </a:p>
          <a:p>
            <a:pPr lvl="1" indent="-228600">
              <a:lnSpc>
                <a:spcPct val="90000"/>
              </a:lnSpc>
              <a:spcAft>
                <a:spcPts val="600"/>
              </a:spcAft>
              <a:buFont typeface="Arial" panose="020B0604020202020204" pitchFamily="34" charset="0"/>
              <a:buChar char="•"/>
              <a:defRPr/>
            </a:pPr>
            <a:endParaRPr lang="en-US" altLang="en-US" sz="1500"/>
          </a:p>
          <a:p>
            <a:pPr marL="514350" indent="-228600">
              <a:lnSpc>
                <a:spcPct val="90000"/>
              </a:lnSpc>
              <a:spcAft>
                <a:spcPts val="600"/>
              </a:spcAft>
              <a:buFont typeface="Arial" panose="020B0604020202020204" pitchFamily="34" charset="0"/>
              <a:buChar char="•"/>
              <a:defRPr/>
            </a:pPr>
            <a:r>
              <a:rPr lang="en-US" altLang="en-US" sz="1500"/>
              <a:t>What is a good communicator?</a:t>
            </a:r>
          </a:p>
          <a:p>
            <a:pPr marL="514350" indent="-228600">
              <a:lnSpc>
                <a:spcPct val="90000"/>
              </a:lnSpc>
              <a:spcAft>
                <a:spcPts val="600"/>
              </a:spcAft>
              <a:buFont typeface="Arial" panose="020B0604020202020204" pitchFamily="34" charset="0"/>
              <a:buChar char="•"/>
              <a:defRPr/>
            </a:pPr>
            <a:r>
              <a:rPr lang="en-US" altLang="en-US" sz="1500"/>
              <a:t>Do you think you are a good communicator?</a:t>
            </a:r>
          </a:p>
          <a:p>
            <a:pPr marL="514350" indent="-228600">
              <a:lnSpc>
                <a:spcPct val="90000"/>
              </a:lnSpc>
              <a:spcAft>
                <a:spcPts val="600"/>
              </a:spcAft>
              <a:buFont typeface="Arial" panose="020B0604020202020204" pitchFamily="34" charset="0"/>
              <a:buChar char="•"/>
              <a:defRPr/>
            </a:pPr>
            <a:r>
              <a:rPr lang="en-US" altLang="en-US" sz="1500"/>
              <a:t>Do your staff/friends/colleagues/manager?</a:t>
            </a:r>
          </a:p>
          <a:p>
            <a:pPr indent="-228600">
              <a:lnSpc>
                <a:spcPct val="90000"/>
              </a:lnSpc>
              <a:spcAft>
                <a:spcPts val="600"/>
              </a:spcAft>
              <a:buFont typeface="Arial" panose="020B0604020202020204" pitchFamily="34" charset="0"/>
              <a:buChar char="•"/>
              <a:defRPr/>
            </a:pPr>
            <a:endParaRPr lang="en-US" altLang="en-US" sz="1500"/>
          </a:p>
        </p:txBody>
      </p:sp>
      <p:pic>
        <p:nvPicPr>
          <p:cNvPr id="3" name="Picture 2"/>
          <p:cNvPicPr>
            <a:picLocks noChangeAspect="1"/>
          </p:cNvPicPr>
          <p:nvPr/>
        </p:nvPicPr>
        <p:blipFill>
          <a:blip r:embed="rId3"/>
          <a:stretch>
            <a:fillRect/>
          </a:stretch>
        </p:blipFill>
        <p:spPr>
          <a:xfrm>
            <a:off x="4574286" y="1387005"/>
            <a:ext cx="4094226" cy="4083989"/>
          </a:xfrm>
          <a:prstGeom prst="rect">
            <a:avLst/>
          </a:prstGeom>
        </p:spPr>
      </p:pic>
    </p:spTree>
    <p:extLst>
      <p:ext uri="{BB962C8B-B14F-4D97-AF65-F5344CB8AC3E}">
        <p14:creationId xmlns:p14="http://schemas.microsoft.com/office/powerpoint/2010/main" val="1221503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57200" y="2112963"/>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457200"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457200"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4230523" y="3471864"/>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6300192"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a:xfrm>
            <a:off x="395536" y="398101"/>
            <a:ext cx="7886700" cy="1325563"/>
          </a:xfrm>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459757" y="1396678"/>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nvGraphicFramePr>
        <p:xfrm>
          <a:off x="2771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7" name="Picture 3"/>
          <p:cNvPicPr>
            <a:picLocks noChangeAspect="1" noChangeArrowheads="1"/>
          </p:cNvPicPr>
          <p:nvPr/>
        </p:nvPicPr>
        <p:blipFill>
          <a:blip r:embed="rId3" cstate="print"/>
          <a:stretch>
            <a:fillRect/>
          </a:stretch>
        </p:blipFill>
        <p:spPr bwMode="auto">
          <a:xfrm>
            <a:off x="473202" y="1811781"/>
            <a:ext cx="4094226" cy="3234438"/>
          </a:xfrm>
          <a:prstGeom prst="rect">
            <a:avLst/>
          </a:prstGeom>
          <a:noFill/>
        </p:spPr>
      </p:pic>
      <p:sp>
        <p:nvSpPr>
          <p:cNvPr id="7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346"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54346" y="2664886"/>
            <a:ext cx="3614166" cy="3550789"/>
          </a:xfrm>
        </p:spPr>
        <p:txBody>
          <a:bodyPr anchor="t">
            <a:normAutofit/>
          </a:bodyPr>
          <a:lstStyle/>
          <a:p>
            <a:r>
              <a:rPr lang="en-GB" sz="1900"/>
              <a:t>Non-verbal communication </a:t>
            </a:r>
          </a:p>
          <a:p>
            <a:r>
              <a:rPr lang="en-GB" sz="1900"/>
              <a:t>Body language</a:t>
            </a:r>
          </a:p>
          <a:p>
            <a:r>
              <a:rPr lang="en-GB" sz="1900"/>
              <a:t>Facial expression</a:t>
            </a:r>
          </a:p>
          <a:p>
            <a:r>
              <a:rPr lang="en-GB" sz="1900"/>
              <a:t>Posture</a:t>
            </a:r>
          </a:p>
          <a:p>
            <a:r>
              <a:rPr lang="en-GB" sz="1900"/>
              <a:t>Eye Contact</a:t>
            </a:r>
          </a:p>
          <a:p>
            <a:r>
              <a:rPr lang="en-GB" sz="1900"/>
              <a:t>Gestures</a:t>
            </a:r>
          </a:p>
          <a:p>
            <a:r>
              <a:rPr lang="en-GB" sz="1900"/>
              <a:t>Touch</a:t>
            </a:r>
          </a:p>
          <a:p>
            <a:endParaRPr lang="en-GB" sz="1900"/>
          </a:p>
          <a:p>
            <a:endParaRPr lang="en-GB" sz="1900"/>
          </a:p>
          <a:p>
            <a:endParaRPr lang="en-GB" sz="1900"/>
          </a:p>
        </p:txBody>
      </p:sp>
    </p:spTree>
    <p:extLst>
      <p:ext uri="{BB962C8B-B14F-4D97-AF65-F5344CB8AC3E}">
        <p14:creationId xmlns:p14="http://schemas.microsoft.com/office/powerpoint/2010/main" val="4041890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a:xfrm>
            <a:off x="5054346" y="638089"/>
            <a:ext cx="3614166" cy="1476801"/>
          </a:xfrm>
        </p:spPr>
        <p:txBody>
          <a:bodyPr anchor="b">
            <a:normAutofit/>
          </a:bodyPr>
          <a:lstStyle/>
          <a:p>
            <a:r>
              <a:rPr lang="en-GB" sz="4000"/>
              <a:t>Barriers to Communication</a:t>
            </a:r>
          </a:p>
        </p:txBody>
      </p:sp>
      <p:pic>
        <p:nvPicPr>
          <p:cNvPr id="5" name="Picture 4" descr="A close-up of a toy&#10;&#10;Description automatically generated with low confidence"/>
          <p:cNvPicPr>
            <a:picLocks noChangeAspect="1"/>
          </p:cNvPicPr>
          <p:nvPr/>
        </p:nvPicPr>
        <p:blipFill>
          <a:blip r:embed="rId2"/>
          <a:stretch>
            <a:fillRect/>
          </a:stretch>
        </p:blipFill>
        <p:spPr>
          <a:xfrm>
            <a:off x="473202" y="1878312"/>
            <a:ext cx="4094226" cy="3101376"/>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346"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a:xfrm>
            <a:off x="5054346" y="2664886"/>
            <a:ext cx="3614166" cy="3550789"/>
          </a:xfrm>
        </p:spPr>
        <p:txBody>
          <a:bodyPr anchor="t">
            <a:normAutofit/>
          </a:bodyPr>
          <a:lstStyle/>
          <a:p>
            <a:r>
              <a:rPr lang="en-GB" sz="1900"/>
              <a:t>Within your groups discuss, and list, as many barriers to communication as you can</a:t>
            </a:r>
          </a:p>
          <a:p>
            <a:r>
              <a:rPr lang="en-GB" sz="1900"/>
              <a:t>List solutions</a:t>
            </a:r>
          </a:p>
          <a:p>
            <a:pPr marL="0" indent="0">
              <a:buNone/>
            </a:pPr>
            <a:r>
              <a:rPr lang="en-GB" sz="1900" b="1" i="1"/>
              <a:t>                      </a:t>
            </a:r>
          </a:p>
        </p:txBody>
      </p:sp>
    </p:spTree>
    <p:extLst>
      <p:ext uri="{BB962C8B-B14F-4D97-AF65-F5344CB8AC3E}">
        <p14:creationId xmlns:p14="http://schemas.microsoft.com/office/powerpoint/2010/main" val="1358230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11DA-9084-4D03-A9EB-1356BCA94AE5}"/>
              </a:ext>
            </a:extLst>
          </p:cNvPr>
          <p:cNvSpPr>
            <a:spLocks noGrp="1"/>
          </p:cNvSpPr>
          <p:nvPr>
            <p:ph type="title"/>
          </p:nvPr>
        </p:nvSpPr>
        <p:spPr>
          <a:xfrm>
            <a:off x="360759" y="3752849"/>
            <a:ext cx="2468166" cy="2452687"/>
          </a:xfrm>
        </p:spPr>
        <p:txBody>
          <a:bodyPr anchor="ctr">
            <a:normAutofit/>
          </a:bodyPr>
          <a:lstStyle/>
          <a:p>
            <a:r>
              <a:rPr lang="en-GB" altLang="en-US" sz="2600">
                <a:cs typeface="Arial" panose="020B0604020202020204" pitchFamily="34" charset="0"/>
              </a:rPr>
              <a:t>Barriers to Communication</a:t>
            </a:r>
            <a:endParaRPr lang="en-GB" sz="2600"/>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117" r="16641" b="-1"/>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4DCA221-0E02-43FF-9821-4ADED62B5737}"/>
              </a:ext>
            </a:extLst>
          </p:cNvPr>
          <p:cNvSpPr>
            <a:spLocks noGrp="1"/>
          </p:cNvSpPr>
          <p:nvPr>
            <p:ph idx="1"/>
          </p:nvPr>
        </p:nvSpPr>
        <p:spPr>
          <a:xfrm>
            <a:off x="3167986" y="3752850"/>
            <a:ext cx="5614060" cy="2452687"/>
          </a:xfrm>
        </p:spPr>
        <p:txBody>
          <a:bodyPr anchor="ctr">
            <a:normAutofit/>
          </a:bodyPr>
          <a:lstStyle/>
          <a:p>
            <a:r>
              <a:rPr lang="en-US" altLang="en-US" sz="1500">
                <a:latin typeface="+mj-lt"/>
                <a:cs typeface="Arial" charset="0"/>
              </a:rPr>
              <a:t>Environmental Barrier</a:t>
            </a:r>
            <a:r>
              <a:rPr lang="en-GB" altLang="en-US" sz="1500">
                <a:latin typeface="+mj-lt"/>
                <a:cs typeface="Arial" charset="0"/>
              </a:rPr>
              <a:t> </a:t>
            </a:r>
          </a:p>
          <a:p>
            <a:r>
              <a:rPr lang="en-GB" altLang="en-US" sz="1500">
                <a:latin typeface="+mj-lt"/>
                <a:cs typeface="Arial" charset="0"/>
              </a:rPr>
              <a:t>Physical Barrier</a:t>
            </a:r>
            <a:endParaRPr lang="en-GB" altLang="en-US" sz="1500">
              <a:latin typeface="+mj-lt"/>
            </a:endParaRPr>
          </a:p>
          <a:p>
            <a:r>
              <a:rPr lang="en-US" altLang="en-US" sz="1500">
                <a:latin typeface="+mj-lt"/>
                <a:cs typeface="Arial" charset="0"/>
              </a:rPr>
              <a:t>Linguistic (language) Barriers</a:t>
            </a:r>
            <a:endParaRPr lang="en-US" altLang="en-US" sz="1500">
              <a:latin typeface="+mj-lt"/>
            </a:endParaRPr>
          </a:p>
          <a:p>
            <a:r>
              <a:rPr lang="en-US" altLang="en-US" sz="1500">
                <a:latin typeface="+mj-lt"/>
                <a:cs typeface="Arial" charset="0"/>
              </a:rPr>
              <a:t>Psychological Barriers</a:t>
            </a:r>
          </a:p>
          <a:p>
            <a:r>
              <a:rPr lang="en-US" altLang="en-US" sz="1500">
                <a:latin typeface="+mj-lt"/>
                <a:cs typeface="Arial" charset="0"/>
              </a:rPr>
              <a:t>Perceptual Barriers</a:t>
            </a:r>
            <a:endParaRPr lang="en-US" altLang="en-US" sz="1500">
              <a:latin typeface="+mj-lt"/>
            </a:endParaRPr>
          </a:p>
          <a:p>
            <a:r>
              <a:rPr lang="en-US" altLang="en-US" sz="1500">
                <a:latin typeface="+mj-lt"/>
                <a:cs typeface="Arial" charset="0"/>
              </a:rPr>
              <a:t>Content Barriers</a:t>
            </a:r>
          </a:p>
          <a:p>
            <a:r>
              <a:rPr lang="en-US" altLang="en-US" sz="1500">
                <a:latin typeface="+mj-lt"/>
                <a:cs typeface="Arial" charset="0"/>
              </a:rPr>
              <a:t>cultural</a:t>
            </a:r>
            <a:endParaRPr lang="en-US" altLang="en-US" sz="1500">
              <a:latin typeface="+mj-lt"/>
            </a:endParaRPr>
          </a:p>
          <a:p>
            <a:r>
              <a:rPr lang="en-US" altLang="en-US" sz="1500">
                <a:latin typeface="+mj-lt"/>
                <a:cs typeface="Arial" charset="0"/>
              </a:rPr>
              <a:t>Personal Barriers</a:t>
            </a:r>
          </a:p>
          <a:p>
            <a:endParaRPr lang="en-GB" sz="1500">
              <a:latin typeface="+mj-lt"/>
            </a:endParaRPr>
          </a:p>
        </p:txBody>
      </p:sp>
    </p:spTree>
    <p:extLst>
      <p:ext uri="{BB962C8B-B14F-4D97-AF65-F5344CB8AC3E}">
        <p14:creationId xmlns:p14="http://schemas.microsoft.com/office/powerpoint/2010/main" val="4025381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a:xfrm>
            <a:off x="5054346" y="638089"/>
            <a:ext cx="3614166" cy="1476801"/>
          </a:xfrm>
        </p:spPr>
        <p:txBody>
          <a:bodyPr anchor="b">
            <a:normAutofit/>
          </a:bodyPr>
          <a:lstStyle/>
          <a:p>
            <a:r>
              <a:rPr lang="en-GB" sz="4000">
                <a:cs typeface="Arial" panose="020B0604020202020204" pitchFamily="34" charset="0"/>
              </a:rPr>
              <a:t>Communication Barriers</a:t>
            </a:r>
            <a:endParaRPr lang="en-GB" sz="4000"/>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3202" y="1555892"/>
            <a:ext cx="4094226" cy="3746216"/>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346"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5054346" y="2664886"/>
            <a:ext cx="3614166" cy="3550789"/>
          </a:xfrm>
        </p:spPr>
        <p:txBody>
          <a:bodyPr anchor="t">
            <a:normAutofit/>
          </a:bodyPr>
          <a:lstStyle/>
          <a:p>
            <a:r>
              <a:rPr lang="en-GB" altLang="en-US" sz="1600">
                <a:latin typeface="+mj-lt"/>
                <a:cs typeface="Arial" charset="0"/>
              </a:rPr>
              <a:t>The choice of words or language which a sender uses (called 'encoding the message’)</a:t>
            </a:r>
          </a:p>
          <a:p>
            <a:r>
              <a:rPr lang="en-GB" altLang="en-US" sz="1600">
                <a:latin typeface="+mj-lt"/>
                <a:cs typeface="Arial" charset="0"/>
              </a:rPr>
              <a:t>Misreading body language, tone, and other non-verbal forms of communication </a:t>
            </a:r>
          </a:p>
          <a:p>
            <a:r>
              <a:rPr lang="en-GB" altLang="en-US" sz="1600">
                <a:latin typeface="+mj-lt"/>
                <a:cs typeface="Arial" charset="0"/>
              </a:rPr>
              <a:t>Ignoring non-verbal language </a:t>
            </a:r>
          </a:p>
          <a:p>
            <a:r>
              <a:rPr lang="en-GB" altLang="en-US" sz="1600">
                <a:latin typeface="+mj-lt"/>
                <a:cs typeface="Arial" charset="0"/>
              </a:rPr>
              <a:t>Selective hearing </a:t>
            </a:r>
          </a:p>
          <a:p>
            <a:r>
              <a:rPr lang="en-GB" altLang="en-US" sz="1600">
                <a:latin typeface="+mj-lt"/>
                <a:cs typeface="Arial" charset="0"/>
              </a:rPr>
              <a:t>Hesitation to be candid/ truthful </a:t>
            </a:r>
          </a:p>
          <a:p>
            <a:r>
              <a:rPr lang="en-GB" altLang="en-US" sz="1600">
                <a:latin typeface="+mj-lt"/>
                <a:cs typeface="Arial" charset="0"/>
              </a:rPr>
              <a:t>Distrust </a:t>
            </a:r>
          </a:p>
          <a:p>
            <a:r>
              <a:rPr lang="en-GB" altLang="en-US" sz="1600">
                <a:latin typeface="+mj-lt"/>
                <a:cs typeface="Arial" charset="0"/>
              </a:rPr>
              <a:t>Value judgment </a:t>
            </a:r>
          </a:p>
          <a:p>
            <a:r>
              <a:rPr lang="en-GB" altLang="en-US" sz="1600">
                <a:latin typeface="+mj-lt"/>
                <a:cs typeface="Arial" charset="0"/>
              </a:rPr>
              <a:t>Power struggles</a:t>
            </a:r>
            <a:endParaRPr lang="en-GB" sz="1600">
              <a:latin typeface="+mj-lt"/>
            </a:endParaRPr>
          </a:p>
        </p:txBody>
      </p:sp>
    </p:spTree>
    <p:extLst>
      <p:ext uri="{BB962C8B-B14F-4D97-AF65-F5344CB8AC3E}">
        <p14:creationId xmlns:p14="http://schemas.microsoft.com/office/powerpoint/2010/main" val="3420633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a:xfrm>
            <a:off x="473202" y="640080"/>
            <a:ext cx="3614166" cy="1481328"/>
          </a:xfrm>
        </p:spPr>
        <p:txBody>
          <a:bodyPr anchor="b">
            <a:normAutofit/>
          </a:bodyPr>
          <a:lstStyle/>
          <a:p>
            <a:r>
              <a:rPr lang="en-GB" sz="4000">
                <a:cs typeface="Arial" panose="020B0604020202020204" pitchFamily="34" charset="0"/>
              </a:rPr>
              <a:t>Communication Barriers</a:t>
            </a:r>
            <a:endParaRPr lang="en-GB" sz="40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a:xfrm>
            <a:off x="473202" y="2660904"/>
            <a:ext cx="3614166" cy="3547872"/>
          </a:xfrm>
        </p:spPr>
        <p:txBody>
          <a:bodyPr anchor="t">
            <a:normAutofit/>
          </a:bodyPr>
          <a:lstStyle/>
          <a:p>
            <a:r>
              <a:rPr lang="en-GB" altLang="en-US" sz="1900">
                <a:latin typeface="+mj-lt"/>
                <a:cs typeface="Arial" charset="0"/>
              </a:rPr>
              <a:t>Unreliable transmission </a:t>
            </a:r>
          </a:p>
          <a:p>
            <a:r>
              <a:rPr lang="en-GB" altLang="en-US" sz="1900">
                <a:latin typeface="+mj-lt"/>
                <a:cs typeface="Arial" charset="0"/>
              </a:rPr>
              <a:t>Defensiveness (a typical barrier in a work situation, especially when negative information or criticism is involved)</a:t>
            </a:r>
          </a:p>
          <a:p>
            <a:r>
              <a:rPr lang="en-GB" altLang="en-US" sz="1900">
                <a:latin typeface="+mj-lt"/>
                <a:cs typeface="Arial" charset="0"/>
              </a:rPr>
              <a:t>Distorted perception (How we perceive communication is affected by experiences</a:t>
            </a:r>
          </a:p>
          <a:p>
            <a:r>
              <a:rPr lang="en-GB" altLang="en-US" sz="1900">
                <a:latin typeface="+mj-lt"/>
                <a:cs typeface="Arial" charset="0"/>
              </a:rPr>
              <a:t>Perception is also affected by the organisational relationship two people have</a:t>
            </a:r>
          </a:p>
          <a:p>
            <a:endParaRPr lang="en-GB" sz="1900">
              <a:latin typeface="+mj-lt"/>
            </a:endParaRPr>
          </a:p>
        </p:txBody>
      </p:sp>
      <p:pic>
        <p:nvPicPr>
          <p:cNvPr id="4" name="Picture 3"/>
          <p:cNvPicPr>
            <a:picLocks noChangeAspect="1"/>
          </p:cNvPicPr>
          <p:nvPr/>
        </p:nvPicPr>
        <p:blipFill>
          <a:blip r:embed="rId2"/>
          <a:stretch>
            <a:fillRect/>
          </a:stretch>
        </p:blipFill>
        <p:spPr>
          <a:xfrm>
            <a:off x="4574286" y="2195615"/>
            <a:ext cx="4094226" cy="2466770"/>
          </a:xfrm>
          <a:prstGeom prst="rect">
            <a:avLst/>
          </a:prstGeom>
        </p:spPr>
      </p:pic>
    </p:spTree>
    <p:extLst>
      <p:ext uri="{BB962C8B-B14F-4D97-AF65-F5344CB8AC3E}">
        <p14:creationId xmlns:p14="http://schemas.microsoft.com/office/powerpoint/2010/main" val="1869470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50931" y="2023110"/>
            <a:ext cx="1852218" cy="2846070"/>
          </a:xfrm>
        </p:spPr>
        <p:txBody>
          <a:bodyPr vert="horz" lIns="91440" tIns="45720" rIns="91440" bIns="45720" rtlCol="0" anchor="ctr">
            <a:normAutofit/>
          </a:bodyPr>
          <a:lstStyle/>
          <a:p>
            <a:pPr defTabSz="914400"/>
            <a:r>
              <a:rPr lang="en-US" sz="2000" kern="1200">
                <a:solidFill>
                  <a:schemeClr val="tx1"/>
                </a:solidFill>
                <a:latin typeface="+mj-lt"/>
                <a:ea typeface="+mj-ea"/>
                <a:cs typeface="+mj-cs"/>
              </a:rPr>
              <a:t>Covey’s Circle of Influence/Circle of Concern model </a:t>
            </a:r>
          </a:p>
        </p:txBody>
      </p:sp>
      <p:sp>
        <p:nvSpPr>
          <p:cNvPr id="73" name="Rectangle 7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361045" y="245695"/>
            <a:ext cx="1715478" cy="6437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563" y="664308"/>
            <a:ext cx="6061974"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p:cNvPicPr>
            <a:picLocks noGrp="1" noChangeAspect="1" noChangeArrowheads="1"/>
          </p:cNvPicPr>
          <p:nvPr>
            <p:ph idx="1"/>
          </p:nvPr>
        </p:nvPicPr>
        <p:blipFill>
          <a:blip r:embed="rId3" cstate="print"/>
          <a:stretch>
            <a:fillRect/>
          </a:stretch>
        </p:blipFill>
        <p:spPr bwMode="auto">
          <a:xfrm>
            <a:off x="408928" y="1906528"/>
            <a:ext cx="5706228" cy="3115900"/>
          </a:xfrm>
          <a:prstGeom prst="rect">
            <a:avLst/>
          </a:prstGeom>
          <a:noFill/>
        </p:spPr>
      </p:pic>
      <p:sp>
        <p:nvSpPr>
          <p:cNvPr id="77" name="Rectangle 7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47951" y="3411145"/>
            <a:ext cx="1719072"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8639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A98AAD-D900-45F0-992F-DB26C4E152E0}"/>
              </a:ext>
            </a:extLst>
          </p:cNvPr>
          <p:cNvSpPr>
            <a:spLocks noGrp="1"/>
          </p:cNvSpPr>
          <p:nvPr>
            <p:ph type="title"/>
          </p:nvPr>
        </p:nvSpPr>
        <p:spPr>
          <a:xfrm>
            <a:off x="628650" y="673770"/>
            <a:ext cx="2415246" cy="2027227"/>
          </a:xfrm>
        </p:spPr>
        <p:txBody>
          <a:bodyPr anchor="t">
            <a:normAutofit/>
          </a:bodyPr>
          <a:lstStyle/>
          <a:p>
            <a:r>
              <a:rPr lang="en-GB" sz="2600" dirty="0">
                <a:solidFill>
                  <a:srgbClr val="FFFFFF"/>
                </a:solidFill>
              </a:rPr>
              <a:t>Poor communication can result in:</a:t>
            </a:r>
          </a:p>
        </p:txBody>
      </p:sp>
      <p:graphicFrame>
        <p:nvGraphicFramePr>
          <p:cNvPr id="5" name="Content Placeholder 2">
            <a:extLst>
              <a:ext uri="{FF2B5EF4-FFF2-40B4-BE49-F238E27FC236}">
                <a16:creationId xmlns:a16="http://schemas.microsoft.com/office/drawing/2014/main" id="{79F25552-F752-47A0-B268-50AFDAA9063B}"/>
              </a:ext>
            </a:extLst>
          </p:cNvPr>
          <p:cNvGraphicFramePr>
            <a:graphicFrameLocks noGrp="1"/>
          </p:cNvGraphicFramePr>
          <p:nvPr>
            <p:ph idx="1"/>
            <p:extLst>
              <p:ext uri="{D42A27DB-BD31-4B8C-83A1-F6EECF244321}">
                <p14:modId xmlns:p14="http://schemas.microsoft.com/office/powerpoint/2010/main" val="3321180691"/>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9950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a:xfrm>
            <a:off x="473202" y="640080"/>
            <a:ext cx="3614166" cy="1481328"/>
          </a:xfrm>
        </p:spPr>
        <p:txBody>
          <a:bodyPr anchor="b">
            <a:normAutofit/>
          </a:bodyPr>
          <a:lstStyle/>
          <a:p>
            <a:r>
              <a:rPr lang="en-GB" sz="4000">
                <a:cs typeface="Arial" panose="020B0604020202020204" pitchFamily="34" charset="0"/>
              </a:rPr>
              <a:t>Communication &amp; Teams</a:t>
            </a:r>
            <a:endParaRPr lang="en-GB" sz="40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473202" y="2660904"/>
            <a:ext cx="3614166" cy="3547872"/>
          </a:xfrm>
        </p:spPr>
        <p:txBody>
          <a:bodyPr anchor="t">
            <a:normAutofit/>
          </a:bodyPr>
          <a:lstStyle/>
          <a:p>
            <a:pPr marL="0" indent="0">
              <a:buFont typeface="Arial" charset="0"/>
              <a:buNone/>
            </a:pPr>
            <a:r>
              <a:rPr lang="en-GB" altLang="en-US" sz="1300" b="1">
                <a:latin typeface="+mj-lt"/>
                <a:cs typeface="Arial" charset="0"/>
              </a:rPr>
              <a:t>A Team needs…</a:t>
            </a:r>
          </a:p>
          <a:p>
            <a:pPr marL="0" indent="0">
              <a:buFont typeface="Arial" charset="0"/>
              <a:buNone/>
            </a:pPr>
            <a:endParaRPr lang="en-GB" altLang="en-US" sz="1300" b="1">
              <a:latin typeface="+mj-lt"/>
              <a:cs typeface="Arial" charset="0"/>
            </a:endParaRPr>
          </a:p>
          <a:p>
            <a:r>
              <a:rPr lang="en-GB" altLang="en-US" sz="1300" b="1">
                <a:latin typeface="+mj-lt"/>
                <a:cs typeface="Arial" charset="0"/>
              </a:rPr>
              <a:t>To voice opinions without fear</a:t>
            </a:r>
          </a:p>
          <a:p>
            <a:endParaRPr lang="en-GB" altLang="en-US" sz="1300" b="1">
              <a:latin typeface="+mj-lt"/>
              <a:cs typeface="Arial" charset="0"/>
            </a:endParaRPr>
          </a:p>
          <a:p>
            <a:r>
              <a:rPr lang="en-GB" altLang="en-US" sz="1300" b="1" i="1">
                <a:latin typeface="+mj-lt"/>
                <a:cs typeface="Arial" charset="0"/>
              </a:rPr>
              <a:t>To meet regularly to discuss issues</a:t>
            </a:r>
          </a:p>
          <a:p>
            <a:endParaRPr lang="en-GB" altLang="en-US" sz="1300" b="1">
              <a:latin typeface="+mj-lt"/>
              <a:cs typeface="Arial" charset="0"/>
            </a:endParaRPr>
          </a:p>
          <a:p>
            <a:r>
              <a:rPr lang="en-GB" altLang="en-US" sz="1300" b="1">
                <a:latin typeface="+mj-lt"/>
                <a:cs typeface="Arial" charset="0"/>
              </a:rPr>
              <a:t>To be updated on team objectives</a:t>
            </a:r>
          </a:p>
          <a:p>
            <a:endParaRPr lang="en-GB" altLang="en-US" sz="1300" b="1">
              <a:latin typeface="+mj-lt"/>
              <a:cs typeface="Arial" charset="0"/>
            </a:endParaRPr>
          </a:p>
          <a:p>
            <a:r>
              <a:rPr lang="en-GB" altLang="en-US" sz="1300" b="1" i="1">
                <a:latin typeface="+mj-lt"/>
                <a:cs typeface="Arial" charset="0"/>
              </a:rPr>
              <a:t>To solve problems</a:t>
            </a:r>
          </a:p>
          <a:p>
            <a:endParaRPr lang="en-GB" altLang="en-US" sz="1300" b="1">
              <a:latin typeface="+mj-lt"/>
              <a:cs typeface="Arial" charset="0"/>
            </a:endParaRPr>
          </a:p>
          <a:p>
            <a:r>
              <a:rPr lang="en-GB" altLang="en-US" sz="1300" b="1">
                <a:latin typeface="+mj-lt"/>
                <a:cs typeface="Arial" charset="0"/>
              </a:rPr>
              <a:t>To create a supportive and motivating atmosphere.</a:t>
            </a:r>
          </a:p>
          <a:p>
            <a:pPr marL="0" indent="0">
              <a:buNone/>
            </a:pPr>
            <a:r>
              <a:rPr lang="en-GB" sz="1300" b="1">
                <a:latin typeface="+mj-lt"/>
              </a:rPr>
              <a:t>    </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backgroundRemoval t="4643" b="96286" l="5402" r="95313"/>
                    </a14:imgEffect>
                  </a14:imgLayer>
                </a14:imgProps>
              </a:ext>
            </a:extLst>
          </a:blip>
          <a:stretch>
            <a:fillRect/>
          </a:stretch>
        </p:blipFill>
        <p:spPr>
          <a:xfrm>
            <a:off x="4574286" y="2149555"/>
            <a:ext cx="4094226" cy="2558890"/>
          </a:xfrm>
          <a:prstGeom prst="rect">
            <a:avLst/>
          </a:prstGeom>
        </p:spPr>
      </p:pic>
    </p:spTree>
    <p:extLst>
      <p:ext uri="{BB962C8B-B14F-4D97-AF65-F5344CB8AC3E}">
        <p14:creationId xmlns:p14="http://schemas.microsoft.com/office/powerpoint/2010/main" val="3282406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6950931" y="2023110"/>
            <a:ext cx="1852218" cy="2846070"/>
          </a:xfrm>
        </p:spPr>
        <p:txBody>
          <a:bodyPr vert="horz" lIns="91440" tIns="45720" rIns="91440" bIns="45720" rtlCol="0" anchor="ctr">
            <a:normAutofit/>
          </a:bodyPr>
          <a:lstStyle/>
          <a:p>
            <a:pPr defTabSz="914400"/>
            <a:r>
              <a:rPr lang="en-US" sz="2000" kern="1200">
                <a:solidFill>
                  <a:schemeClr val="tx1"/>
                </a:solidFill>
                <a:latin typeface="+mj-lt"/>
                <a:ea typeface="+mj-ea"/>
                <a:cs typeface="+mj-cs"/>
              </a:rPr>
              <a:t>A Communication Cycle</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361045" y="245695"/>
            <a:ext cx="1715478" cy="6437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563" y="664308"/>
            <a:ext cx="6061974"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08928" y="1296111"/>
            <a:ext cx="5706228" cy="43367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47951" y="3411145"/>
            <a:ext cx="1719072"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a:bodyPr>
          <a:lstStyle/>
          <a:p>
            <a:pPr algn="ctr"/>
            <a:r>
              <a:rPr lang="en-GB" dirty="0"/>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9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 Sender</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3959933" y="4262643"/>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1870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4139952"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6153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7790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1475656"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3166357"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5132295" y="2378906"/>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7449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1114128" y="3133883"/>
            <a:ext cx="1585664"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7061189" y="3141352"/>
            <a:ext cx="1399243"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3190662" y="2447194"/>
            <a:ext cx="821045" cy="338554"/>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5083943" y="2447194"/>
            <a:ext cx="1117611" cy="584775"/>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4636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93555" y="620392"/>
            <a:ext cx="2856201" cy="5504688"/>
          </a:xfrm>
        </p:spPr>
        <p:txBody>
          <a:bodyPr>
            <a:normAutofit/>
          </a:bodyPr>
          <a:lstStyle/>
          <a:p>
            <a:r>
              <a:rPr lang="en-GB" sz="3600">
                <a:solidFill>
                  <a:schemeClr val="bg1"/>
                </a:solidFill>
              </a:rPr>
              <a:t>The Shannon-Weaver Mathematical Model, Example</a:t>
            </a:r>
          </a:p>
        </p:txBody>
      </p:sp>
      <p:graphicFrame>
        <p:nvGraphicFramePr>
          <p:cNvPr id="5" name="Content Placeholder 2">
            <a:extLst>
              <a:ext uri="{FF2B5EF4-FFF2-40B4-BE49-F238E27FC236}">
                <a16:creationId xmlns:a16="http://schemas.microsoft.com/office/drawing/2014/main" id="{8E3D931D-E80D-47E7-8282-C92854755D76}"/>
              </a:ext>
            </a:extLst>
          </p:cNvPr>
          <p:cNvGraphicFramePr>
            <a:graphicFrameLocks noGrp="1"/>
          </p:cNvGraphicFramePr>
          <p:nvPr>
            <p:ph idx="1"/>
            <p:extLst>
              <p:ext uri="{D42A27DB-BD31-4B8C-83A1-F6EECF244321}">
                <p14:modId xmlns:p14="http://schemas.microsoft.com/office/powerpoint/2010/main" val="493552335"/>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9955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82396" y="4465674"/>
            <a:ext cx="3589604" cy="1663995"/>
          </a:xfrm>
        </p:spPr>
        <p:txBody>
          <a:bodyPr anchor="t">
            <a:normAutofit/>
          </a:bodyPr>
          <a:lstStyle/>
          <a:p>
            <a:pPr algn="ctr"/>
            <a:r>
              <a:rPr lang="en-GB" sz="2800">
                <a:solidFill>
                  <a:schemeClr val="tx1">
                    <a:lumMod val="65000"/>
                    <a:lumOff val="35000"/>
                  </a:schemeClr>
                </a:solidFill>
              </a:rPr>
              <a:t>The Shannon-Weaver Mathematical Model, 1949</a:t>
            </a:r>
          </a:p>
        </p:txBody>
      </p:sp>
      <p:pic>
        <p:nvPicPr>
          <p:cNvPr id="4" name="Online Media 3" title="Transmission Model of Communication: Shannon and Weaver">
            <a:hlinkClick r:id="" action="ppaction://media"/>
            <a:extLst>
              <a:ext uri="{FF2B5EF4-FFF2-40B4-BE49-F238E27FC236}">
                <a16:creationId xmlns:a16="http://schemas.microsoft.com/office/drawing/2014/main" id="{8132F788-FD27-42CC-81AC-87A1A2D00C49}"/>
              </a:ext>
            </a:extLst>
          </p:cNvPr>
          <p:cNvPicPr>
            <a:picLocks noRot="1" noChangeAspect="1"/>
          </p:cNvPicPr>
          <p:nvPr>
            <a:videoFile r:link="rId1"/>
          </p:nvPr>
        </p:nvPicPr>
        <p:blipFill>
          <a:blip r:embed="rId3"/>
          <a:stretch>
            <a:fillRect/>
          </a:stretch>
        </p:blipFill>
        <p:spPr>
          <a:xfrm>
            <a:off x="990156" y="2122293"/>
            <a:ext cx="3581844" cy="2023743"/>
          </a:xfrm>
          <a:prstGeom prst="rect">
            <a:avLst/>
          </a:prstGeom>
        </p:spPr>
      </p:pic>
      <p:sp>
        <p:nvSpPr>
          <p:cNvPr id="18" name="Rectangle 1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2156" y="0"/>
            <a:ext cx="3581843"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00110" y="818707"/>
            <a:ext cx="2348466" cy="5310963"/>
          </a:xfrm>
        </p:spPr>
        <p:txBody>
          <a:bodyPr anchor="ctr">
            <a:normAutofit/>
          </a:bodyPr>
          <a:lstStyle/>
          <a:p>
            <a:r>
              <a:rPr lang="en-GB" sz="1700">
                <a:solidFill>
                  <a:srgbClr val="595959"/>
                </a:solidFill>
                <a:hlinkClick r:id="rId4"/>
              </a:rPr>
              <a:t>Video link of The Shannon-Weaver Mathematical Model</a:t>
            </a:r>
            <a:endParaRPr lang="en-GB" sz="1700">
              <a:solidFill>
                <a:srgbClr val="595959"/>
              </a:solidFill>
            </a:endParaRPr>
          </a:p>
          <a:p>
            <a:endParaRPr lang="en-GB" sz="1700">
              <a:solidFill>
                <a:srgbClr val="595959"/>
              </a:solidFill>
            </a:endParaRPr>
          </a:p>
          <a:p>
            <a:endParaRPr lang="en-GB" sz="1700">
              <a:solidFill>
                <a:srgbClr val="59595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23808-E9B4-4176-989B-A9D0ACDC863A}"/>
              </a:ext>
            </a:extLst>
          </p:cNvPr>
          <p:cNvSpPr>
            <a:spLocks noGrp="1"/>
          </p:cNvSpPr>
          <p:nvPr>
            <p:ph type="title"/>
          </p:nvPr>
        </p:nvSpPr>
        <p:spPr>
          <a:xfrm>
            <a:off x="982396" y="4465674"/>
            <a:ext cx="3589604" cy="1663995"/>
          </a:xfrm>
        </p:spPr>
        <p:txBody>
          <a:bodyPr anchor="t">
            <a:normAutofit/>
          </a:bodyPr>
          <a:lstStyle/>
          <a:p>
            <a:pPr algn="ctr"/>
            <a:r>
              <a:rPr lang="en-GB" sz="2800">
                <a:solidFill>
                  <a:schemeClr val="tx1">
                    <a:lumMod val="65000"/>
                    <a:lumOff val="35000"/>
                  </a:schemeClr>
                </a:solidFill>
              </a:rPr>
              <a:t>How would you apply this model of communication in modern work place</a:t>
            </a:r>
          </a:p>
        </p:txBody>
      </p:sp>
      <p:pic>
        <p:nvPicPr>
          <p:cNvPr id="7" name="Graphic 6" descr="Lightbulb">
            <a:extLst>
              <a:ext uri="{FF2B5EF4-FFF2-40B4-BE49-F238E27FC236}">
                <a16:creationId xmlns:a16="http://schemas.microsoft.com/office/drawing/2014/main" id="{7E98F261-B268-4987-BA55-8308717A6D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7413" y="818707"/>
            <a:ext cx="3327330" cy="3327330"/>
          </a:xfrm>
          <a:prstGeom prst="rect">
            <a:avLst/>
          </a:prstGeom>
        </p:spPr>
      </p:pic>
      <p:sp>
        <p:nvSpPr>
          <p:cNvPr id="12" name="Rectangle 11">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2156" y="0"/>
            <a:ext cx="3581843"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3D4B66-639F-4941-8D5B-C7D6978F9E2E}"/>
              </a:ext>
            </a:extLst>
          </p:cNvPr>
          <p:cNvSpPr>
            <a:spLocks noGrp="1"/>
          </p:cNvSpPr>
          <p:nvPr>
            <p:ph idx="1"/>
          </p:nvPr>
        </p:nvSpPr>
        <p:spPr>
          <a:xfrm>
            <a:off x="6200110" y="818707"/>
            <a:ext cx="2348466" cy="5310963"/>
          </a:xfrm>
        </p:spPr>
        <p:txBody>
          <a:bodyPr anchor="ctr">
            <a:normAutofit/>
          </a:bodyPr>
          <a:lstStyle/>
          <a:p>
            <a:r>
              <a:rPr lang="en-GB" sz="1700">
                <a:solidFill>
                  <a:srgbClr val="595959"/>
                </a:solidFill>
              </a:rPr>
              <a:t>Consider different teams</a:t>
            </a:r>
          </a:p>
          <a:p>
            <a:r>
              <a:rPr lang="en-GB" sz="1700">
                <a:solidFill>
                  <a:srgbClr val="595959"/>
                </a:solidFill>
              </a:rPr>
              <a:t>Consider flexible working</a:t>
            </a:r>
          </a:p>
          <a:p>
            <a:pPr marL="0" indent="0">
              <a:buNone/>
            </a:pPr>
            <a:endParaRPr lang="en-GB" sz="1700">
              <a:solidFill>
                <a:srgbClr val="595959"/>
              </a:solidFill>
            </a:endParaRPr>
          </a:p>
        </p:txBody>
      </p:sp>
    </p:spTree>
    <p:extLst>
      <p:ext uri="{BB962C8B-B14F-4D97-AF65-F5344CB8AC3E}">
        <p14:creationId xmlns:p14="http://schemas.microsoft.com/office/powerpoint/2010/main" val="3055454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687718" y="163568"/>
            <a:ext cx="8229600" cy="854968"/>
          </a:xfrm>
        </p:spPr>
        <p:txBody>
          <a:bodyPr/>
          <a:lstStyle/>
          <a:p>
            <a:pPr algn="ctr"/>
            <a:r>
              <a:rPr lang="en-GB" dirty="0"/>
              <a:t>Berlo’s Model of Communication</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251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3137760"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4758364"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7278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2113949" y="1412776"/>
            <a:ext cx="1008112" cy="307777"/>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6297664" y="1412776"/>
            <a:ext cx="1008112" cy="307777"/>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1995411"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6159173"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4538569"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528417" y="5390802"/>
            <a:ext cx="8087165" cy="307777"/>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19884716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16632"/>
            <a:ext cx="7886700" cy="1325563"/>
          </a:xfrm>
        </p:spPr>
        <p:txBody>
          <a:bodyPr/>
          <a:lstStyle/>
          <a:p>
            <a:pPr algn="ctr"/>
            <a:r>
              <a:rPr lang="en-GB" dirty="0" err="1"/>
              <a:t>Berlo’s</a:t>
            </a:r>
            <a:r>
              <a:rPr lang="en-GB" dirty="0"/>
              <a:t> Model SMRC of Communication</a:t>
            </a:r>
          </a:p>
        </p:txBody>
      </p:sp>
      <p:sp>
        <p:nvSpPr>
          <p:cNvPr id="3" name="Content Placeholder 2"/>
          <p:cNvSpPr>
            <a:spLocks noGrp="1"/>
          </p:cNvSpPr>
          <p:nvPr>
            <p:ph idx="1"/>
          </p:nvPr>
        </p:nvSpPr>
        <p:spPr>
          <a:xfrm>
            <a:off x="755576" y="1196752"/>
            <a:ext cx="7886700" cy="4351338"/>
          </a:xfrm>
        </p:spPr>
        <p:txBody>
          <a:bodyPr/>
          <a:lstStyle/>
          <a:p>
            <a:pPr algn="ctr"/>
            <a:r>
              <a:rPr lang="en-GB" dirty="0">
                <a:hlinkClick r:id="rId3"/>
              </a:rPr>
              <a:t>Video of </a:t>
            </a:r>
            <a:r>
              <a:rPr lang="en-GB" dirty="0" err="1">
                <a:hlinkClick r:id="rId3"/>
              </a:rPr>
              <a:t>Berlo’s</a:t>
            </a:r>
            <a:r>
              <a:rPr lang="en-GB" dirty="0">
                <a:hlinkClick r:id="rId3"/>
              </a:rPr>
              <a:t> Model of Communication</a:t>
            </a:r>
            <a:endParaRPr lang="en-GB" dirty="0"/>
          </a:p>
        </p:txBody>
      </p:sp>
      <p:pic>
        <p:nvPicPr>
          <p:cNvPr id="4" name="Online Media 3" title="Communication Models: Basic SMCR Model">
            <a:hlinkClick r:id="" action="ppaction://media"/>
            <a:extLst>
              <a:ext uri="{FF2B5EF4-FFF2-40B4-BE49-F238E27FC236}">
                <a16:creationId xmlns:a16="http://schemas.microsoft.com/office/drawing/2014/main" id="{EEBC39F7-F775-4D3F-B0CB-171B5CEC6C2A}"/>
              </a:ext>
            </a:extLst>
          </p:cNvPr>
          <p:cNvPicPr>
            <a:picLocks noRot="1" noChangeAspect="1"/>
          </p:cNvPicPr>
          <p:nvPr>
            <a:videoFile r:link="rId1"/>
          </p:nvPr>
        </p:nvPicPr>
        <p:blipFill>
          <a:blip r:embed="rId4"/>
          <a:stretch>
            <a:fillRect/>
          </a:stretch>
        </p:blipFill>
        <p:spPr>
          <a:xfrm>
            <a:off x="611560" y="1772816"/>
            <a:ext cx="8030716" cy="475252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oAutofit/>
          </a:bodyPr>
          <a:lstStyle/>
          <a:p>
            <a:pPr algn="ctr"/>
            <a:r>
              <a:rPr lang="en-GB" sz="3600" dirty="0"/>
              <a:t>Schramm’s Model of Communication, 1954</a:t>
            </a:r>
          </a:p>
        </p:txBody>
      </p:sp>
      <p:sp>
        <p:nvSpPr>
          <p:cNvPr id="4" name="Oval 3">
            <a:extLst>
              <a:ext uri="{FF2B5EF4-FFF2-40B4-BE49-F238E27FC236}">
                <a16:creationId xmlns:a16="http://schemas.microsoft.com/office/drawing/2014/main" id="{79E05C18-BBB7-41D0-82ED-B6166BC58685}"/>
              </a:ext>
            </a:extLst>
          </p:cNvPr>
          <p:cNvSpPr/>
          <p:nvPr/>
        </p:nvSpPr>
        <p:spPr>
          <a:xfrm>
            <a:off x="3419872" y="1628800"/>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5" name="Oval 4">
            <a:extLst>
              <a:ext uri="{FF2B5EF4-FFF2-40B4-BE49-F238E27FC236}">
                <a16:creationId xmlns:a16="http://schemas.microsoft.com/office/drawing/2014/main" id="{542E222B-3526-488E-AA2D-D01212881D8D}"/>
              </a:ext>
            </a:extLst>
          </p:cNvPr>
          <p:cNvSpPr/>
          <p:nvPr/>
        </p:nvSpPr>
        <p:spPr>
          <a:xfrm>
            <a:off x="3402926" y="4164743"/>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6" name="Oval 5">
            <a:extLst>
              <a:ext uri="{FF2B5EF4-FFF2-40B4-BE49-F238E27FC236}">
                <a16:creationId xmlns:a16="http://schemas.microsoft.com/office/drawing/2014/main" id="{EF341BFB-602C-4695-A7CA-7E3796F86616}"/>
              </a:ext>
            </a:extLst>
          </p:cNvPr>
          <p:cNvSpPr/>
          <p:nvPr/>
        </p:nvSpPr>
        <p:spPr>
          <a:xfrm>
            <a:off x="5608210" y="2932173"/>
            <a:ext cx="2304256"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Decoder</a:t>
            </a:r>
          </a:p>
          <a:p>
            <a:pPr algn="ctr"/>
            <a:endParaRPr lang="en-GB" sz="1400" b="1" dirty="0"/>
          </a:p>
          <a:p>
            <a:pPr algn="ctr"/>
            <a:r>
              <a:rPr lang="en-GB" sz="1400" b="1" dirty="0"/>
              <a:t>Interpreter</a:t>
            </a:r>
          </a:p>
          <a:p>
            <a:pPr algn="ctr"/>
            <a:endParaRPr lang="en-GB" sz="1400" b="1" dirty="0"/>
          </a:p>
          <a:p>
            <a:pPr algn="ctr"/>
            <a:r>
              <a:rPr lang="en-GB" sz="1400" b="1" dirty="0"/>
              <a:t>Encoder</a:t>
            </a:r>
          </a:p>
        </p:txBody>
      </p:sp>
      <p:sp>
        <p:nvSpPr>
          <p:cNvPr id="7" name="Oval 6">
            <a:extLst>
              <a:ext uri="{FF2B5EF4-FFF2-40B4-BE49-F238E27FC236}">
                <a16:creationId xmlns:a16="http://schemas.microsoft.com/office/drawing/2014/main" id="{9CED1D81-9ABA-4EEE-A8A8-08A1C0603232}"/>
              </a:ext>
            </a:extLst>
          </p:cNvPr>
          <p:cNvSpPr/>
          <p:nvPr/>
        </p:nvSpPr>
        <p:spPr>
          <a:xfrm>
            <a:off x="1197968" y="2849480"/>
            <a:ext cx="2304256"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Encoder</a:t>
            </a:r>
          </a:p>
          <a:p>
            <a:pPr algn="ctr"/>
            <a:endParaRPr lang="en-GB" sz="1400" b="1" dirty="0"/>
          </a:p>
          <a:p>
            <a:pPr algn="ctr"/>
            <a:r>
              <a:rPr lang="en-GB" sz="1400" b="1" dirty="0"/>
              <a:t>Interpreter</a:t>
            </a:r>
          </a:p>
          <a:p>
            <a:pPr algn="ctr"/>
            <a:endParaRPr lang="en-GB" sz="1400" b="1" dirty="0"/>
          </a:p>
          <a:p>
            <a:pPr algn="ctr"/>
            <a:r>
              <a:rPr lang="en-GB" sz="1400" b="1" dirty="0"/>
              <a:t>Decoder</a:t>
            </a:r>
          </a:p>
        </p:txBody>
      </p:sp>
      <p:cxnSp>
        <p:nvCxnSpPr>
          <p:cNvPr id="14" name="Straight Arrow Connector 13">
            <a:extLst>
              <a:ext uri="{FF2B5EF4-FFF2-40B4-BE49-F238E27FC236}">
                <a16:creationId xmlns:a16="http://schemas.microsoft.com/office/drawing/2014/main" id="{88EE7E80-BF77-4F3E-8735-D7C638D54A8C}"/>
              </a:ext>
            </a:extLst>
          </p:cNvPr>
          <p:cNvCxnSpPr>
            <a:stCxn id="7" idx="7"/>
            <a:endCxn id="4" idx="3"/>
          </p:cNvCxnSpPr>
          <p:nvPr/>
        </p:nvCxnSpPr>
        <p:spPr>
          <a:xfrm flipV="1">
            <a:off x="3164774" y="2796591"/>
            <a:ext cx="592548"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157E6BA-C62F-4190-B61B-91249E14D23D}"/>
              </a:ext>
            </a:extLst>
          </p:cNvPr>
          <p:cNvCxnSpPr>
            <a:stCxn id="4" idx="5"/>
            <a:endCxn id="6" idx="1"/>
          </p:cNvCxnSpPr>
          <p:nvPr/>
        </p:nvCxnSpPr>
        <p:spPr>
          <a:xfrm>
            <a:off x="5386678" y="2796591"/>
            <a:ext cx="558982"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847EC8-78A8-4A9E-8B7D-797D701C2F03}"/>
              </a:ext>
            </a:extLst>
          </p:cNvPr>
          <p:cNvCxnSpPr>
            <a:stCxn id="6" idx="3"/>
            <a:endCxn id="5" idx="7"/>
          </p:cNvCxnSpPr>
          <p:nvPr/>
        </p:nvCxnSpPr>
        <p:spPr>
          <a:xfrm flipH="1">
            <a:off x="5369732" y="4099964"/>
            <a:ext cx="575928"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28B0633-A61E-450B-B77D-D64E6814CB50}"/>
              </a:ext>
            </a:extLst>
          </p:cNvPr>
          <p:cNvCxnSpPr>
            <a:stCxn id="5" idx="1"/>
            <a:endCxn id="7" idx="5"/>
          </p:cNvCxnSpPr>
          <p:nvPr/>
        </p:nvCxnSpPr>
        <p:spPr>
          <a:xfrm flipH="1" flipV="1">
            <a:off x="3164774" y="4017271"/>
            <a:ext cx="5756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05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23A42-CF99-47AD-81D9-5E22A865DE27}"/>
              </a:ext>
            </a:extLst>
          </p:cNvPr>
          <p:cNvSpPr>
            <a:spLocks noGrp="1"/>
          </p:cNvSpPr>
          <p:nvPr>
            <p:ph type="title"/>
          </p:nvPr>
        </p:nvSpPr>
        <p:spPr>
          <a:xfrm>
            <a:off x="963930" y="1050595"/>
            <a:ext cx="6056111" cy="1618489"/>
          </a:xfrm>
        </p:spPr>
        <p:txBody>
          <a:bodyPr anchor="ctr">
            <a:normAutofit/>
          </a:bodyPr>
          <a:lstStyle/>
          <a:p>
            <a:r>
              <a:rPr lang="en-GB" sz="6300"/>
              <a:t>Case study</a:t>
            </a:r>
          </a:p>
        </p:txBody>
      </p:sp>
      <p:sp>
        <p:nvSpPr>
          <p:cNvPr id="3" name="Content Placeholder 2">
            <a:extLst>
              <a:ext uri="{FF2B5EF4-FFF2-40B4-BE49-F238E27FC236}">
                <a16:creationId xmlns:a16="http://schemas.microsoft.com/office/drawing/2014/main" id="{8F865785-C7DD-4B3B-81A2-0863882ED132}"/>
              </a:ext>
            </a:extLst>
          </p:cNvPr>
          <p:cNvSpPr>
            <a:spLocks noGrp="1"/>
          </p:cNvSpPr>
          <p:nvPr>
            <p:ph idx="1"/>
          </p:nvPr>
        </p:nvSpPr>
        <p:spPr>
          <a:xfrm>
            <a:off x="963930" y="2969469"/>
            <a:ext cx="6056111" cy="2800395"/>
          </a:xfrm>
        </p:spPr>
        <p:txBody>
          <a:bodyPr anchor="t">
            <a:normAutofit/>
          </a:bodyPr>
          <a:lstStyle/>
          <a:p>
            <a:r>
              <a:rPr lang="en-GB" dirty="0"/>
              <a:t>A manager of a small coffee shop has three employees (2 FT and 1 PT). How would the manager organise working patters, maintain team identity, choose right staff for </a:t>
            </a:r>
            <a:r>
              <a:rPr lang="en-GB"/>
              <a:t>approprite</a:t>
            </a:r>
            <a:r>
              <a:rPr lang="en-GB" dirty="0"/>
              <a:t> tasks and ensure effective communication.</a:t>
            </a:r>
          </a:p>
          <a:p>
            <a:endParaRPr lang="en-GB" dirty="0"/>
          </a:p>
          <a:p>
            <a:r>
              <a:rPr lang="en-GB" dirty="0"/>
              <a:t>Think of Belbin, Tuckman, Communication models</a:t>
            </a:r>
          </a:p>
        </p:txBody>
      </p:sp>
    </p:spTree>
    <p:extLst>
      <p:ext uri="{BB962C8B-B14F-4D97-AF65-F5344CB8AC3E}">
        <p14:creationId xmlns:p14="http://schemas.microsoft.com/office/powerpoint/2010/main" val="3943946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a:xfrm>
            <a:off x="3973321" y="329184"/>
            <a:ext cx="4688333" cy="1783080"/>
          </a:xfrm>
        </p:spPr>
        <p:txBody>
          <a:bodyPr anchor="b">
            <a:normAutofit/>
          </a:bodyPr>
          <a:lstStyle/>
          <a:p>
            <a:r>
              <a:rPr lang="en-GB" sz="4700"/>
              <a:t>Comparative Study</a:t>
            </a:r>
          </a:p>
        </p:txBody>
      </p:sp>
      <p:pic>
        <p:nvPicPr>
          <p:cNvPr id="5" name="Picture 4" descr="3D rendering of game pieces tied together with a rope">
            <a:extLst>
              <a:ext uri="{FF2B5EF4-FFF2-40B4-BE49-F238E27FC236}">
                <a16:creationId xmlns:a16="http://schemas.microsoft.com/office/drawing/2014/main" id="{6C444CCE-765F-4245-A214-4B9C587F206E}"/>
              </a:ext>
            </a:extLst>
          </p:cNvPr>
          <p:cNvPicPr>
            <a:picLocks noChangeAspect="1"/>
          </p:cNvPicPr>
          <p:nvPr/>
        </p:nvPicPr>
        <p:blipFill rotWithShape="1">
          <a:blip r:embed="rId3"/>
          <a:srcRect l="17814" r="43986"/>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3973321" y="2706624"/>
            <a:ext cx="4688333" cy="3483864"/>
          </a:xfrm>
        </p:spPr>
        <p:txBody>
          <a:bodyPr>
            <a:normAutofit/>
          </a:bodyPr>
          <a:lstStyle/>
          <a:p>
            <a:pPr marL="514350" indent="-514350">
              <a:buFont typeface="+mj-lt"/>
              <a:buAutoNum type="arabicPeriod"/>
            </a:pPr>
            <a:r>
              <a:rPr lang="en-GB" altLang="en-US" sz="1900">
                <a:latin typeface="+mj-lt"/>
                <a:cs typeface="Arial" charset="0"/>
              </a:rPr>
              <a:t>Explain the similarities and the differences between the models shown: </a:t>
            </a:r>
            <a:r>
              <a:rPr lang="en-GB" altLang="en-US" sz="1900" i="1">
                <a:latin typeface="+mj-lt"/>
                <a:cs typeface="Arial" charset="0"/>
              </a:rPr>
              <a:t>Communication Cycle, Shannon &amp; Weaver, Berlo’s Model andSchramm’s Model   .</a:t>
            </a:r>
          </a:p>
          <a:p>
            <a:pPr>
              <a:buFont typeface="+mj-lt"/>
              <a:buAutoNum type="arabicPeriod"/>
            </a:pPr>
            <a:endParaRPr lang="en-GB" altLang="en-US" sz="1900">
              <a:latin typeface="+mj-lt"/>
              <a:cs typeface="Arial" charset="0"/>
            </a:endParaRPr>
          </a:p>
          <a:p>
            <a:pPr marL="514350" indent="-514350">
              <a:buFont typeface="+mj-lt"/>
              <a:buAutoNum type="arabicPeriod"/>
            </a:pPr>
            <a:r>
              <a:rPr lang="en-GB" altLang="en-US" sz="1900">
                <a:latin typeface="+mj-lt"/>
                <a:cs typeface="Arial" charset="0"/>
              </a:rPr>
              <a:t>Explain the relevance of the models for effective communication in management.</a:t>
            </a:r>
          </a:p>
          <a:p>
            <a:pPr>
              <a:buFont typeface="+mj-lt"/>
              <a:buAutoNum type="arabicPeriod"/>
            </a:pPr>
            <a:endParaRPr lang="en-GB" altLang="en-US" sz="1900">
              <a:latin typeface="+mj-lt"/>
              <a:cs typeface="Arial" charset="0"/>
            </a:endParaRPr>
          </a:p>
          <a:p>
            <a:endParaRPr lang="en-GB" sz="1900">
              <a:latin typeface="+mj-lt"/>
            </a:endParaRPr>
          </a:p>
        </p:txBody>
      </p:sp>
    </p:spTree>
    <p:extLst>
      <p:ext uri="{BB962C8B-B14F-4D97-AF65-F5344CB8AC3E}">
        <p14:creationId xmlns:p14="http://schemas.microsoft.com/office/powerpoint/2010/main" val="802685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openxmlformats.org/package/2006/metadata/core-properties"/>
    <ds:schemaRef ds:uri="f66716c4-314f-46c1-b01e-5a44c61897d8"/>
    <ds:schemaRef ds:uri="http://purl.org/dc/terms/"/>
    <ds:schemaRef ds:uri="http://schemas.microsoft.com/office/infopath/2007/PartnerControls"/>
    <ds:schemaRef ds:uri="http://schemas.microsoft.com/office/2006/documentManagement/types"/>
    <ds:schemaRef ds:uri="http://schemas.microsoft.com/office/2006/metadata/properties"/>
    <ds:schemaRef ds:uri="a908d394-d138-480e-87a3-ff44c37f991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961</TotalTime>
  <Words>2488</Words>
  <Application>Microsoft Office PowerPoint</Application>
  <PresentationFormat>On-screen Show (4:3)</PresentationFormat>
  <Paragraphs>294</Paragraphs>
  <Slides>25</Slides>
  <Notes>13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CertHE Skills for the Workplace Module: BMSW4002</vt:lpstr>
      <vt:lpstr>Overview </vt:lpstr>
      <vt:lpstr>Communication</vt:lpstr>
      <vt:lpstr>The Elements of Communication</vt:lpstr>
      <vt:lpstr>Are We Good Communicators</vt:lpstr>
      <vt:lpstr>Communication Hippo!</vt:lpstr>
      <vt:lpstr>Language %</vt:lpstr>
      <vt:lpstr>PowerPoint Presentation</vt:lpstr>
      <vt:lpstr>Barriers to Communication</vt:lpstr>
      <vt:lpstr>Barriers to Communication</vt:lpstr>
      <vt:lpstr>Communication Barriers</vt:lpstr>
      <vt:lpstr>Communication Barriers</vt:lpstr>
      <vt:lpstr>Covey’s Circle of Influence/Circle of Concern model </vt:lpstr>
      <vt:lpstr>Poor communication can result in:</vt:lpstr>
      <vt:lpstr>Communication &amp; Teams</vt:lpstr>
      <vt:lpstr>A Communication Cycle</vt:lpstr>
      <vt:lpstr>The Shannon-Weaver Mathematical Model, 1949</vt:lpstr>
      <vt:lpstr>The Shannon-Weaver Mathematical Model, Example</vt:lpstr>
      <vt:lpstr>The Shannon-Weaver Mathematical Model, 1949</vt:lpstr>
      <vt:lpstr>How would you apply this model of communication in modern work place</vt:lpstr>
      <vt:lpstr>Berlo’s Model of Communication</vt:lpstr>
      <vt:lpstr>Berlo’s Model SMRC of Communication</vt:lpstr>
      <vt:lpstr>Schramm’s Model of Communication, 1954</vt:lpstr>
      <vt:lpstr>Case study</vt:lpstr>
      <vt:lpstr>Comparative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33</cp:revision>
  <dcterms:created xsi:type="dcterms:W3CDTF">2015-04-14T15:21:28Z</dcterms:created>
  <dcterms:modified xsi:type="dcterms:W3CDTF">2022-03-01T20:23:03Z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