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3" r:id="rId13"/>
    <p:sldId id="272" r:id="rId14"/>
    <p:sldId id="270" r:id="rId15"/>
    <p:sldId id="271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A1F30"/>
    <a:srgbClr val="00BD23"/>
    <a:srgbClr val="C8F7D1"/>
    <a:srgbClr val="FF66FF"/>
    <a:srgbClr val="F7C8F7"/>
    <a:srgbClr val="C8DA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FD94C0-5A26-C457-2592-9A6069FA8DBE}" v="1115" dt="2026-08-09T21:36:00.6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E44C5-1096-42EE-A8EB-27463FA81FB1}" type="datetimeFigureOut">
              <a:t>8/9/2026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E4EC1-A4E0-4636-A369-602DCBDD95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262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A1F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418320" y="-1554480"/>
            <a:ext cx="4572000" cy="4572000"/>
          </a:xfrm>
          <a:prstGeom prst="ellipse">
            <a:avLst/>
          </a:prstGeom>
          <a:solidFill>
            <a:srgbClr val="6D2E46">
              <a:alpha val="7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1463040" y="4846320"/>
            <a:ext cx="3840480" cy="3840480"/>
          </a:xfrm>
          <a:prstGeom prst="ellipse">
            <a:avLst/>
          </a:prstGeom>
          <a:solidFill>
            <a:srgbClr val="6D2E46">
              <a:alpha val="70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22960" y="1965960"/>
            <a:ext cx="10515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400" b="1" kern="0" spc="4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STYLE NEST</a:t>
            </a:r>
            <a:endParaRPr lang="en-US" sz="5400" dirty="0"/>
          </a:p>
        </p:txBody>
      </p:sp>
      <p:sp>
        <p:nvSpPr>
          <p:cNvPr id="5" name="Text 3"/>
          <p:cNvSpPr/>
          <p:nvPr/>
        </p:nvSpPr>
        <p:spPr>
          <a:xfrm>
            <a:off x="868680" y="2880360"/>
            <a:ext cx="9144000" cy="5486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Curated, Conscious Fashion — Online</a:t>
            </a:r>
            <a:endParaRPr lang="en-US" sz="2200">
              <a:latin typeface="Calibri"/>
              <a:ea typeface="Calibri"/>
              <a:cs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2880085" y="4231036"/>
            <a:ext cx="9601200" cy="29260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935A"/>
                </a:solidFill>
                <a:latin typeface="Calibri"/>
                <a:ea typeface="Calibri"/>
                <a:cs typeface="Calibri"/>
              </a:rPr>
              <a:t>Module:  </a:t>
            </a:r>
            <a:r>
              <a:rPr lang="en-US" sz="20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Enterprise and Entrepreneurship (LCLM4006_LON)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880085" y="4697517"/>
            <a:ext cx="9601200" cy="29260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935A"/>
                </a:solidFill>
                <a:latin typeface="Calibri"/>
                <a:ea typeface="Calibri"/>
                <a:cs typeface="Calibri"/>
              </a:rPr>
              <a:t>Lecturer:  </a:t>
            </a:r>
            <a:r>
              <a:rPr lang="en-US" sz="20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Thomas Adeyemi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2880085" y="5115944"/>
            <a:ext cx="9601200" cy="29260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935A"/>
                </a:solidFill>
                <a:latin typeface="Calibri"/>
                <a:ea typeface="Calibri"/>
                <a:cs typeface="Calibri"/>
              </a:rPr>
              <a:t>Prepared by:  </a:t>
            </a:r>
            <a:r>
              <a:rPr lang="en-US" sz="20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Isabel Tihomirova Petkova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Table of Contents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78992" y="1691640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342900" indent="-342900">
              <a:buAutoNum type="arabicPeriod"/>
            </a:pPr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Introduction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2286000"/>
            <a:ext cx="384048" cy="38404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342900" indent="-342900" algn="ctr">
              <a:buAutoNum type="arabicPeriod"/>
            </a:pPr>
            <a:endParaRPr lang="en-US" sz="1500" b="1" dirty="0">
              <a:solidFill>
                <a:srgbClr val="6D2E46"/>
              </a:solidFill>
              <a:latin typeface="Cambria"/>
              <a:ea typeface="Cambria"/>
            </a:endParaRPr>
          </a:p>
        </p:txBody>
      </p:sp>
      <p:sp>
        <p:nvSpPr>
          <p:cNvPr id="9" name="Text 7"/>
          <p:cNvSpPr/>
          <p:nvPr/>
        </p:nvSpPr>
        <p:spPr>
          <a:xfrm>
            <a:off x="1078992" y="2258568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2.   Overview of the Business Idea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078992" y="2825496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3. </a:t>
            </a:r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   Legal Format &amp; Management Structure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078992" y="3392424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4.  </a:t>
            </a:r>
            <a:r>
              <a:rPr lang="en-US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  </a:t>
            </a:r>
            <a:r>
              <a:rPr lang="en-US" dirty="0" err="1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Organisational</a:t>
            </a:r>
            <a:r>
              <a:rPr lang="en-US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 Chart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48640" y="3986784"/>
            <a:ext cx="384048" cy="38404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342900" indent="-342900" algn="ctr">
              <a:buAutoNum type="arabicPeriod"/>
            </a:pPr>
            <a:endParaRPr lang="en-US" sz="1500" b="1" dirty="0">
              <a:solidFill>
                <a:srgbClr val="6D2E46"/>
              </a:solidFill>
              <a:latin typeface="Cambria"/>
              <a:ea typeface="Cambria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078992" y="3959352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5.  </a:t>
            </a:r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   PESTEL Analysis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839712" y="1691640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6.    </a:t>
            </a:r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Marketing Strategies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839712" y="2258568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7.    </a:t>
            </a:r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Funding Requirements &amp; Allocation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6839712" y="2825496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8.   </a:t>
            </a:r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  Financial Forecast &amp; Breakeven Analysis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6839712" y="3392424"/>
            <a:ext cx="4864608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9.     </a:t>
            </a:r>
            <a:r>
              <a:rPr lang="en-US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Conclusions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Introduction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  <p:sp>
        <p:nvSpPr>
          <p:cNvPr id="53" name="Shape 7">
            <a:extLst>
              <a:ext uri="{FF2B5EF4-FFF2-40B4-BE49-F238E27FC236}">
                <a16:creationId xmlns:a16="http://schemas.microsoft.com/office/drawing/2014/main" id="{7D2657D9-A762-EE22-73B4-9C1DB60C1A82}"/>
              </a:ext>
            </a:extLst>
          </p:cNvPr>
          <p:cNvSpPr/>
          <p:nvPr/>
        </p:nvSpPr>
        <p:spPr>
          <a:xfrm>
            <a:off x="1457327" y="1448809"/>
            <a:ext cx="9279375" cy="4480560"/>
          </a:xfrm>
          <a:prstGeom prst="roundRect">
            <a:avLst>
              <a:gd name="adj" fmla="val 2174"/>
            </a:avLst>
          </a:prstGeom>
          <a:solidFill>
            <a:srgbClr val="6D2E46"/>
          </a:solidFill>
          <a:ln/>
        </p:spPr>
      </p:sp>
      <p:sp>
        <p:nvSpPr>
          <p:cNvPr id="54" name="Text 4">
            <a:extLst>
              <a:ext uri="{FF2B5EF4-FFF2-40B4-BE49-F238E27FC236}">
                <a16:creationId xmlns:a16="http://schemas.microsoft.com/office/drawing/2014/main" id="{AFDB6705-28CE-1EC0-E596-2690E0613773}"/>
              </a:ext>
            </a:extLst>
          </p:cNvPr>
          <p:cNvSpPr/>
          <p:nvPr/>
        </p:nvSpPr>
        <p:spPr>
          <a:xfrm>
            <a:off x="1876688" y="1939497"/>
            <a:ext cx="320040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mbria"/>
                <a:ea typeface="Cambria"/>
                <a:cs typeface="Cambria" pitchFamily="34" charset="-120"/>
              </a:rPr>
              <a:t>Isabel Petkova</a:t>
            </a:r>
            <a:endParaRPr lang="en-US" sz="2200">
              <a:latin typeface="Cambria"/>
              <a:ea typeface="Cambria"/>
              <a:cs typeface="Calibri"/>
            </a:endParaRPr>
          </a:p>
        </p:txBody>
      </p:sp>
      <p:sp>
        <p:nvSpPr>
          <p:cNvPr id="55" name="Text 5">
            <a:extLst>
              <a:ext uri="{FF2B5EF4-FFF2-40B4-BE49-F238E27FC236}">
                <a16:creationId xmlns:a16="http://schemas.microsoft.com/office/drawing/2014/main" id="{DC71D2C3-466A-070D-7872-E6919C923FB0}"/>
              </a:ext>
            </a:extLst>
          </p:cNvPr>
          <p:cNvSpPr/>
          <p:nvPr/>
        </p:nvSpPr>
        <p:spPr>
          <a:xfrm>
            <a:off x="1406518" y="2481186"/>
            <a:ext cx="4302579" cy="4163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i="1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Managing Director &amp; Co-founder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56" name="Shape 6">
            <a:extLst>
              <a:ext uri="{FF2B5EF4-FFF2-40B4-BE49-F238E27FC236}">
                <a16:creationId xmlns:a16="http://schemas.microsoft.com/office/drawing/2014/main" id="{AFC26F42-367C-4456-3CEB-E02A3DC5686F}"/>
              </a:ext>
            </a:extLst>
          </p:cNvPr>
          <p:cNvSpPr/>
          <p:nvPr/>
        </p:nvSpPr>
        <p:spPr>
          <a:xfrm>
            <a:off x="2495006" y="2934516"/>
            <a:ext cx="2286000" cy="0"/>
          </a:xfrm>
          <a:prstGeom prst="line">
            <a:avLst/>
          </a:prstGeom>
          <a:noFill/>
          <a:ln w="19050">
            <a:solidFill>
              <a:srgbClr val="B893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Text 7">
            <a:extLst>
              <a:ext uri="{FF2B5EF4-FFF2-40B4-BE49-F238E27FC236}">
                <a16:creationId xmlns:a16="http://schemas.microsoft.com/office/drawing/2014/main" id="{D46EFAF2-982F-3C0D-CC3A-F4E780EEB93F}"/>
              </a:ext>
            </a:extLst>
          </p:cNvPr>
          <p:cNvSpPr/>
          <p:nvPr/>
        </p:nvSpPr>
        <p:spPr>
          <a:xfrm>
            <a:off x="1922408" y="3345836"/>
            <a:ext cx="3108960" cy="20116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700" dirty="0">
                <a:solidFill>
                  <a:srgbClr val="FFFFFF"/>
                </a:solidFill>
                <a:ea typeface="+mn-lt"/>
                <a:cs typeface="+mn-lt"/>
              </a:rPr>
              <a:t>Knowing a bit about digital marketing. Understanding of digital marketing. A focus on brand strategy. On youth financial constraints, shoppers </a:t>
            </a:r>
            <a:r>
              <a:rPr lang="en-US" sz="1700">
                <a:solidFill>
                  <a:srgbClr val="FFFFFF"/>
                </a:solidFill>
                <a:ea typeface="+mn-lt"/>
                <a:cs typeface="+mn-lt"/>
              </a:rPr>
              <a:t> find, explore and purchase </a:t>
            </a:r>
            <a:r>
              <a:rPr lang="en-US" sz="1700" dirty="0">
                <a:solidFill>
                  <a:srgbClr val="FFFFFF"/>
                </a:solidFill>
                <a:ea typeface="+mn-lt"/>
                <a:cs typeface="+mn-lt"/>
              </a:rPr>
              <a:t>fashion online. </a:t>
            </a:r>
            <a:endParaRPr lang="en-US" sz="1700" dirty="0">
              <a:ea typeface="Calibri"/>
              <a:cs typeface="Calibri"/>
            </a:endParaRPr>
          </a:p>
        </p:txBody>
      </p:sp>
      <p:sp>
        <p:nvSpPr>
          <p:cNvPr id="58" name="Text 10">
            <a:extLst>
              <a:ext uri="{FF2B5EF4-FFF2-40B4-BE49-F238E27FC236}">
                <a16:creationId xmlns:a16="http://schemas.microsoft.com/office/drawing/2014/main" id="{566477C4-2F63-8BC5-390C-56F2DE77FCA9}"/>
              </a:ext>
            </a:extLst>
          </p:cNvPr>
          <p:cNvSpPr/>
          <p:nvPr/>
        </p:nvSpPr>
        <p:spPr>
          <a:xfrm>
            <a:off x="6128929" y="2306956"/>
            <a:ext cx="72237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solidFill>
                  <a:srgbClr val="C98A93"/>
                </a:solidFill>
                <a:latin typeface="Cambria"/>
                <a:ea typeface="Cambria"/>
                <a:cs typeface="Cambria" pitchFamily="34" charset="-120"/>
              </a:rPr>
              <a:t>What I aim to achieve today</a:t>
            </a:r>
            <a:endParaRPr lang="en-US" sz="2000">
              <a:solidFill>
                <a:srgbClr val="C98A93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59" name="Text 11">
            <a:extLst>
              <a:ext uri="{FF2B5EF4-FFF2-40B4-BE49-F238E27FC236}">
                <a16:creationId xmlns:a16="http://schemas.microsoft.com/office/drawing/2014/main" id="{601AD120-34A8-7422-B15C-229FD8C91120}"/>
              </a:ext>
            </a:extLst>
          </p:cNvPr>
          <p:cNvSpPr/>
          <p:nvPr/>
        </p:nvSpPr>
        <p:spPr>
          <a:xfrm>
            <a:off x="5707108" y="2978596"/>
            <a:ext cx="5118718" cy="23774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Aft>
                <a:spcPts val="1000"/>
              </a:spcAft>
              <a:buSzPct val="100000"/>
              <a:buFont typeface="Arial"/>
              <a:buChar char="•"/>
            </a:pP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Introduce you to the concept of business and the target audience for it. </a:t>
            </a:r>
          </a:p>
          <a:p>
            <a:pPr marL="228600" indent="-228600">
              <a:spcAft>
                <a:spcPts val="1000"/>
              </a:spcAft>
              <a:buSzPct val="100000"/>
              <a:buFont typeface="Arial"/>
              <a:buChar char="•"/>
            </a:pP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Describe our structure and legal framework for managing the school. </a:t>
            </a:r>
          </a:p>
          <a:p>
            <a:pPr marL="228600" indent="-228600">
              <a:spcAft>
                <a:spcPts val="1000"/>
              </a:spcAft>
              <a:buSzPct val="100000"/>
              <a:buFont typeface="Arial"/>
              <a:buChar char="•"/>
            </a:pP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Set out the market opportunity and our marketing plan </a:t>
            </a:r>
          </a:p>
          <a:p>
            <a:pPr marL="228600" indent="-228600">
              <a:spcAft>
                <a:spcPts val="1000"/>
              </a:spcAft>
              <a:buSzPct val="100000"/>
              <a:buFont typeface="Arial"/>
              <a:buChar char="•"/>
            </a:pP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Show exactly how your investment would be used </a:t>
            </a:r>
            <a:endParaRPr lang="en-US" sz="17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0" name="Shape 6">
            <a:extLst>
              <a:ext uri="{FF2B5EF4-FFF2-40B4-BE49-F238E27FC236}">
                <a16:creationId xmlns:a16="http://schemas.microsoft.com/office/drawing/2014/main" id="{711DAB7C-462F-A3A8-2B42-937A75947ED0}"/>
              </a:ext>
            </a:extLst>
          </p:cNvPr>
          <p:cNvSpPr/>
          <p:nvPr/>
        </p:nvSpPr>
        <p:spPr>
          <a:xfrm>
            <a:off x="5576166" y="1696206"/>
            <a:ext cx="0" cy="3980088"/>
          </a:xfrm>
          <a:prstGeom prst="line">
            <a:avLst/>
          </a:prstGeom>
          <a:noFill/>
          <a:ln w="19050">
            <a:solidFill>
              <a:srgbClr val="B893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Shape 6">
            <a:extLst>
              <a:ext uri="{FF2B5EF4-FFF2-40B4-BE49-F238E27FC236}">
                <a16:creationId xmlns:a16="http://schemas.microsoft.com/office/drawing/2014/main" id="{B709B3D4-D7DE-B3DD-F4EE-C7EBA3F940E8}"/>
              </a:ext>
            </a:extLst>
          </p:cNvPr>
          <p:cNvSpPr/>
          <p:nvPr/>
        </p:nvSpPr>
        <p:spPr>
          <a:xfrm>
            <a:off x="2333165" y="2934516"/>
            <a:ext cx="2286000" cy="0"/>
          </a:xfrm>
          <a:prstGeom prst="line">
            <a:avLst/>
          </a:prstGeom>
          <a:noFill/>
          <a:ln w="19050">
            <a:solidFill>
              <a:srgbClr val="B893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Overview of the Business Idea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6720840" cy="4480560"/>
          </a:xfrm>
          <a:prstGeom prst="roundRect">
            <a:avLst>
              <a:gd name="adj" fmla="val 2041"/>
            </a:avLst>
          </a:prstGeom>
          <a:solidFill>
            <a:srgbClr val="F7EDEF"/>
          </a:solidFill>
          <a:ln/>
        </p:spPr>
      </p:sp>
      <p:sp>
        <p:nvSpPr>
          <p:cNvPr id="8" name="Text 5"/>
          <p:cNvSpPr/>
          <p:nvPr/>
        </p:nvSpPr>
        <p:spPr>
          <a:xfrm>
            <a:off x="1737360" y="1965960"/>
            <a:ext cx="530352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Product &amp; Service</a:t>
            </a:r>
            <a:endParaRPr lang="en-US" sz="2200">
              <a:latin typeface="Cambria"/>
              <a:ea typeface="Cambria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729049" y="2594507"/>
            <a:ext cx="6316499" cy="323472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buSzPct val="100000"/>
              <a:buFont typeface="Arial"/>
              <a:buChar char="•"/>
            </a:pPr>
            <a:r>
              <a:rPr lang="en-US" sz="1700">
                <a:solidFill>
                  <a:srgbClr val="2B2129"/>
                </a:solidFill>
                <a:ea typeface="+mn-lt"/>
                <a:cs typeface="+mn-lt"/>
              </a:rPr>
              <a:t>Online fashion brand for women and men, directly to the consumer. </a:t>
            </a:r>
            <a:endParaRPr lang="en-US" sz="1700" dirty="0">
              <a:solidFill>
                <a:srgbClr val="2B2129"/>
              </a:solidFill>
              <a:ea typeface="+mn-lt"/>
              <a:cs typeface="+mn-lt"/>
            </a:endParaRPr>
          </a:p>
          <a:p>
            <a:pPr>
              <a:buSzPct val="100000"/>
              <a:buFont typeface="Arial"/>
              <a:buChar char="•"/>
            </a:pPr>
            <a:r>
              <a:rPr lang="en-US" sz="1700">
                <a:solidFill>
                  <a:srgbClr val="2B2129"/>
                </a:solidFill>
                <a:ea typeface="+mn-lt"/>
                <a:cs typeface="+mn-lt"/>
              </a:rPr>
              <a:t>Casual &amp; contemporary apparel</a:t>
            </a:r>
            <a:endParaRPr lang="en-US" sz="1700" dirty="0">
              <a:solidFill>
                <a:srgbClr val="2B2129"/>
              </a:solidFill>
              <a:ea typeface="+mn-lt"/>
              <a:cs typeface="+mn-lt"/>
            </a:endParaRPr>
          </a:p>
          <a:p>
            <a:pPr>
              <a:buSzPct val="100000"/>
              <a:buFont typeface="Arial"/>
              <a:buChar char="•"/>
            </a:pPr>
            <a:r>
              <a:rPr lang="en-US" sz="1700">
                <a:solidFill>
                  <a:srgbClr val="2B2129"/>
                </a:solidFill>
                <a:ea typeface="+mn-lt"/>
                <a:cs typeface="+mn-lt"/>
              </a:rPr>
              <a:t> A</a:t>
            </a:r>
            <a:r>
              <a:rPr lang="en-US" sz="1700" dirty="0">
                <a:solidFill>
                  <a:srgbClr val="2B2129"/>
                </a:solidFill>
                <a:ea typeface="+mn-lt"/>
                <a:cs typeface="+mn-lt"/>
              </a:rPr>
              <a:t> small, carefully selected number of 150–200 SKUs – quality not quantity </a:t>
            </a:r>
          </a:p>
          <a:p>
            <a:pPr>
              <a:buSzPct val="100000"/>
              <a:buFont typeface="Arial"/>
              <a:buChar char="•"/>
            </a:pPr>
            <a:r>
              <a:rPr lang="en-US" sz="1700" dirty="0">
                <a:solidFill>
                  <a:srgbClr val="2B2129"/>
                </a:solidFill>
                <a:ea typeface="+mn-lt"/>
                <a:cs typeface="+mn-lt"/>
              </a:rPr>
              <a:t>Unlike ASOS or Boohoo, volume is not a factor in this </a:t>
            </a:r>
            <a:r>
              <a:rPr lang="en-US" sz="1700">
                <a:solidFill>
                  <a:srgbClr val="2B2129"/>
                </a:solidFill>
                <a:ea typeface="+mn-lt"/>
                <a:cs typeface="+mn-lt"/>
              </a:rPr>
              <a:t>instance.</a:t>
            </a:r>
            <a:endParaRPr lang="en-US" sz="1700" dirty="0">
              <a:solidFill>
                <a:srgbClr val="2B2129"/>
              </a:solidFill>
              <a:ea typeface="+mn-lt"/>
              <a:cs typeface="+mn-lt"/>
            </a:endParaRPr>
          </a:p>
          <a:p>
            <a:pPr>
              <a:buSzPct val="100000"/>
              <a:buFont typeface="Arial"/>
              <a:buChar char="•"/>
            </a:pPr>
            <a:r>
              <a:rPr lang="en-US" sz="1700">
                <a:solidFill>
                  <a:srgbClr val="2B2129"/>
                </a:solidFill>
                <a:ea typeface="+mn-lt"/>
                <a:cs typeface="+mn-lt"/>
              </a:rPr>
              <a:t>Sourced from UK &amp; European wholesalers (established) for shorter</a:t>
            </a:r>
            <a:endParaRPr lang="en-US" sz="1700" dirty="0">
              <a:solidFill>
                <a:srgbClr val="2B2129"/>
              </a:solidFill>
              <a:ea typeface="+mn-lt"/>
              <a:cs typeface="+mn-lt"/>
            </a:endParaRPr>
          </a:p>
          <a:p>
            <a:pPr>
              <a:buSzPct val="100000"/>
              <a:buFont typeface="Arial"/>
              <a:buChar char="•"/>
            </a:pPr>
            <a:r>
              <a:rPr lang="en-US" sz="1700" dirty="0">
                <a:solidFill>
                  <a:srgbClr val="2B2129"/>
                </a:solidFill>
                <a:ea typeface="+mn-lt"/>
                <a:cs typeface="+mn-lt"/>
              </a:rPr>
              <a:t>Quality and competitive pricing. </a:t>
            </a:r>
          </a:p>
          <a:p>
            <a:pPr>
              <a:buSzPct val="100000"/>
              <a:buFont typeface="Arial"/>
              <a:buChar char="•"/>
            </a:pPr>
            <a:r>
              <a:rPr lang="en-US" sz="1700" dirty="0">
                <a:solidFill>
                  <a:srgbClr val="2B2129"/>
                </a:solidFill>
                <a:ea typeface="+mn-lt"/>
                <a:cs typeface="+mn-lt"/>
              </a:rPr>
              <a:t>Much of the new premium small made to order line adds the exclusivity. differentiation </a:t>
            </a:r>
          </a:p>
          <a:p>
            <a:pPr>
              <a:buSzPct val="100000"/>
              <a:buFont typeface="Arial"/>
              <a:buChar char="•"/>
            </a:pPr>
            <a:r>
              <a:rPr lang="en-US" sz="1700" dirty="0">
                <a:solidFill>
                  <a:srgbClr val="2B2129"/>
                </a:solidFill>
                <a:ea typeface="+mn-lt"/>
                <a:cs typeface="+mn-lt"/>
              </a:rPr>
              <a:t>All orders placed from a rented Midlands fulfilment </a:t>
            </a:r>
            <a:r>
              <a:rPr lang="en-US" sz="1700" dirty="0" err="1">
                <a:solidFill>
                  <a:srgbClr val="2B2129"/>
                </a:solidFill>
                <a:ea typeface="+mn-lt"/>
                <a:cs typeface="+mn-lt"/>
              </a:rPr>
              <a:t>centre</a:t>
            </a:r>
            <a:r>
              <a:rPr lang="en-US" sz="1700" dirty="0">
                <a:solidFill>
                  <a:srgbClr val="2B2129"/>
                </a:solidFill>
                <a:ea typeface="+mn-lt"/>
                <a:cs typeface="+mn-lt"/>
              </a:rPr>
              <a:t>, UK same-day delivery </a:t>
            </a:r>
            <a:endParaRPr lang="en-US" sz="1700">
              <a:solidFill>
                <a:srgbClr val="2B2129"/>
              </a:solidFill>
              <a:latin typeface="Calibri"/>
              <a:ea typeface="Calibri"/>
              <a:cs typeface="Calibri"/>
            </a:endParaRPr>
          </a:p>
          <a:p>
            <a:pPr>
              <a:buSzPct val="100000"/>
            </a:pPr>
            <a:br>
              <a:rPr lang="en-US" dirty="0"/>
            </a:br>
            <a:endParaRPr lang="en-US" sz="1700">
              <a:ea typeface="Calibri"/>
              <a:cs typeface="Calibri"/>
            </a:endParaRPr>
          </a:p>
          <a:p>
            <a:pPr marL="228600" indent="-228600">
              <a:spcAft>
                <a:spcPts val="1000"/>
              </a:spcAft>
              <a:buSzPct val="100000"/>
              <a:buChar char="●"/>
            </a:pPr>
            <a:endParaRPr lang="en-US" sz="1600" dirty="0">
              <a:solidFill>
                <a:srgbClr val="2B2129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7452360" y="1600200"/>
            <a:ext cx="4206240" cy="4480560"/>
          </a:xfrm>
          <a:prstGeom prst="roundRect">
            <a:avLst>
              <a:gd name="adj" fmla="val 2174"/>
            </a:avLst>
          </a:prstGeom>
          <a:solidFill>
            <a:srgbClr val="6D2E46"/>
          </a:solidFill>
          <a:ln/>
        </p:spPr>
      </p:sp>
      <p:sp>
        <p:nvSpPr>
          <p:cNvPr id="11" name="Text 8"/>
          <p:cNvSpPr/>
          <p:nvPr/>
        </p:nvSpPr>
        <p:spPr>
          <a:xfrm>
            <a:off x="7772400" y="1874520"/>
            <a:ext cx="365760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B8935A"/>
                </a:solidFill>
                <a:latin typeface="Calibri"/>
                <a:ea typeface="Calibri"/>
                <a:cs typeface="Calibri"/>
              </a:rPr>
              <a:t>UNIQUE SELLING POINT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  <p:sp>
        <p:nvSpPr>
          <p:cNvPr id="12" name="Text 9"/>
          <p:cNvSpPr/>
          <p:nvPr/>
        </p:nvSpPr>
        <p:spPr>
          <a:xfrm>
            <a:off x="7772400" y="2240280"/>
            <a:ext cx="3611880" cy="1463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50" i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Curated quality, ethical sourcing &amp; a personal brand experience — where big platforms offer overwhelming choice.</a:t>
            </a:r>
            <a:endParaRPr lang="en-US" sz="1650">
              <a:latin typeface="Calibri"/>
              <a:ea typeface="Calibri"/>
              <a:cs typeface="Calibri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7772400" y="3886200"/>
            <a:ext cx="3291840" cy="0"/>
          </a:xfrm>
          <a:prstGeom prst="line">
            <a:avLst/>
          </a:prstGeom>
          <a:noFill/>
          <a:ln w="19050">
            <a:solidFill>
              <a:srgbClr val="B8935A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7772400" y="4069080"/>
            <a:ext cx="35661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£28bn+</a:t>
            </a:r>
            <a:endParaRPr lang="en-US" sz="3200" dirty="0"/>
          </a:p>
        </p:txBody>
      </p:sp>
      <p:sp>
        <p:nvSpPr>
          <p:cNvPr id="15" name="Text 12"/>
          <p:cNvSpPr/>
          <p:nvPr/>
        </p:nvSpPr>
        <p:spPr>
          <a:xfrm>
            <a:off x="7772400" y="4663440"/>
            <a:ext cx="3566160" cy="5486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UK online fashion market value (Statista, 2024)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7751805" y="5211943"/>
            <a:ext cx="361188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400" i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This fulfils a clear market need: shoppers are overwhelmed by choice, and distrustful of ultra-fast fashion.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3">
            <a:extLst>
              <a:ext uri="{FF2B5EF4-FFF2-40B4-BE49-F238E27FC236}">
                <a16:creationId xmlns:a16="http://schemas.microsoft.com/office/drawing/2014/main" id="{7C1AA87D-92E8-70EF-647A-CB27E31C951F}"/>
              </a:ext>
            </a:extLst>
          </p:cNvPr>
          <p:cNvSpPr/>
          <p:nvPr/>
        </p:nvSpPr>
        <p:spPr>
          <a:xfrm>
            <a:off x="617289" y="851930"/>
            <a:ext cx="10504203" cy="2881048"/>
          </a:xfrm>
          <a:prstGeom prst="roundRect">
            <a:avLst>
              <a:gd name="adj" fmla="val 2532"/>
            </a:avLst>
          </a:prstGeom>
          <a:solidFill>
            <a:srgbClr val="F7EDEF"/>
          </a:solidFill>
          <a:ln/>
        </p:spPr>
      </p:sp>
      <p:sp>
        <p:nvSpPr>
          <p:cNvPr id="2" name="Text 0"/>
          <p:cNvSpPr/>
          <p:nvPr/>
        </p:nvSpPr>
        <p:spPr>
          <a:xfrm>
            <a:off x="521181" y="184939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 err="1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Organisational</a:t>
            </a: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 Chart</a:t>
            </a:r>
            <a:endParaRPr lang="en-US" sz="3200">
              <a:latin typeface="Cambria"/>
              <a:ea typeface="Cambria"/>
            </a:endParaRPr>
          </a:p>
        </p:txBody>
      </p:sp>
      <p:sp>
        <p:nvSpPr>
          <p:cNvPr id="8" name="Text 5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Shape 10">
            <a:extLst>
              <a:ext uri="{FF2B5EF4-FFF2-40B4-BE49-F238E27FC236}">
                <a16:creationId xmlns:a16="http://schemas.microsoft.com/office/drawing/2014/main" id="{D8EE5298-4C7F-F368-E1FA-8CAA5683424B}"/>
              </a:ext>
            </a:extLst>
          </p:cNvPr>
          <p:cNvSpPr/>
          <p:nvPr/>
        </p:nvSpPr>
        <p:spPr>
          <a:xfrm>
            <a:off x="1717460" y="4194754"/>
            <a:ext cx="8903756" cy="2324264"/>
          </a:xfrm>
          <a:prstGeom prst="roundRect">
            <a:avLst>
              <a:gd name="adj" fmla="val 2041"/>
            </a:avLst>
          </a:prstGeom>
          <a:solidFill>
            <a:srgbClr val="6D2E46"/>
          </a:solidFill>
          <a:ln/>
        </p:spPr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6EEB15-2A1C-2E4E-5531-3A8A743FAE81}"/>
              </a:ext>
            </a:extLst>
          </p:cNvPr>
          <p:cNvSpPr txBox="1"/>
          <p:nvPr/>
        </p:nvSpPr>
        <p:spPr>
          <a:xfrm>
            <a:off x="2354649" y="4349378"/>
            <a:ext cx="6096000" cy="7540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b="1" baseline="0">
                <a:solidFill>
                  <a:srgbClr val="FFFFFF"/>
                </a:solidFill>
                <a:latin typeface="Cambria"/>
              </a:rPr>
              <a:t>Legal Format</a:t>
            </a:r>
            <a:r>
              <a:rPr sz="2500">
                <a:latin typeface="Cambria"/>
                <a:ea typeface="Cambria"/>
                <a:cs typeface="Cambria"/>
              </a:rPr>
              <a:t>​</a:t>
            </a:r>
            <a:endParaRPr lang="en-GB" sz="2500">
              <a:ea typeface="Calibri"/>
              <a:cs typeface="Calibri"/>
            </a:endParaRP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4903CB-585B-B950-4A46-2F35C965FBAC}"/>
              </a:ext>
            </a:extLst>
          </p:cNvPr>
          <p:cNvSpPr txBox="1"/>
          <p:nvPr/>
        </p:nvSpPr>
        <p:spPr>
          <a:xfrm>
            <a:off x="1832980" y="4796808"/>
            <a:ext cx="9167024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●"/>
            </a:pPr>
            <a:r>
              <a:rPr lang="en-US" baseline="0">
                <a:solidFill>
                  <a:srgbClr val="FFFFFF"/>
                </a:solidFill>
                <a:latin typeface="Calibri"/>
                <a:ea typeface="Arial"/>
                <a:cs typeface="Arial"/>
              </a:rPr>
              <a:t>Incorporated as a Private Limited Company (Ltd) in England &amp; Wales via Companies House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●"/>
            </a:pPr>
            <a:r>
              <a:rPr lang="en-US" baseline="0">
                <a:solidFill>
                  <a:srgbClr val="FFFFFF"/>
                </a:solidFill>
                <a:latin typeface="Calibri"/>
                <a:ea typeface="Arial"/>
                <a:cs typeface="Arial"/>
              </a:rPr>
              <a:t>Limited liability protects founders personally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●"/>
            </a:pPr>
            <a:r>
              <a:rPr lang="en-US" baseline="0">
                <a:solidFill>
                  <a:srgbClr val="FFFFFF"/>
                </a:solidFill>
                <a:latin typeface="Calibri"/>
                <a:ea typeface="Arial"/>
                <a:cs typeface="Arial"/>
              </a:rPr>
              <a:t>Builds trust with suppliers and customers, and enables future outside investment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●"/>
            </a:pPr>
            <a:r>
              <a:rPr lang="en-US" baseline="0">
                <a:solidFill>
                  <a:srgbClr val="FFFFFF"/>
                </a:solidFill>
                <a:latin typeface="Calibri"/>
                <a:ea typeface="Arial"/>
                <a:cs typeface="Arial"/>
              </a:rPr>
              <a:t>VAT registration triggers once turnover reaches the VAT threshold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●"/>
            </a:pPr>
            <a:r>
              <a:rPr lang="en-US" baseline="0">
                <a:solidFill>
                  <a:srgbClr val="FFFFFF"/>
                </a:solidFill>
                <a:latin typeface="Calibri"/>
                <a:ea typeface="Arial"/>
                <a:cs typeface="Arial"/>
              </a:rPr>
              <a:t>Fully compliant with the Consumer Rights Act 2015 and GDPR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algn="ctr"/>
            <a:endParaRPr lang="en-GB" sz="1600" dirty="0">
              <a:ea typeface="Calibri"/>
              <a:cs typeface="Calibri"/>
            </a:endParaRPr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E31A522B-7EA3-19D7-C998-5D69FF679CBD}"/>
              </a:ext>
            </a:extLst>
          </p:cNvPr>
          <p:cNvSpPr/>
          <p:nvPr/>
        </p:nvSpPr>
        <p:spPr>
          <a:xfrm>
            <a:off x="3069762" y="149901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8">
            <a:extLst>
              <a:ext uri="{FF2B5EF4-FFF2-40B4-BE49-F238E27FC236}">
                <a16:creationId xmlns:a16="http://schemas.microsoft.com/office/drawing/2014/main" id="{E22B0B78-A61F-922B-864E-563D7B9006A9}"/>
              </a:ext>
            </a:extLst>
          </p:cNvPr>
          <p:cNvSpPr/>
          <p:nvPr/>
        </p:nvSpPr>
        <p:spPr>
          <a:xfrm>
            <a:off x="1561002" y="1681892"/>
            <a:ext cx="3017520" cy="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9">
            <a:extLst>
              <a:ext uri="{FF2B5EF4-FFF2-40B4-BE49-F238E27FC236}">
                <a16:creationId xmlns:a16="http://schemas.microsoft.com/office/drawing/2014/main" id="{C7B6C5F9-380C-387B-3A90-3AF3B9EF028C}"/>
              </a:ext>
            </a:extLst>
          </p:cNvPr>
          <p:cNvSpPr/>
          <p:nvPr/>
        </p:nvSpPr>
        <p:spPr>
          <a:xfrm>
            <a:off x="1561002" y="168189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0">
            <a:extLst>
              <a:ext uri="{FF2B5EF4-FFF2-40B4-BE49-F238E27FC236}">
                <a16:creationId xmlns:a16="http://schemas.microsoft.com/office/drawing/2014/main" id="{126E9A70-0734-F13B-FB2C-5E2C82E1C6BB}"/>
              </a:ext>
            </a:extLst>
          </p:cNvPr>
          <p:cNvSpPr/>
          <p:nvPr/>
        </p:nvSpPr>
        <p:spPr>
          <a:xfrm>
            <a:off x="3069762" y="168189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1">
            <a:extLst>
              <a:ext uri="{FF2B5EF4-FFF2-40B4-BE49-F238E27FC236}">
                <a16:creationId xmlns:a16="http://schemas.microsoft.com/office/drawing/2014/main" id="{3002C4D0-6CF3-DC6B-0BAF-5492C305A5F4}"/>
              </a:ext>
            </a:extLst>
          </p:cNvPr>
          <p:cNvSpPr/>
          <p:nvPr/>
        </p:nvSpPr>
        <p:spPr>
          <a:xfrm>
            <a:off x="4578522" y="168189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9A3171D2-E2DF-B3F9-B5BE-31FABF1B80E7}"/>
              </a:ext>
            </a:extLst>
          </p:cNvPr>
          <p:cNvSpPr/>
          <p:nvPr/>
        </p:nvSpPr>
        <p:spPr>
          <a:xfrm>
            <a:off x="8419002" y="149901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3">
            <a:extLst>
              <a:ext uri="{FF2B5EF4-FFF2-40B4-BE49-F238E27FC236}">
                <a16:creationId xmlns:a16="http://schemas.microsoft.com/office/drawing/2014/main" id="{A8EA2FEE-CAB1-FAA6-8E5B-A217373C464F}"/>
              </a:ext>
            </a:extLst>
          </p:cNvPr>
          <p:cNvSpPr/>
          <p:nvPr/>
        </p:nvSpPr>
        <p:spPr>
          <a:xfrm>
            <a:off x="6910242" y="1681892"/>
            <a:ext cx="3017520" cy="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4">
            <a:extLst>
              <a:ext uri="{FF2B5EF4-FFF2-40B4-BE49-F238E27FC236}">
                <a16:creationId xmlns:a16="http://schemas.microsoft.com/office/drawing/2014/main" id="{266A7FE2-CB88-A296-B1EE-6B8C198D0A07}"/>
              </a:ext>
            </a:extLst>
          </p:cNvPr>
          <p:cNvSpPr/>
          <p:nvPr/>
        </p:nvSpPr>
        <p:spPr>
          <a:xfrm>
            <a:off x="6910242" y="168189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5">
            <a:extLst>
              <a:ext uri="{FF2B5EF4-FFF2-40B4-BE49-F238E27FC236}">
                <a16:creationId xmlns:a16="http://schemas.microsoft.com/office/drawing/2014/main" id="{EC702E60-8953-5694-9D53-7AC38C013668}"/>
              </a:ext>
            </a:extLst>
          </p:cNvPr>
          <p:cNvSpPr/>
          <p:nvPr/>
        </p:nvSpPr>
        <p:spPr>
          <a:xfrm>
            <a:off x="8419002" y="168189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6">
            <a:extLst>
              <a:ext uri="{FF2B5EF4-FFF2-40B4-BE49-F238E27FC236}">
                <a16:creationId xmlns:a16="http://schemas.microsoft.com/office/drawing/2014/main" id="{C162DD1B-38D0-73BD-BCFD-80349F4A5129}"/>
              </a:ext>
            </a:extLst>
          </p:cNvPr>
          <p:cNvSpPr/>
          <p:nvPr/>
        </p:nvSpPr>
        <p:spPr>
          <a:xfrm>
            <a:off x="9927762" y="1681892"/>
            <a:ext cx="0" cy="18288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9">
            <a:extLst>
              <a:ext uri="{FF2B5EF4-FFF2-40B4-BE49-F238E27FC236}">
                <a16:creationId xmlns:a16="http://schemas.microsoft.com/office/drawing/2014/main" id="{739E7CA4-AE83-3254-12B5-F49C8A8A83A9}"/>
              </a:ext>
            </a:extLst>
          </p:cNvPr>
          <p:cNvSpPr/>
          <p:nvPr/>
        </p:nvSpPr>
        <p:spPr>
          <a:xfrm>
            <a:off x="1561002" y="2504852"/>
            <a:ext cx="0" cy="45720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30">
            <a:extLst>
              <a:ext uri="{FF2B5EF4-FFF2-40B4-BE49-F238E27FC236}">
                <a16:creationId xmlns:a16="http://schemas.microsoft.com/office/drawing/2014/main" id="{523370F1-C956-3791-1C6E-491F8F89BCC2}"/>
              </a:ext>
            </a:extLst>
          </p:cNvPr>
          <p:cNvSpPr/>
          <p:nvPr/>
        </p:nvSpPr>
        <p:spPr>
          <a:xfrm>
            <a:off x="9927762" y="2504852"/>
            <a:ext cx="0" cy="457200"/>
          </a:xfrm>
          <a:prstGeom prst="line">
            <a:avLst/>
          </a:prstGeom>
          <a:noFill/>
          <a:ln w="12700">
            <a:solidFill>
              <a:srgbClr val="B4A9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A6899A25-F451-E9D4-7257-32C3DCC15CFA}"/>
              </a:ext>
            </a:extLst>
          </p:cNvPr>
          <p:cNvSpPr/>
          <p:nvPr/>
        </p:nvSpPr>
        <p:spPr>
          <a:xfrm>
            <a:off x="2254653" y="910232"/>
            <a:ext cx="1639002" cy="543660"/>
          </a:xfrm>
          <a:prstGeom prst="roundRect">
            <a:avLst/>
          </a:prstGeom>
          <a:solidFill>
            <a:srgbClr val="C8DAF7">
              <a:alpha val="67000"/>
            </a:srgb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B0093B3A-69B3-6D39-2167-E28176468AED}"/>
              </a:ext>
            </a:extLst>
          </p:cNvPr>
          <p:cNvSpPr/>
          <p:nvPr/>
        </p:nvSpPr>
        <p:spPr>
          <a:xfrm>
            <a:off x="2006806" y="950372"/>
            <a:ext cx="21945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3C3489"/>
                </a:solidFill>
                <a:latin typeface="Calibri"/>
                <a:ea typeface="Calibri"/>
                <a:cs typeface="Calibri"/>
              </a:rPr>
              <a:t>Managing director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US" sz="1300" dirty="0">
                <a:solidFill>
                  <a:srgbClr val="3C3489"/>
                </a:solidFill>
                <a:latin typeface="Calibri"/>
                <a:ea typeface="Calibri"/>
                <a:cs typeface="Calibri"/>
              </a:rPr>
              <a:t>Co-founder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9A5E5130-E734-6848-F3F8-28B853958944}"/>
              </a:ext>
            </a:extLst>
          </p:cNvPr>
          <p:cNvSpPr/>
          <p:nvPr/>
        </p:nvSpPr>
        <p:spPr>
          <a:xfrm>
            <a:off x="7602626" y="910716"/>
            <a:ext cx="1625270" cy="523069"/>
          </a:xfrm>
          <a:prstGeom prst="roundRect">
            <a:avLst/>
          </a:prstGeom>
          <a:solidFill>
            <a:srgbClr val="C8DAF7">
              <a:alpha val="67000"/>
            </a:srgb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5F907833-650F-1A21-3BA8-AF7767B7B6DA}"/>
              </a:ext>
            </a:extLst>
          </p:cNvPr>
          <p:cNvSpPr/>
          <p:nvPr/>
        </p:nvSpPr>
        <p:spPr>
          <a:xfrm>
            <a:off x="7321722" y="950372"/>
            <a:ext cx="21945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3C3489"/>
                </a:solidFill>
                <a:latin typeface="Calibri"/>
                <a:ea typeface="Calibri"/>
                <a:cs typeface="Calibri"/>
              </a:rPr>
              <a:t>Operations director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US" sz="1300" dirty="0">
                <a:solidFill>
                  <a:srgbClr val="3C3489"/>
                </a:solidFill>
                <a:latin typeface="Calibri"/>
                <a:ea typeface="Calibri"/>
                <a:cs typeface="Calibri"/>
              </a:rPr>
              <a:t>Co-founder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3D25C17A-D0F1-7252-D220-28A92EDA372C}"/>
              </a:ext>
            </a:extLst>
          </p:cNvPr>
          <p:cNvSpPr/>
          <p:nvPr/>
        </p:nvSpPr>
        <p:spPr>
          <a:xfrm>
            <a:off x="875056" y="1967906"/>
            <a:ext cx="1364407" cy="433823"/>
          </a:xfrm>
          <a:prstGeom prst="roundRect">
            <a:avLst/>
          </a:prstGeom>
          <a:solidFill>
            <a:srgbClr val="F7C8F7">
              <a:alpha val="67000"/>
            </a:srgbClr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 18">
            <a:extLst>
              <a:ext uri="{FF2B5EF4-FFF2-40B4-BE49-F238E27FC236}">
                <a16:creationId xmlns:a16="http://schemas.microsoft.com/office/drawing/2014/main" id="{A8587F82-4204-2365-F7AC-AF56DBBA8551}"/>
              </a:ext>
            </a:extLst>
          </p:cNvPr>
          <p:cNvSpPr/>
          <p:nvPr/>
        </p:nvSpPr>
        <p:spPr>
          <a:xfrm>
            <a:off x="875202" y="1864772"/>
            <a:ext cx="1371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Brand &amp; marketing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2E2B9329-5715-1FF0-DF6F-E7809B10835A}"/>
              </a:ext>
            </a:extLst>
          </p:cNvPr>
          <p:cNvSpPr/>
          <p:nvPr/>
        </p:nvSpPr>
        <p:spPr>
          <a:xfrm>
            <a:off x="8035109" y="1967906"/>
            <a:ext cx="739706" cy="433823"/>
          </a:xfrm>
          <a:prstGeom prst="roundRect">
            <a:avLst/>
          </a:prstGeom>
          <a:solidFill>
            <a:srgbClr val="F7C8F7">
              <a:alpha val="67000"/>
            </a:srgbClr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37F33E0F-E3FC-1B72-4B14-3B6F865DB3DC}"/>
              </a:ext>
            </a:extLst>
          </p:cNvPr>
          <p:cNvSpPr/>
          <p:nvPr/>
        </p:nvSpPr>
        <p:spPr>
          <a:xfrm>
            <a:off x="2405920" y="1967906"/>
            <a:ext cx="1357543" cy="433823"/>
          </a:xfrm>
          <a:prstGeom prst="roundRect">
            <a:avLst/>
          </a:prstGeom>
          <a:solidFill>
            <a:srgbClr val="F7C8F7">
              <a:alpha val="67000"/>
            </a:srgbClr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86D1EDC4-EF8C-5728-0C1C-8624495439CB}"/>
              </a:ext>
            </a:extLst>
          </p:cNvPr>
          <p:cNvSpPr/>
          <p:nvPr/>
        </p:nvSpPr>
        <p:spPr>
          <a:xfrm>
            <a:off x="9215623" y="1967906"/>
            <a:ext cx="1486396" cy="433823"/>
          </a:xfrm>
          <a:prstGeom prst="roundRect">
            <a:avLst/>
          </a:prstGeom>
          <a:solidFill>
            <a:srgbClr val="F7C8F7">
              <a:alpha val="67000"/>
            </a:srgbClr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853DC2DD-BEF0-9CD9-695B-DE3534C89ED7}"/>
              </a:ext>
            </a:extLst>
          </p:cNvPr>
          <p:cNvSpPr/>
          <p:nvPr/>
        </p:nvSpPr>
        <p:spPr>
          <a:xfrm>
            <a:off x="6215798" y="1967906"/>
            <a:ext cx="1493016" cy="433823"/>
          </a:xfrm>
          <a:prstGeom prst="roundRect">
            <a:avLst/>
          </a:prstGeom>
          <a:solidFill>
            <a:srgbClr val="F7C8F7">
              <a:alpha val="67000"/>
            </a:srgbClr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C9EF0B6B-9AB9-377A-F0DA-69B5B4BD443C}"/>
              </a:ext>
            </a:extLst>
          </p:cNvPr>
          <p:cNvSpPr/>
          <p:nvPr/>
        </p:nvSpPr>
        <p:spPr>
          <a:xfrm>
            <a:off x="3971110" y="1967905"/>
            <a:ext cx="1206516" cy="433823"/>
          </a:xfrm>
          <a:prstGeom prst="roundRect">
            <a:avLst/>
          </a:prstGeom>
          <a:solidFill>
            <a:srgbClr val="F7C8F7">
              <a:alpha val="67000"/>
            </a:srgbClr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 20">
            <a:extLst>
              <a:ext uri="{FF2B5EF4-FFF2-40B4-BE49-F238E27FC236}">
                <a16:creationId xmlns:a16="http://schemas.microsoft.com/office/drawing/2014/main" id="{36ACD5D9-CC46-DDBB-2B60-11B217817742}"/>
              </a:ext>
            </a:extLst>
          </p:cNvPr>
          <p:cNvSpPr/>
          <p:nvPr/>
        </p:nvSpPr>
        <p:spPr>
          <a:xfrm>
            <a:off x="2383962" y="1864772"/>
            <a:ext cx="1371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Customer service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US" sz="1300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Part-time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24" name="Text 22">
            <a:extLst>
              <a:ext uri="{FF2B5EF4-FFF2-40B4-BE49-F238E27FC236}">
                <a16:creationId xmlns:a16="http://schemas.microsoft.com/office/drawing/2014/main" id="{7F7AB0BA-4658-09F5-BDBC-F07214BF566D}"/>
              </a:ext>
            </a:extLst>
          </p:cNvPr>
          <p:cNvSpPr/>
          <p:nvPr/>
        </p:nvSpPr>
        <p:spPr>
          <a:xfrm>
            <a:off x="3892722" y="1864772"/>
            <a:ext cx="1371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Web developer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US" sz="1300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Freelance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25" name="Text 24">
            <a:extLst>
              <a:ext uri="{FF2B5EF4-FFF2-40B4-BE49-F238E27FC236}">
                <a16:creationId xmlns:a16="http://schemas.microsoft.com/office/drawing/2014/main" id="{B3E93A95-1818-AD68-ECBA-714E722C4FBF}"/>
              </a:ext>
            </a:extLst>
          </p:cNvPr>
          <p:cNvSpPr/>
          <p:nvPr/>
        </p:nvSpPr>
        <p:spPr>
          <a:xfrm>
            <a:off x="6217700" y="1864772"/>
            <a:ext cx="149972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Suppliers &amp; logistics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26" name="Text 26">
            <a:extLst>
              <a:ext uri="{FF2B5EF4-FFF2-40B4-BE49-F238E27FC236}">
                <a16:creationId xmlns:a16="http://schemas.microsoft.com/office/drawing/2014/main" id="{C2A83B5D-3146-59B6-12F6-D1BD61960193}"/>
              </a:ext>
            </a:extLst>
          </p:cNvPr>
          <p:cNvSpPr/>
          <p:nvPr/>
        </p:nvSpPr>
        <p:spPr>
          <a:xfrm>
            <a:off x="7733202" y="1864772"/>
            <a:ext cx="1371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Finance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27" name="Text 28">
            <a:extLst>
              <a:ext uri="{FF2B5EF4-FFF2-40B4-BE49-F238E27FC236}">
                <a16:creationId xmlns:a16="http://schemas.microsoft.com/office/drawing/2014/main" id="{5EAC9E61-3BB2-C1F4-0FE3-12D1019DE641}"/>
              </a:ext>
            </a:extLst>
          </p:cNvPr>
          <p:cNvSpPr/>
          <p:nvPr/>
        </p:nvSpPr>
        <p:spPr>
          <a:xfrm>
            <a:off x="9235219" y="1864772"/>
            <a:ext cx="1466006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993556"/>
                </a:solidFill>
                <a:latin typeface="Calibri"/>
                <a:ea typeface="Calibri"/>
                <a:cs typeface="Calibri"/>
              </a:rPr>
              <a:t>Warehouse assistant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0D6DC83A-2362-2258-200C-3EBD572E04B7}"/>
              </a:ext>
            </a:extLst>
          </p:cNvPr>
          <p:cNvSpPr/>
          <p:nvPr/>
        </p:nvSpPr>
        <p:spPr>
          <a:xfrm>
            <a:off x="9268963" y="3066284"/>
            <a:ext cx="1590948" cy="433823"/>
          </a:xfrm>
          <a:prstGeom prst="roundRect">
            <a:avLst/>
          </a:prstGeom>
          <a:solidFill>
            <a:srgbClr val="C8F7D1">
              <a:alpha val="67000"/>
            </a:srgbClr>
          </a:solidFill>
          <a:ln>
            <a:solidFill>
              <a:srgbClr val="00BD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16B8A68B-A914-8523-0C90-35CB56D57250}"/>
              </a:ext>
            </a:extLst>
          </p:cNvPr>
          <p:cNvSpPr/>
          <p:nvPr/>
        </p:nvSpPr>
        <p:spPr>
          <a:xfrm>
            <a:off x="799542" y="3066284"/>
            <a:ext cx="1590948" cy="433823"/>
          </a:xfrm>
          <a:prstGeom prst="roundRect">
            <a:avLst/>
          </a:prstGeom>
          <a:solidFill>
            <a:srgbClr val="C8F7D1">
              <a:alpha val="67000"/>
            </a:srgbClr>
          </a:solidFill>
          <a:ln>
            <a:solidFill>
              <a:srgbClr val="00BD2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30" name="Text 32">
            <a:extLst>
              <a:ext uri="{FF2B5EF4-FFF2-40B4-BE49-F238E27FC236}">
                <a16:creationId xmlns:a16="http://schemas.microsoft.com/office/drawing/2014/main" id="{13294437-3C28-3DE6-B105-956C33204DAE}"/>
              </a:ext>
            </a:extLst>
          </p:cNvPr>
          <p:cNvSpPr/>
          <p:nvPr/>
        </p:nvSpPr>
        <p:spPr>
          <a:xfrm>
            <a:off x="834742" y="2962052"/>
            <a:ext cx="1533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5F5E5A"/>
                </a:solidFill>
                <a:latin typeface="Calibri"/>
                <a:ea typeface="Calibri"/>
                <a:cs typeface="Calibri"/>
              </a:rPr>
              <a:t>Marketing executive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US" sz="1300" dirty="0">
                <a:solidFill>
                  <a:srgbClr val="5F5E5A"/>
                </a:solidFill>
                <a:latin typeface="Calibri"/>
                <a:ea typeface="Calibri"/>
                <a:cs typeface="Calibri"/>
              </a:rPr>
              <a:t>Future hire (yr 1)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1" name="Text 34">
            <a:extLst>
              <a:ext uri="{FF2B5EF4-FFF2-40B4-BE49-F238E27FC236}">
                <a16:creationId xmlns:a16="http://schemas.microsoft.com/office/drawing/2014/main" id="{773D25A8-BBBD-6DEB-FBA4-0709B2A96138}"/>
              </a:ext>
            </a:extLst>
          </p:cNvPr>
          <p:cNvSpPr/>
          <p:nvPr/>
        </p:nvSpPr>
        <p:spPr>
          <a:xfrm>
            <a:off x="9241962" y="2962052"/>
            <a:ext cx="164133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5F5E5A"/>
                </a:solidFill>
                <a:latin typeface="Calibri"/>
                <a:ea typeface="Calibri"/>
                <a:cs typeface="Calibri"/>
              </a:rPr>
              <a:t>Warehouse assistant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US" sz="1300" dirty="0">
                <a:solidFill>
                  <a:srgbClr val="5F5E5A"/>
                </a:solidFill>
                <a:latin typeface="Calibri"/>
                <a:ea typeface="Calibri"/>
                <a:cs typeface="Calibri"/>
              </a:rPr>
              <a:t>Future hire (yr 1)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PESTEL Analysis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F7EDEF"/>
          </a:solidFill>
          <a:ln/>
        </p:spPr>
      </p:sp>
      <p:sp>
        <p:nvSpPr>
          <p:cNvPr id="8" name="Text 5"/>
          <p:cNvSpPr/>
          <p:nvPr/>
        </p:nvSpPr>
        <p:spPr>
          <a:xfrm>
            <a:off x="795987" y="2002104"/>
            <a:ext cx="30632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kern="0" spc="150" dirty="0">
                <a:solidFill>
                  <a:srgbClr val="6D2E46"/>
                </a:solidFill>
                <a:latin typeface="Calibri"/>
                <a:ea typeface="Calibri"/>
                <a:cs typeface="Calibri"/>
              </a:rPr>
              <a:t>POLITICAL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795987" y="2676956"/>
            <a:ext cx="3035781" cy="527771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UK trade policy shapes sourcing costs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82500" y="3429809"/>
            <a:ext cx="3063240" cy="8686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Import tariffs and customs rules on textiles from outside the UK/EU add cost and delay risk to sourcing.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822960" y="4526280"/>
            <a:ext cx="3063240" cy="0"/>
          </a:xfrm>
          <a:prstGeom prst="line">
            <a:avLst/>
          </a:prstGeom>
          <a:noFill/>
          <a:ln w="12700">
            <a:solidFill>
              <a:srgbClr val="C98A93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822960" y="4645152"/>
            <a:ext cx="3063240" cy="13258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i="1" dirty="0">
                <a:latin typeface="Calibri"/>
                <a:ea typeface="Calibri"/>
                <a:cs typeface="Calibri"/>
              </a:rPr>
              <a:t>Our strategy: source primarily from established UK &amp; EU wholesalers to </a:t>
            </a:r>
            <a:r>
              <a:rPr lang="en-US" sz="1600" i="1" dirty="0" err="1">
                <a:latin typeface="Calibri"/>
                <a:ea typeface="Calibri"/>
                <a:cs typeface="Calibri"/>
              </a:rPr>
              <a:t>minimise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tariff exposure and keep lead times short.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438912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6D2E46"/>
          </a:solidFill>
          <a:ln/>
        </p:spPr>
      </p:sp>
      <p:sp>
        <p:nvSpPr>
          <p:cNvPr id="16" name="Text 12"/>
          <p:cNvSpPr/>
          <p:nvPr/>
        </p:nvSpPr>
        <p:spPr>
          <a:xfrm>
            <a:off x="4663440" y="2002104"/>
            <a:ext cx="30632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kern="0" spc="150" dirty="0">
                <a:solidFill>
                  <a:srgbClr val="B8935A"/>
                </a:solidFill>
                <a:latin typeface="Calibri"/>
                <a:ea typeface="Calibri"/>
                <a:cs typeface="Calibri"/>
              </a:rPr>
              <a:t>ECONOMIC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4663440" y="2606849"/>
            <a:ext cx="3063240" cy="8229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Cambria"/>
                <a:ea typeface="Cambria"/>
                <a:cs typeface="Cambria" pitchFamily="34" charset="-120"/>
              </a:rPr>
              <a:t>Cost-of-living pressure meets e-commerce growth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18" name="Text 14"/>
          <p:cNvSpPr/>
          <p:nvPr/>
        </p:nvSpPr>
        <p:spPr>
          <a:xfrm>
            <a:off x="4663440" y="3611880"/>
            <a:ext cx="3063240" cy="8686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UK online retail still made up 27% of all retail sales in 2023 (ONS, 2023).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9" name="Shape 15"/>
          <p:cNvSpPr/>
          <p:nvPr/>
        </p:nvSpPr>
        <p:spPr>
          <a:xfrm>
            <a:off x="4663440" y="4526280"/>
            <a:ext cx="3063240" cy="0"/>
          </a:xfrm>
          <a:prstGeom prst="line">
            <a:avLst/>
          </a:prstGeom>
          <a:noFill/>
          <a:ln w="12700">
            <a:solidFill>
              <a:srgbClr val="B8935A"/>
            </a:solidFill>
            <a:prstDash val="solid"/>
          </a:ln>
        </p:spPr>
      </p:sp>
      <p:sp>
        <p:nvSpPr>
          <p:cNvPr id="20" name="Text 16"/>
          <p:cNvSpPr/>
          <p:nvPr/>
        </p:nvSpPr>
        <p:spPr>
          <a:xfrm>
            <a:off x="4663440" y="4645152"/>
            <a:ext cx="3063240" cy="13258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i="1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Our strategy: stay competitively priced against mid-market rivals while the online channel keeps growing.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21" name="Shape 17"/>
          <p:cNvSpPr/>
          <p:nvPr/>
        </p:nvSpPr>
        <p:spPr>
          <a:xfrm>
            <a:off x="822960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F7EDEF"/>
          </a:solidFill>
          <a:ln/>
        </p:spPr>
      </p:sp>
      <p:sp>
        <p:nvSpPr>
          <p:cNvPr id="24" name="Text 19"/>
          <p:cNvSpPr/>
          <p:nvPr/>
        </p:nvSpPr>
        <p:spPr>
          <a:xfrm>
            <a:off x="8503920" y="2002104"/>
            <a:ext cx="30632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2400" b="1" kern="0" spc="150" dirty="0">
                <a:solidFill>
                  <a:srgbClr val="6D2E46"/>
                </a:solidFill>
                <a:latin typeface="Calibri"/>
                <a:ea typeface="Calibri"/>
                <a:cs typeface="Calibri"/>
              </a:rPr>
              <a:t>SOCIAL</a:t>
            </a:r>
            <a:endParaRPr lang="en-US" sz="2400" b="1">
              <a:ea typeface="Calibri"/>
              <a:cs typeface="Calibri"/>
            </a:endParaRPr>
          </a:p>
        </p:txBody>
      </p:sp>
      <p:sp>
        <p:nvSpPr>
          <p:cNvPr id="25" name="Text 20"/>
          <p:cNvSpPr/>
          <p:nvPr/>
        </p:nvSpPr>
        <p:spPr>
          <a:xfrm>
            <a:off x="8503920" y="2606849"/>
            <a:ext cx="3063240" cy="8229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18–35s are shifting to online &amp; ethical shopping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26" name="Text 21"/>
          <p:cNvSpPr/>
          <p:nvPr/>
        </p:nvSpPr>
        <p:spPr>
          <a:xfrm>
            <a:off x="8503920" y="3611880"/>
            <a:ext cx="3063240" cy="8686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Rising demand for sustainability and ethical sourcing among our core age group.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27" name="Shape 22"/>
          <p:cNvSpPr/>
          <p:nvPr/>
        </p:nvSpPr>
        <p:spPr>
          <a:xfrm>
            <a:off x="8503920" y="4526280"/>
            <a:ext cx="3063240" cy="0"/>
          </a:xfrm>
          <a:prstGeom prst="line">
            <a:avLst/>
          </a:prstGeom>
          <a:noFill/>
          <a:ln w="12700">
            <a:solidFill>
              <a:srgbClr val="C98A93"/>
            </a:solidFill>
            <a:prstDash val="solid"/>
          </a:ln>
        </p:spPr>
      </p:sp>
      <p:sp>
        <p:nvSpPr>
          <p:cNvPr id="28" name="Text 23"/>
          <p:cNvSpPr/>
          <p:nvPr/>
        </p:nvSpPr>
        <p:spPr>
          <a:xfrm>
            <a:off x="8503920" y="4645152"/>
            <a:ext cx="3063240" cy="13258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i="1" dirty="0">
                <a:latin typeface="Calibri"/>
                <a:ea typeface="Calibri"/>
                <a:cs typeface="Calibri"/>
              </a:rPr>
              <a:t>Our strategy: lead with transparent sourcing and UGC content that builds trust with this audience.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30" name="Text 25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84657" y="548640"/>
            <a:ext cx="10919663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PESTEL Analysis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F7EDEF"/>
          </a:solidFill>
          <a:ln/>
        </p:spPr>
      </p:sp>
      <p:sp>
        <p:nvSpPr>
          <p:cNvPr id="8" name="Text 5"/>
          <p:cNvSpPr/>
          <p:nvPr/>
        </p:nvSpPr>
        <p:spPr>
          <a:xfrm>
            <a:off x="822960" y="2015591"/>
            <a:ext cx="30632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kern="0" spc="150" dirty="0">
                <a:solidFill>
                  <a:srgbClr val="6D2E46"/>
                </a:solidFill>
                <a:latin typeface="Calibri"/>
                <a:ea typeface="Calibri"/>
                <a:cs typeface="Calibri"/>
              </a:rPr>
              <a:t>TECHNOLOGICAL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822960" y="2593362"/>
            <a:ext cx="3306001" cy="8229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Social commerce is reshaping discovery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822960" y="3436553"/>
            <a:ext cx="3063240" cy="8686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TikTok Shop and Instagram Shopping turn social content directly into sales.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822960" y="4526280"/>
            <a:ext cx="3063240" cy="0"/>
          </a:xfrm>
          <a:prstGeom prst="line">
            <a:avLst/>
          </a:prstGeom>
          <a:noFill/>
          <a:ln w="12700">
            <a:solidFill>
              <a:srgbClr val="C98A93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822960" y="4645152"/>
            <a:ext cx="3063240" cy="13258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i="1" dirty="0">
                <a:latin typeface="Calibri"/>
                <a:ea typeface="Calibri"/>
                <a:cs typeface="Calibri"/>
              </a:rPr>
              <a:t>Our strategy: </a:t>
            </a:r>
            <a:r>
              <a:rPr lang="en-US" sz="1600" i="1" dirty="0" err="1">
                <a:latin typeface="Calibri"/>
                <a:ea typeface="Calibri"/>
                <a:cs typeface="Calibri"/>
              </a:rPr>
              <a:t>prioritise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these platforms as our main organic acquisition channel, keeping paid spend low.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438912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6D2E46"/>
          </a:solidFill>
          <a:ln/>
        </p:spPr>
      </p:sp>
      <p:sp>
        <p:nvSpPr>
          <p:cNvPr id="16" name="Text 12"/>
          <p:cNvSpPr/>
          <p:nvPr/>
        </p:nvSpPr>
        <p:spPr>
          <a:xfrm>
            <a:off x="4596006" y="2015591"/>
            <a:ext cx="30632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kern="0" spc="150" dirty="0">
                <a:solidFill>
                  <a:srgbClr val="B8935A"/>
                </a:solidFill>
                <a:latin typeface="Calibri"/>
                <a:ea typeface="Calibri"/>
                <a:cs typeface="Calibri"/>
              </a:rPr>
              <a:t>ENVIRONMENTAL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4663440" y="2606849"/>
            <a:ext cx="3063240" cy="8229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Cambria"/>
                <a:ea typeface="Cambria"/>
                <a:cs typeface="Cambria" pitchFamily="34" charset="-120"/>
              </a:rPr>
              <a:t>Rising pressure to cut textile waste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18" name="Text 14"/>
          <p:cNvSpPr/>
          <p:nvPr/>
        </p:nvSpPr>
        <p:spPr>
          <a:xfrm>
            <a:off x="4596008" y="3311647"/>
            <a:ext cx="3600825" cy="868437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6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Growing regulation  around fashion's </a:t>
            </a:r>
            <a:r>
              <a:rPr lang="en-US" sz="1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environmental footprint, including upcoming UK Extended Producer Responsibility rules for textiles.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9" name="Shape 15"/>
          <p:cNvSpPr/>
          <p:nvPr/>
        </p:nvSpPr>
        <p:spPr>
          <a:xfrm>
            <a:off x="4663440" y="4526280"/>
            <a:ext cx="3063240" cy="0"/>
          </a:xfrm>
          <a:prstGeom prst="line">
            <a:avLst/>
          </a:prstGeom>
          <a:noFill/>
          <a:ln w="12700">
            <a:solidFill>
              <a:srgbClr val="B8935A"/>
            </a:solidFill>
            <a:prstDash val="solid"/>
          </a:ln>
        </p:spPr>
      </p:sp>
      <p:sp>
        <p:nvSpPr>
          <p:cNvPr id="20" name="Text 16"/>
          <p:cNvSpPr/>
          <p:nvPr/>
        </p:nvSpPr>
        <p:spPr>
          <a:xfrm>
            <a:off x="4663440" y="4645152"/>
            <a:ext cx="3063240" cy="13258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i="1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Our strategy: curate smaller, higher-quality collections and use recyclable packaging to reduce our footprint.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21" name="Shape 17"/>
          <p:cNvSpPr/>
          <p:nvPr/>
        </p:nvSpPr>
        <p:spPr>
          <a:xfrm>
            <a:off x="822960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F7EDEF"/>
          </a:solidFill>
          <a:ln/>
        </p:spPr>
      </p:sp>
      <p:sp>
        <p:nvSpPr>
          <p:cNvPr id="24" name="Text 19"/>
          <p:cNvSpPr/>
          <p:nvPr/>
        </p:nvSpPr>
        <p:spPr>
          <a:xfrm>
            <a:off x="8503920" y="2015591"/>
            <a:ext cx="30632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kern="0" spc="150" dirty="0">
                <a:solidFill>
                  <a:srgbClr val="6D2E46"/>
                </a:solidFill>
                <a:latin typeface="Calibri"/>
                <a:ea typeface="Calibri"/>
                <a:cs typeface="Calibri"/>
              </a:rPr>
              <a:t>LEGAL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25" name="Text 20"/>
          <p:cNvSpPr/>
          <p:nvPr/>
        </p:nvSpPr>
        <p:spPr>
          <a:xfrm>
            <a:off x="8456718" y="2593362"/>
            <a:ext cx="3359946" cy="8229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Consumer and data protection compliance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26" name="Text 21"/>
          <p:cNvSpPr/>
          <p:nvPr/>
        </p:nvSpPr>
        <p:spPr>
          <a:xfrm>
            <a:off x="8455866" y="3311892"/>
            <a:ext cx="3063240" cy="8686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The Consumer Rights Act 2015, UK GDPR, and evolving digital markets rules all shape how we sell and communicate online.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27" name="Shape 22"/>
          <p:cNvSpPr/>
          <p:nvPr/>
        </p:nvSpPr>
        <p:spPr>
          <a:xfrm>
            <a:off x="8503920" y="4526280"/>
            <a:ext cx="3063240" cy="0"/>
          </a:xfrm>
          <a:prstGeom prst="line">
            <a:avLst/>
          </a:prstGeom>
          <a:noFill/>
          <a:ln w="12700">
            <a:solidFill>
              <a:srgbClr val="C98A93"/>
            </a:solidFill>
            <a:prstDash val="solid"/>
          </a:ln>
        </p:spPr>
      </p:sp>
      <p:sp>
        <p:nvSpPr>
          <p:cNvPr id="28" name="Text 23"/>
          <p:cNvSpPr/>
          <p:nvPr/>
        </p:nvSpPr>
        <p:spPr>
          <a:xfrm>
            <a:off x="8503920" y="4645152"/>
            <a:ext cx="3063240" cy="13258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i="1" dirty="0">
                <a:latin typeface="Calibri"/>
                <a:ea typeface="Calibri"/>
                <a:cs typeface="Calibri"/>
              </a:rPr>
              <a:t>Our strategy: build compliance in from day one — clear returns policies and transparent data handling — to earn customer trust.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30" name="Text 25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Target Market &amp; Positioning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F7EDEF"/>
          </a:solidFill>
          <a:ln/>
        </p:spPr>
      </p:sp>
      <p:sp>
        <p:nvSpPr>
          <p:cNvPr id="8" name="Text 5"/>
          <p:cNvSpPr/>
          <p:nvPr/>
        </p:nvSpPr>
        <p:spPr>
          <a:xfrm>
            <a:off x="1053718" y="1877757"/>
            <a:ext cx="31089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Target Market</a:t>
            </a:r>
            <a:endParaRPr lang="en-US" sz="2400" b="1">
              <a:latin typeface="Cambria"/>
              <a:ea typeface="Cambria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1377399" y="2693839"/>
            <a:ext cx="3108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6D2E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18–35</a:t>
            </a:r>
            <a:endParaRPr lang="en-US" sz="3400" dirty="0"/>
          </a:p>
        </p:txBody>
      </p:sp>
      <p:sp>
        <p:nvSpPr>
          <p:cNvPr id="10" name="Text 7"/>
          <p:cNvSpPr/>
          <p:nvPr/>
        </p:nvSpPr>
        <p:spPr>
          <a:xfrm>
            <a:off x="1053718" y="3429809"/>
            <a:ext cx="3108960" cy="21945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years old, UK-based, earning £20,000–£45,000 a year — technologically savvy and social-media-led.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429768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F7EDEF"/>
          </a:solidFill>
          <a:ln/>
        </p:spPr>
      </p:sp>
      <p:sp>
        <p:nvSpPr>
          <p:cNvPr id="12" name="Text 9"/>
          <p:cNvSpPr/>
          <p:nvPr/>
        </p:nvSpPr>
        <p:spPr>
          <a:xfrm>
            <a:off x="4526280" y="1874520"/>
            <a:ext cx="31089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Primary Segments</a:t>
            </a:r>
            <a:endParaRPr lang="en-US" sz="2400">
              <a:latin typeface="Cambria"/>
              <a:ea typeface="Cambria"/>
              <a:cs typeface="Calibri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4485820" y="2702605"/>
            <a:ext cx="3108960" cy="35661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03200" indent="-203200">
              <a:spcAft>
                <a:spcPts val="1200"/>
              </a:spcAft>
              <a:buSzPct val="100000"/>
              <a:buChar char="●"/>
            </a:pPr>
            <a:r>
              <a:rPr lang="en-US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Style-conscious young professionals seeking quality over fast-fashion volume</a:t>
            </a:r>
            <a:endParaRPr lang="en-US">
              <a:latin typeface="Calibri"/>
              <a:ea typeface="Calibri"/>
              <a:cs typeface="Calibri"/>
            </a:endParaRPr>
          </a:p>
          <a:p>
            <a:pPr marL="203200" indent="-203200">
              <a:spcAft>
                <a:spcPts val="1200"/>
              </a:spcAft>
              <a:buSzPct val="100000"/>
              <a:buChar char="●"/>
            </a:pPr>
            <a:r>
              <a:rPr lang="en-US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Fashion-forward students wanting budget-friendly quality versus the high street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8046720" y="1600200"/>
            <a:ext cx="3611880" cy="4480560"/>
          </a:xfrm>
          <a:prstGeom prst="roundRect">
            <a:avLst>
              <a:gd name="adj" fmla="val 2532"/>
            </a:avLst>
          </a:prstGeom>
          <a:solidFill>
            <a:srgbClr val="6D2E46"/>
          </a:solidFill>
          <a:ln/>
        </p:spPr>
      </p:sp>
      <p:sp>
        <p:nvSpPr>
          <p:cNvPr id="15" name="Text 12"/>
          <p:cNvSpPr/>
          <p:nvPr/>
        </p:nvSpPr>
        <p:spPr>
          <a:xfrm>
            <a:off x="8140453" y="1874520"/>
            <a:ext cx="3948913" cy="32678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kern="0" spc="150" dirty="0">
                <a:solidFill>
                  <a:srgbClr val="B8935A"/>
                </a:solidFill>
                <a:latin typeface="Calibri"/>
                <a:ea typeface="Calibri"/>
                <a:cs typeface="Calibri"/>
              </a:rPr>
              <a:t>UNIQUE SELLING POINT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8255090" y="2375147"/>
            <a:ext cx="3200400" cy="12801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b="1" i="1" dirty="0">
                <a:solidFill>
                  <a:srgbClr val="FFFFFF"/>
                </a:solidFill>
                <a:latin typeface="Cambria"/>
                <a:ea typeface="Cambria"/>
                <a:cs typeface="Cambria" pitchFamily="34" charset="-120"/>
              </a:rPr>
              <a:t>Curated quality and ethical sourcing with a personal brand experience.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8275320" y="3611880"/>
            <a:ext cx="3200400" cy="22860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Where big platforms overwhelm shoppers with choice, and mid-market retailers cost more — Style Nest sits right in between.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Marketing Strategy 1: Social Media Marketing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4206240" cy="4480560"/>
          </a:xfrm>
          <a:prstGeom prst="roundRect">
            <a:avLst>
              <a:gd name="adj" fmla="val 2174"/>
            </a:avLst>
          </a:prstGeom>
          <a:solidFill>
            <a:srgbClr val="6D2E46"/>
          </a:solidFill>
          <a:ln/>
        </p:spPr>
      </p:sp>
      <p:sp>
        <p:nvSpPr>
          <p:cNvPr id="6" name="Shape 4"/>
          <p:cNvSpPr/>
          <p:nvPr/>
        </p:nvSpPr>
        <p:spPr>
          <a:xfrm>
            <a:off x="2331720" y="2011680"/>
            <a:ext cx="822960" cy="822960"/>
          </a:xfrm>
          <a:prstGeom prst="ellipse">
            <a:avLst/>
          </a:prstGeom>
          <a:solidFill>
            <a:srgbClr val="B8935A"/>
          </a:solidFill>
          <a:ln/>
        </p:spPr>
      </p:sp>
      <p:pic>
        <p:nvPicPr>
          <p:cNvPr id="7" name="Image 0" descr="/home/claude/styled_final/icon_instagr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246" y="2102206"/>
            <a:ext cx="641909" cy="641909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22960" y="3063240"/>
            <a:ext cx="365760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FFFFFF"/>
                </a:solidFill>
                <a:latin typeface="Cambria"/>
                <a:ea typeface="Cambria"/>
              </a:rPr>
              <a:t>Instagram + TikTok</a:t>
            </a:r>
            <a:endParaRPr lang="en-US" sz="20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822960" y="3566160"/>
            <a:ext cx="365760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Our primary channels for brand discovery and community-building.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822960" y="4361661"/>
            <a:ext cx="3637006" cy="152482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TikTok's discovery algorithm reaches new audiences cost-effectively — vital when ad budgets are lean.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074920" y="1645920"/>
            <a:ext cx="6583680" cy="4114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How we'll reach our customers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5074920" y="2194560"/>
            <a:ext cx="6583680" cy="896112"/>
          </a:xfrm>
          <a:prstGeom prst="roundRect">
            <a:avLst>
              <a:gd name="adj" fmla="val 8163"/>
            </a:avLst>
          </a:prstGeom>
          <a:solidFill>
            <a:srgbClr val="F7EDEF"/>
          </a:solidFill>
          <a:ln/>
        </p:spPr>
      </p:sp>
      <p:sp>
        <p:nvSpPr>
          <p:cNvPr id="13" name="Text 10"/>
          <p:cNvSpPr/>
          <p:nvPr/>
        </p:nvSpPr>
        <p:spPr>
          <a:xfrm>
            <a:off x="5303520" y="2267712"/>
            <a:ext cx="612648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Everyday outfit inspiration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5303520" y="2596896"/>
            <a:ext cx="61264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Styled looks that show the range in real, wearable contexts.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5074920" y="3179778"/>
            <a:ext cx="6583680" cy="896112"/>
          </a:xfrm>
          <a:prstGeom prst="roundRect">
            <a:avLst>
              <a:gd name="adj" fmla="val 8163"/>
            </a:avLst>
          </a:prstGeom>
          <a:solidFill>
            <a:srgbClr val="F7EDEF"/>
          </a:solidFill>
          <a:ln/>
        </p:spPr>
      </p:sp>
      <p:sp>
        <p:nvSpPr>
          <p:cNvPr id="16" name="Text 13"/>
          <p:cNvSpPr/>
          <p:nvPr/>
        </p:nvSpPr>
        <p:spPr>
          <a:xfrm>
            <a:off x="5303520" y="3300984"/>
            <a:ext cx="612648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Behind-the-scenes sourcing</a:t>
            </a:r>
            <a:endParaRPr lang="en-US" sz="1700">
              <a:latin typeface="Calibri"/>
              <a:ea typeface="Calibri"/>
              <a:cs typeface="Calibri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5303520" y="3630168"/>
            <a:ext cx="61264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Transparency on wholesaler partnerships builds ethical credibility.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18" name="Shape 15"/>
          <p:cNvSpPr/>
          <p:nvPr/>
        </p:nvSpPr>
        <p:spPr>
          <a:xfrm>
            <a:off x="5074920" y="4261104"/>
            <a:ext cx="6583680" cy="896112"/>
          </a:xfrm>
          <a:prstGeom prst="roundRect">
            <a:avLst>
              <a:gd name="adj" fmla="val 8163"/>
            </a:avLst>
          </a:prstGeom>
          <a:solidFill>
            <a:srgbClr val="F7EDEF"/>
          </a:solidFill>
          <a:ln/>
        </p:spPr>
      </p:sp>
      <p:sp>
        <p:nvSpPr>
          <p:cNvPr id="19" name="Text 16"/>
          <p:cNvSpPr/>
          <p:nvPr/>
        </p:nvSpPr>
        <p:spPr>
          <a:xfrm>
            <a:off x="5303520" y="4334256"/>
            <a:ext cx="612648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User-generated content (UGC)</a:t>
            </a:r>
            <a:endParaRPr lang="en-US" sz="1700">
              <a:latin typeface="Calibri"/>
              <a:ea typeface="Calibri"/>
              <a:cs typeface="Calibri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5303520" y="4663440"/>
            <a:ext cx="61264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Reposting customer content builds trust and social proof at low cost.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5074920" y="5294376"/>
            <a:ext cx="6583680" cy="896112"/>
          </a:xfrm>
          <a:prstGeom prst="roundRect">
            <a:avLst>
              <a:gd name="adj" fmla="val 8163"/>
            </a:avLst>
          </a:prstGeom>
          <a:solidFill>
            <a:srgbClr val="F7EDEF"/>
          </a:solidFill>
          <a:ln/>
        </p:spPr>
      </p:sp>
      <p:sp>
        <p:nvSpPr>
          <p:cNvPr id="22" name="Text 19"/>
          <p:cNvSpPr/>
          <p:nvPr/>
        </p:nvSpPr>
        <p:spPr>
          <a:xfrm>
            <a:off x="5303520" y="5367528"/>
            <a:ext cx="612648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Organic-first, low ad spend</a:t>
            </a:r>
            <a:endParaRPr lang="en-US" sz="1700">
              <a:latin typeface="Calibri"/>
              <a:ea typeface="Calibri"/>
              <a:cs typeface="Calibri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5303520" y="5696712"/>
            <a:ext cx="6552101" cy="41145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TikTok's discovery model brings in new audiences without heavy paid budgets.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Marketing Strategy 2: Influencer Partnerships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645920"/>
            <a:ext cx="3749040" cy="4434840"/>
          </a:xfrm>
          <a:prstGeom prst="roundRect">
            <a:avLst>
              <a:gd name="adj" fmla="val 2439"/>
            </a:avLst>
          </a:prstGeom>
          <a:solidFill>
            <a:srgbClr val="F7EDEF"/>
          </a:solidFill>
          <a:ln/>
        </p:spPr>
      </p:sp>
      <p:sp>
        <p:nvSpPr>
          <p:cNvPr id="8" name="Text 5"/>
          <p:cNvSpPr/>
          <p:nvPr/>
        </p:nvSpPr>
        <p:spPr>
          <a:xfrm>
            <a:off x="781771" y="2196345"/>
            <a:ext cx="3291840" cy="4114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Micro-influencers</a:t>
            </a:r>
            <a:endParaRPr lang="en-US" sz="2400">
              <a:latin typeface="Cambria"/>
              <a:ea typeface="Cambria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822960" y="2928139"/>
            <a:ext cx="3291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6D2E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10K–100K</a:t>
            </a:r>
            <a:endParaRPr lang="en-US" sz="3400" dirty="0"/>
          </a:p>
        </p:txBody>
      </p:sp>
      <p:sp>
        <p:nvSpPr>
          <p:cNvPr id="10" name="Text 7"/>
          <p:cNvSpPr/>
          <p:nvPr/>
        </p:nvSpPr>
        <p:spPr>
          <a:xfrm>
            <a:off x="610150" y="3611743"/>
            <a:ext cx="3717461" cy="498389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 algn="ctr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followers, within the UK fashion niche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868680" y="4389120"/>
            <a:ext cx="3200400" cy="0"/>
          </a:xfrm>
          <a:prstGeom prst="line">
            <a:avLst/>
          </a:prstGeom>
          <a:noFill/>
          <a:ln w="19050">
            <a:solidFill>
              <a:srgbClr val="B8935A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822960" y="452628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4A1F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£150–£500</a:t>
            </a:r>
            <a:endParaRPr lang="en-US" sz="2600" dirty="0"/>
          </a:p>
        </p:txBody>
      </p:sp>
      <p:sp>
        <p:nvSpPr>
          <p:cNvPr id="13" name="Text 10"/>
          <p:cNvSpPr/>
          <p:nvPr/>
        </p:nvSpPr>
        <p:spPr>
          <a:xfrm>
            <a:off x="610150" y="5029200"/>
            <a:ext cx="3504650" cy="8229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 algn="ctr">
              <a:buNone/>
            </a:pPr>
            <a:r>
              <a:rPr lang="en-US" sz="1500" dirty="0">
                <a:latin typeface="Calibri"/>
                <a:ea typeface="Calibri"/>
                <a:cs typeface="Calibri"/>
              </a:rPr>
              <a:t>per post (Influencer Marketing Hub, 2023)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4620054" y="1645920"/>
            <a:ext cx="7086600" cy="2103120"/>
          </a:xfrm>
          <a:prstGeom prst="roundRect">
            <a:avLst>
              <a:gd name="adj" fmla="val 4348"/>
            </a:avLst>
          </a:prstGeom>
          <a:solidFill>
            <a:srgbClr val="6D2E46"/>
          </a:solidFill>
          <a:ln/>
        </p:spPr>
      </p:sp>
      <p:sp>
        <p:nvSpPr>
          <p:cNvPr id="15" name="Text 12"/>
          <p:cNvSpPr/>
          <p:nvPr/>
        </p:nvSpPr>
        <p:spPr>
          <a:xfrm>
            <a:off x="4846320" y="1828800"/>
            <a:ext cx="658368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935A"/>
                </a:solidFill>
                <a:latin typeface="Cambria"/>
                <a:ea typeface="Cambria"/>
                <a:cs typeface="Cambria" pitchFamily="34" charset="-120"/>
              </a:rPr>
              <a:t>Why micro-influencers</a:t>
            </a:r>
            <a:endParaRPr lang="en-US" sz="2000">
              <a:latin typeface="Cambria"/>
              <a:ea typeface="Cambria"/>
              <a:cs typeface="Calibri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4846320" y="2194560"/>
            <a:ext cx="6583680" cy="1463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03200" indent="-203200">
              <a:spcAft>
                <a:spcPts val="6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Higher audience engagement than mega-influencers or celebrities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03200" indent="-203200">
              <a:spcAft>
                <a:spcPts val="6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More affordable, sustainable collaboration costs for a lean launch budget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03200" indent="-203200">
              <a:spcAft>
                <a:spcPts val="600"/>
              </a:spcAft>
              <a:buSzPct val="100000"/>
              <a:buChar char="●"/>
            </a:pPr>
            <a:r>
              <a:rPr lang="en-US" sz="1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Authentic fit with our curated, community-first brand positioning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4572000" y="3931920"/>
            <a:ext cx="708660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Supporting the strategy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18" name="Shape 15"/>
          <p:cNvSpPr/>
          <p:nvPr/>
        </p:nvSpPr>
        <p:spPr>
          <a:xfrm>
            <a:off x="4572000" y="4389120"/>
            <a:ext cx="2286000" cy="1691640"/>
          </a:xfrm>
          <a:prstGeom prst="roundRect">
            <a:avLst>
              <a:gd name="adj" fmla="val 4324"/>
            </a:avLst>
          </a:prstGeom>
          <a:solidFill>
            <a:srgbClr val="F7EDEF"/>
          </a:solidFill>
          <a:ln/>
        </p:spPr>
      </p:sp>
      <p:sp>
        <p:nvSpPr>
          <p:cNvPr id="19" name="Text 16"/>
          <p:cNvSpPr/>
          <p:nvPr/>
        </p:nvSpPr>
        <p:spPr>
          <a:xfrm>
            <a:off x="4736592" y="4526280"/>
            <a:ext cx="19659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Email marketing</a:t>
            </a:r>
            <a:endParaRPr lang="en-US" sz="1700">
              <a:latin typeface="Calibri"/>
              <a:ea typeface="Calibri"/>
              <a:cs typeface="Calibri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4736592" y="4892040"/>
            <a:ext cx="1965960" cy="10972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10% welcome discount builds the list; weekly newsletters drive repeat purchase</a:t>
            </a:r>
            <a:r>
              <a:rPr lang="en-US" sz="105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050" dirty="0">
              <a:latin typeface="Calibri"/>
              <a:ea typeface="Calibri"/>
              <a:cs typeface="Calibri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6995160" y="4389120"/>
            <a:ext cx="2286000" cy="1691640"/>
          </a:xfrm>
          <a:prstGeom prst="roundRect">
            <a:avLst>
              <a:gd name="adj" fmla="val 4324"/>
            </a:avLst>
          </a:prstGeom>
          <a:solidFill>
            <a:srgbClr val="F7EDEF"/>
          </a:solidFill>
          <a:ln/>
        </p:spPr>
      </p:sp>
      <p:sp>
        <p:nvSpPr>
          <p:cNvPr id="22" name="Text 19"/>
          <p:cNvSpPr/>
          <p:nvPr/>
        </p:nvSpPr>
        <p:spPr>
          <a:xfrm>
            <a:off x="7159752" y="4526280"/>
            <a:ext cx="19659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SEO</a:t>
            </a:r>
            <a:endParaRPr lang="en-US" sz="1700">
              <a:latin typeface="Calibri"/>
              <a:ea typeface="Calibri"/>
              <a:cs typeface="Calibri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7159752" y="4892040"/>
            <a:ext cx="2123851" cy="10972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Targeting long-tail keywords e.g. 'affordable women's fashion UK' to build organic reach.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24" name="Shape 21"/>
          <p:cNvSpPr/>
          <p:nvPr/>
        </p:nvSpPr>
        <p:spPr>
          <a:xfrm>
            <a:off x="9418320" y="4389120"/>
            <a:ext cx="2286000" cy="1691640"/>
          </a:xfrm>
          <a:prstGeom prst="roundRect">
            <a:avLst>
              <a:gd name="adj" fmla="val 4324"/>
            </a:avLst>
          </a:prstGeom>
          <a:solidFill>
            <a:srgbClr val="F7EDEF"/>
          </a:solidFill>
          <a:ln/>
        </p:spPr>
      </p:sp>
      <p:sp>
        <p:nvSpPr>
          <p:cNvPr id="25" name="Text 22"/>
          <p:cNvSpPr/>
          <p:nvPr/>
        </p:nvSpPr>
        <p:spPr>
          <a:xfrm>
            <a:off x="9582912" y="4526280"/>
            <a:ext cx="19659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Paid social </a:t>
            </a:r>
            <a:endParaRPr lang="en-US" sz="1700">
              <a:latin typeface="Calibri"/>
              <a:ea typeface="Calibri"/>
              <a:cs typeface="Calibri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9582912" y="4892040"/>
            <a:ext cx="1965960" cy="10972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A modest 3-month budget for retargeting and lookalike audiences.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28" name="Text 25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155680" cy="6400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Funding Requirements &amp; Allocation</a:t>
            </a:r>
            <a:endParaRPr lang="en-US" sz="3200">
              <a:latin typeface="Cambria"/>
              <a:ea typeface="Cambria"/>
              <a:cs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4114800" cy="4480560"/>
          </a:xfrm>
          <a:prstGeom prst="roundRect">
            <a:avLst>
              <a:gd name="adj" fmla="val 2222"/>
            </a:avLst>
          </a:prstGeom>
          <a:solidFill>
            <a:srgbClr val="6D2E46"/>
          </a:solidFill>
          <a:ln/>
        </p:spPr>
      </p:sp>
      <p:sp>
        <p:nvSpPr>
          <p:cNvPr id="8" name="Text 5"/>
          <p:cNvSpPr/>
          <p:nvPr/>
        </p:nvSpPr>
        <p:spPr>
          <a:xfrm>
            <a:off x="1643586" y="1968267"/>
            <a:ext cx="283464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/>
                <a:ea typeface="Cambria"/>
                <a:cs typeface="Cambria" pitchFamily="34" charset="-120"/>
              </a:rPr>
              <a:t>Funding Ask</a:t>
            </a:r>
            <a:endParaRPr lang="en-US" sz="2400">
              <a:latin typeface="Cambria"/>
              <a:ea typeface="Cambria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822960" y="2606040"/>
            <a:ext cx="3657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B8935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£20,000</a:t>
            </a:r>
            <a:endParaRPr lang="en-US" sz="4200" dirty="0"/>
          </a:p>
        </p:txBody>
      </p:sp>
      <p:sp>
        <p:nvSpPr>
          <p:cNvPr id="10" name="Text 7"/>
          <p:cNvSpPr/>
          <p:nvPr/>
        </p:nvSpPr>
        <p:spPr>
          <a:xfrm>
            <a:off x="822960" y="3310128"/>
            <a:ext cx="365760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total initial investment capital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731383" y="3707851"/>
            <a:ext cx="3749040" cy="0"/>
          </a:xfrm>
          <a:prstGeom prst="line">
            <a:avLst/>
          </a:prstGeom>
          <a:noFill/>
          <a:ln w="19050">
            <a:solidFill>
              <a:srgbClr val="B8935A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822960" y="3931920"/>
            <a:ext cx="3657600" cy="8686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£12,000  </a:t>
            </a:r>
            <a:r>
              <a:rPr lang="en-US" sz="1500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Government Start Up Loan</a:t>
            </a:r>
            <a:endParaRPr lang="en-US" sz="15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500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(6% fixed, unsecured, no equity dilution)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822960" y="4800600"/>
            <a:ext cx="3657600" cy="9144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£8,000  </a:t>
            </a:r>
            <a:r>
              <a:rPr lang="en-US" sz="1500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Founders' personal equity</a:t>
            </a:r>
            <a:endParaRPr lang="en-US" sz="15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500" dirty="0">
                <a:solidFill>
                  <a:srgbClr val="C98A93"/>
                </a:solidFill>
                <a:latin typeface="Calibri"/>
                <a:ea typeface="Calibri"/>
                <a:cs typeface="Calibri"/>
              </a:rPr>
              <a:t>(signals commitment, reduces debt burden)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4937760" y="1645920"/>
            <a:ext cx="667512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4A1F30"/>
                </a:solidFill>
                <a:latin typeface="Cambria"/>
                <a:ea typeface="Cambria"/>
                <a:cs typeface="Cambria" pitchFamily="34" charset="-120"/>
              </a:rPr>
              <a:t>Where the money is spent</a:t>
            </a:r>
            <a:endParaRPr lang="en-US" sz="2200">
              <a:latin typeface="Cambria"/>
              <a:ea typeface="Cambria"/>
              <a:cs typeface="Calibri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4937760" y="2148840"/>
            <a:ext cx="6675120" cy="1234440"/>
          </a:xfrm>
          <a:prstGeom prst="roundRect">
            <a:avLst>
              <a:gd name="adj" fmla="val 5926"/>
            </a:avLst>
          </a:prstGeom>
          <a:solidFill>
            <a:srgbClr val="F7EDEF"/>
          </a:solidFill>
          <a:ln/>
        </p:spPr>
      </p:sp>
      <p:sp>
        <p:nvSpPr>
          <p:cNvPr id="16" name="Text 13"/>
          <p:cNvSpPr/>
          <p:nvPr/>
        </p:nvSpPr>
        <p:spPr>
          <a:xfrm>
            <a:off x="5120640" y="2258568"/>
            <a:ext cx="310896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Startup Costs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5120640" y="2585447"/>
            <a:ext cx="4097499" cy="720121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One-off launch spend — inventory, website, branding, marketing, fulfilment set-up.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8412480" y="2148840"/>
            <a:ext cx="30175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200" b="1" dirty="0">
                <a:solidFill>
                  <a:srgbClr val="6D2E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£23,000</a:t>
            </a:r>
            <a:endParaRPr lang="en-US" sz="2200" dirty="0"/>
          </a:p>
        </p:txBody>
      </p:sp>
      <p:sp>
        <p:nvSpPr>
          <p:cNvPr id="19" name="Shape 16"/>
          <p:cNvSpPr/>
          <p:nvPr/>
        </p:nvSpPr>
        <p:spPr>
          <a:xfrm>
            <a:off x="4937760" y="3566160"/>
            <a:ext cx="6675120" cy="1234440"/>
          </a:xfrm>
          <a:prstGeom prst="roundRect">
            <a:avLst>
              <a:gd name="adj" fmla="val 5926"/>
            </a:avLst>
          </a:prstGeom>
          <a:solidFill>
            <a:srgbClr val="F7EDEF"/>
          </a:solidFill>
          <a:ln/>
        </p:spPr>
      </p:sp>
      <p:sp>
        <p:nvSpPr>
          <p:cNvPr id="20" name="Text 17"/>
          <p:cNvSpPr/>
          <p:nvPr/>
        </p:nvSpPr>
        <p:spPr>
          <a:xfrm>
            <a:off x="5120640" y="3675888"/>
            <a:ext cx="310896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Fixed Costs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5120640" y="4023360"/>
            <a:ext cx="310896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Per month — rent, business rates, utilities, salaries, accountant.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8412480" y="3566160"/>
            <a:ext cx="30175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200" b="1" dirty="0">
                <a:solidFill>
                  <a:srgbClr val="6D2E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£5,550</a:t>
            </a:r>
            <a:endParaRPr lang="en-US" sz="2200" dirty="0"/>
          </a:p>
        </p:txBody>
      </p:sp>
      <p:sp>
        <p:nvSpPr>
          <p:cNvPr id="23" name="Shape 20"/>
          <p:cNvSpPr/>
          <p:nvPr/>
        </p:nvSpPr>
        <p:spPr>
          <a:xfrm>
            <a:off x="4937760" y="4983480"/>
            <a:ext cx="6675120" cy="1234440"/>
          </a:xfrm>
          <a:prstGeom prst="roundRect">
            <a:avLst>
              <a:gd name="adj" fmla="val 5926"/>
            </a:avLst>
          </a:prstGeom>
          <a:solidFill>
            <a:srgbClr val="F7EDEF"/>
          </a:solidFill>
          <a:ln/>
        </p:spPr>
      </p:sp>
      <p:sp>
        <p:nvSpPr>
          <p:cNvPr id="24" name="Text 21"/>
          <p:cNvSpPr/>
          <p:nvPr/>
        </p:nvSpPr>
        <p:spPr>
          <a:xfrm>
            <a:off x="5120640" y="5093208"/>
            <a:ext cx="310896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4A1F30"/>
                </a:solidFill>
                <a:latin typeface="Calibri"/>
                <a:ea typeface="Calibri"/>
                <a:cs typeface="Calibri"/>
              </a:rPr>
              <a:t>Variable Costs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5120640" y="5420087"/>
            <a:ext cx="4090634" cy="672071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2B2129"/>
                </a:solidFill>
                <a:latin typeface="Calibri"/>
                <a:ea typeface="Calibri"/>
                <a:cs typeface="Calibri"/>
              </a:rPr>
              <a:t>Per month — rising with stock replenishment, paid social and delivery volumes.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8412480" y="4983480"/>
            <a:ext cx="30175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200" b="1" dirty="0">
                <a:solidFill>
                  <a:srgbClr val="6D2E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£700–£2,450</a:t>
            </a:r>
            <a:endParaRPr lang="en-US" sz="2200" dirty="0"/>
          </a:p>
        </p:txBody>
      </p:sp>
      <p:sp>
        <p:nvSpPr>
          <p:cNvPr id="28" name="Text 25"/>
          <p:cNvSpPr/>
          <p:nvPr/>
        </p:nvSpPr>
        <p:spPr>
          <a:xfrm>
            <a:off x="10789920" y="651967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1CEBA2E-9988-E31D-5831-2FFDB75738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684106"/>
              </p:ext>
            </p:extLst>
          </p:nvPr>
        </p:nvGraphicFramePr>
        <p:xfrm>
          <a:off x="1039952" y="1230495"/>
          <a:ext cx="9572625" cy="49149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14775">
                  <a:extLst>
                    <a:ext uri="{9D8B030D-6E8A-4147-A177-3AD203B41FA5}">
                      <a16:colId xmlns:a16="http://schemas.microsoft.com/office/drawing/2014/main" val="3862297112"/>
                    </a:ext>
                  </a:extLst>
                </a:gridCol>
                <a:gridCol w="1400175">
                  <a:extLst>
                    <a:ext uri="{9D8B030D-6E8A-4147-A177-3AD203B41FA5}">
                      <a16:colId xmlns:a16="http://schemas.microsoft.com/office/drawing/2014/main" val="2578732371"/>
                    </a:ext>
                  </a:extLst>
                </a:gridCol>
                <a:gridCol w="304800">
                  <a:extLst>
                    <a:ext uri="{9D8B030D-6E8A-4147-A177-3AD203B41FA5}">
                      <a16:colId xmlns:a16="http://schemas.microsoft.com/office/drawing/2014/main" val="1339980972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val="243908971"/>
                    </a:ext>
                  </a:extLst>
                </a:gridCol>
                <a:gridCol w="1724025">
                  <a:extLst>
                    <a:ext uri="{9D8B030D-6E8A-4147-A177-3AD203B41FA5}">
                      <a16:colId xmlns:a16="http://schemas.microsoft.com/office/drawing/2014/main" val="1494476446"/>
                    </a:ext>
                  </a:extLst>
                </a:gridCol>
              </a:tblGrid>
              <a:tr h="314325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Startup Cost</a:t>
                      </a:r>
                      <a:r>
                        <a:rPr lang="en-GB" sz="2000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Fixed Costs</a:t>
                      </a:r>
                      <a:r>
                        <a:rPr lang="en-GB" sz="2000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Per Month</a:t>
                      </a:r>
                      <a:r>
                        <a:rPr lang="en-GB" sz="2000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548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Initial Inventory (150 SKUs)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£10,000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Fulfilment Unit Rent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£1,500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200759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Website &amp; E-commerce Setup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£3,500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Business Rate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£300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464419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Branding &amp; Photography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£2,000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Utilities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£150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96936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Initial Marketing &amp; Influencer Campaign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£2,500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Two Emp Salary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£3,500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460276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Fulfilment Unit Deposit &amp; First Month Rent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£1,800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Accountant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048416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Packaging &amp; Shipping Supplies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£800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Total Fixed Cost</a:t>
                      </a:r>
                      <a:r>
                        <a:rPr lang="en-GB" sz="2000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£5,550</a:t>
                      </a:r>
                      <a:r>
                        <a:rPr lang="en-GB" sz="2000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485665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Legal &amp; Company Registration Fees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388644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Contingency Reserve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£1,900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21649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Total</a:t>
                      </a:r>
                      <a:r>
                        <a:rPr lang="en-GB" sz="2000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£23,000</a:t>
                      </a:r>
                      <a:r>
                        <a:rPr lang="en-GB" sz="2000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05295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2861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BB09B96-0183-0955-86D5-BCEA2596F6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4811221"/>
              </p:ext>
            </p:extLst>
          </p:nvPr>
        </p:nvGraphicFramePr>
        <p:xfrm>
          <a:off x="658212" y="745336"/>
          <a:ext cx="8335121" cy="230505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97345">
                  <a:extLst>
                    <a:ext uri="{9D8B030D-6E8A-4147-A177-3AD203B41FA5}">
                      <a16:colId xmlns:a16="http://schemas.microsoft.com/office/drawing/2014/main" val="2614214766"/>
                    </a:ext>
                  </a:extLst>
                </a:gridCol>
                <a:gridCol w="814513">
                  <a:extLst>
                    <a:ext uri="{9D8B030D-6E8A-4147-A177-3AD203B41FA5}">
                      <a16:colId xmlns:a16="http://schemas.microsoft.com/office/drawing/2014/main" val="779796293"/>
                    </a:ext>
                  </a:extLst>
                </a:gridCol>
                <a:gridCol w="926957">
                  <a:extLst>
                    <a:ext uri="{9D8B030D-6E8A-4147-A177-3AD203B41FA5}">
                      <a16:colId xmlns:a16="http://schemas.microsoft.com/office/drawing/2014/main" val="2728124153"/>
                    </a:ext>
                  </a:extLst>
                </a:gridCol>
                <a:gridCol w="896107">
                  <a:extLst>
                    <a:ext uri="{9D8B030D-6E8A-4147-A177-3AD203B41FA5}">
                      <a16:colId xmlns:a16="http://schemas.microsoft.com/office/drawing/2014/main" val="3886833445"/>
                    </a:ext>
                  </a:extLst>
                </a:gridCol>
                <a:gridCol w="956460">
                  <a:extLst>
                    <a:ext uri="{9D8B030D-6E8A-4147-A177-3AD203B41FA5}">
                      <a16:colId xmlns:a16="http://schemas.microsoft.com/office/drawing/2014/main" val="438266402"/>
                    </a:ext>
                  </a:extLst>
                </a:gridCol>
                <a:gridCol w="1005603">
                  <a:extLst>
                    <a:ext uri="{9D8B030D-6E8A-4147-A177-3AD203B41FA5}">
                      <a16:colId xmlns:a16="http://schemas.microsoft.com/office/drawing/2014/main" val="3218773042"/>
                    </a:ext>
                  </a:extLst>
                </a:gridCol>
                <a:gridCol w="1038136">
                  <a:extLst>
                    <a:ext uri="{9D8B030D-6E8A-4147-A177-3AD203B41FA5}">
                      <a16:colId xmlns:a16="http://schemas.microsoft.com/office/drawing/2014/main" val="4211362975"/>
                    </a:ext>
                  </a:extLst>
                </a:gridCol>
              </a:tblGrid>
              <a:tr h="257175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Startup Cost </a:t>
                      </a:r>
                      <a:endParaRPr lang="en-GB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Jan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Fed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Mar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Apr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May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Jun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513020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Stock Replenishment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£0 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£800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£850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£1,500 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£1,000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£1,200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5312722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Paid Social Advertisement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£400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£300 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£700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£850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841537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Delivered and Packaging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£200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£300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£300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£150 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£400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£400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5309686"/>
                  </a:ext>
                </a:extLst>
              </a:tr>
              <a:tr h="257175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Total Variable Cost</a:t>
                      </a:r>
                      <a:endParaRPr lang="en-GB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£700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£1500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£1650</a:t>
                      </a:r>
                      <a:endParaRPr lang="en-GB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£1,950 </a:t>
                      </a:r>
                      <a:endParaRPr lang="en-GB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£2,100</a:t>
                      </a:r>
                      <a:endParaRPr lang="en-GB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£2,450</a:t>
                      </a:r>
                      <a:endParaRPr lang="en-GB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044072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8F5C881-1014-BD14-1806-16B862679C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8437648"/>
              </p:ext>
            </p:extLst>
          </p:nvPr>
        </p:nvGraphicFramePr>
        <p:xfrm>
          <a:off x="658392" y="3685051"/>
          <a:ext cx="8288924" cy="245879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71362">
                  <a:extLst>
                    <a:ext uri="{9D8B030D-6E8A-4147-A177-3AD203B41FA5}">
                      <a16:colId xmlns:a16="http://schemas.microsoft.com/office/drawing/2014/main" val="2707464835"/>
                    </a:ext>
                  </a:extLst>
                </a:gridCol>
                <a:gridCol w="1051962">
                  <a:extLst>
                    <a:ext uri="{9D8B030D-6E8A-4147-A177-3AD203B41FA5}">
                      <a16:colId xmlns:a16="http://schemas.microsoft.com/office/drawing/2014/main" val="2588326658"/>
                    </a:ext>
                  </a:extLst>
                </a:gridCol>
                <a:gridCol w="1019341">
                  <a:extLst>
                    <a:ext uri="{9D8B030D-6E8A-4147-A177-3AD203B41FA5}">
                      <a16:colId xmlns:a16="http://schemas.microsoft.com/office/drawing/2014/main" val="3748965429"/>
                    </a:ext>
                  </a:extLst>
                </a:gridCol>
                <a:gridCol w="984189">
                  <a:extLst>
                    <a:ext uri="{9D8B030D-6E8A-4147-A177-3AD203B41FA5}">
                      <a16:colId xmlns:a16="http://schemas.microsoft.com/office/drawing/2014/main" val="1829641298"/>
                    </a:ext>
                  </a:extLst>
                </a:gridCol>
                <a:gridCol w="930243">
                  <a:extLst>
                    <a:ext uri="{9D8B030D-6E8A-4147-A177-3AD203B41FA5}">
                      <a16:colId xmlns:a16="http://schemas.microsoft.com/office/drawing/2014/main" val="1231494824"/>
                    </a:ext>
                  </a:extLst>
                </a:gridCol>
                <a:gridCol w="915157">
                  <a:extLst>
                    <a:ext uri="{9D8B030D-6E8A-4147-A177-3AD203B41FA5}">
                      <a16:colId xmlns:a16="http://schemas.microsoft.com/office/drawing/2014/main" val="3046987565"/>
                    </a:ext>
                  </a:extLst>
                </a:gridCol>
                <a:gridCol w="1216670">
                  <a:extLst>
                    <a:ext uri="{9D8B030D-6E8A-4147-A177-3AD203B41FA5}">
                      <a16:colId xmlns:a16="http://schemas.microsoft.com/office/drawing/2014/main" val="1350118938"/>
                    </a:ext>
                  </a:extLst>
                </a:gridCol>
              </a:tblGrid>
              <a:tr h="257175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 sz="2000" dirty="0">
                        <a:effectLst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Jan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Fed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Mar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Apr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May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Jun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56574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Fixed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£5,550</a:t>
                      </a:r>
                      <a:r>
                        <a:rPr lang="en-GB" sz="2000" dirty="0"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£5,550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£5,550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£5,550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£5,550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£5,550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058504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Variable Cost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£700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£1,500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£1,650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£2,100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£2,100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£2,450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820993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Total Cost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£6,250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£7,050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£7,200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£7,650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£7,650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£8,000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873272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Revenue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£3,000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£4,500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£6,000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£8,000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£8,600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>
                          <a:effectLst/>
                          <a:latin typeface="Calibri"/>
                        </a:rPr>
                        <a:t>£9,500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2006801"/>
                  </a:ext>
                </a:extLst>
              </a:tr>
              <a:tr h="458548"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Total Variable Cost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-£3,250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-£2,500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-£1,200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£350 </a:t>
                      </a:r>
                      <a:endParaRPr lang="en-US" sz="200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£950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tc>
                  <a:txBody>
                    <a:bodyPr/>
                    <a:lstStyle/>
                    <a:p>
                      <a:pPr marL="0" fontAlgn="base">
                        <a:buNone/>
                      </a:pPr>
                      <a:r>
                        <a:rPr lang="en-GB" sz="2000" b="1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£1,500</a:t>
                      </a:r>
                      <a:endParaRPr lang="en-GB" sz="2000" dirty="0">
                        <a:effectLst/>
                        <a:latin typeface="Calibri"/>
                      </a:endParaRPr>
                    </a:p>
                  </a:txBody>
                  <a:tcPr marL="76200" marR="76200" marT="47625" marB="47625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E19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03060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5717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A1F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645920"/>
            <a:ext cx="4206240" cy="4206240"/>
          </a:xfrm>
          <a:prstGeom prst="ellipse">
            <a:avLst/>
          </a:prstGeom>
          <a:solidFill>
            <a:srgbClr val="6D2E46">
              <a:alpha val="7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1554480" y="4572000"/>
            <a:ext cx="3840480" cy="3840480"/>
          </a:xfrm>
          <a:prstGeom prst="ellipse">
            <a:avLst/>
          </a:prstGeom>
          <a:solidFill>
            <a:srgbClr val="6D2E46">
              <a:alpha val="70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22960" y="502920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Conclusions</a:t>
            </a:r>
            <a:endParaRPr lang="en-US" sz="3600" dirty="0"/>
          </a:p>
        </p:txBody>
      </p:sp>
      <p:sp>
        <p:nvSpPr>
          <p:cNvPr id="7" name="Text 5"/>
          <p:cNvSpPr/>
          <p:nvPr/>
        </p:nvSpPr>
        <p:spPr>
          <a:xfrm>
            <a:off x="4685423" y="2399693"/>
            <a:ext cx="329184" cy="32918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endParaRPr lang="en-US" b="1" dirty="0">
              <a:solidFill>
                <a:srgbClr val="4A1F30"/>
              </a:solidFill>
              <a:latin typeface="Cambria"/>
              <a:ea typeface="Cambria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71600" y="1636776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curated, ethically-sourced alternative in a UK online fashion market worth over £28 billion — differentiated from fast-fashion giants by quality, community and trust.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71600" y="2569464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lean two-founder management structure and Private Limited Company format keep the business agile, protected and investable.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71600" y="3502152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 marketing and micro-influencer partnerships give us a low-cost, high-engagement route to our core 18–35 audience.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71600" y="4434840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£20,000 in funding (£12,000 Start Up Loan + £8,000 personal equity) covers our launch costs and carries us to profitability by month four.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A1F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645920" y="-1645920"/>
            <a:ext cx="4572000" cy="4572000"/>
          </a:xfrm>
          <a:prstGeom prst="ellipse">
            <a:avLst/>
          </a:prstGeom>
          <a:solidFill>
            <a:srgbClr val="6D2E46">
              <a:alpha val="7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9692640" y="4206240"/>
            <a:ext cx="4114800" cy="4114800"/>
          </a:xfrm>
          <a:prstGeom prst="ellipse">
            <a:avLst/>
          </a:prstGeom>
          <a:solidFill>
            <a:srgbClr val="6D2E46">
              <a:alpha val="70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5532902" y="1463040"/>
            <a:ext cx="914400" cy="914400"/>
          </a:xfrm>
          <a:prstGeom prst="ellipse">
            <a:avLst/>
          </a:prstGeom>
          <a:solidFill>
            <a:srgbClr val="B8935A"/>
          </a:solidFill>
          <a:ln/>
        </p:spPr>
      </p:sp>
      <p:pic>
        <p:nvPicPr>
          <p:cNvPr id="5" name="Image 0" descr="/home/claude/styled_final/icon_quest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3486" y="1563624"/>
            <a:ext cx="713232" cy="71323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36447" y="2665247"/>
            <a:ext cx="10515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Questions?</a:t>
            </a:r>
            <a:endParaRPr lang="en-US" sz="4600" dirty="0"/>
          </a:p>
        </p:txBody>
      </p:sp>
      <p:sp>
        <p:nvSpPr>
          <p:cNvPr id="8" name="Shape 5"/>
          <p:cNvSpPr/>
          <p:nvPr/>
        </p:nvSpPr>
        <p:spPr>
          <a:xfrm>
            <a:off x="4623897" y="3725978"/>
            <a:ext cx="2743200" cy="0"/>
          </a:xfrm>
          <a:prstGeom prst="line">
            <a:avLst/>
          </a:prstGeom>
          <a:noFill/>
          <a:ln w="25400">
            <a:solidFill>
              <a:srgbClr val="B8935A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385087" y="4022011"/>
            <a:ext cx="941832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Thank you for your time and consideration</a:t>
            </a:r>
            <a:endParaRPr lang="en-US" sz="2800" b="1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15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493</cp:revision>
  <dcterms:created xsi:type="dcterms:W3CDTF">2026-08-09T13:27:18Z</dcterms:created>
  <dcterms:modified xsi:type="dcterms:W3CDTF">2026-08-09T21:36:17Z</dcterms:modified>
</cp:coreProperties>
</file>