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10"/>
  </p:notesMasterIdLst>
  <p:sldIdLst>
    <p:sldId id="256" r:id="rId2"/>
    <p:sldId id="258" r:id="rId3"/>
    <p:sldId id="257" r:id="rId4"/>
    <p:sldId id="259" r:id="rId5"/>
    <p:sldId id="265" r:id="rId6"/>
    <p:sldId id="261" r:id="rId7"/>
    <p:sldId id="262"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BC7EE2-C11D-D00E-0EFC-BCA3D3F95C7E}" v="64" dt="2023-02-14T15:41:56.673"/>
    <p1510:client id="{B89A343F-41C5-4922-AED6-48BF1F6BF5DF}" v="421" dt="2023-02-14T15:24:06.224"/>
    <p1510:client id="{C54919D6-A4E1-2591-0C4E-F9F9A052C37E}" v="4" dt="2023-02-14T15:45:01.4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39" autoAdjust="0"/>
    <p:restoredTop sz="94660"/>
  </p:normalViewPr>
  <p:slideViewPr>
    <p:cSldViewPr snapToGrid="0">
      <p:cViewPr varScale="1">
        <p:scale>
          <a:sx n="78" d="100"/>
          <a:sy n="78" d="100"/>
        </p:scale>
        <p:origin x="994"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6T13:56:45.483"/>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782199-3CB3-4CA3-9BAF-D3D970F77A46}" type="datetimeFigureOut">
              <a:rPr lang="en-GB" smtClean="0"/>
              <a:t>19/02/2023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0CC5B6-CB52-4F1E-A8CF-2639A6F42854}" type="slidenum">
              <a:rPr lang="en-GB" smtClean="0"/>
              <a:t>‹#›</a:t>
            </a:fld>
            <a:endParaRPr lang="en-GB"/>
          </a:p>
        </p:txBody>
      </p:sp>
    </p:spTree>
    <p:extLst>
      <p:ext uri="{BB962C8B-B14F-4D97-AF65-F5344CB8AC3E}">
        <p14:creationId xmlns:p14="http://schemas.microsoft.com/office/powerpoint/2010/main" val="42191834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ea typeface="+mj-ea"/>
                <a:cs typeface="+mj-cs"/>
              </a:rPr>
              <a:t>According to Holt 1991, “children tend to learn more easily than adults, and we better understands children learn, they grow in confidence, knowledge, curiosity, independence, resourcefulness , competence and understanding”(Nieuerburgh, 2023)</a:t>
            </a:r>
          </a:p>
          <a:p>
            <a:endParaRPr lang="en-GB" dirty="0"/>
          </a:p>
        </p:txBody>
      </p:sp>
      <p:sp>
        <p:nvSpPr>
          <p:cNvPr id="4" name="Slide Number Placeholder 3"/>
          <p:cNvSpPr>
            <a:spLocks noGrp="1"/>
          </p:cNvSpPr>
          <p:nvPr>
            <p:ph type="sldNum" sz="quarter" idx="5"/>
          </p:nvPr>
        </p:nvSpPr>
        <p:spPr/>
        <p:txBody>
          <a:bodyPr/>
          <a:lstStyle/>
          <a:p>
            <a:fld id="{F40CC5B6-CB52-4F1E-A8CF-2639A6F42854}" type="slidenum">
              <a:rPr lang="en-GB" smtClean="0"/>
              <a:t>3</a:t>
            </a:fld>
            <a:endParaRPr lang="en-GB"/>
          </a:p>
        </p:txBody>
      </p:sp>
    </p:spTree>
    <p:extLst>
      <p:ext uri="{BB962C8B-B14F-4D97-AF65-F5344CB8AC3E}">
        <p14:creationId xmlns:p14="http://schemas.microsoft.com/office/powerpoint/2010/main" val="1495909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0CC5B6-CB52-4F1E-A8CF-2639A6F42854}" type="slidenum">
              <a:rPr lang="en-GB" smtClean="0"/>
              <a:t>8</a:t>
            </a:fld>
            <a:endParaRPr lang="en-GB"/>
          </a:p>
        </p:txBody>
      </p:sp>
    </p:spTree>
    <p:extLst>
      <p:ext uri="{BB962C8B-B14F-4D97-AF65-F5344CB8AC3E}">
        <p14:creationId xmlns:p14="http://schemas.microsoft.com/office/powerpoint/2010/main" val="3079585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2/19/2023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076980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2/19/2023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822706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2/19/2023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18720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2/19/2023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29242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2/19/2023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6589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2/19/2023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82077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2/19/2023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73543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2/19/2023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9154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2/19/2023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250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2/19/2023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75557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2/19/2023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68657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2/19/2023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61287279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3.png"/><Relationship Id="rId7" Type="http://schemas.openxmlformats.org/officeDocument/2006/relationships/image" Target="../media/image5.jpe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familiasenruta.com/fnr-crianza/crianza-viajera/emmi-pikler/" TargetMode="Externa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6" name="Rectangle 38">
            <a:extLst>
              <a:ext uri="{FF2B5EF4-FFF2-40B4-BE49-F238E27FC236}">
                <a16:creationId xmlns:a16="http://schemas.microsoft.com/office/drawing/2014/main" id="{F95DC6D5-A7B0-4D09-A7A5-62869A0D2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3">
            <a:extLst>
              <a:ext uri="{FF2B5EF4-FFF2-40B4-BE49-F238E27FC236}">
                <a16:creationId xmlns:a16="http://schemas.microsoft.com/office/drawing/2014/main" id="{4055C930-7421-B842-8FA4-287B7C8341F8}"/>
              </a:ext>
            </a:extLst>
          </p:cNvPr>
          <p:cNvPicPr>
            <a:picLocks noChangeAspect="1"/>
          </p:cNvPicPr>
          <p:nvPr/>
        </p:nvPicPr>
        <p:blipFill rotWithShape="1">
          <a:blip r:embed="rId2">
            <a:alphaModFix amt="50000"/>
          </a:blip>
          <a:srcRect t="25000"/>
          <a:stretch/>
        </p:blipFill>
        <p:spPr>
          <a:xfrm>
            <a:off x="-3027" y="10"/>
            <a:ext cx="12191979" cy="6857990"/>
          </a:xfrm>
          <a:prstGeom prst="rect">
            <a:avLst/>
          </a:prstGeom>
        </p:spPr>
      </p:pic>
      <p:sp>
        <p:nvSpPr>
          <p:cNvPr id="2" name="Title 1"/>
          <p:cNvSpPr>
            <a:spLocks noGrp="1"/>
          </p:cNvSpPr>
          <p:nvPr>
            <p:ph type="ctrTitle"/>
          </p:nvPr>
        </p:nvSpPr>
        <p:spPr>
          <a:xfrm>
            <a:off x="841248" y="847082"/>
            <a:ext cx="3803904" cy="5123950"/>
          </a:xfrm>
        </p:spPr>
        <p:txBody>
          <a:bodyPr vert="horz" lIns="91440" tIns="45720" rIns="91440" bIns="45720" rtlCol="0" anchor="t">
            <a:normAutofit/>
          </a:bodyPr>
          <a:lstStyle/>
          <a:p>
            <a:pPr>
              <a:lnSpc>
                <a:spcPct val="90000"/>
              </a:lnSpc>
            </a:pPr>
            <a:r>
              <a:rPr lang="en-US" sz="5100" dirty="0"/>
              <a:t>Working with children in a Social care settings </a:t>
            </a:r>
            <a:br>
              <a:rPr lang="en-US" sz="5100" dirty="0"/>
            </a:br>
            <a:br>
              <a:rPr lang="en-US" sz="5100" dirty="0"/>
            </a:br>
            <a:endParaRPr lang="en-US" sz="5100" dirty="0"/>
          </a:p>
        </p:txBody>
      </p:sp>
      <p:sp>
        <p:nvSpPr>
          <p:cNvPr id="47" name="sketchy rectangle">
            <a:extLst>
              <a:ext uri="{FF2B5EF4-FFF2-40B4-BE49-F238E27FC236}">
                <a16:creationId xmlns:a16="http://schemas.microsoft.com/office/drawing/2014/main" id="{E72C4BCF-DD12-4745-97A9-F340887E1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0453" y="563667"/>
            <a:ext cx="6570918" cy="5579082"/>
          </a:xfrm>
          <a:custGeom>
            <a:avLst/>
            <a:gdLst>
              <a:gd name="connsiteX0" fmla="*/ 0 w 6570918"/>
              <a:gd name="connsiteY0" fmla="*/ 0 h 5579082"/>
              <a:gd name="connsiteX1" fmla="*/ 525673 w 6570918"/>
              <a:gd name="connsiteY1" fmla="*/ 0 h 5579082"/>
              <a:gd name="connsiteX2" fmla="*/ 1182765 w 6570918"/>
              <a:gd name="connsiteY2" fmla="*/ 0 h 5579082"/>
              <a:gd name="connsiteX3" fmla="*/ 1905566 w 6570918"/>
              <a:gd name="connsiteY3" fmla="*/ 0 h 5579082"/>
              <a:gd name="connsiteX4" fmla="*/ 2365530 w 6570918"/>
              <a:gd name="connsiteY4" fmla="*/ 0 h 5579082"/>
              <a:gd name="connsiteX5" fmla="*/ 2825495 w 6570918"/>
              <a:gd name="connsiteY5" fmla="*/ 0 h 5579082"/>
              <a:gd name="connsiteX6" fmla="*/ 3614005 w 6570918"/>
              <a:gd name="connsiteY6" fmla="*/ 0 h 5579082"/>
              <a:gd name="connsiteX7" fmla="*/ 4271097 w 6570918"/>
              <a:gd name="connsiteY7" fmla="*/ 0 h 5579082"/>
              <a:gd name="connsiteX8" fmla="*/ 4731061 w 6570918"/>
              <a:gd name="connsiteY8" fmla="*/ 0 h 5579082"/>
              <a:gd name="connsiteX9" fmla="*/ 5388153 w 6570918"/>
              <a:gd name="connsiteY9" fmla="*/ 0 h 5579082"/>
              <a:gd name="connsiteX10" fmla="*/ 6570918 w 6570918"/>
              <a:gd name="connsiteY10" fmla="*/ 0 h 5579082"/>
              <a:gd name="connsiteX11" fmla="*/ 6570918 w 6570918"/>
              <a:gd name="connsiteY11" fmla="*/ 641594 h 5579082"/>
              <a:gd name="connsiteX12" fmla="*/ 6570918 w 6570918"/>
              <a:gd name="connsiteY12" fmla="*/ 1338980 h 5579082"/>
              <a:gd name="connsiteX13" fmla="*/ 6570918 w 6570918"/>
              <a:gd name="connsiteY13" fmla="*/ 1868992 h 5579082"/>
              <a:gd name="connsiteX14" fmla="*/ 6570918 w 6570918"/>
              <a:gd name="connsiteY14" fmla="*/ 2677959 h 5579082"/>
              <a:gd name="connsiteX15" fmla="*/ 6570918 w 6570918"/>
              <a:gd name="connsiteY15" fmla="*/ 3375345 h 5579082"/>
              <a:gd name="connsiteX16" fmla="*/ 6570918 w 6570918"/>
              <a:gd name="connsiteY16" fmla="*/ 4184312 h 5579082"/>
              <a:gd name="connsiteX17" fmla="*/ 6570918 w 6570918"/>
              <a:gd name="connsiteY17" fmla="*/ 4825906 h 5579082"/>
              <a:gd name="connsiteX18" fmla="*/ 6570918 w 6570918"/>
              <a:gd name="connsiteY18" fmla="*/ 5579082 h 5579082"/>
              <a:gd name="connsiteX19" fmla="*/ 5913826 w 6570918"/>
              <a:gd name="connsiteY19" fmla="*/ 5579082 h 5579082"/>
              <a:gd name="connsiteX20" fmla="*/ 5256734 w 6570918"/>
              <a:gd name="connsiteY20" fmla="*/ 5579082 h 5579082"/>
              <a:gd name="connsiteX21" fmla="*/ 4796770 w 6570918"/>
              <a:gd name="connsiteY21" fmla="*/ 5579082 h 5579082"/>
              <a:gd name="connsiteX22" fmla="*/ 4139678 w 6570918"/>
              <a:gd name="connsiteY22" fmla="*/ 5579082 h 5579082"/>
              <a:gd name="connsiteX23" fmla="*/ 3548296 w 6570918"/>
              <a:gd name="connsiteY23" fmla="*/ 5579082 h 5579082"/>
              <a:gd name="connsiteX24" fmla="*/ 2956913 w 6570918"/>
              <a:gd name="connsiteY24" fmla="*/ 5579082 h 5579082"/>
              <a:gd name="connsiteX25" fmla="*/ 2365530 w 6570918"/>
              <a:gd name="connsiteY25" fmla="*/ 5579082 h 5579082"/>
              <a:gd name="connsiteX26" fmla="*/ 1774148 w 6570918"/>
              <a:gd name="connsiteY26" fmla="*/ 5579082 h 5579082"/>
              <a:gd name="connsiteX27" fmla="*/ 1051347 w 6570918"/>
              <a:gd name="connsiteY27" fmla="*/ 5579082 h 5579082"/>
              <a:gd name="connsiteX28" fmla="*/ 0 w 6570918"/>
              <a:gd name="connsiteY28" fmla="*/ 5579082 h 5579082"/>
              <a:gd name="connsiteX29" fmla="*/ 0 w 6570918"/>
              <a:gd name="connsiteY29" fmla="*/ 5049069 h 5579082"/>
              <a:gd name="connsiteX30" fmla="*/ 0 w 6570918"/>
              <a:gd name="connsiteY30" fmla="*/ 4407475 h 5579082"/>
              <a:gd name="connsiteX31" fmla="*/ 0 w 6570918"/>
              <a:gd name="connsiteY31" fmla="*/ 3654299 h 5579082"/>
              <a:gd name="connsiteX32" fmla="*/ 0 w 6570918"/>
              <a:gd name="connsiteY32" fmla="*/ 2845332 h 5579082"/>
              <a:gd name="connsiteX33" fmla="*/ 0 w 6570918"/>
              <a:gd name="connsiteY33" fmla="*/ 2315319 h 5579082"/>
              <a:gd name="connsiteX34" fmla="*/ 0 w 6570918"/>
              <a:gd name="connsiteY34" fmla="*/ 1785306 h 5579082"/>
              <a:gd name="connsiteX35" fmla="*/ 0 w 6570918"/>
              <a:gd name="connsiteY35" fmla="*/ 976339 h 5579082"/>
              <a:gd name="connsiteX36" fmla="*/ 0 w 6570918"/>
              <a:gd name="connsiteY36" fmla="*/ 0 h 557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570918" h="5579082" fill="none" extrusionOk="0">
                <a:moveTo>
                  <a:pt x="0" y="0"/>
                </a:moveTo>
                <a:cubicBezTo>
                  <a:pt x="243958" y="-12943"/>
                  <a:pt x="320490" y="5069"/>
                  <a:pt x="525673" y="0"/>
                </a:cubicBezTo>
                <a:cubicBezTo>
                  <a:pt x="730856" y="-5069"/>
                  <a:pt x="894885" y="-31124"/>
                  <a:pt x="1182765" y="0"/>
                </a:cubicBezTo>
                <a:cubicBezTo>
                  <a:pt x="1470645" y="31124"/>
                  <a:pt x="1749273" y="-34665"/>
                  <a:pt x="1905566" y="0"/>
                </a:cubicBezTo>
                <a:cubicBezTo>
                  <a:pt x="2061859" y="34665"/>
                  <a:pt x="2197988" y="-9109"/>
                  <a:pt x="2365530" y="0"/>
                </a:cubicBezTo>
                <a:cubicBezTo>
                  <a:pt x="2533072" y="9109"/>
                  <a:pt x="2717818" y="14270"/>
                  <a:pt x="2825495" y="0"/>
                </a:cubicBezTo>
                <a:cubicBezTo>
                  <a:pt x="2933173" y="-14270"/>
                  <a:pt x="3325797" y="34931"/>
                  <a:pt x="3614005" y="0"/>
                </a:cubicBezTo>
                <a:cubicBezTo>
                  <a:pt x="3902213" y="-34931"/>
                  <a:pt x="4022668" y="20046"/>
                  <a:pt x="4271097" y="0"/>
                </a:cubicBezTo>
                <a:cubicBezTo>
                  <a:pt x="4519526" y="-20046"/>
                  <a:pt x="4513512" y="-11694"/>
                  <a:pt x="4731061" y="0"/>
                </a:cubicBezTo>
                <a:cubicBezTo>
                  <a:pt x="4948610" y="11694"/>
                  <a:pt x="5198372" y="9165"/>
                  <a:pt x="5388153" y="0"/>
                </a:cubicBezTo>
                <a:cubicBezTo>
                  <a:pt x="5577934" y="-9165"/>
                  <a:pt x="6151380" y="40199"/>
                  <a:pt x="6570918" y="0"/>
                </a:cubicBezTo>
                <a:cubicBezTo>
                  <a:pt x="6551036" y="203561"/>
                  <a:pt x="6580818" y="383315"/>
                  <a:pt x="6570918" y="641594"/>
                </a:cubicBezTo>
                <a:cubicBezTo>
                  <a:pt x="6561018" y="899873"/>
                  <a:pt x="6567176" y="1128287"/>
                  <a:pt x="6570918" y="1338980"/>
                </a:cubicBezTo>
                <a:cubicBezTo>
                  <a:pt x="6574660" y="1549673"/>
                  <a:pt x="6585356" y="1654385"/>
                  <a:pt x="6570918" y="1868992"/>
                </a:cubicBezTo>
                <a:cubicBezTo>
                  <a:pt x="6556480" y="2083599"/>
                  <a:pt x="6556432" y="2483858"/>
                  <a:pt x="6570918" y="2677959"/>
                </a:cubicBezTo>
                <a:cubicBezTo>
                  <a:pt x="6585404" y="2872060"/>
                  <a:pt x="6594779" y="3123863"/>
                  <a:pt x="6570918" y="3375345"/>
                </a:cubicBezTo>
                <a:cubicBezTo>
                  <a:pt x="6547057" y="3626827"/>
                  <a:pt x="6570936" y="3958160"/>
                  <a:pt x="6570918" y="4184312"/>
                </a:cubicBezTo>
                <a:cubicBezTo>
                  <a:pt x="6570900" y="4410464"/>
                  <a:pt x="6547287" y="4544723"/>
                  <a:pt x="6570918" y="4825906"/>
                </a:cubicBezTo>
                <a:cubicBezTo>
                  <a:pt x="6594549" y="5107089"/>
                  <a:pt x="6602036" y="5410476"/>
                  <a:pt x="6570918" y="5579082"/>
                </a:cubicBezTo>
                <a:cubicBezTo>
                  <a:pt x="6298110" y="5570936"/>
                  <a:pt x="6115328" y="5586054"/>
                  <a:pt x="5913826" y="5579082"/>
                </a:cubicBezTo>
                <a:cubicBezTo>
                  <a:pt x="5712324" y="5572110"/>
                  <a:pt x="5388485" y="5595536"/>
                  <a:pt x="5256734" y="5579082"/>
                </a:cubicBezTo>
                <a:cubicBezTo>
                  <a:pt x="5124983" y="5562628"/>
                  <a:pt x="4935790" y="5558095"/>
                  <a:pt x="4796770" y="5579082"/>
                </a:cubicBezTo>
                <a:cubicBezTo>
                  <a:pt x="4657750" y="5600069"/>
                  <a:pt x="4406133" y="5565422"/>
                  <a:pt x="4139678" y="5579082"/>
                </a:cubicBezTo>
                <a:cubicBezTo>
                  <a:pt x="3873223" y="5592742"/>
                  <a:pt x="3680595" y="5550657"/>
                  <a:pt x="3548296" y="5579082"/>
                </a:cubicBezTo>
                <a:cubicBezTo>
                  <a:pt x="3415997" y="5607507"/>
                  <a:pt x="3154943" y="5582453"/>
                  <a:pt x="2956913" y="5579082"/>
                </a:cubicBezTo>
                <a:cubicBezTo>
                  <a:pt x="2758883" y="5575711"/>
                  <a:pt x="2616161" y="5608318"/>
                  <a:pt x="2365530" y="5579082"/>
                </a:cubicBezTo>
                <a:cubicBezTo>
                  <a:pt x="2114899" y="5549846"/>
                  <a:pt x="2015415" y="5589111"/>
                  <a:pt x="1774148" y="5579082"/>
                </a:cubicBezTo>
                <a:cubicBezTo>
                  <a:pt x="1532881" y="5569053"/>
                  <a:pt x="1276772" y="5614025"/>
                  <a:pt x="1051347" y="5579082"/>
                </a:cubicBezTo>
                <a:cubicBezTo>
                  <a:pt x="825922" y="5544139"/>
                  <a:pt x="317006" y="5579887"/>
                  <a:pt x="0" y="5579082"/>
                </a:cubicBezTo>
                <a:cubicBezTo>
                  <a:pt x="647" y="5359793"/>
                  <a:pt x="-19331" y="5263540"/>
                  <a:pt x="0" y="5049069"/>
                </a:cubicBezTo>
                <a:cubicBezTo>
                  <a:pt x="19331" y="4834598"/>
                  <a:pt x="-28451" y="4599178"/>
                  <a:pt x="0" y="4407475"/>
                </a:cubicBezTo>
                <a:cubicBezTo>
                  <a:pt x="28451" y="4215772"/>
                  <a:pt x="-6879" y="3851595"/>
                  <a:pt x="0" y="3654299"/>
                </a:cubicBezTo>
                <a:cubicBezTo>
                  <a:pt x="6879" y="3457003"/>
                  <a:pt x="-13361" y="3153430"/>
                  <a:pt x="0" y="2845332"/>
                </a:cubicBezTo>
                <a:cubicBezTo>
                  <a:pt x="13361" y="2537234"/>
                  <a:pt x="-16264" y="2440224"/>
                  <a:pt x="0" y="2315319"/>
                </a:cubicBezTo>
                <a:cubicBezTo>
                  <a:pt x="16264" y="2190414"/>
                  <a:pt x="-4326" y="1972406"/>
                  <a:pt x="0" y="1785306"/>
                </a:cubicBezTo>
                <a:cubicBezTo>
                  <a:pt x="4326" y="1598206"/>
                  <a:pt x="36209" y="1149228"/>
                  <a:pt x="0" y="976339"/>
                </a:cubicBezTo>
                <a:cubicBezTo>
                  <a:pt x="-36209" y="803450"/>
                  <a:pt x="-26312" y="313518"/>
                  <a:pt x="0" y="0"/>
                </a:cubicBezTo>
                <a:close/>
              </a:path>
              <a:path w="6570918" h="5579082" stroke="0" extrusionOk="0">
                <a:moveTo>
                  <a:pt x="0" y="0"/>
                </a:moveTo>
                <a:cubicBezTo>
                  <a:pt x="278313" y="27288"/>
                  <a:pt x="431280" y="2299"/>
                  <a:pt x="591383" y="0"/>
                </a:cubicBezTo>
                <a:cubicBezTo>
                  <a:pt x="751486" y="-2299"/>
                  <a:pt x="864229" y="-10501"/>
                  <a:pt x="1051347" y="0"/>
                </a:cubicBezTo>
                <a:cubicBezTo>
                  <a:pt x="1238465" y="10501"/>
                  <a:pt x="1656622" y="-8810"/>
                  <a:pt x="1839857" y="0"/>
                </a:cubicBezTo>
                <a:cubicBezTo>
                  <a:pt x="2023092" y="8810"/>
                  <a:pt x="2169087" y="15350"/>
                  <a:pt x="2431240" y="0"/>
                </a:cubicBezTo>
                <a:cubicBezTo>
                  <a:pt x="2693393" y="-15350"/>
                  <a:pt x="2900257" y="27267"/>
                  <a:pt x="3022622" y="0"/>
                </a:cubicBezTo>
                <a:cubicBezTo>
                  <a:pt x="3144987" y="-27267"/>
                  <a:pt x="3447181" y="14689"/>
                  <a:pt x="3811132" y="0"/>
                </a:cubicBezTo>
                <a:cubicBezTo>
                  <a:pt x="4175083" y="-14689"/>
                  <a:pt x="4141184" y="1416"/>
                  <a:pt x="4336806" y="0"/>
                </a:cubicBezTo>
                <a:cubicBezTo>
                  <a:pt x="4532428" y="-1416"/>
                  <a:pt x="4953156" y="21134"/>
                  <a:pt x="5125316" y="0"/>
                </a:cubicBezTo>
                <a:cubicBezTo>
                  <a:pt x="5297476" y="-21134"/>
                  <a:pt x="5588322" y="-4504"/>
                  <a:pt x="5913826" y="0"/>
                </a:cubicBezTo>
                <a:cubicBezTo>
                  <a:pt x="6239330" y="4504"/>
                  <a:pt x="6420523" y="-5260"/>
                  <a:pt x="6570918" y="0"/>
                </a:cubicBezTo>
                <a:cubicBezTo>
                  <a:pt x="6591445" y="372376"/>
                  <a:pt x="6574842" y="632430"/>
                  <a:pt x="6570918" y="808967"/>
                </a:cubicBezTo>
                <a:cubicBezTo>
                  <a:pt x="6566994" y="985504"/>
                  <a:pt x="6590171" y="1307889"/>
                  <a:pt x="6570918" y="1562143"/>
                </a:cubicBezTo>
                <a:cubicBezTo>
                  <a:pt x="6551665" y="1816397"/>
                  <a:pt x="6555438" y="1963128"/>
                  <a:pt x="6570918" y="2092156"/>
                </a:cubicBezTo>
                <a:cubicBezTo>
                  <a:pt x="6586398" y="2221184"/>
                  <a:pt x="6566210" y="2620933"/>
                  <a:pt x="6570918" y="2789541"/>
                </a:cubicBezTo>
                <a:cubicBezTo>
                  <a:pt x="6575626" y="2958149"/>
                  <a:pt x="6544837" y="3183433"/>
                  <a:pt x="6570918" y="3486926"/>
                </a:cubicBezTo>
                <a:cubicBezTo>
                  <a:pt x="6596999" y="3790419"/>
                  <a:pt x="6605308" y="3845885"/>
                  <a:pt x="6570918" y="4184312"/>
                </a:cubicBezTo>
                <a:cubicBezTo>
                  <a:pt x="6536528" y="4522739"/>
                  <a:pt x="6608082" y="4624099"/>
                  <a:pt x="6570918" y="4937488"/>
                </a:cubicBezTo>
                <a:cubicBezTo>
                  <a:pt x="6533754" y="5250877"/>
                  <a:pt x="6586964" y="5431073"/>
                  <a:pt x="6570918" y="5579082"/>
                </a:cubicBezTo>
                <a:cubicBezTo>
                  <a:pt x="6289892" y="5586213"/>
                  <a:pt x="6205354" y="5547724"/>
                  <a:pt x="5848117" y="5579082"/>
                </a:cubicBezTo>
                <a:cubicBezTo>
                  <a:pt x="5490880" y="5610440"/>
                  <a:pt x="5430172" y="5600685"/>
                  <a:pt x="5322444" y="5579082"/>
                </a:cubicBezTo>
                <a:cubicBezTo>
                  <a:pt x="5214716" y="5557479"/>
                  <a:pt x="4791298" y="5604209"/>
                  <a:pt x="4533933" y="5579082"/>
                </a:cubicBezTo>
                <a:cubicBezTo>
                  <a:pt x="4276568" y="5553955"/>
                  <a:pt x="4194834" y="5592381"/>
                  <a:pt x="3876842" y="5579082"/>
                </a:cubicBezTo>
                <a:cubicBezTo>
                  <a:pt x="3558850" y="5565783"/>
                  <a:pt x="3592122" y="5581860"/>
                  <a:pt x="3351168" y="5579082"/>
                </a:cubicBezTo>
                <a:cubicBezTo>
                  <a:pt x="3110214" y="5576304"/>
                  <a:pt x="2934023" y="5584193"/>
                  <a:pt x="2694076" y="5579082"/>
                </a:cubicBezTo>
                <a:cubicBezTo>
                  <a:pt x="2454129" y="5573971"/>
                  <a:pt x="2428702" y="5591803"/>
                  <a:pt x="2234112" y="5579082"/>
                </a:cubicBezTo>
                <a:cubicBezTo>
                  <a:pt x="2039522" y="5566361"/>
                  <a:pt x="1981009" y="5601189"/>
                  <a:pt x="1774148" y="5579082"/>
                </a:cubicBezTo>
                <a:cubicBezTo>
                  <a:pt x="1567287" y="5556975"/>
                  <a:pt x="1275481" y="5606317"/>
                  <a:pt x="1117056" y="5579082"/>
                </a:cubicBezTo>
                <a:cubicBezTo>
                  <a:pt x="958631" y="5551847"/>
                  <a:pt x="755477" y="5572254"/>
                  <a:pt x="591383" y="5579082"/>
                </a:cubicBezTo>
                <a:cubicBezTo>
                  <a:pt x="427289" y="5585910"/>
                  <a:pt x="187330" y="5591515"/>
                  <a:pt x="0" y="5579082"/>
                </a:cubicBezTo>
                <a:cubicBezTo>
                  <a:pt x="-26479" y="5461734"/>
                  <a:pt x="-8007" y="5136203"/>
                  <a:pt x="0" y="4993278"/>
                </a:cubicBezTo>
                <a:cubicBezTo>
                  <a:pt x="8007" y="4850353"/>
                  <a:pt x="-866" y="4711104"/>
                  <a:pt x="0" y="4463266"/>
                </a:cubicBezTo>
                <a:cubicBezTo>
                  <a:pt x="866" y="4215428"/>
                  <a:pt x="32773" y="4051281"/>
                  <a:pt x="0" y="3710090"/>
                </a:cubicBezTo>
                <a:cubicBezTo>
                  <a:pt x="-32773" y="3368899"/>
                  <a:pt x="-4467" y="3247332"/>
                  <a:pt x="0" y="3124286"/>
                </a:cubicBezTo>
                <a:cubicBezTo>
                  <a:pt x="4467" y="3001240"/>
                  <a:pt x="-19954" y="2606861"/>
                  <a:pt x="0" y="2371110"/>
                </a:cubicBezTo>
                <a:cubicBezTo>
                  <a:pt x="19954" y="2135359"/>
                  <a:pt x="32823" y="1730214"/>
                  <a:pt x="0" y="1562143"/>
                </a:cubicBezTo>
                <a:cubicBezTo>
                  <a:pt x="-32823" y="1394072"/>
                  <a:pt x="31174" y="1196398"/>
                  <a:pt x="0" y="920549"/>
                </a:cubicBezTo>
                <a:cubicBezTo>
                  <a:pt x="-31174" y="644700"/>
                  <a:pt x="-12315" y="369594"/>
                  <a:pt x="0" y="0"/>
                </a:cubicBezTo>
                <a:close/>
              </a:path>
            </a:pathLst>
          </a:custGeom>
          <a:solidFill>
            <a:schemeClr val="tx1"/>
          </a:solidFill>
          <a:ln w="95250">
            <a:solidFill>
              <a:schemeClr val="tx1"/>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5404104" y="847082"/>
            <a:ext cx="5946648" cy="4988412"/>
          </a:xfrm>
        </p:spPr>
        <p:txBody>
          <a:bodyPr vert="horz" lIns="91440" tIns="45720" rIns="91440" bIns="45720" rtlCol="0" anchor="t">
            <a:normAutofit lnSpcReduction="10000"/>
          </a:bodyPr>
          <a:lstStyle/>
          <a:p>
            <a:pPr indent="-228600">
              <a:buFont typeface="Arial" panose="020B0604020202020204" pitchFamily="34" charset="0"/>
              <a:buChar char="•"/>
            </a:pPr>
            <a:r>
              <a:rPr lang="en-US" sz="4400" b="1" dirty="0">
                <a:solidFill>
                  <a:schemeClr val="bg1"/>
                </a:solidFill>
              </a:rPr>
              <a:t>Name :Isaac Alake</a:t>
            </a:r>
          </a:p>
          <a:p>
            <a:pPr indent="-228600">
              <a:buFont typeface="Arial" panose="020B0604020202020204" pitchFamily="34" charset="0"/>
              <a:buChar char="•"/>
            </a:pPr>
            <a:r>
              <a:rPr lang="en-US" sz="4400" b="1" dirty="0">
                <a:solidFill>
                  <a:schemeClr val="bg1"/>
                </a:solidFill>
              </a:rPr>
              <a:t>Student number 2132943</a:t>
            </a:r>
          </a:p>
          <a:p>
            <a:pPr indent="-228600">
              <a:buFont typeface="Arial" panose="020B0604020202020204" pitchFamily="34" charset="0"/>
              <a:buChar char="•"/>
            </a:pPr>
            <a:r>
              <a:rPr lang="en-US" sz="4400" b="1" dirty="0">
                <a:solidFill>
                  <a:schemeClr val="bg1"/>
                </a:solidFill>
              </a:rPr>
              <a:t>Module code:LUHS4006</a:t>
            </a:r>
          </a:p>
          <a:p>
            <a:pPr indent="-228600">
              <a:buFont typeface="Arial" panose="020B0604020202020204" pitchFamily="34" charset="0"/>
              <a:buChar char="•"/>
            </a:pPr>
            <a:r>
              <a:rPr lang="en-US" sz="4400" b="1" dirty="0">
                <a:solidFill>
                  <a:schemeClr val="bg1"/>
                </a:solidFill>
              </a:rPr>
              <a:t>Lectures name : Jonne Davies</a:t>
            </a:r>
          </a:p>
          <a:p>
            <a:pPr indent="-228600">
              <a:buFont typeface="Arial" panose="020B0604020202020204" pitchFamily="34" charset="0"/>
              <a:buChar char="•"/>
            </a:pPr>
            <a:r>
              <a:rPr lang="en-US" sz="4400" b="1" dirty="0">
                <a:solidFill>
                  <a:schemeClr val="bg1"/>
                </a:solidFill>
              </a:rPr>
              <a:t>Module Tittle : Psychology In health And Social Care </a:t>
            </a:r>
          </a:p>
          <a:p>
            <a:pPr indent="-228600">
              <a:buFont typeface="Arial" panose="020B0604020202020204" pitchFamily="34" charset="0"/>
              <a:buChar char="•"/>
            </a:pPr>
            <a:endParaRPr lang="en-US" sz="4400" dirty="0">
              <a:solidFill>
                <a:schemeClr val="bg1"/>
              </a:solidFill>
            </a:endParaRPr>
          </a:p>
          <a:p>
            <a:pPr indent="-228600">
              <a:buFont typeface="Arial" panose="020B0604020202020204" pitchFamily="34" charset="0"/>
              <a:buChar char="•"/>
            </a:pPr>
            <a:endParaRPr lang="en-US" dirty="0">
              <a:solidFill>
                <a:schemeClr val="bg1"/>
              </a:solidFill>
            </a:endParaRPr>
          </a:p>
          <a:p>
            <a:pPr indent="-228600">
              <a:buFont typeface="Arial" panose="020B0604020202020204" pitchFamily="34" charset="0"/>
              <a:buChar char="•"/>
            </a:pPr>
            <a:endParaRPr lang="en-US" dirty="0">
              <a:solidFill>
                <a:schemeClr val="bg1"/>
              </a:solidFill>
            </a:endParaRPr>
          </a:p>
          <a:p>
            <a:pPr indent="-228600">
              <a:buFont typeface="Arial" panose="020B0604020202020204" pitchFamily="34" charset="0"/>
              <a:buChar char="•"/>
            </a:pPr>
            <a:endParaRPr lang="en-US" dirty="0">
              <a:solidFill>
                <a:srgbClr val="000000"/>
              </a:solidFill>
            </a:endParaRPr>
          </a:p>
          <a:p>
            <a:pPr indent="-228600">
              <a:buFont typeface="Arial" panose="020B0604020202020204" pitchFamily="34" charset="0"/>
              <a:buChar char="•"/>
            </a:pPr>
            <a:endParaRPr lang="en-US" dirty="0">
              <a:solidFill>
                <a:srgbClr val="000000"/>
              </a:solidFill>
            </a:endParaRPr>
          </a:p>
          <a:p>
            <a:pPr indent="-228600">
              <a:buFont typeface="Arial" panose="020B0604020202020204" pitchFamily="34" charset="0"/>
              <a:buChar char="•"/>
            </a:pPr>
            <a:endParaRPr lang="en-US" dirty="0"/>
          </a:p>
        </p:txBody>
      </p:sp>
      <p:pic>
        <p:nvPicPr>
          <p:cNvPr id="4" name="Picture 3">
            <a:extLst>
              <a:ext uri="{FF2B5EF4-FFF2-40B4-BE49-F238E27FC236}">
                <a16:creationId xmlns:a16="http://schemas.microsoft.com/office/drawing/2014/main" id="{878B30ED-F1D3-ADDE-22EC-0ADED83C3374}"/>
              </a:ext>
            </a:extLst>
          </p:cNvPr>
          <p:cNvPicPr>
            <a:picLocks noChangeAspect="1"/>
          </p:cNvPicPr>
          <p:nvPr/>
        </p:nvPicPr>
        <p:blipFill rotWithShape="1">
          <a:blip r:embed="rId3"/>
          <a:srcRect l="38763" t="36190" r="38629" b="36135"/>
          <a:stretch/>
        </p:blipFill>
        <p:spPr>
          <a:xfrm>
            <a:off x="550629" y="3328884"/>
            <a:ext cx="3894861" cy="2682034"/>
          </a:xfrm>
          <a:prstGeom prst="rect">
            <a:avLst/>
          </a:prstGeom>
        </p:spPr>
      </p:pic>
      <p:sp>
        <p:nvSpPr>
          <p:cNvPr id="5" name="TextBox 4">
            <a:extLst>
              <a:ext uri="{FF2B5EF4-FFF2-40B4-BE49-F238E27FC236}">
                <a16:creationId xmlns:a16="http://schemas.microsoft.com/office/drawing/2014/main" id="{F7FF1557-CD6C-D131-2D50-8377D8AE4A19}"/>
              </a:ext>
            </a:extLst>
          </p:cNvPr>
          <p:cNvSpPr txBox="1"/>
          <p:nvPr/>
        </p:nvSpPr>
        <p:spPr>
          <a:xfrm>
            <a:off x="1533525" y="6002786"/>
            <a:ext cx="1628775" cy="369332"/>
          </a:xfrm>
          <a:prstGeom prst="rect">
            <a:avLst/>
          </a:prstGeom>
          <a:solidFill>
            <a:schemeClr val="bg1"/>
          </a:solidFill>
        </p:spPr>
        <p:txBody>
          <a:bodyPr wrap="square" rtlCol="0">
            <a:spAutoFit/>
          </a:bodyPr>
          <a:lstStyle/>
          <a:p>
            <a:r>
              <a:rPr lang="en-GB" dirty="0"/>
              <a:t>(Khan,2023)</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81825"/>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AAA180"/>
          </a:solidFill>
          <a:ln w="38100" cap="rnd">
            <a:solidFill>
              <a:srgbClr val="AAA18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2">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6418237" y="1956150"/>
                <a:ext cx="36000" cy="32709"/>
              </a:xfrm>
              <a:prstGeom prst="rect">
                <a:avLst/>
              </a:prstGeom>
            </p:spPr>
          </p:pic>
        </mc:Fallback>
      </mc:AlternateContent>
      <p:pic>
        <p:nvPicPr>
          <p:cNvPr id="7" name="Picture 6">
            <a:extLst>
              <a:ext uri="{FF2B5EF4-FFF2-40B4-BE49-F238E27FC236}">
                <a16:creationId xmlns:a16="http://schemas.microsoft.com/office/drawing/2014/main" id="{CB296418-8724-6C77-5F42-9310F83418C1}"/>
              </a:ext>
            </a:extLst>
          </p:cNvPr>
          <p:cNvPicPr>
            <a:picLocks noChangeAspect="1"/>
          </p:cNvPicPr>
          <p:nvPr/>
        </p:nvPicPr>
        <p:blipFill>
          <a:blip r:embed="rId4"/>
          <a:stretch>
            <a:fillRect/>
          </a:stretch>
        </p:blipFill>
        <p:spPr>
          <a:xfrm>
            <a:off x="-13665" y="-531"/>
            <a:ext cx="12192000" cy="6857999"/>
          </a:xfrm>
          <a:prstGeom prst="rect">
            <a:avLst/>
          </a:prstGeom>
        </p:spPr>
      </p:pic>
      <p:sp>
        <p:nvSpPr>
          <p:cNvPr id="6" name="TextBox 5">
            <a:extLst>
              <a:ext uri="{FF2B5EF4-FFF2-40B4-BE49-F238E27FC236}">
                <a16:creationId xmlns:a16="http://schemas.microsoft.com/office/drawing/2014/main" id="{CD382AEE-D7DE-AAB9-830C-9FE2C854CC9D}"/>
              </a:ext>
            </a:extLst>
          </p:cNvPr>
          <p:cNvSpPr txBox="1"/>
          <p:nvPr/>
        </p:nvSpPr>
        <p:spPr>
          <a:xfrm>
            <a:off x="3345391" y="5644085"/>
            <a:ext cx="2090060" cy="369332"/>
          </a:xfrm>
          <a:prstGeom prst="rect">
            <a:avLst/>
          </a:prstGeom>
          <a:solidFill>
            <a:srgbClr val="000000"/>
          </a:solidFill>
        </p:spPr>
        <p:txBody>
          <a:bodyPr wrap="none">
            <a:spAutoFit/>
          </a:bodyPr>
          <a:lstStyle/>
          <a:p>
            <a:pPr algn="r">
              <a:spcAft>
                <a:spcPts val="600"/>
              </a:spcAft>
            </a:pPr>
            <a:r>
              <a:rPr lang="en-US" dirty="0">
                <a:solidFill>
                  <a:srgbClr val="FFFFFF"/>
                </a:solidFill>
                <a:hlinkClick r:id="rId5">
                  <a:extLst>
                    <a:ext uri="{A12FA001-AC4F-418D-AE19-62706E023703}">
                      <ahyp:hlinkClr xmlns:ahyp="http://schemas.microsoft.com/office/drawing/2018/hyperlinkcolor" val="tx"/>
                    </a:ext>
                  </a:extLst>
                </a:hlinkClick>
              </a:rPr>
              <a:t>This Photo</a:t>
            </a:r>
            <a:r>
              <a:rPr lang="en-US" dirty="0">
                <a:solidFill>
                  <a:srgbClr val="FFFFFF"/>
                </a:solidFill>
              </a:rPr>
              <a:t> by( </a:t>
            </a:r>
            <a:r>
              <a:rPr lang="en-US" dirty="0">
                <a:solidFill>
                  <a:srgbClr val="FFFFFF"/>
                </a:solidFill>
                <a:hlinkClick r:id="rId6">
                  <a:extLst>
                    <a:ext uri="{A12FA001-AC4F-418D-AE19-62706E023703}">
                      <ahyp:hlinkClr xmlns:ahyp="http://schemas.microsoft.com/office/drawing/2018/hyperlinkcolor" val="tx"/>
                    </a:ext>
                  </a:extLst>
                </a:hlinkClick>
              </a:rPr>
              <a:t>CC BY-NC-ND</a:t>
            </a:r>
            <a:r>
              <a:rPr lang="en-US" dirty="0">
                <a:solidFill>
                  <a:srgbClr val="FFFFFF"/>
                </a:solidFill>
              </a:rPr>
              <a:t>, 203).</a:t>
            </a:r>
          </a:p>
        </p:txBody>
      </p:sp>
      <p:pic>
        <p:nvPicPr>
          <p:cNvPr id="4" name="Picture 3" descr="A picture containing sport&#10;&#10;Description automatically generated">
            <a:extLst>
              <a:ext uri="{FF2B5EF4-FFF2-40B4-BE49-F238E27FC236}">
                <a16:creationId xmlns:a16="http://schemas.microsoft.com/office/drawing/2014/main" id="{988A4BCD-4FC7-FF76-EF74-42A7A7858F5E}"/>
              </a:ext>
            </a:extLst>
          </p:cNvPr>
          <p:cNvPicPr>
            <a:picLocks noChangeAspect="1"/>
          </p:cNvPicPr>
          <p:nvPr/>
        </p:nvPicPr>
        <p:blipFill rotWithShape="1">
          <a:blip r:embed="rId7">
            <a:extLst>
              <a:ext uri="{837473B0-CC2E-450A-ABE3-18F120FF3D39}">
                <a1611:picAttrSrcUrl xmlns:a1611="http://schemas.microsoft.com/office/drawing/2016/11/main" r:id="rId5"/>
              </a:ext>
            </a:extLst>
          </a:blip>
          <a:srcRect l="18694" r="7034"/>
          <a:stretch/>
        </p:blipFill>
        <p:spPr>
          <a:xfrm>
            <a:off x="307920" y="1458184"/>
            <a:ext cx="5120699" cy="4207784"/>
          </a:xfrm>
          <a:prstGeom prst="rect">
            <a:avLst/>
          </a:prstGeom>
        </p:spPr>
      </p:pic>
      <p:sp>
        <p:nvSpPr>
          <p:cNvPr id="3" name="Content Placeholder 2">
            <a:extLst>
              <a:ext uri="{FF2B5EF4-FFF2-40B4-BE49-F238E27FC236}">
                <a16:creationId xmlns:a16="http://schemas.microsoft.com/office/drawing/2014/main" id="{C87A3F61-7D4D-7A3D-832B-54DA690F9E8E}"/>
              </a:ext>
            </a:extLst>
          </p:cNvPr>
          <p:cNvSpPr>
            <a:spLocks noGrp="1"/>
          </p:cNvSpPr>
          <p:nvPr>
            <p:ph idx="1"/>
          </p:nvPr>
        </p:nvSpPr>
        <p:spPr>
          <a:xfrm>
            <a:off x="5435452" y="1704347"/>
            <a:ext cx="6400800" cy="4207783"/>
          </a:xfrm>
          <a:solidFill>
            <a:schemeClr val="bg1">
              <a:lumMod val="95000"/>
            </a:schemeClr>
          </a:solidFill>
        </p:spPr>
        <p:txBody>
          <a:bodyPr vert="horz" lIns="91440" tIns="45720" rIns="91440" bIns="45720" rtlCol="0" anchor="t">
            <a:noAutofit/>
          </a:bodyPr>
          <a:lstStyle/>
          <a:p>
            <a:pPr marL="0" indent="0">
              <a:lnSpc>
                <a:spcPct val="100000"/>
              </a:lnSpc>
              <a:buNone/>
            </a:pPr>
            <a:r>
              <a:rPr lang="en-US" sz="3600" b="1" dirty="0"/>
              <a:t>In today's presentation I will be  providing two creche activities  for children from 0-2 years  who live, with their mothers in  a women's refuge Centre.  The activities will help the  development of children and keep them occupied while their mothers are in 1 to 1 weekly support sessions.  I will be linking the two covered activities with the Piaget’s theory of Cognitive Development.</a:t>
            </a:r>
          </a:p>
        </p:txBody>
      </p:sp>
      <p:sp>
        <p:nvSpPr>
          <p:cNvPr id="2" name="Title 1">
            <a:extLst>
              <a:ext uri="{FF2B5EF4-FFF2-40B4-BE49-F238E27FC236}">
                <a16:creationId xmlns:a16="http://schemas.microsoft.com/office/drawing/2014/main" id="{4B71DD5C-F610-A5FE-E2FA-E67F72308BA3}"/>
              </a:ext>
            </a:extLst>
          </p:cNvPr>
          <p:cNvSpPr>
            <a:spLocks noGrp="1"/>
          </p:cNvSpPr>
          <p:nvPr>
            <p:ph type="title"/>
          </p:nvPr>
        </p:nvSpPr>
        <p:spPr>
          <a:xfrm>
            <a:off x="4647330" y="162783"/>
            <a:ext cx="5121779" cy="1132618"/>
          </a:xfrm>
        </p:spPr>
        <p:txBody>
          <a:bodyPr anchor="b">
            <a:normAutofit/>
          </a:bodyPr>
          <a:lstStyle/>
          <a:p>
            <a:r>
              <a:rPr lang="en-US" sz="5600" u="sng" dirty="0"/>
              <a:t>Introduction </a:t>
            </a:r>
          </a:p>
        </p:txBody>
      </p:sp>
      <p:pic>
        <p:nvPicPr>
          <p:cNvPr id="1026" name="Picture 2" descr="Premium Photo | Abc letters made from baby toys, color blocks with alphabet  letters.">
            <a:extLst>
              <a:ext uri="{FF2B5EF4-FFF2-40B4-BE49-F238E27FC236}">
                <a16:creationId xmlns:a16="http://schemas.microsoft.com/office/drawing/2014/main" id="{ED792863-6503-881B-1A3A-F47BFECAF32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56817" y="-19050"/>
            <a:ext cx="1921518" cy="1829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4569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08" name="Rectangle 20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195">
            <a:extLst>
              <a:ext uri="{FF2B5EF4-FFF2-40B4-BE49-F238E27FC236}">
                <a16:creationId xmlns:a16="http://schemas.microsoft.com/office/drawing/2014/main" id="{D4BD0AD2-EC1E-4A3D-8D38-676E0058920C}"/>
              </a:ext>
            </a:extLst>
          </p:cNvPr>
          <p:cNvSpPr/>
          <p:nvPr/>
        </p:nvSpPr>
        <p:spPr>
          <a:xfrm>
            <a:off x="5297762" y="301752"/>
            <a:ext cx="6251110" cy="1783080"/>
          </a:xfrm>
          <a:prstGeom prst="rect">
            <a:avLst/>
          </a:prstGeom>
        </p:spPr>
        <p:txBody>
          <a:bodyPr vert="horz" lIns="91440" tIns="45720" rIns="91440" bIns="45720" rtlCol="0" anchor="b">
            <a:normAutofit/>
          </a:bodyPr>
          <a:lstStyle/>
          <a:p>
            <a:pPr>
              <a:spcBef>
                <a:spcPct val="0"/>
              </a:spcBef>
              <a:spcAft>
                <a:spcPts val="600"/>
              </a:spcAft>
            </a:pPr>
            <a:r>
              <a:rPr lang="en-US" sz="6700" b="1" cap="none" spc="0">
                <a:ln w="12700">
                  <a:solidFill>
                    <a:schemeClr val="accent3">
                      <a:lumMod val="50000"/>
                    </a:schemeClr>
                  </a:solidFill>
                  <a:prstDash val="solid"/>
                </a:ln>
                <a:effectLst>
                  <a:innerShdw blurRad="177800">
                    <a:schemeClr val="accent3">
                      <a:lumMod val="50000"/>
                    </a:schemeClr>
                  </a:innerShdw>
                </a:effectLst>
                <a:latin typeface="+mj-lt"/>
                <a:ea typeface="+mj-ea"/>
                <a:cs typeface="+mj-cs"/>
              </a:rPr>
              <a:t>Children from 0-2 years </a:t>
            </a:r>
          </a:p>
        </p:txBody>
      </p:sp>
      <p:sp>
        <p:nvSpPr>
          <p:cNvPr id="20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AAA180"/>
          </a:solidFill>
          <a:ln w="38100" cap="rnd">
            <a:solidFill>
              <a:srgbClr val="AAA18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05C494F-D9A4-1D09-6DEE-8C63D4A52CAB}"/>
              </a:ext>
            </a:extLst>
          </p:cNvPr>
          <p:cNvSpPr txBox="1"/>
          <p:nvPr/>
        </p:nvSpPr>
        <p:spPr>
          <a:xfrm>
            <a:off x="5093783" y="2395728"/>
            <a:ext cx="7098217" cy="448097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0000" lnSpcReduction="20000"/>
          </a:bodyPr>
          <a:lstStyle/>
          <a:p>
            <a:pPr indent="-228600">
              <a:lnSpc>
                <a:spcPct val="110000"/>
              </a:lnSpc>
              <a:spcBef>
                <a:spcPct val="0"/>
              </a:spcBef>
              <a:spcAft>
                <a:spcPts val="600"/>
              </a:spcAft>
              <a:buFont typeface="Arial" panose="020B0604020202020204" pitchFamily="34" charset="0"/>
              <a:buChar char="•"/>
            </a:pPr>
            <a:r>
              <a:rPr lang="en-US" sz="2600" dirty="0">
                <a:latin typeface="Arial" panose="020B0604020202020204" pitchFamily="34" charset="0"/>
                <a:cs typeface="Arial" panose="020B0604020202020204" pitchFamily="34" charset="0"/>
              </a:rPr>
              <a:t>Children from 0-2 years  - A better understanding for learning development for children from ages 0-2 years are the seven areas of development according to the early year's foundation, such as the cognitive development that focuses on the child's development  to learn, think and solve problems. For example, a two-month-old baby could learn to explore the environment through using their hands and eyes. </a:t>
            </a:r>
          </a:p>
          <a:p>
            <a:pPr indent="-228600">
              <a:lnSpc>
                <a:spcPct val="110000"/>
              </a:lnSpc>
              <a:spcBef>
                <a:spcPct val="0"/>
              </a:spcBef>
              <a:spcAft>
                <a:spcPts val="600"/>
              </a:spcAft>
              <a:buFont typeface="Arial" panose="020B0604020202020204" pitchFamily="34" charset="0"/>
              <a:buChar char="•"/>
            </a:pPr>
            <a:endParaRPr lang="en-US" sz="2600" dirty="0"/>
          </a:p>
          <a:p>
            <a:pPr indent="-228600">
              <a:lnSpc>
                <a:spcPct val="110000"/>
              </a:lnSpc>
              <a:spcBef>
                <a:spcPct val="0"/>
              </a:spcBef>
              <a:spcAft>
                <a:spcPts val="600"/>
              </a:spcAft>
              <a:buFont typeface="Arial" panose="020B0604020202020204" pitchFamily="34" charset="0"/>
              <a:buChar char="•"/>
            </a:pPr>
            <a:r>
              <a:rPr lang="en-US" sz="2600" dirty="0">
                <a:latin typeface="Arial" panose="020B0604020202020204" pitchFamily="34" charset="0"/>
                <a:cs typeface="Arial" panose="020B0604020202020204" pitchFamily="34" charset="0"/>
              </a:rPr>
              <a:t>Communication/Language Development –   The communication and language development for a child from 0-2years   will learn to use common words starting with nouns, for example ‘bus and dog. According to Burner he proposes that the human growth is developed in a way to store information , advancing stages of how the human mind process information "Growth depends  upon internalizing events into a storage system that corresponds to the environment (Burner, 1966;p.5).</a:t>
            </a:r>
          </a:p>
          <a:p>
            <a:pPr indent="-228600">
              <a:lnSpc>
                <a:spcPct val="110000"/>
              </a:lnSpc>
              <a:spcBef>
                <a:spcPct val="0"/>
              </a:spcBef>
              <a:spcAft>
                <a:spcPts val="600"/>
              </a:spcAft>
              <a:buFont typeface="Arial" panose="020B0604020202020204" pitchFamily="34" charset="0"/>
              <a:buChar char="•"/>
            </a:pPr>
            <a:endParaRPr lang="en-US" sz="2200" dirty="0"/>
          </a:p>
          <a:p>
            <a:pPr indent="-228600">
              <a:lnSpc>
                <a:spcPct val="110000"/>
              </a:lnSpc>
              <a:spcBef>
                <a:spcPct val="0"/>
              </a:spcBef>
              <a:spcAft>
                <a:spcPts val="600"/>
              </a:spcAft>
              <a:buFont typeface="Arial" panose="020B0604020202020204" pitchFamily="34" charset="0"/>
              <a:buChar char="•"/>
            </a:pPr>
            <a:endParaRPr lang="en-US" dirty="0"/>
          </a:p>
        </p:txBody>
      </p:sp>
      <p:pic>
        <p:nvPicPr>
          <p:cNvPr id="19" name="Picture 18" descr="Toys for babies">
            <a:extLst>
              <a:ext uri="{FF2B5EF4-FFF2-40B4-BE49-F238E27FC236}">
                <a16:creationId xmlns:a16="http://schemas.microsoft.com/office/drawing/2014/main" id="{C4AC402F-5120-D978-C0A1-211D995DAC0D}"/>
              </a:ext>
            </a:extLst>
          </p:cNvPr>
          <p:cNvPicPr>
            <a:picLocks noChangeAspect="1"/>
          </p:cNvPicPr>
          <p:nvPr/>
        </p:nvPicPr>
        <p:blipFill rotWithShape="1">
          <a:blip r:embed="rId3"/>
          <a:srcRect l="22697" r="31972" b="-1"/>
          <a:stretch/>
        </p:blipFill>
        <p:spPr>
          <a:xfrm>
            <a:off x="0" y="10"/>
            <a:ext cx="5093783"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199" name="Picture 198">
            <a:extLst>
              <a:ext uri="{FF2B5EF4-FFF2-40B4-BE49-F238E27FC236}">
                <a16:creationId xmlns:a16="http://schemas.microsoft.com/office/drawing/2014/main" id="{C0B93EC8-E7C6-409B-E048-1756605121AB}"/>
              </a:ext>
            </a:extLst>
          </p:cNvPr>
          <p:cNvPicPr>
            <a:picLocks noChangeAspect="1"/>
          </p:cNvPicPr>
          <p:nvPr/>
        </p:nvPicPr>
        <p:blipFill>
          <a:blip r:embed="rId4"/>
          <a:stretch>
            <a:fillRect/>
          </a:stretch>
        </p:blipFill>
        <p:spPr>
          <a:xfrm>
            <a:off x="8905" y="-73563"/>
            <a:ext cx="5093784" cy="2847586"/>
          </a:xfrm>
          <a:prstGeom prst="rect">
            <a:avLst/>
          </a:prstGeom>
        </p:spPr>
      </p:pic>
      <p:sp>
        <p:nvSpPr>
          <p:cNvPr id="200" name="TextBox 199">
            <a:extLst>
              <a:ext uri="{FF2B5EF4-FFF2-40B4-BE49-F238E27FC236}">
                <a16:creationId xmlns:a16="http://schemas.microsoft.com/office/drawing/2014/main" id="{272FDD9A-88F8-B723-A8A3-79DF6FBE14D6}"/>
              </a:ext>
            </a:extLst>
          </p:cNvPr>
          <p:cNvSpPr txBox="1"/>
          <p:nvPr/>
        </p:nvSpPr>
        <p:spPr>
          <a:xfrm>
            <a:off x="1727954" y="2478254"/>
            <a:ext cx="1637874" cy="369332"/>
          </a:xfrm>
          <a:prstGeom prst="rect">
            <a:avLst/>
          </a:prstGeom>
          <a:solidFill>
            <a:schemeClr val="tx1"/>
          </a:solidFill>
        </p:spPr>
        <p:txBody>
          <a:bodyPr wrap="square" rtlCol="0">
            <a:spAutoFit/>
          </a:bodyPr>
          <a:lstStyle/>
          <a:p>
            <a:r>
              <a:rPr lang="en-GB" dirty="0">
                <a:solidFill>
                  <a:schemeClr val="bg1"/>
                </a:solidFill>
              </a:rPr>
              <a:t>(Pampers,2023)</a:t>
            </a:r>
            <a:endParaRPr lang="en-GB" dirty="0"/>
          </a:p>
        </p:txBody>
      </p:sp>
      <p:pic>
        <p:nvPicPr>
          <p:cNvPr id="202" name="Picture 201">
            <a:extLst>
              <a:ext uri="{FF2B5EF4-FFF2-40B4-BE49-F238E27FC236}">
                <a16:creationId xmlns:a16="http://schemas.microsoft.com/office/drawing/2014/main" id="{FA7A4BE7-A7C1-83F9-28F4-8240AB6E64B8}"/>
              </a:ext>
            </a:extLst>
          </p:cNvPr>
          <p:cNvPicPr>
            <a:picLocks noChangeAspect="1"/>
          </p:cNvPicPr>
          <p:nvPr/>
        </p:nvPicPr>
        <p:blipFill>
          <a:blip r:embed="rId5"/>
          <a:stretch>
            <a:fillRect/>
          </a:stretch>
        </p:blipFill>
        <p:spPr>
          <a:xfrm>
            <a:off x="2013735" y="2847586"/>
            <a:ext cx="3071141" cy="1832538"/>
          </a:xfrm>
          <a:prstGeom prst="rect">
            <a:avLst/>
          </a:prstGeom>
        </p:spPr>
      </p:pic>
    </p:spTree>
    <p:extLst>
      <p:ext uri="{BB962C8B-B14F-4D97-AF65-F5344CB8AC3E}">
        <p14:creationId xmlns:p14="http://schemas.microsoft.com/office/powerpoint/2010/main" val="256574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A2EBBA7-85F1-F84B-5935-95BB43426FCE}"/>
              </a:ext>
            </a:extLst>
          </p:cNvPr>
          <p:cNvPicPr>
            <a:picLocks noChangeAspect="1"/>
          </p:cNvPicPr>
          <p:nvPr/>
        </p:nvPicPr>
        <p:blipFill>
          <a:blip r:embed="rId2"/>
          <a:stretch>
            <a:fillRect/>
          </a:stretch>
        </p:blipFill>
        <p:spPr>
          <a:xfrm>
            <a:off x="0" y="12681"/>
            <a:ext cx="12192000" cy="6929247"/>
          </a:xfrm>
          <a:prstGeom prst="rect">
            <a:avLst/>
          </a:prstGeom>
        </p:spPr>
      </p:pic>
      <p:sp>
        <p:nvSpPr>
          <p:cNvPr id="3" name="Rectangle 2">
            <a:extLst>
              <a:ext uri="{FF2B5EF4-FFF2-40B4-BE49-F238E27FC236}">
                <a16:creationId xmlns:a16="http://schemas.microsoft.com/office/drawing/2014/main" id="{3C26CF47-EFDE-0B9B-2070-586956528AA5}"/>
              </a:ext>
            </a:extLst>
          </p:cNvPr>
          <p:cNvSpPr/>
          <p:nvPr/>
        </p:nvSpPr>
        <p:spPr>
          <a:xfrm>
            <a:off x="4239606" y="-80721"/>
            <a:ext cx="6761536" cy="1754326"/>
          </a:xfrm>
          <a:prstGeom prst="rect">
            <a:avLst/>
          </a:prstGeom>
          <a:noFill/>
        </p:spPr>
        <p:txBody>
          <a:bodyPr wrap="square" lIns="91440" tIns="45720" rIns="91440" bIns="45720">
            <a:spAutoFit/>
          </a:bodyPr>
          <a:lstStyle/>
          <a:p>
            <a:pPr algn="ctr"/>
            <a:r>
              <a:rPr lang="en-US" sz="5400" b="0" cap="none" spc="0" dirty="0">
                <a:ln w="0"/>
                <a:solidFill>
                  <a:schemeClr val="bg1"/>
                </a:solidFill>
                <a:effectLst>
                  <a:outerShdw blurRad="38100" dist="19050" dir="2700000" algn="tl" rotWithShape="0">
                    <a:schemeClr val="dk1">
                      <a:alpha val="40000"/>
                    </a:schemeClr>
                  </a:outerShdw>
                </a:effectLst>
              </a:rPr>
              <a:t>Activity 1 – Hiding and finding toys</a:t>
            </a:r>
          </a:p>
          <a:p>
            <a:pPr algn="ctr"/>
            <a:r>
              <a:rPr lang="en-US" sz="5400" b="0" cap="none" spc="0" dirty="0">
                <a:ln w="0"/>
                <a:solidFill>
                  <a:schemeClr val="bg1"/>
                </a:solidFill>
                <a:effectLst>
                  <a:outerShdw blurRad="38100" dist="19050" dir="2700000" algn="tl" rotWithShape="0">
                    <a:schemeClr val="dk1">
                      <a:alpha val="40000"/>
                    </a:schemeClr>
                  </a:outerShdw>
                </a:effectLst>
              </a:rPr>
              <a:t>Object Permanence  </a:t>
            </a:r>
          </a:p>
        </p:txBody>
      </p:sp>
      <p:sp>
        <p:nvSpPr>
          <p:cNvPr id="4" name="TextBox 3">
            <a:extLst>
              <a:ext uri="{FF2B5EF4-FFF2-40B4-BE49-F238E27FC236}">
                <a16:creationId xmlns:a16="http://schemas.microsoft.com/office/drawing/2014/main" id="{8BF7F561-C643-58D0-05EB-E2AB8BB1224D}"/>
              </a:ext>
            </a:extLst>
          </p:cNvPr>
          <p:cNvSpPr txBox="1"/>
          <p:nvPr/>
        </p:nvSpPr>
        <p:spPr>
          <a:xfrm>
            <a:off x="-1" y="219089"/>
            <a:ext cx="4393717" cy="3231654"/>
          </a:xfrm>
          <a:prstGeom prst="rect">
            <a:avLst/>
          </a:prstGeom>
          <a:solidFill>
            <a:schemeClr val="bg1"/>
          </a:solidFill>
        </p:spPr>
        <p:txBody>
          <a:bodyPr wrap="square" rtlCol="0">
            <a:spAutoFit/>
          </a:bodyPr>
          <a:lstStyle/>
          <a:p>
            <a:endParaRPr lang="en-GB" sz="2400" dirty="0"/>
          </a:p>
          <a:p>
            <a:r>
              <a:rPr lang="en-GB" sz="2800" dirty="0">
                <a:highlight>
                  <a:srgbClr val="00FFFF"/>
                </a:highlight>
              </a:rPr>
              <a:t>Activities for 0-2years involving the Piaget theory, </a:t>
            </a:r>
          </a:p>
          <a:p>
            <a:endParaRPr lang="en-GB" sz="2400" dirty="0"/>
          </a:p>
          <a:p>
            <a:pPr marL="342900" indent="-342900">
              <a:buFontTx/>
              <a:buChar char="-"/>
            </a:pPr>
            <a:r>
              <a:rPr lang="en-GB" sz="2000" dirty="0">
                <a:latin typeface="Arial" panose="020B0604020202020204" pitchFamily="34" charset="0"/>
                <a:cs typeface="Arial" panose="020B0604020202020204" pitchFamily="34" charset="0"/>
              </a:rPr>
              <a:t>Playing game activities such as Peekaboo</a:t>
            </a:r>
          </a:p>
          <a:p>
            <a:pPr marL="342900" indent="-342900">
              <a:buFontTx/>
              <a:buChar char="-"/>
            </a:pPr>
            <a:r>
              <a:rPr lang="en-GB" sz="2000" dirty="0">
                <a:latin typeface="Arial" panose="020B0604020202020204" pitchFamily="34" charset="0"/>
                <a:cs typeface="Arial" panose="020B0604020202020204" pitchFamily="34" charset="0"/>
              </a:rPr>
              <a:t>Hiding and Finding Toys </a:t>
            </a:r>
          </a:p>
          <a:p>
            <a:pPr marL="342900" indent="-342900">
              <a:buFontTx/>
              <a:buChar char="-"/>
            </a:pPr>
            <a:r>
              <a:rPr lang="en-GB" sz="2000" dirty="0">
                <a:latin typeface="Arial" panose="020B0604020202020204" pitchFamily="34" charset="0"/>
                <a:cs typeface="Arial" panose="020B0604020202020204" pitchFamily="34" charset="0"/>
              </a:rPr>
              <a:t>Peekaboo  variation </a:t>
            </a:r>
          </a:p>
          <a:p>
            <a:pPr marL="342900" indent="-342900">
              <a:buFontTx/>
              <a:buChar char="-"/>
            </a:pPr>
            <a:r>
              <a:rPr lang="en-GB" sz="2000" dirty="0">
                <a:latin typeface="Arial" panose="020B0604020202020204" pitchFamily="34" charset="0"/>
                <a:cs typeface="Arial" panose="020B0604020202020204" pitchFamily="34" charset="0"/>
              </a:rPr>
              <a:t>Pop up books and toys</a:t>
            </a:r>
            <a:r>
              <a:rPr lang="en-GB" sz="2400" b="1" dirty="0">
                <a:latin typeface="Arial" panose="020B0604020202020204" pitchFamily="34" charset="0"/>
                <a:cs typeface="Arial" panose="020B0604020202020204" pitchFamily="34" charset="0"/>
              </a:rPr>
              <a:t> </a:t>
            </a:r>
          </a:p>
          <a:p>
            <a:pPr marL="342900" indent="-342900">
              <a:buFontTx/>
              <a:buChar char="-"/>
            </a:pPr>
            <a:endParaRPr lang="en-GB" sz="2400" dirty="0"/>
          </a:p>
        </p:txBody>
      </p:sp>
      <p:pic>
        <p:nvPicPr>
          <p:cNvPr id="6" name="Picture 5">
            <a:extLst>
              <a:ext uri="{FF2B5EF4-FFF2-40B4-BE49-F238E27FC236}">
                <a16:creationId xmlns:a16="http://schemas.microsoft.com/office/drawing/2014/main" id="{CF563787-21C7-04E6-05F4-04E702F4CFC5}"/>
              </a:ext>
            </a:extLst>
          </p:cNvPr>
          <p:cNvPicPr>
            <a:picLocks noChangeAspect="1"/>
          </p:cNvPicPr>
          <p:nvPr/>
        </p:nvPicPr>
        <p:blipFill>
          <a:blip r:embed="rId3"/>
          <a:stretch>
            <a:fillRect/>
          </a:stretch>
        </p:blipFill>
        <p:spPr>
          <a:xfrm>
            <a:off x="8716627" y="1470502"/>
            <a:ext cx="3269942" cy="2649433"/>
          </a:xfrm>
          <a:prstGeom prst="rect">
            <a:avLst/>
          </a:prstGeom>
        </p:spPr>
      </p:pic>
      <p:sp>
        <p:nvSpPr>
          <p:cNvPr id="11" name="TextBox 10">
            <a:extLst>
              <a:ext uri="{FF2B5EF4-FFF2-40B4-BE49-F238E27FC236}">
                <a16:creationId xmlns:a16="http://schemas.microsoft.com/office/drawing/2014/main" id="{B2E093D2-38E6-5F4A-1E39-48859BFF2DCE}"/>
              </a:ext>
            </a:extLst>
          </p:cNvPr>
          <p:cNvSpPr txBox="1"/>
          <p:nvPr/>
        </p:nvSpPr>
        <p:spPr>
          <a:xfrm>
            <a:off x="0" y="3428999"/>
            <a:ext cx="8511196" cy="3416320"/>
          </a:xfrm>
          <a:prstGeom prst="rect">
            <a:avLst/>
          </a:prstGeom>
          <a:solidFill>
            <a:schemeClr val="bg1">
              <a:lumMod val="95000"/>
            </a:schemeClr>
          </a:solidFill>
        </p:spPr>
        <p:txBody>
          <a:bodyPr wrap="square" rtlCol="0">
            <a:spAutoFit/>
          </a:bodyPr>
          <a:lstStyle/>
          <a:p>
            <a:r>
              <a:rPr lang="en-GB" sz="2400" b="1" dirty="0"/>
              <a:t>The first chosen activity that I have chosen is the hiding and finding toys, the age range for this activity will be from 6 months- 2 years, this will encourage baby’s to learn object permeance which is a fun and an exciting exercise . Separation anxiety is a common part of  development process for infants and toddlers, this exercise will  teach toddlers how to understand that people and items still exist even if they are not in close view . </a:t>
            </a:r>
          </a:p>
          <a:p>
            <a:endParaRPr lang="en-GB" sz="2400" b="1" dirty="0"/>
          </a:p>
          <a:p>
            <a:r>
              <a:rPr lang="en-GB" sz="2400" b="1" dirty="0"/>
              <a:t>The Hiding and Finding Activity – The child must select their favourite toys, first you must allow the child watch you hide their favourite toys, once you are done encourage you should encourage the baby to find the toys .  This game will help strengthen their object permanence  as infants may be afraid and nervous when separated  from parents but with the object permanence  infants will learn that their parents still do exist even if they cant see you. </a:t>
            </a:r>
          </a:p>
        </p:txBody>
      </p:sp>
    </p:spTree>
    <p:extLst>
      <p:ext uri="{BB962C8B-B14F-4D97-AF65-F5344CB8AC3E}">
        <p14:creationId xmlns:p14="http://schemas.microsoft.com/office/powerpoint/2010/main" val="578246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9220CB6-A0EF-95BF-BE44-366DB78366B3}"/>
              </a:ext>
            </a:extLst>
          </p:cNvPr>
          <p:cNvPicPr>
            <a:picLocks noChangeAspect="1"/>
          </p:cNvPicPr>
          <p:nvPr/>
        </p:nvPicPr>
        <p:blipFill>
          <a:blip r:embed="rId2"/>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747D47B7-1A71-CDA4-3553-499500769DE8}"/>
              </a:ext>
            </a:extLst>
          </p:cNvPr>
          <p:cNvSpPr>
            <a:spLocks noGrp="1"/>
          </p:cNvSpPr>
          <p:nvPr>
            <p:ph type="title"/>
          </p:nvPr>
        </p:nvSpPr>
        <p:spPr>
          <a:xfrm>
            <a:off x="838200" y="7897"/>
            <a:ext cx="10515600" cy="1325563"/>
          </a:xfrm>
        </p:spPr>
        <p:txBody>
          <a:bodyPr>
            <a:normAutofit/>
          </a:bodyPr>
          <a:lstStyle/>
          <a:p>
            <a:r>
              <a:rPr lang="en-GB" sz="4800" dirty="0">
                <a:solidFill>
                  <a:schemeClr val="bg1"/>
                </a:solidFill>
              </a:rPr>
              <a:t>Children Activity 1 –Hiding and Finding Toys </a:t>
            </a:r>
          </a:p>
        </p:txBody>
      </p:sp>
      <p:sp>
        <p:nvSpPr>
          <p:cNvPr id="3" name="Content Placeholder 2">
            <a:extLst>
              <a:ext uri="{FF2B5EF4-FFF2-40B4-BE49-F238E27FC236}">
                <a16:creationId xmlns:a16="http://schemas.microsoft.com/office/drawing/2014/main" id="{8B28BA38-53FF-6C47-5B71-B6116F6B43A4}"/>
              </a:ext>
            </a:extLst>
          </p:cNvPr>
          <p:cNvSpPr>
            <a:spLocks noGrp="1"/>
          </p:cNvSpPr>
          <p:nvPr>
            <p:ph sz="half" idx="1"/>
          </p:nvPr>
        </p:nvSpPr>
        <p:spPr>
          <a:xfrm>
            <a:off x="7010400" y="1249225"/>
            <a:ext cx="5181600" cy="4251960"/>
          </a:xfrm>
        </p:spPr>
        <p:txBody>
          <a:bodyPr>
            <a:normAutofit fontScale="62500" lnSpcReduction="20000"/>
          </a:bodyPr>
          <a:lstStyle/>
          <a:p>
            <a:r>
              <a:rPr lang="en-GB" dirty="0"/>
              <a:t>Theory </a:t>
            </a:r>
          </a:p>
        </p:txBody>
      </p:sp>
      <p:sp>
        <p:nvSpPr>
          <p:cNvPr id="4" name="Content Placeholder 3">
            <a:extLst>
              <a:ext uri="{FF2B5EF4-FFF2-40B4-BE49-F238E27FC236}">
                <a16:creationId xmlns:a16="http://schemas.microsoft.com/office/drawing/2014/main" id="{345E2ED8-3A86-B494-7F1B-771972E89EF3}"/>
              </a:ext>
            </a:extLst>
          </p:cNvPr>
          <p:cNvSpPr>
            <a:spLocks noGrp="1"/>
          </p:cNvSpPr>
          <p:nvPr>
            <p:ph sz="half" idx="2"/>
          </p:nvPr>
        </p:nvSpPr>
        <p:spPr>
          <a:xfrm>
            <a:off x="-4611" y="1169574"/>
            <a:ext cx="5436963" cy="4518852"/>
          </a:xfrm>
          <a:solidFill>
            <a:schemeClr val="bg1"/>
          </a:solidFill>
        </p:spPr>
        <p:txBody>
          <a:bodyPr>
            <a:normAutofit fontScale="62500" lnSpcReduction="20000"/>
          </a:bodyPr>
          <a:lstStyle/>
          <a:p>
            <a:r>
              <a:rPr lang="en-GB" dirty="0"/>
              <a:t>Children Activity</a:t>
            </a:r>
          </a:p>
          <a:p>
            <a:pPr marL="0" indent="0">
              <a:buNone/>
            </a:pPr>
            <a:endParaRPr lang="en-GB" dirty="0"/>
          </a:p>
          <a:p>
            <a:endParaRPr lang="en-GB" dirty="0"/>
          </a:p>
          <a:p>
            <a:pPr marL="0" indent="0">
              <a:buNone/>
            </a:pPr>
            <a:endParaRPr lang="en-GB" dirty="0"/>
          </a:p>
          <a:p>
            <a:r>
              <a:rPr lang="en-GB" sz="2600" dirty="0">
                <a:highlight>
                  <a:srgbClr val="00FFFF"/>
                </a:highlight>
                <a:latin typeface="Arial" panose="020B0604020202020204" pitchFamily="34" charset="0"/>
                <a:cs typeface="Arial" panose="020B0604020202020204" pitchFamily="34" charset="0"/>
              </a:rPr>
              <a:t>How Activity of Hiding and finding toys  relate to  the Piaget theory</a:t>
            </a:r>
            <a:r>
              <a:rPr lang="en-GB" sz="2400" dirty="0">
                <a:highlight>
                  <a:srgbClr val="00FFFF"/>
                </a:highlight>
                <a:latin typeface="Arial" panose="020B0604020202020204" pitchFamily="34" charset="0"/>
                <a:cs typeface="Arial" panose="020B0604020202020204" pitchFamily="34" charset="0"/>
              </a:rPr>
              <a:t>?</a:t>
            </a:r>
          </a:p>
          <a:p>
            <a:pPr marL="0" indent="0">
              <a:buNone/>
            </a:pPr>
            <a:r>
              <a:rPr lang="en-GB" sz="2600" dirty="0">
                <a:latin typeface="Arial" panose="020B0604020202020204" pitchFamily="34" charset="0"/>
                <a:cs typeface="Arial" panose="020B0604020202020204" pitchFamily="34" charset="0"/>
              </a:rPr>
              <a:t>The hiding and finding toys encourages children to use their imagination and helps them develop problem solving skills.  The development of the object permanence  helps baby’s to  reach even more milestones;</a:t>
            </a:r>
          </a:p>
          <a:p>
            <a:pPr>
              <a:buFontTx/>
              <a:buChar char="-"/>
            </a:pPr>
            <a:r>
              <a:rPr lang="en-GB" sz="2600" dirty="0">
                <a:latin typeface="Arial" panose="020B0604020202020204" pitchFamily="34" charset="0"/>
                <a:cs typeface="Arial" panose="020B0604020202020204" pitchFamily="34" charset="0"/>
              </a:rPr>
              <a:t>Memory development </a:t>
            </a:r>
          </a:p>
          <a:p>
            <a:pPr>
              <a:buFontTx/>
              <a:buChar char="-"/>
            </a:pPr>
            <a:r>
              <a:rPr lang="en-GB" sz="2600" dirty="0">
                <a:latin typeface="Arial" panose="020B0604020202020204" pitchFamily="34" charset="0"/>
                <a:cs typeface="Arial" panose="020B0604020202020204" pitchFamily="34" charset="0"/>
              </a:rPr>
              <a:t>Pretend play </a:t>
            </a:r>
          </a:p>
          <a:p>
            <a:pPr>
              <a:buFontTx/>
              <a:buChar char="-"/>
            </a:pPr>
            <a:r>
              <a:rPr lang="en-GB" sz="2600" dirty="0">
                <a:latin typeface="Arial" panose="020B0604020202020204" pitchFamily="34" charset="0"/>
                <a:cs typeface="Arial" panose="020B0604020202020204" pitchFamily="34" charset="0"/>
              </a:rPr>
              <a:t>Exploration  </a:t>
            </a:r>
          </a:p>
          <a:p>
            <a:pPr>
              <a:buFontTx/>
              <a:buChar char="-"/>
            </a:pPr>
            <a:endParaRPr lang="en-GB" sz="2600" dirty="0"/>
          </a:p>
          <a:p>
            <a:pPr marL="0" indent="0">
              <a:buNone/>
            </a:pPr>
            <a:endParaRPr lang="en-GB" sz="2000" dirty="0"/>
          </a:p>
          <a:p>
            <a:pPr marL="0" indent="0">
              <a:buNone/>
            </a:pPr>
            <a:endParaRPr lang="en-GB" sz="2000" dirty="0"/>
          </a:p>
          <a:p>
            <a:endParaRPr lang="en-GB" dirty="0"/>
          </a:p>
          <a:p>
            <a:endParaRPr lang="en-GB" dirty="0"/>
          </a:p>
          <a:p>
            <a:endParaRPr lang="en-GB" dirty="0"/>
          </a:p>
          <a:p>
            <a:endParaRPr lang="en-GB" dirty="0"/>
          </a:p>
          <a:p>
            <a:endParaRPr lang="en-GB" dirty="0"/>
          </a:p>
        </p:txBody>
      </p:sp>
      <p:sp>
        <p:nvSpPr>
          <p:cNvPr id="5" name="Arrow: Right 4">
            <a:extLst>
              <a:ext uri="{FF2B5EF4-FFF2-40B4-BE49-F238E27FC236}">
                <a16:creationId xmlns:a16="http://schemas.microsoft.com/office/drawing/2014/main" id="{C12CD527-884D-7569-83B2-7BA3216D948F}"/>
              </a:ext>
            </a:extLst>
          </p:cNvPr>
          <p:cNvSpPr/>
          <p:nvPr/>
        </p:nvSpPr>
        <p:spPr>
          <a:xfrm>
            <a:off x="5658773" y="2029901"/>
            <a:ext cx="2449197" cy="762000"/>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0DCA2143-29CF-C7A7-4C88-71BF7914B550}"/>
              </a:ext>
            </a:extLst>
          </p:cNvPr>
          <p:cNvPicPr>
            <a:picLocks noChangeAspect="1"/>
          </p:cNvPicPr>
          <p:nvPr/>
        </p:nvPicPr>
        <p:blipFill>
          <a:blip r:embed="rId3"/>
          <a:stretch>
            <a:fillRect/>
          </a:stretch>
        </p:blipFill>
        <p:spPr>
          <a:xfrm rot="10800000">
            <a:off x="5432353" y="3777813"/>
            <a:ext cx="2344519" cy="798645"/>
          </a:xfrm>
          <a:prstGeom prst="rect">
            <a:avLst/>
          </a:prstGeom>
        </p:spPr>
      </p:pic>
      <p:pic>
        <p:nvPicPr>
          <p:cNvPr id="7" name="Picture 6">
            <a:extLst>
              <a:ext uri="{FF2B5EF4-FFF2-40B4-BE49-F238E27FC236}">
                <a16:creationId xmlns:a16="http://schemas.microsoft.com/office/drawing/2014/main" id="{F082C8D8-EDA5-44A3-612A-532CF04C9D03}"/>
              </a:ext>
            </a:extLst>
          </p:cNvPr>
          <p:cNvPicPr>
            <a:picLocks noChangeAspect="1"/>
          </p:cNvPicPr>
          <p:nvPr/>
        </p:nvPicPr>
        <p:blipFill>
          <a:blip r:embed="rId4"/>
          <a:stretch>
            <a:fillRect/>
          </a:stretch>
        </p:blipFill>
        <p:spPr>
          <a:xfrm>
            <a:off x="1489271" y="1140330"/>
            <a:ext cx="2449197" cy="1555834"/>
          </a:xfrm>
          <a:prstGeom prst="rect">
            <a:avLst/>
          </a:prstGeom>
        </p:spPr>
      </p:pic>
      <p:sp>
        <p:nvSpPr>
          <p:cNvPr id="11" name="TextBox 10">
            <a:extLst>
              <a:ext uri="{FF2B5EF4-FFF2-40B4-BE49-F238E27FC236}">
                <a16:creationId xmlns:a16="http://schemas.microsoft.com/office/drawing/2014/main" id="{8F122498-EFD5-BCED-CA82-1CFA58D40635}"/>
              </a:ext>
            </a:extLst>
          </p:cNvPr>
          <p:cNvSpPr txBox="1"/>
          <p:nvPr/>
        </p:nvSpPr>
        <p:spPr>
          <a:xfrm>
            <a:off x="3716835" y="1579163"/>
            <a:ext cx="2063739" cy="369332"/>
          </a:xfrm>
          <a:prstGeom prst="rect">
            <a:avLst/>
          </a:prstGeom>
          <a:solidFill>
            <a:schemeClr val="tx1"/>
          </a:solidFill>
        </p:spPr>
        <p:txBody>
          <a:bodyPr wrap="square" rtlCol="0">
            <a:spAutoFit/>
          </a:bodyPr>
          <a:lstStyle/>
          <a:p>
            <a:r>
              <a:rPr lang="en-GB" dirty="0">
                <a:solidFill>
                  <a:schemeClr val="bg1"/>
                </a:solidFill>
              </a:rPr>
              <a:t>(KeepConnected, 2023)</a:t>
            </a:r>
          </a:p>
        </p:txBody>
      </p:sp>
      <p:sp>
        <p:nvSpPr>
          <p:cNvPr id="14" name="TextBox 13">
            <a:extLst>
              <a:ext uri="{FF2B5EF4-FFF2-40B4-BE49-F238E27FC236}">
                <a16:creationId xmlns:a16="http://schemas.microsoft.com/office/drawing/2014/main" id="{0669F3CA-E885-D343-CC6E-D16179BAAC5A}"/>
              </a:ext>
            </a:extLst>
          </p:cNvPr>
          <p:cNvSpPr txBox="1"/>
          <p:nvPr/>
        </p:nvSpPr>
        <p:spPr>
          <a:xfrm>
            <a:off x="5741004" y="4466784"/>
            <a:ext cx="6221002" cy="2308324"/>
          </a:xfrm>
          <a:prstGeom prst="rect">
            <a:avLst/>
          </a:prstGeom>
          <a:solidFill>
            <a:schemeClr val="bg1"/>
          </a:solidFill>
        </p:spPr>
        <p:txBody>
          <a:bodyPr wrap="square">
            <a:spAutoFit/>
          </a:bodyPr>
          <a:lstStyle/>
          <a:p>
            <a:r>
              <a:rPr kumimoji="0" lang="en-US" sz="2400" b="1" i="0" u="none" strike="noStrike" kern="1200" cap="none" spc="0" normalizeH="0" baseline="0" noProof="0" dirty="0">
                <a:ln>
                  <a:noFill/>
                </a:ln>
                <a:solidFill>
                  <a:srgbClr val="000000"/>
                </a:solidFill>
                <a:effectLst/>
                <a:highlight>
                  <a:srgbClr val="00FFFF"/>
                </a:highlight>
                <a:uLnTx/>
                <a:uFillTx/>
                <a:latin typeface="The Hand Bold"/>
                <a:ea typeface="+mn-ea"/>
                <a:cs typeface="+mn-cs"/>
              </a:rPr>
              <a:t>Social and Emotional Development </a:t>
            </a:r>
            <a:r>
              <a:rPr kumimoji="0" lang="en-US" sz="2400" b="1" i="0" u="none" strike="noStrike" kern="1200" cap="none" spc="0" normalizeH="0" baseline="0" noProof="0" dirty="0">
                <a:ln>
                  <a:noFill/>
                </a:ln>
                <a:solidFill>
                  <a:srgbClr val="000000"/>
                </a:solidFill>
                <a:effectLst/>
                <a:uLnTx/>
                <a:uFillTx/>
                <a:latin typeface="The Hand Bold"/>
                <a:ea typeface="+mn-ea"/>
                <a:cs typeface="+mn-cs"/>
              </a:rPr>
              <a:t>– Social and emotional development are essential skills for connecting with others. Babies start learning how to interact with others from birth, as they gain understanding of feelings. </a:t>
            </a:r>
            <a:r>
              <a:rPr kumimoji="0" lang="en-US" sz="2400" b="1" i="0" u="none" strike="noStrike" kern="1200" cap="none" spc="0" normalizeH="0" baseline="0" noProof="0" dirty="0">
                <a:ln>
                  <a:noFill/>
                </a:ln>
                <a:solidFill>
                  <a:srgbClr val="000000">
                    <a:lumMod val="95000"/>
                    <a:lumOff val="5000"/>
                  </a:srgbClr>
                </a:solidFill>
                <a:effectLst/>
                <a:uLnTx/>
                <a:uFillTx/>
                <a:latin typeface="The Hand Bold"/>
                <a:ea typeface="+mn-ea"/>
                <a:cs typeface="+mn-cs"/>
              </a:rPr>
              <a:t>According to Holt 1991, “children tend to learn more easily than adults, and we better understands children learn, they grow in confidence, knowledge, curiosity, independence, resourcefulness , competence and understanding”(Nieuerburgh,2023,p143</a:t>
            </a:r>
            <a:endParaRPr lang="en-GB" sz="2400" b="1" dirty="0"/>
          </a:p>
        </p:txBody>
      </p:sp>
      <p:sp>
        <p:nvSpPr>
          <p:cNvPr id="15" name="TextBox 14">
            <a:extLst>
              <a:ext uri="{FF2B5EF4-FFF2-40B4-BE49-F238E27FC236}">
                <a16:creationId xmlns:a16="http://schemas.microsoft.com/office/drawing/2014/main" id="{A63944AF-D2E3-0158-38A5-03998FA7A999}"/>
              </a:ext>
            </a:extLst>
          </p:cNvPr>
          <p:cNvSpPr txBox="1"/>
          <p:nvPr/>
        </p:nvSpPr>
        <p:spPr>
          <a:xfrm>
            <a:off x="8125094" y="1453221"/>
            <a:ext cx="3307702" cy="2554545"/>
          </a:xfrm>
          <a:prstGeom prst="rect">
            <a:avLst/>
          </a:prstGeom>
          <a:solidFill>
            <a:schemeClr val="bg1"/>
          </a:solidFill>
        </p:spPr>
        <p:txBody>
          <a:bodyPr wrap="square" rtlCol="0">
            <a:spAutoFit/>
          </a:bodyPr>
          <a:lstStyle/>
          <a:p>
            <a:r>
              <a:rPr lang="en-GB" sz="3200" b="1" dirty="0"/>
              <a:t>The Object permeance stage of the Piaget's theory  is when baby realize the things around them even when they are not interacting with them . </a:t>
            </a:r>
          </a:p>
        </p:txBody>
      </p:sp>
    </p:spTree>
    <p:extLst>
      <p:ext uri="{BB962C8B-B14F-4D97-AF65-F5344CB8AC3E}">
        <p14:creationId xmlns:p14="http://schemas.microsoft.com/office/powerpoint/2010/main" val="1607041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A2EBBA7-85F1-F84B-5935-95BB43426FCE}"/>
              </a:ext>
            </a:extLst>
          </p:cNvPr>
          <p:cNvPicPr>
            <a:picLocks noChangeAspect="1"/>
          </p:cNvPicPr>
          <p:nvPr/>
        </p:nvPicPr>
        <p:blipFill>
          <a:blip r:embed="rId2"/>
          <a:stretch>
            <a:fillRect/>
          </a:stretch>
        </p:blipFill>
        <p:spPr>
          <a:xfrm>
            <a:off x="0" y="54945"/>
            <a:ext cx="12192000" cy="6857999"/>
          </a:xfrm>
          <a:prstGeom prst="rect">
            <a:avLst/>
          </a:prstGeom>
        </p:spPr>
      </p:pic>
      <p:sp>
        <p:nvSpPr>
          <p:cNvPr id="3" name="Rectangle 2">
            <a:extLst>
              <a:ext uri="{FF2B5EF4-FFF2-40B4-BE49-F238E27FC236}">
                <a16:creationId xmlns:a16="http://schemas.microsoft.com/office/drawing/2014/main" id="{3C26CF47-EFDE-0B9B-2070-586956528AA5}"/>
              </a:ext>
            </a:extLst>
          </p:cNvPr>
          <p:cNvSpPr/>
          <p:nvPr/>
        </p:nvSpPr>
        <p:spPr>
          <a:xfrm>
            <a:off x="2776009" y="452735"/>
            <a:ext cx="4374804" cy="923330"/>
          </a:xfrm>
          <a:prstGeom prst="rect">
            <a:avLst/>
          </a:prstGeom>
          <a:noFill/>
        </p:spPr>
        <p:txBody>
          <a:bodyPr wrap="square" lIns="91440" tIns="45720" rIns="91440" bIns="45720">
            <a:spAutoFit/>
          </a:bodyPr>
          <a:lstStyle/>
          <a:p>
            <a:pPr algn="ctr"/>
            <a:r>
              <a:rPr lang="en-US" sz="5400" b="0" cap="none" spc="0" dirty="0">
                <a:ln w="0"/>
                <a:solidFill>
                  <a:schemeClr val="bg1"/>
                </a:solidFill>
                <a:effectLst>
                  <a:outerShdw blurRad="38100" dist="19050" dir="2700000" algn="tl" rotWithShape="0">
                    <a:schemeClr val="dk1">
                      <a:alpha val="40000"/>
                    </a:schemeClr>
                  </a:outerShdw>
                </a:effectLst>
              </a:rPr>
              <a:t>Activity 2 – Sensory Play </a:t>
            </a:r>
          </a:p>
        </p:txBody>
      </p:sp>
      <p:sp>
        <p:nvSpPr>
          <p:cNvPr id="4" name="TextBox 3">
            <a:extLst>
              <a:ext uri="{FF2B5EF4-FFF2-40B4-BE49-F238E27FC236}">
                <a16:creationId xmlns:a16="http://schemas.microsoft.com/office/drawing/2014/main" id="{4A2AB171-0F2E-65A3-E90C-A35BD8462DCE}"/>
              </a:ext>
            </a:extLst>
          </p:cNvPr>
          <p:cNvSpPr txBox="1"/>
          <p:nvPr/>
        </p:nvSpPr>
        <p:spPr>
          <a:xfrm>
            <a:off x="5667124" y="1936936"/>
            <a:ext cx="6482992" cy="2062103"/>
          </a:xfrm>
          <a:prstGeom prst="rect">
            <a:avLst/>
          </a:prstGeom>
          <a:solidFill>
            <a:schemeClr val="bg1">
              <a:lumMod val="95000"/>
            </a:schemeClr>
          </a:solidFill>
        </p:spPr>
        <p:txBody>
          <a:bodyPr wrap="square" rtlCol="0">
            <a:spAutoFit/>
          </a:bodyPr>
          <a:lstStyle/>
          <a:p>
            <a:r>
              <a:rPr lang="en-GB" sz="3200" b="1" dirty="0"/>
              <a:t>Sensory activities – Providing children with a new environment full of objects  that has different textures and playing different sounds to interact ,incorporate their five senses and movement.  This is a good way to encourage children to grow and develop. </a:t>
            </a:r>
          </a:p>
        </p:txBody>
      </p:sp>
      <p:sp>
        <p:nvSpPr>
          <p:cNvPr id="6" name="TextBox 5">
            <a:extLst>
              <a:ext uri="{FF2B5EF4-FFF2-40B4-BE49-F238E27FC236}">
                <a16:creationId xmlns:a16="http://schemas.microsoft.com/office/drawing/2014/main" id="{13918BBF-0CD4-707C-8135-D500533D529D}"/>
              </a:ext>
            </a:extLst>
          </p:cNvPr>
          <p:cNvSpPr txBox="1"/>
          <p:nvPr/>
        </p:nvSpPr>
        <p:spPr>
          <a:xfrm>
            <a:off x="774482" y="1338989"/>
            <a:ext cx="6200454" cy="1021818"/>
          </a:xfrm>
          <a:prstGeom prst="rect">
            <a:avLst/>
          </a:prstGeom>
          <a:noFill/>
        </p:spPr>
        <p:txBody>
          <a:bodyPr wrap="square">
            <a:spAutoFit/>
          </a:bodyPr>
          <a:lstStyle/>
          <a:p>
            <a:pPr>
              <a:lnSpc>
                <a:spcPct val="90000"/>
              </a:lnSpc>
              <a:spcBef>
                <a:spcPct val="0"/>
              </a:spcBef>
              <a:spcAft>
                <a:spcPts val="600"/>
              </a:spcAft>
            </a:pPr>
            <a:r>
              <a:rPr lang="en-US" sz="2000" dirty="0">
                <a:ea typeface="+mj-ea"/>
                <a:cs typeface="+mj-cs"/>
              </a:rPr>
              <a:t>Activity 2 </a:t>
            </a:r>
          </a:p>
          <a:p>
            <a:pPr>
              <a:lnSpc>
                <a:spcPct val="90000"/>
              </a:lnSpc>
              <a:spcBef>
                <a:spcPct val="0"/>
              </a:spcBef>
              <a:spcAft>
                <a:spcPts val="600"/>
              </a:spcAft>
            </a:pPr>
            <a:endParaRPr lang="en-US" dirty="0">
              <a:ea typeface="+mj-ea"/>
              <a:cs typeface="+mj-cs"/>
            </a:endParaRPr>
          </a:p>
          <a:p>
            <a:pPr>
              <a:lnSpc>
                <a:spcPct val="90000"/>
              </a:lnSpc>
              <a:spcBef>
                <a:spcPct val="0"/>
              </a:spcBef>
              <a:spcAft>
                <a:spcPts val="600"/>
              </a:spcAft>
            </a:pPr>
            <a:endParaRPr lang="en-US" sz="1800" dirty="0">
              <a:ea typeface="+mj-ea"/>
              <a:cs typeface="+mj-cs"/>
            </a:endParaRPr>
          </a:p>
        </p:txBody>
      </p:sp>
      <p:sp>
        <p:nvSpPr>
          <p:cNvPr id="8" name="TextBox 7">
            <a:extLst>
              <a:ext uri="{FF2B5EF4-FFF2-40B4-BE49-F238E27FC236}">
                <a16:creationId xmlns:a16="http://schemas.microsoft.com/office/drawing/2014/main" id="{C7CE341D-C710-598D-036E-C29BB4080124}"/>
              </a:ext>
            </a:extLst>
          </p:cNvPr>
          <p:cNvSpPr txBox="1"/>
          <p:nvPr/>
        </p:nvSpPr>
        <p:spPr>
          <a:xfrm>
            <a:off x="5849490" y="4833915"/>
            <a:ext cx="6200454" cy="1865126"/>
          </a:xfrm>
          <a:prstGeom prst="rect">
            <a:avLst/>
          </a:prstGeom>
          <a:solidFill>
            <a:schemeClr val="bg1">
              <a:lumMod val="95000"/>
            </a:schemeClr>
          </a:solidFill>
        </p:spPr>
        <p:txBody>
          <a:bodyPr wrap="square">
            <a:spAutoFit/>
          </a:bodyPr>
          <a:lstStyle/>
          <a:p>
            <a:pPr>
              <a:lnSpc>
                <a:spcPct val="90000"/>
              </a:lnSpc>
              <a:spcBef>
                <a:spcPct val="0"/>
              </a:spcBef>
              <a:spcAft>
                <a:spcPts val="600"/>
              </a:spcAft>
            </a:pPr>
            <a:r>
              <a:rPr lang="en-US" sz="3200" b="1" dirty="0">
                <a:ea typeface="+mj-ea"/>
                <a:cs typeface="+mj-cs"/>
              </a:rPr>
              <a:t>Movement/ Physical Development-  Play is key to  all areas of baby  development, including movement and motor skills . Play helps baby strengthen neck and upper body muscles in order to hold  their head up and move around. </a:t>
            </a:r>
          </a:p>
        </p:txBody>
      </p:sp>
      <p:sp>
        <p:nvSpPr>
          <p:cNvPr id="9" name="TextBox 8">
            <a:extLst>
              <a:ext uri="{FF2B5EF4-FFF2-40B4-BE49-F238E27FC236}">
                <a16:creationId xmlns:a16="http://schemas.microsoft.com/office/drawing/2014/main" id="{69F24744-291E-27D3-5862-D05799A4E994}"/>
              </a:ext>
            </a:extLst>
          </p:cNvPr>
          <p:cNvSpPr txBox="1"/>
          <p:nvPr/>
        </p:nvSpPr>
        <p:spPr>
          <a:xfrm>
            <a:off x="0" y="1649965"/>
            <a:ext cx="5625240" cy="5262979"/>
          </a:xfrm>
          <a:prstGeom prst="rect">
            <a:avLst/>
          </a:prstGeom>
          <a:solidFill>
            <a:schemeClr val="bg1"/>
          </a:solidFill>
        </p:spPr>
        <p:txBody>
          <a:bodyPr wrap="square" rtlCol="0">
            <a:spAutoFit/>
          </a:bodyPr>
          <a:lstStyle/>
          <a:p>
            <a:r>
              <a:rPr lang="en-GB" sz="2400" b="1" dirty="0"/>
              <a:t>Sensory play will include activities to stimulate the senses through new and exciting experiences ,  </a:t>
            </a:r>
          </a:p>
          <a:p>
            <a:endParaRPr lang="en-GB" sz="2400" b="1" dirty="0"/>
          </a:p>
          <a:p>
            <a:pPr marL="285750" indent="-285750">
              <a:buFontTx/>
              <a:buChar char="-"/>
            </a:pPr>
            <a:r>
              <a:rPr lang="en-GB" sz="2400" b="1" dirty="0"/>
              <a:t>Musical Toys  develops as their motor skills  and sense of listening and touch increases.   Releasing their creative skills with instruments like the xylophone or baby rattle to develop coordination. </a:t>
            </a:r>
          </a:p>
          <a:p>
            <a:pPr marL="285750" indent="-285750">
              <a:buFontTx/>
              <a:buChar char="-"/>
            </a:pPr>
            <a:endParaRPr lang="en-GB" sz="2400" b="1" dirty="0"/>
          </a:p>
          <a:p>
            <a:pPr marL="285750" indent="-285750">
              <a:buFontTx/>
              <a:buChar char="-"/>
            </a:pPr>
            <a:r>
              <a:rPr lang="en-GB" sz="2400" b="1" dirty="0"/>
              <a:t>Squeaky toys and the maracas are great sensory toys in developing motor skills as it is also a workout</a:t>
            </a:r>
          </a:p>
          <a:p>
            <a:endParaRPr lang="en-GB" sz="2400" b="1" dirty="0"/>
          </a:p>
          <a:p>
            <a:pPr marL="285750" indent="-285750">
              <a:buFontTx/>
              <a:buChar char="-"/>
            </a:pPr>
            <a:r>
              <a:rPr lang="en-GB" sz="2400" b="1" dirty="0"/>
              <a:t>Magic tissue box – This simple activity helps develop baby’s strength and   balance to sit unassisted.  Placing the baby  in a seated position on the floor , supported between your legs with the magic tissue box in front of them to pull out and explore the tissues. </a:t>
            </a:r>
          </a:p>
        </p:txBody>
      </p:sp>
    </p:spTree>
    <p:extLst>
      <p:ext uri="{BB962C8B-B14F-4D97-AF65-F5344CB8AC3E}">
        <p14:creationId xmlns:p14="http://schemas.microsoft.com/office/powerpoint/2010/main" val="2329093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9220CB6-A0EF-95BF-BE44-366DB78366B3}"/>
              </a:ext>
            </a:extLst>
          </p:cNvPr>
          <p:cNvPicPr>
            <a:picLocks noChangeAspect="1"/>
          </p:cNvPicPr>
          <p:nvPr/>
        </p:nvPicPr>
        <p:blipFill>
          <a:blip r:embed="rId2"/>
          <a:stretch>
            <a:fillRect/>
          </a:stretch>
        </p:blipFill>
        <p:spPr>
          <a:xfrm>
            <a:off x="-69332" y="0"/>
            <a:ext cx="12192000" cy="6857999"/>
          </a:xfrm>
          <a:prstGeom prst="rect">
            <a:avLst/>
          </a:prstGeom>
        </p:spPr>
      </p:pic>
      <p:sp>
        <p:nvSpPr>
          <p:cNvPr id="2" name="Title 1">
            <a:extLst>
              <a:ext uri="{FF2B5EF4-FFF2-40B4-BE49-F238E27FC236}">
                <a16:creationId xmlns:a16="http://schemas.microsoft.com/office/drawing/2014/main" id="{747D47B7-1A71-CDA4-3553-499500769DE8}"/>
              </a:ext>
            </a:extLst>
          </p:cNvPr>
          <p:cNvSpPr>
            <a:spLocks noGrp="1"/>
          </p:cNvSpPr>
          <p:nvPr>
            <p:ph type="title"/>
          </p:nvPr>
        </p:nvSpPr>
        <p:spPr>
          <a:xfrm>
            <a:off x="838200" y="346076"/>
            <a:ext cx="10515600" cy="807484"/>
          </a:xfrm>
        </p:spPr>
        <p:txBody>
          <a:bodyPr>
            <a:normAutofit fontScale="90000"/>
          </a:bodyPr>
          <a:lstStyle/>
          <a:p>
            <a:r>
              <a:rPr lang="en-GB" sz="4800" dirty="0">
                <a:solidFill>
                  <a:schemeClr val="bg1"/>
                </a:solidFill>
              </a:rPr>
              <a:t>Children Activity 2 – Sensory Play </a:t>
            </a:r>
          </a:p>
        </p:txBody>
      </p:sp>
      <p:sp>
        <p:nvSpPr>
          <p:cNvPr id="3" name="Content Placeholder 2">
            <a:extLst>
              <a:ext uri="{FF2B5EF4-FFF2-40B4-BE49-F238E27FC236}">
                <a16:creationId xmlns:a16="http://schemas.microsoft.com/office/drawing/2014/main" id="{8B28BA38-53FF-6C47-5B71-B6116F6B43A4}"/>
              </a:ext>
            </a:extLst>
          </p:cNvPr>
          <p:cNvSpPr>
            <a:spLocks noGrp="1"/>
          </p:cNvSpPr>
          <p:nvPr>
            <p:ph sz="half" idx="1"/>
          </p:nvPr>
        </p:nvSpPr>
        <p:spPr>
          <a:xfrm>
            <a:off x="6789987" y="675131"/>
            <a:ext cx="5181600" cy="4251960"/>
          </a:xfrm>
        </p:spPr>
        <p:txBody>
          <a:bodyPr/>
          <a:lstStyle/>
          <a:p>
            <a:r>
              <a:rPr lang="en-GB" dirty="0"/>
              <a:t>Theory </a:t>
            </a:r>
          </a:p>
        </p:txBody>
      </p:sp>
      <p:sp>
        <p:nvSpPr>
          <p:cNvPr id="4" name="Content Placeholder 3">
            <a:extLst>
              <a:ext uri="{FF2B5EF4-FFF2-40B4-BE49-F238E27FC236}">
                <a16:creationId xmlns:a16="http://schemas.microsoft.com/office/drawing/2014/main" id="{345E2ED8-3A86-B494-7F1B-771972E89EF3}"/>
              </a:ext>
            </a:extLst>
          </p:cNvPr>
          <p:cNvSpPr>
            <a:spLocks noGrp="1"/>
          </p:cNvSpPr>
          <p:nvPr>
            <p:ph sz="half" idx="2"/>
          </p:nvPr>
        </p:nvSpPr>
        <p:spPr>
          <a:xfrm>
            <a:off x="66528" y="970141"/>
            <a:ext cx="5181600" cy="4251960"/>
          </a:xfrm>
        </p:spPr>
        <p:txBody>
          <a:bodyPr/>
          <a:lstStyle/>
          <a:p>
            <a:r>
              <a:rPr lang="en-GB" dirty="0"/>
              <a:t>Children Activity</a:t>
            </a:r>
          </a:p>
        </p:txBody>
      </p:sp>
      <p:sp>
        <p:nvSpPr>
          <p:cNvPr id="5" name="Arrow: Right 4">
            <a:extLst>
              <a:ext uri="{FF2B5EF4-FFF2-40B4-BE49-F238E27FC236}">
                <a16:creationId xmlns:a16="http://schemas.microsoft.com/office/drawing/2014/main" id="{C12CD527-884D-7569-83B2-7BA3216D948F}"/>
              </a:ext>
            </a:extLst>
          </p:cNvPr>
          <p:cNvSpPr/>
          <p:nvPr/>
        </p:nvSpPr>
        <p:spPr>
          <a:xfrm>
            <a:off x="5518873" y="1897415"/>
            <a:ext cx="2176631" cy="666406"/>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0DCA2143-29CF-C7A7-4C88-71BF7914B550}"/>
              </a:ext>
            </a:extLst>
          </p:cNvPr>
          <p:cNvPicPr>
            <a:picLocks noChangeAspect="1"/>
          </p:cNvPicPr>
          <p:nvPr/>
        </p:nvPicPr>
        <p:blipFill>
          <a:blip r:embed="rId3"/>
          <a:stretch>
            <a:fillRect/>
          </a:stretch>
        </p:blipFill>
        <p:spPr>
          <a:xfrm rot="10800000">
            <a:off x="5417455" y="4339492"/>
            <a:ext cx="2278049" cy="742836"/>
          </a:xfrm>
          <a:prstGeom prst="rect">
            <a:avLst/>
          </a:prstGeom>
        </p:spPr>
      </p:pic>
      <p:sp>
        <p:nvSpPr>
          <p:cNvPr id="12" name="TextBox 11">
            <a:extLst>
              <a:ext uri="{FF2B5EF4-FFF2-40B4-BE49-F238E27FC236}">
                <a16:creationId xmlns:a16="http://schemas.microsoft.com/office/drawing/2014/main" id="{A455F086-1CE0-31E6-16F6-273A1ED1B1D0}"/>
              </a:ext>
            </a:extLst>
          </p:cNvPr>
          <p:cNvSpPr txBox="1"/>
          <p:nvPr/>
        </p:nvSpPr>
        <p:spPr>
          <a:xfrm>
            <a:off x="7966249" y="905467"/>
            <a:ext cx="4005338" cy="5324535"/>
          </a:xfrm>
          <a:prstGeom prst="rect">
            <a:avLst/>
          </a:prstGeom>
          <a:solidFill>
            <a:schemeClr val="bg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highlight>
                  <a:srgbClr val="00FFFF"/>
                </a:highlight>
                <a:uLnTx/>
                <a:uFillTx/>
                <a:latin typeface="Arial" panose="020B0604020202020204" pitchFamily="34" charset="0"/>
                <a:cs typeface="Arial" panose="020B0604020202020204" pitchFamily="34" charset="0"/>
              </a:rPr>
              <a:t>What is the Piaget theory?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The theory focuses  on the concept of object permanence  which plays a vital role in the theory of cognitive development   ( Piaget , 1963).  According to Jean Piaget theory  the  contribution to the Piaget's theory is developed in the cognitive stages of development , first one being the sensorimotor stage. This stage focuses on the understanding of objects and  events discovered by babies between four to seven months of age. </a:t>
            </a:r>
          </a:p>
        </p:txBody>
      </p:sp>
      <p:sp>
        <p:nvSpPr>
          <p:cNvPr id="13" name="TextBox 12">
            <a:extLst>
              <a:ext uri="{FF2B5EF4-FFF2-40B4-BE49-F238E27FC236}">
                <a16:creationId xmlns:a16="http://schemas.microsoft.com/office/drawing/2014/main" id="{1F12CA29-CD5F-FF9C-F5A4-8BC4F390814E}"/>
              </a:ext>
            </a:extLst>
          </p:cNvPr>
          <p:cNvSpPr txBox="1"/>
          <p:nvPr/>
        </p:nvSpPr>
        <p:spPr>
          <a:xfrm>
            <a:off x="-69332" y="1530366"/>
            <a:ext cx="5317460" cy="5447645"/>
          </a:xfrm>
          <a:prstGeom prst="rect">
            <a:avLst/>
          </a:prstGeom>
          <a:solidFill>
            <a:schemeClr val="bg1"/>
          </a:solidFill>
        </p:spPr>
        <p:txBody>
          <a:bodyPr wrap="square" rtlCol="0">
            <a:spAutoFit/>
          </a:bodyPr>
          <a:lstStyle/>
          <a:p>
            <a:r>
              <a:rPr lang="en-GB" sz="2000" b="1" dirty="0">
                <a:latin typeface="Arial" panose="020B0604020202020204" pitchFamily="34" charset="0"/>
                <a:cs typeface="Arial" panose="020B0604020202020204" pitchFamily="34" charset="0"/>
              </a:rPr>
              <a:t>Sensory play – The sensorimotor is the first stage of a child’s life , they will learn about the world using their  five senses to interact with their surroundings  these include ;</a:t>
            </a:r>
          </a:p>
          <a:p>
            <a:r>
              <a:rPr lang="en-GB" sz="2000" b="1" dirty="0">
                <a:latin typeface="Arial" panose="020B0604020202020204" pitchFamily="34" charset="0"/>
                <a:cs typeface="Arial" panose="020B0604020202020204" pitchFamily="34" charset="0"/>
              </a:rPr>
              <a:t>-  Crawling</a:t>
            </a:r>
          </a:p>
          <a:p>
            <a:pPr marL="285750" indent="-285750">
              <a:buFontTx/>
              <a:buChar char="-"/>
            </a:pPr>
            <a:r>
              <a:rPr lang="en-GB" sz="2000" b="1" dirty="0">
                <a:latin typeface="Arial" panose="020B0604020202020204" pitchFamily="34" charset="0"/>
                <a:cs typeface="Arial" panose="020B0604020202020204" pitchFamily="34" charset="0"/>
              </a:rPr>
              <a:t>Grasping </a:t>
            </a:r>
          </a:p>
          <a:p>
            <a:pPr marL="285750" indent="-285750">
              <a:buFontTx/>
              <a:buChar char="-"/>
            </a:pPr>
            <a:r>
              <a:rPr lang="en-GB" sz="2000" b="1" dirty="0">
                <a:latin typeface="Arial" panose="020B0604020202020204" pitchFamily="34" charset="0"/>
                <a:cs typeface="Arial" panose="020B0604020202020204" pitchFamily="34" charset="0"/>
              </a:rPr>
              <a:t> Pulling</a:t>
            </a:r>
          </a:p>
          <a:p>
            <a:pPr marL="285750" indent="-285750">
              <a:buFontTx/>
              <a:buChar char="-"/>
            </a:pPr>
            <a:r>
              <a:rPr lang="en-GB" sz="2000" b="1" dirty="0">
                <a:latin typeface="Arial" panose="020B0604020202020204" pitchFamily="34" charset="0"/>
                <a:cs typeface="Arial" panose="020B0604020202020204" pitchFamily="34" charset="0"/>
              </a:rPr>
              <a:t>Touching </a:t>
            </a:r>
          </a:p>
          <a:p>
            <a:pPr marL="285750" indent="-285750">
              <a:buFontTx/>
              <a:buChar char="-"/>
            </a:pPr>
            <a:r>
              <a:rPr lang="en-GB" sz="2000" b="1" dirty="0">
                <a:latin typeface="Arial" panose="020B0604020202020204" pitchFamily="34" charset="0"/>
                <a:cs typeface="Arial" panose="020B0604020202020204" pitchFamily="34" charset="0"/>
              </a:rPr>
              <a:t>Listening </a:t>
            </a:r>
          </a:p>
          <a:p>
            <a:r>
              <a:rPr lang="en-GB" sz="2000" b="1" dirty="0">
                <a:latin typeface="Arial" panose="020B0604020202020204" pitchFamily="34" charset="0"/>
                <a:cs typeface="Arial" panose="020B0604020202020204" pitchFamily="34" charset="0"/>
              </a:rPr>
              <a:t>“According to Piaget, it is called the Sensorimotor stage because the early  reflexes and signs of intelligence develop through sensory perception s and motor activities that a baby experiences</a:t>
            </a:r>
            <a:r>
              <a:rPr lang="en-GB" sz="2400" b="1" dirty="0">
                <a:latin typeface="Arial" panose="020B0604020202020204" pitchFamily="34" charset="0"/>
                <a:cs typeface="Arial" panose="020B0604020202020204" pitchFamily="34" charset="0"/>
              </a:rPr>
              <a:t>”(Putten and Garoo,2023)</a:t>
            </a:r>
          </a:p>
        </p:txBody>
      </p:sp>
    </p:spTree>
    <p:extLst>
      <p:ext uri="{BB962C8B-B14F-4D97-AF65-F5344CB8AC3E}">
        <p14:creationId xmlns:p14="http://schemas.microsoft.com/office/powerpoint/2010/main" val="1437493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07123C9-4C12-A7EF-79C3-BA6D8E600E1A}"/>
              </a:ext>
            </a:extLst>
          </p:cNvPr>
          <p:cNvPicPr>
            <a:picLocks noChangeAspect="1"/>
          </p:cNvPicPr>
          <p:nvPr/>
        </p:nvPicPr>
        <p:blipFill rotWithShape="1">
          <a:blip r:embed="rId3">
            <a:alphaModFix/>
          </a:blip>
          <a:srcRect r="25"/>
          <a:stretch/>
        </p:blipFill>
        <p:spPr>
          <a:xfrm>
            <a:off x="-3047" y="10"/>
            <a:ext cx="12188930" cy="6857990"/>
          </a:xfrm>
          <a:prstGeom prst="rect">
            <a:avLst/>
          </a:prstGeom>
        </p:spPr>
      </p:pic>
      <p:sp>
        <p:nvSpPr>
          <p:cNvPr id="12" name="Rectangle 11">
            <a:extLst>
              <a:ext uri="{FF2B5EF4-FFF2-40B4-BE49-F238E27FC236}">
                <a16:creationId xmlns:a16="http://schemas.microsoft.com/office/drawing/2014/main" id="{8F51725E-A483-43B2-A6F2-C44F502FE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37549"/>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8C137AD-A8F5-D046-48F8-12F0DAE1BC78}"/>
              </a:ext>
            </a:extLst>
          </p:cNvPr>
          <p:cNvSpPr/>
          <p:nvPr/>
        </p:nvSpPr>
        <p:spPr>
          <a:xfrm>
            <a:off x="1519417" y="-114387"/>
            <a:ext cx="9144000" cy="1025488"/>
          </a:xfrm>
          <a:prstGeom prst="rect">
            <a:avLst/>
          </a:prstGeom>
        </p:spPr>
        <p:txBody>
          <a:bodyPr vert="horz" lIns="91440" tIns="45720" rIns="91440" bIns="45720" rtlCol="0" anchor="b">
            <a:normAutofit/>
          </a:bodyPr>
          <a:lstStyle/>
          <a:p>
            <a:pPr algn="ctr">
              <a:spcBef>
                <a:spcPct val="0"/>
              </a:spcBef>
              <a:spcAft>
                <a:spcPts val="600"/>
              </a:spcAft>
            </a:pPr>
            <a:r>
              <a:rPr lang="en-US" sz="4800" b="1" u="sng" dirty="0">
                <a:ln w="0"/>
                <a:solidFill>
                  <a:schemeClr val="bg1"/>
                </a:solidFill>
                <a:effectLst>
                  <a:outerShdw blurRad="38100" dist="19050" dir="2700000" algn="tl" rotWithShape="0">
                    <a:schemeClr val="dk1">
                      <a:alpha val="40000"/>
                    </a:schemeClr>
                  </a:outerShdw>
                </a:effectLst>
                <a:latin typeface="+mj-lt"/>
                <a:ea typeface="+mj-ea"/>
                <a:cs typeface="+mj-cs"/>
              </a:rPr>
              <a:t>Summary</a:t>
            </a:r>
            <a:r>
              <a:rPr lang="en-US" sz="4800" dirty="0">
                <a:ln w="0"/>
                <a:solidFill>
                  <a:schemeClr val="bg1"/>
                </a:solidFill>
                <a:effectLst>
                  <a:outerShdw blurRad="38100" dist="19050" dir="2700000" algn="tl" rotWithShape="0">
                    <a:schemeClr val="dk1">
                      <a:alpha val="40000"/>
                    </a:schemeClr>
                  </a:outerShdw>
                </a:effectLst>
                <a:latin typeface="+mj-lt"/>
                <a:ea typeface="+mj-ea"/>
                <a:cs typeface="+mj-cs"/>
              </a:rPr>
              <a:t> </a:t>
            </a:r>
          </a:p>
        </p:txBody>
      </p:sp>
      <p:sp>
        <p:nvSpPr>
          <p:cNvPr id="14"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663FA34-B89B-6360-51BB-04257314B5DF}"/>
              </a:ext>
            </a:extLst>
          </p:cNvPr>
          <p:cNvSpPr txBox="1"/>
          <p:nvPr/>
        </p:nvSpPr>
        <p:spPr>
          <a:xfrm>
            <a:off x="2683978" y="1128386"/>
            <a:ext cx="6814877" cy="1569660"/>
          </a:xfrm>
          <a:prstGeom prst="rect">
            <a:avLst/>
          </a:prstGeom>
          <a:solidFill>
            <a:schemeClr val="bg1">
              <a:lumMod val="95000"/>
            </a:schemeClr>
          </a:solidFill>
        </p:spPr>
        <p:txBody>
          <a:bodyPr wrap="square" rtlCol="0">
            <a:spAutoFit/>
          </a:bodyPr>
          <a:lstStyle/>
          <a:p>
            <a:r>
              <a:rPr lang="en-GB" sz="2400" dirty="0"/>
              <a:t>In conclusion the aim of the two activities is to  provide children with a positive , fun and exciting environment for baby's to learn and play. This will keep the children preoccupied whilst the mothers are in their 1-1 weekly sessions.  This gives space for the mind of children to grow ,discover new ideas, explore and engage in activities using their five senses. </a:t>
            </a:r>
          </a:p>
        </p:txBody>
      </p:sp>
      <p:sp>
        <p:nvSpPr>
          <p:cNvPr id="7" name="TextBox 6">
            <a:extLst>
              <a:ext uri="{FF2B5EF4-FFF2-40B4-BE49-F238E27FC236}">
                <a16:creationId xmlns:a16="http://schemas.microsoft.com/office/drawing/2014/main" id="{6E9F8401-ABD6-0CD0-B2BA-D5300E812A9A}"/>
              </a:ext>
            </a:extLst>
          </p:cNvPr>
          <p:cNvSpPr txBox="1"/>
          <p:nvPr/>
        </p:nvSpPr>
        <p:spPr>
          <a:xfrm>
            <a:off x="406685" y="2828668"/>
            <a:ext cx="10643302" cy="3816429"/>
          </a:xfrm>
          <a:prstGeom prst="rect">
            <a:avLst/>
          </a:prstGeom>
          <a:solidFill>
            <a:schemeClr val="bg1"/>
          </a:solidFill>
        </p:spPr>
        <p:txBody>
          <a:bodyPr wrap="square">
            <a:spAutoFit/>
          </a:bodyPr>
          <a:lstStyle/>
          <a:p>
            <a:r>
              <a:rPr lang="en-GB" sz="1600" dirty="0">
                <a:effectLst/>
                <a:latin typeface="Abadi Extra Light" panose="020B0204020104020204" pitchFamily="34" charset="0"/>
              </a:rPr>
              <a:t>Cherry, K. (2021) </a:t>
            </a:r>
            <a:r>
              <a:rPr lang="en-GB" sz="1600" i="1" dirty="0">
                <a:effectLst/>
                <a:latin typeface="Abadi Extra Light" panose="020B0204020104020204" pitchFamily="34" charset="0"/>
              </a:rPr>
              <a:t>How infants know that unseen objects continue to exist</a:t>
            </a:r>
            <a:r>
              <a:rPr lang="en-GB" sz="1600" dirty="0">
                <a:effectLst/>
                <a:latin typeface="Abadi Extra Light" panose="020B0204020104020204" pitchFamily="34" charset="0"/>
              </a:rPr>
              <a:t>, </a:t>
            </a:r>
            <a:r>
              <a:rPr lang="en-GB" sz="1600" i="1" dirty="0">
                <a:effectLst/>
                <a:latin typeface="Abadi Extra Light" panose="020B0204020104020204" pitchFamily="34" charset="0"/>
              </a:rPr>
              <a:t>Verywell Mind</a:t>
            </a:r>
            <a:r>
              <a:rPr lang="en-GB" sz="1600" dirty="0">
                <a:effectLst/>
                <a:latin typeface="Abadi Extra Light" panose="020B0204020104020204" pitchFamily="34" charset="0"/>
              </a:rPr>
              <a:t>. Verywell Mind. Available at: https://www.verywellmind.com/what-is-object-permanence-2795405 (Accessed: February 19, 2023). </a:t>
            </a:r>
          </a:p>
          <a:p>
            <a:endParaRPr lang="en-GB" sz="1600" dirty="0">
              <a:effectLst/>
              <a:latin typeface="Abadi Extra Light" panose="020B0204020104020204" pitchFamily="34" charset="0"/>
            </a:endParaRPr>
          </a:p>
          <a:p>
            <a:r>
              <a:rPr lang="en-GB" sz="1600" dirty="0" err="1">
                <a:effectLst/>
                <a:latin typeface="Abadi Extra Light" panose="020B0204020104020204" pitchFamily="34" charset="0"/>
              </a:rPr>
              <a:t>Garoo</a:t>
            </a:r>
            <a:r>
              <a:rPr lang="en-GB" sz="1600" dirty="0">
                <a:effectLst/>
                <a:latin typeface="Abadi Extra Light" panose="020B0204020104020204" pitchFamily="34" charset="0"/>
              </a:rPr>
              <a:t>, R. (2023) </a:t>
            </a:r>
            <a:r>
              <a:rPr lang="en-GB" sz="1600" i="1" dirty="0">
                <a:effectLst/>
                <a:latin typeface="Abadi Extra Light" panose="020B0204020104020204" pitchFamily="34" charset="0"/>
              </a:rPr>
              <a:t>Sensorimotor stage: What it is, Activities &amp; Tips to follow</a:t>
            </a:r>
            <a:r>
              <a:rPr lang="en-GB" sz="1600" dirty="0">
                <a:effectLst/>
                <a:latin typeface="Abadi Extra Light" panose="020B0204020104020204" pitchFamily="34" charset="0"/>
              </a:rPr>
              <a:t>, </a:t>
            </a:r>
            <a:r>
              <a:rPr lang="en-GB" sz="1600" i="1" dirty="0">
                <a:effectLst/>
                <a:latin typeface="Abadi Extra Light" panose="020B0204020104020204" pitchFamily="34" charset="0"/>
              </a:rPr>
              <a:t>MomJunction</a:t>
            </a:r>
            <a:r>
              <a:rPr lang="en-GB" sz="1600" dirty="0">
                <a:effectLst/>
                <a:latin typeface="Abadi Extra Light" panose="020B0204020104020204" pitchFamily="34" charset="0"/>
              </a:rPr>
              <a:t>. Available at: https://www.momjunction.com/articles/piaget-sensorimotor-stage-examples-definition-activities_00693557/ (Accessed: February 19, 2023). </a:t>
            </a:r>
          </a:p>
          <a:p>
            <a:r>
              <a:rPr lang="en-GB" sz="1600" dirty="0" err="1">
                <a:effectLst/>
                <a:latin typeface="Abadi Extra Light" panose="020B0204020104020204" pitchFamily="34" charset="0"/>
              </a:rPr>
              <a:t>Mcleod</a:t>
            </a:r>
            <a:r>
              <a:rPr lang="en-GB" sz="1600" dirty="0">
                <a:effectLst/>
                <a:latin typeface="Abadi Extra Light" panose="020B0204020104020204" pitchFamily="34" charset="0"/>
              </a:rPr>
              <a:t>, S. (1970) </a:t>
            </a:r>
            <a:r>
              <a:rPr lang="en-GB" sz="1600" i="1" dirty="0">
                <a:effectLst/>
                <a:latin typeface="Abadi Extra Light" panose="020B0204020104020204" pitchFamily="34" charset="0"/>
              </a:rPr>
              <a:t>What is object permanence according to Piaget?</a:t>
            </a:r>
            <a:r>
              <a:rPr lang="en-GB" sz="1600" dirty="0">
                <a:effectLst/>
                <a:latin typeface="Abadi Extra Light" panose="020B0204020104020204" pitchFamily="34" charset="0"/>
              </a:rPr>
              <a:t>, </a:t>
            </a:r>
            <a:r>
              <a:rPr lang="en-GB" sz="1600" i="1" dirty="0">
                <a:effectLst/>
                <a:latin typeface="Abadi Extra Light" panose="020B0204020104020204" pitchFamily="34" charset="0"/>
              </a:rPr>
              <a:t>Object Permanence - Simply Psychology</a:t>
            </a:r>
            <a:r>
              <a:rPr lang="en-GB" sz="1600" dirty="0">
                <a:effectLst/>
                <a:latin typeface="Abadi Extra Light" panose="020B0204020104020204" pitchFamily="34" charset="0"/>
              </a:rPr>
              <a:t>. Available at: https://www.simplypsychology.org/Object-Permanence.html (Accessed: February 19, 2023). </a:t>
            </a:r>
          </a:p>
          <a:p>
            <a:endParaRPr lang="en-GB" sz="1600" dirty="0">
              <a:effectLst/>
              <a:latin typeface="Abadi Extra Light" panose="020B0204020104020204" pitchFamily="34" charset="0"/>
            </a:endParaRPr>
          </a:p>
          <a:p>
            <a:r>
              <a:rPr lang="en-GB" sz="1600" i="1" dirty="0">
                <a:effectLst/>
                <a:latin typeface="Abadi Extra Light" panose="020B0204020104020204" pitchFamily="34" charset="0"/>
              </a:rPr>
              <a:t>Movement and play: Babies</a:t>
            </a:r>
            <a:r>
              <a:rPr lang="en-GB" sz="1600" dirty="0">
                <a:effectLst/>
                <a:latin typeface="Abadi Extra Light" panose="020B0204020104020204" pitchFamily="34" charset="0"/>
              </a:rPr>
              <a:t> (2023) </a:t>
            </a:r>
            <a:r>
              <a:rPr lang="en-GB" sz="1600" i="1" dirty="0">
                <a:effectLst/>
                <a:latin typeface="Abadi Extra Light" panose="020B0204020104020204" pitchFamily="34" charset="0"/>
              </a:rPr>
              <a:t>Raising Children Network</a:t>
            </a:r>
            <a:r>
              <a:rPr lang="en-GB" sz="1600" dirty="0">
                <a:effectLst/>
                <a:latin typeface="Abadi Extra Light" panose="020B0204020104020204" pitchFamily="34" charset="0"/>
              </a:rPr>
              <a:t>. Available at: https://raisingchildren.net.au/babies/play-learning/play-baby-development/movement-play-babies (Accessed: February 19, 2023). </a:t>
            </a:r>
          </a:p>
          <a:p>
            <a:endParaRPr lang="en-GB" sz="1600" dirty="0">
              <a:effectLst/>
              <a:latin typeface="Abadi Extra Light" panose="020B0204020104020204" pitchFamily="34" charset="0"/>
            </a:endParaRPr>
          </a:p>
          <a:p>
            <a:r>
              <a:rPr lang="en-GB" sz="1600" dirty="0" err="1">
                <a:effectLst/>
                <a:latin typeface="Abadi Extra Light" panose="020B0204020104020204" pitchFamily="34" charset="0"/>
              </a:rPr>
              <a:t>Nieuwerburgh</a:t>
            </a:r>
            <a:r>
              <a:rPr lang="en-GB" sz="1600" dirty="0">
                <a:effectLst/>
                <a:latin typeface="Abadi Extra Light" panose="020B0204020104020204" pitchFamily="34" charset="0"/>
              </a:rPr>
              <a:t>, </a:t>
            </a:r>
            <a:r>
              <a:rPr lang="en-GB" sz="1600" dirty="0" err="1">
                <a:effectLst/>
                <a:latin typeface="Abadi Extra Light" panose="020B0204020104020204" pitchFamily="34" charset="0"/>
              </a:rPr>
              <a:t>C.van</a:t>
            </a:r>
            <a:r>
              <a:rPr lang="en-GB" sz="1600" dirty="0">
                <a:effectLst/>
                <a:latin typeface="Abadi Extra Light" panose="020B0204020104020204" pitchFamily="34" charset="0"/>
              </a:rPr>
              <a:t> (2018) in </a:t>
            </a:r>
            <a:r>
              <a:rPr lang="en-GB" sz="1600" i="1" dirty="0">
                <a:effectLst/>
                <a:latin typeface="Abadi Extra Light" panose="020B0204020104020204" pitchFamily="34" charset="0"/>
              </a:rPr>
              <a:t>Coaching in education: Getting better results for students, educators, and parents</a:t>
            </a:r>
            <a:r>
              <a:rPr lang="en-GB" sz="1600" dirty="0">
                <a:effectLst/>
                <a:latin typeface="Abadi Extra Light" panose="020B0204020104020204" pitchFamily="34" charset="0"/>
              </a:rPr>
              <a:t>. Routledge, p. 143. </a:t>
            </a:r>
          </a:p>
          <a:p>
            <a:r>
              <a:rPr lang="en-GB" dirty="0">
                <a:effectLst/>
                <a:latin typeface="Abadi Extra Light" panose="020B0204020104020204" pitchFamily="34" charset="0"/>
              </a:rPr>
              <a:t>Ritchie, C. (2017) </a:t>
            </a:r>
            <a:r>
              <a:rPr lang="en-GB" i="1" dirty="0">
                <a:effectLst/>
                <a:latin typeface="Abadi Extra Light" panose="020B0204020104020204" pitchFamily="34" charset="0"/>
              </a:rPr>
              <a:t>Exploring children's learning: 3-11 years</a:t>
            </a:r>
            <a:r>
              <a:rPr lang="en-GB" dirty="0">
                <a:effectLst/>
                <a:latin typeface="Abadi Extra Light" panose="020B0204020104020204" pitchFamily="34" charset="0"/>
              </a:rPr>
              <a:t>. London: Routledge Taylor &amp; Francis Group. </a:t>
            </a:r>
          </a:p>
        </p:txBody>
      </p:sp>
    </p:spTree>
    <p:extLst>
      <p:ext uri="{BB962C8B-B14F-4D97-AF65-F5344CB8AC3E}">
        <p14:creationId xmlns:p14="http://schemas.microsoft.com/office/powerpoint/2010/main" val="1720622651"/>
      </p:ext>
    </p:extLst>
  </p:cSld>
  <p:clrMapOvr>
    <a:masterClrMapping/>
  </p:clrMapOvr>
</p:sld>
</file>

<file path=ppt/theme/theme1.xml><?xml version="1.0" encoding="utf-8"?>
<a:theme xmlns:a="http://schemas.openxmlformats.org/drawingml/2006/main" name="SketchyVTI">
  <a:themeElements>
    <a:clrScheme name="AnalogousFromLightSeedRightStep">
      <a:dk1>
        <a:srgbClr val="000000"/>
      </a:dk1>
      <a:lt1>
        <a:srgbClr val="FFFFFF"/>
      </a:lt1>
      <a:dk2>
        <a:srgbClr val="243141"/>
      </a:dk2>
      <a:lt2>
        <a:srgbClr val="E2E3E8"/>
      </a:lt2>
      <a:accent1>
        <a:srgbClr val="AAA180"/>
      </a:accent1>
      <a:accent2>
        <a:srgbClr val="9CA671"/>
      </a:accent2>
      <a:accent3>
        <a:srgbClr val="8FA87F"/>
      </a:accent3>
      <a:accent4>
        <a:srgbClr val="76AD78"/>
      </a:accent4>
      <a:accent5>
        <a:srgbClr val="81AB94"/>
      </a:accent5>
      <a:accent6>
        <a:srgbClr val="74AAA2"/>
      </a:accent6>
      <a:hlink>
        <a:srgbClr val="6978AE"/>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3622</TotalTime>
  <Words>1353</Words>
  <Application>Microsoft Office PowerPoint</Application>
  <PresentationFormat>Widescreen</PresentationFormat>
  <Paragraphs>88</Paragraphs>
  <Slides>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Abadi Extra Light</vt:lpstr>
      <vt:lpstr>Arial</vt:lpstr>
      <vt:lpstr>Calibri</vt:lpstr>
      <vt:lpstr>The Hand Bold</vt:lpstr>
      <vt:lpstr>The Serif Hand Black</vt:lpstr>
      <vt:lpstr>SketchyVTI</vt:lpstr>
      <vt:lpstr>Working with children in a Social care settings   </vt:lpstr>
      <vt:lpstr>Introduction </vt:lpstr>
      <vt:lpstr>PowerPoint Presentation</vt:lpstr>
      <vt:lpstr>PowerPoint Presentation</vt:lpstr>
      <vt:lpstr>Children Activity 1 –Hiding and Finding Toys </vt:lpstr>
      <vt:lpstr>PowerPoint Presentation</vt:lpstr>
      <vt:lpstr>Children Activity 2 – Sensory Play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Nike Alake</dc:creator>
  <cp:lastModifiedBy>Isaac</cp:lastModifiedBy>
  <cp:revision>188</cp:revision>
  <dcterms:created xsi:type="dcterms:W3CDTF">2023-02-14T14:47:25Z</dcterms:created>
  <dcterms:modified xsi:type="dcterms:W3CDTF">2023-02-19T15:56:30Z</dcterms:modified>
</cp:coreProperties>
</file>