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74" r:id="rId12"/>
    <p:sldId id="266" r:id="rId13"/>
    <p:sldId id="267" r:id="rId14"/>
    <p:sldId id="268" r:id="rId15"/>
    <p:sldId id="269" r:id="rId16"/>
    <p:sldId id="270" r:id="rId17"/>
    <p:sldId id="271" r:id="rId18"/>
    <p:sldId id="272" r:id="rId19"/>
    <p:sldId id="275" r:id="rId20"/>
  </p:sldIdLst>
  <p:sldSz cx="12192000" cy="6858000"/>
  <p:notesSz cx="6881813" cy="100028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notesViewPr>
    <p:cSldViewPr snapToGrid="0">
      <p:cViewPr>
        <p:scale>
          <a:sx n="100" d="100"/>
          <a:sy n="100" d="100"/>
        </p:scale>
        <p:origin x="1620" y="-18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Kinzett" userId="6ae7775ad12f8b9f" providerId="LiveId" clId="{B1B8C841-242C-497C-89CB-E714CF4C3816}"/>
    <pc:docChg chg="modSld">
      <pc:chgData name="Alison Kinzett" userId="6ae7775ad12f8b9f" providerId="LiveId" clId="{B1B8C841-242C-497C-89CB-E714CF4C3816}" dt="2020-01-21T15:15:24.779" v="11" actId="20577"/>
      <pc:docMkLst>
        <pc:docMk/>
      </pc:docMkLst>
      <pc:sldChg chg="modNotes">
        <pc:chgData name="Alison Kinzett" userId="6ae7775ad12f8b9f" providerId="LiveId" clId="{B1B8C841-242C-497C-89CB-E714CF4C3816}" dt="2020-01-21T15:15:24.779" v="11" actId="20577"/>
        <pc:sldMkLst>
          <pc:docMk/>
          <pc:sldMk cId="4045061825"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2913" cy="501650"/>
          </a:xfrm>
          <a:prstGeom prst="rect">
            <a:avLst/>
          </a:prstGeom>
        </p:spPr>
        <p:txBody>
          <a:bodyPr vert="horz" lIns="91440" tIns="45720" rIns="91440" bIns="45720" rtlCol="0"/>
          <a:lstStyle>
            <a:lvl1pPr algn="l">
              <a:defRPr sz="1200"/>
            </a:lvl1pPr>
          </a:lstStyle>
          <a:p>
            <a:r>
              <a:rPr lang="en-GB" dirty="0"/>
              <a:t>1302446  Alison Kinzett  ECCH700</a:t>
            </a:r>
          </a:p>
        </p:txBody>
      </p:sp>
      <p:sp>
        <p:nvSpPr>
          <p:cNvPr id="3" name="Date Placeholder 2"/>
          <p:cNvSpPr>
            <a:spLocks noGrp="1"/>
          </p:cNvSpPr>
          <p:nvPr>
            <p:ph type="dt" idx="1"/>
          </p:nvPr>
        </p:nvSpPr>
        <p:spPr>
          <a:xfrm>
            <a:off x="3897313" y="0"/>
            <a:ext cx="2982912" cy="501650"/>
          </a:xfrm>
          <a:prstGeom prst="rect">
            <a:avLst/>
          </a:prstGeom>
        </p:spPr>
        <p:txBody>
          <a:bodyPr vert="horz" lIns="91440" tIns="45720" rIns="91440" bIns="45720" rtlCol="0"/>
          <a:lstStyle>
            <a:lvl1pPr algn="r">
              <a:defRPr sz="1200"/>
            </a:lvl1pPr>
          </a:lstStyle>
          <a:p>
            <a:r>
              <a:rPr lang="en-GB" dirty="0"/>
              <a:t>Presentation Assignment              </a:t>
            </a:r>
          </a:p>
        </p:txBody>
      </p:sp>
      <p:sp>
        <p:nvSpPr>
          <p:cNvPr id="4" name="Slide Image Placeholder 3"/>
          <p:cNvSpPr>
            <a:spLocks noGrp="1" noRot="1" noChangeAspect="1"/>
          </p:cNvSpPr>
          <p:nvPr>
            <p:ph type="sldImg" idx="2"/>
          </p:nvPr>
        </p:nvSpPr>
        <p:spPr>
          <a:xfrm>
            <a:off x="442913" y="1250950"/>
            <a:ext cx="5997575" cy="33750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442913" y="4813299"/>
            <a:ext cx="5997575" cy="3938589"/>
          </a:xfrm>
          <a:prstGeom prst="rect">
            <a:avLst/>
          </a:prstGeom>
        </p:spPr>
        <p:txBody>
          <a:bodyPr vert="horz" lIns="91440" tIns="45720" rIns="91440" bIns="45720" rtlCol="0"/>
          <a:lstStyle/>
          <a:p>
            <a:pPr lvl="4"/>
            <a:endParaRPr lang="en-GB" dirty="0"/>
          </a:p>
        </p:txBody>
      </p:sp>
      <p:sp>
        <p:nvSpPr>
          <p:cNvPr id="7" name="Slide Number Placeholder 6"/>
          <p:cNvSpPr>
            <a:spLocks noGrp="1"/>
          </p:cNvSpPr>
          <p:nvPr>
            <p:ph type="sldNum" sz="quarter" idx="5"/>
          </p:nvPr>
        </p:nvSpPr>
        <p:spPr>
          <a:xfrm>
            <a:off x="3897313" y="9501188"/>
            <a:ext cx="2982912" cy="501650"/>
          </a:xfrm>
          <a:prstGeom prst="rect">
            <a:avLst/>
          </a:prstGeom>
        </p:spPr>
        <p:txBody>
          <a:bodyPr vert="horz" lIns="91440" tIns="45720" rIns="91440" bIns="45720" rtlCol="0" anchor="b"/>
          <a:lstStyle>
            <a:lvl1pPr algn="r">
              <a:defRPr sz="1200"/>
            </a:lvl1pPr>
          </a:lstStyle>
          <a:p>
            <a:fld id="{AB1F2658-F4C4-4574-B105-8543A6FB874A}" type="slidenum">
              <a:rPr lang="en-GB" smtClean="0"/>
              <a:t>‹#›</a:t>
            </a:fld>
            <a:endParaRPr lang="en-GB"/>
          </a:p>
        </p:txBody>
      </p:sp>
    </p:spTree>
    <p:extLst>
      <p:ext uri="{BB962C8B-B14F-4D97-AF65-F5344CB8AC3E}">
        <p14:creationId xmlns:p14="http://schemas.microsoft.com/office/powerpoint/2010/main" val="322432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Alison Kinzett, and what is the irony of creative education?</a:t>
            </a:r>
          </a:p>
        </p:txBody>
      </p:sp>
      <p:sp>
        <p:nvSpPr>
          <p:cNvPr id="4" name="Slide Number Placeholder 3"/>
          <p:cNvSpPr>
            <a:spLocks noGrp="1"/>
          </p:cNvSpPr>
          <p:nvPr>
            <p:ph type="sldNum" sz="quarter" idx="5"/>
          </p:nvPr>
        </p:nvSpPr>
        <p:spPr/>
        <p:txBody>
          <a:bodyPr/>
          <a:lstStyle/>
          <a:p>
            <a:fld id="{AB1F2658-F4C4-4574-B105-8543A6FB874A}" type="slidenum">
              <a:rPr lang="en-GB" smtClean="0"/>
              <a:t>1</a:t>
            </a:fld>
            <a:endParaRPr lang="en-GB"/>
          </a:p>
        </p:txBody>
      </p:sp>
    </p:spTree>
    <p:extLst>
      <p:ext uri="{BB962C8B-B14F-4D97-AF65-F5344CB8AC3E}">
        <p14:creationId xmlns:p14="http://schemas.microsoft.com/office/powerpoint/2010/main" val="2237225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tough being a school these days.  Pressures are on teachers to raise attainment levels and on children to reach those ever-moving goal posts.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2</a:t>
            </a:fld>
            <a:endParaRPr lang="en-GB"/>
          </a:p>
        </p:txBody>
      </p:sp>
    </p:spTree>
    <p:extLst>
      <p:ext uri="{BB962C8B-B14F-4D97-AF65-F5344CB8AC3E}">
        <p14:creationId xmlns:p14="http://schemas.microsoft.com/office/powerpoint/2010/main" val="3965896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Education is for sale to the highest bidders, not for the buildings, the experience and expertise of teachers and support staff but for the attainment levels (Ball, 2004) that are coming out of the production line of children who are passed through on the conveyor belt of education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3</a:t>
            </a:fld>
            <a:endParaRPr lang="en-GB"/>
          </a:p>
        </p:txBody>
      </p:sp>
    </p:spTree>
    <p:extLst>
      <p:ext uri="{BB962C8B-B14F-4D97-AF65-F5344CB8AC3E}">
        <p14:creationId xmlns:p14="http://schemas.microsoft.com/office/powerpoint/2010/main" val="3258039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strict hierarchy of the curriculum dictates what is to be taught, how it is to be taught, when it is to be taught and what the end result should be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Not only are teachers expected to deliver a vast curriculum, with detailed description of how to do it, but to become mental health experts, councillors, data recorders and lunch time supervisors in their free time (Robinson, 2016).</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4</a:t>
            </a:fld>
            <a:endParaRPr lang="en-GB"/>
          </a:p>
        </p:txBody>
      </p:sp>
    </p:spTree>
    <p:extLst>
      <p:ext uri="{BB962C8B-B14F-4D97-AF65-F5344CB8AC3E}">
        <p14:creationId xmlns:p14="http://schemas.microsoft.com/office/powerpoint/2010/main" val="728660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curriculum is coming dangerously close to contravening the UNCRC, where article 29(a) states that education should be directed to “the development of the child’s personality, talents and mental and physical abilities to their fullest potential”. And article 31.2. which goes on “states parties shall respect and promote the right of the child to participate in cultural and artistic life and shall encourage the provision of appropriate and equal opportunities for cultural, artistic, recreational and leisure activity.” (UNICEF, 1989)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my experience of mainstream education, I have not witnessed the creative arts being offered as equally as numeracy and literacy.  In fact cultural preferences and traditions have also been questioned in some secondary schools, as in the case of a Sikh girl who was excluded because she refused to remove her Kara, or bangle representing her faith (Cockcroft, 2008)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F2658-F4C4-4574-B105-8543A6FB874A}" type="slidenum">
              <a:rPr lang="en-GB" smtClean="0"/>
              <a:t>5</a:t>
            </a:fld>
            <a:endParaRPr lang="en-GB"/>
          </a:p>
        </p:txBody>
      </p:sp>
    </p:spTree>
    <p:extLst>
      <p:ext uri="{BB962C8B-B14F-4D97-AF65-F5344CB8AC3E}">
        <p14:creationId xmlns:p14="http://schemas.microsoft.com/office/powerpoint/2010/main" val="151944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Pressures are also on the children who are becoming bored, secluded, disenfranchised and disengaged by the endless stream of facts and figures bombarding them on a daily basis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School drop-outs are at their highest levels, gang culture is taking over and offering the excluded and insecure a brotherhood of like-minded individuals (Robinson, 2007).  A comfort zone for the ones who couldn’t </a:t>
            </a:r>
            <a:r>
              <a:rPr lang="en-GB" dirty="0"/>
              <a:t>fit in</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6</a:t>
            </a:fld>
            <a:endParaRPr lang="en-GB"/>
          </a:p>
        </p:txBody>
      </p:sp>
    </p:spTree>
    <p:extLst>
      <p:ext uri="{BB962C8B-B14F-4D97-AF65-F5344CB8AC3E}">
        <p14:creationId xmlns:p14="http://schemas.microsoft.com/office/powerpoint/2010/main" val="2742434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But don’t let that put you off!  The solution is for the teachers to become creative practitioners, to deliver lessons in an interesting and creative way that will re-engage and rejuvenate a tired and confused captive audience.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7</a:t>
            </a:fld>
            <a:endParaRPr lang="en-GB"/>
          </a:p>
        </p:txBody>
      </p:sp>
    </p:spTree>
    <p:extLst>
      <p:ext uri="{BB962C8B-B14F-4D97-AF65-F5344CB8AC3E}">
        <p14:creationId xmlns:p14="http://schemas.microsoft.com/office/powerpoint/2010/main" val="931047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Take quadratic equations, for instance   Anyone want to give it a go?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other hand, if the curriculum hierarchy is all about maths, literacy and the humanities, with all the creative subjects being relegated to last place, or in many instances, cut completely (Robinson, 2013), the irony is where is the next generation of creative educators going to come from if they don’t know how be creative.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lvl="0"/>
            <a:r>
              <a:rPr lang="en-GB" dirty="0">
                <a:solidFill>
                  <a:prstClr val="black"/>
                </a:solidFill>
              </a:rPr>
              <a:t>From Comenius through Pestalozzi, Froebel, Rousseau, Steiner, Owen, Dewy, </a:t>
            </a:r>
            <a:r>
              <a:rPr lang="en-GB" dirty="0" err="1">
                <a:solidFill>
                  <a:prstClr val="black"/>
                </a:solidFill>
              </a:rPr>
              <a:t>Monetossorri</a:t>
            </a:r>
            <a:r>
              <a:rPr lang="en-GB" dirty="0">
                <a:solidFill>
                  <a:prstClr val="black"/>
                </a:solidFill>
              </a:rPr>
              <a:t> ……….. I could go on, the emphasis has been on imagination, creativity, play, correct stages of development, letting children be children (Pound, 2007)</a:t>
            </a:r>
          </a:p>
          <a:p>
            <a:pPr lvl="0"/>
            <a:r>
              <a:rPr lang="en-GB" dirty="0">
                <a:solidFill>
                  <a:prstClr val="black"/>
                </a:solidFill>
              </a:rPr>
              <a:t>These pedagogies are now only available as ‘alternative 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8</a:t>
            </a:fld>
            <a:endParaRPr lang="en-GB"/>
          </a:p>
        </p:txBody>
      </p:sp>
    </p:spTree>
    <p:extLst>
      <p:ext uri="{BB962C8B-B14F-4D97-AF65-F5344CB8AC3E}">
        <p14:creationId xmlns:p14="http://schemas.microsoft.com/office/powerpoint/2010/main" val="575646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6413" y="1250950"/>
            <a:ext cx="5997575" cy="3375025"/>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 and more people are turning to </a:t>
            </a:r>
            <a:r>
              <a:rPr lang="en-GB" dirty="0"/>
              <a:t>here</a:t>
            </a:r>
            <a:r>
              <a:rPr lang="en-GB" sz="1200" kern="1200" dirty="0">
                <a:solidFill>
                  <a:schemeClr val="tx1"/>
                </a:solidFill>
                <a:effectLst/>
                <a:latin typeface="+mn-lt"/>
                <a:ea typeface="+mn-ea"/>
                <a:cs typeface="+mn-cs"/>
              </a:rPr>
              <a:t> to fill that creative gap, to give their children an education that will help develop all their talents (Robinson, 2013), not just the ones the system tells them they should have.  To quote Ken Robinson, if enough people catch on to alternative education, then you will be able to drop the ‘alternative’ (Robinson, 2016)</a:t>
            </a:r>
          </a:p>
          <a:p>
            <a:r>
              <a:rPr lang="en-GB" sz="1200" kern="1200" dirty="0">
                <a:solidFill>
                  <a:schemeClr val="tx1"/>
                </a:solidFill>
                <a:effectLst/>
                <a:latin typeface="+mn-lt"/>
                <a:ea typeface="+mn-ea"/>
                <a:cs typeface="+mn-cs"/>
              </a:rPr>
              <a:t>These ‘alternatives’ include home-schooling, forest schooling which is great fun, places like Summerhill, Sands School, </a:t>
            </a:r>
            <a:r>
              <a:rPr lang="en-GB" sz="1200" kern="1200" dirty="0" err="1">
                <a:solidFill>
                  <a:schemeClr val="tx1"/>
                </a:solidFill>
                <a:effectLst/>
                <a:latin typeface="+mn-lt"/>
                <a:ea typeface="+mn-ea"/>
                <a:cs typeface="+mn-cs"/>
              </a:rPr>
              <a:t>Brockwood</a:t>
            </a:r>
            <a:r>
              <a:rPr lang="en-GB" sz="1200" kern="1200" dirty="0">
                <a:solidFill>
                  <a:schemeClr val="tx1"/>
                </a:solidFill>
                <a:effectLst/>
                <a:latin typeface="+mn-lt"/>
                <a:ea typeface="+mn-ea"/>
                <a:cs typeface="+mn-cs"/>
              </a:rPr>
              <a:t> Park and other independents and the international successes of Montessori and Steiner Waldorf schools. </a:t>
            </a:r>
          </a:p>
          <a:p>
            <a:r>
              <a:rPr lang="en-GB" sz="1200" kern="1200" dirty="0">
                <a:solidFill>
                  <a:schemeClr val="tx1"/>
                </a:solidFill>
                <a:effectLst/>
                <a:latin typeface="+mn-lt"/>
                <a:ea typeface="+mn-ea"/>
                <a:cs typeface="+mn-cs"/>
              </a:rPr>
              <a:t>People move across the country to be close to these schools for the holistic approaches they have to educating children.  Not just purveyors of high attainment marks but the all round problem solving confident and imaginative adults they nurture and encourage, and release to the world ready to take on life.  Their pedagogy all centre on the child and their individual strengths and </a:t>
            </a:r>
            <a:r>
              <a:rPr lang="en-GB" dirty="0"/>
              <a:t>talents, whether that is academic or creative</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9</a:t>
            </a:fld>
            <a:endParaRPr lang="en-GB"/>
          </a:p>
        </p:txBody>
      </p:sp>
    </p:spTree>
    <p:extLst>
      <p:ext uri="{BB962C8B-B14F-4D97-AF65-F5344CB8AC3E}">
        <p14:creationId xmlns:p14="http://schemas.microsoft.com/office/powerpoint/2010/main" val="1380204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2913" y="292100"/>
            <a:ext cx="5997575" cy="3375025"/>
          </a:xfrm>
        </p:spPr>
      </p:sp>
      <p:sp>
        <p:nvSpPr>
          <p:cNvPr id="3" name="Notes Placeholder 2"/>
          <p:cNvSpPr>
            <a:spLocks noGrp="1"/>
          </p:cNvSpPr>
          <p:nvPr>
            <p:ph type="body" idx="1"/>
          </p:nvPr>
        </p:nvSpPr>
        <p:spPr>
          <a:xfrm>
            <a:off x="442118" y="3834606"/>
            <a:ext cx="5997575" cy="5499101"/>
          </a:xfrm>
        </p:spPr>
        <p:txBody>
          <a:bodyPr/>
          <a:lstStyle/>
          <a:p>
            <a:r>
              <a:rPr lang="en-GB" sz="1200" kern="1200" dirty="0">
                <a:solidFill>
                  <a:schemeClr val="tx1"/>
                </a:solidFill>
                <a:effectLst/>
                <a:latin typeface="+mn-lt"/>
                <a:ea typeface="+mn-ea"/>
                <a:cs typeface="+mn-cs"/>
              </a:rPr>
              <a:t>I can only speak for the school I was involved with for too short a time, and that was a Steiner school.  They do not have creative interventions or temporary solutions but the whole ethos of the curriculum is about creativity and individuality.  Letting children be children first, and developing their skills and talents when they at the right stage.</a:t>
            </a:r>
          </a:p>
          <a:p>
            <a:r>
              <a:rPr lang="en-GB" sz="1200" kern="1200" dirty="0">
                <a:solidFill>
                  <a:schemeClr val="tx1"/>
                </a:solidFill>
                <a:effectLst/>
                <a:latin typeface="+mn-lt"/>
                <a:ea typeface="+mn-ea"/>
                <a:cs typeface="+mn-cs"/>
              </a:rPr>
              <a:t>Each teacher takes on the class from year one (7-8) and take the same children up to class 8 (13-14).  Building a bond of understanding and mutual respect. The teacher would know every child’s strengths and weaknesses and would differentiate the work accordingly. </a:t>
            </a:r>
          </a:p>
          <a:p>
            <a:r>
              <a:rPr lang="en-GB" sz="1200" kern="1200" dirty="0">
                <a:solidFill>
                  <a:schemeClr val="tx1"/>
                </a:solidFill>
                <a:effectLst/>
                <a:latin typeface="+mn-lt"/>
                <a:ea typeface="+mn-ea"/>
                <a:cs typeface="+mn-cs"/>
              </a:rPr>
              <a:t>The day was a routine, split into welcoming each child with a handshake, register, morning verse (usually non-religious).  This is an example of lower school (class 1-4) morning verse they would change as you went up the classes.  After registration a candle would be lit and everyone would stand together, crossing their arms over their chest and saying the verse in unison:- </a:t>
            </a:r>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The Sun with loving light</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Makes bright for me each day,</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The soul with spirit power</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Gives strength unto my limbs,</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In sunlight shining clear</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 revere, Oh God,</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The strength of humankind,</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Which Thou so graciously</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Has planted in my soul,</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That I with all my might,</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May love to work and learn.</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From Thee stream light and strength</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To Thee rise love and thanks.</a:t>
            </a:r>
            <a:endParaRPr lang="en-GB" sz="1200" kern="1200" dirty="0">
              <a:solidFill>
                <a:schemeClr val="tx1"/>
              </a:solidFill>
              <a:effectLst/>
              <a:latin typeface="+mn-lt"/>
              <a:ea typeface="+mn-ea"/>
              <a:cs typeface="+mn-cs"/>
            </a:endParaRPr>
          </a:p>
          <a:p>
            <a:r>
              <a:rPr lang="en-GB" dirty="0"/>
              <a:t>T</a:t>
            </a:r>
            <a:r>
              <a:rPr lang="en-GB" sz="1200" kern="1200" dirty="0">
                <a:solidFill>
                  <a:schemeClr val="tx1"/>
                </a:solidFill>
                <a:effectLst/>
                <a:latin typeface="+mn-lt"/>
                <a:ea typeface="+mn-ea"/>
                <a:cs typeface="+mn-cs"/>
              </a:rPr>
              <a:t>hen the main lesson from 9.15 to 11.15 </a:t>
            </a:r>
            <a:r>
              <a:rPr lang="en-GB" dirty="0"/>
              <a:t>followed by</a:t>
            </a:r>
            <a:r>
              <a:rPr lang="en-GB" sz="1200" kern="1200" dirty="0">
                <a:solidFill>
                  <a:schemeClr val="tx1"/>
                </a:solidFill>
                <a:effectLst/>
                <a:latin typeface="+mn-lt"/>
                <a:ea typeface="+mn-ea"/>
                <a:cs typeface="+mn-cs"/>
              </a:rPr>
              <a:t> snack and break.  These main lessons sound long but were the main part of the day.  The subject of the main lesson, which were in three week blocks, would be drawn on a blackboard, free-hand by the teacher. The intention is to inspire.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10</a:t>
            </a:fld>
            <a:endParaRPr lang="en-GB"/>
          </a:p>
        </p:txBody>
      </p:sp>
    </p:spTree>
    <p:extLst>
      <p:ext uri="{BB962C8B-B14F-4D97-AF65-F5344CB8AC3E}">
        <p14:creationId xmlns:p14="http://schemas.microsoft.com/office/powerpoint/2010/main" val="21152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Class 4 Botany, class 4 Norse Mythology, class 6 Astronomy, </a:t>
            </a:r>
            <a:r>
              <a:rPr lang="en-GB" dirty="0"/>
              <a:t>class 5/6 Geometry, Class </a:t>
            </a:r>
            <a:r>
              <a:rPr lang="en-GB" sz="1200" kern="1200" dirty="0">
                <a:solidFill>
                  <a:schemeClr val="tx1"/>
                </a:solidFill>
                <a:effectLst/>
                <a:latin typeface="+mn-lt"/>
                <a:ea typeface="+mn-ea"/>
                <a:cs typeface="+mn-cs"/>
              </a:rPr>
              <a:t>6 Fall of Rome (Anon., 2020)</a:t>
            </a:r>
          </a:p>
          <a:p>
            <a:r>
              <a:rPr lang="en-GB" sz="1200" kern="1200" dirty="0">
                <a:solidFill>
                  <a:schemeClr val="tx1"/>
                </a:solidFill>
                <a:effectLst/>
                <a:latin typeface="+mn-lt"/>
                <a:ea typeface="+mn-ea"/>
                <a:cs typeface="+mn-cs"/>
              </a:rPr>
              <a:t> These were copied as the opening page of the block by the children into their main lesson books. Information was then shared by the teacher through stories and drawings which would also be copied or written into the books, but every page was decorated to present the work to the best of their ability. There were no textbooks, a little like we are today, just notes and memory, discussions, questions and answers.  After break would be the subject lessons for the rest of the day.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11</a:t>
            </a:fld>
            <a:endParaRPr lang="en-GB"/>
          </a:p>
        </p:txBody>
      </p:sp>
    </p:spTree>
    <p:extLst>
      <p:ext uri="{BB962C8B-B14F-4D97-AF65-F5344CB8AC3E}">
        <p14:creationId xmlns:p14="http://schemas.microsoft.com/office/powerpoint/2010/main" val="3113270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my lesson for the bees and butterflies from class 5.  The drawing went on the board first with an explanation as the children copied it.  Facts and information were passed on to the children as part of discussion and question answer sessions.  It usually finished with a story or poem, in this case a poem I wrote for them (Kinzett, 2018).</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12</a:t>
            </a:fld>
            <a:endParaRPr lang="en-GB"/>
          </a:p>
        </p:txBody>
      </p:sp>
    </p:spTree>
    <p:extLst>
      <p:ext uri="{BB962C8B-B14F-4D97-AF65-F5344CB8AC3E}">
        <p14:creationId xmlns:p14="http://schemas.microsoft.com/office/powerpoint/2010/main" val="3746180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testimonials of former pupils demonstrate how these forms of alternative education develop natural abilities and talents without the strict regime of mainstream rote education (Anon., 2019).  Helping these students, as Ken Robinson would say, find their ‘Element.’ (Robinson, 2013)</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13</a:t>
            </a:fld>
            <a:endParaRPr lang="en-GB"/>
          </a:p>
        </p:txBody>
      </p:sp>
    </p:spTree>
    <p:extLst>
      <p:ext uri="{BB962C8B-B14F-4D97-AF65-F5344CB8AC3E}">
        <p14:creationId xmlns:p14="http://schemas.microsoft.com/office/powerpoint/2010/main" val="41504219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for our task, I would like to take you to the whole different world of a Steiner kindergarten.</a:t>
            </a:r>
          </a:p>
          <a:p>
            <a:r>
              <a:rPr lang="en-GB" sz="1200" kern="1200" dirty="0">
                <a:solidFill>
                  <a:schemeClr val="tx1"/>
                </a:solidFill>
                <a:effectLst/>
                <a:latin typeface="+mn-lt"/>
                <a:ea typeface="+mn-ea"/>
                <a:cs typeface="+mn-cs"/>
              </a:rPr>
              <a:t>It was an oasis of calm and peace with the staff maintaining a calm quiet demeanour, with the learning growing from imitation and repetition. Each kindergarten, 5 in total, was equipped with a full, but bijoux, kitchen, tools and workbench, large table and chairs</a:t>
            </a:r>
          </a:p>
          <a:p>
            <a:r>
              <a:rPr lang="en-GB" sz="1200" kern="1200" dirty="0">
                <a:solidFill>
                  <a:schemeClr val="tx1"/>
                </a:solidFill>
                <a:effectLst/>
                <a:latin typeface="+mn-lt"/>
                <a:ea typeface="+mn-ea"/>
                <a:cs typeface="+mn-cs"/>
              </a:rPr>
              <a:t>The first thing, once in the room would be to prepare the fruit and vegetables given by the parents for the snack, then if there was time, to prepare what was need for lunch like peeling potatoes and other veg for soup, grating cheese and kneading the bread that had been prepared by the assistant earlier.  All vegetarian meals with consideration for vegan, gluten free, lactose free, nut free (which was a rule for the whole school) dairy free or any other dietary needs for the individual children.</a:t>
            </a:r>
          </a:p>
          <a:p>
            <a:r>
              <a:rPr lang="en-GB" sz="1200" kern="1200" dirty="0">
                <a:solidFill>
                  <a:schemeClr val="tx1"/>
                </a:solidFill>
                <a:effectLst/>
                <a:latin typeface="+mn-lt"/>
                <a:ea typeface="+mn-ea"/>
                <a:cs typeface="+mn-cs"/>
              </a:rPr>
              <a:t>Everyone including staff would sit around the table for snack and lunch time.</a:t>
            </a:r>
          </a:p>
          <a:p>
            <a:r>
              <a:rPr lang="en-GB" sz="1200" kern="1200" dirty="0">
                <a:solidFill>
                  <a:schemeClr val="tx1"/>
                </a:solidFill>
                <a:effectLst/>
                <a:latin typeface="+mn-lt"/>
                <a:ea typeface="+mn-ea"/>
                <a:cs typeface="+mn-cs"/>
              </a:rPr>
              <a:t>Then it was free play – the toys wood, shell, wool, cloths, drying frames, planks and crates.  Some dolls and small characters were available, but these were all hand made by the teacher. </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14</a:t>
            </a:fld>
            <a:endParaRPr lang="en-GB"/>
          </a:p>
        </p:txBody>
      </p:sp>
    </p:spTree>
    <p:extLst>
      <p:ext uri="{BB962C8B-B14F-4D97-AF65-F5344CB8AC3E}">
        <p14:creationId xmlns:p14="http://schemas.microsoft.com/office/powerpoint/2010/main" val="3135279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Tasks would start from age 4, with the making of skipping ropes. </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15</a:t>
            </a:fld>
            <a:endParaRPr lang="en-GB"/>
          </a:p>
        </p:txBody>
      </p:sp>
    </p:spTree>
    <p:extLst>
      <p:ext uri="{BB962C8B-B14F-4D97-AF65-F5344CB8AC3E}">
        <p14:creationId xmlns:p14="http://schemas.microsoft.com/office/powerpoint/2010/main" val="3233066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were made by each child and involved finger knitting the rope in their chosen colour, collecting sections of branches from outside which would be sanded until smooth and drilled by each child.  The rope would then be threaded through the handles making a skipping rope.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16</a:t>
            </a:fld>
            <a:endParaRPr lang="en-GB"/>
          </a:p>
        </p:txBody>
      </p:sp>
    </p:spTree>
    <p:extLst>
      <p:ext uri="{BB962C8B-B14F-4D97-AF65-F5344CB8AC3E}">
        <p14:creationId xmlns:p14="http://schemas.microsoft.com/office/powerpoint/2010/main" val="3242292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we will learn to finger knit. A very important life skill.  Is anyone familiar with, or done any before?</a:t>
            </a:r>
          </a:p>
          <a:p>
            <a:r>
              <a:rPr lang="en-GB" sz="1200" kern="1200" dirty="0">
                <a:solidFill>
                  <a:schemeClr val="tx1"/>
                </a:solidFill>
                <a:effectLst/>
                <a:latin typeface="+mn-lt"/>
                <a:ea typeface="+mn-ea"/>
                <a:cs typeface="+mn-cs"/>
              </a:rPr>
              <a:t>In true Blue Peter style, here are some I prepared earlier.</a:t>
            </a:r>
          </a:p>
          <a:p>
            <a:r>
              <a:rPr lang="en-GB" sz="1200" kern="1200" dirty="0">
                <a:solidFill>
                  <a:schemeClr val="tx1"/>
                </a:solidFill>
                <a:effectLst/>
                <a:latin typeface="+mn-lt"/>
                <a:ea typeface="+mn-ea"/>
                <a:cs typeface="+mn-cs"/>
              </a:rPr>
              <a:t>A single one finger knitted cord.  Quite strong in its own right, but if finger knitted with another, or plaited with a third, it becomes a very strong almost unbreakable rope which can be used for many applications, as only a rope can; and a sample of 4 finger knitting</a:t>
            </a:r>
          </a:p>
          <a:p>
            <a:pPr lvl="0"/>
            <a:r>
              <a:rPr lang="en-GB" sz="1200" kern="1200" dirty="0">
                <a:solidFill>
                  <a:schemeClr val="tx1"/>
                </a:solidFill>
                <a:effectLst/>
                <a:latin typeface="+mn-lt"/>
                <a:ea typeface="+mn-ea"/>
                <a:cs typeface="+mn-cs"/>
              </a:rPr>
              <a:t>You all have a ball of wool in front of you so if you would like to pick it up this is how we start, with a simple loop…..</a:t>
            </a:r>
          </a:p>
          <a:p>
            <a:pPr lvl="0"/>
            <a:r>
              <a:rPr lang="en-GB" sz="1200" kern="1200" dirty="0">
                <a:solidFill>
                  <a:schemeClr val="tx1"/>
                </a:solidFill>
                <a:effectLst/>
                <a:latin typeface="+mn-lt"/>
                <a:ea typeface="+mn-ea"/>
                <a:cs typeface="+mn-cs"/>
              </a:rPr>
              <a:t>Take the long tail and wrap it around the finger just in front of the first loop.</a:t>
            </a:r>
          </a:p>
          <a:p>
            <a:pPr lvl="0"/>
            <a:r>
              <a:rPr lang="en-GB" sz="1200" kern="1200" dirty="0">
                <a:solidFill>
                  <a:schemeClr val="tx1"/>
                </a:solidFill>
                <a:effectLst/>
                <a:latin typeface="+mn-lt"/>
                <a:ea typeface="+mn-ea"/>
                <a:cs typeface="+mn-cs"/>
              </a:rPr>
              <a:t>Take the first loop and gently lift it over the second loop, letting it fall off the end of your finger, taking care not to take the second loop slip off with it.</a:t>
            </a:r>
          </a:p>
          <a:p>
            <a:pPr lvl="0"/>
            <a:r>
              <a:rPr lang="en-GB" sz="1200" kern="1200" dirty="0">
                <a:solidFill>
                  <a:schemeClr val="tx1"/>
                </a:solidFill>
                <a:effectLst/>
                <a:latin typeface="+mn-lt"/>
                <a:ea typeface="+mn-ea"/>
                <a:cs typeface="+mn-cs"/>
              </a:rPr>
              <a:t>Hold your thumb against the remaining loop to keep the tension so it doesn’t grow too big.</a:t>
            </a:r>
          </a:p>
          <a:p>
            <a:pPr lvl="0"/>
            <a:r>
              <a:rPr lang="en-GB" sz="1200" kern="1200" dirty="0">
                <a:solidFill>
                  <a:schemeClr val="tx1"/>
                </a:solidFill>
                <a:effectLst/>
                <a:latin typeface="+mn-lt"/>
                <a:ea typeface="+mn-ea"/>
                <a:cs typeface="+mn-cs"/>
              </a:rPr>
              <a:t>Again, taking the long tail, make another loop in front of the last, and gently lift the inside loop over the new loop.</a:t>
            </a:r>
          </a:p>
          <a:p>
            <a:pPr lvl="0"/>
            <a:r>
              <a:rPr lang="en-GB" sz="1200" kern="1200" dirty="0">
                <a:solidFill>
                  <a:schemeClr val="tx1"/>
                </a:solidFill>
                <a:effectLst/>
                <a:latin typeface="+mn-lt"/>
                <a:ea typeface="+mn-ea"/>
                <a:cs typeface="+mn-cs"/>
              </a:rPr>
              <a:t>Repeat until your cord is as long as you need.</a:t>
            </a:r>
          </a:p>
          <a:p>
            <a:pPr lvl="0"/>
            <a:r>
              <a:rPr lang="en-GB" sz="1200" kern="1200" dirty="0">
                <a:solidFill>
                  <a:schemeClr val="tx1"/>
                </a:solidFill>
                <a:effectLst/>
                <a:latin typeface="+mn-lt"/>
                <a:ea typeface="+mn-ea"/>
                <a:cs typeface="+mn-cs"/>
              </a:rPr>
              <a:t>To finish, just cut the yarn at about 3-4 inches and pull it through the last loop until it is tight.</a:t>
            </a:r>
          </a:p>
          <a:p>
            <a:pPr lvl="0"/>
            <a:r>
              <a:rPr lang="en-GB" sz="1200" kern="1200" dirty="0">
                <a:solidFill>
                  <a:schemeClr val="tx1"/>
                </a:solidFill>
                <a:effectLst/>
                <a:latin typeface="+mn-lt"/>
                <a:ea typeface="+mn-ea"/>
                <a:cs typeface="+mn-cs"/>
              </a:rPr>
              <a:t>That is your completed cord, ready for whatever you need it to be.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17</a:t>
            </a:fld>
            <a:endParaRPr lang="en-GB"/>
          </a:p>
        </p:txBody>
      </p:sp>
    </p:spTree>
    <p:extLst>
      <p:ext uri="{BB962C8B-B14F-4D97-AF65-F5344CB8AC3E}">
        <p14:creationId xmlns:p14="http://schemas.microsoft.com/office/powerpoint/2010/main" val="81635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are some ideas finger knitting can be used for:</a:t>
            </a:r>
          </a:p>
          <a:p>
            <a:r>
              <a:rPr lang="en-GB" sz="1200" kern="1200" dirty="0">
                <a:solidFill>
                  <a:schemeClr val="tx1"/>
                </a:solidFill>
                <a:effectLst/>
                <a:latin typeface="+mn-lt"/>
                <a:ea typeface="+mn-ea"/>
                <a:cs typeface="+mn-cs"/>
              </a:rPr>
              <a:t>Children’s toys, necklaces and bracelets, scarves, decorations, pot holders and of course rope or decorative ties for presents. </a:t>
            </a:r>
            <a:r>
              <a:rPr lang="en-GB" dirty="0"/>
              <a:t>(</a:t>
            </a:r>
            <a:r>
              <a:rPr lang="en-GB" dirty="0" err="1"/>
              <a:t>Pintrest</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18</a:t>
            </a:fld>
            <a:endParaRPr lang="en-GB"/>
          </a:p>
        </p:txBody>
      </p:sp>
    </p:spTree>
    <p:extLst>
      <p:ext uri="{BB962C8B-B14F-4D97-AF65-F5344CB8AC3E}">
        <p14:creationId xmlns:p14="http://schemas.microsoft.com/office/powerpoint/2010/main" val="424369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a:p>
            <a:endParaRPr lang="en-GB" dirty="0"/>
          </a:p>
          <a:p>
            <a:r>
              <a:rPr lang="en-GB" dirty="0"/>
              <a:t>Thank you</a:t>
            </a:r>
          </a:p>
        </p:txBody>
      </p:sp>
      <p:sp>
        <p:nvSpPr>
          <p:cNvPr id="4" name="Slide Number Placeholder 3"/>
          <p:cNvSpPr>
            <a:spLocks noGrp="1"/>
          </p:cNvSpPr>
          <p:nvPr>
            <p:ph type="sldNum" sz="quarter" idx="5"/>
          </p:nvPr>
        </p:nvSpPr>
        <p:spPr/>
        <p:txBody>
          <a:bodyPr/>
          <a:lstStyle/>
          <a:p>
            <a:fld id="{AB1F2658-F4C4-4574-B105-8543A6FB874A}" type="slidenum">
              <a:rPr lang="en-GB" smtClean="0"/>
              <a:t>19</a:t>
            </a:fld>
            <a:endParaRPr lang="en-GB"/>
          </a:p>
        </p:txBody>
      </p:sp>
    </p:spTree>
    <p:extLst>
      <p:ext uri="{BB962C8B-B14F-4D97-AF65-F5344CB8AC3E}">
        <p14:creationId xmlns:p14="http://schemas.microsoft.com/office/powerpoint/2010/main" val="3861057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918898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822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551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64644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132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0336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35052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4571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8858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8534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90277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7220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06662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5688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1067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88581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AC24A9-CCB6-4F8D-B8DB-C2F3692CFA5A}" type="datetimeFigureOut">
              <a:rPr lang="en-US" smtClean="0"/>
              <a:t>1/21/2020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76530698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JPG"/><Relationship Id="rId7"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10" Type="http://schemas.openxmlformats.org/officeDocument/2006/relationships/image" Target="../media/image25.jpeg"/><Relationship Id="rId4" Type="http://schemas.openxmlformats.org/officeDocument/2006/relationships/image" Target="../media/image19.jpeg"/><Relationship Id="rId9" Type="http://schemas.openxmlformats.org/officeDocument/2006/relationships/image" Target="../media/image2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 Id="rId9" Type="http://schemas.openxmlformats.org/officeDocument/2006/relationships/image" Target="../media/image4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map&#10;&#10;Description automatically generated">
            <a:extLst>
              <a:ext uri="{FF2B5EF4-FFF2-40B4-BE49-F238E27FC236}">
                <a16:creationId xmlns:a16="http://schemas.microsoft.com/office/drawing/2014/main" id="{E544CC29-66FA-494C-BCE7-B453243696AA}"/>
              </a:ext>
            </a:extLst>
          </p:cNvPr>
          <p:cNvPicPr>
            <a:picLocks noChangeAspect="1"/>
          </p:cNvPicPr>
          <p:nvPr/>
        </p:nvPicPr>
        <p:blipFill rotWithShape="1">
          <a:blip r:embed="rId3"/>
          <a:srcRect t="1108" r="-1"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1E11A5E4-70CE-4DC2-9D38-1486C0A2D365}"/>
              </a:ext>
            </a:extLst>
          </p:cNvPr>
          <p:cNvSpPr>
            <a:spLocks noGrp="1"/>
          </p:cNvSpPr>
          <p:nvPr>
            <p:ph type="ctrTitle"/>
          </p:nvPr>
        </p:nvSpPr>
        <p:spPr>
          <a:xfrm>
            <a:off x="477981" y="1122363"/>
            <a:ext cx="4023360" cy="3204134"/>
          </a:xfrm>
        </p:spPr>
        <p:txBody>
          <a:bodyPr anchor="b">
            <a:normAutofit/>
          </a:bodyPr>
          <a:lstStyle/>
          <a:p>
            <a:pPr algn="ctr"/>
            <a:r>
              <a:rPr lang="en-GB" sz="4800" dirty="0"/>
              <a:t>The Irony of Creative Education</a:t>
            </a:r>
          </a:p>
        </p:txBody>
      </p:sp>
      <p:sp>
        <p:nvSpPr>
          <p:cNvPr id="3" name="Subtitle 2">
            <a:extLst>
              <a:ext uri="{FF2B5EF4-FFF2-40B4-BE49-F238E27FC236}">
                <a16:creationId xmlns:a16="http://schemas.microsoft.com/office/drawing/2014/main" id="{51D5D64A-9929-4607-BA23-94131F21F4CE}"/>
              </a:ext>
            </a:extLst>
          </p:cNvPr>
          <p:cNvSpPr>
            <a:spLocks noGrp="1"/>
          </p:cNvSpPr>
          <p:nvPr>
            <p:ph type="subTitle" idx="1"/>
          </p:nvPr>
        </p:nvSpPr>
        <p:spPr>
          <a:xfrm>
            <a:off x="477980" y="4872922"/>
            <a:ext cx="4023359" cy="1208141"/>
          </a:xfrm>
        </p:spPr>
        <p:txBody>
          <a:bodyPr>
            <a:normAutofit/>
          </a:bodyPr>
          <a:lstStyle/>
          <a:p>
            <a:pPr algn="ctr"/>
            <a:r>
              <a:rPr lang="en-GB" sz="2400" b="1" dirty="0"/>
              <a:t>How to teach creatively without teaching how to be creative</a:t>
            </a:r>
          </a:p>
        </p:txBody>
      </p:sp>
    </p:spTree>
    <p:extLst>
      <p:ext uri="{BB962C8B-B14F-4D97-AF65-F5344CB8AC3E}">
        <p14:creationId xmlns:p14="http://schemas.microsoft.com/office/powerpoint/2010/main" val="3528647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F8AD-797A-43BC-99B6-75C09771A0EB}"/>
              </a:ext>
            </a:extLst>
          </p:cNvPr>
          <p:cNvSpPr>
            <a:spLocks noGrp="1"/>
          </p:cNvSpPr>
          <p:nvPr>
            <p:ph type="title"/>
          </p:nvPr>
        </p:nvSpPr>
        <p:spPr/>
        <p:txBody>
          <a:bodyPr/>
          <a:lstStyle/>
          <a:p>
            <a:pPr algn="ctr"/>
            <a:r>
              <a:rPr lang="en-GB" dirty="0"/>
              <a:t>Schools Today</a:t>
            </a:r>
          </a:p>
        </p:txBody>
      </p:sp>
      <p:pic>
        <p:nvPicPr>
          <p:cNvPr id="1026" name="Picture 2" descr="Image result for sad school buildings">
            <a:extLst>
              <a:ext uri="{FF2B5EF4-FFF2-40B4-BE49-F238E27FC236}">
                <a16:creationId xmlns:a16="http://schemas.microsoft.com/office/drawing/2014/main" id="{6ADE43F7-7C1A-4284-B37D-01011DE6D53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2399" y="1597025"/>
            <a:ext cx="5866537" cy="43380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F5BA06-951D-43C3-84A8-CA76B7F71144}"/>
              </a:ext>
            </a:extLst>
          </p:cNvPr>
          <p:cNvSpPr txBox="1"/>
          <p:nvPr/>
        </p:nvSpPr>
        <p:spPr>
          <a:xfrm>
            <a:off x="5989834" y="5935116"/>
            <a:ext cx="2568539"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2293933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F5E7-148E-4A73-8BB1-C202E154610D}"/>
              </a:ext>
            </a:extLst>
          </p:cNvPr>
          <p:cNvSpPr>
            <a:spLocks noGrp="1"/>
          </p:cNvSpPr>
          <p:nvPr>
            <p:ph type="title"/>
          </p:nvPr>
        </p:nvSpPr>
        <p:spPr/>
        <p:txBody>
          <a:bodyPr/>
          <a:lstStyle/>
          <a:p>
            <a:pPr algn="ctr"/>
            <a:r>
              <a:rPr lang="en-GB" dirty="0"/>
              <a:t>Attainment vs Purchase</a:t>
            </a:r>
          </a:p>
        </p:txBody>
      </p:sp>
      <p:pic>
        <p:nvPicPr>
          <p:cNvPr id="2050" name="Picture 2" descr="Image result for sliding scale attainment levels graph">
            <a:extLst>
              <a:ext uri="{FF2B5EF4-FFF2-40B4-BE49-F238E27FC236}">
                <a16:creationId xmlns:a16="http://schemas.microsoft.com/office/drawing/2014/main" id="{CB1721A5-A82C-4E7A-9D54-CC14A434377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84831" y="1600200"/>
            <a:ext cx="5781674" cy="4648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9F9462-2BF9-4D27-9F5B-6FCC23D945E4}"/>
              </a:ext>
            </a:extLst>
          </p:cNvPr>
          <p:cNvSpPr txBox="1"/>
          <p:nvPr/>
        </p:nvSpPr>
        <p:spPr>
          <a:xfrm>
            <a:off x="5342562" y="6248400"/>
            <a:ext cx="252394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357700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7C1CD-642D-4F33-9536-CC7D785FE76C}"/>
              </a:ext>
            </a:extLst>
          </p:cNvPr>
          <p:cNvSpPr>
            <a:spLocks noGrp="1"/>
          </p:cNvSpPr>
          <p:nvPr>
            <p:ph type="title"/>
          </p:nvPr>
        </p:nvSpPr>
        <p:spPr/>
        <p:txBody>
          <a:bodyPr/>
          <a:lstStyle/>
          <a:p>
            <a:pPr algn="ctr"/>
            <a:r>
              <a:rPr lang="en-GB" dirty="0"/>
              <a:t>Teachers Today</a:t>
            </a:r>
          </a:p>
        </p:txBody>
      </p:sp>
      <p:pic>
        <p:nvPicPr>
          <p:cNvPr id="3074" name="Picture 2" descr="Related image">
            <a:extLst>
              <a:ext uri="{FF2B5EF4-FFF2-40B4-BE49-F238E27FC236}">
                <a16:creationId xmlns:a16="http://schemas.microsoft.com/office/drawing/2014/main" id="{9A165ACA-3A58-4321-B0C8-E0BE94BA69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50266" y="1549400"/>
            <a:ext cx="7044976" cy="469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323087-6CBD-4106-B60E-52681318BE1D}"/>
              </a:ext>
            </a:extLst>
          </p:cNvPr>
          <p:cNvSpPr txBox="1"/>
          <p:nvPr/>
        </p:nvSpPr>
        <p:spPr>
          <a:xfrm>
            <a:off x="5928189" y="6248400"/>
            <a:ext cx="256705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3198533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7F92A-84B7-462C-A1C7-465613349335}"/>
              </a:ext>
            </a:extLst>
          </p:cNvPr>
          <p:cNvSpPr>
            <a:spLocks noGrp="1"/>
          </p:cNvSpPr>
          <p:nvPr>
            <p:ph type="title"/>
          </p:nvPr>
        </p:nvSpPr>
        <p:spPr/>
        <p:txBody>
          <a:bodyPr/>
          <a:lstStyle/>
          <a:p>
            <a:pPr algn="ctr"/>
            <a:r>
              <a:rPr lang="en-GB" dirty="0"/>
              <a:t>UNCRC</a:t>
            </a:r>
          </a:p>
        </p:txBody>
      </p:sp>
      <p:sp>
        <p:nvSpPr>
          <p:cNvPr id="3" name="Content Placeholder 2">
            <a:extLst>
              <a:ext uri="{FF2B5EF4-FFF2-40B4-BE49-F238E27FC236}">
                <a16:creationId xmlns:a16="http://schemas.microsoft.com/office/drawing/2014/main" id="{7974FF8D-9560-4E00-A8BF-BBF694932A2F}"/>
              </a:ext>
            </a:extLst>
          </p:cNvPr>
          <p:cNvSpPr>
            <a:spLocks noGrp="1"/>
          </p:cNvSpPr>
          <p:nvPr>
            <p:ph idx="1"/>
          </p:nvPr>
        </p:nvSpPr>
        <p:spPr/>
        <p:txBody>
          <a:bodyPr>
            <a:noAutofit/>
          </a:bodyPr>
          <a:lstStyle/>
          <a:p>
            <a:r>
              <a:rPr lang="en-GB" sz="2800" dirty="0"/>
              <a:t>29 (a)	directed to the development of the child’s 			personality, talents and mental and 						physical abilities to their full potential</a:t>
            </a:r>
          </a:p>
          <a:p>
            <a:r>
              <a:rPr lang="en-GB" sz="2800" dirty="0"/>
              <a:t>31 (2)	states parties shall respect and promote 				the right of the child to participate in 					cultural and artistic life and shall 							encourage the provision of appropriate and 			equal opportunities for cultural, artistic, 				recreational and leisure activities.</a:t>
            </a:r>
          </a:p>
        </p:txBody>
      </p:sp>
      <p:sp>
        <p:nvSpPr>
          <p:cNvPr id="4" name="TextBox 3">
            <a:extLst>
              <a:ext uri="{FF2B5EF4-FFF2-40B4-BE49-F238E27FC236}">
                <a16:creationId xmlns:a16="http://schemas.microsoft.com/office/drawing/2014/main" id="{1DA936A8-4EE2-4550-9610-C93AA3EBB3FD}"/>
              </a:ext>
            </a:extLst>
          </p:cNvPr>
          <p:cNvSpPr txBox="1"/>
          <p:nvPr/>
        </p:nvSpPr>
        <p:spPr>
          <a:xfrm>
            <a:off x="5794625" y="6246688"/>
            <a:ext cx="2311685" cy="261610"/>
          </a:xfrm>
          <a:prstGeom prst="rect">
            <a:avLst/>
          </a:prstGeom>
          <a:noFill/>
        </p:spPr>
        <p:txBody>
          <a:bodyPr wrap="square" rtlCol="0">
            <a:spAutoFit/>
          </a:bodyPr>
          <a:lstStyle/>
          <a:p>
            <a:r>
              <a:rPr lang="en-GB" sz="1100" dirty="0"/>
              <a:t>(UNCRC, 1989)</a:t>
            </a:r>
          </a:p>
        </p:txBody>
      </p:sp>
    </p:spTree>
    <p:extLst>
      <p:ext uri="{BB962C8B-B14F-4D97-AF65-F5344CB8AC3E}">
        <p14:creationId xmlns:p14="http://schemas.microsoft.com/office/powerpoint/2010/main" val="2710953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despondent students">
            <a:extLst>
              <a:ext uri="{FF2B5EF4-FFF2-40B4-BE49-F238E27FC236}">
                <a16:creationId xmlns:a16="http://schemas.microsoft.com/office/drawing/2014/main" id="{465DB3F7-EE7E-4CB6-8105-8464C66C91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55228" y="1411566"/>
            <a:ext cx="7256519" cy="4063650"/>
          </a:xfrm>
          <a:prstGeom prst="rect">
            <a:avLst/>
          </a:prstGeom>
          <a:noFill/>
          <a:extLst>
            <a:ext uri="{909E8E84-426E-40DD-AFC4-6F175D3DCCD1}">
              <a14:hiddenFill xmlns:a14="http://schemas.microsoft.com/office/drawing/2010/main">
                <a:solidFill>
                  <a:srgbClr val="FFFFFF"/>
                </a:solidFill>
              </a14:hiddenFill>
            </a:ext>
          </a:extLst>
        </p:spPr>
      </p:pic>
      <p:sp>
        <p:nvSpPr>
          <p:cNvPr id="6" name="Arrow: Down 5">
            <a:extLst>
              <a:ext uri="{FF2B5EF4-FFF2-40B4-BE49-F238E27FC236}">
                <a16:creationId xmlns:a16="http://schemas.microsoft.com/office/drawing/2014/main" id="{5B5373DB-D2CF-427E-B3B2-5270E36CD13F}"/>
              </a:ext>
            </a:extLst>
          </p:cNvPr>
          <p:cNvSpPr/>
          <p:nvPr/>
        </p:nvSpPr>
        <p:spPr>
          <a:xfrm rot="4741609">
            <a:off x="5290663" y="1597138"/>
            <a:ext cx="1438275" cy="1952555"/>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7F41958F-23F4-4DE1-95B3-590E3E6458EB}"/>
              </a:ext>
            </a:extLst>
          </p:cNvPr>
          <p:cNvSpPr/>
          <p:nvPr/>
        </p:nvSpPr>
        <p:spPr>
          <a:xfrm rot="19699003">
            <a:off x="1924927" y="232207"/>
            <a:ext cx="1438275" cy="195255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046CDDF4-477B-4F3F-B084-445845C3BA40}"/>
              </a:ext>
            </a:extLst>
          </p:cNvPr>
          <p:cNvSpPr/>
          <p:nvPr/>
        </p:nvSpPr>
        <p:spPr>
          <a:xfrm rot="16480793">
            <a:off x="1046820" y="1888235"/>
            <a:ext cx="1438275" cy="1952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8E434022-A14D-4C8A-A48F-59D5028B6627}"/>
              </a:ext>
            </a:extLst>
          </p:cNvPr>
          <p:cNvSpPr/>
          <p:nvPr/>
        </p:nvSpPr>
        <p:spPr>
          <a:xfrm rot="9128886">
            <a:off x="4013795" y="4030821"/>
            <a:ext cx="1438275" cy="1952555"/>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CCB9E41-C96F-4783-B87C-C6C87F406FEB}"/>
              </a:ext>
            </a:extLst>
          </p:cNvPr>
          <p:cNvSpPr txBox="1"/>
          <p:nvPr/>
        </p:nvSpPr>
        <p:spPr>
          <a:xfrm rot="20860509" flipH="1">
            <a:off x="5489289" y="2261112"/>
            <a:ext cx="1400175" cy="461665"/>
          </a:xfrm>
          <a:prstGeom prst="rect">
            <a:avLst/>
          </a:prstGeom>
          <a:noFill/>
        </p:spPr>
        <p:txBody>
          <a:bodyPr wrap="square" rtlCol="0">
            <a:spAutoFit/>
          </a:bodyPr>
          <a:lstStyle/>
          <a:p>
            <a:r>
              <a:rPr lang="en-GB" sz="2400" dirty="0"/>
              <a:t>Literacy</a:t>
            </a:r>
          </a:p>
        </p:txBody>
      </p:sp>
      <p:sp>
        <p:nvSpPr>
          <p:cNvPr id="11" name="TextBox 10">
            <a:extLst>
              <a:ext uri="{FF2B5EF4-FFF2-40B4-BE49-F238E27FC236}">
                <a16:creationId xmlns:a16="http://schemas.microsoft.com/office/drawing/2014/main" id="{1B39D6B2-38F2-4359-8A3C-5F8BD3F2F5DD}"/>
              </a:ext>
            </a:extLst>
          </p:cNvPr>
          <p:cNvSpPr txBox="1"/>
          <p:nvPr/>
        </p:nvSpPr>
        <p:spPr>
          <a:xfrm rot="3441059">
            <a:off x="1842767" y="900353"/>
            <a:ext cx="1602590" cy="461665"/>
          </a:xfrm>
          <a:prstGeom prst="rect">
            <a:avLst/>
          </a:prstGeom>
          <a:noFill/>
        </p:spPr>
        <p:txBody>
          <a:bodyPr wrap="square" rtlCol="0">
            <a:spAutoFit/>
          </a:bodyPr>
          <a:lstStyle/>
          <a:p>
            <a:r>
              <a:rPr lang="en-GB" sz="2400" dirty="0"/>
              <a:t>Numeracy</a:t>
            </a:r>
          </a:p>
        </p:txBody>
      </p:sp>
      <p:sp>
        <p:nvSpPr>
          <p:cNvPr id="12" name="TextBox 11">
            <a:extLst>
              <a:ext uri="{FF2B5EF4-FFF2-40B4-BE49-F238E27FC236}">
                <a16:creationId xmlns:a16="http://schemas.microsoft.com/office/drawing/2014/main" id="{ED59D422-5652-42AE-8482-4DFF96163BA5}"/>
              </a:ext>
            </a:extLst>
          </p:cNvPr>
          <p:cNvSpPr txBox="1"/>
          <p:nvPr/>
        </p:nvSpPr>
        <p:spPr>
          <a:xfrm rot="279243">
            <a:off x="852720" y="2606721"/>
            <a:ext cx="1775540" cy="461665"/>
          </a:xfrm>
          <a:prstGeom prst="rect">
            <a:avLst/>
          </a:prstGeom>
          <a:noFill/>
        </p:spPr>
        <p:txBody>
          <a:bodyPr wrap="square" rtlCol="0">
            <a:spAutoFit/>
          </a:bodyPr>
          <a:lstStyle/>
          <a:p>
            <a:r>
              <a:rPr lang="en-GB" sz="2400" dirty="0"/>
              <a:t>Attainment</a:t>
            </a:r>
          </a:p>
        </p:txBody>
      </p:sp>
      <p:sp>
        <p:nvSpPr>
          <p:cNvPr id="13" name="TextBox 12">
            <a:extLst>
              <a:ext uri="{FF2B5EF4-FFF2-40B4-BE49-F238E27FC236}">
                <a16:creationId xmlns:a16="http://schemas.microsoft.com/office/drawing/2014/main" id="{4243BE28-0638-4AF4-B199-AFB5C9938625}"/>
              </a:ext>
            </a:extLst>
          </p:cNvPr>
          <p:cNvSpPr txBox="1"/>
          <p:nvPr/>
        </p:nvSpPr>
        <p:spPr>
          <a:xfrm rot="3824030">
            <a:off x="3918393" y="4820062"/>
            <a:ext cx="1724025" cy="461665"/>
          </a:xfrm>
          <a:prstGeom prst="rect">
            <a:avLst/>
          </a:prstGeom>
          <a:noFill/>
        </p:spPr>
        <p:txBody>
          <a:bodyPr wrap="square" rtlCol="0">
            <a:spAutoFit/>
          </a:bodyPr>
          <a:lstStyle/>
          <a:p>
            <a:r>
              <a:rPr lang="en-GB" sz="2400" dirty="0"/>
              <a:t>Conformity</a:t>
            </a:r>
          </a:p>
        </p:txBody>
      </p:sp>
      <p:sp>
        <p:nvSpPr>
          <p:cNvPr id="14" name="TextBox 13">
            <a:extLst>
              <a:ext uri="{FF2B5EF4-FFF2-40B4-BE49-F238E27FC236}">
                <a16:creationId xmlns:a16="http://schemas.microsoft.com/office/drawing/2014/main" id="{999625F7-273A-4397-9425-F61F9EAC10D7}"/>
              </a:ext>
            </a:extLst>
          </p:cNvPr>
          <p:cNvSpPr txBox="1"/>
          <p:nvPr/>
        </p:nvSpPr>
        <p:spPr>
          <a:xfrm>
            <a:off x="6375804" y="5548045"/>
            <a:ext cx="2535944"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40450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lated image">
            <a:extLst>
              <a:ext uri="{FF2B5EF4-FFF2-40B4-BE49-F238E27FC236}">
                <a16:creationId xmlns:a16="http://schemas.microsoft.com/office/drawing/2014/main" id="{F04A9B38-1976-478C-8FBE-4FC7FF26EC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8642" y="878976"/>
            <a:ext cx="6794051" cy="51000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B92EE6-57E7-4AA2-826E-CA09C14839FB}"/>
              </a:ext>
            </a:extLst>
          </p:cNvPr>
          <p:cNvSpPr txBox="1"/>
          <p:nvPr/>
        </p:nvSpPr>
        <p:spPr>
          <a:xfrm>
            <a:off x="5671336" y="6051479"/>
            <a:ext cx="2517168"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946268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quadratic equations">
            <a:extLst>
              <a:ext uri="{FF2B5EF4-FFF2-40B4-BE49-F238E27FC236}">
                <a16:creationId xmlns:a16="http://schemas.microsoft.com/office/drawing/2014/main" id="{443D766E-A2AD-4E6B-8C2C-373450BA882B}"/>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99080" y="1394949"/>
            <a:ext cx="5146040" cy="4068101"/>
          </a:xfrm>
          <a:prstGeom prst="rect">
            <a:avLst/>
          </a:prstGeom>
          <a:noFill/>
          <a:ln>
            <a:noFill/>
          </a:ln>
        </p:spPr>
      </p:pic>
      <p:sp>
        <p:nvSpPr>
          <p:cNvPr id="5" name="TextBox 4">
            <a:extLst>
              <a:ext uri="{FF2B5EF4-FFF2-40B4-BE49-F238E27FC236}">
                <a16:creationId xmlns:a16="http://schemas.microsoft.com/office/drawing/2014/main" id="{1CC1F03F-572E-4F9C-B8E3-A93DA39DBDFD}"/>
              </a:ext>
            </a:extLst>
          </p:cNvPr>
          <p:cNvSpPr txBox="1"/>
          <p:nvPr/>
        </p:nvSpPr>
        <p:spPr>
          <a:xfrm>
            <a:off x="6965879" y="6102849"/>
            <a:ext cx="2568539"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389524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descr="Image result for home school">
            <a:extLst>
              <a:ext uri="{FF2B5EF4-FFF2-40B4-BE49-F238E27FC236}">
                <a16:creationId xmlns:a16="http://schemas.microsoft.com/office/drawing/2014/main" id="{84B34E24-41BD-41F0-AD98-E83BFBFE0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642" y="321469"/>
            <a:ext cx="5997317" cy="445769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Image result for forest school">
            <a:extLst>
              <a:ext uri="{FF2B5EF4-FFF2-40B4-BE49-F238E27FC236}">
                <a16:creationId xmlns:a16="http://schemas.microsoft.com/office/drawing/2014/main" id="{897338D6-0EC0-4961-B955-14B84DD467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9925" y="657225"/>
            <a:ext cx="5951259" cy="44577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maria montessori">
            <a:extLst>
              <a:ext uri="{FF2B5EF4-FFF2-40B4-BE49-F238E27FC236}">
                <a16:creationId xmlns:a16="http://schemas.microsoft.com/office/drawing/2014/main" id="{EB8BD264-025A-470F-82EE-2FEA22770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6455" y="1066293"/>
            <a:ext cx="4118040" cy="514621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rudolf steiner">
            <a:extLst>
              <a:ext uri="{FF2B5EF4-FFF2-40B4-BE49-F238E27FC236}">
                <a16:creationId xmlns:a16="http://schemas.microsoft.com/office/drawing/2014/main" id="{1153AC8D-12D8-45D3-9CE6-3B1FAC75D6DE}"/>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6740712" y="1447403"/>
            <a:ext cx="5216863" cy="52168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056967D-C036-4B1E-99B3-CA57068D186C}"/>
              </a:ext>
            </a:extLst>
          </p:cNvPr>
          <p:cNvSpPr txBox="1"/>
          <p:nvPr/>
        </p:nvSpPr>
        <p:spPr>
          <a:xfrm>
            <a:off x="234425" y="6212512"/>
            <a:ext cx="247795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759098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50"/>
                                        </p:tgtEl>
                                        <p:attrNameLst>
                                          <p:attrName>style.visibility</p:attrName>
                                        </p:attrNameLst>
                                      </p:cBhvr>
                                      <p:to>
                                        <p:strVal val="visible"/>
                                      </p:to>
                                    </p:set>
                                    <p:anim calcmode="lin" valueType="num">
                                      <p:cBhvr additive="base">
                                        <p:cTn id="7" dur="500" fill="hold"/>
                                        <p:tgtEl>
                                          <p:spTgt spid="6150"/>
                                        </p:tgtEl>
                                        <p:attrNameLst>
                                          <p:attrName>ppt_x</p:attrName>
                                        </p:attrNameLst>
                                      </p:cBhvr>
                                      <p:tavLst>
                                        <p:tav tm="0">
                                          <p:val>
                                            <p:strVal val="#ppt_x"/>
                                          </p:val>
                                        </p:tav>
                                        <p:tav tm="100000">
                                          <p:val>
                                            <p:strVal val="#ppt_x"/>
                                          </p:val>
                                        </p:tav>
                                      </p:tavLst>
                                    </p:anim>
                                    <p:anim calcmode="lin" valueType="num">
                                      <p:cBhvr additive="base">
                                        <p:cTn id="8" dur="500" fill="hold"/>
                                        <p:tgtEl>
                                          <p:spTgt spid="61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52"/>
                                        </p:tgtEl>
                                        <p:attrNameLst>
                                          <p:attrName>style.visibility</p:attrName>
                                        </p:attrNameLst>
                                      </p:cBhvr>
                                      <p:to>
                                        <p:strVal val="visible"/>
                                      </p:to>
                                    </p:set>
                                    <p:anim calcmode="lin" valueType="num">
                                      <p:cBhvr additive="base">
                                        <p:cTn id="13" dur="500" fill="hold"/>
                                        <p:tgtEl>
                                          <p:spTgt spid="6152"/>
                                        </p:tgtEl>
                                        <p:attrNameLst>
                                          <p:attrName>ppt_x</p:attrName>
                                        </p:attrNameLst>
                                      </p:cBhvr>
                                      <p:tavLst>
                                        <p:tav tm="0">
                                          <p:val>
                                            <p:strVal val="#ppt_x"/>
                                          </p:val>
                                        </p:tav>
                                        <p:tav tm="100000">
                                          <p:val>
                                            <p:strVal val="#ppt_x"/>
                                          </p:val>
                                        </p:tav>
                                      </p:tavLst>
                                    </p:anim>
                                    <p:anim calcmode="lin" valueType="num">
                                      <p:cBhvr additive="base">
                                        <p:cTn id="14" dur="500" fill="hold"/>
                                        <p:tgtEl>
                                          <p:spTgt spid="615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148"/>
                                        </p:tgtEl>
                                        <p:attrNameLst>
                                          <p:attrName>style.visibility</p:attrName>
                                        </p:attrNameLst>
                                      </p:cBhvr>
                                      <p:to>
                                        <p:strVal val="visible"/>
                                      </p:to>
                                    </p:set>
                                    <p:anim calcmode="lin" valueType="num">
                                      <p:cBhvr additive="base">
                                        <p:cTn id="19" dur="500" fill="hold"/>
                                        <p:tgtEl>
                                          <p:spTgt spid="6148"/>
                                        </p:tgtEl>
                                        <p:attrNameLst>
                                          <p:attrName>ppt_x</p:attrName>
                                        </p:attrNameLst>
                                      </p:cBhvr>
                                      <p:tavLst>
                                        <p:tav tm="0">
                                          <p:val>
                                            <p:strVal val="#ppt_x"/>
                                          </p:val>
                                        </p:tav>
                                        <p:tav tm="100000">
                                          <p:val>
                                            <p:strVal val="#ppt_x"/>
                                          </p:val>
                                        </p:tav>
                                      </p:tavLst>
                                    </p:anim>
                                    <p:anim calcmode="lin" valueType="num">
                                      <p:cBhvr additive="base">
                                        <p:cTn id="20" dur="500" fill="hold"/>
                                        <p:tgtEl>
                                          <p:spTgt spid="614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6"/>
                                        </p:tgtEl>
                                        <p:attrNameLst>
                                          <p:attrName>style.visibility</p:attrName>
                                        </p:attrNameLst>
                                      </p:cBhvr>
                                      <p:to>
                                        <p:strVal val="visible"/>
                                      </p:to>
                                    </p:set>
                                    <p:anim calcmode="lin" valueType="num">
                                      <p:cBhvr additive="base">
                                        <p:cTn id="25" dur="500" fill="hold"/>
                                        <p:tgtEl>
                                          <p:spTgt spid="6146"/>
                                        </p:tgtEl>
                                        <p:attrNameLst>
                                          <p:attrName>ppt_x</p:attrName>
                                        </p:attrNameLst>
                                      </p:cBhvr>
                                      <p:tavLst>
                                        <p:tav tm="0">
                                          <p:val>
                                            <p:strVal val="#ppt_x"/>
                                          </p:val>
                                        </p:tav>
                                        <p:tav tm="100000">
                                          <p:val>
                                            <p:strVal val="#ppt_x"/>
                                          </p:val>
                                        </p:tav>
                                      </p:tavLst>
                                    </p:anim>
                                    <p:anim calcmode="lin" valueType="num">
                                      <p:cBhvr additive="base">
                                        <p:cTn id="26"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FE6F-0614-40C5-B49C-5272135D8647}"/>
              </a:ext>
            </a:extLst>
          </p:cNvPr>
          <p:cNvSpPr>
            <a:spLocks noGrp="1"/>
          </p:cNvSpPr>
          <p:nvPr>
            <p:ph type="title"/>
          </p:nvPr>
        </p:nvSpPr>
        <p:spPr/>
        <p:txBody>
          <a:bodyPr/>
          <a:lstStyle/>
          <a:p>
            <a:pPr algn="ctr"/>
            <a:r>
              <a:rPr lang="en-GB" dirty="0"/>
              <a:t>Steiner Curriculum</a:t>
            </a:r>
          </a:p>
        </p:txBody>
      </p:sp>
      <p:pic>
        <p:nvPicPr>
          <p:cNvPr id="4" name="Content Placeholder 3" descr="Curriculum Chart Steiner Waldorf School Michael Hall Steiner School">
            <a:extLst>
              <a:ext uri="{FF2B5EF4-FFF2-40B4-BE49-F238E27FC236}">
                <a16:creationId xmlns:a16="http://schemas.microsoft.com/office/drawing/2014/main" id="{9DFA4CA3-6DD7-41C6-8B42-2BD3930D8EEB}"/>
              </a:ext>
            </a:extLst>
          </p:cNvPr>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05727" y="1270000"/>
            <a:ext cx="7939881" cy="5082381"/>
          </a:xfrm>
          <a:prstGeom prst="rect">
            <a:avLst/>
          </a:prstGeom>
          <a:noFill/>
          <a:ln>
            <a:noFill/>
          </a:ln>
        </p:spPr>
      </p:pic>
      <p:sp>
        <p:nvSpPr>
          <p:cNvPr id="5" name="TextBox 4">
            <a:extLst>
              <a:ext uri="{FF2B5EF4-FFF2-40B4-BE49-F238E27FC236}">
                <a16:creationId xmlns:a16="http://schemas.microsoft.com/office/drawing/2014/main" id="{07C1093F-B19E-4648-9C05-4546D297FDA4}"/>
              </a:ext>
            </a:extLst>
          </p:cNvPr>
          <p:cNvSpPr txBox="1"/>
          <p:nvPr/>
        </p:nvSpPr>
        <p:spPr>
          <a:xfrm>
            <a:off x="6195317" y="6352381"/>
            <a:ext cx="275029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3625375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E217-981B-494C-81E9-C125880879D9}"/>
              </a:ext>
            </a:extLst>
          </p:cNvPr>
          <p:cNvSpPr>
            <a:spLocks noGrp="1"/>
          </p:cNvSpPr>
          <p:nvPr>
            <p:ph type="title"/>
          </p:nvPr>
        </p:nvSpPr>
        <p:spPr/>
        <p:txBody>
          <a:bodyPr/>
          <a:lstStyle/>
          <a:p>
            <a:pPr algn="ctr"/>
            <a:r>
              <a:rPr lang="en-GB" dirty="0"/>
              <a:t>Board Drawings</a:t>
            </a:r>
          </a:p>
        </p:txBody>
      </p:sp>
      <p:pic>
        <p:nvPicPr>
          <p:cNvPr id="4" name="Content Placeholder 3" descr=" ">
            <a:extLst>
              <a:ext uri="{FF2B5EF4-FFF2-40B4-BE49-F238E27FC236}">
                <a16:creationId xmlns:a16="http://schemas.microsoft.com/office/drawing/2014/main" id="{F75E2B5C-F403-4892-98FF-BF890493B815}"/>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6069" y="1252061"/>
            <a:ext cx="5409406" cy="4185444"/>
          </a:xfrm>
          <a:prstGeom prst="rect">
            <a:avLst/>
          </a:prstGeom>
          <a:noFill/>
          <a:ln>
            <a:noFill/>
          </a:ln>
        </p:spPr>
      </p:pic>
      <p:pic>
        <p:nvPicPr>
          <p:cNvPr id="7" name="Picture 6" descr="Chalkboard Drawings (4th) - Archived SBS Grade 4">
            <a:extLst>
              <a:ext uri="{FF2B5EF4-FFF2-40B4-BE49-F238E27FC236}">
                <a16:creationId xmlns:a16="http://schemas.microsoft.com/office/drawing/2014/main" id="{F468E930-B139-4CBA-8438-9E8CC3111C42}"/>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214582" y="1515904"/>
            <a:ext cx="4817032" cy="4305300"/>
          </a:xfrm>
          <a:prstGeom prst="rect">
            <a:avLst/>
          </a:prstGeom>
          <a:noFill/>
          <a:ln>
            <a:noFill/>
          </a:ln>
        </p:spPr>
      </p:pic>
      <p:pic>
        <p:nvPicPr>
          <p:cNvPr id="5" name="Picture 4" descr="Astronomy Main Lesson Chalkboard Drawing ~ 6th Grade ~ Waldorf/Steiner Education">
            <a:extLst>
              <a:ext uri="{FF2B5EF4-FFF2-40B4-BE49-F238E27FC236}">
                <a16:creationId xmlns:a16="http://schemas.microsoft.com/office/drawing/2014/main" id="{82BF1C4F-4395-4404-B876-1597924E531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917998" y="1888490"/>
            <a:ext cx="4953635" cy="4305300"/>
          </a:xfrm>
          <a:prstGeom prst="rect">
            <a:avLst/>
          </a:prstGeom>
          <a:noFill/>
          <a:ln>
            <a:noFill/>
          </a:ln>
        </p:spPr>
      </p:pic>
      <p:pic>
        <p:nvPicPr>
          <p:cNvPr id="6" name="Picture 5" descr="Geometry 6-8th grade. Makes a great ML page! Brian Wolfe | Waldorfish | Waldorf Education | Homeschool | Homeschooling | Chalk | Chalk Drawing | Chalkboard | Geometry | Sacred Geometry | Rudolf Steiner">
            <a:extLst>
              <a:ext uri="{FF2B5EF4-FFF2-40B4-BE49-F238E27FC236}">
                <a16:creationId xmlns:a16="http://schemas.microsoft.com/office/drawing/2014/main" id="{7E4A4074-D659-4DB3-8510-E1AADB0D1315}"/>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4105275" y="2194243"/>
            <a:ext cx="5469774" cy="4294187"/>
          </a:xfrm>
          <a:prstGeom prst="rect">
            <a:avLst/>
          </a:prstGeom>
          <a:noFill/>
          <a:ln>
            <a:noFill/>
          </a:ln>
        </p:spPr>
      </p:pic>
      <p:pic>
        <p:nvPicPr>
          <p:cNvPr id="8" name="Picture 7" descr="Trove of blackboard drawings from Michael Hall Steiner School in Forest Row, England | Waldorf Today - Waldorf Employment, Teaching Jobs, Positions &amp; Vacancies in Waldorf Schools">
            <a:extLst>
              <a:ext uri="{FF2B5EF4-FFF2-40B4-BE49-F238E27FC236}">
                <a16:creationId xmlns:a16="http://schemas.microsoft.com/office/drawing/2014/main" id="{FB4F5025-A8A1-43D9-A9C5-B5BBDB48C7B6}"/>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6242723" y="2488883"/>
            <a:ext cx="4817032" cy="4263390"/>
          </a:xfrm>
          <a:prstGeom prst="rect">
            <a:avLst/>
          </a:prstGeom>
          <a:noFill/>
          <a:ln>
            <a:noFill/>
          </a:ln>
        </p:spPr>
      </p:pic>
      <p:sp>
        <p:nvSpPr>
          <p:cNvPr id="9" name="TextBox 8">
            <a:extLst>
              <a:ext uri="{FF2B5EF4-FFF2-40B4-BE49-F238E27FC236}">
                <a16:creationId xmlns:a16="http://schemas.microsoft.com/office/drawing/2014/main" id="{1DCAE6DF-0098-49F3-83DF-4121EC9E5F08}"/>
              </a:ext>
            </a:extLst>
          </p:cNvPr>
          <p:cNvSpPr txBox="1"/>
          <p:nvPr/>
        </p:nvSpPr>
        <p:spPr>
          <a:xfrm>
            <a:off x="390418" y="6010382"/>
            <a:ext cx="2650733"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97667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clothing, fabric&#10;&#10;Description automatically generated">
            <a:extLst>
              <a:ext uri="{FF2B5EF4-FFF2-40B4-BE49-F238E27FC236}">
                <a16:creationId xmlns:a16="http://schemas.microsoft.com/office/drawing/2014/main" id="{E35FC14D-2688-4B7A-9824-3C501662C5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691" y="135877"/>
            <a:ext cx="5283177" cy="3881437"/>
          </a:xfrm>
          <a:prstGeom prst="rect">
            <a:avLst/>
          </a:prstGeom>
        </p:spPr>
      </p:pic>
      <p:pic>
        <p:nvPicPr>
          <p:cNvPr id="11" name="Picture 10" descr="A picture containing text, whiteboard&#10;&#10;Description automatically generated">
            <a:extLst>
              <a:ext uri="{FF2B5EF4-FFF2-40B4-BE49-F238E27FC236}">
                <a16:creationId xmlns:a16="http://schemas.microsoft.com/office/drawing/2014/main" id="{894EA25F-3B1B-41FC-910A-D4F97888D9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0749" y="348786"/>
            <a:ext cx="5175251" cy="3881438"/>
          </a:xfrm>
          <a:prstGeom prst="rect">
            <a:avLst/>
          </a:prstGeom>
        </p:spPr>
      </p:pic>
      <p:pic>
        <p:nvPicPr>
          <p:cNvPr id="13" name="Picture 12" descr="A close up of text on a white background&#10;&#10;Description automatically generated">
            <a:extLst>
              <a:ext uri="{FF2B5EF4-FFF2-40B4-BE49-F238E27FC236}">
                <a16:creationId xmlns:a16="http://schemas.microsoft.com/office/drawing/2014/main" id="{D450984E-2CFE-46F3-963A-736D47B92F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2256" y="742037"/>
            <a:ext cx="2778723" cy="3881437"/>
          </a:xfrm>
          <a:prstGeom prst="rect">
            <a:avLst/>
          </a:prstGeom>
        </p:spPr>
      </p:pic>
      <p:pic>
        <p:nvPicPr>
          <p:cNvPr id="15" name="Picture 14" descr="A close up of text on a white background&#10;&#10;Description automatically generated">
            <a:extLst>
              <a:ext uri="{FF2B5EF4-FFF2-40B4-BE49-F238E27FC236}">
                <a16:creationId xmlns:a16="http://schemas.microsoft.com/office/drawing/2014/main" id="{DEE9D465-6A17-4787-928C-E653ACBE20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98886" y="1035844"/>
            <a:ext cx="2724582" cy="3881437"/>
          </a:xfrm>
          <a:prstGeom prst="rect">
            <a:avLst/>
          </a:prstGeom>
        </p:spPr>
      </p:pic>
      <p:pic>
        <p:nvPicPr>
          <p:cNvPr id="17" name="Picture 16" descr="A close up of text on a white background&#10;&#10;Description automatically generated">
            <a:extLst>
              <a:ext uri="{FF2B5EF4-FFF2-40B4-BE49-F238E27FC236}">
                <a16:creationId xmlns:a16="http://schemas.microsoft.com/office/drawing/2014/main" id="{E5710776-DCB6-4E52-B704-D391D1FBF9D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7547" y="1366137"/>
            <a:ext cx="2668984" cy="3844951"/>
          </a:xfrm>
          <a:prstGeom prst="rect">
            <a:avLst/>
          </a:prstGeom>
        </p:spPr>
      </p:pic>
      <p:pic>
        <p:nvPicPr>
          <p:cNvPr id="19" name="Picture 18" descr="A picture containing text, newspaper&#10;&#10;Description automatically generated">
            <a:extLst>
              <a:ext uri="{FF2B5EF4-FFF2-40B4-BE49-F238E27FC236}">
                <a16:creationId xmlns:a16="http://schemas.microsoft.com/office/drawing/2014/main" id="{EF4CAA57-C6FC-4340-8C00-453D1E0C3D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77053" y="1674377"/>
            <a:ext cx="2718956" cy="3867004"/>
          </a:xfrm>
          <a:prstGeom prst="rect">
            <a:avLst/>
          </a:prstGeom>
        </p:spPr>
      </p:pic>
      <p:pic>
        <p:nvPicPr>
          <p:cNvPr id="5" name="Content Placeholder 4" descr="A close up of text on a white background&#10;&#10;Description automatically generated">
            <a:extLst>
              <a:ext uri="{FF2B5EF4-FFF2-40B4-BE49-F238E27FC236}">
                <a16:creationId xmlns:a16="http://schemas.microsoft.com/office/drawing/2014/main" id="{EB0747B3-4089-4DFB-B1B1-6B7855DF5479}"/>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a:off x="6507120" y="2076595"/>
            <a:ext cx="2718956" cy="3881437"/>
          </a:xfrm>
        </p:spPr>
      </p:pic>
      <p:pic>
        <p:nvPicPr>
          <p:cNvPr id="7" name="Picture 6" descr="A close up of text on a white background&#10;&#10;Description automatically generated">
            <a:extLst>
              <a:ext uri="{FF2B5EF4-FFF2-40B4-BE49-F238E27FC236}">
                <a16:creationId xmlns:a16="http://schemas.microsoft.com/office/drawing/2014/main" id="{347F3497-62A8-4E38-A83C-6B56D82B791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909742" y="2757488"/>
            <a:ext cx="2812339" cy="3881437"/>
          </a:xfrm>
          <a:prstGeom prst="rect">
            <a:avLst/>
          </a:prstGeom>
        </p:spPr>
      </p:pic>
    </p:spTree>
    <p:extLst>
      <p:ext uri="{BB962C8B-B14F-4D97-AF65-F5344CB8AC3E}">
        <p14:creationId xmlns:p14="http://schemas.microsoft.com/office/powerpoint/2010/main" val="1871854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009B5-BCA6-4276-A3A5-D8EABF5F350C}"/>
              </a:ext>
            </a:extLst>
          </p:cNvPr>
          <p:cNvSpPr>
            <a:spLocks noGrp="1"/>
          </p:cNvSpPr>
          <p:nvPr>
            <p:ph type="title"/>
          </p:nvPr>
        </p:nvSpPr>
        <p:spPr/>
        <p:txBody>
          <a:bodyPr/>
          <a:lstStyle/>
          <a:p>
            <a:pPr algn="ctr"/>
            <a:r>
              <a:rPr lang="en-GB" dirty="0"/>
              <a:t>But Does it Work??</a:t>
            </a:r>
          </a:p>
        </p:txBody>
      </p:sp>
      <p:sp>
        <p:nvSpPr>
          <p:cNvPr id="3" name="Content Placeholder 2">
            <a:extLst>
              <a:ext uri="{FF2B5EF4-FFF2-40B4-BE49-F238E27FC236}">
                <a16:creationId xmlns:a16="http://schemas.microsoft.com/office/drawing/2014/main" id="{1F0CACEB-A34A-42AB-82BA-DD974CED1997}"/>
              </a:ext>
            </a:extLst>
          </p:cNvPr>
          <p:cNvSpPr>
            <a:spLocks noGrp="1"/>
          </p:cNvSpPr>
          <p:nvPr>
            <p:ph idx="1"/>
          </p:nvPr>
        </p:nvSpPr>
        <p:spPr>
          <a:xfrm>
            <a:off x="363009" y="1466850"/>
            <a:ext cx="9362016" cy="5248275"/>
          </a:xfrm>
        </p:spPr>
        <p:txBody>
          <a:bodyPr>
            <a:normAutofit fontScale="70000" lnSpcReduction="20000"/>
          </a:bodyPr>
          <a:lstStyle/>
          <a:p>
            <a:r>
              <a:rPr lang="en-GB" b="1" dirty="0"/>
              <a:t> “Having a Steiner Education taught me how to think for myself, make my own choices and be responsible for my decisions. It gave me the tools to be able to relate to people, be adaptable, creative and sensitive to the needs of others.”</a:t>
            </a:r>
            <a:br>
              <a:rPr lang="en-GB" dirty="0"/>
            </a:br>
            <a:r>
              <a:rPr lang="en-GB" dirty="0"/>
              <a:t>Name: Tara </a:t>
            </a:r>
            <a:r>
              <a:rPr lang="en-GB" dirty="0" err="1"/>
              <a:t>Brockelhurst</a:t>
            </a:r>
            <a:br>
              <a:rPr lang="en-GB" dirty="0"/>
            </a:br>
            <a:r>
              <a:rPr lang="en-GB" i="1" dirty="0"/>
              <a:t>BNY Mellon, a leading global asset management and securities company.</a:t>
            </a:r>
            <a:endParaRPr lang="en-GB" dirty="0"/>
          </a:p>
          <a:p>
            <a:r>
              <a:rPr lang="en-GB" b="1" dirty="0"/>
              <a:t>“My Steiner school was an environment that nurtured free-thinking, well-rounded, passionate and positive young people.”</a:t>
            </a:r>
            <a:br>
              <a:rPr lang="en-GB" dirty="0"/>
            </a:br>
            <a:r>
              <a:rPr lang="en-GB" dirty="0"/>
              <a:t>Name: </a:t>
            </a:r>
            <a:r>
              <a:rPr lang="en-GB" dirty="0" err="1"/>
              <a:t>Annielle</a:t>
            </a:r>
            <a:r>
              <a:rPr lang="en-GB" dirty="0"/>
              <a:t> Williams</a:t>
            </a:r>
            <a:br>
              <a:rPr lang="en-GB" dirty="0"/>
            </a:br>
            <a:r>
              <a:rPr lang="en-GB" i="1" dirty="0"/>
              <a:t>Holder of the Prime Minister’s Award for National Civic Service.</a:t>
            </a:r>
            <a:endParaRPr lang="en-GB" dirty="0"/>
          </a:p>
          <a:p>
            <a:r>
              <a:rPr lang="en-GB" b="1" dirty="0"/>
              <a:t>“The most important gift I and my children received from a Steiner education is an abiding and life-long interest in the world and how we can work together with our fellow human beings to improve it.”</a:t>
            </a:r>
            <a:br>
              <a:rPr lang="en-GB" dirty="0"/>
            </a:br>
            <a:r>
              <a:rPr lang="en-GB" dirty="0"/>
              <a:t>Name: Professor Daniel T. Jones</a:t>
            </a:r>
            <a:br>
              <a:rPr lang="en-GB" dirty="0"/>
            </a:br>
            <a:r>
              <a:rPr lang="en-GB" i="1" dirty="0"/>
              <a:t>Author, founder and chairman of the Lean Enterprise Academy.</a:t>
            </a:r>
            <a:endParaRPr lang="en-GB" dirty="0"/>
          </a:p>
          <a:p>
            <a:r>
              <a:rPr lang="en-GB" b="1" dirty="0"/>
              <a:t>“Possibly the most valuable aspect of Steiner education is learning to think independently and question everything from what the media tells us to the very nature of existence.”</a:t>
            </a:r>
            <a:br>
              <a:rPr lang="en-GB" dirty="0"/>
            </a:br>
            <a:r>
              <a:rPr lang="en-GB" dirty="0"/>
              <a:t>Name: Julia Katarina</a:t>
            </a:r>
            <a:br>
              <a:rPr lang="en-GB" dirty="0"/>
            </a:br>
            <a:r>
              <a:rPr lang="en-GB" i="1" dirty="0"/>
              <a:t>Mezzo-soprano and teacher, introducing music education into Palestinian West Bank schools.</a:t>
            </a:r>
            <a:endParaRPr lang="en-GB" dirty="0"/>
          </a:p>
          <a:p>
            <a:r>
              <a:rPr lang="en-GB" b="1" dirty="0"/>
              <a:t>“It was a combination of Main Lessons with the arts, crafts and movement education at my Steiner school that enabled me to find my vocation. The Main Lessons were rich in stories that indelibly coloured my imagination.”</a:t>
            </a:r>
            <a:br>
              <a:rPr lang="en-GB" dirty="0"/>
            </a:br>
            <a:r>
              <a:rPr lang="en-GB" dirty="0"/>
              <a:t>Name: Kim Alwyn</a:t>
            </a:r>
            <a:br>
              <a:rPr lang="en-GB" dirty="0"/>
            </a:br>
            <a:r>
              <a:rPr lang="en-GB" i="1" dirty="0"/>
              <a:t>London Theatre Designer.</a:t>
            </a:r>
            <a:endParaRPr lang="en-GB" dirty="0"/>
          </a:p>
          <a:p>
            <a:r>
              <a:rPr lang="en-GB" b="1" dirty="0"/>
              <a:t>“When I applied to my local sixth form college the moment I mentioned I had been to Steiner school they became less interested in my GSCE grades and much more interested in giving me a place! The reputation of my Steiner school and the impression made by ex-Steiner students before me meant that the college was eager for more. They amazed me with their enthusiasm for Steiner students.”</a:t>
            </a:r>
            <a:br>
              <a:rPr lang="en-GB" dirty="0"/>
            </a:br>
            <a:r>
              <a:rPr lang="en-GB" dirty="0"/>
              <a:t>Name: </a:t>
            </a:r>
            <a:r>
              <a:rPr lang="en-GB" dirty="0" err="1"/>
              <a:t>Graciella</a:t>
            </a:r>
            <a:r>
              <a:rPr lang="en-GB" dirty="0"/>
              <a:t> Woodger-Ray</a:t>
            </a:r>
            <a:br>
              <a:rPr lang="en-GB" dirty="0"/>
            </a:br>
            <a:r>
              <a:rPr lang="en-GB" i="1" dirty="0"/>
              <a:t>Student.</a:t>
            </a:r>
            <a:endParaRPr lang="en-GB" dirty="0"/>
          </a:p>
          <a:p>
            <a:endParaRPr lang="en-GB" dirty="0"/>
          </a:p>
        </p:txBody>
      </p:sp>
      <p:sp>
        <p:nvSpPr>
          <p:cNvPr id="4" name="TextBox 3">
            <a:extLst>
              <a:ext uri="{FF2B5EF4-FFF2-40B4-BE49-F238E27FC236}">
                <a16:creationId xmlns:a16="http://schemas.microsoft.com/office/drawing/2014/main" id="{A8F79436-37E9-4C88-AD23-34EFC8D0FCCE}"/>
              </a:ext>
            </a:extLst>
          </p:cNvPr>
          <p:cNvSpPr txBox="1"/>
          <p:nvPr/>
        </p:nvSpPr>
        <p:spPr>
          <a:xfrm>
            <a:off x="5897366" y="6256962"/>
            <a:ext cx="4767209" cy="261610"/>
          </a:xfrm>
          <a:prstGeom prst="rect">
            <a:avLst/>
          </a:prstGeom>
          <a:noFill/>
        </p:spPr>
        <p:txBody>
          <a:bodyPr wrap="square" rtlCol="0">
            <a:spAutoFit/>
          </a:bodyPr>
          <a:lstStyle/>
          <a:p>
            <a:r>
              <a:rPr lang="en-GB" sz="1100" dirty="0"/>
              <a:t>(Steiner Waldorf Schools Fellowship, 2019)</a:t>
            </a:r>
          </a:p>
        </p:txBody>
      </p:sp>
    </p:spTree>
    <p:extLst>
      <p:ext uri="{BB962C8B-B14F-4D97-AF65-F5344CB8AC3E}">
        <p14:creationId xmlns:p14="http://schemas.microsoft.com/office/powerpoint/2010/main" val="1563046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05EC4-243E-42A8-A900-E1A1EB660F5A}"/>
              </a:ext>
            </a:extLst>
          </p:cNvPr>
          <p:cNvSpPr>
            <a:spLocks noGrp="1"/>
          </p:cNvSpPr>
          <p:nvPr>
            <p:ph type="title"/>
          </p:nvPr>
        </p:nvSpPr>
        <p:spPr/>
        <p:txBody>
          <a:bodyPr/>
          <a:lstStyle/>
          <a:p>
            <a:pPr algn="ctr"/>
            <a:r>
              <a:rPr lang="en-GB" dirty="0"/>
              <a:t>Steiner Kindergarten</a:t>
            </a:r>
          </a:p>
        </p:txBody>
      </p:sp>
      <p:pic>
        <p:nvPicPr>
          <p:cNvPr id="5" name="Picture 4" descr="Image result for rudolf steiner kindergarten exeter">
            <a:extLst>
              <a:ext uri="{FF2B5EF4-FFF2-40B4-BE49-F238E27FC236}">
                <a16:creationId xmlns:a16="http://schemas.microsoft.com/office/drawing/2014/main" id="{C859E068-C72D-4480-8859-21D5D6B7BD0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93750" y="1361281"/>
            <a:ext cx="6140450" cy="4020344"/>
          </a:xfrm>
          <a:prstGeom prst="rect">
            <a:avLst/>
          </a:prstGeom>
          <a:noFill/>
          <a:ln>
            <a:noFill/>
          </a:ln>
        </p:spPr>
      </p:pic>
      <p:pic>
        <p:nvPicPr>
          <p:cNvPr id="6" name="Picture 5" descr="Image result for rudolf steiner kindergarten exeter">
            <a:extLst>
              <a:ext uri="{FF2B5EF4-FFF2-40B4-BE49-F238E27FC236}">
                <a16:creationId xmlns:a16="http://schemas.microsoft.com/office/drawing/2014/main" id="{4CB30722-0BE0-4C6D-A2E5-D987C91D5EB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123273" y="1645841"/>
            <a:ext cx="4726966" cy="4020343"/>
          </a:xfrm>
          <a:prstGeom prst="rect">
            <a:avLst/>
          </a:prstGeom>
          <a:noFill/>
          <a:ln>
            <a:noFill/>
          </a:ln>
        </p:spPr>
      </p:pic>
      <p:pic>
        <p:nvPicPr>
          <p:cNvPr id="9" name="Content Placeholder 8" descr="The Waldorf Approach: A home away from home... from Transforming our Learning Environment into a Space of Possibilities (&quot;,)">
            <a:extLst>
              <a:ext uri="{FF2B5EF4-FFF2-40B4-BE49-F238E27FC236}">
                <a16:creationId xmlns:a16="http://schemas.microsoft.com/office/drawing/2014/main" id="{444134D5-820A-437D-ADEF-339CE40FB39C}"/>
              </a:ext>
            </a:extLst>
          </p:cNvPr>
          <p:cNvPicPr>
            <a:picLocks noGrp="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699222" y="2228057"/>
            <a:ext cx="4175298" cy="4020343"/>
          </a:xfrm>
          <a:prstGeom prst="rect">
            <a:avLst/>
          </a:prstGeom>
          <a:noFill/>
          <a:ln>
            <a:noFill/>
          </a:ln>
        </p:spPr>
      </p:pic>
      <p:pic>
        <p:nvPicPr>
          <p:cNvPr id="10" name="Picture 9" descr="Image result for rudolf steiner kindergarten exeter">
            <a:extLst>
              <a:ext uri="{FF2B5EF4-FFF2-40B4-BE49-F238E27FC236}">
                <a16:creationId xmlns:a16="http://schemas.microsoft.com/office/drawing/2014/main" id="{0DA1B6D6-2692-4FBC-9D4A-72D593B1D998}"/>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6434926" y="2682081"/>
            <a:ext cx="3489672" cy="4020343"/>
          </a:xfrm>
          <a:prstGeom prst="rect">
            <a:avLst/>
          </a:prstGeom>
          <a:noFill/>
          <a:ln>
            <a:noFill/>
          </a:ln>
        </p:spPr>
      </p:pic>
      <p:sp>
        <p:nvSpPr>
          <p:cNvPr id="11" name="TextBox 10">
            <a:extLst>
              <a:ext uri="{FF2B5EF4-FFF2-40B4-BE49-F238E27FC236}">
                <a16:creationId xmlns:a16="http://schemas.microsoft.com/office/drawing/2014/main" id="{BD282EDD-9E6F-4606-9F58-7C13CA5965C3}"/>
              </a:ext>
            </a:extLst>
          </p:cNvPr>
          <p:cNvSpPr txBox="1"/>
          <p:nvPr/>
        </p:nvSpPr>
        <p:spPr>
          <a:xfrm>
            <a:off x="431515" y="5887092"/>
            <a:ext cx="2856215"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0724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CAF73-ABA8-4F14-9DEF-01E46083AC69}"/>
              </a:ext>
            </a:extLst>
          </p:cNvPr>
          <p:cNvSpPr>
            <a:spLocks noGrp="1"/>
          </p:cNvSpPr>
          <p:nvPr>
            <p:ph type="title"/>
          </p:nvPr>
        </p:nvSpPr>
        <p:spPr/>
        <p:txBody>
          <a:bodyPr/>
          <a:lstStyle/>
          <a:p>
            <a:pPr algn="ctr"/>
            <a:r>
              <a:rPr lang="en-GB" dirty="0"/>
              <a:t>The Skipping Rope</a:t>
            </a:r>
          </a:p>
        </p:txBody>
      </p:sp>
      <p:pic>
        <p:nvPicPr>
          <p:cNvPr id="4" name="Content Placeholder 3" descr="Image result for steiner finger knitting skipping rope">
            <a:extLst>
              <a:ext uri="{FF2B5EF4-FFF2-40B4-BE49-F238E27FC236}">
                <a16:creationId xmlns:a16="http://schemas.microsoft.com/office/drawing/2014/main" id="{FA30CD5A-2B2F-45A5-B028-B8E5F837FE33}"/>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4846" y="1270000"/>
            <a:ext cx="6801644" cy="5220494"/>
          </a:xfrm>
          <a:prstGeom prst="rect">
            <a:avLst/>
          </a:prstGeom>
          <a:noFill/>
          <a:ln>
            <a:noFill/>
          </a:ln>
        </p:spPr>
      </p:pic>
    </p:spTree>
    <p:extLst>
      <p:ext uri="{BB962C8B-B14F-4D97-AF65-F5344CB8AC3E}">
        <p14:creationId xmlns:p14="http://schemas.microsoft.com/office/powerpoint/2010/main" val="3266717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rudolf steiner kindergarten exeter">
            <a:extLst>
              <a:ext uri="{FF2B5EF4-FFF2-40B4-BE49-F238E27FC236}">
                <a16:creationId xmlns:a16="http://schemas.microsoft.com/office/drawing/2014/main" id="{0C89C4CF-45D3-41A5-9B80-3809EFD02126}"/>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32843" y="2004615"/>
            <a:ext cx="5759007" cy="4429919"/>
          </a:xfrm>
          <a:prstGeom prst="rect">
            <a:avLst/>
          </a:prstGeom>
          <a:noFill/>
          <a:ln>
            <a:noFill/>
          </a:ln>
        </p:spPr>
      </p:pic>
      <p:pic>
        <p:nvPicPr>
          <p:cNvPr id="5" name="Picture 4" descr="C:\Users\aliso\AppData\Local\Packages\Microsoft.Office.Desktop_8wekyb3d8bbwe\AC\INetCache\Content.MSO\A923EDC0.tmp">
            <a:extLst>
              <a:ext uri="{FF2B5EF4-FFF2-40B4-BE49-F238E27FC236}">
                <a16:creationId xmlns:a16="http://schemas.microsoft.com/office/drawing/2014/main" id="{E20C406B-E17D-4434-9956-6B636F445DB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06646" y="642540"/>
            <a:ext cx="5489354" cy="4429919"/>
          </a:xfrm>
          <a:prstGeom prst="rect">
            <a:avLst/>
          </a:prstGeom>
          <a:noFill/>
          <a:ln>
            <a:noFill/>
          </a:ln>
        </p:spPr>
      </p:pic>
      <p:sp>
        <p:nvSpPr>
          <p:cNvPr id="6" name="TextBox 5">
            <a:extLst>
              <a:ext uri="{FF2B5EF4-FFF2-40B4-BE49-F238E27FC236}">
                <a16:creationId xmlns:a16="http://schemas.microsoft.com/office/drawing/2014/main" id="{3FE6FDDC-2DC8-40A1-B706-B9F573B360F0}"/>
              </a:ext>
            </a:extLst>
          </p:cNvPr>
          <p:cNvSpPr txBox="1"/>
          <p:nvPr/>
        </p:nvSpPr>
        <p:spPr>
          <a:xfrm>
            <a:off x="8671389" y="6434534"/>
            <a:ext cx="2558265" cy="369332"/>
          </a:xfrm>
          <a:prstGeom prst="rect">
            <a:avLst/>
          </a:prstGeom>
          <a:noFill/>
        </p:spPr>
        <p:txBody>
          <a:bodyPr wrap="square" rtlCol="0">
            <a:spAutoFit/>
          </a:bodyPr>
          <a:lstStyle/>
          <a:p>
            <a:r>
              <a:rPr lang="en-GB" dirty="0"/>
              <a:t>(Google Images, 2020)</a:t>
            </a:r>
          </a:p>
        </p:txBody>
      </p:sp>
      <p:sp>
        <p:nvSpPr>
          <p:cNvPr id="7" name="TextBox 6">
            <a:extLst>
              <a:ext uri="{FF2B5EF4-FFF2-40B4-BE49-F238E27FC236}">
                <a16:creationId xmlns:a16="http://schemas.microsoft.com/office/drawing/2014/main" id="{14ECCAFC-7F71-47BB-8D01-C1EF8485263B}"/>
              </a:ext>
            </a:extLst>
          </p:cNvPr>
          <p:cNvSpPr txBox="1"/>
          <p:nvPr/>
        </p:nvSpPr>
        <p:spPr>
          <a:xfrm>
            <a:off x="534256" y="5640512"/>
            <a:ext cx="358568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3129880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C8AE4-2B01-4166-8A53-C4566147BE62}"/>
              </a:ext>
            </a:extLst>
          </p:cNvPr>
          <p:cNvSpPr>
            <a:spLocks noGrp="1"/>
          </p:cNvSpPr>
          <p:nvPr>
            <p:ph type="title"/>
          </p:nvPr>
        </p:nvSpPr>
        <p:spPr>
          <a:xfrm>
            <a:off x="797214" y="306632"/>
            <a:ext cx="8596668" cy="1320800"/>
          </a:xfrm>
        </p:spPr>
        <p:txBody>
          <a:bodyPr/>
          <a:lstStyle/>
          <a:p>
            <a:pPr algn="ctr"/>
            <a:r>
              <a:rPr lang="en-GB" dirty="0"/>
              <a:t>Finger Knitting</a:t>
            </a:r>
          </a:p>
        </p:txBody>
      </p:sp>
      <p:pic>
        <p:nvPicPr>
          <p:cNvPr id="4" name="Content Placeholder 3" descr="fingerknitting 017">
            <a:extLst>
              <a:ext uri="{FF2B5EF4-FFF2-40B4-BE49-F238E27FC236}">
                <a16:creationId xmlns:a16="http://schemas.microsoft.com/office/drawing/2014/main" id="{830EFD2C-42E5-4C16-A735-FB59E5A21247}"/>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7383" y="1182528"/>
            <a:ext cx="4667091" cy="3481324"/>
          </a:xfrm>
          <a:prstGeom prst="rect">
            <a:avLst/>
          </a:prstGeom>
          <a:noFill/>
          <a:ln>
            <a:noFill/>
          </a:ln>
        </p:spPr>
      </p:pic>
      <p:pic>
        <p:nvPicPr>
          <p:cNvPr id="5" name="Picture 4" descr="fingerknitting 021">
            <a:extLst>
              <a:ext uri="{FF2B5EF4-FFF2-40B4-BE49-F238E27FC236}">
                <a16:creationId xmlns:a16="http://schemas.microsoft.com/office/drawing/2014/main" id="{69149319-E9D6-4C7B-8C9B-FD9A3953C506}"/>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7214" y="1417778"/>
            <a:ext cx="4866326" cy="3503676"/>
          </a:xfrm>
          <a:prstGeom prst="rect">
            <a:avLst/>
          </a:prstGeom>
          <a:noFill/>
          <a:ln>
            <a:noFill/>
          </a:ln>
        </p:spPr>
      </p:pic>
      <p:pic>
        <p:nvPicPr>
          <p:cNvPr id="7" name="Picture 6" descr="fingerknitting 023">
            <a:extLst>
              <a:ext uri="{FF2B5EF4-FFF2-40B4-BE49-F238E27FC236}">
                <a16:creationId xmlns:a16="http://schemas.microsoft.com/office/drawing/2014/main" id="{30EEC95B-3FF1-47C7-9979-527BDE475C48}"/>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508117" y="1791700"/>
            <a:ext cx="5555855" cy="3983298"/>
          </a:xfrm>
          <a:prstGeom prst="rect">
            <a:avLst/>
          </a:prstGeom>
          <a:noFill/>
          <a:ln>
            <a:noFill/>
          </a:ln>
        </p:spPr>
      </p:pic>
      <p:pic>
        <p:nvPicPr>
          <p:cNvPr id="8" name="Picture 7" descr="fingerknitting 032">
            <a:extLst>
              <a:ext uri="{FF2B5EF4-FFF2-40B4-BE49-F238E27FC236}">
                <a16:creationId xmlns:a16="http://schemas.microsoft.com/office/drawing/2014/main" id="{98E0926D-CADF-4EBF-98FD-FFF17ACBC657}"/>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2319924" y="2140063"/>
            <a:ext cx="5715856" cy="3892537"/>
          </a:xfrm>
          <a:prstGeom prst="rect">
            <a:avLst/>
          </a:prstGeom>
          <a:noFill/>
          <a:ln>
            <a:noFill/>
          </a:ln>
        </p:spPr>
      </p:pic>
      <p:pic>
        <p:nvPicPr>
          <p:cNvPr id="9" name="Picture 8" descr="playgroup july 09 021">
            <a:extLst>
              <a:ext uri="{FF2B5EF4-FFF2-40B4-BE49-F238E27FC236}">
                <a16:creationId xmlns:a16="http://schemas.microsoft.com/office/drawing/2014/main" id="{40A76418-AA93-4396-8AC6-FDD90DA3FEC8}"/>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30377" y="2568272"/>
            <a:ext cx="6168482" cy="3892536"/>
          </a:xfrm>
          <a:prstGeom prst="rect">
            <a:avLst/>
          </a:prstGeom>
          <a:noFill/>
          <a:ln>
            <a:noFill/>
          </a:ln>
        </p:spPr>
      </p:pic>
      <p:pic>
        <p:nvPicPr>
          <p:cNvPr id="10" name="Picture 9" descr="playgroup july 09 023">
            <a:extLst>
              <a:ext uri="{FF2B5EF4-FFF2-40B4-BE49-F238E27FC236}">
                <a16:creationId xmlns:a16="http://schemas.microsoft.com/office/drawing/2014/main" id="{68127BB3-B22C-4A55-A1FC-ED0E42352157}"/>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4205959" y="2923190"/>
            <a:ext cx="6382612" cy="3787338"/>
          </a:xfrm>
          <a:prstGeom prst="rect">
            <a:avLst/>
          </a:prstGeom>
          <a:noFill/>
          <a:ln>
            <a:noFill/>
          </a:ln>
        </p:spPr>
      </p:pic>
      <p:sp>
        <p:nvSpPr>
          <p:cNvPr id="11" name="TextBox 10">
            <a:extLst>
              <a:ext uri="{FF2B5EF4-FFF2-40B4-BE49-F238E27FC236}">
                <a16:creationId xmlns:a16="http://schemas.microsoft.com/office/drawing/2014/main" id="{79AC58A9-ED0C-4933-8986-973C4D8E10FF}"/>
              </a:ext>
            </a:extLst>
          </p:cNvPr>
          <p:cNvSpPr txBox="1"/>
          <p:nvPr/>
        </p:nvSpPr>
        <p:spPr>
          <a:xfrm>
            <a:off x="357383" y="5887092"/>
            <a:ext cx="1841287"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51985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DB8D8-14E9-4541-A22C-2F92BCEE3F01}"/>
              </a:ext>
            </a:extLst>
          </p:cNvPr>
          <p:cNvSpPr>
            <a:spLocks noGrp="1"/>
          </p:cNvSpPr>
          <p:nvPr>
            <p:ph type="title"/>
          </p:nvPr>
        </p:nvSpPr>
        <p:spPr>
          <a:xfrm>
            <a:off x="677334" y="361950"/>
            <a:ext cx="8596668" cy="1320800"/>
          </a:xfrm>
        </p:spPr>
        <p:txBody>
          <a:bodyPr/>
          <a:lstStyle/>
          <a:p>
            <a:pPr algn="ctr"/>
            <a:r>
              <a:rPr lang="en-GB" dirty="0"/>
              <a:t>Applications</a:t>
            </a:r>
          </a:p>
        </p:txBody>
      </p:sp>
      <p:pic>
        <p:nvPicPr>
          <p:cNvPr id="4" name="Content Placeholder 3">
            <a:extLst>
              <a:ext uri="{FF2B5EF4-FFF2-40B4-BE49-F238E27FC236}">
                <a16:creationId xmlns:a16="http://schemas.microsoft.com/office/drawing/2014/main" id="{D8ACBE0B-3BE2-48B4-B620-7559026A7AD5}"/>
              </a:ext>
            </a:extLst>
          </p:cNvPr>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78619" y="1022350"/>
            <a:ext cx="3175000" cy="3175000"/>
          </a:xfrm>
          <a:prstGeom prst="rect">
            <a:avLst/>
          </a:prstGeom>
          <a:noFill/>
          <a:ln>
            <a:noFill/>
          </a:ln>
        </p:spPr>
      </p:pic>
      <p:pic>
        <p:nvPicPr>
          <p:cNvPr id="5" name="Picture 4" descr="15 Simple Finger Knitting Projects for Kids | Hapiness is Handmade">
            <a:extLst>
              <a:ext uri="{FF2B5EF4-FFF2-40B4-BE49-F238E27FC236}">
                <a16:creationId xmlns:a16="http://schemas.microsoft.com/office/drawing/2014/main" id="{CF52DF88-F9B8-4353-96FD-DF32467C8670}"/>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53619" y="1022350"/>
            <a:ext cx="3066256" cy="3175000"/>
          </a:xfrm>
          <a:prstGeom prst="rect">
            <a:avLst/>
          </a:prstGeom>
          <a:noFill/>
          <a:ln>
            <a:noFill/>
          </a:ln>
        </p:spPr>
      </p:pic>
      <p:pic>
        <p:nvPicPr>
          <p:cNvPr id="6" name="Picture 5" descr="Finger Knit Medusa Snakes">
            <a:extLst>
              <a:ext uri="{FF2B5EF4-FFF2-40B4-BE49-F238E27FC236}">
                <a16:creationId xmlns:a16="http://schemas.microsoft.com/office/drawing/2014/main" id="{84351379-06F3-459B-A00A-39780BD9E44E}"/>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19875" y="1022350"/>
            <a:ext cx="2767541" cy="3181350"/>
          </a:xfrm>
          <a:prstGeom prst="rect">
            <a:avLst/>
          </a:prstGeom>
          <a:noFill/>
          <a:ln>
            <a:noFill/>
          </a:ln>
        </p:spPr>
      </p:pic>
      <p:pic>
        <p:nvPicPr>
          <p:cNvPr id="7" name="Picture 6" descr="20 Fabulous Finger Knitting Projects Plus How To Video">
            <a:extLst>
              <a:ext uri="{FF2B5EF4-FFF2-40B4-BE49-F238E27FC236}">
                <a16:creationId xmlns:a16="http://schemas.microsoft.com/office/drawing/2014/main" id="{8734A83C-F93E-4291-A19B-769E147339BE}"/>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7334" y="3562351"/>
            <a:ext cx="2392363" cy="3175000"/>
          </a:xfrm>
          <a:prstGeom prst="rect">
            <a:avLst/>
          </a:prstGeom>
          <a:noFill/>
          <a:ln>
            <a:noFill/>
          </a:ln>
        </p:spPr>
      </p:pic>
      <p:pic>
        <p:nvPicPr>
          <p:cNvPr id="8" name="Picture 7" descr="20 Fabulous Finger Knitting Projects Plus How To Video">
            <a:extLst>
              <a:ext uri="{FF2B5EF4-FFF2-40B4-BE49-F238E27FC236}">
                <a16:creationId xmlns:a16="http://schemas.microsoft.com/office/drawing/2014/main" id="{F791B30F-B34C-475D-9B26-348A2833C45B}"/>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69697" y="3562351"/>
            <a:ext cx="2429458" cy="3175000"/>
          </a:xfrm>
          <a:prstGeom prst="rect">
            <a:avLst/>
          </a:prstGeom>
          <a:noFill/>
          <a:ln>
            <a:noFill/>
          </a:ln>
        </p:spPr>
      </p:pic>
      <p:pic>
        <p:nvPicPr>
          <p:cNvPr id="9" name="Picture 8" descr="Free Pattern for Finger Knit Cowl - Cowl made from one long finger knit cord coiled and then fastened with wrapped yarn. Great project for kids to make as gifts. Designed by The Firefly Hook.">
            <a:extLst>
              <a:ext uri="{FF2B5EF4-FFF2-40B4-BE49-F238E27FC236}">
                <a16:creationId xmlns:a16="http://schemas.microsoft.com/office/drawing/2014/main" id="{8600ADE6-AB2A-47D4-AA03-9DA38E53D34F}"/>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5492167" y="3540126"/>
            <a:ext cx="1611630" cy="3197225"/>
          </a:xfrm>
          <a:prstGeom prst="rect">
            <a:avLst/>
          </a:prstGeom>
          <a:noFill/>
          <a:ln>
            <a:noFill/>
          </a:ln>
        </p:spPr>
      </p:pic>
      <p:pic>
        <p:nvPicPr>
          <p:cNvPr id="10" name="Picture 9" descr="We've rounded up the cutest Finger Knitting Projects and you are going to love them. You'll find a Youtube Video included too.">
            <a:extLst>
              <a:ext uri="{FF2B5EF4-FFF2-40B4-BE49-F238E27FC236}">
                <a16:creationId xmlns:a16="http://schemas.microsoft.com/office/drawing/2014/main" id="{31F96CBA-37D9-4CB9-8810-DA18F1749DE4}"/>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7117490" y="3540125"/>
            <a:ext cx="2568641" cy="3197226"/>
          </a:xfrm>
          <a:prstGeom prst="rect">
            <a:avLst/>
          </a:prstGeom>
          <a:noFill/>
          <a:ln>
            <a:noFill/>
          </a:ln>
        </p:spPr>
      </p:pic>
      <p:sp>
        <p:nvSpPr>
          <p:cNvPr id="11" name="TextBox 10">
            <a:extLst>
              <a:ext uri="{FF2B5EF4-FFF2-40B4-BE49-F238E27FC236}">
                <a16:creationId xmlns:a16="http://schemas.microsoft.com/office/drawing/2014/main" id="{2F7D2A86-CD02-4CEB-B63D-0F15A88D1EBD}"/>
              </a:ext>
            </a:extLst>
          </p:cNvPr>
          <p:cNvSpPr txBox="1"/>
          <p:nvPr/>
        </p:nvSpPr>
        <p:spPr>
          <a:xfrm>
            <a:off x="9863191" y="6215865"/>
            <a:ext cx="212675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214954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988060-D219-47DC-9565-6E2B7856383F}"/>
              </a:ext>
            </a:extLst>
          </p:cNvPr>
          <p:cNvSpPr>
            <a:spLocks noChangeArrowheads="1"/>
          </p:cNvSpPr>
          <p:nvPr/>
        </p:nvSpPr>
        <p:spPr bwMode="auto">
          <a:xfrm>
            <a:off x="565079" y="29718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2019.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Steiner Waldorf Schools Fellowship.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https://www.steinerwaldorf.org/steiner-education/does-it-work/</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17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Ball, S. J., 2004.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Education for Sale! The Commodification of Everything?.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University of London.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Cockcroft, L., 2008.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Telegraph.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https://www.telegraph.co.uk/education/2146153/Sikh-schoolgirl-told-bracelet-a-matter-of-faith-not-fashion.html</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Gatto, J. T., 1992.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Dumbing us Down.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Canada: New Society Publishers.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Google Images, 2020.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Google Images.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https://www.google.co.uk/imghp?hl=en&amp;tab=wi&amp;authuser=0&amp;ogbl</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Holt, J., 1983.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Children Learn.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Penguin Books.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Kinzett, A., 2018.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Butterflies.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Carmarthen: s.n.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Pintrest, 2020.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Pintrest.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https://in.pinterest.com/search/pins/?q=finger%20knitting&amp;rs=rs&amp;eq=&amp;etslf=5392&amp;term_meta[]=finger%7Crecentsearch%7C0&amp;term_meta[]=knitting%7Crecentsearch%7C0</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Pound, L., 2007.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Children Learn.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Step Forward Publishing.</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2007.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https://www.ted.com/talks/sir_ken_robinson_do_schools_kill_creativity</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2013.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Finding Your Element.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Penguin Books.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2013.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https://www.ted.com/talks/sir_ken_robinson_how_to_escape_education_s_death_valley#t-1135103</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2016.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https://www.ted.com/talks/sir_ken_robinson_bring_on_the_learning_revolution</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UNICEF, 1989.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United Nations Convention on the Right of The Right of the Child.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UNICEF.</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364146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851</TotalTime>
  <Words>3020</Words>
  <Application>Microsoft Office PowerPoint</Application>
  <PresentationFormat>Widescreen</PresentationFormat>
  <Paragraphs>128</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Trebuchet MS</vt:lpstr>
      <vt:lpstr>Wingdings 3</vt:lpstr>
      <vt:lpstr>Facet</vt:lpstr>
      <vt:lpstr>The Irony of Creative Education</vt:lpstr>
      <vt:lpstr>Schools Today</vt:lpstr>
      <vt:lpstr>Attainment vs Purchase</vt:lpstr>
      <vt:lpstr>Teachers Today</vt:lpstr>
      <vt:lpstr>UNCRC</vt:lpstr>
      <vt:lpstr>PowerPoint Presentation</vt:lpstr>
      <vt:lpstr>PowerPoint Presentation</vt:lpstr>
      <vt:lpstr>PowerPoint Presentation</vt:lpstr>
      <vt:lpstr>PowerPoint Presentation</vt:lpstr>
      <vt:lpstr>Steiner Curriculum</vt:lpstr>
      <vt:lpstr>Board Drawings</vt:lpstr>
      <vt:lpstr>PowerPoint Presentation</vt:lpstr>
      <vt:lpstr>But Does it Work??</vt:lpstr>
      <vt:lpstr>Steiner Kindergarten</vt:lpstr>
      <vt:lpstr>The Skipping Rope</vt:lpstr>
      <vt:lpstr>PowerPoint Presentation</vt:lpstr>
      <vt:lpstr>Finger Knitting</vt:lpstr>
      <vt:lpstr>Applications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Irony of Creative Education</dc:title>
  <dc:creator>Alison Kinzett</dc:creator>
  <cp:lastModifiedBy>Alison Kinzett</cp:lastModifiedBy>
  <cp:revision>44</cp:revision>
  <cp:lastPrinted>2020-01-17T17:13:51Z</cp:lastPrinted>
  <dcterms:created xsi:type="dcterms:W3CDTF">2020-01-16T15:58:23Z</dcterms:created>
  <dcterms:modified xsi:type="dcterms:W3CDTF">2020-01-21T15:44:25Z</dcterms:modified>
</cp:coreProperties>
</file>