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7" r:id="rId2"/>
    <p:sldId id="258" r:id="rId3"/>
    <p:sldId id="259" r:id="rId4"/>
    <p:sldId id="260" r:id="rId5"/>
    <p:sldId id="261" r:id="rId6"/>
    <p:sldId id="262"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3" d="100"/>
          <a:sy n="63" d="100"/>
        </p:scale>
        <p:origin x="-1014"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95BD013-24B7-4AB9-89BC-A01D3098C0F8}" type="datetimeFigureOut">
              <a:rPr lang="en-GB" smtClean="0"/>
              <a:t>23/10/2011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8CFF56C-57FC-4A37-AD31-5FCC93F8B637}"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FB598669-67BB-4DC8-984F-2EEB54691E8D}" type="slidenum">
              <a:rPr lang="en-US" smtClean="0"/>
              <a:pPr/>
              <a:t>4</a:t>
            </a:fld>
            <a:endParaRPr lang="en-US" smtClean="0"/>
          </a:p>
        </p:txBody>
      </p:sp>
      <p:sp>
        <p:nvSpPr>
          <p:cNvPr id="30723" name="Rectangle 2"/>
          <p:cNvSpPr>
            <a:spLocks noRo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r>
              <a:rPr lang="en-GB" smtClean="0"/>
              <a:t>Specifically (e.g. regional differences in the GIS for cluster analysis)</a:t>
            </a:r>
          </a:p>
          <a:p>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5898BA46-7690-478D-B8C0-22A4AF67FAF6}" type="slidenum">
              <a:rPr lang="en-US" smtClean="0"/>
              <a:pPr/>
              <a:t>5</a:t>
            </a:fld>
            <a:endParaRPr lang="en-US" smtClean="0"/>
          </a:p>
        </p:txBody>
      </p:sp>
      <p:sp>
        <p:nvSpPr>
          <p:cNvPr id="31747" name="Rectangle 2"/>
          <p:cNvSpPr>
            <a:spLocks noRo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r>
              <a:rPr lang="en-GB" smtClean="0"/>
              <a:t>Specifically (e.g. e-Government, the role of government in the promotion &amp; control of the Internet)</a:t>
            </a:r>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659F3CA1-2D46-4E71-AB3C-DA11C07186E7}" type="slidenum">
              <a:rPr lang="en-US" smtClean="0"/>
              <a:pPr/>
              <a:t>6</a:t>
            </a:fld>
            <a:endParaRPr lang="en-US" smtClean="0"/>
          </a:p>
        </p:txBody>
      </p:sp>
      <p:sp>
        <p:nvSpPr>
          <p:cNvPr id="32771" name="Rectangle 2"/>
          <p:cNvSpPr>
            <a:spLocks noRo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r>
              <a:rPr lang="en-GB" smtClean="0"/>
              <a:t>IT specifically (e.g. monitoring adoption of technology by customers and competitors, new marketing opportunities, CAD for new product development)</a:t>
            </a:r>
          </a:p>
          <a:p>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E2D2DD9-5E77-489C-A65C-95C44D800369}" type="datetimeFigureOut">
              <a:rPr lang="en-GB" smtClean="0"/>
              <a:t>23/10/2011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65C1A8-82B1-4B9E-9168-9080D26EB570}"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E2D2DD9-5E77-489C-A65C-95C44D800369}" type="datetimeFigureOut">
              <a:rPr lang="en-GB" smtClean="0"/>
              <a:t>23/10/2011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65C1A8-82B1-4B9E-9168-9080D26EB570}"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E2D2DD9-5E77-489C-A65C-95C44D800369}" type="datetimeFigureOut">
              <a:rPr lang="en-GB" smtClean="0"/>
              <a:t>23/10/2011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65C1A8-82B1-4B9E-9168-9080D26EB570}"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E2D2DD9-5E77-489C-A65C-95C44D800369}" type="datetimeFigureOut">
              <a:rPr lang="en-GB" smtClean="0"/>
              <a:t>23/10/2011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65C1A8-82B1-4B9E-9168-9080D26EB570}"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E2D2DD9-5E77-489C-A65C-95C44D800369}" type="datetimeFigureOut">
              <a:rPr lang="en-GB" smtClean="0"/>
              <a:t>23/10/2011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65C1A8-82B1-4B9E-9168-9080D26EB570}"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E2D2DD9-5E77-489C-A65C-95C44D800369}" type="datetimeFigureOut">
              <a:rPr lang="en-GB" smtClean="0"/>
              <a:t>23/10/2011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65C1A8-82B1-4B9E-9168-9080D26EB57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2D2DD9-5E77-489C-A65C-95C44D800369}" type="datetimeFigureOut">
              <a:rPr lang="en-GB" smtClean="0"/>
              <a:t>23/10/2011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65C1A8-82B1-4B9E-9168-9080D26EB57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E2D2DD9-5E77-489C-A65C-95C44D800369}" type="datetimeFigureOut">
              <a:rPr lang="en-GB" smtClean="0"/>
              <a:t>23/10/2011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65C1A8-82B1-4B9E-9168-9080D26EB570}"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E2D2DD9-5E77-489C-A65C-95C44D800369}" type="datetimeFigureOut">
              <a:rPr lang="en-GB" smtClean="0"/>
              <a:t>23/10/2011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65C1A8-82B1-4B9E-9168-9080D26EB570}"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E2D2DD9-5E77-489C-A65C-95C44D800369}" type="datetimeFigureOut">
              <a:rPr lang="en-GB" smtClean="0"/>
              <a:t>23/10/2011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65C1A8-82B1-4B9E-9168-9080D26EB57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E2D2DD9-5E77-489C-A65C-95C44D800369}" type="datetimeFigureOut">
              <a:rPr lang="en-GB" smtClean="0"/>
              <a:t>23/10/2011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65C1A8-82B1-4B9E-9168-9080D26EB570}"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2D2DD9-5E77-489C-A65C-95C44D800369}" type="datetimeFigureOut">
              <a:rPr lang="en-GB" smtClean="0"/>
              <a:t>23/10/2011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65C1A8-82B1-4B9E-9168-9080D26EB570}"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68313" y="2357438"/>
            <a:ext cx="8229600" cy="1143000"/>
          </a:xfrm>
        </p:spPr>
        <p:txBody>
          <a:bodyPr/>
          <a:lstStyle/>
          <a:p>
            <a:r>
              <a:rPr lang="en-GB" u="sng" smtClean="0"/>
              <a:t>Handout: Simple SLEPT guide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44450"/>
            <a:ext cx="8229600" cy="1143000"/>
          </a:xfrm>
        </p:spPr>
        <p:txBody>
          <a:bodyPr/>
          <a:lstStyle/>
          <a:p>
            <a:pPr eaLnBrk="1" hangingPunct="1"/>
            <a:r>
              <a:rPr lang="en-GB" b="1" u="sng" smtClean="0"/>
              <a:t>‘S’</a:t>
            </a:r>
            <a:r>
              <a:rPr lang="en-GB" u="sng" smtClean="0"/>
              <a:t>LEPT analysis</a:t>
            </a:r>
            <a:endParaRPr lang="en-US" sz="1800" u="sng" smtClean="0"/>
          </a:p>
        </p:txBody>
      </p:sp>
      <p:sp>
        <p:nvSpPr>
          <p:cNvPr id="134147" name="Rectangle 3"/>
          <p:cNvSpPr>
            <a:spLocks noGrp="1" noChangeArrowheads="1"/>
          </p:cNvSpPr>
          <p:nvPr>
            <p:ph idx="1"/>
          </p:nvPr>
        </p:nvSpPr>
        <p:spPr>
          <a:xfrm>
            <a:off x="428625" y="1125538"/>
            <a:ext cx="8501063" cy="4770437"/>
          </a:xfrm>
        </p:spPr>
        <p:txBody>
          <a:bodyPr>
            <a:normAutofit fontScale="92500"/>
          </a:bodyPr>
          <a:lstStyle/>
          <a:p>
            <a:pPr eaLnBrk="1" hangingPunct="1">
              <a:lnSpc>
                <a:spcPct val="80000"/>
              </a:lnSpc>
              <a:buFont typeface="Arial" charset="0"/>
              <a:buNone/>
            </a:pPr>
            <a:r>
              <a:rPr lang="en-GB" sz="2400" b="1" smtClean="0"/>
              <a:t>SOCIAL including Cultural, Environmental  &amp; Ethical factors:</a:t>
            </a:r>
          </a:p>
          <a:p>
            <a:pPr eaLnBrk="1" hangingPunct="1">
              <a:lnSpc>
                <a:spcPct val="80000"/>
              </a:lnSpc>
            </a:pPr>
            <a:r>
              <a:rPr lang="en-GB" sz="2400" b="1" smtClean="0"/>
              <a:t>Social</a:t>
            </a:r>
            <a:r>
              <a:rPr lang="en-GB" sz="2400" smtClean="0"/>
              <a:t> factors include the general consciousness: thoughts  feelings and consumer expectations, cultural aspects and lifestyle change, attitudes, levels of education, values, popular opinion, tastes, age distribution, health and environmental concerns. </a:t>
            </a:r>
          </a:p>
          <a:p>
            <a:pPr eaLnBrk="1" hangingPunct="1">
              <a:lnSpc>
                <a:spcPct val="80000"/>
              </a:lnSpc>
            </a:pPr>
            <a:r>
              <a:rPr lang="en-GB" sz="2400" b="1" smtClean="0"/>
              <a:t>Effects: </a:t>
            </a:r>
            <a:r>
              <a:rPr lang="en-GB" sz="2400" smtClean="0"/>
              <a:t>Trends in social factors affect the demand for a company's products and how that company operates.</a:t>
            </a:r>
          </a:p>
          <a:p>
            <a:pPr eaLnBrk="1" hangingPunct="1">
              <a:lnSpc>
                <a:spcPct val="80000"/>
              </a:lnSpc>
            </a:pPr>
            <a:r>
              <a:rPr lang="en-GB" sz="2400" b="1" smtClean="0"/>
              <a:t>Example</a:t>
            </a:r>
            <a:r>
              <a:rPr lang="en-GB" sz="2400" smtClean="0"/>
              <a:t>: all over the World including the UK the population is now much more concerned with health and safety, equal opportunities,  environmental &amp; ethical considerations and expects this in all business operations &amp; decision-making.</a:t>
            </a:r>
            <a:br>
              <a:rPr lang="en-GB" sz="2400" smtClean="0"/>
            </a:br>
            <a:r>
              <a:rPr lang="en-GB" sz="2400" smtClean="0"/>
              <a:t>Another example is the ageing population, this has increased the costs for firms who are committed to pension payments for their employees because their staff are living longer. It also means some firms such as Asda have started to recruit older employees to tap into this growing mature &amp; experienced labour pool.</a:t>
            </a:r>
          </a:p>
          <a:p>
            <a:pPr eaLnBrk="1" hangingPunct="1">
              <a:lnSpc>
                <a:spcPct val="80000"/>
              </a:lnSpc>
              <a:buFont typeface="Arial" charset="0"/>
              <a:buNone/>
            </a:pPr>
            <a:endParaRPr lang="en-GB" sz="2400" smtClean="0"/>
          </a:p>
          <a:p>
            <a:pPr eaLnBrk="1" hangingPunct="1">
              <a:lnSpc>
                <a:spcPct val="80000"/>
              </a:lnSpc>
              <a:buFont typeface="Wingdings" pitchFamily="2" charset="2"/>
              <a:buNone/>
            </a:pPr>
            <a:endParaRPr lang="en-GB" sz="2400" b="1" smtClean="0"/>
          </a:p>
          <a:p>
            <a:pPr eaLnBrk="1" hangingPunct="1">
              <a:lnSpc>
                <a:spcPct val="80000"/>
              </a:lnSpc>
              <a:buFont typeface="Wingdings" pitchFamily="2" charset="2"/>
              <a:buNone/>
            </a:pPr>
            <a:endParaRPr lang="en-GB" sz="24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4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4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4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7"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u="sng" smtClean="0"/>
              <a:t>S’</a:t>
            </a:r>
            <a:r>
              <a:rPr lang="en-GB" b="1" u="sng" smtClean="0"/>
              <a:t>L’</a:t>
            </a:r>
            <a:r>
              <a:rPr lang="en-GB" u="sng" smtClean="0"/>
              <a:t>EPT analysis</a:t>
            </a:r>
            <a:endParaRPr lang="en-US" sz="1800" u="sng" smtClean="0"/>
          </a:p>
        </p:txBody>
      </p:sp>
      <p:sp>
        <p:nvSpPr>
          <p:cNvPr id="148483" name="Rectangle 3"/>
          <p:cNvSpPr>
            <a:spLocks noGrp="1" noChangeArrowheads="1"/>
          </p:cNvSpPr>
          <p:nvPr>
            <p:ph idx="1"/>
          </p:nvPr>
        </p:nvSpPr>
        <p:spPr>
          <a:xfrm>
            <a:off x="142875" y="1357313"/>
            <a:ext cx="9001125" cy="4770437"/>
          </a:xfrm>
        </p:spPr>
        <p:txBody>
          <a:bodyPr rtlCol="0">
            <a:normAutofit fontScale="92500" lnSpcReduction="10000"/>
          </a:bodyPr>
          <a:lstStyle/>
          <a:p>
            <a:pPr eaLnBrk="1" fontAlgn="auto" hangingPunct="1">
              <a:lnSpc>
                <a:spcPct val="90000"/>
              </a:lnSpc>
              <a:spcAft>
                <a:spcPts val="0"/>
              </a:spcAft>
              <a:buFont typeface="Arial" pitchFamily="34" charset="0"/>
              <a:buChar char="•"/>
              <a:defRPr/>
            </a:pPr>
            <a:r>
              <a:rPr lang="en-GB" sz="2800" b="1" dirty="0" smtClean="0"/>
              <a:t>LAWS</a:t>
            </a:r>
            <a:r>
              <a:rPr lang="en-GB" sz="2800" dirty="0" smtClean="0"/>
              <a:t> are continually being </a:t>
            </a:r>
            <a:r>
              <a:rPr lang="en-GB" sz="2800" b="1" dirty="0" smtClean="0"/>
              <a:t>changed &amp; updated </a:t>
            </a:r>
            <a:r>
              <a:rPr lang="en-GB" sz="2800" dirty="0" smtClean="0"/>
              <a:t>in a wide range of areas e.g. consumer protection legislation, environmental legislation, health &amp; safety and employment law etc. </a:t>
            </a:r>
          </a:p>
          <a:p>
            <a:pPr eaLnBrk="1" fontAlgn="auto" hangingPunct="1">
              <a:lnSpc>
                <a:spcPct val="90000"/>
              </a:lnSpc>
              <a:spcAft>
                <a:spcPts val="0"/>
              </a:spcAft>
              <a:buFont typeface="Arial" pitchFamily="34" charset="0"/>
              <a:buChar char="•"/>
              <a:defRPr/>
            </a:pPr>
            <a:r>
              <a:rPr lang="en-GB" sz="2800" dirty="0" smtClean="0"/>
              <a:t>Businesses need to keep up-to-date and take a</a:t>
            </a:r>
            <a:r>
              <a:rPr lang="en-GB" sz="2800" b="1" dirty="0" smtClean="0"/>
              <a:t> pro-active </a:t>
            </a:r>
            <a:r>
              <a:rPr lang="en-GB" sz="2800" dirty="0" smtClean="0"/>
              <a:t>approach and be aware of these changes in order to up-date their products, processes, and policies appropriately.</a:t>
            </a:r>
          </a:p>
          <a:p>
            <a:pPr eaLnBrk="1" fontAlgn="auto" hangingPunct="1">
              <a:lnSpc>
                <a:spcPct val="90000"/>
              </a:lnSpc>
              <a:spcAft>
                <a:spcPts val="0"/>
              </a:spcAft>
              <a:buFont typeface="Arial" pitchFamily="34" charset="0"/>
              <a:buChar char="•"/>
              <a:defRPr/>
            </a:pPr>
            <a:r>
              <a:rPr lang="en-GB" sz="2800" dirty="0" smtClean="0"/>
              <a:t>In recent years in the UK there have been many significant </a:t>
            </a:r>
            <a:r>
              <a:rPr lang="en-GB" sz="2800" b="1" dirty="0" smtClean="0"/>
              <a:t>legal changes that have affected firms' behaviour</a:t>
            </a:r>
            <a:r>
              <a:rPr lang="en-GB" sz="2800" dirty="0" smtClean="0"/>
              <a:t>. The introduction of age discrimination and disability discrimination legislation, an increase in the minimum wage and greater requirements for firms to recycle are examples of relatively recent laws that affect an organisation's actions. </a:t>
            </a:r>
            <a:endParaRPr lang="en-GB" sz="2500" b="1"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8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8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848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8483"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u="sng" smtClean="0"/>
              <a:t>SL’</a:t>
            </a:r>
            <a:r>
              <a:rPr lang="en-GB" b="1" u="sng" smtClean="0"/>
              <a:t>E’</a:t>
            </a:r>
            <a:r>
              <a:rPr lang="en-GB" u="sng" smtClean="0"/>
              <a:t>PT analysis</a:t>
            </a:r>
            <a:endParaRPr lang="en-US" sz="1800" u="sng" smtClean="0"/>
          </a:p>
        </p:txBody>
      </p:sp>
      <p:sp>
        <p:nvSpPr>
          <p:cNvPr id="136195" name="Rectangle 3"/>
          <p:cNvSpPr>
            <a:spLocks noGrp="1" noChangeArrowheads="1"/>
          </p:cNvSpPr>
          <p:nvPr>
            <p:ph idx="1"/>
          </p:nvPr>
        </p:nvSpPr>
        <p:spPr>
          <a:xfrm>
            <a:off x="214313" y="1428750"/>
            <a:ext cx="8501062" cy="4770438"/>
          </a:xfrm>
        </p:spPr>
        <p:txBody>
          <a:bodyPr>
            <a:normAutofit lnSpcReduction="10000"/>
          </a:bodyPr>
          <a:lstStyle/>
          <a:p>
            <a:pPr eaLnBrk="1" hangingPunct="1"/>
            <a:r>
              <a:rPr lang="en-GB" sz="2000" b="1" smtClean="0"/>
              <a:t>ECONOMIC </a:t>
            </a:r>
            <a:r>
              <a:rPr lang="en-GB" sz="2000" smtClean="0"/>
              <a:t>considerations can include education, employment, disposable  income,  interest rates, inflation, taxation changes (e.g. VAT), exchange rates etc...</a:t>
            </a:r>
          </a:p>
          <a:p>
            <a:pPr eaLnBrk="1" hangingPunct="1"/>
            <a:r>
              <a:rPr lang="en-GB" sz="2000" b="1" smtClean="0"/>
              <a:t>For example</a:t>
            </a:r>
            <a:r>
              <a:rPr lang="en-GB" sz="2000" smtClean="0"/>
              <a:t> a strong currency may make exporting more difficult because it may raise the price to purchase the products abroad or  inflation may provoke higher wage demands from employees and raise cost.</a:t>
            </a:r>
          </a:p>
          <a:p>
            <a:pPr eaLnBrk="1" hangingPunct="1"/>
            <a:r>
              <a:rPr lang="en-GB" sz="2000" b="1" smtClean="0"/>
              <a:t>Economic changes are closely related to social ones. </a:t>
            </a:r>
            <a:r>
              <a:rPr lang="en-GB" sz="2000" smtClean="0"/>
              <a:t>The economy goes through a series of fluctuations associated with general booms and slumps in economic activity. In a boom nearly all businesses benefit and in a slump most lose out unless they are flexible and innovative (which requires Flat structures and empowered workforce) and able to respond to new customer demands and expectations.</a:t>
            </a:r>
          </a:p>
          <a:p>
            <a:pPr eaLnBrk="1" hangingPunct="1"/>
            <a:r>
              <a:rPr lang="en-GB" sz="2000" smtClean="0"/>
              <a:t>Just like the </a:t>
            </a:r>
            <a:r>
              <a:rPr lang="en-GB" sz="2000" b="1" smtClean="0"/>
              <a:t>Kondratieff wave cycles</a:t>
            </a:r>
            <a:r>
              <a:rPr lang="en-GB" sz="2000" smtClean="0"/>
              <a:t>, new technology often means innovation and business development, new organisations and new jobs, </a:t>
            </a:r>
            <a:r>
              <a:rPr lang="en-GB" sz="2000" b="1" smtClean="0"/>
              <a:t>‘IF’ </a:t>
            </a:r>
            <a:r>
              <a:rPr lang="en-GB" sz="2000" smtClean="0"/>
              <a:t>organisations stay up-to-date. More on this soon.</a:t>
            </a:r>
            <a:br>
              <a:rPr lang="en-GB" sz="2000" smtClean="0"/>
            </a:br>
            <a:endParaRPr lang="en-GB" sz="2000" b="1" smtClean="0"/>
          </a:p>
          <a:p>
            <a:pPr eaLnBrk="1" hangingPunct="1">
              <a:buFont typeface="Wingdings" pitchFamily="2" charset="2"/>
              <a:buNone/>
            </a:pPr>
            <a:endParaRPr lang="en-GB" sz="2000" b="1" smtClean="0"/>
          </a:p>
          <a:p>
            <a:pPr eaLnBrk="1" hangingPunct="1">
              <a:buFont typeface="Wingdings" pitchFamily="2" charset="2"/>
              <a:buNone/>
            </a:pPr>
            <a:endParaRPr lang="en-GB" sz="2000" b="1"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6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6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6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61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19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sz="4000" u="sng" smtClean="0"/>
              <a:t>SLE’</a:t>
            </a:r>
            <a:r>
              <a:rPr lang="en-GB" sz="4000" b="1" u="sng" smtClean="0"/>
              <a:t>P’</a:t>
            </a:r>
            <a:r>
              <a:rPr lang="en-GB" sz="4000" u="sng" smtClean="0"/>
              <a:t>T analysis</a:t>
            </a:r>
            <a:endParaRPr lang="en-US" sz="2000" u="sng" smtClean="0"/>
          </a:p>
        </p:txBody>
      </p:sp>
      <p:sp>
        <p:nvSpPr>
          <p:cNvPr id="19459" name="Rectangle 3"/>
          <p:cNvSpPr>
            <a:spLocks noGrp="1" noChangeArrowheads="1"/>
          </p:cNvSpPr>
          <p:nvPr>
            <p:ph idx="1"/>
          </p:nvPr>
        </p:nvSpPr>
        <p:spPr>
          <a:xfrm>
            <a:off x="214313" y="1428750"/>
            <a:ext cx="8929687" cy="4525963"/>
          </a:xfrm>
        </p:spPr>
        <p:txBody>
          <a:bodyPr>
            <a:normAutofit fontScale="92500"/>
          </a:bodyPr>
          <a:lstStyle/>
          <a:p>
            <a:pPr eaLnBrk="1" hangingPunct="1"/>
            <a:r>
              <a:rPr lang="en-GB" sz="2400" b="1" smtClean="0"/>
              <a:t>POLITICAL factors </a:t>
            </a:r>
            <a:r>
              <a:rPr lang="en-GB" sz="2400" smtClean="0"/>
              <a:t>refer to government policy such as the degree of intervention in the economy. </a:t>
            </a:r>
          </a:p>
          <a:p>
            <a:pPr eaLnBrk="1" hangingPunct="1"/>
            <a:r>
              <a:rPr lang="en-GB" sz="2400" smtClean="0"/>
              <a:t>Governments have great influence on the </a:t>
            </a:r>
            <a:r>
              <a:rPr lang="en-GB" sz="2400" b="1" smtClean="0"/>
              <a:t>health, education, and infrastructure of a nation (such as NHS, Public transport).</a:t>
            </a:r>
          </a:p>
          <a:p>
            <a:pPr eaLnBrk="1" hangingPunct="1"/>
            <a:r>
              <a:rPr lang="en-GB" sz="2400" smtClean="0"/>
              <a:t>Government support and priorities greatly effect the economy such as the goods and services is a government providing (e.g. Health, Transport, Education, Waste) to what extent is it subsidising organisations (e.g. Farming, Education)? What business support is available (e.g. Grants)</a:t>
            </a:r>
          </a:p>
          <a:p>
            <a:pPr eaLnBrk="1" hangingPunct="1"/>
            <a:r>
              <a:rPr lang="en-GB" sz="2400" b="1" smtClean="0"/>
              <a:t>Example: </a:t>
            </a:r>
            <a:r>
              <a:rPr lang="en-GB" sz="2400" smtClean="0"/>
              <a:t>as members of the European Union the UK have to adopt directives and regulations created by the EU which then become part of UK law. </a:t>
            </a:r>
          </a:p>
          <a:p>
            <a:pPr eaLnBrk="1" hangingPunct="1"/>
            <a:r>
              <a:rPr lang="en-GB" sz="2400" b="1" smtClean="0"/>
              <a:t>Note: </a:t>
            </a:r>
            <a:r>
              <a:rPr lang="en-GB" sz="2400" smtClean="0"/>
              <a:t>Political changes are closely tied up with legal changes.</a:t>
            </a:r>
          </a:p>
          <a:p>
            <a:pPr eaLnBrk="1" hangingPunct="1"/>
            <a:endParaRPr lang="en-US" sz="240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44450"/>
            <a:ext cx="8229600" cy="1143000"/>
          </a:xfrm>
        </p:spPr>
        <p:txBody>
          <a:bodyPr/>
          <a:lstStyle/>
          <a:p>
            <a:pPr eaLnBrk="1" hangingPunct="1"/>
            <a:r>
              <a:rPr lang="en-GB" u="sng" smtClean="0"/>
              <a:t>SLEP’</a:t>
            </a:r>
            <a:r>
              <a:rPr lang="en-GB" b="1" u="sng" smtClean="0"/>
              <a:t>T’</a:t>
            </a:r>
            <a:r>
              <a:rPr lang="en-GB" u="sng" smtClean="0"/>
              <a:t> analysis</a:t>
            </a:r>
            <a:endParaRPr lang="en-GB" sz="1800" u="sng" smtClean="0"/>
          </a:p>
        </p:txBody>
      </p:sp>
      <p:sp>
        <p:nvSpPr>
          <p:cNvPr id="150531" name="Rectangle 3"/>
          <p:cNvSpPr>
            <a:spLocks noGrp="1" noChangeArrowheads="1"/>
          </p:cNvSpPr>
          <p:nvPr>
            <p:ph idx="1"/>
          </p:nvPr>
        </p:nvSpPr>
        <p:spPr>
          <a:xfrm>
            <a:off x="106363" y="1196975"/>
            <a:ext cx="8929687" cy="5214938"/>
          </a:xfrm>
        </p:spPr>
        <p:txBody>
          <a:bodyPr>
            <a:normAutofit lnSpcReduction="10000"/>
          </a:bodyPr>
          <a:lstStyle/>
          <a:p>
            <a:pPr eaLnBrk="1" hangingPunct="1"/>
            <a:r>
              <a:rPr lang="en-GB" sz="2000" b="1" i="1" smtClean="0"/>
              <a:t>Technological factors:</a:t>
            </a:r>
            <a:r>
              <a:rPr lang="en-GB" sz="2000" b="1" smtClean="0"/>
              <a:t> </a:t>
            </a:r>
            <a:r>
              <a:rPr lang="en-GB" sz="2000" smtClean="0"/>
              <a:t>new technologies create new teams, new products and new Businesses. For example SMART Phones, Tablets, Computer games,  3DTVs are all new products created by technological advances. </a:t>
            </a:r>
          </a:p>
          <a:p>
            <a:pPr eaLnBrk="1" hangingPunct="1"/>
            <a:r>
              <a:rPr lang="en-GB" sz="2000" smtClean="0"/>
              <a:t>Internet Information &amp; Communication, Apps &amp; Gadgets, Computer aided design, New forms of Energy generation and Transport, are all improvements to the way we live. </a:t>
            </a:r>
          </a:p>
          <a:p>
            <a:pPr eaLnBrk="1" hangingPunct="1"/>
            <a:r>
              <a:rPr lang="en-GB" sz="2000" smtClean="0"/>
              <a:t>New Technology can create Jobs, reduce costs, improve quality and ways of living, and lead to innovation and well-being. These developments benefit everyone from families to students, employees, consumers and organisations and is essential to economic growth  and well-being.  </a:t>
            </a:r>
          </a:p>
          <a:p>
            <a:pPr eaLnBrk="1" hangingPunct="1"/>
            <a:r>
              <a:rPr lang="en-GB" sz="2000" smtClean="0"/>
              <a:t>For a business Technology can automate production, increase efficiency and outputs and reduce labour costs.  And often fulfil the tasks/jobs people don’t want to do and free them to engage in more creative and service roles.</a:t>
            </a:r>
            <a:endParaRPr lang="en-GB" sz="2000" b="1" smtClean="0"/>
          </a:p>
          <a:p>
            <a:pPr eaLnBrk="1" hangingPunct="1"/>
            <a:r>
              <a:rPr lang="en-GB" sz="2000" smtClean="0"/>
              <a:t>Distribution is also changed by new technologies (e.g. Music videos Games and ebooks via the Internet, flight tickets, online-shopping, auctions, etc)? </a:t>
            </a:r>
          </a:p>
          <a:p>
            <a:pPr eaLnBrk="1" hangingPunct="1"/>
            <a:r>
              <a:rPr lang="en-GB" sz="2000" smtClean="0"/>
              <a:t>Technology provides new ways to communicate with consumers e.g. facebook, twitter, or recruit via Linkedin. </a:t>
            </a:r>
          </a:p>
          <a:p>
            <a:pPr eaLnBrk="1" hangingPunct="1"/>
            <a:endParaRPr lang="en-GB" sz="20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0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0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0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05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053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05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0531"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274</Words>
  <Application>Microsoft Office PowerPoint</Application>
  <PresentationFormat>On-screen Show (4:3)</PresentationFormat>
  <Paragraphs>35</Paragraphs>
  <Slides>6</Slides>
  <Notes>3</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Handout: Simple SLEPT guide</vt:lpstr>
      <vt:lpstr>‘S’LEPT analysis</vt:lpstr>
      <vt:lpstr>S’L’EPT analysis</vt:lpstr>
      <vt:lpstr>SL’E’PT analysis</vt:lpstr>
      <vt:lpstr>SLE’P’T analysis</vt:lpstr>
      <vt:lpstr>SLEP’T’ analysis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Handout: Simple SLEPT guide</dc:title>
  <dc:creator>James Williams</dc:creator>
  <cp:lastModifiedBy>James Williams</cp:lastModifiedBy>
  <cp:revision>1</cp:revision>
  <dcterms:created xsi:type="dcterms:W3CDTF">2011-10-23T12:43:05Z</dcterms:created>
  <dcterms:modified xsi:type="dcterms:W3CDTF">2011-10-23T12:43:38Z</dcterms:modified>
</cp:coreProperties>
</file>