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9"/>
  </p:notesMasterIdLst>
  <p:handoutMasterIdLst>
    <p:handoutMasterId r:id="rId40"/>
  </p:handoutMasterIdLst>
  <p:sldIdLst>
    <p:sldId id="256" r:id="rId4"/>
    <p:sldId id="257" r:id="rId5"/>
    <p:sldId id="258" r:id="rId6"/>
    <p:sldId id="262" r:id="rId7"/>
    <p:sldId id="263" r:id="rId8"/>
    <p:sldId id="264" r:id="rId9"/>
    <p:sldId id="266" r:id="rId10"/>
    <p:sldId id="267" r:id="rId11"/>
    <p:sldId id="265" r:id="rId12"/>
    <p:sldId id="259" r:id="rId13"/>
    <p:sldId id="268" r:id="rId14"/>
    <p:sldId id="270" r:id="rId15"/>
    <p:sldId id="273" r:id="rId16"/>
    <p:sldId id="275" r:id="rId17"/>
    <p:sldId id="274" r:id="rId18"/>
    <p:sldId id="277" r:id="rId19"/>
    <p:sldId id="278" r:id="rId20"/>
    <p:sldId id="276" r:id="rId21"/>
    <p:sldId id="279" r:id="rId22"/>
    <p:sldId id="280" r:id="rId23"/>
    <p:sldId id="283" r:id="rId24"/>
    <p:sldId id="284" r:id="rId25"/>
    <p:sldId id="285" r:id="rId26"/>
    <p:sldId id="282" r:id="rId27"/>
    <p:sldId id="286" r:id="rId28"/>
    <p:sldId id="287" r:id="rId29"/>
    <p:sldId id="288" r:id="rId30"/>
    <p:sldId id="296" r:id="rId31"/>
    <p:sldId id="290" r:id="rId32"/>
    <p:sldId id="289" r:id="rId33"/>
    <p:sldId id="291" r:id="rId34"/>
    <p:sldId id="292" r:id="rId35"/>
    <p:sldId id="293" r:id="rId36"/>
    <p:sldId id="294" r:id="rId37"/>
    <p:sldId id="295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Reference: http://shortiedesigns.com/2014/03/10-top-principles-effective-web-design/ [accessed: 11-Oct-2016]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814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Tags and the</a:t>
            </a:r>
            <a:r>
              <a:rPr lang="en-GB" baseline="0" dirty="0" smtClean="0"/>
              <a:t> content between the tags are called HTML elements.</a:t>
            </a:r>
            <a:endParaRPr lang="en-GB" dirty="0" smtClean="0"/>
          </a:p>
          <a:p>
            <a:r>
              <a:rPr lang="en-GB" dirty="0" smtClean="0"/>
              <a:t>Tag</a:t>
            </a:r>
            <a:r>
              <a:rPr lang="en-GB" baseline="0" dirty="0" smtClean="0"/>
              <a:t> with content:</a:t>
            </a:r>
          </a:p>
          <a:p>
            <a:r>
              <a:rPr lang="en-GB" baseline="0" dirty="0" smtClean="0"/>
              <a:t>	&lt;</a:t>
            </a:r>
            <a:r>
              <a:rPr lang="en-GB" baseline="0" dirty="0" err="1" smtClean="0"/>
              <a:t>taglabel</a:t>
            </a:r>
            <a:r>
              <a:rPr lang="en-GB" baseline="0" dirty="0" smtClean="0"/>
              <a:t>&gt;content&lt;/</a:t>
            </a:r>
            <a:r>
              <a:rPr lang="en-GB" baseline="0" dirty="0" err="1" smtClean="0"/>
              <a:t>taglabel</a:t>
            </a:r>
            <a:r>
              <a:rPr lang="en-GB" baseline="0" dirty="0" smtClean="0"/>
              <a:t>&gt;, for example: </a:t>
            </a:r>
          </a:p>
          <a:p>
            <a:r>
              <a:rPr lang="en-GB" baseline="0" dirty="0" smtClean="0"/>
              <a:t>	&lt;p&gt;This is a paragraph.&lt;/p&gt; a tag representing a paragraph of text.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Tag with no content:</a:t>
            </a:r>
          </a:p>
          <a:p>
            <a:r>
              <a:rPr lang="en-GB" dirty="0" smtClean="0"/>
              <a:t>	&lt;</a:t>
            </a:r>
            <a:r>
              <a:rPr lang="en-GB" dirty="0" err="1" smtClean="0"/>
              <a:t>emptyTagLabel</a:t>
            </a:r>
            <a:r>
              <a:rPr lang="en-GB" dirty="0" smtClean="0"/>
              <a:t> /&gt;, for example:</a:t>
            </a:r>
          </a:p>
          <a:p>
            <a:r>
              <a:rPr lang="en-GB" dirty="0" smtClean="0"/>
              <a:t>	&lt;</a:t>
            </a:r>
            <a:r>
              <a:rPr lang="en-GB" dirty="0" err="1" smtClean="0"/>
              <a:t>br</a:t>
            </a:r>
            <a:r>
              <a:rPr lang="en-GB" baseline="0" dirty="0" smtClean="0"/>
              <a:t> /&gt; - an empty tag represent a line break</a:t>
            </a:r>
          </a:p>
          <a:p>
            <a:r>
              <a:rPr lang="en-GB" baseline="0" dirty="0" smtClean="0"/>
              <a:t>Note: you may also see some empty tags written without the closing /, i.e. &lt;</a:t>
            </a:r>
            <a:r>
              <a:rPr lang="en-GB" baseline="0" dirty="0" err="1" smtClean="0"/>
              <a:t>tagLabel</a:t>
            </a:r>
            <a:r>
              <a:rPr lang="en-GB" baseline="0" dirty="0" smtClean="0"/>
              <a:t>&gt; - this is acceptable in HTML 5 but it is advised that you avoid this format.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47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Does an &lt;</a:t>
            </a:r>
            <a:r>
              <a:rPr lang="en-GB" dirty="0" err="1" smtClean="0"/>
              <a:t>img</a:t>
            </a:r>
            <a:r>
              <a:rPr lang="en-GB" dirty="0" smtClean="0"/>
              <a:t>&gt; element contain </a:t>
            </a:r>
            <a:r>
              <a:rPr lang="en-GB" baseline="0" dirty="0" smtClean="0"/>
              <a:t>content or is it an </a:t>
            </a:r>
            <a:r>
              <a:rPr lang="en-GB" dirty="0" smtClean="0"/>
              <a:t>empty</a:t>
            </a:r>
            <a:r>
              <a:rPr lang="en-GB" baseline="0" dirty="0" smtClean="0"/>
              <a:t> element?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28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must make sure elements</a:t>
            </a:r>
            <a:r>
              <a:rPr lang="en-GB" baseline="0" dirty="0" smtClean="0"/>
              <a:t> are properly nested (contained) within each other.</a:t>
            </a:r>
          </a:p>
          <a:p>
            <a:r>
              <a:rPr lang="en-GB" baseline="0" dirty="0" smtClean="0"/>
              <a:t>In the following example, the &lt;a&gt;…/a&gt; element is not properly nested within the &lt;p&gt;…&lt;/p&gt; element as its closing &lt;/a&gt; tag is outside its parent &lt;p&gt;…&lt;p&gt; element</a:t>
            </a:r>
          </a:p>
          <a:p>
            <a:r>
              <a:rPr lang="en-GB" baseline="0" dirty="0" smtClean="0"/>
              <a:t>Bad Nesting:	&lt;p&gt;This is a paragraph that has a link that is &lt;a </a:t>
            </a:r>
            <a:r>
              <a:rPr lang="en-GB" baseline="0" dirty="0" err="1" smtClean="0"/>
              <a:t>href</a:t>
            </a:r>
            <a:r>
              <a:rPr lang="en-GB" baseline="0" dirty="0" smtClean="0"/>
              <a:t>="http://facebook.com"&gt;badly nested&lt;/p&gt;&lt;/a&gt;.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960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&lt;!-- and</a:t>
            </a:r>
            <a:r>
              <a:rPr lang="en-GB" baseline="0" dirty="0" smtClean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See more HTML formatting</a:t>
            </a:r>
            <a:r>
              <a:rPr lang="en-GB" baseline="0" dirty="0" smtClean="0"/>
              <a:t> elements here: http://www.w3schools.com/html/html_formatting.asp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44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Write element</a:t>
            </a:r>
            <a:r>
              <a:rPr lang="en-GB" baseline="0" dirty="0" smtClean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Make sure attribute values appear in quotes using either </a:t>
            </a:r>
            <a:r>
              <a:rPr lang="en-GB" b="1" i="1" dirty="0" smtClean="0"/>
              <a:t>matching</a:t>
            </a:r>
            <a:r>
              <a:rPr lang="en-GB" dirty="0" smtClean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smtClean="0"/>
              <a:t>Good:	&lt;table</a:t>
            </a:r>
            <a:r>
              <a:rPr lang="en-GB" baseline="0" dirty="0" smtClean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 smtClean="0"/>
              <a:t>Bad:	&lt;table</a:t>
            </a:r>
            <a:r>
              <a:rPr lang="en-GB" baseline="0" dirty="0" smtClean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smtClean="0"/>
              <a:t>Good:	&lt;p&gt;This paragraph contains a line break &lt;</a:t>
            </a:r>
            <a:r>
              <a:rPr lang="en-GB" dirty="0" err="1" smtClean="0"/>
              <a:t>br</a:t>
            </a:r>
            <a:r>
              <a:rPr lang="en-GB" dirty="0" smtClean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smtClean="0"/>
              <a:t>Bad:	&lt;p&gt;This</a:t>
            </a:r>
            <a:r>
              <a:rPr lang="en-GB" baseline="0" dirty="0" smtClean="0"/>
              <a:t> paragraph contains a line break &lt;</a:t>
            </a:r>
            <a:r>
              <a:rPr lang="en-GB" baseline="0" dirty="0" err="1" smtClean="0"/>
              <a:t>br</a:t>
            </a:r>
            <a:r>
              <a:rPr lang="en-GB" baseline="0" dirty="0" smtClean="0"/>
              <a:t>&gt;</a:t>
            </a:r>
            <a:endParaRPr lang="en-GB" dirty="0" smtClean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smtClean="0"/>
              <a:t>Good:	&lt;</a:t>
            </a:r>
            <a:r>
              <a:rPr lang="en-GB" dirty="0" err="1" smtClean="0"/>
              <a:t>img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src</a:t>
            </a:r>
            <a:r>
              <a:rPr lang="en-GB" baseline="0" dirty="0" smtClean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Bad:	&lt;</a:t>
            </a:r>
            <a:r>
              <a:rPr lang="en-GB" baseline="0" dirty="0" err="1" smtClean="0"/>
              <a:t>img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src</a:t>
            </a:r>
            <a:r>
              <a:rPr lang="en-GB" baseline="0" dirty="0" smtClean="0"/>
              <a:t> = "logo.jpg“ /&gt;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19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" TargetMode="External"/><Relationship Id="rId2" Type="http://schemas.openxmlformats.org/officeDocument/2006/relationships/hyperlink" Target="https://www.w3.org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85ideas.com/blog/examples-of-bad-web-design/" TargetMode="External"/><Relationship Id="rId3" Type="http://schemas.openxmlformats.org/officeDocument/2006/relationships/hyperlink" Target="http://www.csswinner.com/monthlywinners" TargetMode="External"/><Relationship Id="rId7" Type="http://schemas.openxmlformats.org/officeDocument/2006/relationships/hyperlink" Target="http://www.onlinetechnologyworld.com/10-worst-websites-2016-avoid-building-one/" TargetMode="External"/><Relationship Id="rId2" Type="http://schemas.openxmlformats.org/officeDocument/2006/relationships/hyperlink" Target="http://www.awwwards.com/awards-of-the-mon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worldsworstwebsiteever.com/" TargetMode="External"/><Relationship Id="rId5" Type="http://schemas.openxmlformats.org/officeDocument/2006/relationships/hyperlink" Target="https://websiteoftheyear.co.uk/past-winners/" TargetMode="External"/><Relationship Id="rId4" Type="http://schemas.openxmlformats.org/officeDocument/2006/relationships/hyperlink" Target="https://www.thebestdesigns.com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hortiedesigns.com/2014/03/10-top-principles-effective-web-design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ma-international.org/" TargetMode="External"/><Relationship Id="rId2" Type="http://schemas.openxmlformats.org/officeDocument/2006/relationships/hyperlink" Target="http://www.w3.org/standards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Demo.doc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Lecture 1: Introduction to Web Development (DBMS)</a:t>
            </a:r>
          </a:p>
          <a:p>
            <a:r>
              <a:rPr lang="en-GB" dirty="0" smtClean="0"/>
              <a:t>Dr Kemi Ademoye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10-Oct-2016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Overview of Module</a:t>
            </a:r>
          </a:p>
          <a:p>
            <a:r>
              <a:rPr lang="en-GB" dirty="0" smtClean="0"/>
              <a:t>Introduction to 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an understanding of the underlying concepts and principles necessary for the design and implementation of websites.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Today</a:t>
            </a:r>
          </a:p>
          <a:p>
            <a:pPr lvl="2"/>
            <a:r>
              <a:rPr lang="en-GB" dirty="0"/>
              <a:t>Hand in:	</a:t>
            </a:r>
            <a:r>
              <a:rPr lang="en-GB" dirty="0" smtClean="0"/>
              <a:t>January 2017</a:t>
            </a:r>
            <a:endParaRPr lang="en-GB" dirty="0"/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</a:t>
            </a:r>
            <a:r>
              <a:rPr lang="en-GB" dirty="0" smtClean="0"/>
              <a:t>February 2017</a:t>
            </a:r>
            <a:endParaRPr lang="en-GB" dirty="0"/>
          </a:p>
          <a:p>
            <a:pPr lvl="2"/>
            <a:r>
              <a:rPr lang="en-GB" dirty="0"/>
              <a:t>Hand in:	</a:t>
            </a:r>
            <a:r>
              <a:rPr lang="en-GB" dirty="0" smtClean="0"/>
              <a:t>April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Bef>
                <a:spcPts val="1200"/>
              </a:spcBef>
            </a:pPr>
            <a:r>
              <a:rPr lang="en-GB" b="1" dirty="0"/>
              <a:t>Web </a:t>
            </a:r>
            <a:r>
              <a:rPr lang="en-GB" b="1" dirty="0" smtClean="0"/>
              <a:t>and CIS Students:</a:t>
            </a:r>
          </a:p>
          <a:p>
            <a:pPr lvl="1">
              <a:spcBef>
                <a:spcPts val="1200"/>
              </a:spcBef>
            </a:pPr>
            <a:r>
              <a:rPr lang="en-GB" dirty="0" smtClean="0"/>
              <a:t>Web </a:t>
            </a:r>
            <a:r>
              <a:rPr lang="en-GB" dirty="0"/>
              <a:t>Design with HTML, CSS, JavaScript and jQuery Set, Wiley (2014) By Jon </a:t>
            </a:r>
            <a:r>
              <a:rPr lang="en-GB" dirty="0" err="1" smtClean="0"/>
              <a:t>Duckett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b="1" dirty="0" smtClean="0"/>
              <a:t>Software Engineering Students: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HTML &amp; CSS: Design and Build Websites, Wiley (2011) By Jon </a:t>
            </a:r>
            <a:r>
              <a:rPr lang="en-GB" dirty="0" err="1" smtClean="0"/>
              <a:t>Duckett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b="1" dirty="0" smtClean="0"/>
              <a:t>Other Texts</a:t>
            </a:r>
            <a:endParaRPr lang="en-GB" b="1" dirty="0"/>
          </a:p>
          <a:p>
            <a:pPr lvl="1">
              <a:spcBef>
                <a:spcPts val="1200"/>
              </a:spcBef>
            </a:pPr>
            <a:r>
              <a:rPr lang="en-GB" dirty="0"/>
              <a:t>Learning Web Design: A Beginner's Guide to HTML, CSS, JavaScript, and Web Graphics, O’Reilly (2012) By Jennifer </a:t>
            </a:r>
            <a:r>
              <a:rPr lang="en-GB" dirty="0" err="1"/>
              <a:t>Niederst</a:t>
            </a:r>
            <a:r>
              <a:rPr lang="en-GB" dirty="0"/>
              <a:t> Robbins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HTML5 In Easy Steps, In Easy Steps (2011) By Mike </a:t>
            </a:r>
            <a:r>
              <a:rPr lang="en-GB" dirty="0" smtClean="0"/>
              <a:t>McGrath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30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Materials -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Other Texts</a:t>
            </a:r>
          </a:p>
          <a:p>
            <a:pPr lvl="1"/>
            <a:r>
              <a:rPr lang="en-GB" dirty="0" smtClean="0"/>
              <a:t>Don’t </a:t>
            </a:r>
            <a:r>
              <a:rPr lang="en-GB" dirty="0"/>
              <a:t>Make Me Think Revisited, Pearson (2014) By Steve Krug</a:t>
            </a:r>
          </a:p>
          <a:p>
            <a:pPr lvl="1"/>
            <a:r>
              <a:rPr lang="en-GB" dirty="0"/>
              <a:t>Learning Drupal 8, </a:t>
            </a:r>
            <a:r>
              <a:rPr lang="en-GB" dirty="0" err="1"/>
              <a:t>Packt</a:t>
            </a:r>
            <a:r>
              <a:rPr lang="en-GB" dirty="0"/>
              <a:t> (2016) By Nick Abbott and Richard Jones</a:t>
            </a:r>
          </a:p>
        </p:txBody>
      </p:sp>
    </p:spTree>
    <p:extLst>
      <p:ext uri="{BB962C8B-B14F-4D97-AF65-F5344CB8AC3E}">
        <p14:creationId xmlns:p14="http://schemas.microsoft.com/office/powerpoint/2010/main" val="32352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Materials –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W3C</a:t>
            </a:r>
            <a:endParaRPr lang="en-GB" dirty="0"/>
          </a:p>
          <a:p>
            <a:r>
              <a:rPr lang="en-GB" dirty="0">
                <a:hlinkClick r:id="rId3"/>
              </a:rPr>
              <a:t>W3 Schools.com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8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 to Web Development - HTML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does a Web Developer/Designer do?</a:t>
            </a:r>
          </a:p>
          <a:p>
            <a:r>
              <a:rPr lang="en-GB" dirty="0" smtClean="0"/>
              <a:t>Log your findings in the Class </a:t>
            </a:r>
            <a:r>
              <a:rPr lang="en-GB" dirty="0" smtClean="0">
                <a:solidFill>
                  <a:srgbClr val="FF0000"/>
                </a:solidFill>
              </a:rPr>
              <a:t>OneNote Notebook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03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Web Design Examples:</a:t>
            </a:r>
          </a:p>
          <a:p>
            <a:pPr lvl="1"/>
            <a:r>
              <a:rPr lang="en-GB" dirty="0" smtClean="0"/>
              <a:t>The Good</a:t>
            </a:r>
          </a:p>
          <a:p>
            <a:pPr lvl="2"/>
            <a:r>
              <a:rPr lang="en-GB" dirty="0">
                <a:hlinkClick r:id="rId2"/>
              </a:rPr>
              <a:t>http://www.awwwards.com/awards-of-the-month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lvl="2"/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www.csswinner.com/monthlywinners</a:t>
            </a:r>
            <a:endParaRPr lang="en-GB" dirty="0" smtClean="0"/>
          </a:p>
          <a:p>
            <a:pPr lvl="2"/>
            <a:r>
              <a:rPr lang="en-GB" dirty="0">
                <a:hlinkClick r:id="rId4"/>
              </a:rPr>
              <a:t>https://www.thebestdesigns.com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pPr lvl="2"/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://websiteoftheyear.co.uk/past-winners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pPr lvl="1"/>
            <a:r>
              <a:rPr lang="en-GB" dirty="0" smtClean="0"/>
              <a:t>And The Bad and The Ugly!</a:t>
            </a:r>
          </a:p>
          <a:p>
            <a:pPr lvl="2"/>
            <a:r>
              <a:rPr lang="en-GB" dirty="0">
                <a:hlinkClick r:id="rId6"/>
              </a:rPr>
              <a:t>http://www.theworldsworstwebsiteever.com/</a:t>
            </a:r>
            <a:endParaRPr lang="en-GB" dirty="0"/>
          </a:p>
          <a:p>
            <a:pPr lvl="2"/>
            <a:r>
              <a:rPr lang="en-GB" dirty="0">
                <a:hlinkClick r:id="rId7"/>
              </a:rPr>
              <a:t>http://</a:t>
            </a:r>
            <a:r>
              <a:rPr lang="en-GB" dirty="0" smtClean="0">
                <a:hlinkClick r:id="rId7"/>
              </a:rPr>
              <a:t>www.onlinetechnologyworld.com/10-worst-websites-2016-avoid-building-one/</a:t>
            </a:r>
            <a:endParaRPr lang="en-GB" dirty="0" smtClean="0"/>
          </a:p>
          <a:p>
            <a:pPr lvl="2"/>
            <a:r>
              <a:rPr lang="en-GB" dirty="0">
                <a:hlinkClick r:id="rId8"/>
              </a:rPr>
              <a:t>https://85ideas.com/blog/examples-of-bad-web-design</a:t>
            </a:r>
            <a:r>
              <a:rPr lang="en-GB" dirty="0" smtClean="0">
                <a:hlinkClick r:id="rId8"/>
              </a:rPr>
              <a:t>/</a:t>
            </a:r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6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do you think makes a good Website?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95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Makes A Good Website?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5762600" cy="45720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From a User’s Perspective</a:t>
            </a:r>
          </a:p>
          <a:p>
            <a:pPr lvl="1"/>
            <a:r>
              <a:rPr lang="en-GB" dirty="0"/>
              <a:t>Visually Appealing</a:t>
            </a:r>
          </a:p>
          <a:p>
            <a:pPr lvl="1"/>
            <a:r>
              <a:rPr lang="en-GB" dirty="0"/>
              <a:t>Intuitive and Easy to Use</a:t>
            </a:r>
          </a:p>
          <a:p>
            <a:pPr lvl="1"/>
            <a:r>
              <a:rPr lang="en-GB" dirty="0"/>
              <a:t>Interesting - Attention Grabbing!</a:t>
            </a:r>
          </a:p>
          <a:p>
            <a:pPr lvl="1"/>
            <a:r>
              <a:rPr lang="en-GB" dirty="0"/>
              <a:t>Interactive – Responsive Feedback, Real-time Updated Information, User Engagement</a:t>
            </a:r>
          </a:p>
          <a:p>
            <a:pPr lvl="1"/>
            <a:r>
              <a:rPr lang="en-GB" dirty="0"/>
              <a:t>Useful – Provides Relevant/Required Information</a:t>
            </a:r>
          </a:p>
          <a:p>
            <a:pPr lvl="1"/>
            <a:r>
              <a:rPr lang="en-GB" dirty="0" smtClean="0"/>
              <a:t>Accessible – Involving </a:t>
            </a:r>
            <a:r>
              <a:rPr lang="en-GB" dirty="0"/>
              <a:t>E</a:t>
            </a:r>
            <a:r>
              <a:rPr lang="en-GB" dirty="0" smtClean="0"/>
              <a:t>veryone!</a:t>
            </a:r>
          </a:p>
          <a:p>
            <a:r>
              <a:rPr lang="en-GB" dirty="0" smtClean="0"/>
              <a:t>Technically</a:t>
            </a:r>
          </a:p>
          <a:p>
            <a:pPr lvl="1"/>
            <a:r>
              <a:rPr lang="en-GB" dirty="0" smtClean="0"/>
              <a:t>It adheres to standards (W3C)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372200" y="1589567"/>
            <a:ext cx="2358900" cy="4572000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001">
            <a:schemeClr val="lt2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b="1" dirty="0" smtClean="0"/>
              <a:t>Good Website Design Principles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Purpose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Communication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Typefaces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Colours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Images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Navigation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Grid Layouts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"F" Pattern Design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Load Time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 smtClean="0"/>
              <a:t>Mobile </a:t>
            </a:r>
            <a:r>
              <a:rPr lang="en-GB" sz="2200" dirty="0" smtClean="0"/>
              <a:t>Friendly</a:t>
            </a:r>
          </a:p>
          <a:p>
            <a:pPr marL="0" indent="0" algn="ctr">
              <a:buNone/>
            </a:pPr>
            <a:r>
              <a:rPr lang="en-GB" sz="1200" dirty="0" smtClean="0"/>
              <a:t>[</a:t>
            </a:r>
            <a:r>
              <a:rPr lang="en-GB" sz="1200" dirty="0" smtClean="0">
                <a:hlinkClick r:id="rId3"/>
              </a:rPr>
              <a:t>Read more …</a:t>
            </a:r>
            <a:r>
              <a:rPr lang="en-GB" sz="1200" dirty="0" smtClean="0"/>
              <a:t>]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0456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fundamental standards (defined by the </a:t>
            </a:r>
            <a:r>
              <a:rPr lang="en-GB" dirty="0" smtClean="0">
                <a:hlinkClick r:id="rId2"/>
              </a:rPr>
              <a:t>W3C</a:t>
            </a:r>
            <a:r>
              <a:rPr lang="en-GB" dirty="0" smtClean="0"/>
              <a:t>) for authoring web pages:</a:t>
            </a:r>
          </a:p>
          <a:p>
            <a:pPr lvl="1"/>
            <a:r>
              <a:rPr lang="en-GB" b="1" dirty="0" smtClean="0"/>
              <a:t>HTML</a:t>
            </a:r>
          </a:p>
          <a:p>
            <a:pPr lvl="1"/>
            <a:r>
              <a:rPr lang="en-GB" b="1" dirty="0" smtClean="0"/>
              <a:t>CSS</a:t>
            </a:r>
            <a:endParaRPr lang="en-GB" b="1" dirty="0"/>
          </a:p>
          <a:p>
            <a:r>
              <a:rPr lang="en-GB" dirty="0"/>
              <a:t>To add interactivity and functionality to a web page, you will most likely need </a:t>
            </a:r>
            <a:r>
              <a:rPr lang="en-GB" b="1" dirty="0" smtClean="0"/>
              <a:t>JavaScript</a:t>
            </a:r>
            <a:r>
              <a:rPr lang="en-GB" dirty="0" smtClean="0"/>
              <a:t> (defined by </a:t>
            </a:r>
            <a:r>
              <a:rPr lang="en-GB" dirty="0" smtClean="0">
                <a:hlinkClick r:id="rId3"/>
              </a:rPr>
              <a:t>ECMA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Web Page</a:t>
            </a:r>
            <a:endParaRPr lang="en-GB" dirty="0"/>
          </a:p>
        </p:txBody>
      </p:sp>
      <p:sp>
        <p:nvSpPr>
          <p:cNvPr id="4" name="Block Arc 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5" name="Block Arc 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6" name="Block Arc 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Block Arc 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8" name="Freeform 7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0" vert="horz" wrap="square" lIns="263690" tIns="263690" rIns="263690" bIns="263690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Content</a:t>
            </a:r>
            <a:endParaRPr lang="en-GB" sz="24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Freeform 14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b="0" kern="120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HTML</a:t>
            </a:r>
            <a:endParaRPr lang="en-GB" sz="13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 smtClean="0"/>
              <a:t>JavaScript</a:t>
            </a:r>
            <a:endParaRPr lang="en-GB" sz="1300" kern="1200" dirty="0"/>
          </a:p>
        </p:txBody>
      </p:sp>
      <p:sp>
        <p:nvSpPr>
          <p:cNvPr id="17" name="Freeform 16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 smtClean="0"/>
              <a:t>Other 3</a:t>
            </a:r>
            <a:r>
              <a:rPr lang="en-GB" sz="1300" kern="1200" baseline="30000" dirty="0" smtClean="0"/>
              <a:t>rd </a:t>
            </a:r>
            <a:r>
              <a:rPr lang="en-GB" sz="1300" kern="1200" dirty="0" smtClean="0"/>
              <a:t>Party Content</a:t>
            </a:r>
            <a:endParaRPr lang="en-GB" sz="1300" kern="1200" dirty="0"/>
          </a:p>
        </p:txBody>
      </p:sp>
      <p:sp>
        <p:nvSpPr>
          <p:cNvPr id="18" name="Freeform 17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 smtClean="0"/>
              <a:t>CSS</a:t>
            </a:r>
            <a:endParaRPr lang="en-GB" sz="1300" kern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3419872" y="4077072"/>
            <a:ext cx="2812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Required</a:t>
            </a:r>
          </a:p>
          <a:p>
            <a:r>
              <a:rPr lang="en-GB" sz="1600" dirty="0" smtClean="0"/>
              <a:t>Text, Media Content, Forms, etc. that you want to display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5292080" y="1703320"/>
            <a:ext cx="2529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/>
              <a:t>Required</a:t>
            </a:r>
            <a:r>
              <a:rPr lang="en-GB" dirty="0"/>
              <a:t> to describe what content is on the page.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7544" y="3356992"/>
            <a:ext cx="21389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 smtClean="0"/>
              <a:t>Optional</a:t>
            </a:r>
            <a:r>
              <a:rPr lang="en-GB" dirty="0" smtClean="0"/>
              <a:t>, </a:t>
            </a:r>
            <a:r>
              <a:rPr lang="en-GB" dirty="0"/>
              <a:t>but </a:t>
            </a:r>
            <a:r>
              <a:rPr lang="en-GB" dirty="0" smtClean="0"/>
              <a:t>you better add some if you want your site to be visually appealing!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913512" y="3356992"/>
            <a:ext cx="213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 smtClean="0"/>
              <a:t>Optional</a:t>
            </a:r>
            <a:endParaRPr lang="en-GB" dirty="0"/>
          </a:p>
          <a:p>
            <a:r>
              <a:rPr lang="en-GB" dirty="0" smtClean="0"/>
              <a:t>Adds interactivity and functionality.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292079" y="5443049"/>
            <a:ext cx="36193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 smtClean="0"/>
              <a:t>Optional</a:t>
            </a:r>
            <a:endParaRPr lang="en-GB" dirty="0" smtClean="0"/>
          </a:p>
          <a:p>
            <a:r>
              <a:rPr lang="en-GB" dirty="0" smtClean="0"/>
              <a:t>There is no need to reinvent the wheel.</a:t>
            </a:r>
          </a:p>
          <a:p>
            <a:r>
              <a:rPr lang="en-GB" dirty="0" smtClean="0"/>
              <a:t>Useful stuff created by others to enhance your site e.g. widgets, APIs.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28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16" grpId="0" animBg="1"/>
      <p:bldP spid="17" grpId="0" animBg="1"/>
      <p:bldP spid="18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i="1" dirty="0"/>
              <a:t>text encoded </a:t>
            </a:r>
            <a:r>
              <a:rPr lang="en-GB" i="1" u="sng" dirty="0" err="1"/>
              <a:t>markup</a:t>
            </a:r>
            <a:r>
              <a:rPr lang="en-GB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plain text.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</a:t>
            </a:r>
            <a:r>
              <a:rPr lang="en-GB" dirty="0" smtClean="0"/>
              <a:t>out and describing its </a:t>
            </a:r>
            <a:r>
              <a:rPr lang="en-GB" dirty="0"/>
              <a:t>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Markup</a:t>
            </a:r>
            <a:r>
              <a:rPr lang="en-GB" dirty="0" smtClean="0"/>
              <a:t> in 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If you use Word, or similar, and you format your documents, you are already using </a:t>
            </a:r>
            <a:r>
              <a:rPr lang="en-GB" dirty="0" err="1" smtClean="0"/>
              <a:t>markup</a:t>
            </a:r>
            <a:r>
              <a:rPr lang="en-GB" dirty="0" smtClean="0"/>
              <a:t>!</a:t>
            </a:r>
          </a:p>
          <a:p>
            <a:r>
              <a:rPr lang="en-GB" dirty="0" smtClean="0"/>
              <a:t>Some examples:</a:t>
            </a:r>
          </a:p>
          <a:p>
            <a:pPr lvl="1"/>
            <a:r>
              <a:rPr lang="en-GB" dirty="0" smtClean="0"/>
              <a:t>You highlight some text as headings.</a:t>
            </a:r>
          </a:p>
          <a:p>
            <a:pPr lvl="1"/>
            <a:r>
              <a:rPr lang="en-GB" dirty="0" smtClean="0"/>
              <a:t>You create paragraphs in lengthy blocks of text </a:t>
            </a:r>
            <a:r>
              <a:rPr lang="en-GB" dirty="0"/>
              <a:t>.</a:t>
            </a:r>
            <a:endParaRPr lang="en-GB" dirty="0" smtClean="0"/>
          </a:p>
          <a:p>
            <a:pPr lvl="1"/>
            <a:r>
              <a:rPr lang="en-GB" dirty="0" smtClean="0"/>
              <a:t>You highlight some text in bold/italics, etc.</a:t>
            </a:r>
          </a:p>
          <a:p>
            <a:pPr lvl="1"/>
            <a:r>
              <a:rPr lang="en-GB" dirty="0" smtClean="0"/>
              <a:t>You add page numbers and text to footers / headers.</a:t>
            </a:r>
            <a:endParaRPr lang="en-GB" dirty="0"/>
          </a:p>
          <a:p>
            <a:r>
              <a:rPr lang="en-GB" dirty="0" smtClean="0"/>
              <a:t>You are using the visual tools/menu options to format and style (</a:t>
            </a:r>
            <a:r>
              <a:rPr lang="en-GB" b="1" dirty="0" err="1" smtClean="0"/>
              <a:t>markup</a:t>
            </a:r>
            <a:r>
              <a:rPr lang="en-GB" dirty="0" smtClean="0"/>
              <a:t>) selected text in your document.</a:t>
            </a:r>
          </a:p>
        </p:txBody>
      </p:sp>
    </p:spTree>
    <p:extLst>
      <p:ext uri="{BB962C8B-B14F-4D97-AF65-F5344CB8AC3E}">
        <p14:creationId xmlns:p14="http://schemas.microsoft.com/office/powerpoint/2010/main" val="387827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Tags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 labels are a </a:t>
            </a:r>
            <a:r>
              <a:rPr lang="en-GB" i="1" dirty="0" err="1"/>
              <a:t>markup</a:t>
            </a:r>
            <a:r>
              <a:rPr lang="en-GB" i="1" dirty="0"/>
              <a:t> code for the type of content they </a:t>
            </a:r>
            <a:r>
              <a:rPr lang="en-GB" i="1" dirty="0" smtClean="0"/>
              <a:t>represent</a:t>
            </a:r>
            <a:r>
              <a:rPr lang="en-GB" dirty="0" smtClean="0"/>
              <a:t>, so “p” stands for paragraph.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For example: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This is a paragraph. The </a:t>
            </a:r>
            <a:r>
              <a:rPr lang="en-GB" sz="2000" dirty="0" err="1">
                <a:highlight>
                  <a:srgbClr val="FFFFFF"/>
                </a:highlight>
                <a:latin typeface="Consolas" panose="020B0609020204030204" pitchFamily="49" charset="0"/>
              </a:rPr>
              <a:t>markup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 tag label “</a:t>
            </a:r>
            <a:r>
              <a:rPr lang="en-GB" sz="2000" b="1" dirty="0"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” represents a paragraph in HTML.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62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</a:t>
            </a:r>
            <a:r>
              <a:rPr lang="en-GB" dirty="0" smtClean="0"/>
              <a:t>of HTML Tags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three types of HTML tags:</a:t>
            </a:r>
          </a:p>
          <a:p>
            <a:pPr lvl="1"/>
            <a:r>
              <a:rPr lang="en-GB" i="1" dirty="0"/>
              <a:t>A </a:t>
            </a:r>
            <a:r>
              <a:rPr lang="en-GB" b="1" i="1" dirty="0"/>
              <a:t>start (or opening) tag</a:t>
            </a:r>
            <a:r>
              <a:rPr lang="en-GB" dirty="0"/>
              <a:t>: </a:t>
            </a:r>
            <a:r>
              <a:rPr lang="en-GB" dirty="0" smtClean="0"/>
              <a:t>“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 smtClean="0"/>
              <a:t>“, </a:t>
            </a:r>
            <a:r>
              <a:rPr lang="en-GB" dirty="0"/>
              <a:t>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 </a:t>
            </a:r>
            <a:r>
              <a:rPr lang="en-GB" dirty="0" smtClean="0"/>
              <a:t>“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 smtClean="0"/>
              <a:t>”:</a:t>
            </a:r>
            <a:r>
              <a:rPr lang="en-GB" dirty="0"/>
              <a:t>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i="1" dirty="0"/>
              <a:t>An </a:t>
            </a:r>
            <a:r>
              <a:rPr lang="en-GB" b="1" i="1" dirty="0"/>
              <a:t>end (or closing) tag</a:t>
            </a:r>
            <a:r>
              <a:rPr lang="en-GB" dirty="0"/>
              <a:t>: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“,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label</a:t>
            </a:r>
            <a:r>
              <a:rPr lang="en-GB" dirty="0" smtClean="0"/>
              <a:t> and </a:t>
            </a:r>
            <a:r>
              <a:rPr lang="en-GB" dirty="0"/>
              <a:t>then </a:t>
            </a:r>
            <a:r>
              <a:rPr lang="en-GB" dirty="0" smtClean="0"/>
              <a:t>“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 smtClean="0"/>
              <a:t>”:</a:t>
            </a:r>
            <a:r>
              <a:rPr lang="en-GB" dirty="0"/>
              <a:t>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i="1" dirty="0"/>
              <a:t>A </a:t>
            </a:r>
            <a:r>
              <a:rPr lang="en-GB" b="1" i="1" dirty="0"/>
              <a:t>self-closing (empty) tag</a:t>
            </a:r>
            <a:r>
              <a:rPr lang="en-GB" dirty="0"/>
              <a:t>: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“,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 </a:t>
            </a:r>
            <a:r>
              <a:rPr lang="en-GB" dirty="0" smtClean="0"/>
              <a:t>“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 smtClean="0"/>
              <a:t>”:</a:t>
            </a:r>
            <a:r>
              <a:rPr lang="en-GB" sz="2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2"/>
            <a:r>
              <a:rPr lang="en-GB" dirty="0"/>
              <a:t>The self-closing tag is used when a tag has no content.</a:t>
            </a:r>
          </a:p>
          <a:p>
            <a:pPr lvl="2"/>
            <a:r>
              <a:rPr lang="en-GB" dirty="0"/>
              <a:t>It represents an abbreviated format of the start and end tags merged together as a single tag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38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HTML elements are added to describe what content has been included on the web page.</a:t>
            </a:r>
          </a:p>
          <a:p>
            <a:r>
              <a:rPr lang="en-GB" dirty="0"/>
              <a:t>Each HTML tag describes </a:t>
            </a:r>
            <a:r>
              <a:rPr lang="en-GB" dirty="0" smtClean="0"/>
              <a:t>a different </a:t>
            </a:r>
            <a:r>
              <a:rPr lang="en-GB" dirty="0"/>
              <a:t>document content type e.g. a paragraph, an image, etc.</a:t>
            </a:r>
          </a:p>
          <a:p>
            <a:r>
              <a:rPr lang="en-GB" dirty="0"/>
              <a:t>Each </a:t>
            </a:r>
            <a:r>
              <a:rPr lang="en-GB" dirty="0" smtClean="0"/>
              <a:t>tag </a:t>
            </a:r>
            <a:r>
              <a:rPr lang="en-GB" dirty="0"/>
              <a:t>is called a </a:t>
            </a:r>
            <a:r>
              <a:rPr lang="en-GB" b="1" dirty="0"/>
              <a:t>HTML element</a:t>
            </a:r>
            <a:r>
              <a:rPr lang="en-GB" dirty="0"/>
              <a:t>.</a:t>
            </a:r>
          </a:p>
          <a:p>
            <a:r>
              <a:rPr lang="en-GB" dirty="0"/>
              <a:t>Elements are the </a:t>
            </a:r>
            <a:r>
              <a:rPr lang="en-GB" i="1" dirty="0"/>
              <a:t>basic building blocks of a HTML document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Elements </a:t>
            </a:r>
            <a:r>
              <a:rPr lang="en-GB" dirty="0" err="1" smtClean="0"/>
              <a:t>Markup</a:t>
            </a:r>
            <a:r>
              <a:rPr lang="en-GB" dirty="0" smtClean="0"/>
              <a:t> Tags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HTML element is represented by a </a:t>
            </a:r>
            <a:r>
              <a:rPr lang="en-GB" dirty="0" err="1"/>
              <a:t>markup</a:t>
            </a:r>
            <a:r>
              <a:rPr lang="en-GB" dirty="0"/>
              <a:t> tag:</a:t>
            </a:r>
          </a:p>
          <a:p>
            <a:r>
              <a:rPr lang="en-GB" dirty="0"/>
              <a:t>There are two types:</a:t>
            </a:r>
          </a:p>
          <a:p>
            <a:pPr lvl="1"/>
            <a:r>
              <a:rPr lang="en-GB" b="1" i="1" dirty="0"/>
              <a:t>HTML element with content</a:t>
            </a:r>
            <a:r>
              <a:rPr lang="en-GB" dirty="0"/>
              <a:t>: </a:t>
            </a:r>
            <a:br>
              <a:rPr lang="en-GB" dirty="0"/>
            </a:br>
            <a:r>
              <a:rPr lang="en-GB" i="1" dirty="0"/>
              <a:t>use start tag + content + end tag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</a:t>
            </a:r>
            <a:r>
              <a:rPr lang="en-GB" sz="2200" dirty="0"/>
              <a:t>e.g. a paragraph</a:t>
            </a:r>
          </a:p>
          <a:p>
            <a:pPr marL="640080" lvl="2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is a paragraph.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pPr marL="640080" lvl="2" indent="0">
              <a:buNone/>
            </a:pPr>
            <a:r>
              <a:rPr lang="en-GB" i="1" dirty="0"/>
              <a:t>(Note, the start and end tag labels should match exactly!)</a:t>
            </a:r>
            <a:endParaRPr lang="en-GB" dirty="0"/>
          </a:p>
          <a:p>
            <a:pPr lvl="1"/>
            <a:r>
              <a:rPr lang="en-GB" b="1" i="1" dirty="0"/>
              <a:t>HTML element with </a:t>
            </a:r>
            <a:r>
              <a:rPr lang="en-GB" b="1" i="1" u="sng" dirty="0"/>
              <a:t>no</a:t>
            </a:r>
            <a:r>
              <a:rPr lang="en-GB" b="1" i="1" dirty="0"/>
              <a:t> content</a:t>
            </a:r>
            <a:r>
              <a:rPr lang="en-GB" dirty="0"/>
              <a:t>: </a:t>
            </a:r>
            <a:br>
              <a:rPr lang="en-GB" dirty="0"/>
            </a:br>
            <a:r>
              <a:rPr lang="en-GB" i="1" dirty="0"/>
              <a:t>use empty tag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 e.g. a line </a:t>
            </a:r>
            <a:r>
              <a:rPr lang="en-GB" sz="2200" dirty="0" smtClean="0">
                <a:highlight>
                  <a:srgbClr val="FFFFFF"/>
                </a:highlight>
                <a:latin typeface="Consolas" panose="020B0609020204030204" pitchFamily="49" charset="0"/>
              </a:rPr>
              <a:t>break </a:t>
            </a:r>
          </a:p>
          <a:p>
            <a:pPr marL="640080" lvl="2" indent="0" algn="ctr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i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ight Arrow 3">
            <a:hlinkClick r:id="rId3" action="ppaction://hlinkfile"/>
          </p:cNvPr>
          <p:cNvSpPr/>
          <p:nvPr/>
        </p:nvSpPr>
        <p:spPr>
          <a:xfrm>
            <a:off x="8100392" y="6237312"/>
            <a:ext cx="504056" cy="36004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7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Attributes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elements can have attributes.</a:t>
            </a:r>
          </a:p>
          <a:p>
            <a:r>
              <a:rPr lang="en-GB" dirty="0"/>
              <a:t>They are used to provide additional information about an element.</a:t>
            </a:r>
          </a:p>
          <a:p>
            <a:r>
              <a:rPr lang="en-GB" dirty="0"/>
              <a:t>Attributes are included in the start or self-closing tag as name-value pairs made up of:</a:t>
            </a:r>
          </a:p>
          <a:p>
            <a:pPr marL="594360" lvl="2" indent="0">
              <a:buNone/>
            </a:pPr>
            <a:r>
              <a:rPr lang="en-GB" dirty="0"/>
              <a:t>a </a:t>
            </a:r>
            <a:r>
              <a:rPr lang="en-GB" b="1" dirty="0"/>
              <a:t>name</a:t>
            </a:r>
            <a:r>
              <a:rPr lang="en-GB" dirty="0"/>
              <a:t> </a:t>
            </a:r>
            <a:r>
              <a:rPr lang="en-GB" dirty="0" smtClean="0"/>
              <a:t> +</a:t>
            </a:r>
            <a:r>
              <a:rPr lang="en-GB" dirty="0"/>
              <a:t>	an </a:t>
            </a:r>
            <a:r>
              <a:rPr lang="en-GB" b="1" dirty="0"/>
              <a:t>=</a:t>
            </a:r>
            <a:r>
              <a:rPr lang="en-GB" dirty="0"/>
              <a:t> sign 	and the attribute </a:t>
            </a:r>
            <a:r>
              <a:rPr lang="en-GB" b="1" dirty="0"/>
              <a:t>value </a:t>
            </a:r>
            <a:r>
              <a:rPr lang="en-GB" b="1" u="sng" dirty="0"/>
              <a:t>in quotes</a:t>
            </a:r>
          </a:p>
          <a:p>
            <a:pPr marL="594360" lvl="2" indent="0">
              <a:buNone/>
            </a:pPr>
            <a:r>
              <a:rPr lang="en-GB" dirty="0" err="1"/>
              <a:t>attributeName</a:t>
            </a:r>
            <a:r>
              <a:rPr lang="en-GB" dirty="0"/>
              <a:t> = "attribute value"</a:t>
            </a:r>
          </a:p>
          <a:p>
            <a:r>
              <a:rPr lang="en-GB" b="1" u="sng" dirty="0"/>
              <a:t>Note:</a:t>
            </a:r>
          </a:p>
          <a:p>
            <a:pPr lvl="1"/>
            <a:r>
              <a:rPr lang="en-GB" dirty="0"/>
              <a:t>The attribute name must not contain spaces</a:t>
            </a:r>
            <a:r>
              <a:rPr lang="en-GB" dirty="0" smtClean="0"/>
              <a:t>!</a:t>
            </a:r>
          </a:p>
          <a:p>
            <a:pPr lvl="1"/>
            <a:r>
              <a:rPr lang="en-GB" dirty="0" smtClean="0"/>
              <a:t>But the value can have spaces.</a:t>
            </a:r>
            <a:endParaRPr lang="en-GB" dirty="0"/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</a:t>
            </a:r>
            <a:r>
              <a:rPr lang="en-GB" dirty="0" smtClean="0"/>
              <a:t>(")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0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</a:t>
            </a:r>
            <a:r>
              <a:rPr lang="en-GB" dirty="0" err="1"/>
              <a:t>href</a:t>
            </a:r>
            <a:r>
              <a:rPr lang="en-GB" dirty="0"/>
              <a:t> attribute provides the link address for the HTML link (represented by &lt;a&gt;) element: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An element can have multiple attributes. The following image (</a:t>
            </a:r>
            <a:r>
              <a:rPr lang="en-GB" dirty="0" err="1"/>
              <a:t>img</a:t>
            </a:r>
            <a:r>
              <a:rPr lang="en-GB" dirty="0"/>
              <a:t>) element has two attributes: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src</a:t>
            </a:r>
            <a:r>
              <a:rPr lang="en-GB" dirty="0"/>
              <a:t> attribute provides the source location for the image element, </a:t>
            </a:r>
          </a:p>
          <a:p>
            <a:pPr lvl="1"/>
            <a:r>
              <a:rPr lang="en-GB" dirty="0"/>
              <a:t>while the alt attribute provides an alternate description if the image is missing: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691680" y="2492896"/>
            <a:ext cx="4104456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763688" y="5445224"/>
            <a:ext cx="29523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860032" y="5445224"/>
            <a:ext cx="2520280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45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Nested HTML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elements can contain other elements forming nested elements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image </a:t>
            </a:r>
            <a:b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r>
              <a:rPr lang="en-GB" dirty="0"/>
              <a:t>Nested elements consist of child elements contained within parent elements.</a:t>
            </a:r>
          </a:p>
          <a:p>
            <a:pPr lvl="1"/>
            <a:r>
              <a:rPr lang="en-GB" dirty="0"/>
              <a:t>The child elements can also have their own child elements and so on.</a:t>
            </a:r>
          </a:p>
          <a:p>
            <a:pPr lvl="1"/>
            <a:r>
              <a:rPr lang="en-GB" dirty="0"/>
              <a:t>The elements must be properly nested (contained) within each other.</a:t>
            </a:r>
          </a:p>
          <a:p>
            <a:pPr lvl="1"/>
            <a:r>
              <a:rPr lang="en-GB" dirty="0"/>
              <a:t>The nested elements form a Document Tree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next slide shows you the better way to write nested elements to ensure proper nesting.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3608" y="2708920"/>
            <a:ext cx="266429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380312" y="2702064"/>
            <a:ext cx="50405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707904" y="2708920"/>
            <a:ext cx="3672408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20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Nested HTML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This is an example of well-nested HTML content.</a:t>
            </a:r>
          </a:p>
          <a:p>
            <a:r>
              <a:rPr lang="en-GB" dirty="0" smtClean="0"/>
              <a:t>Use indentation (tabs) to indicate that an element is a nested within a parent element.</a:t>
            </a:r>
          </a:p>
          <a:p>
            <a:r>
              <a:rPr lang="en-GB" dirty="0" smtClean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paragraph contains a link that contains an image </a:t>
            </a:r>
            <a:endParaRPr lang="en-GB" sz="18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HTML Document Tree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documents form a Document Tree made up of a collection of nested elements.</a:t>
            </a:r>
          </a:p>
          <a:p>
            <a:r>
              <a:rPr lang="en-GB" dirty="0" smtClean="0"/>
              <a:t>If we look at the nested content on the last slide: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This paragraph contains a link that contains an image 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600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093640" y="4379100"/>
            <a:ext cx="124104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Element:</a:t>
            </a:r>
          </a:p>
          <a:p>
            <a:r>
              <a:rPr lang="en-GB" dirty="0" smtClean="0"/>
              <a:t>&lt;p&gt;…&lt;/p&gt;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08791" y="5315205"/>
            <a:ext cx="120898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Element:</a:t>
            </a:r>
          </a:p>
          <a:p>
            <a:r>
              <a:rPr lang="en-GB" dirty="0" smtClean="0"/>
              <a:t>&lt;a&gt;…&lt;/a&gt;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81053" y="6181041"/>
            <a:ext cx="106471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Element:</a:t>
            </a:r>
          </a:p>
          <a:p>
            <a:r>
              <a:rPr lang="en-GB" dirty="0" smtClean="0"/>
              <a:t>&lt;</a:t>
            </a:r>
            <a:r>
              <a:rPr lang="en-GB" dirty="0" err="1" smtClean="0"/>
              <a:t>img</a:t>
            </a:r>
            <a:r>
              <a:rPr lang="en-GB" dirty="0" smtClean="0"/>
              <a:t> /&gt;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41312" y="5315204"/>
            <a:ext cx="185345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Text:</a:t>
            </a:r>
          </a:p>
          <a:p>
            <a:r>
              <a:rPr lang="en-GB" dirty="0" smtClean="0"/>
              <a:t>This paragraph…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504612" y="5315204"/>
            <a:ext cx="126143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Text:</a:t>
            </a:r>
          </a:p>
          <a:p>
            <a:r>
              <a:rPr lang="en-GB" dirty="0" smtClean="0"/>
              <a:t>. (full stop)</a:t>
            </a:r>
          </a:p>
        </p:txBody>
      </p:sp>
      <p:cxnSp>
        <p:nvCxnSpPr>
          <p:cNvPr id="10" name="Elbow Connector 9"/>
          <p:cNvCxnSpPr>
            <a:stCxn id="5" idx="2"/>
            <a:endCxn id="8" idx="0"/>
          </p:cNvCxnSpPr>
          <p:nvPr/>
        </p:nvCxnSpPr>
        <p:spPr>
          <a:xfrm rot="5400000">
            <a:off x="4246216" y="3847256"/>
            <a:ext cx="289773" cy="2646123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>
            <a:stCxn id="5" idx="2"/>
            <a:endCxn id="9" idx="0"/>
          </p:cNvCxnSpPr>
          <p:nvPr/>
        </p:nvCxnSpPr>
        <p:spPr>
          <a:xfrm rot="16200000" flipH="1">
            <a:off x="6779860" y="3959733"/>
            <a:ext cx="289773" cy="2421167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2"/>
            <a:endCxn id="6" idx="0"/>
          </p:cNvCxnSpPr>
          <p:nvPr/>
        </p:nvCxnSpPr>
        <p:spPr>
          <a:xfrm flipH="1">
            <a:off x="5713284" y="5025431"/>
            <a:ext cx="879" cy="2897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6" idx="2"/>
            <a:endCxn id="7" idx="0"/>
          </p:cNvCxnSpPr>
          <p:nvPr/>
        </p:nvCxnSpPr>
        <p:spPr>
          <a:xfrm>
            <a:off x="5713284" y="5961536"/>
            <a:ext cx="127" cy="219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79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Badly Nested HTML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Rewritten so it is easier to read: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5941" y="1568986"/>
            <a:ext cx="81701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 badly nested.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5047" y="3228652"/>
            <a:ext cx="8170107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paragraph contains a link that is badly nested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0" lvl="1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6" name="Left Bracket 5"/>
          <p:cNvSpPr/>
          <p:nvPr/>
        </p:nvSpPr>
        <p:spPr>
          <a:xfrm>
            <a:off x="536065" y="3419708"/>
            <a:ext cx="147503" cy="936104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/>
          <a:lstStyle/>
          <a:p>
            <a:pPr algn="ctr"/>
            <a:endParaRPr lang="en-GB" dirty="0"/>
          </a:p>
        </p:txBody>
      </p:sp>
      <p:sp>
        <p:nvSpPr>
          <p:cNvPr id="7" name="Left Bracket 6"/>
          <p:cNvSpPr/>
          <p:nvPr/>
        </p:nvSpPr>
        <p:spPr>
          <a:xfrm rot="16200000">
            <a:off x="4191672" y="1162595"/>
            <a:ext cx="76584" cy="6156685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615047" y="4279230"/>
            <a:ext cx="8442426" cy="1310010"/>
            <a:chOff x="615047" y="3856474"/>
            <a:chExt cx="8442426" cy="1310010"/>
          </a:xfrm>
        </p:grpSpPr>
        <p:sp>
          <p:nvSpPr>
            <p:cNvPr id="9" name="TextBox 8"/>
            <p:cNvSpPr txBox="1"/>
            <p:nvPr/>
          </p:nvSpPr>
          <p:spPr>
            <a:xfrm>
              <a:off x="1331640" y="4797152"/>
              <a:ext cx="77258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You can see that the closing tags do not match the corresponding opening tags!</a:t>
              </a:r>
              <a:endParaRPr lang="en-GB" i="1" dirty="0"/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 flipV="1">
              <a:off x="615047" y="3933056"/>
              <a:ext cx="716594" cy="104876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H="1" flipV="1">
              <a:off x="1241630" y="3856474"/>
              <a:ext cx="90010" cy="112534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06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Structure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A HTML document is made up of: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document type declaration</a:t>
            </a:r>
            <a:r>
              <a:rPr lang="en-GB" dirty="0"/>
              <a:t> which identifies the document as a HTML document: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 smtClean="0"/>
              <a:t>HTML element</a:t>
            </a:r>
          </a:p>
          <a:p>
            <a:pPr lvl="2"/>
            <a:r>
              <a:rPr lang="en-GB" dirty="0" smtClean="0"/>
              <a:t>Marks the start of the HTML content:</a:t>
            </a:r>
          </a:p>
          <a:p>
            <a:pPr marL="685800" lvl="2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1"/>
            <a:r>
              <a:rPr lang="en-GB" dirty="0" smtClean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</a:t>
            </a:r>
            <a:r>
              <a:rPr lang="en-GB" dirty="0" smtClean="0"/>
              <a:t>document defined within either:</a:t>
            </a:r>
          </a:p>
          <a:p>
            <a:pPr lvl="2"/>
            <a:r>
              <a:rPr lang="en-GB" dirty="0" smtClean="0"/>
              <a:t>The </a:t>
            </a:r>
            <a:r>
              <a:rPr lang="en-GB" b="1" dirty="0" smtClean="0"/>
              <a:t>&lt;head&gt; element</a:t>
            </a:r>
            <a:r>
              <a:rPr lang="en-GB" dirty="0" smtClean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2"/>
            <a:r>
              <a:rPr lang="en-GB" dirty="0" smtClean="0"/>
              <a:t>The </a:t>
            </a:r>
            <a:r>
              <a:rPr lang="en-GB" b="1" dirty="0" smtClean="0"/>
              <a:t>&lt;body&gt; element</a:t>
            </a:r>
            <a:r>
              <a:rPr lang="en-GB" dirty="0" smtClean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structure of a basic HTML document.</a:t>
            </a:r>
          </a:p>
        </p:txBody>
      </p:sp>
    </p:spTree>
    <p:extLst>
      <p:ext uri="{BB962C8B-B14F-4D97-AF65-F5344CB8AC3E}">
        <p14:creationId xmlns:p14="http://schemas.microsoft.com/office/powerpoint/2010/main" val="169063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Structure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7486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Comment: the document type declaration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464296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 </a:t>
            </a:r>
            <a:r>
              <a:rPr lang="en-GB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user does not see this information on the page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visible part of the document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Nested document elements defining the page content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Page content goes here …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HTML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Headings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tags.</a:t>
            </a:r>
          </a:p>
          <a:p>
            <a:r>
              <a:rPr lang="en-GB" b="1" dirty="0"/>
              <a:t>Paragraphs</a:t>
            </a:r>
            <a:r>
              <a:rPr lang="en-GB" dirty="0"/>
              <a:t>: are defined using the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Hyperlinks</a:t>
            </a:r>
            <a:r>
              <a:rPr lang="en-GB" dirty="0"/>
              <a:t>: are used to specify links to other content and are defined using an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Images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r>
              <a:rPr lang="en-GB" dirty="0"/>
              <a:t> element. It is an empty element with only attributes and no content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6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HTML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There are two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Today’s HTML Elements: Formatting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also has a number of formatting elements. Some of the common ones are:</a:t>
            </a:r>
          </a:p>
          <a:p>
            <a:pPr lvl="1"/>
            <a:r>
              <a:rPr lang="en-GB" b="1" dirty="0"/>
              <a:t>Bold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Strong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strong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 with added </a:t>
            </a:r>
            <a:r>
              <a:rPr lang="en-GB" u="sng" dirty="0"/>
              <a:t>strong importance of its meaning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Italic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Emphasised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 with important meaning.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is a better way to specify formatting for your HTML</a:t>
            </a:r>
            <a:r>
              <a:rPr lang="en-GB" dirty="0"/>
              <a:t> – next lecture!</a:t>
            </a:r>
          </a:p>
        </p:txBody>
      </p:sp>
    </p:spTree>
    <p:extLst>
      <p:ext uri="{BB962C8B-B14F-4D97-AF65-F5344CB8AC3E}">
        <p14:creationId xmlns:p14="http://schemas.microsoft.com/office/powerpoint/2010/main" val="274319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</a:t>
            </a:r>
            <a:r>
              <a:rPr lang="en-GB" dirty="0" smtClean="0"/>
              <a:t>displayed </a:t>
            </a:r>
            <a:r>
              <a:rPr lang="en-GB" dirty="0"/>
              <a:t>on the same line where the previous element stopped.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</a:t>
            </a:r>
            <a:r>
              <a:rPr lang="en-GB" dirty="0" smtClean="0"/>
              <a:t>displayed </a:t>
            </a:r>
            <a:r>
              <a:rPr lang="en-GB" dirty="0"/>
              <a:t>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These are some best practices for writing HTML:</a:t>
            </a:r>
          </a:p>
          <a:p>
            <a:pPr lvl="1"/>
            <a:r>
              <a:rPr lang="en-GB" dirty="0"/>
              <a:t>Write element names in lower case.</a:t>
            </a:r>
          </a:p>
          <a:p>
            <a:pPr lvl="1"/>
            <a:r>
              <a:rPr lang="en-GB" dirty="0"/>
              <a:t>Write attribute names in lower case too.</a:t>
            </a:r>
          </a:p>
          <a:p>
            <a:pPr lvl="1"/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lvl="1"/>
            <a:r>
              <a:rPr lang="en-GB" dirty="0"/>
              <a:t>Remember to close all HTML elements, including empty elements too (using the self-closing tag).</a:t>
            </a:r>
          </a:p>
          <a:p>
            <a:pPr lvl="1"/>
            <a:r>
              <a:rPr lang="en-GB" dirty="0"/>
              <a:t>When specifying attribute name-value pairs, do not use spaces to separate the equals sign.</a:t>
            </a:r>
          </a:p>
          <a:p>
            <a:pPr lvl="1"/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29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8264</TotalTime>
  <Words>2028</Words>
  <Application>Microsoft Office PowerPoint</Application>
  <PresentationFormat>On-screen Show (4:3)</PresentationFormat>
  <Paragraphs>311</Paragraphs>
  <Slides>35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 - Books</vt:lpstr>
      <vt:lpstr>Reading Materials - Books</vt:lpstr>
      <vt:lpstr>Reading Materials – Online Resources</vt:lpstr>
      <vt:lpstr>Introduction</vt:lpstr>
      <vt:lpstr>Activity</vt:lpstr>
      <vt:lpstr>Activity</vt:lpstr>
      <vt:lpstr>Question</vt:lpstr>
      <vt:lpstr>What Makes A Good Website?</vt:lpstr>
      <vt:lpstr>The Web Standards</vt:lpstr>
      <vt:lpstr>Building a Web Page</vt:lpstr>
      <vt:lpstr>HyperText Markup Language (HTML)</vt:lpstr>
      <vt:lpstr>Markup in Word</vt:lpstr>
      <vt:lpstr>HTML Tags</vt:lpstr>
      <vt:lpstr>Types of HTML Tags</vt:lpstr>
      <vt:lpstr>HTML Elements</vt:lpstr>
      <vt:lpstr>HTML Elements Markup Tags</vt:lpstr>
      <vt:lpstr>HTML Attributes</vt:lpstr>
      <vt:lpstr>HTML Attributes Examples</vt:lpstr>
      <vt:lpstr>Nested HTML Elements</vt:lpstr>
      <vt:lpstr>Nested HTML Elements</vt:lpstr>
      <vt:lpstr>The HTML Document Tree</vt:lpstr>
      <vt:lpstr>Badly Nested HTML</vt:lpstr>
      <vt:lpstr>The Structure of a HTML Document</vt:lpstr>
      <vt:lpstr>Demonstration</vt:lpstr>
      <vt:lpstr>Basic Structure of a HTML Document</vt:lpstr>
      <vt:lpstr>Today’s HTML Elements</vt:lpstr>
      <vt:lpstr>Today’s HTML Elements</vt:lpstr>
      <vt:lpstr>Today’s HTML Elements: Formatting</vt:lpstr>
      <vt:lpstr>Inline and Block-Level Elements</vt:lpstr>
      <vt:lpstr>HTML Good Practice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1157</cp:revision>
  <cp:lastPrinted>2014-09-29T16:21:25Z</cp:lastPrinted>
  <dcterms:created xsi:type="dcterms:W3CDTF">2013-09-18T07:00:31Z</dcterms:created>
  <dcterms:modified xsi:type="dcterms:W3CDTF">2016-10-13T07:08:51Z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