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60" r:id="rId5"/>
    <p:sldId id="262" r:id="rId6"/>
    <p:sldId id="261" r:id="rId7"/>
    <p:sldId id="263" r:id="rId8"/>
    <p:sldId id="264" r:id="rId9"/>
    <p:sldId id="265" r:id="rId10"/>
    <p:sldId id="266"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A0EE4E-2733-4E4D-8DA7-CB09415F4A77}" v="17" dt="2025-01-21T22:00:49.2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0" d="100"/>
          <a:sy n="50" d="100"/>
        </p:scale>
        <p:origin x="12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99B2FA-C6B0-47A3-B7F6-2985FFBC1EE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71F6851-5AC5-418B-A02E-9CA5FE5EBBCA}">
      <dgm:prSet/>
      <dgm:spPr/>
      <dgm:t>
        <a:bodyPr/>
        <a:lstStyle/>
        <a:p>
          <a:r>
            <a:rPr lang="en-GB"/>
            <a:t>1945 university was known to become a ‘crucial’ part of economic development and funding was  given to expand research and teaching further. (Brockliss, 2016) </a:t>
          </a:r>
          <a:endParaRPr lang="en-US"/>
        </a:p>
      </dgm:t>
    </dgm:pt>
    <dgm:pt modelId="{18907FEA-88A9-4809-B0F4-0CFB570B3DDC}" type="parTrans" cxnId="{A38C9F99-9D38-4E60-9526-3EE4B90487EF}">
      <dgm:prSet/>
      <dgm:spPr/>
      <dgm:t>
        <a:bodyPr/>
        <a:lstStyle/>
        <a:p>
          <a:endParaRPr lang="en-US"/>
        </a:p>
      </dgm:t>
    </dgm:pt>
    <dgm:pt modelId="{97AB1CC3-2EA4-40D4-A268-4D55997FD519}" type="sibTrans" cxnId="{A38C9F99-9D38-4E60-9526-3EE4B90487EF}">
      <dgm:prSet/>
      <dgm:spPr/>
      <dgm:t>
        <a:bodyPr/>
        <a:lstStyle/>
        <a:p>
          <a:endParaRPr lang="en-US"/>
        </a:p>
      </dgm:t>
    </dgm:pt>
    <dgm:pt modelId="{729D36EF-DA59-48C5-90FE-7AF645A71176}">
      <dgm:prSet/>
      <dgm:spPr/>
      <dgm:t>
        <a:bodyPr/>
        <a:lstStyle/>
        <a:p>
          <a:r>
            <a:rPr lang="en-GB"/>
            <a:t>Young people are expected to be in education till 16. </a:t>
          </a:r>
          <a:endParaRPr lang="en-US"/>
        </a:p>
      </dgm:t>
    </dgm:pt>
    <dgm:pt modelId="{3DFCF752-435B-4FEB-A826-4D82BCD7C3E9}" type="parTrans" cxnId="{A05175DE-F803-470C-9068-6D1CE03C449E}">
      <dgm:prSet/>
      <dgm:spPr/>
      <dgm:t>
        <a:bodyPr/>
        <a:lstStyle/>
        <a:p>
          <a:endParaRPr lang="en-US"/>
        </a:p>
      </dgm:t>
    </dgm:pt>
    <dgm:pt modelId="{D436B7CE-BE84-4F92-831C-687F63D0D676}" type="sibTrans" cxnId="{A05175DE-F803-470C-9068-6D1CE03C449E}">
      <dgm:prSet/>
      <dgm:spPr/>
      <dgm:t>
        <a:bodyPr/>
        <a:lstStyle/>
        <a:p>
          <a:endParaRPr lang="en-US"/>
        </a:p>
      </dgm:t>
    </dgm:pt>
    <dgm:pt modelId="{E2A8765E-EC51-4B14-AF8A-DFA6BAC8159E}">
      <dgm:prSet/>
      <dgm:spPr/>
      <dgm:t>
        <a:bodyPr/>
        <a:lstStyle/>
        <a:p>
          <a:r>
            <a:rPr lang="en-GB"/>
            <a:t>And all young people can go to college or pursue a-levels. </a:t>
          </a:r>
          <a:endParaRPr lang="en-US"/>
        </a:p>
      </dgm:t>
    </dgm:pt>
    <dgm:pt modelId="{9AA3D75C-06A5-4B28-A095-FE832C05EE0F}" type="parTrans" cxnId="{D04B9EB5-E654-4846-BCFA-2DAD3BC8DA00}">
      <dgm:prSet/>
      <dgm:spPr/>
      <dgm:t>
        <a:bodyPr/>
        <a:lstStyle/>
        <a:p>
          <a:endParaRPr lang="en-US"/>
        </a:p>
      </dgm:t>
    </dgm:pt>
    <dgm:pt modelId="{BC316EF0-F005-4566-AF33-89A7900AE6FD}" type="sibTrans" cxnId="{D04B9EB5-E654-4846-BCFA-2DAD3BC8DA00}">
      <dgm:prSet/>
      <dgm:spPr/>
      <dgm:t>
        <a:bodyPr/>
        <a:lstStyle/>
        <a:p>
          <a:endParaRPr lang="en-US"/>
        </a:p>
      </dgm:t>
    </dgm:pt>
    <dgm:pt modelId="{5054577A-3016-4CC9-8C17-653549A72B77}">
      <dgm:prSet/>
      <dgm:spPr/>
      <dgm:t>
        <a:bodyPr/>
        <a:lstStyle/>
        <a:p>
          <a:r>
            <a:rPr lang="en-GB"/>
            <a:t>Funding allows all young people to go to university, giving them the funds to study, e.g student finance.  </a:t>
          </a:r>
          <a:endParaRPr lang="en-US"/>
        </a:p>
      </dgm:t>
    </dgm:pt>
    <dgm:pt modelId="{711A3168-D788-4648-AF75-CF1A8BE4A7A3}" type="parTrans" cxnId="{CE7604C7-9735-4B08-ABA2-D159B0F3F57B}">
      <dgm:prSet/>
      <dgm:spPr/>
      <dgm:t>
        <a:bodyPr/>
        <a:lstStyle/>
        <a:p>
          <a:endParaRPr lang="en-US"/>
        </a:p>
      </dgm:t>
    </dgm:pt>
    <dgm:pt modelId="{B12000C2-492E-4EE9-B25B-9D39A6E779F1}" type="sibTrans" cxnId="{CE7604C7-9735-4B08-ABA2-D159B0F3F57B}">
      <dgm:prSet/>
      <dgm:spPr/>
      <dgm:t>
        <a:bodyPr/>
        <a:lstStyle/>
        <a:p>
          <a:endParaRPr lang="en-US"/>
        </a:p>
      </dgm:t>
    </dgm:pt>
    <dgm:pt modelId="{418F4CAE-2B83-4025-B23B-732BF0F22C06}">
      <dgm:prSet/>
      <dgm:spPr/>
      <dgm:t>
        <a:bodyPr/>
        <a:lstStyle/>
        <a:p>
          <a:r>
            <a:rPr lang="en-GB" dirty="0"/>
            <a:t>2.94 million students were in a British university. </a:t>
          </a:r>
          <a:endParaRPr lang="en-US" dirty="0"/>
        </a:p>
      </dgm:t>
    </dgm:pt>
    <dgm:pt modelId="{31E0A067-ACB8-4847-8605-45F88C953807}" type="parTrans" cxnId="{5B5FBB90-901E-4889-8AA8-8402F67CBE4E}">
      <dgm:prSet/>
      <dgm:spPr/>
      <dgm:t>
        <a:bodyPr/>
        <a:lstStyle/>
        <a:p>
          <a:endParaRPr lang="en-US"/>
        </a:p>
      </dgm:t>
    </dgm:pt>
    <dgm:pt modelId="{20962B49-E202-4E83-918E-DF8F2332DD75}" type="sibTrans" cxnId="{5B5FBB90-901E-4889-8AA8-8402F67CBE4E}">
      <dgm:prSet/>
      <dgm:spPr/>
      <dgm:t>
        <a:bodyPr/>
        <a:lstStyle/>
        <a:p>
          <a:endParaRPr lang="en-US"/>
        </a:p>
      </dgm:t>
    </dgm:pt>
    <dgm:pt modelId="{B122D746-FF98-41CB-89BB-F5963966D817}" type="pres">
      <dgm:prSet presAssocID="{9A99B2FA-C6B0-47A3-B7F6-2985FFBC1EE2}" presName="vert0" presStyleCnt="0">
        <dgm:presLayoutVars>
          <dgm:dir/>
          <dgm:animOne val="branch"/>
          <dgm:animLvl val="lvl"/>
        </dgm:presLayoutVars>
      </dgm:prSet>
      <dgm:spPr/>
    </dgm:pt>
    <dgm:pt modelId="{B3EB4826-333E-44D4-A1CF-3D7FAC4526B7}" type="pres">
      <dgm:prSet presAssocID="{D71F6851-5AC5-418B-A02E-9CA5FE5EBBCA}" presName="thickLine" presStyleLbl="alignNode1" presStyleIdx="0" presStyleCnt="5"/>
      <dgm:spPr/>
    </dgm:pt>
    <dgm:pt modelId="{737E7444-65B3-4285-BC97-10EC885A60C0}" type="pres">
      <dgm:prSet presAssocID="{D71F6851-5AC5-418B-A02E-9CA5FE5EBBCA}" presName="horz1" presStyleCnt="0"/>
      <dgm:spPr/>
    </dgm:pt>
    <dgm:pt modelId="{DF2A84E4-A244-47C0-9F76-FFCB663FC5B7}" type="pres">
      <dgm:prSet presAssocID="{D71F6851-5AC5-418B-A02E-9CA5FE5EBBCA}" presName="tx1" presStyleLbl="revTx" presStyleIdx="0" presStyleCnt="5"/>
      <dgm:spPr/>
    </dgm:pt>
    <dgm:pt modelId="{ED17AA40-405E-4057-891D-BE5C844974FA}" type="pres">
      <dgm:prSet presAssocID="{D71F6851-5AC5-418B-A02E-9CA5FE5EBBCA}" presName="vert1" presStyleCnt="0"/>
      <dgm:spPr/>
    </dgm:pt>
    <dgm:pt modelId="{193BF8AC-B0C3-463C-83C0-DF9E41A5FC61}" type="pres">
      <dgm:prSet presAssocID="{729D36EF-DA59-48C5-90FE-7AF645A71176}" presName="thickLine" presStyleLbl="alignNode1" presStyleIdx="1" presStyleCnt="5"/>
      <dgm:spPr/>
    </dgm:pt>
    <dgm:pt modelId="{6C1F5146-0DF8-4CA7-AADC-A3A3FB0DC88E}" type="pres">
      <dgm:prSet presAssocID="{729D36EF-DA59-48C5-90FE-7AF645A71176}" presName="horz1" presStyleCnt="0"/>
      <dgm:spPr/>
    </dgm:pt>
    <dgm:pt modelId="{9C019B81-DF80-4D54-902B-D00B6DDD88CE}" type="pres">
      <dgm:prSet presAssocID="{729D36EF-DA59-48C5-90FE-7AF645A71176}" presName="tx1" presStyleLbl="revTx" presStyleIdx="1" presStyleCnt="5"/>
      <dgm:spPr/>
    </dgm:pt>
    <dgm:pt modelId="{D6DA0DCD-07FC-4B92-9F61-ABABC074AC5C}" type="pres">
      <dgm:prSet presAssocID="{729D36EF-DA59-48C5-90FE-7AF645A71176}" presName="vert1" presStyleCnt="0"/>
      <dgm:spPr/>
    </dgm:pt>
    <dgm:pt modelId="{1B783FFC-582C-48B2-A49D-A677A2775381}" type="pres">
      <dgm:prSet presAssocID="{E2A8765E-EC51-4B14-AF8A-DFA6BAC8159E}" presName="thickLine" presStyleLbl="alignNode1" presStyleIdx="2" presStyleCnt="5"/>
      <dgm:spPr/>
    </dgm:pt>
    <dgm:pt modelId="{6DD7000C-5C51-432C-8B2B-8348EA497CC3}" type="pres">
      <dgm:prSet presAssocID="{E2A8765E-EC51-4B14-AF8A-DFA6BAC8159E}" presName="horz1" presStyleCnt="0"/>
      <dgm:spPr/>
    </dgm:pt>
    <dgm:pt modelId="{D8567648-F51B-4914-AC70-C919EA979481}" type="pres">
      <dgm:prSet presAssocID="{E2A8765E-EC51-4B14-AF8A-DFA6BAC8159E}" presName="tx1" presStyleLbl="revTx" presStyleIdx="2" presStyleCnt="5"/>
      <dgm:spPr/>
    </dgm:pt>
    <dgm:pt modelId="{91C2E038-26D4-4CBC-AAF3-5C1D8188B766}" type="pres">
      <dgm:prSet presAssocID="{E2A8765E-EC51-4B14-AF8A-DFA6BAC8159E}" presName="vert1" presStyleCnt="0"/>
      <dgm:spPr/>
    </dgm:pt>
    <dgm:pt modelId="{F6AD1DCC-0B7C-43B7-99ED-AB1EA69A3B53}" type="pres">
      <dgm:prSet presAssocID="{5054577A-3016-4CC9-8C17-653549A72B77}" presName="thickLine" presStyleLbl="alignNode1" presStyleIdx="3" presStyleCnt="5"/>
      <dgm:spPr/>
    </dgm:pt>
    <dgm:pt modelId="{9B580F4B-E58C-4782-AABF-91624F79B845}" type="pres">
      <dgm:prSet presAssocID="{5054577A-3016-4CC9-8C17-653549A72B77}" presName="horz1" presStyleCnt="0"/>
      <dgm:spPr/>
    </dgm:pt>
    <dgm:pt modelId="{48E68A27-DB45-4108-ADF3-15683548D644}" type="pres">
      <dgm:prSet presAssocID="{5054577A-3016-4CC9-8C17-653549A72B77}" presName="tx1" presStyleLbl="revTx" presStyleIdx="3" presStyleCnt="5"/>
      <dgm:spPr/>
    </dgm:pt>
    <dgm:pt modelId="{B7C95DC3-FCCA-4319-9BF9-9F9C942428B2}" type="pres">
      <dgm:prSet presAssocID="{5054577A-3016-4CC9-8C17-653549A72B77}" presName="vert1" presStyleCnt="0"/>
      <dgm:spPr/>
    </dgm:pt>
    <dgm:pt modelId="{6AFA1A20-B421-49DB-899C-3288D03031D9}" type="pres">
      <dgm:prSet presAssocID="{418F4CAE-2B83-4025-B23B-732BF0F22C06}" presName="thickLine" presStyleLbl="alignNode1" presStyleIdx="4" presStyleCnt="5"/>
      <dgm:spPr/>
    </dgm:pt>
    <dgm:pt modelId="{3AABDC63-CA03-43BD-BE89-7EC4708D5E74}" type="pres">
      <dgm:prSet presAssocID="{418F4CAE-2B83-4025-B23B-732BF0F22C06}" presName="horz1" presStyleCnt="0"/>
      <dgm:spPr/>
    </dgm:pt>
    <dgm:pt modelId="{1573B534-F0DA-4BD2-AAE6-ACEC9602CEC2}" type="pres">
      <dgm:prSet presAssocID="{418F4CAE-2B83-4025-B23B-732BF0F22C06}" presName="tx1" presStyleLbl="revTx" presStyleIdx="4" presStyleCnt="5"/>
      <dgm:spPr/>
    </dgm:pt>
    <dgm:pt modelId="{11C27475-1ACF-4947-B60F-D9B3676BB993}" type="pres">
      <dgm:prSet presAssocID="{418F4CAE-2B83-4025-B23B-732BF0F22C06}" presName="vert1" presStyleCnt="0"/>
      <dgm:spPr/>
    </dgm:pt>
  </dgm:ptLst>
  <dgm:cxnLst>
    <dgm:cxn modelId="{9FFA9621-E17E-4D28-A64B-8229034D410D}" type="presOf" srcId="{9A99B2FA-C6B0-47A3-B7F6-2985FFBC1EE2}" destId="{B122D746-FF98-41CB-89BB-F5963966D817}" srcOrd="0" destOrd="0" presId="urn:microsoft.com/office/officeart/2008/layout/LinedList"/>
    <dgm:cxn modelId="{43EDFA2E-2A14-4356-AD82-5F6F70F4DD9B}" type="presOf" srcId="{E2A8765E-EC51-4B14-AF8A-DFA6BAC8159E}" destId="{D8567648-F51B-4914-AC70-C919EA979481}" srcOrd="0" destOrd="0" presId="urn:microsoft.com/office/officeart/2008/layout/LinedList"/>
    <dgm:cxn modelId="{5B5FBB90-901E-4889-8AA8-8402F67CBE4E}" srcId="{9A99B2FA-C6B0-47A3-B7F6-2985FFBC1EE2}" destId="{418F4CAE-2B83-4025-B23B-732BF0F22C06}" srcOrd="4" destOrd="0" parTransId="{31E0A067-ACB8-4847-8605-45F88C953807}" sibTransId="{20962B49-E202-4E83-918E-DF8F2332DD75}"/>
    <dgm:cxn modelId="{A38C9F99-9D38-4E60-9526-3EE4B90487EF}" srcId="{9A99B2FA-C6B0-47A3-B7F6-2985FFBC1EE2}" destId="{D71F6851-5AC5-418B-A02E-9CA5FE5EBBCA}" srcOrd="0" destOrd="0" parTransId="{18907FEA-88A9-4809-B0F4-0CFB570B3DDC}" sibTransId="{97AB1CC3-2EA4-40D4-A268-4D55997FD519}"/>
    <dgm:cxn modelId="{2F6176AB-851F-4500-8BA4-CF656CCF6E82}" type="presOf" srcId="{418F4CAE-2B83-4025-B23B-732BF0F22C06}" destId="{1573B534-F0DA-4BD2-AAE6-ACEC9602CEC2}" srcOrd="0" destOrd="0" presId="urn:microsoft.com/office/officeart/2008/layout/LinedList"/>
    <dgm:cxn modelId="{D04B9EB5-E654-4846-BCFA-2DAD3BC8DA00}" srcId="{9A99B2FA-C6B0-47A3-B7F6-2985FFBC1EE2}" destId="{E2A8765E-EC51-4B14-AF8A-DFA6BAC8159E}" srcOrd="2" destOrd="0" parTransId="{9AA3D75C-06A5-4B28-A095-FE832C05EE0F}" sibTransId="{BC316EF0-F005-4566-AF33-89A7900AE6FD}"/>
    <dgm:cxn modelId="{326A42C4-F407-4BC8-8AE6-8E709DC93F1C}" type="presOf" srcId="{5054577A-3016-4CC9-8C17-653549A72B77}" destId="{48E68A27-DB45-4108-ADF3-15683548D644}" srcOrd="0" destOrd="0" presId="urn:microsoft.com/office/officeart/2008/layout/LinedList"/>
    <dgm:cxn modelId="{CE7604C7-9735-4B08-ABA2-D159B0F3F57B}" srcId="{9A99B2FA-C6B0-47A3-B7F6-2985FFBC1EE2}" destId="{5054577A-3016-4CC9-8C17-653549A72B77}" srcOrd="3" destOrd="0" parTransId="{711A3168-D788-4648-AF75-CF1A8BE4A7A3}" sibTransId="{B12000C2-492E-4EE9-B25B-9D39A6E779F1}"/>
    <dgm:cxn modelId="{0DF669C9-881D-4B9D-B1C5-FEEFCF51006A}" type="presOf" srcId="{729D36EF-DA59-48C5-90FE-7AF645A71176}" destId="{9C019B81-DF80-4D54-902B-D00B6DDD88CE}" srcOrd="0" destOrd="0" presId="urn:microsoft.com/office/officeart/2008/layout/LinedList"/>
    <dgm:cxn modelId="{A05175DE-F803-470C-9068-6D1CE03C449E}" srcId="{9A99B2FA-C6B0-47A3-B7F6-2985FFBC1EE2}" destId="{729D36EF-DA59-48C5-90FE-7AF645A71176}" srcOrd="1" destOrd="0" parTransId="{3DFCF752-435B-4FEB-A826-4D82BCD7C3E9}" sibTransId="{D436B7CE-BE84-4F92-831C-687F63D0D676}"/>
    <dgm:cxn modelId="{2BDC32FF-C741-4BFA-B3B7-616EDD03DB2C}" type="presOf" srcId="{D71F6851-5AC5-418B-A02E-9CA5FE5EBBCA}" destId="{DF2A84E4-A244-47C0-9F76-FFCB663FC5B7}" srcOrd="0" destOrd="0" presId="urn:microsoft.com/office/officeart/2008/layout/LinedList"/>
    <dgm:cxn modelId="{5BC02ADC-9714-4B41-80B6-2DCC2728729A}" type="presParOf" srcId="{B122D746-FF98-41CB-89BB-F5963966D817}" destId="{B3EB4826-333E-44D4-A1CF-3D7FAC4526B7}" srcOrd="0" destOrd="0" presId="urn:microsoft.com/office/officeart/2008/layout/LinedList"/>
    <dgm:cxn modelId="{70C0D6FF-42F7-4364-962F-284B677E3DD1}" type="presParOf" srcId="{B122D746-FF98-41CB-89BB-F5963966D817}" destId="{737E7444-65B3-4285-BC97-10EC885A60C0}" srcOrd="1" destOrd="0" presId="urn:microsoft.com/office/officeart/2008/layout/LinedList"/>
    <dgm:cxn modelId="{7B4376F6-F72D-4C25-ABD6-BE6F0C4B7FBF}" type="presParOf" srcId="{737E7444-65B3-4285-BC97-10EC885A60C0}" destId="{DF2A84E4-A244-47C0-9F76-FFCB663FC5B7}" srcOrd="0" destOrd="0" presId="urn:microsoft.com/office/officeart/2008/layout/LinedList"/>
    <dgm:cxn modelId="{7FF314A9-3C5F-447A-AD72-53DD3379EB40}" type="presParOf" srcId="{737E7444-65B3-4285-BC97-10EC885A60C0}" destId="{ED17AA40-405E-4057-891D-BE5C844974FA}" srcOrd="1" destOrd="0" presId="urn:microsoft.com/office/officeart/2008/layout/LinedList"/>
    <dgm:cxn modelId="{1FC30AF0-D1AD-41FD-9110-68C20AEF2498}" type="presParOf" srcId="{B122D746-FF98-41CB-89BB-F5963966D817}" destId="{193BF8AC-B0C3-463C-83C0-DF9E41A5FC61}" srcOrd="2" destOrd="0" presId="urn:microsoft.com/office/officeart/2008/layout/LinedList"/>
    <dgm:cxn modelId="{D546897B-8BC3-450E-9B68-19E6E5A5BC15}" type="presParOf" srcId="{B122D746-FF98-41CB-89BB-F5963966D817}" destId="{6C1F5146-0DF8-4CA7-AADC-A3A3FB0DC88E}" srcOrd="3" destOrd="0" presId="urn:microsoft.com/office/officeart/2008/layout/LinedList"/>
    <dgm:cxn modelId="{6058B843-E3D7-4688-86CA-2A3C5C279370}" type="presParOf" srcId="{6C1F5146-0DF8-4CA7-AADC-A3A3FB0DC88E}" destId="{9C019B81-DF80-4D54-902B-D00B6DDD88CE}" srcOrd="0" destOrd="0" presId="urn:microsoft.com/office/officeart/2008/layout/LinedList"/>
    <dgm:cxn modelId="{49E9942C-FC4B-40AF-A325-A033FB3EB592}" type="presParOf" srcId="{6C1F5146-0DF8-4CA7-AADC-A3A3FB0DC88E}" destId="{D6DA0DCD-07FC-4B92-9F61-ABABC074AC5C}" srcOrd="1" destOrd="0" presId="urn:microsoft.com/office/officeart/2008/layout/LinedList"/>
    <dgm:cxn modelId="{25D9AB85-EFB0-4437-B24F-B0D8BEB09144}" type="presParOf" srcId="{B122D746-FF98-41CB-89BB-F5963966D817}" destId="{1B783FFC-582C-48B2-A49D-A677A2775381}" srcOrd="4" destOrd="0" presId="urn:microsoft.com/office/officeart/2008/layout/LinedList"/>
    <dgm:cxn modelId="{D055F868-BC7C-49BB-9FAC-87390BB86FF4}" type="presParOf" srcId="{B122D746-FF98-41CB-89BB-F5963966D817}" destId="{6DD7000C-5C51-432C-8B2B-8348EA497CC3}" srcOrd="5" destOrd="0" presId="urn:microsoft.com/office/officeart/2008/layout/LinedList"/>
    <dgm:cxn modelId="{37A7C2D6-88C4-4F9D-85D7-A4BCCB409825}" type="presParOf" srcId="{6DD7000C-5C51-432C-8B2B-8348EA497CC3}" destId="{D8567648-F51B-4914-AC70-C919EA979481}" srcOrd="0" destOrd="0" presId="urn:microsoft.com/office/officeart/2008/layout/LinedList"/>
    <dgm:cxn modelId="{038AB849-2435-4419-B5F9-74DDAB5AC5F5}" type="presParOf" srcId="{6DD7000C-5C51-432C-8B2B-8348EA497CC3}" destId="{91C2E038-26D4-4CBC-AAF3-5C1D8188B766}" srcOrd="1" destOrd="0" presId="urn:microsoft.com/office/officeart/2008/layout/LinedList"/>
    <dgm:cxn modelId="{BE473F82-6993-437B-9360-74F452FCAFB5}" type="presParOf" srcId="{B122D746-FF98-41CB-89BB-F5963966D817}" destId="{F6AD1DCC-0B7C-43B7-99ED-AB1EA69A3B53}" srcOrd="6" destOrd="0" presId="urn:microsoft.com/office/officeart/2008/layout/LinedList"/>
    <dgm:cxn modelId="{DC244218-2CC7-495A-BD23-E5FBD6309D68}" type="presParOf" srcId="{B122D746-FF98-41CB-89BB-F5963966D817}" destId="{9B580F4B-E58C-4782-AABF-91624F79B845}" srcOrd="7" destOrd="0" presId="urn:microsoft.com/office/officeart/2008/layout/LinedList"/>
    <dgm:cxn modelId="{7D12FE5C-D540-46B5-9047-B3715653555B}" type="presParOf" srcId="{9B580F4B-E58C-4782-AABF-91624F79B845}" destId="{48E68A27-DB45-4108-ADF3-15683548D644}" srcOrd="0" destOrd="0" presId="urn:microsoft.com/office/officeart/2008/layout/LinedList"/>
    <dgm:cxn modelId="{0D2A0357-0DEF-46FD-A48C-37D29642320E}" type="presParOf" srcId="{9B580F4B-E58C-4782-AABF-91624F79B845}" destId="{B7C95DC3-FCCA-4319-9BF9-9F9C942428B2}" srcOrd="1" destOrd="0" presId="urn:microsoft.com/office/officeart/2008/layout/LinedList"/>
    <dgm:cxn modelId="{ABE188A0-77DA-4E97-B178-013C9FD91F23}" type="presParOf" srcId="{B122D746-FF98-41CB-89BB-F5963966D817}" destId="{6AFA1A20-B421-49DB-899C-3288D03031D9}" srcOrd="8" destOrd="0" presId="urn:microsoft.com/office/officeart/2008/layout/LinedList"/>
    <dgm:cxn modelId="{15906164-25F9-4FD6-B1A2-F740DD6618FD}" type="presParOf" srcId="{B122D746-FF98-41CB-89BB-F5963966D817}" destId="{3AABDC63-CA03-43BD-BE89-7EC4708D5E74}" srcOrd="9" destOrd="0" presId="urn:microsoft.com/office/officeart/2008/layout/LinedList"/>
    <dgm:cxn modelId="{5C9ADA9D-80F9-4D34-A1C6-51F676CFDFC6}" type="presParOf" srcId="{3AABDC63-CA03-43BD-BE89-7EC4708D5E74}" destId="{1573B534-F0DA-4BD2-AAE6-ACEC9602CEC2}" srcOrd="0" destOrd="0" presId="urn:microsoft.com/office/officeart/2008/layout/LinedList"/>
    <dgm:cxn modelId="{D9C26D46-57F7-4F8C-BE7F-D7042F65A72B}" type="presParOf" srcId="{3AABDC63-CA03-43BD-BE89-7EC4708D5E74}" destId="{11C27475-1ACF-4947-B60F-D9B3676BB9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B4826-333E-44D4-A1CF-3D7FAC4526B7}">
      <dsp:nvSpPr>
        <dsp:cNvPr id="0" name=""/>
        <dsp:cNvSpPr/>
      </dsp:nvSpPr>
      <dsp:spPr>
        <a:xfrm>
          <a:off x="0" y="525"/>
          <a:ext cx="671474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2A84E4-A244-47C0-9F76-FFCB663FC5B7}">
      <dsp:nvSpPr>
        <dsp:cNvPr id="0" name=""/>
        <dsp:cNvSpPr/>
      </dsp:nvSpPr>
      <dsp:spPr>
        <a:xfrm>
          <a:off x="0" y="525"/>
          <a:ext cx="6714744" cy="860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1945 university was known to become a ‘crucial’ part of economic development and funding was  given to expand research and teaching further. (Brockliss, 2016) </a:t>
          </a:r>
          <a:endParaRPr lang="en-US" sz="1700" kern="1200"/>
        </a:p>
      </dsp:txBody>
      <dsp:txXfrm>
        <a:off x="0" y="525"/>
        <a:ext cx="6714744" cy="860482"/>
      </dsp:txXfrm>
    </dsp:sp>
    <dsp:sp modelId="{193BF8AC-B0C3-463C-83C0-DF9E41A5FC61}">
      <dsp:nvSpPr>
        <dsp:cNvPr id="0" name=""/>
        <dsp:cNvSpPr/>
      </dsp:nvSpPr>
      <dsp:spPr>
        <a:xfrm>
          <a:off x="0" y="861008"/>
          <a:ext cx="671474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019B81-DF80-4D54-902B-D00B6DDD88CE}">
      <dsp:nvSpPr>
        <dsp:cNvPr id="0" name=""/>
        <dsp:cNvSpPr/>
      </dsp:nvSpPr>
      <dsp:spPr>
        <a:xfrm>
          <a:off x="0" y="861008"/>
          <a:ext cx="6714744" cy="860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Young people are expected to be in education till 16. </a:t>
          </a:r>
          <a:endParaRPr lang="en-US" sz="1700" kern="1200"/>
        </a:p>
      </dsp:txBody>
      <dsp:txXfrm>
        <a:off x="0" y="861008"/>
        <a:ext cx="6714744" cy="860482"/>
      </dsp:txXfrm>
    </dsp:sp>
    <dsp:sp modelId="{1B783FFC-582C-48B2-A49D-A677A2775381}">
      <dsp:nvSpPr>
        <dsp:cNvPr id="0" name=""/>
        <dsp:cNvSpPr/>
      </dsp:nvSpPr>
      <dsp:spPr>
        <a:xfrm>
          <a:off x="0" y="1721491"/>
          <a:ext cx="671474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567648-F51B-4914-AC70-C919EA979481}">
      <dsp:nvSpPr>
        <dsp:cNvPr id="0" name=""/>
        <dsp:cNvSpPr/>
      </dsp:nvSpPr>
      <dsp:spPr>
        <a:xfrm>
          <a:off x="0" y="1721491"/>
          <a:ext cx="6714744" cy="860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And all young people can go to college or pursue a-levels. </a:t>
          </a:r>
          <a:endParaRPr lang="en-US" sz="1700" kern="1200"/>
        </a:p>
      </dsp:txBody>
      <dsp:txXfrm>
        <a:off x="0" y="1721491"/>
        <a:ext cx="6714744" cy="860482"/>
      </dsp:txXfrm>
    </dsp:sp>
    <dsp:sp modelId="{F6AD1DCC-0B7C-43B7-99ED-AB1EA69A3B53}">
      <dsp:nvSpPr>
        <dsp:cNvPr id="0" name=""/>
        <dsp:cNvSpPr/>
      </dsp:nvSpPr>
      <dsp:spPr>
        <a:xfrm>
          <a:off x="0" y="2581973"/>
          <a:ext cx="6714744"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E68A27-DB45-4108-ADF3-15683548D644}">
      <dsp:nvSpPr>
        <dsp:cNvPr id="0" name=""/>
        <dsp:cNvSpPr/>
      </dsp:nvSpPr>
      <dsp:spPr>
        <a:xfrm>
          <a:off x="0" y="2581973"/>
          <a:ext cx="6714744" cy="860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Funding allows all young people to go to university, giving them the funds to study, e.g student finance.  </a:t>
          </a:r>
          <a:endParaRPr lang="en-US" sz="1700" kern="1200"/>
        </a:p>
      </dsp:txBody>
      <dsp:txXfrm>
        <a:off x="0" y="2581973"/>
        <a:ext cx="6714744" cy="860482"/>
      </dsp:txXfrm>
    </dsp:sp>
    <dsp:sp modelId="{6AFA1A20-B421-49DB-899C-3288D03031D9}">
      <dsp:nvSpPr>
        <dsp:cNvPr id="0" name=""/>
        <dsp:cNvSpPr/>
      </dsp:nvSpPr>
      <dsp:spPr>
        <a:xfrm>
          <a:off x="0" y="3442456"/>
          <a:ext cx="671474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73B534-F0DA-4BD2-AAE6-ACEC9602CEC2}">
      <dsp:nvSpPr>
        <dsp:cNvPr id="0" name=""/>
        <dsp:cNvSpPr/>
      </dsp:nvSpPr>
      <dsp:spPr>
        <a:xfrm>
          <a:off x="0" y="3442456"/>
          <a:ext cx="6714744" cy="860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2.94 million students were in a British university. </a:t>
          </a:r>
          <a:endParaRPr lang="en-US" sz="1700" kern="1200" dirty="0"/>
        </a:p>
      </dsp:txBody>
      <dsp:txXfrm>
        <a:off x="0" y="3442456"/>
        <a:ext cx="6714744" cy="86048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B1DCCC-1059-4674-B576-904DA476FDE3}" type="datetimeFigureOut">
              <a:rPr lang="en-GB" smtClean="0"/>
              <a:t>18/01/2025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7B09DA-C930-4DB8-BBED-FEF801C6AADA}" type="slidenum">
              <a:rPr lang="en-GB" smtClean="0"/>
              <a:t>‹#›</a:t>
            </a:fld>
            <a:endParaRPr lang="en-GB"/>
          </a:p>
        </p:txBody>
      </p:sp>
    </p:spTree>
    <p:extLst>
      <p:ext uri="{BB962C8B-B14F-4D97-AF65-F5344CB8AC3E}">
        <p14:creationId xmlns:p14="http://schemas.microsoft.com/office/powerpoint/2010/main" val="2449882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7B09DA-C930-4DB8-BBED-FEF801C6AADA}" type="slidenum">
              <a:rPr lang="en-GB" smtClean="0"/>
              <a:t>4</a:t>
            </a:fld>
            <a:endParaRPr lang="en-GB"/>
          </a:p>
        </p:txBody>
      </p:sp>
    </p:spTree>
    <p:extLst>
      <p:ext uri="{BB962C8B-B14F-4D97-AF65-F5344CB8AC3E}">
        <p14:creationId xmlns:p14="http://schemas.microsoft.com/office/powerpoint/2010/main" val="1126644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0D0880F-B457-409C-A198-FEB186919E37}"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391690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0D0880F-B457-409C-A198-FEB186919E37}"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3890315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0D0880F-B457-409C-A198-FEB186919E37}"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966413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0D0880F-B457-409C-A198-FEB186919E37}"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2856847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0D0880F-B457-409C-A198-FEB186919E37}" type="datetimeFigureOut">
              <a:rPr lang="en-GB" smtClean="0"/>
              <a:t>15/01/2025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75347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0D0880F-B457-409C-A198-FEB186919E37}"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344059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D0880F-B457-409C-A198-FEB186919E37}" type="datetimeFigureOut">
              <a:rPr lang="en-GB" smtClean="0"/>
              <a:t>15/01/2025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1642854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0D0880F-B457-409C-A198-FEB186919E37}"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1336761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0D0880F-B457-409C-A198-FEB186919E37}"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1232511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0D0880F-B457-409C-A198-FEB186919E37}"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4018173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0D0880F-B457-409C-A198-FEB186919E37}"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76D18-D1B4-467E-9608-90EA4C80FEDE}" type="slidenum">
              <a:rPr lang="en-GB" smtClean="0"/>
              <a:t>‹#›</a:t>
            </a:fld>
            <a:endParaRPr lang="en-GB"/>
          </a:p>
        </p:txBody>
      </p:sp>
    </p:spTree>
    <p:extLst>
      <p:ext uri="{BB962C8B-B14F-4D97-AF65-F5344CB8AC3E}">
        <p14:creationId xmlns:p14="http://schemas.microsoft.com/office/powerpoint/2010/main" val="1067856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70D0880F-B457-409C-A198-FEB186919E37}" type="datetimeFigureOut">
              <a:rPr lang="en-GB" smtClean="0"/>
              <a:t>15/01/2025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8DB76D18-D1B4-467E-9608-90EA4C80FEDE}" type="slidenum">
              <a:rPr lang="en-GB" smtClean="0"/>
              <a:t>‹#›</a:t>
            </a:fld>
            <a:endParaRPr lang="en-GB"/>
          </a:p>
        </p:txBody>
      </p:sp>
    </p:spTree>
    <p:extLst>
      <p:ext uri="{BB962C8B-B14F-4D97-AF65-F5344CB8AC3E}">
        <p14:creationId xmlns:p14="http://schemas.microsoft.com/office/powerpoint/2010/main" val="6561507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Video 4" descr="Children Drawing And Colouring">
            <a:extLst>
              <a:ext uri="{FF2B5EF4-FFF2-40B4-BE49-F238E27FC236}">
                <a16:creationId xmlns:a16="http://schemas.microsoft.com/office/drawing/2014/main" id="{2F4B138B-44A5-20D9-667F-893D3CF846C1}"/>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69416A7C-9889-96AF-1A73-0C62CB342FB3}"/>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Youth work </a:t>
            </a:r>
          </a:p>
        </p:txBody>
      </p:sp>
      <p:sp>
        <p:nvSpPr>
          <p:cNvPr id="3" name="Subtitle 2">
            <a:extLst>
              <a:ext uri="{FF2B5EF4-FFF2-40B4-BE49-F238E27FC236}">
                <a16:creationId xmlns:a16="http://schemas.microsoft.com/office/drawing/2014/main" id="{51B65EC1-64DE-BB4F-1961-B5890DF43C06}"/>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1940-1950</a:t>
            </a:r>
          </a:p>
        </p:txBody>
      </p:sp>
    </p:spTree>
    <p:extLst>
      <p:ext uri="{BB962C8B-B14F-4D97-AF65-F5344CB8AC3E}">
        <p14:creationId xmlns:p14="http://schemas.microsoft.com/office/powerpoint/2010/main" val="3134922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2A659-F6E1-1976-2A19-3582D48BDBA3}"/>
              </a:ext>
            </a:extLst>
          </p:cNvPr>
          <p:cNvSpPr>
            <a:spLocks noGrp="1"/>
          </p:cNvSpPr>
          <p:nvPr>
            <p:ph type="title"/>
          </p:nvPr>
        </p:nvSpPr>
        <p:spPr>
          <a:xfrm>
            <a:off x="838200" y="448721"/>
            <a:ext cx="4707671" cy="1225650"/>
          </a:xfrm>
        </p:spPr>
        <p:txBody>
          <a:bodyPr anchor="b">
            <a:normAutofit/>
          </a:bodyPr>
          <a:lstStyle/>
          <a:p>
            <a:r>
              <a:rPr lang="en-GB" sz="3800" dirty="0"/>
              <a:t>1939</a:t>
            </a:r>
          </a:p>
        </p:txBody>
      </p:sp>
      <p:sp>
        <p:nvSpPr>
          <p:cNvPr id="3" name="Content Placeholder 2">
            <a:extLst>
              <a:ext uri="{FF2B5EF4-FFF2-40B4-BE49-F238E27FC236}">
                <a16:creationId xmlns:a16="http://schemas.microsoft.com/office/drawing/2014/main" id="{14312031-A422-FB04-3BB0-3CA59CE53DFC}"/>
              </a:ext>
            </a:extLst>
          </p:cNvPr>
          <p:cNvSpPr>
            <a:spLocks noGrp="1"/>
          </p:cNvSpPr>
          <p:nvPr>
            <p:ph idx="1"/>
          </p:nvPr>
        </p:nvSpPr>
        <p:spPr>
          <a:xfrm>
            <a:off x="897769" y="1909192"/>
            <a:ext cx="4586513" cy="3647710"/>
          </a:xfrm>
        </p:spPr>
        <p:txBody>
          <a:bodyPr>
            <a:normAutofit/>
          </a:bodyPr>
          <a:lstStyle/>
          <a:p>
            <a:pPr marL="0" indent="0">
              <a:buNone/>
            </a:pPr>
            <a:r>
              <a:rPr lang="en-GB" sz="2000" dirty="0"/>
              <a:t>One of the biggest milestones in history</a:t>
            </a:r>
            <a:r>
              <a:rPr lang="en-GB" sz="2000" dirty="0">
                <a:solidFill>
                  <a:schemeClr val="bg1"/>
                </a:solidFill>
              </a:rPr>
              <a:t>, </a:t>
            </a:r>
            <a:r>
              <a:rPr lang="en-GB" sz="2000" dirty="0"/>
              <a:t>the beginning of the world war. This whole decade was a lot of destruction, travesty and hardship for everyone involved. With nearly 2 million children evacuated in Britain and 7,736 children killed just in 6 months, world war 2 was known to change peoples lives forever. </a:t>
            </a:r>
          </a:p>
        </p:txBody>
      </p:sp>
      <p:pic>
        <p:nvPicPr>
          <p:cNvPr id="1026" name="Picture 2" descr="Image result for world war 2">
            <a:extLst>
              <a:ext uri="{FF2B5EF4-FFF2-40B4-BE49-F238E27FC236}">
                <a16:creationId xmlns:a16="http://schemas.microsoft.com/office/drawing/2014/main" id="{1A6B5D80-EB55-7649-AD54-0B754EE9AF3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26953" y="904301"/>
            <a:ext cx="5666547" cy="504939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D6269E5-F473-4E8F-D530-2B5B41D9945A}"/>
              </a:ext>
            </a:extLst>
          </p:cNvPr>
          <p:cNvSpPr txBox="1"/>
          <p:nvPr/>
        </p:nvSpPr>
        <p:spPr>
          <a:xfrm>
            <a:off x="5826953" y="6278881"/>
            <a:ext cx="2402647" cy="369332"/>
          </a:xfrm>
          <a:prstGeom prst="rect">
            <a:avLst/>
          </a:prstGeom>
          <a:noFill/>
        </p:spPr>
        <p:txBody>
          <a:bodyPr wrap="square" rtlCol="0">
            <a:spAutoFit/>
          </a:bodyPr>
          <a:lstStyle/>
          <a:p>
            <a:r>
              <a:rPr lang="en-GB" dirty="0">
                <a:solidFill>
                  <a:schemeClr val="bg1"/>
                </a:solidFill>
              </a:rPr>
              <a:t>Source: </a:t>
            </a:r>
          </a:p>
        </p:txBody>
      </p:sp>
    </p:spTree>
    <p:extLst>
      <p:ext uri="{BB962C8B-B14F-4D97-AF65-F5344CB8AC3E}">
        <p14:creationId xmlns:p14="http://schemas.microsoft.com/office/powerpoint/2010/main" val="1410286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08FBBA-63F3-2EE0-408B-17572DDA913B}"/>
              </a:ext>
            </a:extLst>
          </p:cNvPr>
          <p:cNvSpPr>
            <a:spLocks noGrp="1"/>
          </p:cNvSpPr>
          <p:nvPr>
            <p:ph idx="1"/>
          </p:nvPr>
        </p:nvSpPr>
        <p:spPr>
          <a:xfrm>
            <a:off x="897769" y="1909192"/>
            <a:ext cx="4586513" cy="3647710"/>
          </a:xfrm>
        </p:spPr>
        <p:txBody>
          <a:bodyPr>
            <a:normAutofit/>
          </a:bodyPr>
          <a:lstStyle/>
          <a:p>
            <a:pPr marL="0" indent="0">
              <a:buNone/>
            </a:pPr>
            <a:r>
              <a:rPr lang="en-GB" sz="1900" dirty="0"/>
              <a:t>Children and young people faced extreme condition, ones that children should not be expected to face, conditions of hunger and destruction, they seen loved ones and family members be stripped away and memories of where they lived destroyed by bombs. This not only did this effect them physically but also mentally. Adapting to the change in life was massive and took a toll on a lot of the mental health of young people and did for years after. </a:t>
            </a:r>
          </a:p>
          <a:p>
            <a:pPr marL="0" indent="0">
              <a:buNone/>
            </a:pPr>
            <a:endParaRPr lang="en-GB" sz="1900" dirty="0">
              <a:solidFill>
                <a:schemeClr val="bg1"/>
              </a:solidFill>
            </a:endParaRPr>
          </a:p>
        </p:txBody>
      </p:sp>
      <p:pic>
        <p:nvPicPr>
          <p:cNvPr id="4" name="Picture 3">
            <a:extLst>
              <a:ext uri="{FF2B5EF4-FFF2-40B4-BE49-F238E27FC236}">
                <a16:creationId xmlns:a16="http://schemas.microsoft.com/office/drawing/2014/main" id="{98B2438A-AB8A-BF75-B9D2-D3F82D6FDAC7}"/>
              </a:ext>
            </a:extLst>
          </p:cNvPr>
          <p:cNvPicPr>
            <a:picLocks noChangeAspect="1"/>
          </p:cNvPicPr>
          <p:nvPr/>
        </p:nvPicPr>
        <p:blipFill>
          <a:blip r:embed="rId2"/>
          <a:srcRect l="8519" r="5011"/>
          <a:stretch/>
        </p:blipFill>
        <p:spPr>
          <a:xfrm>
            <a:off x="6525453" y="10"/>
            <a:ext cx="5666547" cy="6857990"/>
          </a:xfrm>
          <a:prstGeom prst="rect">
            <a:avLst/>
          </a:prstGeom>
        </p:spPr>
      </p:pic>
    </p:spTree>
    <p:extLst>
      <p:ext uri="{BB962C8B-B14F-4D97-AF65-F5344CB8AC3E}">
        <p14:creationId xmlns:p14="http://schemas.microsoft.com/office/powerpoint/2010/main" val="1251181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B798E-83FE-9CE4-9C75-17B836C36450}"/>
              </a:ext>
            </a:extLst>
          </p:cNvPr>
          <p:cNvSpPr>
            <a:spLocks noGrp="1"/>
          </p:cNvSpPr>
          <p:nvPr>
            <p:ph type="title"/>
          </p:nvPr>
        </p:nvSpPr>
        <p:spPr>
          <a:xfrm>
            <a:off x="1156851" y="637762"/>
            <a:ext cx="9888496" cy="900131"/>
          </a:xfrm>
        </p:spPr>
        <p:txBody>
          <a:bodyPr anchor="t">
            <a:normAutofit/>
          </a:bodyPr>
          <a:lstStyle/>
          <a:p>
            <a:r>
              <a:rPr lang="en-GB" sz="4000" dirty="0"/>
              <a:t>Education</a:t>
            </a:r>
            <a:r>
              <a:rPr lang="en-GB" sz="4000" dirty="0">
                <a:solidFill>
                  <a:schemeClr val="bg1"/>
                </a:solidFill>
              </a:rPr>
              <a:t> </a:t>
            </a:r>
            <a:r>
              <a:rPr lang="en-GB" sz="4000" dirty="0"/>
              <a:t>for</a:t>
            </a:r>
            <a:r>
              <a:rPr lang="en-GB" sz="4000" dirty="0">
                <a:solidFill>
                  <a:schemeClr val="bg1"/>
                </a:solidFill>
              </a:rPr>
              <a:t> </a:t>
            </a:r>
            <a:r>
              <a:rPr lang="en-GB" sz="4000" dirty="0"/>
              <a:t>young</a:t>
            </a:r>
            <a:r>
              <a:rPr lang="en-GB" sz="4000" dirty="0">
                <a:solidFill>
                  <a:schemeClr val="bg1"/>
                </a:solidFill>
              </a:rPr>
              <a:t> </a:t>
            </a:r>
            <a:r>
              <a:rPr lang="en-GB" sz="4000" dirty="0"/>
              <a:t>people</a:t>
            </a:r>
            <a:r>
              <a:rPr lang="en-GB" sz="4000" dirty="0">
                <a:solidFill>
                  <a:schemeClr val="bg1"/>
                </a:solidFill>
              </a:rPr>
              <a:t>. </a:t>
            </a:r>
          </a:p>
        </p:txBody>
      </p:sp>
      <p:sp>
        <p:nvSpPr>
          <p:cNvPr id="3" name="Content Placeholder 2">
            <a:extLst>
              <a:ext uri="{FF2B5EF4-FFF2-40B4-BE49-F238E27FC236}">
                <a16:creationId xmlns:a16="http://schemas.microsoft.com/office/drawing/2014/main" id="{22EE024A-9A44-2892-0AC1-A774E99A3AA6}"/>
              </a:ext>
            </a:extLst>
          </p:cNvPr>
          <p:cNvSpPr>
            <a:spLocks noGrp="1"/>
          </p:cNvSpPr>
          <p:nvPr>
            <p:ph idx="1"/>
          </p:nvPr>
        </p:nvSpPr>
        <p:spPr>
          <a:xfrm>
            <a:off x="1155548" y="2217343"/>
            <a:ext cx="9880893" cy="3959619"/>
          </a:xfrm>
        </p:spPr>
        <p:txBody>
          <a:bodyPr>
            <a:normAutofit/>
          </a:bodyPr>
          <a:lstStyle/>
          <a:p>
            <a:pPr marL="0" indent="0">
              <a:buNone/>
            </a:pPr>
            <a:r>
              <a:rPr lang="en-GB" sz="1500" dirty="0"/>
              <a:t>Evacuation cause disruption towards education for all children. Massive decline was seen in attendance due to evacuation. 1 in 5 schools were destroyed in the bombing Many schools closed but some converted basements and cellar into makeshift classroom to allow children to have a sense of normality. (Historic England,2020)  </a:t>
            </a:r>
          </a:p>
          <a:p>
            <a:pPr marL="0" indent="0">
              <a:buNone/>
            </a:pPr>
            <a:r>
              <a:rPr lang="en-GB" sz="1500" dirty="0"/>
              <a:t>Young people were often given test and exams on the shape, sound and markings of aircrafts as a lot became highly skilled at recognising them. However school finished at age 14 and many were in work between 14-17. </a:t>
            </a:r>
          </a:p>
          <a:p>
            <a:pPr marL="0" indent="0">
              <a:buNone/>
            </a:pPr>
            <a:endParaRPr lang="en-GB" sz="1500" dirty="0"/>
          </a:p>
          <a:p>
            <a:pPr marL="0" indent="0">
              <a:buNone/>
            </a:pPr>
            <a:r>
              <a:rPr lang="en-GB" sz="1500" dirty="0"/>
              <a:t>Many young people joined into tasks within the war, </a:t>
            </a:r>
          </a:p>
          <a:p>
            <a:pPr marL="0" indent="0">
              <a:buNone/>
            </a:pPr>
            <a:r>
              <a:rPr lang="en-GB" sz="1500" dirty="0"/>
              <a:t>(imperial war museums)</a:t>
            </a:r>
          </a:p>
          <a:p>
            <a:r>
              <a:rPr lang="en-GB" sz="1500" dirty="0"/>
              <a:t>Employed in agriculture, offices and factories. </a:t>
            </a:r>
          </a:p>
          <a:p>
            <a:r>
              <a:rPr lang="en-GB" sz="1500" dirty="0"/>
              <a:t>Young people over 16, including scouts and guides helped with civil defence helping volunteering as fire watchers or messengers. </a:t>
            </a:r>
          </a:p>
          <a:p>
            <a:r>
              <a:rPr lang="en-GB" sz="1500" dirty="0"/>
              <a:t>Younger children salvaged scrap metals, glass, paper and food waste for recycling. </a:t>
            </a:r>
          </a:p>
          <a:p>
            <a:r>
              <a:rPr lang="en-GB" sz="1500" dirty="0"/>
              <a:t>Boys over 17 were made to join home guard to help defend towns and cities. </a:t>
            </a:r>
          </a:p>
          <a:p>
            <a:pPr marL="0" indent="0">
              <a:buNone/>
            </a:pPr>
            <a:endParaRPr lang="en-GB" sz="1500" dirty="0"/>
          </a:p>
        </p:txBody>
      </p:sp>
    </p:spTree>
    <p:extLst>
      <p:ext uri="{BB962C8B-B14F-4D97-AF65-F5344CB8AC3E}">
        <p14:creationId xmlns:p14="http://schemas.microsoft.com/office/powerpoint/2010/main" val="71835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95351-1908-5505-1F2A-3ED3908D86D2}"/>
              </a:ext>
            </a:extLst>
          </p:cNvPr>
          <p:cNvSpPr>
            <a:spLocks noGrp="1"/>
          </p:cNvSpPr>
          <p:nvPr>
            <p:ph type="title"/>
          </p:nvPr>
        </p:nvSpPr>
        <p:spPr>
          <a:xfrm>
            <a:off x="838200" y="365125"/>
            <a:ext cx="10515600" cy="1306443"/>
          </a:xfrm>
        </p:spPr>
        <p:txBody>
          <a:bodyPr>
            <a:normAutofit/>
          </a:bodyPr>
          <a:lstStyle/>
          <a:p>
            <a:r>
              <a:rPr lang="en-GB" sz="4000"/>
              <a:t>Education now in britain. </a:t>
            </a:r>
          </a:p>
        </p:txBody>
      </p:sp>
      <p:graphicFrame>
        <p:nvGraphicFramePr>
          <p:cNvPr id="5" name="Content Placeholder 2">
            <a:extLst>
              <a:ext uri="{FF2B5EF4-FFF2-40B4-BE49-F238E27FC236}">
                <a16:creationId xmlns:a16="http://schemas.microsoft.com/office/drawing/2014/main" id="{33DCC662-2129-105B-CBA6-19A56B40CFD9}"/>
              </a:ext>
            </a:extLst>
          </p:cNvPr>
          <p:cNvGraphicFramePr>
            <a:graphicFrameLocks noGrp="1"/>
          </p:cNvGraphicFramePr>
          <p:nvPr>
            <p:ph idx="1"/>
            <p:extLst>
              <p:ext uri="{D42A27DB-BD31-4B8C-83A1-F6EECF244321}">
                <p14:modId xmlns:p14="http://schemas.microsoft.com/office/powerpoint/2010/main" val="790634954"/>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973D0A91-E52E-1D00-D261-768A77B04FE4}"/>
              </a:ext>
            </a:extLst>
          </p:cNvPr>
          <p:cNvPicPr>
            <a:picLocks noChangeAspect="1"/>
          </p:cNvPicPr>
          <p:nvPr/>
        </p:nvPicPr>
        <p:blipFill>
          <a:blip r:embed="rId7"/>
          <a:srcRect l="27848" r="26576"/>
          <a:stretch/>
        </p:blipFill>
        <p:spPr>
          <a:xfrm>
            <a:off x="7989293" y="1904282"/>
            <a:ext cx="3423093" cy="4224808"/>
          </a:xfrm>
          <a:prstGeom prst="rect">
            <a:avLst/>
          </a:prstGeom>
        </p:spPr>
      </p:pic>
    </p:spTree>
    <p:extLst>
      <p:ext uri="{BB962C8B-B14F-4D97-AF65-F5344CB8AC3E}">
        <p14:creationId xmlns:p14="http://schemas.microsoft.com/office/powerpoint/2010/main" val="198687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025A6-7F3A-4D37-8981-0DBF125D7FA6}"/>
              </a:ext>
            </a:extLst>
          </p:cNvPr>
          <p:cNvSpPr>
            <a:spLocks noGrp="1"/>
          </p:cNvSpPr>
          <p:nvPr>
            <p:ph type="title"/>
          </p:nvPr>
        </p:nvSpPr>
        <p:spPr>
          <a:xfrm>
            <a:off x="630936" y="640080"/>
            <a:ext cx="4818888" cy="1481328"/>
          </a:xfrm>
        </p:spPr>
        <p:txBody>
          <a:bodyPr anchor="b">
            <a:normAutofit/>
          </a:bodyPr>
          <a:lstStyle/>
          <a:p>
            <a:r>
              <a:rPr lang="en-GB" sz="5000"/>
              <a:t>Health during the war</a:t>
            </a:r>
          </a:p>
        </p:txBody>
      </p:sp>
      <p:sp>
        <p:nvSpPr>
          <p:cNvPr id="3" name="Content Placeholder 2">
            <a:extLst>
              <a:ext uri="{FF2B5EF4-FFF2-40B4-BE49-F238E27FC236}">
                <a16:creationId xmlns:a16="http://schemas.microsoft.com/office/drawing/2014/main" id="{BFEA69CE-7805-8D20-395F-A19D229266FB}"/>
              </a:ext>
            </a:extLst>
          </p:cNvPr>
          <p:cNvSpPr>
            <a:spLocks noGrp="1"/>
          </p:cNvSpPr>
          <p:nvPr>
            <p:ph idx="1"/>
          </p:nvPr>
        </p:nvSpPr>
        <p:spPr>
          <a:xfrm>
            <a:off x="630936" y="2660904"/>
            <a:ext cx="4818888" cy="3547872"/>
          </a:xfrm>
        </p:spPr>
        <p:txBody>
          <a:bodyPr anchor="t">
            <a:normAutofit/>
          </a:bodyPr>
          <a:lstStyle/>
          <a:p>
            <a:r>
              <a:rPr lang="en-GB" sz="1200"/>
              <a:t>Food was in a massive shortage due to the war, rationing of everyday basics these days were cut to nothing for families in January 1941, essentials like meat, butter, eggs, cheese and sugar were portioned between cities and towns. </a:t>
            </a:r>
          </a:p>
          <a:p>
            <a:r>
              <a:rPr lang="en-GB" sz="1200"/>
              <a:t>However, every inch of land was used for growing fresh produce after the ‘dig for victory’ campaign began encouraging the public to grow and cook with their own fresh vegetables.  Children and young people even joined in with the growing of vegetable giving them a sense of responsibility and helps with a sense of togetherness within the communities. (historic England 2020)</a:t>
            </a:r>
          </a:p>
          <a:p>
            <a:r>
              <a:rPr lang="en-GB" sz="1200"/>
              <a:t>1945 was a turning point for health and well being in Britain for young people, due to labour winning the general election by 1948 the national health service was introduce paving the way for millions to be given free health care. (imperial war museums)</a:t>
            </a:r>
          </a:p>
        </p:txBody>
      </p:sp>
      <p:pic>
        <p:nvPicPr>
          <p:cNvPr id="4" name="Picture 3">
            <a:extLst>
              <a:ext uri="{FF2B5EF4-FFF2-40B4-BE49-F238E27FC236}">
                <a16:creationId xmlns:a16="http://schemas.microsoft.com/office/drawing/2014/main" id="{5E2DBFA1-9097-8B3C-9C33-EE766E8A49E1}"/>
              </a:ext>
            </a:extLst>
          </p:cNvPr>
          <p:cNvPicPr>
            <a:picLocks noChangeAspect="1"/>
          </p:cNvPicPr>
          <p:nvPr/>
        </p:nvPicPr>
        <p:blipFill>
          <a:blip r:embed="rId2"/>
          <a:stretch>
            <a:fillRect/>
          </a:stretch>
        </p:blipFill>
        <p:spPr>
          <a:xfrm>
            <a:off x="6099048" y="1182169"/>
            <a:ext cx="5458968" cy="4493662"/>
          </a:xfrm>
          <a:prstGeom prst="rect">
            <a:avLst/>
          </a:prstGeom>
        </p:spPr>
      </p:pic>
    </p:spTree>
    <p:extLst>
      <p:ext uri="{BB962C8B-B14F-4D97-AF65-F5344CB8AC3E}">
        <p14:creationId xmlns:p14="http://schemas.microsoft.com/office/powerpoint/2010/main" val="1968490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5C36A-AA0B-87BC-7089-05B9E6C86BB5}"/>
              </a:ext>
            </a:extLst>
          </p:cNvPr>
          <p:cNvSpPr>
            <a:spLocks noGrp="1"/>
          </p:cNvSpPr>
          <p:nvPr>
            <p:ph type="title"/>
          </p:nvPr>
        </p:nvSpPr>
        <p:spPr/>
        <p:txBody>
          <a:bodyPr/>
          <a:lstStyle/>
          <a:p>
            <a:r>
              <a:rPr lang="en-GB" dirty="0"/>
              <a:t>Health now in Britain. </a:t>
            </a:r>
          </a:p>
        </p:txBody>
      </p:sp>
      <p:sp>
        <p:nvSpPr>
          <p:cNvPr id="3" name="Content Placeholder 2">
            <a:extLst>
              <a:ext uri="{FF2B5EF4-FFF2-40B4-BE49-F238E27FC236}">
                <a16:creationId xmlns:a16="http://schemas.microsoft.com/office/drawing/2014/main" id="{D1627437-7AB0-FBFA-984F-59835D7677FF}"/>
              </a:ext>
            </a:extLst>
          </p:cNvPr>
          <p:cNvSpPr>
            <a:spLocks noGrp="1"/>
          </p:cNvSpPr>
          <p:nvPr>
            <p:ph idx="1"/>
          </p:nvPr>
        </p:nvSpPr>
        <p:spPr/>
        <p:txBody>
          <a:bodyPr/>
          <a:lstStyle/>
          <a:p>
            <a:pPr marL="0" indent="0">
              <a:buNone/>
            </a:pPr>
            <a:r>
              <a:rPr lang="en-GB" dirty="0"/>
              <a:t>Foodbanks introduced to </a:t>
            </a:r>
            <a:r>
              <a:rPr lang="en-GB" dirty="0" err="1"/>
              <a:t>uk</a:t>
            </a:r>
            <a:r>
              <a:rPr lang="en-GB" dirty="0"/>
              <a:t> in 2001, gives people emergency food and household essentials enough for 3-days for when in a money crisis.</a:t>
            </a:r>
          </a:p>
          <a:p>
            <a:pPr marL="0" indent="0">
              <a:buNone/>
            </a:pPr>
            <a:r>
              <a:rPr lang="en-GB" dirty="0"/>
              <a:t>1 in 6 households were on relatively low income in 2022 and known as being in poverty. This was one of the largest poverty increases seen in 30 years. With it being 14.4 million people living in poverty. </a:t>
            </a:r>
          </a:p>
          <a:p>
            <a:pPr marL="0" indent="0">
              <a:buNone/>
            </a:pPr>
            <a:r>
              <a:rPr lang="en-GB" dirty="0"/>
              <a:t>Pay what you can has become more popular as people want to help feed the community without price restrictions, </a:t>
            </a:r>
            <a:r>
              <a:rPr lang="en-GB" dirty="0" err="1"/>
              <a:t>eg</a:t>
            </a:r>
            <a:r>
              <a:rPr lang="en-GB" dirty="0"/>
              <a:t> </a:t>
            </a:r>
            <a:r>
              <a:rPr lang="en-GB" dirty="0" err="1"/>
              <a:t>Cegin</a:t>
            </a:r>
            <a:r>
              <a:rPr lang="en-GB" dirty="0"/>
              <a:t> heddyn. </a:t>
            </a:r>
          </a:p>
        </p:txBody>
      </p:sp>
    </p:spTree>
    <p:extLst>
      <p:ext uri="{BB962C8B-B14F-4D97-AF65-F5344CB8AC3E}">
        <p14:creationId xmlns:p14="http://schemas.microsoft.com/office/powerpoint/2010/main" val="3167393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9F008-2502-789F-AAC7-045584406868}"/>
              </a:ext>
            </a:extLst>
          </p:cNvPr>
          <p:cNvSpPr>
            <a:spLocks noGrp="1"/>
          </p:cNvSpPr>
          <p:nvPr>
            <p:ph type="title"/>
          </p:nvPr>
        </p:nvSpPr>
        <p:spPr/>
        <p:txBody>
          <a:bodyPr/>
          <a:lstStyle/>
          <a:p>
            <a:r>
              <a:rPr lang="en-GB" dirty="0"/>
              <a:t>Mental health in young people during the war </a:t>
            </a:r>
          </a:p>
        </p:txBody>
      </p:sp>
      <p:sp>
        <p:nvSpPr>
          <p:cNvPr id="3" name="Content Placeholder 2">
            <a:extLst>
              <a:ext uri="{FF2B5EF4-FFF2-40B4-BE49-F238E27FC236}">
                <a16:creationId xmlns:a16="http://schemas.microsoft.com/office/drawing/2014/main" id="{B9F3CE8C-6071-83E7-159A-7C851DFE89AD}"/>
              </a:ext>
            </a:extLst>
          </p:cNvPr>
          <p:cNvSpPr>
            <a:spLocks noGrp="1"/>
          </p:cNvSpPr>
          <p:nvPr>
            <p:ph idx="1"/>
          </p:nvPr>
        </p:nvSpPr>
        <p:spPr/>
        <p:txBody>
          <a:bodyPr/>
          <a:lstStyle/>
          <a:p>
            <a:r>
              <a:rPr lang="en-GB" dirty="0"/>
              <a:t>Coping mechanisms were very important for young people during the war, allowing them to find ways to take away from the harsh realities they were facing day to day these were; </a:t>
            </a:r>
          </a:p>
          <a:p>
            <a:r>
              <a:rPr lang="en-GB" dirty="0"/>
              <a:t>Imaginative play </a:t>
            </a:r>
          </a:p>
          <a:p>
            <a:r>
              <a:rPr lang="en-GB" dirty="0"/>
              <a:t>Artistic expression, painting, drawing or story telling </a:t>
            </a:r>
          </a:p>
          <a:p>
            <a:r>
              <a:rPr lang="en-GB" dirty="0"/>
              <a:t>Social bonds</a:t>
            </a:r>
          </a:p>
          <a:p>
            <a:r>
              <a:rPr lang="en-GB" dirty="0"/>
              <a:t>Family support</a:t>
            </a:r>
          </a:p>
          <a:p>
            <a:pPr marL="0" indent="0">
              <a:buNone/>
            </a:pPr>
            <a:r>
              <a:rPr lang="en-GB" dirty="0"/>
              <a:t>(total military insight, 2024)</a:t>
            </a:r>
          </a:p>
        </p:txBody>
      </p:sp>
    </p:spTree>
    <p:extLst>
      <p:ext uri="{BB962C8B-B14F-4D97-AF65-F5344CB8AC3E}">
        <p14:creationId xmlns:p14="http://schemas.microsoft.com/office/powerpoint/2010/main" val="2920843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D2D52-E70E-B901-D1D8-83DF7EC942FA}"/>
              </a:ext>
            </a:extLst>
          </p:cNvPr>
          <p:cNvSpPr>
            <a:spLocks noGrp="1"/>
          </p:cNvSpPr>
          <p:nvPr>
            <p:ph type="title"/>
          </p:nvPr>
        </p:nvSpPr>
        <p:spPr/>
        <p:txBody>
          <a:bodyPr/>
          <a:lstStyle/>
          <a:p>
            <a:r>
              <a:rPr lang="en-GB" dirty="0"/>
              <a:t>Rehabilitation after the war</a:t>
            </a:r>
          </a:p>
        </p:txBody>
      </p:sp>
      <p:sp>
        <p:nvSpPr>
          <p:cNvPr id="3" name="Content Placeholder 2">
            <a:extLst>
              <a:ext uri="{FF2B5EF4-FFF2-40B4-BE49-F238E27FC236}">
                <a16:creationId xmlns:a16="http://schemas.microsoft.com/office/drawing/2014/main" id="{DAA9EE6F-B3D2-BD8D-88A4-C344D2C878D7}"/>
              </a:ext>
            </a:extLst>
          </p:cNvPr>
          <p:cNvSpPr>
            <a:spLocks noGrp="1"/>
          </p:cNvSpPr>
          <p:nvPr>
            <p:ph idx="1"/>
          </p:nvPr>
        </p:nvSpPr>
        <p:spPr/>
        <p:txBody>
          <a:bodyPr/>
          <a:lstStyle/>
          <a:p>
            <a:pPr marL="0" indent="0">
              <a:buNone/>
            </a:pPr>
            <a:r>
              <a:rPr lang="en-GB" dirty="0"/>
              <a:t>A lot was needed to resort normality back into young peoples lives after the trauma of the second world war. </a:t>
            </a:r>
          </a:p>
          <a:p>
            <a:pPr marL="0" indent="0">
              <a:buNone/>
            </a:pPr>
            <a:r>
              <a:rPr lang="en-GB" dirty="0"/>
              <a:t>Professional councillors and social workers were brought to young people and children to help them process their emotions. This was often done using music and art. </a:t>
            </a:r>
          </a:p>
          <a:p>
            <a:pPr marL="0" indent="0">
              <a:buNone/>
            </a:pPr>
            <a:r>
              <a:rPr lang="en-GB" dirty="0"/>
              <a:t>Educational initiatives began to bring a sense of normal day to day routine back to children and young peoples lives. </a:t>
            </a:r>
          </a:p>
          <a:p>
            <a:pPr marL="0" indent="0">
              <a:buNone/>
            </a:pPr>
            <a:endParaRPr lang="en-GB" dirty="0"/>
          </a:p>
        </p:txBody>
      </p:sp>
    </p:spTree>
    <p:extLst>
      <p:ext uri="{BB962C8B-B14F-4D97-AF65-F5344CB8AC3E}">
        <p14:creationId xmlns:p14="http://schemas.microsoft.com/office/powerpoint/2010/main" val="1876815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55423-D2A0-0CB6-4B8A-F83C2575BB9E}"/>
              </a:ext>
            </a:extLst>
          </p:cNvPr>
          <p:cNvSpPr>
            <a:spLocks noGrp="1"/>
          </p:cNvSpPr>
          <p:nvPr>
            <p:ph type="title"/>
          </p:nvPr>
        </p:nvSpPr>
        <p:spPr>
          <a:xfrm>
            <a:off x="3175000" y="2587625"/>
            <a:ext cx="5842000" cy="1325563"/>
          </a:xfrm>
        </p:spPr>
        <p:txBody>
          <a:bodyPr/>
          <a:lstStyle/>
          <a:p>
            <a:r>
              <a:rPr lang="en-GB" dirty="0"/>
              <a:t>Thank you for listening. </a:t>
            </a:r>
          </a:p>
        </p:txBody>
      </p:sp>
    </p:spTree>
    <p:extLst>
      <p:ext uri="{BB962C8B-B14F-4D97-AF65-F5344CB8AC3E}">
        <p14:creationId xmlns:p14="http://schemas.microsoft.com/office/powerpoint/2010/main" val="2513672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810C7-8DAF-5B0F-A679-A466A2444E9F}"/>
              </a:ext>
            </a:extLst>
          </p:cNvPr>
          <p:cNvSpPr>
            <a:spLocks noGrp="1"/>
          </p:cNvSpPr>
          <p:nvPr>
            <p:ph type="title"/>
          </p:nvPr>
        </p:nvSpPr>
        <p:spPr/>
        <p:txBody>
          <a:bodyPr/>
          <a:lstStyle/>
          <a:p>
            <a:r>
              <a:rPr lang="en-GB" dirty="0"/>
              <a:t>Reference list </a:t>
            </a:r>
          </a:p>
        </p:txBody>
      </p:sp>
      <p:sp>
        <p:nvSpPr>
          <p:cNvPr id="5" name="Rectangle 2">
            <a:extLst>
              <a:ext uri="{FF2B5EF4-FFF2-40B4-BE49-F238E27FC236}">
                <a16:creationId xmlns:a16="http://schemas.microsoft.com/office/drawing/2014/main" id="{1B247275-73F5-B0CD-7DA2-DD33CD81DC95}"/>
              </a:ext>
            </a:extLst>
          </p:cNvPr>
          <p:cNvSpPr>
            <a:spLocks noGrp="1" noChangeArrowheads="1"/>
          </p:cNvSpPr>
          <p:nvPr>
            <p:ph idx="1"/>
          </p:nvPr>
        </p:nvSpPr>
        <p:spPr bwMode="auto">
          <a:xfrm>
            <a:off x="1003300" y="1379106"/>
            <a:ext cx="10185400" cy="40997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Clark, D. (2022).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Topic: Higher Education in the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Statista. Available at: https://www.statista.com/topics/6938/higher-education-in-the-uk/#topicOverview.</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England, H. (2020).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Children’s Lives in Second World War Britain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The Historic England Blog. Available at: https://heritagecalling.com/2020/02/04/childrens-lives-in-second-world-war-britain/.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Francis-Devine, B. (2024). Poverty in the UK: Statistics.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commonslibrary.parliament.uk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7096(7096). Available at: https://commonslibrary.parliament.uk/research-briefings/sn07096/.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Imperial War Museums (2018).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Growing Up In The Second World War</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Imperial War Museums. Available at: https://www.iwm.org.uk/history/growing-up-in-the-second-world-war.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 W. B. </a:t>
            </a: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Brockliss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(2016).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University of Oxford</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Oxford University Press.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Labour</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Research Department. (2024).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UK shows largest rise in poverty for 30 years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Available at: https://www.lrd.org.uk/free-read/uk-shows-largest-rise-poverty-30-years.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Tampa Bay Times. (n.d.).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Photo gallery: Historic images from World War II</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Available at: https://www.tampabay.com/news/military/war/photo-gallery-historic-images-from-world-war-ii/2240865/.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Team, E. (2024).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Impact of Children in WWII: Resilience and Survival - Total Military Insight</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The Insurance Universe. Available at: https://totalmilitaryinsight.com/children-in-wwii/ [Accessed 21 Jan. 2025].</a:t>
            </a:r>
          </a:p>
        </p:txBody>
      </p:sp>
    </p:spTree>
    <p:extLst>
      <p:ext uri="{BB962C8B-B14F-4D97-AF65-F5344CB8AC3E}">
        <p14:creationId xmlns:p14="http://schemas.microsoft.com/office/powerpoint/2010/main" val="703474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1121</Words>
  <Application>Microsoft Office PowerPoint</Application>
  <PresentationFormat>Widescreen</PresentationFormat>
  <Paragraphs>53</Paragraphs>
  <Slides>11</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Youth work </vt:lpstr>
      <vt:lpstr>1939</vt:lpstr>
      <vt:lpstr>PowerPoint Presentation</vt:lpstr>
      <vt:lpstr>Education for young people. </vt:lpstr>
      <vt:lpstr>Education now in britain. </vt:lpstr>
      <vt:lpstr>Health during the war</vt:lpstr>
      <vt:lpstr>Health now in Britain. </vt:lpstr>
      <vt:lpstr>Mental health in young people during the war </vt:lpstr>
      <vt:lpstr>Rehabilitation after the war</vt:lpstr>
      <vt:lpstr>Thank you for listening.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Morgan Davies</dc:creator>
  <cp:lastModifiedBy>Morgan Davies</cp:lastModifiedBy>
  <cp:revision>2</cp:revision>
  <dcterms:created xsi:type="dcterms:W3CDTF">2025-01-15T11:48:37Z</dcterms:created>
  <dcterms:modified xsi:type="dcterms:W3CDTF">2025-01-22T09:47:27Z</dcterms:modified>
</cp:coreProperties>
</file>