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notesMasterIdLst>
    <p:notesMasterId r:id="rId18"/>
  </p:notesMasterIdLst>
  <p:sldIdLst>
    <p:sldId id="256" r:id="rId2"/>
    <p:sldId id="263" r:id="rId3"/>
    <p:sldId id="264" r:id="rId4"/>
    <p:sldId id="267" r:id="rId5"/>
    <p:sldId id="268" r:id="rId6"/>
    <p:sldId id="269" r:id="rId7"/>
    <p:sldId id="259" r:id="rId8"/>
    <p:sldId id="271" r:id="rId9"/>
    <p:sldId id="272" r:id="rId10"/>
    <p:sldId id="274" r:id="rId11"/>
    <p:sldId id="273" r:id="rId12"/>
    <p:sldId id="261" r:id="rId13"/>
    <p:sldId id="262" r:id="rId14"/>
    <p:sldId id="265" r:id="rId15"/>
    <p:sldId id="258"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42"/>
    <p:restoredTop sz="95970"/>
  </p:normalViewPr>
  <p:slideViewPr>
    <p:cSldViewPr snapToGrid="0" snapToObjects="1">
      <p:cViewPr varScale="1">
        <p:scale>
          <a:sx n="116" d="100"/>
          <a:sy n="116" d="100"/>
        </p:scale>
        <p:origin x="280" y="19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34FF86-375A-40C9-9327-A1B2E9C0CA7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6CD475C-9437-43F8-AF27-98950E643084}">
      <dgm:prSet/>
      <dgm:spPr/>
      <dgm:t>
        <a:bodyPr/>
        <a:lstStyle/>
        <a:p>
          <a:r>
            <a:rPr lang="en-GB"/>
            <a:t>Flying start in life</a:t>
          </a:r>
          <a:endParaRPr lang="en-US"/>
        </a:p>
      </dgm:t>
    </dgm:pt>
    <dgm:pt modelId="{7F56D8B8-ABE9-4506-86BF-0E5529955FDC}" type="parTrans" cxnId="{554ABB3E-AEA0-47F5-B06C-55585E232897}">
      <dgm:prSet/>
      <dgm:spPr/>
      <dgm:t>
        <a:bodyPr/>
        <a:lstStyle/>
        <a:p>
          <a:endParaRPr lang="en-US"/>
        </a:p>
      </dgm:t>
    </dgm:pt>
    <dgm:pt modelId="{09D6A16B-A932-466C-B8E5-167B7FE1908A}" type="sibTrans" cxnId="{554ABB3E-AEA0-47F5-B06C-55585E232897}">
      <dgm:prSet/>
      <dgm:spPr/>
      <dgm:t>
        <a:bodyPr/>
        <a:lstStyle/>
        <a:p>
          <a:endParaRPr lang="en-US"/>
        </a:p>
      </dgm:t>
    </dgm:pt>
    <dgm:pt modelId="{1FD52B17-E3A3-428D-92E6-FCBC2E9C3AAA}">
      <dgm:prSet/>
      <dgm:spPr/>
      <dgm:t>
        <a:bodyPr/>
        <a:lstStyle/>
        <a:p>
          <a:r>
            <a:rPr lang="en-GB"/>
            <a:t>Comprehensive range of education</a:t>
          </a:r>
          <a:endParaRPr lang="en-US"/>
        </a:p>
      </dgm:t>
    </dgm:pt>
    <dgm:pt modelId="{78A7188D-5459-4378-B797-BAB3618E444B}" type="parTrans" cxnId="{4AD5B5F1-59E9-4D4E-B171-EFB6548F2E99}">
      <dgm:prSet/>
      <dgm:spPr/>
      <dgm:t>
        <a:bodyPr/>
        <a:lstStyle/>
        <a:p>
          <a:endParaRPr lang="en-US"/>
        </a:p>
      </dgm:t>
    </dgm:pt>
    <dgm:pt modelId="{56D5898D-601C-4B51-B01A-39546D366B2C}" type="sibTrans" cxnId="{4AD5B5F1-59E9-4D4E-B171-EFB6548F2E99}">
      <dgm:prSet/>
      <dgm:spPr/>
      <dgm:t>
        <a:bodyPr/>
        <a:lstStyle/>
        <a:p>
          <a:endParaRPr lang="en-US"/>
        </a:p>
      </dgm:t>
    </dgm:pt>
    <dgm:pt modelId="{BE7FFD34-E489-4648-8D75-395FEDA7EC8F}">
      <dgm:prSet/>
      <dgm:spPr/>
      <dgm:t>
        <a:bodyPr/>
        <a:lstStyle/>
        <a:p>
          <a:r>
            <a:rPr lang="en-GB"/>
            <a:t>Free from victimisation</a:t>
          </a:r>
          <a:endParaRPr lang="en-US"/>
        </a:p>
      </dgm:t>
    </dgm:pt>
    <dgm:pt modelId="{4F3FDD3A-39AD-4B15-8C38-87C4F4178FBD}" type="parTrans" cxnId="{768F34B6-6901-4B46-997F-E8E19B08BDCC}">
      <dgm:prSet/>
      <dgm:spPr/>
      <dgm:t>
        <a:bodyPr/>
        <a:lstStyle/>
        <a:p>
          <a:endParaRPr lang="en-US"/>
        </a:p>
      </dgm:t>
    </dgm:pt>
    <dgm:pt modelId="{1325850B-2AA2-475E-AB45-ED5A49846DE2}" type="sibTrans" cxnId="{768F34B6-6901-4B46-997F-E8E19B08BDCC}">
      <dgm:prSet/>
      <dgm:spPr/>
      <dgm:t>
        <a:bodyPr/>
        <a:lstStyle/>
        <a:p>
          <a:endParaRPr lang="en-US"/>
        </a:p>
      </dgm:t>
    </dgm:pt>
    <dgm:pt modelId="{35A0B816-F239-43CC-9858-12526C387FFA}">
      <dgm:prSet/>
      <dgm:spPr/>
      <dgm:t>
        <a:bodyPr/>
        <a:lstStyle/>
        <a:p>
          <a:r>
            <a:rPr lang="en-GB"/>
            <a:t>Access to play</a:t>
          </a:r>
          <a:endParaRPr lang="en-US"/>
        </a:p>
      </dgm:t>
    </dgm:pt>
    <dgm:pt modelId="{A2EBB5C8-430B-4C0A-9F38-436ED5DD5426}" type="parTrans" cxnId="{918AB09E-3688-4FDB-BCFD-2BF0A243084F}">
      <dgm:prSet/>
      <dgm:spPr/>
      <dgm:t>
        <a:bodyPr/>
        <a:lstStyle/>
        <a:p>
          <a:endParaRPr lang="en-US"/>
        </a:p>
      </dgm:t>
    </dgm:pt>
    <dgm:pt modelId="{9811955A-1A06-4E8D-89C5-7006CD295A48}" type="sibTrans" cxnId="{918AB09E-3688-4FDB-BCFD-2BF0A243084F}">
      <dgm:prSet/>
      <dgm:spPr/>
      <dgm:t>
        <a:bodyPr/>
        <a:lstStyle/>
        <a:p>
          <a:endParaRPr lang="en-US"/>
        </a:p>
      </dgm:t>
    </dgm:pt>
    <dgm:pt modelId="{738DFE63-7896-494C-A104-9979E494C01E}">
      <dgm:prSet/>
      <dgm:spPr/>
      <dgm:t>
        <a:bodyPr/>
        <a:lstStyle/>
        <a:p>
          <a:r>
            <a:rPr lang="en-GB"/>
            <a:t>Be listened to</a:t>
          </a:r>
          <a:endParaRPr lang="en-US"/>
        </a:p>
      </dgm:t>
    </dgm:pt>
    <dgm:pt modelId="{007183E4-B3AE-4080-9B71-E1C0341C13B7}" type="parTrans" cxnId="{F497E480-16E8-4104-9A89-E80CA363CA92}">
      <dgm:prSet/>
      <dgm:spPr/>
      <dgm:t>
        <a:bodyPr/>
        <a:lstStyle/>
        <a:p>
          <a:endParaRPr lang="en-US"/>
        </a:p>
      </dgm:t>
    </dgm:pt>
    <dgm:pt modelId="{F8082AF6-F5A5-42C9-BA58-389994B0F40A}" type="sibTrans" cxnId="{F497E480-16E8-4104-9A89-E80CA363CA92}">
      <dgm:prSet/>
      <dgm:spPr/>
      <dgm:t>
        <a:bodyPr/>
        <a:lstStyle/>
        <a:p>
          <a:endParaRPr lang="en-US"/>
        </a:p>
      </dgm:t>
    </dgm:pt>
    <dgm:pt modelId="{E78AE48F-C499-4ED1-98C0-0B6D7582067A}">
      <dgm:prSet/>
      <dgm:spPr/>
      <dgm:t>
        <a:bodyPr/>
        <a:lstStyle/>
        <a:p>
          <a:r>
            <a:rPr lang="en-GB"/>
            <a:t>Safe home</a:t>
          </a:r>
          <a:endParaRPr lang="en-US"/>
        </a:p>
      </dgm:t>
    </dgm:pt>
    <dgm:pt modelId="{4611E286-A847-4E0B-8874-589CD69D9BEB}" type="parTrans" cxnId="{0A4A926A-E49E-41B2-ABE5-07AC390193E7}">
      <dgm:prSet/>
      <dgm:spPr/>
      <dgm:t>
        <a:bodyPr/>
        <a:lstStyle/>
        <a:p>
          <a:endParaRPr lang="en-US"/>
        </a:p>
      </dgm:t>
    </dgm:pt>
    <dgm:pt modelId="{FC37E3C8-D0CF-4FCB-B12D-C9DC186A5499}" type="sibTrans" cxnId="{0A4A926A-E49E-41B2-ABE5-07AC390193E7}">
      <dgm:prSet/>
      <dgm:spPr/>
      <dgm:t>
        <a:bodyPr/>
        <a:lstStyle/>
        <a:p>
          <a:endParaRPr lang="en-US"/>
        </a:p>
      </dgm:t>
    </dgm:pt>
    <dgm:pt modelId="{A32C9222-92F1-4F5E-91D1-59CC9CFF56EA}">
      <dgm:prSet/>
      <dgm:spPr/>
      <dgm:t>
        <a:bodyPr/>
        <a:lstStyle/>
        <a:p>
          <a:r>
            <a:rPr lang="en-GB" dirty="0"/>
            <a:t>Not disadvantaged</a:t>
          </a:r>
          <a:endParaRPr lang="en-US" dirty="0"/>
        </a:p>
      </dgm:t>
    </dgm:pt>
    <dgm:pt modelId="{29BBA513-EF90-4893-83A5-C6D08DFEEA1F}" type="parTrans" cxnId="{6DC5FD87-8D78-46BE-938A-CB2ABD724CA3}">
      <dgm:prSet/>
      <dgm:spPr/>
      <dgm:t>
        <a:bodyPr/>
        <a:lstStyle/>
        <a:p>
          <a:endParaRPr lang="en-US"/>
        </a:p>
      </dgm:t>
    </dgm:pt>
    <dgm:pt modelId="{B2273F80-F8FA-47A6-B451-E9537995BCF1}" type="sibTrans" cxnId="{6DC5FD87-8D78-46BE-938A-CB2ABD724CA3}">
      <dgm:prSet/>
      <dgm:spPr/>
      <dgm:t>
        <a:bodyPr/>
        <a:lstStyle/>
        <a:p>
          <a:endParaRPr lang="en-US"/>
        </a:p>
      </dgm:t>
    </dgm:pt>
    <dgm:pt modelId="{03BE5B34-F8EE-C245-BBE2-ECE65B646DFB}" type="pres">
      <dgm:prSet presAssocID="{C634FF86-375A-40C9-9327-A1B2E9C0CA77}" presName="linear" presStyleCnt="0">
        <dgm:presLayoutVars>
          <dgm:animLvl val="lvl"/>
          <dgm:resizeHandles val="exact"/>
        </dgm:presLayoutVars>
      </dgm:prSet>
      <dgm:spPr/>
    </dgm:pt>
    <dgm:pt modelId="{7F375EA8-7C06-E340-A859-4B50E148E54B}" type="pres">
      <dgm:prSet presAssocID="{86CD475C-9437-43F8-AF27-98950E643084}" presName="parentText" presStyleLbl="node1" presStyleIdx="0" presStyleCnt="7">
        <dgm:presLayoutVars>
          <dgm:chMax val="0"/>
          <dgm:bulletEnabled val="1"/>
        </dgm:presLayoutVars>
      </dgm:prSet>
      <dgm:spPr/>
    </dgm:pt>
    <dgm:pt modelId="{4AE9E23B-D577-E84D-8287-6E49BDD90A3D}" type="pres">
      <dgm:prSet presAssocID="{09D6A16B-A932-466C-B8E5-167B7FE1908A}" presName="spacer" presStyleCnt="0"/>
      <dgm:spPr/>
    </dgm:pt>
    <dgm:pt modelId="{E1A7F681-AECB-4845-B603-715595FC87E1}" type="pres">
      <dgm:prSet presAssocID="{1FD52B17-E3A3-428D-92E6-FCBC2E9C3AAA}" presName="parentText" presStyleLbl="node1" presStyleIdx="1" presStyleCnt="7">
        <dgm:presLayoutVars>
          <dgm:chMax val="0"/>
          <dgm:bulletEnabled val="1"/>
        </dgm:presLayoutVars>
      </dgm:prSet>
      <dgm:spPr/>
    </dgm:pt>
    <dgm:pt modelId="{008FCF74-9442-904E-8FFE-791C6C2EBB93}" type="pres">
      <dgm:prSet presAssocID="{56D5898D-601C-4B51-B01A-39546D366B2C}" presName="spacer" presStyleCnt="0"/>
      <dgm:spPr/>
    </dgm:pt>
    <dgm:pt modelId="{B2118386-E015-4540-A6C2-D3B84144EC26}" type="pres">
      <dgm:prSet presAssocID="{BE7FFD34-E489-4648-8D75-395FEDA7EC8F}" presName="parentText" presStyleLbl="node1" presStyleIdx="2" presStyleCnt="7">
        <dgm:presLayoutVars>
          <dgm:chMax val="0"/>
          <dgm:bulletEnabled val="1"/>
        </dgm:presLayoutVars>
      </dgm:prSet>
      <dgm:spPr/>
    </dgm:pt>
    <dgm:pt modelId="{2CAE5E75-E7A4-7243-A5CD-92A9A624E3F0}" type="pres">
      <dgm:prSet presAssocID="{1325850B-2AA2-475E-AB45-ED5A49846DE2}" presName="spacer" presStyleCnt="0"/>
      <dgm:spPr/>
    </dgm:pt>
    <dgm:pt modelId="{8FB4B1DC-A492-EC4F-8D54-4127B1FFEFCB}" type="pres">
      <dgm:prSet presAssocID="{35A0B816-F239-43CC-9858-12526C387FFA}" presName="parentText" presStyleLbl="node1" presStyleIdx="3" presStyleCnt="7">
        <dgm:presLayoutVars>
          <dgm:chMax val="0"/>
          <dgm:bulletEnabled val="1"/>
        </dgm:presLayoutVars>
      </dgm:prSet>
      <dgm:spPr/>
    </dgm:pt>
    <dgm:pt modelId="{8B3EBE4B-8AFD-7E4A-8BF5-4C58ADB6392A}" type="pres">
      <dgm:prSet presAssocID="{9811955A-1A06-4E8D-89C5-7006CD295A48}" presName="spacer" presStyleCnt="0"/>
      <dgm:spPr/>
    </dgm:pt>
    <dgm:pt modelId="{15608BEB-18AF-C64D-B8A4-F775A893940F}" type="pres">
      <dgm:prSet presAssocID="{738DFE63-7896-494C-A104-9979E494C01E}" presName="parentText" presStyleLbl="node1" presStyleIdx="4" presStyleCnt="7">
        <dgm:presLayoutVars>
          <dgm:chMax val="0"/>
          <dgm:bulletEnabled val="1"/>
        </dgm:presLayoutVars>
      </dgm:prSet>
      <dgm:spPr/>
    </dgm:pt>
    <dgm:pt modelId="{48A00027-8EE2-E544-A325-7FFCFB94B3D2}" type="pres">
      <dgm:prSet presAssocID="{F8082AF6-F5A5-42C9-BA58-389994B0F40A}" presName="spacer" presStyleCnt="0"/>
      <dgm:spPr/>
    </dgm:pt>
    <dgm:pt modelId="{C2E44CA4-CB1D-5148-9EA1-44122A5F7090}" type="pres">
      <dgm:prSet presAssocID="{E78AE48F-C499-4ED1-98C0-0B6D7582067A}" presName="parentText" presStyleLbl="node1" presStyleIdx="5" presStyleCnt="7">
        <dgm:presLayoutVars>
          <dgm:chMax val="0"/>
          <dgm:bulletEnabled val="1"/>
        </dgm:presLayoutVars>
      </dgm:prSet>
      <dgm:spPr/>
    </dgm:pt>
    <dgm:pt modelId="{3C135D19-FC1B-3D4B-88A6-D2202B4CF839}" type="pres">
      <dgm:prSet presAssocID="{FC37E3C8-D0CF-4FCB-B12D-C9DC186A5499}" presName="spacer" presStyleCnt="0"/>
      <dgm:spPr/>
    </dgm:pt>
    <dgm:pt modelId="{0DD7579B-CFC7-6348-959D-361FFE849D61}" type="pres">
      <dgm:prSet presAssocID="{A32C9222-92F1-4F5E-91D1-59CC9CFF56EA}" presName="parentText" presStyleLbl="node1" presStyleIdx="6" presStyleCnt="7">
        <dgm:presLayoutVars>
          <dgm:chMax val="0"/>
          <dgm:bulletEnabled val="1"/>
        </dgm:presLayoutVars>
      </dgm:prSet>
      <dgm:spPr/>
    </dgm:pt>
  </dgm:ptLst>
  <dgm:cxnLst>
    <dgm:cxn modelId="{D3CB8B0F-21AD-B84A-A920-62519E1A64C9}" type="presOf" srcId="{A32C9222-92F1-4F5E-91D1-59CC9CFF56EA}" destId="{0DD7579B-CFC7-6348-959D-361FFE849D61}" srcOrd="0" destOrd="0" presId="urn:microsoft.com/office/officeart/2005/8/layout/vList2"/>
    <dgm:cxn modelId="{1886BA3C-EE9F-AB4C-B2C0-E94446DBB332}" type="presOf" srcId="{E78AE48F-C499-4ED1-98C0-0B6D7582067A}" destId="{C2E44CA4-CB1D-5148-9EA1-44122A5F7090}" srcOrd="0" destOrd="0" presId="urn:microsoft.com/office/officeart/2005/8/layout/vList2"/>
    <dgm:cxn modelId="{554ABB3E-AEA0-47F5-B06C-55585E232897}" srcId="{C634FF86-375A-40C9-9327-A1B2E9C0CA77}" destId="{86CD475C-9437-43F8-AF27-98950E643084}" srcOrd="0" destOrd="0" parTransId="{7F56D8B8-ABE9-4506-86BF-0E5529955FDC}" sibTransId="{09D6A16B-A932-466C-B8E5-167B7FE1908A}"/>
    <dgm:cxn modelId="{0A4A926A-E49E-41B2-ABE5-07AC390193E7}" srcId="{C634FF86-375A-40C9-9327-A1B2E9C0CA77}" destId="{E78AE48F-C499-4ED1-98C0-0B6D7582067A}" srcOrd="5" destOrd="0" parTransId="{4611E286-A847-4E0B-8874-589CD69D9BEB}" sibTransId="{FC37E3C8-D0CF-4FCB-B12D-C9DC186A5499}"/>
    <dgm:cxn modelId="{E2514A6F-23A5-1E4E-91D3-AFB5ED3C69C6}" type="presOf" srcId="{86CD475C-9437-43F8-AF27-98950E643084}" destId="{7F375EA8-7C06-E340-A859-4B50E148E54B}" srcOrd="0" destOrd="0" presId="urn:microsoft.com/office/officeart/2005/8/layout/vList2"/>
    <dgm:cxn modelId="{BBA9A77A-AC69-1344-92BB-CE97769447E6}" type="presOf" srcId="{1FD52B17-E3A3-428D-92E6-FCBC2E9C3AAA}" destId="{E1A7F681-AECB-4845-B603-715595FC87E1}" srcOrd="0" destOrd="0" presId="urn:microsoft.com/office/officeart/2005/8/layout/vList2"/>
    <dgm:cxn modelId="{F497E480-16E8-4104-9A89-E80CA363CA92}" srcId="{C634FF86-375A-40C9-9327-A1B2E9C0CA77}" destId="{738DFE63-7896-494C-A104-9979E494C01E}" srcOrd="4" destOrd="0" parTransId="{007183E4-B3AE-4080-9B71-E1C0341C13B7}" sibTransId="{F8082AF6-F5A5-42C9-BA58-389994B0F40A}"/>
    <dgm:cxn modelId="{6DC5FD87-8D78-46BE-938A-CB2ABD724CA3}" srcId="{C634FF86-375A-40C9-9327-A1B2E9C0CA77}" destId="{A32C9222-92F1-4F5E-91D1-59CC9CFF56EA}" srcOrd="6" destOrd="0" parTransId="{29BBA513-EF90-4893-83A5-C6D08DFEEA1F}" sibTransId="{B2273F80-F8FA-47A6-B451-E9537995BCF1}"/>
    <dgm:cxn modelId="{5373AC98-53AE-AD43-BA11-F6A7E0E61475}" type="presOf" srcId="{BE7FFD34-E489-4648-8D75-395FEDA7EC8F}" destId="{B2118386-E015-4540-A6C2-D3B84144EC26}" srcOrd="0" destOrd="0" presId="urn:microsoft.com/office/officeart/2005/8/layout/vList2"/>
    <dgm:cxn modelId="{918AB09E-3688-4FDB-BCFD-2BF0A243084F}" srcId="{C634FF86-375A-40C9-9327-A1B2E9C0CA77}" destId="{35A0B816-F239-43CC-9858-12526C387FFA}" srcOrd="3" destOrd="0" parTransId="{A2EBB5C8-430B-4C0A-9F38-436ED5DD5426}" sibTransId="{9811955A-1A06-4E8D-89C5-7006CD295A48}"/>
    <dgm:cxn modelId="{940006AB-4A6F-354D-9CD0-20728CA90FBB}" type="presOf" srcId="{738DFE63-7896-494C-A104-9979E494C01E}" destId="{15608BEB-18AF-C64D-B8A4-F775A893940F}" srcOrd="0" destOrd="0" presId="urn:microsoft.com/office/officeart/2005/8/layout/vList2"/>
    <dgm:cxn modelId="{768F34B6-6901-4B46-997F-E8E19B08BDCC}" srcId="{C634FF86-375A-40C9-9327-A1B2E9C0CA77}" destId="{BE7FFD34-E489-4648-8D75-395FEDA7EC8F}" srcOrd="2" destOrd="0" parTransId="{4F3FDD3A-39AD-4B15-8C38-87C4F4178FBD}" sibTransId="{1325850B-2AA2-475E-AB45-ED5A49846DE2}"/>
    <dgm:cxn modelId="{E401D7D7-A783-EF47-85FB-42D2D5D67763}" type="presOf" srcId="{35A0B816-F239-43CC-9858-12526C387FFA}" destId="{8FB4B1DC-A492-EC4F-8D54-4127B1FFEFCB}" srcOrd="0" destOrd="0" presId="urn:microsoft.com/office/officeart/2005/8/layout/vList2"/>
    <dgm:cxn modelId="{10660BEB-64A5-C140-9AE3-33FAAD9A2037}" type="presOf" srcId="{C634FF86-375A-40C9-9327-A1B2E9C0CA77}" destId="{03BE5B34-F8EE-C245-BBE2-ECE65B646DFB}" srcOrd="0" destOrd="0" presId="urn:microsoft.com/office/officeart/2005/8/layout/vList2"/>
    <dgm:cxn modelId="{4AD5B5F1-59E9-4D4E-B171-EFB6548F2E99}" srcId="{C634FF86-375A-40C9-9327-A1B2E9C0CA77}" destId="{1FD52B17-E3A3-428D-92E6-FCBC2E9C3AAA}" srcOrd="1" destOrd="0" parTransId="{78A7188D-5459-4378-B797-BAB3618E444B}" sibTransId="{56D5898D-601C-4B51-B01A-39546D366B2C}"/>
    <dgm:cxn modelId="{73040CE8-91DC-4C47-AD9B-9A6CCD9AE07B}" type="presParOf" srcId="{03BE5B34-F8EE-C245-BBE2-ECE65B646DFB}" destId="{7F375EA8-7C06-E340-A859-4B50E148E54B}" srcOrd="0" destOrd="0" presId="urn:microsoft.com/office/officeart/2005/8/layout/vList2"/>
    <dgm:cxn modelId="{1DD2341B-637C-4E49-BDAB-A5A055F11F2A}" type="presParOf" srcId="{03BE5B34-F8EE-C245-BBE2-ECE65B646DFB}" destId="{4AE9E23B-D577-E84D-8287-6E49BDD90A3D}" srcOrd="1" destOrd="0" presId="urn:microsoft.com/office/officeart/2005/8/layout/vList2"/>
    <dgm:cxn modelId="{6DCA451D-3075-3141-9F8F-02A74F1A755E}" type="presParOf" srcId="{03BE5B34-F8EE-C245-BBE2-ECE65B646DFB}" destId="{E1A7F681-AECB-4845-B603-715595FC87E1}" srcOrd="2" destOrd="0" presId="urn:microsoft.com/office/officeart/2005/8/layout/vList2"/>
    <dgm:cxn modelId="{223D1EA4-200E-5749-A9DE-72B39DA33BA1}" type="presParOf" srcId="{03BE5B34-F8EE-C245-BBE2-ECE65B646DFB}" destId="{008FCF74-9442-904E-8FFE-791C6C2EBB93}" srcOrd="3" destOrd="0" presId="urn:microsoft.com/office/officeart/2005/8/layout/vList2"/>
    <dgm:cxn modelId="{3FDE8F09-EB76-CF4B-A74A-E18E0F0C4D10}" type="presParOf" srcId="{03BE5B34-F8EE-C245-BBE2-ECE65B646DFB}" destId="{B2118386-E015-4540-A6C2-D3B84144EC26}" srcOrd="4" destOrd="0" presId="urn:microsoft.com/office/officeart/2005/8/layout/vList2"/>
    <dgm:cxn modelId="{A765CC04-F846-6041-B087-6967512BA60C}" type="presParOf" srcId="{03BE5B34-F8EE-C245-BBE2-ECE65B646DFB}" destId="{2CAE5E75-E7A4-7243-A5CD-92A9A624E3F0}" srcOrd="5" destOrd="0" presId="urn:microsoft.com/office/officeart/2005/8/layout/vList2"/>
    <dgm:cxn modelId="{7E60DFAA-CD00-394A-8928-958AFF12D138}" type="presParOf" srcId="{03BE5B34-F8EE-C245-BBE2-ECE65B646DFB}" destId="{8FB4B1DC-A492-EC4F-8D54-4127B1FFEFCB}" srcOrd="6" destOrd="0" presId="urn:microsoft.com/office/officeart/2005/8/layout/vList2"/>
    <dgm:cxn modelId="{C3EF3800-533E-C049-9A57-C0D2D9C035AA}" type="presParOf" srcId="{03BE5B34-F8EE-C245-BBE2-ECE65B646DFB}" destId="{8B3EBE4B-8AFD-7E4A-8BF5-4C58ADB6392A}" srcOrd="7" destOrd="0" presId="urn:microsoft.com/office/officeart/2005/8/layout/vList2"/>
    <dgm:cxn modelId="{5CA87ACA-7110-464F-8809-5B84838D1443}" type="presParOf" srcId="{03BE5B34-F8EE-C245-BBE2-ECE65B646DFB}" destId="{15608BEB-18AF-C64D-B8A4-F775A893940F}" srcOrd="8" destOrd="0" presId="urn:microsoft.com/office/officeart/2005/8/layout/vList2"/>
    <dgm:cxn modelId="{1CCC6D65-F94D-1C47-BADA-D7127001E395}" type="presParOf" srcId="{03BE5B34-F8EE-C245-BBE2-ECE65B646DFB}" destId="{48A00027-8EE2-E544-A325-7FFCFB94B3D2}" srcOrd="9" destOrd="0" presId="urn:microsoft.com/office/officeart/2005/8/layout/vList2"/>
    <dgm:cxn modelId="{02853B01-BF5A-EE4F-B0A6-161F3681C45C}" type="presParOf" srcId="{03BE5B34-F8EE-C245-BBE2-ECE65B646DFB}" destId="{C2E44CA4-CB1D-5148-9EA1-44122A5F7090}" srcOrd="10" destOrd="0" presId="urn:microsoft.com/office/officeart/2005/8/layout/vList2"/>
    <dgm:cxn modelId="{7BF248C3-FB3B-7B4A-AC94-16B9854A4B94}" type="presParOf" srcId="{03BE5B34-F8EE-C245-BBE2-ECE65B646DFB}" destId="{3C135D19-FC1B-3D4B-88A6-D2202B4CF839}" srcOrd="11" destOrd="0" presId="urn:microsoft.com/office/officeart/2005/8/layout/vList2"/>
    <dgm:cxn modelId="{A83C60CA-1598-D246-8C32-0B543251F86F}" type="presParOf" srcId="{03BE5B34-F8EE-C245-BBE2-ECE65B646DFB}" destId="{0DD7579B-CFC7-6348-959D-361FFE849D61}"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D73A66-5248-4104-8DC3-37FC8B17649C}" type="doc">
      <dgm:prSet loTypeId="urn:microsoft.com/office/officeart/2005/8/layout/cycle3" loCatId="cycle" qsTypeId="urn:microsoft.com/office/officeart/2005/8/quickstyle/simple1" qsCatId="simple" csTypeId="urn:microsoft.com/office/officeart/2005/8/colors/colorful5" csCatId="colorful" phldr="1"/>
      <dgm:spPr/>
      <dgm:t>
        <a:bodyPr/>
        <a:lstStyle/>
        <a:p>
          <a:endParaRPr lang="en-US"/>
        </a:p>
      </dgm:t>
    </dgm:pt>
    <dgm:pt modelId="{F3CF22F4-B8C7-448F-91F3-C7E6E568FE2D}">
      <dgm:prSet/>
      <dgm:spPr/>
      <dgm:t>
        <a:bodyPr/>
        <a:lstStyle/>
        <a:p>
          <a:r>
            <a:rPr lang="en-GB"/>
            <a:t>Te Whāriki has the authority for children to learn alongside others where they learn and capture numerous experiences.</a:t>
          </a:r>
          <a:endParaRPr lang="en-US"/>
        </a:p>
      </dgm:t>
    </dgm:pt>
    <dgm:pt modelId="{FC195BAA-1127-4372-8EDD-80FD2708B6CB}" type="parTrans" cxnId="{0CD4612B-66F2-4D07-A286-4BEBD66043DE}">
      <dgm:prSet/>
      <dgm:spPr/>
      <dgm:t>
        <a:bodyPr/>
        <a:lstStyle/>
        <a:p>
          <a:endParaRPr lang="en-US"/>
        </a:p>
      </dgm:t>
    </dgm:pt>
    <dgm:pt modelId="{48E3202E-2F5F-4818-AFBA-336355174D2A}" type="sibTrans" cxnId="{0CD4612B-66F2-4D07-A286-4BEBD66043DE}">
      <dgm:prSet/>
      <dgm:spPr/>
      <dgm:t>
        <a:bodyPr/>
        <a:lstStyle/>
        <a:p>
          <a:endParaRPr lang="en-US"/>
        </a:p>
      </dgm:t>
    </dgm:pt>
    <dgm:pt modelId="{90947123-C01D-4970-AE8D-A3C6304FA96B}">
      <dgm:prSet/>
      <dgm:spPr/>
      <dgm:t>
        <a:bodyPr/>
        <a:lstStyle/>
        <a:p>
          <a:r>
            <a:rPr lang="en-GB"/>
            <a:t>The curriculum requires that children have their strengths, abilities, needs and their interests and respond to them.</a:t>
          </a:r>
          <a:endParaRPr lang="en-US"/>
        </a:p>
      </dgm:t>
    </dgm:pt>
    <dgm:pt modelId="{58D11B88-B3E6-4D6A-B073-DCAD50FAF308}" type="parTrans" cxnId="{1A009B41-6868-4563-B7A1-8B2974D17136}">
      <dgm:prSet/>
      <dgm:spPr/>
      <dgm:t>
        <a:bodyPr/>
        <a:lstStyle/>
        <a:p>
          <a:endParaRPr lang="en-US"/>
        </a:p>
      </dgm:t>
    </dgm:pt>
    <dgm:pt modelId="{9E34FD8D-7A30-4FE6-AD60-826C80E4EA49}" type="sibTrans" cxnId="{1A009B41-6868-4563-B7A1-8B2974D17136}">
      <dgm:prSet/>
      <dgm:spPr/>
      <dgm:t>
        <a:bodyPr/>
        <a:lstStyle/>
        <a:p>
          <a:endParaRPr lang="en-US"/>
        </a:p>
      </dgm:t>
    </dgm:pt>
    <dgm:pt modelId="{0DA5E518-9D7E-4C28-AC3B-0D2676B1DF87}">
      <dgm:prSet/>
      <dgm:spPr/>
      <dgm:t>
        <a:bodyPr/>
        <a:lstStyle/>
        <a:p>
          <a:r>
            <a:rPr lang="en-GB"/>
            <a:t>Schools adapt the learning environments and their approaches to teaching.</a:t>
          </a:r>
          <a:endParaRPr lang="en-US"/>
        </a:p>
      </dgm:t>
    </dgm:pt>
    <dgm:pt modelId="{1B1D451D-DADF-46F2-866B-C9BBE4CE5BD9}" type="parTrans" cxnId="{9434BE88-8657-42D1-ADFF-D4C32FBCDBCA}">
      <dgm:prSet/>
      <dgm:spPr/>
      <dgm:t>
        <a:bodyPr/>
        <a:lstStyle/>
        <a:p>
          <a:endParaRPr lang="en-US"/>
        </a:p>
      </dgm:t>
    </dgm:pt>
    <dgm:pt modelId="{9D52BC94-85AE-4CAD-87F4-57580C62C3FE}" type="sibTrans" cxnId="{9434BE88-8657-42D1-ADFF-D4C32FBCDBCA}">
      <dgm:prSet/>
      <dgm:spPr/>
      <dgm:t>
        <a:bodyPr/>
        <a:lstStyle/>
        <a:p>
          <a:endParaRPr lang="en-US"/>
        </a:p>
      </dgm:t>
    </dgm:pt>
    <dgm:pt modelId="{AEC9A124-CBDB-4CB1-BABC-13D192F2464A}">
      <dgm:prSet/>
      <dgm:spPr/>
      <dgm:t>
        <a:bodyPr/>
        <a:lstStyle/>
        <a:p>
          <a:r>
            <a:rPr lang="en-GB" dirty="0"/>
            <a:t>Barriers are removed anyway </a:t>
          </a:r>
          <a:r>
            <a:rPr lang="en-GB"/>
            <a:t>they can, </a:t>
          </a:r>
          <a:r>
            <a:rPr lang="en-GB" dirty="0"/>
            <a:t>and teachers work with family in order to rid the school of barriers.</a:t>
          </a:r>
          <a:endParaRPr lang="en-US" dirty="0"/>
        </a:p>
      </dgm:t>
    </dgm:pt>
    <dgm:pt modelId="{C8CF8362-B5BB-4ABB-A700-DA35B6D94AAE}" type="parTrans" cxnId="{61B63696-1BDB-47C8-BD97-5C2106923193}">
      <dgm:prSet/>
      <dgm:spPr/>
      <dgm:t>
        <a:bodyPr/>
        <a:lstStyle/>
        <a:p>
          <a:endParaRPr lang="en-US"/>
        </a:p>
      </dgm:t>
    </dgm:pt>
    <dgm:pt modelId="{14D911E9-A9E3-42CE-B924-465E5CE0BD26}" type="sibTrans" cxnId="{61B63696-1BDB-47C8-BD97-5C2106923193}">
      <dgm:prSet/>
      <dgm:spPr/>
      <dgm:t>
        <a:bodyPr/>
        <a:lstStyle/>
        <a:p>
          <a:endParaRPr lang="en-US"/>
        </a:p>
      </dgm:t>
    </dgm:pt>
    <dgm:pt modelId="{C2368973-01B3-B74A-9A5F-72951A332817}" type="pres">
      <dgm:prSet presAssocID="{D9D73A66-5248-4104-8DC3-37FC8B17649C}" presName="Name0" presStyleCnt="0">
        <dgm:presLayoutVars>
          <dgm:dir/>
          <dgm:resizeHandles val="exact"/>
        </dgm:presLayoutVars>
      </dgm:prSet>
      <dgm:spPr/>
    </dgm:pt>
    <dgm:pt modelId="{099762D7-46E0-E74C-B416-A645C3A93685}" type="pres">
      <dgm:prSet presAssocID="{D9D73A66-5248-4104-8DC3-37FC8B17649C}" presName="cycle" presStyleCnt="0"/>
      <dgm:spPr/>
    </dgm:pt>
    <dgm:pt modelId="{FB721E1B-C094-BF40-8CB6-AF726AEA4B6E}" type="pres">
      <dgm:prSet presAssocID="{F3CF22F4-B8C7-448F-91F3-C7E6E568FE2D}" presName="nodeFirstNode" presStyleLbl="node1" presStyleIdx="0" presStyleCnt="4">
        <dgm:presLayoutVars>
          <dgm:bulletEnabled val="1"/>
        </dgm:presLayoutVars>
      </dgm:prSet>
      <dgm:spPr/>
    </dgm:pt>
    <dgm:pt modelId="{A0D58FA4-04B8-7841-96A2-A9FD511BDF3D}" type="pres">
      <dgm:prSet presAssocID="{48E3202E-2F5F-4818-AFBA-336355174D2A}" presName="sibTransFirstNode" presStyleLbl="bgShp" presStyleIdx="0" presStyleCnt="1"/>
      <dgm:spPr/>
    </dgm:pt>
    <dgm:pt modelId="{2D323AD7-A8C9-A04A-8358-9CD470365593}" type="pres">
      <dgm:prSet presAssocID="{90947123-C01D-4970-AE8D-A3C6304FA96B}" presName="nodeFollowingNodes" presStyleLbl="node1" presStyleIdx="1" presStyleCnt="4">
        <dgm:presLayoutVars>
          <dgm:bulletEnabled val="1"/>
        </dgm:presLayoutVars>
      </dgm:prSet>
      <dgm:spPr/>
    </dgm:pt>
    <dgm:pt modelId="{88501D50-F917-5847-AD04-A5083791C066}" type="pres">
      <dgm:prSet presAssocID="{0DA5E518-9D7E-4C28-AC3B-0D2676B1DF87}" presName="nodeFollowingNodes" presStyleLbl="node1" presStyleIdx="2" presStyleCnt="4">
        <dgm:presLayoutVars>
          <dgm:bulletEnabled val="1"/>
        </dgm:presLayoutVars>
      </dgm:prSet>
      <dgm:spPr/>
    </dgm:pt>
    <dgm:pt modelId="{49F3508F-E98A-7442-B677-664085DF3D39}" type="pres">
      <dgm:prSet presAssocID="{AEC9A124-CBDB-4CB1-BABC-13D192F2464A}" presName="nodeFollowingNodes" presStyleLbl="node1" presStyleIdx="3" presStyleCnt="4">
        <dgm:presLayoutVars>
          <dgm:bulletEnabled val="1"/>
        </dgm:presLayoutVars>
      </dgm:prSet>
      <dgm:spPr/>
    </dgm:pt>
  </dgm:ptLst>
  <dgm:cxnLst>
    <dgm:cxn modelId="{08C7E31A-BFA6-F344-A1D2-2CEA0572F7D7}" type="presOf" srcId="{D9D73A66-5248-4104-8DC3-37FC8B17649C}" destId="{C2368973-01B3-B74A-9A5F-72951A332817}" srcOrd="0" destOrd="0" presId="urn:microsoft.com/office/officeart/2005/8/layout/cycle3"/>
    <dgm:cxn modelId="{D28BA922-D86E-5A47-98D1-D6BE7D3EB4AE}" type="presOf" srcId="{48E3202E-2F5F-4818-AFBA-336355174D2A}" destId="{A0D58FA4-04B8-7841-96A2-A9FD511BDF3D}" srcOrd="0" destOrd="0" presId="urn:microsoft.com/office/officeart/2005/8/layout/cycle3"/>
    <dgm:cxn modelId="{22C88928-18F5-2041-BCAA-B38F9DCAA721}" type="presOf" srcId="{AEC9A124-CBDB-4CB1-BABC-13D192F2464A}" destId="{49F3508F-E98A-7442-B677-664085DF3D39}" srcOrd="0" destOrd="0" presId="urn:microsoft.com/office/officeart/2005/8/layout/cycle3"/>
    <dgm:cxn modelId="{0CD4612B-66F2-4D07-A286-4BEBD66043DE}" srcId="{D9D73A66-5248-4104-8DC3-37FC8B17649C}" destId="{F3CF22F4-B8C7-448F-91F3-C7E6E568FE2D}" srcOrd="0" destOrd="0" parTransId="{FC195BAA-1127-4372-8EDD-80FD2708B6CB}" sibTransId="{48E3202E-2F5F-4818-AFBA-336355174D2A}"/>
    <dgm:cxn modelId="{87416B3F-4F3B-7D41-BF80-6222EA841368}" type="presOf" srcId="{0DA5E518-9D7E-4C28-AC3B-0D2676B1DF87}" destId="{88501D50-F917-5847-AD04-A5083791C066}" srcOrd="0" destOrd="0" presId="urn:microsoft.com/office/officeart/2005/8/layout/cycle3"/>
    <dgm:cxn modelId="{1A009B41-6868-4563-B7A1-8B2974D17136}" srcId="{D9D73A66-5248-4104-8DC3-37FC8B17649C}" destId="{90947123-C01D-4970-AE8D-A3C6304FA96B}" srcOrd="1" destOrd="0" parTransId="{58D11B88-B3E6-4D6A-B073-DCAD50FAF308}" sibTransId="{9E34FD8D-7A30-4FE6-AD60-826C80E4EA49}"/>
    <dgm:cxn modelId="{71DE7443-7212-934A-84E4-C643656DC92F}" type="presOf" srcId="{90947123-C01D-4970-AE8D-A3C6304FA96B}" destId="{2D323AD7-A8C9-A04A-8358-9CD470365593}" srcOrd="0" destOrd="0" presId="urn:microsoft.com/office/officeart/2005/8/layout/cycle3"/>
    <dgm:cxn modelId="{9434BE88-8657-42D1-ADFF-D4C32FBCDBCA}" srcId="{D9D73A66-5248-4104-8DC3-37FC8B17649C}" destId="{0DA5E518-9D7E-4C28-AC3B-0D2676B1DF87}" srcOrd="2" destOrd="0" parTransId="{1B1D451D-DADF-46F2-866B-C9BBE4CE5BD9}" sibTransId="{9D52BC94-85AE-4CAD-87F4-57580C62C3FE}"/>
    <dgm:cxn modelId="{61B63696-1BDB-47C8-BD97-5C2106923193}" srcId="{D9D73A66-5248-4104-8DC3-37FC8B17649C}" destId="{AEC9A124-CBDB-4CB1-BABC-13D192F2464A}" srcOrd="3" destOrd="0" parTransId="{C8CF8362-B5BB-4ABB-A700-DA35B6D94AAE}" sibTransId="{14D911E9-A9E3-42CE-B924-465E5CE0BD26}"/>
    <dgm:cxn modelId="{0E508DAF-EB84-1D40-92F8-5E79624CAA72}" type="presOf" srcId="{F3CF22F4-B8C7-448F-91F3-C7E6E568FE2D}" destId="{FB721E1B-C094-BF40-8CB6-AF726AEA4B6E}" srcOrd="0" destOrd="0" presId="urn:microsoft.com/office/officeart/2005/8/layout/cycle3"/>
    <dgm:cxn modelId="{30B372F2-E13C-6B43-8931-A8F32DB3044D}" type="presParOf" srcId="{C2368973-01B3-B74A-9A5F-72951A332817}" destId="{099762D7-46E0-E74C-B416-A645C3A93685}" srcOrd="0" destOrd="0" presId="urn:microsoft.com/office/officeart/2005/8/layout/cycle3"/>
    <dgm:cxn modelId="{61A93A6B-8211-5C47-AC1E-1FBC27384FD4}" type="presParOf" srcId="{099762D7-46E0-E74C-B416-A645C3A93685}" destId="{FB721E1B-C094-BF40-8CB6-AF726AEA4B6E}" srcOrd="0" destOrd="0" presId="urn:microsoft.com/office/officeart/2005/8/layout/cycle3"/>
    <dgm:cxn modelId="{AF31021E-ED49-3F43-A394-A068B7E23E73}" type="presParOf" srcId="{099762D7-46E0-E74C-B416-A645C3A93685}" destId="{A0D58FA4-04B8-7841-96A2-A9FD511BDF3D}" srcOrd="1" destOrd="0" presId="urn:microsoft.com/office/officeart/2005/8/layout/cycle3"/>
    <dgm:cxn modelId="{03A24B6A-87FD-694D-A0EC-C60EF9862059}" type="presParOf" srcId="{099762D7-46E0-E74C-B416-A645C3A93685}" destId="{2D323AD7-A8C9-A04A-8358-9CD470365593}" srcOrd="2" destOrd="0" presId="urn:microsoft.com/office/officeart/2005/8/layout/cycle3"/>
    <dgm:cxn modelId="{81F72607-E464-504B-98F0-CC6F33E603E7}" type="presParOf" srcId="{099762D7-46E0-E74C-B416-A645C3A93685}" destId="{88501D50-F917-5847-AD04-A5083791C066}" srcOrd="3" destOrd="0" presId="urn:microsoft.com/office/officeart/2005/8/layout/cycle3"/>
    <dgm:cxn modelId="{AD3D3864-2C10-624E-9867-D5C4D0C31A49}" type="presParOf" srcId="{099762D7-46E0-E74C-B416-A645C3A93685}" destId="{49F3508F-E98A-7442-B677-664085DF3D39}"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16F375-B80A-48CA-A602-7D3229B95AD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18B1C47-9450-4A44-8CBE-EE898DD4788E}">
      <dgm:prSet/>
      <dgm:spPr/>
      <dgm:t>
        <a:bodyPr/>
        <a:lstStyle/>
        <a:p>
          <a:r>
            <a:rPr lang="en-GB" dirty="0"/>
            <a:t>Wellbeing: children stay healthy and happy</a:t>
          </a:r>
          <a:endParaRPr lang="en-US" dirty="0"/>
        </a:p>
      </dgm:t>
    </dgm:pt>
    <dgm:pt modelId="{F54930C9-721A-43D5-A8E8-71AEDDE1FA4B}" type="parTrans" cxnId="{6C78EE51-A33F-4E98-A019-9D6BA6624439}">
      <dgm:prSet/>
      <dgm:spPr/>
      <dgm:t>
        <a:bodyPr/>
        <a:lstStyle/>
        <a:p>
          <a:endParaRPr lang="en-US"/>
        </a:p>
      </dgm:t>
    </dgm:pt>
    <dgm:pt modelId="{A7D2608D-BD8D-4C85-92EF-EA19AE73AADA}" type="sibTrans" cxnId="{6C78EE51-A33F-4E98-A019-9D6BA6624439}">
      <dgm:prSet/>
      <dgm:spPr/>
      <dgm:t>
        <a:bodyPr/>
        <a:lstStyle/>
        <a:p>
          <a:endParaRPr lang="en-US"/>
        </a:p>
      </dgm:t>
    </dgm:pt>
    <dgm:pt modelId="{A7D2489F-70B9-4FA1-9703-A27F5BA9FEB6}">
      <dgm:prSet/>
      <dgm:spPr/>
      <dgm:t>
        <a:bodyPr/>
        <a:lstStyle/>
        <a:p>
          <a:r>
            <a:rPr lang="en-GB" dirty="0"/>
            <a:t>Belonging: having respect for themselves and others.</a:t>
          </a:r>
          <a:endParaRPr lang="en-US" dirty="0"/>
        </a:p>
      </dgm:t>
    </dgm:pt>
    <dgm:pt modelId="{2A05AED7-CAE0-4FEB-990D-8F3391F3510B}" type="parTrans" cxnId="{0FCA2E95-585A-4829-9505-BABD9C67F756}">
      <dgm:prSet/>
      <dgm:spPr/>
      <dgm:t>
        <a:bodyPr/>
        <a:lstStyle/>
        <a:p>
          <a:endParaRPr lang="en-US"/>
        </a:p>
      </dgm:t>
    </dgm:pt>
    <dgm:pt modelId="{2A7400DE-3F47-48A4-92C2-B205A7A2677B}" type="sibTrans" cxnId="{0FCA2E95-585A-4829-9505-BABD9C67F756}">
      <dgm:prSet/>
      <dgm:spPr/>
      <dgm:t>
        <a:bodyPr/>
        <a:lstStyle/>
        <a:p>
          <a:endParaRPr lang="en-US"/>
        </a:p>
      </dgm:t>
    </dgm:pt>
    <dgm:pt modelId="{15FE46E2-B5DA-449B-9F8A-188104C0CE1A}">
      <dgm:prSet/>
      <dgm:spPr/>
      <dgm:t>
        <a:bodyPr/>
        <a:lstStyle/>
        <a:p>
          <a:r>
            <a:rPr lang="en-GB" dirty="0"/>
            <a:t>Contribution: playing with others</a:t>
          </a:r>
          <a:endParaRPr lang="en-US" dirty="0"/>
        </a:p>
      </dgm:t>
    </dgm:pt>
    <dgm:pt modelId="{1D854573-2C26-4759-8D3E-9BA362197C4D}" type="parTrans" cxnId="{8A075C6D-C90F-48F2-8B95-A20B78D817F3}">
      <dgm:prSet/>
      <dgm:spPr/>
      <dgm:t>
        <a:bodyPr/>
        <a:lstStyle/>
        <a:p>
          <a:endParaRPr lang="en-US"/>
        </a:p>
      </dgm:t>
    </dgm:pt>
    <dgm:pt modelId="{A69F1E5E-A7CC-47A9-ACE1-34BF7DEE31B9}" type="sibTrans" cxnId="{8A075C6D-C90F-48F2-8B95-A20B78D817F3}">
      <dgm:prSet/>
      <dgm:spPr/>
      <dgm:t>
        <a:bodyPr/>
        <a:lstStyle/>
        <a:p>
          <a:endParaRPr lang="en-US"/>
        </a:p>
      </dgm:t>
    </dgm:pt>
    <dgm:pt modelId="{E25249C0-42E8-4338-A3C8-E6A5D1FAAA96}">
      <dgm:prSet/>
      <dgm:spPr/>
      <dgm:t>
        <a:bodyPr/>
        <a:lstStyle/>
        <a:p>
          <a:r>
            <a:rPr lang="en-GB" dirty="0"/>
            <a:t>Communication: listen to stories and understand language</a:t>
          </a:r>
          <a:endParaRPr lang="en-US" dirty="0"/>
        </a:p>
      </dgm:t>
    </dgm:pt>
    <dgm:pt modelId="{2474483E-B7E1-49A4-A2A5-BF5A13AC3A32}" type="parTrans" cxnId="{4D319E2F-3136-4495-98F8-153FE64BB344}">
      <dgm:prSet/>
      <dgm:spPr/>
      <dgm:t>
        <a:bodyPr/>
        <a:lstStyle/>
        <a:p>
          <a:endParaRPr lang="en-US"/>
        </a:p>
      </dgm:t>
    </dgm:pt>
    <dgm:pt modelId="{57A0AFC0-76F2-4540-A5CE-5B2B61112C5F}" type="sibTrans" cxnId="{4D319E2F-3136-4495-98F8-153FE64BB344}">
      <dgm:prSet/>
      <dgm:spPr/>
      <dgm:t>
        <a:bodyPr/>
        <a:lstStyle/>
        <a:p>
          <a:endParaRPr lang="en-US"/>
        </a:p>
      </dgm:t>
    </dgm:pt>
    <dgm:pt modelId="{7A17D4C6-5A41-4F50-AEA0-7A5047DB61F8}">
      <dgm:prSet/>
      <dgm:spPr/>
      <dgm:t>
        <a:bodyPr/>
        <a:lstStyle/>
        <a:p>
          <a:r>
            <a:rPr lang="en-GB" dirty="0"/>
            <a:t>Exploration: play, imagination, and gain confidence.</a:t>
          </a:r>
          <a:endParaRPr lang="en-US" dirty="0"/>
        </a:p>
      </dgm:t>
    </dgm:pt>
    <dgm:pt modelId="{11FE8D14-A357-4E6B-992F-546FFC45A5C7}" type="parTrans" cxnId="{CEA65BF0-F5E9-48FC-82F2-CFD39533B00C}">
      <dgm:prSet/>
      <dgm:spPr/>
      <dgm:t>
        <a:bodyPr/>
        <a:lstStyle/>
        <a:p>
          <a:endParaRPr lang="en-US"/>
        </a:p>
      </dgm:t>
    </dgm:pt>
    <dgm:pt modelId="{75988BF5-8998-40D0-B1B9-60C216BE5A5B}" type="sibTrans" cxnId="{CEA65BF0-F5E9-48FC-82F2-CFD39533B00C}">
      <dgm:prSet/>
      <dgm:spPr/>
      <dgm:t>
        <a:bodyPr/>
        <a:lstStyle/>
        <a:p>
          <a:endParaRPr lang="en-US"/>
        </a:p>
      </dgm:t>
    </dgm:pt>
    <dgm:pt modelId="{19BC9F0F-FA5A-1347-8197-857626AD1DF3}" type="pres">
      <dgm:prSet presAssocID="{D416F375-B80A-48CA-A602-7D3229B95ADD}" presName="diagram" presStyleCnt="0">
        <dgm:presLayoutVars>
          <dgm:dir/>
          <dgm:resizeHandles val="exact"/>
        </dgm:presLayoutVars>
      </dgm:prSet>
      <dgm:spPr/>
    </dgm:pt>
    <dgm:pt modelId="{1D9A95BD-8F7A-7944-AF39-15235C7FE9F4}" type="pres">
      <dgm:prSet presAssocID="{A18B1C47-9450-4A44-8CBE-EE898DD4788E}" presName="node" presStyleLbl="node1" presStyleIdx="0" presStyleCnt="5">
        <dgm:presLayoutVars>
          <dgm:bulletEnabled val="1"/>
        </dgm:presLayoutVars>
      </dgm:prSet>
      <dgm:spPr/>
    </dgm:pt>
    <dgm:pt modelId="{700B4023-D4FC-D949-AB4B-D4A322D29A46}" type="pres">
      <dgm:prSet presAssocID="{A7D2608D-BD8D-4C85-92EF-EA19AE73AADA}" presName="sibTrans" presStyleCnt="0"/>
      <dgm:spPr/>
    </dgm:pt>
    <dgm:pt modelId="{8F5C53FA-DC71-6A4D-837E-8CF9FFF08C60}" type="pres">
      <dgm:prSet presAssocID="{A7D2489F-70B9-4FA1-9703-A27F5BA9FEB6}" presName="node" presStyleLbl="node1" presStyleIdx="1" presStyleCnt="5">
        <dgm:presLayoutVars>
          <dgm:bulletEnabled val="1"/>
        </dgm:presLayoutVars>
      </dgm:prSet>
      <dgm:spPr/>
    </dgm:pt>
    <dgm:pt modelId="{C99F83B1-0B65-C44F-B4E4-0A16B35BADE6}" type="pres">
      <dgm:prSet presAssocID="{2A7400DE-3F47-48A4-92C2-B205A7A2677B}" presName="sibTrans" presStyleCnt="0"/>
      <dgm:spPr/>
    </dgm:pt>
    <dgm:pt modelId="{A1CBD78B-C05C-6F41-BAB4-F1D76413F912}" type="pres">
      <dgm:prSet presAssocID="{15FE46E2-B5DA-449B-9F8A-188104C0CE1A}" presName="node" presStyleLbl="node1" presStyleIdx="2" presStyleCnt="5">
        <dgm:presLayoutVars>
          <dgm:bulletEnabled val="1"/>
        </dgm:presLayoutVars>
      </dgm:prSet>
      <dgm:spPr/>
    </dgm:pt>
    <dgm:pt modelId="{3296E4ED-7E83-584C-BF03-8C8A1D9E981C}" type="pres">
      <dgm:prSet presAssocID="{A69F1E5E-A7CC-47A9-ACE1-34BF7DEE31B9}" presName="sibTrans" presStyleCnt="0"/>
      <dgm:spPr/>
    </dgm:pt>
    <dgm:pt modelId="{FEFA27E2-86B2-7D44-BBA0-C4FCDEEB815E}" type="pres">
      <dgm:prSet presAssocID="{E25249C0-42E8-4338-A3C8-E6A5D1FAAA96}" presName="node" presStyleLbl="node1" presStyleIdx="3" presStyleCnt="5">
        <dgm:presLayoutVars>
          <dgm:bulletEnabled val="1"/>
        </dgm:presLayoutVars>
      </dgm:prSet>
      <dgm:spPr/>
    </dgm:pt>
    <dgm:pt modelId="{9F5E1038-BF69-C944-BF7A-4B8545F98AD6}" type="pres">
      <dgm:prSet presAssocID="{57A0AFC0-76F2-4540-A5CE-5B2B61112C5F}" presName="sibTrans" presStyleCnt="0"/>
      <dgm:spPr/>
    </dgm:pt>
    <dgm:pt modelId="{574D3349-F1A7-914A-BB04-F682EF550008}" type="pres">
      <dgm:prSet presAssocID="{7A17D4C6-5A41-4F50-AEA0-7A5047DB61F8}" presName="node" presStyleLbl="node1" presStyleIdx="4" presStyleCnt="5">
        <dgm:presLayoutVars>
          <dgm:bulletEnabled val="1"/>
        </dgm:presLayoutVars>
      </dgm:prSet>
      <dgm:spPr/>
    </dgm:pt>
  </dgm:ptLst>
  <dgm:cxnLst>
    <dgm:cxn modelId="{BE36201A-CF16-2040-8132-77274E9595CE}" type="presOf" srcId="{7A17D4C6-5A41-4F50-AEA0-7A5047DB61F8}" destId="{574D3349-F1A7-914A-BB04-F682EF550008}" srcOrd="0" destOrd="0" presId="urn:microsoft.com/office/officeart/2005/8/layout/default"/>
    <dgm:cxn modelId="{4D319E2F-3136-4495-98F8-153FE64BB344}" srcId="{D416F375-B80A-48CA-A602-7D3229B95ADD}" destId="{E25249C0-42E8-4338-A3C8-E6A5D1FAAA96}" srcOrd="3" destOrd="0" parTransId="{2474483E-B7E1-49A4-A2A5-BF5A13AC3A32}" sibTransId="{57A0AFC0-76F2-4540-A5CE-5B2B61112C5F}"/>
    <dgm:cxn modelId="{83FC7449-801C-EC40-8855-F15825BB70A4}" type="presOf" srcId="{15FE46E2-B5DA-449B-9F8A-188104C0CE1A}" destId="{A1CBD78B-C05C-6F41-BAB4-F1D76413F912}" srcOrd="0" destOrd="0" presId="urn:microsoft.com/office/officeart/2005/8/layout/default"/>
    <dgm:cxn modelId="{6C78EE51-A33F-4E98-A019-9D6BA6624439}" srcId="{D416F375-B80A-48CA-A602-7D3229B95ADD}" destId="{A18B1C47-9450-4A44-8CBE-EE898DD4788E}" srcOrd="0" destOrd="0" parTransId="{F54930C9-721A-43D5-A8E8-71AEDDE1FA4B}" sibTransId="{A7D2608D-BD8D-4C85-92EF-EA19AE73AADA}"/>
    <dgm:cxn modelId="{8A075C6D-C90F-48F2-8B95-A20B78D817F3}" srcId="{D416F375-B80A-48CA-A602-7D3229B95ADD}" destId="{15FE46E2-B5DA-449B-9F8A-188104C0CE1A}" srcOrd="2" destOrd="0" parTransId="{1D854573-2C26-4759-8D3E-9BA362197C4D}" sibTransId="{A69F1E5E-A7CC-47A9-ACE1-34BF7DEE31B9}"/>
    <dgm:cxn modelId="{0FCA2E95-585A-4829-9505-BABD9C67F756}" srcId="{D416F375-B80A-48CA-A602-7D3229B95ADD}" destId="{A7D2489F-70B9-4FA1-9703-A27F5BA9FEB6}" srcOrd="1" destOrd="0" parTransId="{2A05AED7-CAE0-4FEB-990D-8F3391F3510B}" sibTransId="{2A7400DE-3F47-48A4-92C2-B205A7A2677B}"/>
    <dgm:cxn modelId="{BB433AA0-8C29-7641-9874-29EADAEF8897}" type="presOf" srcId="{A7D2489F-70B9-4FA1-9703-A27F5BA9FEB6}" destId="{8F5C53FA-DC71-6A4D-837E-8CF9FFF08C60}" srcOrd="0" destOrd="0" presId="urn:microsoft.com/office/officeart/2005/8/layout/default"/>
    <dgm:cxn modelId="{FAED54B8-3EAB-F74B-810C-E915E1441E36}" type="presOf" srcId="{E25249C0-42E8-4338-A3C8-E6A5D1FAAA96}" destId="{FEFA27E2-86B2-7D44-BBA0-C4FCDEEB815E}" srcOrd="0" destOrd="0" presId="urn:microsoft.com/office/officeart/2005/8/layout/default"/>
    <dgm:cxn modelId="{A689EECB-1EB9-EC48-9B4F-53957A25E5A2}" type="presOf" srcId="{A18B1C47-9450-4A44-8CBE-EE898DD4788E}" destId="{1D9A95BD-8F7A-7944-AF39-15235C7FE9F4}" srcOrd="0" destOrd="0" presId="urn:microsoft.com/office/officeart/2005/8/layout/default"/>
    <dgm:cxn modelId="{CEA65BF0-F5E9-48FC-82F2-CFD39533B00C}" srcId="{D416F375-B80A-48CA-A602-7D3229B95ADD}" destId="{7A17D4C6-5A41-4F50-AEA0-7A5047DB61F8}" srcOrd="4" destOrd="0" parTransId="{11FE8D14-A357-4E6B-992F-546FFC45A5C7}" sibTransId="{75988BF5-8998-40D0-B1B9-60C216BE5A5B}"/>
    <dgm:cxn modelId="{3E100BF9-FCD3-4D48-84AF-3B4AC3AA6E1E}" type="presOf" srcId="{D416F375-B80A-48CA-A602-7D3229B95ADD}" destId="{19BC9F0F-FA5A-1347-8197-857626AD1DF3}" srcOrd="0" destOrd="0" presId="urn:microsoft.com/office/officeart/2005/8/layout/default"/>
    <dgm:cxn modelId="{55071757-C876-AF47-89FA-32FBD43576EE}" type="presParOf" srcId="{19BC9F0F-FA5A-1347-8197-857626AD1DF3}" destId="{1D9A95BD-8F7A-7944-AF39-15235C7FE9F4}" srcOrd="0" destOrd="0" presId="urn:microsoft.com/office/officeart/2005/8/layout/default"/>
    <dgm:cxn modelId="{EA2923DB-053E-604F-A0A8-12192CA555EB}" type="presParOf" srcId="{19BC9F0F-FA5A-1347-8197-857626AD1DF3}" destId="{700B4023-D4FC-D949-AB4B-D4A322D29A46}" srcOrd="1" destOrd="0" presId="urn:microsoft.com/office/officeart/2005/8/layout/default"/>
    <dgm:cxn modelId="{93EA7B7B-2077-C846-9747-D5A61E0D28A6}" type="presParOf" srcId="{19BC9F0F-FA5A-1347-8197-857626AD1DF3}" destId="{8F5C53FA-DC71-6A4D-837E-8CF9FFF08C60}" srcOrd="2" destOrd="0" presId="urn:microsoft.com/office/officeart/2005/8/layout/default"/>
    <dgm:cxn modelId="{6CEF024D-9FE5-7B4B-98D4-34324D6BDCB9}" type="presParOf" srcId="{19BC9F0F-FA5A-1347-8197-857626AD1DF3}" destId="{C99F83B1-0B65-C44F-B4E4-0A16B35BADE6}" srcOrd="3" destOrd="0" presId="urn:microsoft.com/office/officeart/2005/8/layout/default"/>
    <dgm:cxn modelId="{8C6DD4BC-4B2B-7F41-9F30-6446CC67F90B}" type="presParOf" srcId="{19BC9F0F-FA5A-1347-8197-857626AD1DF3}" destId="{A1CBD78B-C05C-6F41-BAB4-F1D76413F912}" srcOrd="4" destOrd="0" presId="urn:microsoft.com/office/officeart/2005/8/layout/default"/>
    <dgm:cxn modelId="{BA5C94A7-FE39-3948-930A-E14C1BED7AD6}" type="presParOf" srcId="{19BC9F0F-FA5A-1347-8197-857626AD1DF3}" destId="{3296E4ED-7E83-584C-BF03-8C8A1D9E981C}" srcOrd="5" destOrd="0" presId="urn:microsoft.com/office/officeart/2005/8/layout/default"/>
    <dgm:cxn modelId="{6F9014C1-091A-AB49-861E-FFB9013DC78A}" type="presParOf" srcId="{19BC9F0F-FA5A-1347-8197-857626AD1DF3}" destId="{FEFA27E2-86B2-7D44-BBA0-C4FCDEEB815E}" srcOrd="6" destOrd="0" presId="urn:microsoft.com/office/officeart/2005/8/layout/default"/>
    <dgm:cxn modelId="{247F853F-0369-BB41-A9CB-930A2316D153}" type="presParOf" srcId="{19BC9F0F-FA5A-1347-8197-857626AD1DF3}" destId="{9F5E1038-BF69-C944-BF7A-4B8545F98AD6}" srcOrd="7" destOrd="0" presId="urn:microsoft.com/office/officeart/2005/8/layout/default"/>
    <dgm:cxn modelId="{D68D66A2-2A63-3E46-9A38-A38AC79689C3}" type="presParOf" srcId="{19BC9F0F-FA5A-1347-8197-857626AD1DF3}" destId="{574D3349-F1A7-914A-BB04-F682EF55000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4601CD-92E4-4C10-BEEA-B7C682A86A6F}" type="doc">
      <dgm:prSet loTypeId="urn:microsoft.com/office/officeart/2005/8/layout/cycle1" loCatId="cycle" qsTypeId="urn:microsoft.com/office/officeart/2005/8/quickstyle/simple1" qsCatId="simple" csTypeId="urn:microsoft.com/office/officeart/2005/8/colors/colorful5" csCatId="colorful"/>
      <dgm:spPr/>
      <dgm:t>
        <a:bodyPr/>
        <a:lstStyle/>
        <a:p>
          <a:endParaRPr lang="en-US"/>
        </a:p>
      </dgm:t>
    </dgm:pt>
    <dgm:pt modelId="{25522A37-3FBA-4400-8F4E-A2D8A8F7A6A9}">
      <dgm:prSet/>
      <dgm:spPr/>
      <dgm:t>
        <a:bodyPr/>
        <a:lstStyle/>
        <a:p>
          <a:r>
            <a:rPr lang="en-GB"/>
            <a:t>Empowerment</a:t>
          </a:r>
          <a:endParaRPr lang="en-US"/>
        </a:p>
      </dgm:t>
    </dgm:pt>
    <dgm:pt modelId="{14BE8C65-579B-4314-B9D0-BF0BF8540EE0}" type="parTrans" cxnId="{939BF152-885C-401D-AE9C-55133710F8E1}">
      <dgm:prSet/>
      <dgm:spPr/>
      <dgm:t>
        <a:bodyPr/>
        <a:lstStyle/>
        <a:p>
          <a:endParaRPr lang="en-US"/>
        </a:p>
      </dgm:t>
    </dgm:pt>
    <dgm:pt modelId="{1569211A-B7FA-47AC-997C-E2AAFD45BAA1}" type="sibTrans" cxnId="{939BF152-885C-401D-AE9C-55133710F8E1}">
      <dgm:prSet/>
      <dgm:spPr/>
      <dgm:t>
        <a:bodyPr/>
        <a:lstStyle/>
        <a:p>
          <a:endParaRPr lang="en-US"/>
        </a:p>
      </dgm:t>
    </dgm:pt>
    <dgm:pt modelId="{95EA004B-72F7-4A80-A03F-665543BBAB21}">
      <dgm:prSet/>
      <dgm:spPr/>
      <dgm:t>
        <a:bodyPr/>
        <a:lstStyle/>
        <a:p>
          <a:r>
            <a:rPr lang="en-GB"/>
            <a:t>Holistic development</a:t>
          </a:r>
          <a:endParaRPr lang="en-US"/>
        </a:p>
      </dgm:t>
    </dgm:pt>
    <dgm:pt modelId="{E12CD403-08FA-433D-BA71-A92FF13BDB28}" type="parTrans" cxnId="{A151F423-8D93-49D0-8697-B2C1E767017F}">
      <dgm:prSet/>
      <dgm:spPr/>
      <dgm:t>
        <a:bodyPr/>
        <a:lstStyle/>
        <a:p>
          <a:endParaRPr lang="en-US"/>
        </a:p>
      </dgm:t>
    </dgm:pt>
    <dgm:pt modelId="{18424B2B-E2D8-4E29-B502-1E4230BFB6ED}" type="sibTrans" cxnId="{A151F423-8D93-49D0-8697-B2C1E767017F}">
      <dgm:prSet/>
      <dgm:spPr/>
      <dgm:t>
        <a:bodyPr/>
        <a:lstStyle/>
        <a:p>
          <a:endParaRPr lang="en-US"/>
        </a:p>
      </dgm:t>
    </dgm:pt>
    <dgm:pt modelId="{73594856-DAE5-472D-8F83-C3C9F1DFE587}">
      <dgm:prSet/>
      <dgm:spPr/>
      <dgm:t>
        <a:bodyPr/>
        <a:lstStyle/>
        <a:p>
          <a:r>
            <a:rPr lang="en-GB"/>
            <a:t>Family and community </a:t>
          </a:r>
          <a:endParaRPr lang="en-US"/>
        </a:p>
      </dgm:t>
    </dgm:pt>
    <dgm:pt modelId="{BE946148-23A4-4695-9CCE-5EF39DFEA68F}" type="parTrans" cxnId="{F610599F-AE83-4BBC-BD7F-3A730E9FB635}">
      <dgm:prSet/>
      <dgm:spPr/>
      <dgm:t>
        <a:bodyPr/>
        <a:lstStyle/>
        <a:p>
          <a:endParaRPr lang="en-US"/>
        </a:p>
      </dgm:t>
    </dgm:pt>
    <dgm:pt modelId="{2B1241FF-3004-4A72-8F99-E0E5A48EB01F}" type="sibTrans" cxnId="{F610599F-AE83-4BBC-BD7F-3A730E9FB635}">
      <dgm:prSet/>
      <dgm:spPr/>
      <dgm:t>
        <a:bodyPr/>
        <a:lstStyle/>
        <a:p>
          <a:endParaRPr lang="en-US"/>
        </a:p>
      </dgm:t>
    </dgm:pt>
    <dgm:pt modelId="{D1929586-1A30-449A-BA9D-1508A442AD19}">
      <dgm:prSet/>
      <dgm:spPr/>
      <dgm:t>
        <a:bodyPr/>
        <a:lstStyle/>
        <a:p>
          <a:r>
            <a:rPr lang="en-GB"/>
            <a:t>Relationships</a:t>
          </a:r>
          <a:endParaRPr lang="en-US"/>
        </a:p>
      </dgm:t>
    </dgm:pt>
    <dgm:pt modelId="{F9CA40DF-C703-498E-A050-2293BABCF273}" type="parTrans" cxnId="{D9F2441D-44DC-41F9-891F-B62E0CFC150F}">
      <dgm:prSet/>
      <dgm:spPr/>
      <dgm:t>
        <a:bodyPr/>
        <a:lstStyle/>
        <a:p>
          <a:endParaRPr lang="en-US"/>
        </a:p>
      </dgm:t>
    </dgm:pt>
    <dgm:pt modelId="{9FEFBF37-9349-4F39-8369-56E120EF2BEE}" type="sibTrans" cxnId="{D9F2441D-44DC-41F9-891F-B62E0CFC150F}">
      <dgm:prSet/>
      <dgm:spPr/>
      <dgm:t>
        <a:bodyPr/>
        <a:lstStyle/>
        <a:p>
          <a:endParaRPr lang="en-US"/>
        </a:p>
      </dgm:t>
    </dgm:pt>
    <dgm:pt modelId="{3618C805-7719-774C-81EB-ED60E9086A60}" type="pres">
      <dgm:prSet presAssocID="{404601CD-92E4-4C10-BEEA-B7C682A86A6F}" presName="cycle" presStyleCnt="0">
        <dgm:presLayoutVars>
          <dgm:dir/>
          <dgm:resizeHandles val="exact"/>
        </dgm:presLayoutVars>
      </dgm:prSet>
      <dgm:spPr/>
    </dgm:pt>
    <dgm:pt modelId="{DE10B426-2107-334C-BC1C-2EE42E849D25}" type="pres">
      <dgm:prSet presAssocID="{25522A37-3FBA-4400-8F4E-A2D8A8F7A6A9}" presName="dummy" presStyleCnt="0"/>
      <dgm:spPr/>
    </dgm:pt>
    <dgm:pt modelId="{32D21743-5778-1249-AB4D-91A591B2B72E}" type="pres">
      <dgm:prSet presAssocID="{25522A37-3FBA-4400-8F4E-A2D8A8F7A6A9}" presName="node" presStyleLbl="revTx" presStyleIdx="0" presStyleCnt="4">
        <dgm:presLayoutVars>
          <dgm:bulletEnabled val="1"/>
        </dgm:presLayoutVars>
      </dgm:prSet>
      <dgm:spPr/>
    </dgm:pt>
    <dgm:pt modelId="{9657BB43-5A79-D845-9746-A9DC71C9C0B3}" type="pres">
      <dgm:prSet presAssocID="{1569211A-B7FA-47AC-997C-E2AAFD45BAA1}" presName="sibTrans" presStyleLbl="node1" presStyleIdx="0" presStyleCnt="4"/>
      <dgm:spPr/>
    </dgm:pt>
    <dgm:pt modelId="{8CD0B48E-7FCC-9345-872B-1D35508DA5D5}" type="pres">
      <dgm:prSet presAssocID="{95EA004B-72F7-4A80-A03F-665543BBAB21}" presName="dummy" presStyleCnt="0"/>
      <dgm:spPr/>
    </dgm:pt>
    <dgm:pt modelId="{2AAB72C8-FB41-A847-ACC2-B37842F4B028}" type="pres">
      <dgm:prSet presAssocID="{95EA004B-72F7-4A80-A03F-665543BBAB21}" presName="node" presStyleLbl="revTx" presStyleIdx="1" presStyleCnt="4">
        <dgm:presLayoutVars>
          <dgm:bulletEnabled val="1"/>
        </dgm:presLayoutVars>
      </dgm:prSet>
      <dgm:spPr/>
    </dgm:pt>
    <dgm:pt modelId="{1CE2008D-5B42-074F-96F0-00885F8BD568}" type="pres">
      <dgm:prSet presAssocID="{18424B2B-E2D8-4E29-B502-1E4230BFB6ED}" presName="sibTrans" presStyleLbl="node1" presStyleIdx="1" presStyleCnt="4"/>
      <dgm:spPr/>
    </dgm:pt>
    <dgm:pt modelId="{85B38ED3-474F-4D49-8071-C92BB1615666}" type="pres">
      <dgm:prSet presAssocID="{73594856-DAE5-472D-8F83-C3C9F1DFE587}" presName="dummy" presStyleCnt="0"/>
      <dgm:spPr/>
    </dgm:pt>
    <dgm:pt modelId="{9B1D34A3-EFD3-794F-BB31-FEE602E95B2F}" type="pres">
      <dgm:prSet presAssocID="{73594856-DAE5-472D-8F83-C3C9F1DFE587}" presName="node" presStyleLbl="revTx" presStyleIdx="2" presStyleCnt="4">
        <dgm:presLayoutVars>
          <dgm:bulletEnabled val="1"/>
        </dgm:presLayoutVars>
      </dgm:prSet>
      <dgm:spPr/>
    </dgm:pt>
    <dgm:pt modelId="{E6BE9442-ABBE-D649-8017-FF6560AEAA00}" type="pres">
      <dgm:prSet presAssocID="{2B1241FF-3004-4A72-8F99-E0E5A48EB01F}" presName="sibTrans" presStyleLbl="node1" presStyleIdx="2" presStyleCnt="4"/>
      <dgm:spPr/>
    </dgm:pt>
    <dgm:pt modelId="{A9D534A7-4EED-AD4D-9FDF-87E470597E85}" type="pres">
      <dgm:prSet presAssocID="{D1929586-1A30-449A-BA9D-1508A442AD19}" presName="dummy" presStyleCnt="0"/>
      <dgm:spPr/>
    </dgm:pt>
    <dgm:pt modelId="{0345A39B-A1BD-144B-929A-2D62CB493601}" type="pres">
      <dgm:prSet presAssocID="{D1929586-1A30-449A-BA9D-1508A442AD19}" presName="node" presStyleLbl="revTx" presStyleIdx="3" presStyleCnt="4">
        <dgm:presLayoutVars>
          <dgm:bulletEnabled val="1"/>
        </dgm:presLayoutVars>
      </dgm:prSet>
      <dgm:spPr/>
    </dgm:pt>
    <dgm:pt modelId="{AE886293-7DDC-884A-BF2C-A315666C0580}" type="pres">
      <dgm:prSet presAssocID="{9FEFBF37-9349-4F39-8369-56E120EF2BEE}" presName="sibTrans" presStyleLbl="node1" presStyleIdx="3" presStyleCnt="4"/>
      <dgm:spPr/>
    </dgm:pt>
  </dgm:ptLst>
  <dgm:cxnLst>
    <dgm:cxn modelId="{D9F2441D-44DC-41F9-891F-B62E0CFC150F}" srcId="{404601CD-92E4-4C10-BEEA-B7C682A86A6F}" destId="{D1929586-1A30-449A-BA9D-1508A442AD19}" srcOrd="3" destOrd="0" parTransId="{F9CA40DF-C703-498E-A050-2293BABCF273}" sibTransId="{9FEFBF37-9349-4F39-8369-56E120EF2BEE}"/>
    <dgm:cxn modelId="{A151F423-8D93-49D0-8697-B2C1E767017F}" srcId="{404601CD-92E4-4C10-BEEA-B7C682A86A6F}" destId="{95EA004B-72F7-4A80-A03F-665543BBAB21}" srcOrd="1" destOrd="0" parTransId="{E12CD403-08FA-433D-BA71-A92FF13BDB28}" sibTransId="{18424B2B-E2D8-4E29-B502-1E4230BFB6ED}"/>
    <dgm:cxn modelId="{8E88D52A-6871-2A42-B371-1526C72EF3F1}" type="presOf" srcId="{1569211A-B7FA-47AC-997C-E2AAFD45BAA1}" destId="{9657BB43-5A79-D845-9746-A9DC71C9C0B3}" srcOrd="0" destOrd="0" presId="urn:microsoft.com/office/officeart/2005/8/layout/cycle1"/>
    <dgm:cxn modelId="{CD80B940-3576-5B44-819B-2F3333EA7B90}" type="presOf" srcId="{25522A37-3FBA-4400-8F4E-A2D8A8F7A6A9}" destId="{32D21743-5778-1249-AB4D-91A591B2B72E}" srcOrd="0" destOrd="0" presId="urn:microsoft.com/office/officeart/2005/8/layout/cycle1"/>
    <dgm:cxn modelId="{939BF152-885C-401D-AE9C-55133710F8E1}" srcId="{404601CD-92E4-4C10-BEEA-B7C682A86A6F}" destId="{25522A37-3FBA-4400-8F4E-A2D8A8F7A6A9}" srcOrd="0" destOrd="0" parTransId="{14BE8C65-579B-4314-B9D0-BF0BF8540EE0}" sibTransId="{1569211A-B7FA-47AC-997C-E2AAFD45BAA1}"/>
    <dgm:cxn modelId="{D10C056C-9CB7-1A48-9A94-277E78910D97}" type="presOf" srcId="{D1929586-1A30-449A-BA9D-1508A442AD19}" destId="{0345A39B-A1BD-144B-929A-2D62CB493601}" srcOrd="0" destOrd="0" presId="urn:microsoft.com/office/officeart/2005/8/layout/cycle1"/>
    <dgm:cxn modelId="{CB7F4082-E9CA-234F-9219-ED8F8414A59F}" type="presOf" srcId="{404601CD-92E4-4C10-BEEA-B7C682A86A6F}" destId="{3618C805-7719-774C-81EB-ED60E9086A60}" srcOrd="0" destOrd="0" presId="urn:microsoft.com/office/officeart/2005/8/layout/cycle1"/>
    <dgm:cxn modelId="{F610599F-AE83-4BBC-BD7F-3A730E9FB635}" srcId="{404601CD-92E4-4C10-BEEA-B7C682A86A6F}" destId="{73594856-DAE5-472D-8F83-C3C9F1DFE587}" srcOrd="2" destOrd="0" parTransId="{BE946148-23A4-4695-9CCE-5EF39DFEA68F}" sibTransId="{2B1241FF-3004-4A72-8F99-E0E5A48EB01F}"/>
    <dgm:cxn modelId="{695FCE9F-1F3A-C648-AF43-05F21938EE86}" type="presOf" srcId="{73594856-DAE5-472D-8F83-C3C9F1DFE587}" destId="{9B1D34A3-EFD3-794F-BB31-FEE602E95B2F}" srcOrd="0" destOrd="0" presId="urn:microsoft.com/office/officeart/2005/8/layout/cycle1"/>
    <dgm:cxn modelId="{F88BCDBA-0EA4-D741-A71A-8038F01A0882}" type="presOf" srcId="{9FEFBF37-9349-4F39-8369-56E120EF2BEE}" destId="{AE886293-7DDC-884A-BF2C-A315666C0580}" srcOrd="0" destOrd="0" presId="urn:microsoft.com/office/officeart/2005/8/layout/cycle1"/>
    <dgm:cxn modelId="{7E7C92CA-7C2F-624B-899B-CB94E6265249}" type="presOf" srcId="{2B1241FF-3004-4A72-8F99-E0E5A48EB01F}" destId="{E6BE9442-ABBE-D649-8017-FF6560AEAA00}" srcOrd="0" destOrd="0" presId="urn:microsoft.com/office/officeart/2005/8/layout/cycle1"/>
    <dgm:cxn modelId="{B51B50D1-46CD-8E43-B1E8-1C261AC40DF3}" type="presOf" srcId="{18424B2B-E2D8-4E29-B502-1E4230BFB6ED}" destId="{1CE2008D-5B42-074F-96F0-00885F8BD568}" srcOrd="0" destOrd="0" presId="urn:microsoft.com/office/officeart/2005/8/layout/cycle1"/>
    <dgm:cxn modelId="{18047FFA-E48B-CB40-87B0-147570FDB2A4}" type="presOf" srcId="{95EA004B-72F7-4A80-A03F-665543BBAB21}" destId="{2AAB72C8-FB41-A847-ACC2-B37842F4B028}" srcOrd="0" destOrd="0" presId="urn:microsoft.com/office/officeart/2005/8/layout/cycle1"/>
    <dgm:cxn modelId="{F89067F3-F075-F84E-ABC3-933EA0FC2257}" type="presParOf" srcId="{3618C805-7719-774C-81EB-ED60E9086A60}" destId="{DE10B426-2107-334C-BC1C-2EE42E849D25}" srcOrd="0" destOrd="0" presId="urn:microsoft.com/office/officeart/2005/8/layout/cycle1"/>
    <dgm:cxn modelId="{936D5D6F-3A86-9840-A5F4-9EF437679E2F}" type="presParOf" srcId="{3618C805-7719-774C-81EB-ED60E9086A60}" destId="{32D21743-5778-1249-AB4D-91A591B2B72E}" srcOrd="1" destOrd="0" presId="urn:microsoft.com/office/officeart/2005/8/layout/cycle1"/>
    <dgm:cxn modelId="{1578E575-0B14-C641-8093-B6CFA13FA38C}" type="presParOf" srcId="{3618C805-7719-774C-81EB-ED60E9086A60}" destId="{9657BB43-5A79-D845-9746-A9DC71C9C0B3}" srcOrd="2" destOrd="0" presId="urn:microsoft.com/office/officeart/2005/8/layout/cycle1"/>
    <dgm:cxn modelId="{E088F469-95D7-DE47-AA8C-557507A91D91}" type="presParOf" srcId="{3618C805-7719-774C-81EB-ED60E9086A60}" destId="{8CD0B48E-7FCC-9345-872B-1D35508DA5D5}" srcOrd="3" destOrd="0" presId="urn:microsoft.com/office/officeart/2005/8/layout/cycle1"/>
    <dgm:cxn modelId="{27D7C8F5-C815-D144-8576-1590A3C568C7}" type="presParOf" srcId="{3618C805-7719-774C-81EB-ED60E9086A60}" destId="{2AAB72C8-FB41-A847-ACC2-B37842F4B028}" srcOrd="4" destOrd="0" presId="urn:microsoft.com/office/officeart/2005/8/layout/cycle1"/>
    <dgm:cxn modelId="{42E9482A-FDB7-D040-8875-A5F93BAA0192}" type="presParOf" srcId="{3618C805-7719-774C-81EB-ED60E9086A60}" destId="{1CE2008D-5B42-074F-96F0-00885F8BD568}" srcOrd="5" destOrd="0" presId="urn:microsoft.com/office/officeart/2005/8/layout/cycle1"/>
    <dgm:cxn modelId="{445385B4-5CFB-2440-8BE2-52185387E1AC}" type="presParOf" srcId="{3618C805-7719-774C-81EB-ED60E9086A60}" destId="{85B38ED3-474F-4D49-8071-C92BB1615666}" srcOrd="6" destOrd="0" presId="urn:microsoft.com/office/officeart/2005/8/layout/cycle1"/>
    <dgm:cxn modelId="{796924C2-0A14-EA4D-86D5-834E384D372D}" type="presParOf" srcId="{3618C805-7719-774C-81EB-ED60E9086A60}" destId="{9B1D34A3-EFD3-794F-BB31-FEE602E95B2F}" srcOrd="7" destOrd="0" presId="urn:microsoft.com/office/officeart/2005/8/layout/cycle1"/>
    <dgm:cxn modelId="{91B6CF82-4136-C14A-9B31-FF2C5F296928}" type="presParOf" srcId="{3618C805-7719-774C-81EB-ED60E9086A60}" destId="{E6BE9442-ABBE-D649-8017-FF6560AEAA00}" srcOrd="8" destOrd="0" presId="urn:microsoft.com/office/officeart/2005/8/layout/cycle1"/>
    <dgm:cxn modelId="{A35293CD-22B3-9C48-9D91-0868F300FF91}" type="presParOf" srcId="{3618C805-7719-774C-81EB-ED60E9086A60}" destId="{A9D534A7-4EED-AD4D-9FDF-87E470597E85}" srcOrd="9" destOrd="0" presId="urn:microsoft.com/office/officeart/2005/8/layout/cycle1"/>
    <dgm:cxn modelId="{B53B5104-BEA8-C945-8094-F35699C10D5D}" type="presParOf" srcId="{3618C805-7719-774C-81EB-ED60E9086A60}" destId="{0345A39B-A1BD-144B-929A-2D62CB493601}" srcOrd="10" destOrd="0" presId="urn:microsoft.com/office/officeart/2005/8/layout/cycle1"/>
    <dgm:cxn modelId="{9CD997E8-E966-B643-8F39-C6B749C3F672}" type="presParOf" srcId="{3618C805-7719-774C-81EB-ED60E9086A60}" destId="{AE886293-7DDC-884A-BF2C-A315666C0580}"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375EA8-7C06-E340-A859-4B50E148E54B}">
      <dsp:nvSpPr>
        <dsp:cNvPr id="0" name=""/>
        <dsp:cNvSpPr/>
      </dsp:nvSpPr>
      <dsp:spPr>
        <a:xfrm>
          <a:off x="0" y="257364"/>
          <a:ext cx="6096000"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Flying start in life</a:t>
          </a:r>
          <a:endParaRPr lang="en-US" sz="2600" kern="1200"/>
        </a:p>
      </dsp:txBody>
      <dsp:txXfrm>
        <a:off x="30442" y="287806"/>
        <a:ext cx="6035116" cy="562726"/>
      </dsp:txXfrm>
    </dsp:sp>
    <dsp:sp modelId="{E1A7F681-AECB-4845-B603-715595FC87E1}">
      <dsp:nvSpPr>
        <dsp:cNvPr id="0" name=""/>
        <dsp:cNvSpPr/>
      </dsp:nvSpPr>
      <dsp:spPr>
        <a:xfrm>
          <a:off x="0" y="955855"/>
          <a:ext cx="6096000" cy="623610"/>
        </a:xfrm>
        <a:prstGeom prst="roundRect">
          <a:avLst/>
        </a:prstGeom>
        <a:solidFill>
          <a:schemeClr val="accent2">
            <a:hueOff val="248404"/>
            <a:satOff val="-26"/>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Comprehensive range of education</a:t>
          </a:r>
          <a:endParaRPr lang="en-US" sz="2600" kern="1200"/>
        </a:p>
      </dsp:txBody>
      <dsp:txXfrm>
        <a:off x="30442" y="986297"/>
        <a:ext cx="6035116" cy="562726"/>
      </dsp:txXfrm>
    </dsp:sp>
    <dsp:sp modelId="{B2118386-E015-4540-A6C2-D3B84144EC26}">
      <dsp:nvSpPr>
        <dsp:cNvPr id="0" name=""/>
        <dsp:cNvSpPr/>
      </dsp:nvSpPr>
      <dsp:spPr>
        <a:xfrm>
          <a:off x="0" y="1654345"/>
          <a:ext cx="6096000" cy="623610"/>
        </a:xfrm>
        <a:prstGeom prst="roundRect">
          <a:avLst/>
        </a:prstGeom>
        <a:solidFill>
          <a:schemeClr val="accent2">
            <a:hueOff val="496808"/>
            <a:satOff val="-53"/>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Free from victimisation</a:t>
          </a:r>
          <a:endParaRPr lang="en-US" sz="2600" kern="1200"/>
        </a:p>
      </dsp:txBody>
      <dsp:txXfrm>
        <a:off x="30442" y="1684787"/>
        <a:ext cx="6035116" cy="562726"/>
      </dsp:txXfrm>
    </dsp:sp>
    <dsp:sp modelId="{8FB4B1DC-A492-EC4F-8D54-4127B1FFEFCB}">
      <dsp:nvSpPr>
        <dsp:cNvPr id="0" name=""/>
        <dsp:cNvSpPr/>
      </dsp:nvSpPr>
      <dsp:spPr>
        <a:xfrm>
          <a:off x="0" y="2352835"/>
          <a:ext cx="6096000" cy="623610"/>
        </a:xfrm>
        <a:prstGeom prst="roundRect">
          <a:avLst/>
        </a:prstGeom>
        <a:solidFill>
          <a:schemeClr val="accent2">
            <a:hueOff val="745211"/>
            <a:satOff val="-7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Access to play</a:t>
          </a:r>
          <a:endParaRPr lang="en-US" sz="2600" kern="1200"/>
        </a:p>
      </dsp:txBody>
      <dsp:txXfrm>
        <a:off x="30442" y="2383277"/>
        <a:ext cx="6035116" cy="562726"/>
      </dsp:txXfrm>
    </dsp:sp>
    <dsp:sp modelId="{15608BEB-18AF-C64D-B8A4-F775A893940F}">
      <dsp:nvSpPr>
        <dsp:cNvPr id="0" name=""/>
        <dsp:cNvSpPr/>
      </dsp:nvSpPr>
      <dsp:spPr>
        <a:xfrm>
          <a:off x="0" y="3051325"/>
          <a:ext cx="6096000" cy="623610"/>
        </a:xfrm>
        <a:prstGeom prst="roundRect">
          <a:avLst/>
        </a:prstGeom>
        <a:solidFill>
          <a:schemeClr val="accent2">
            <a:hueOff val="993615"/>
            <a:satOff val="-105"/>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Be listened to</a:t>
          </a:r>
          <a:endParaRPr lang="en-US" sz="2600" kern="1200"/>
        </a:p>
      </dsp:txBody>
      <dsp:txXfrm>
        <a:off x="30442" y="3081767"/>
        <a:ext cx="6035116" cy="562726"/>
      </dsp:txXfrm>
    </dsp:sp>
    <dsp:sp modelId="{C2E44CA4-CB1D-5148-9EA1-44122A5F7090}">
      <dsp:nvSpPr>
        <dsp:cNvPr id="0" name=""/>
        <dsp:cNvSpPr/>
      </dsp:nvSpPr>
      <dsp:spPr>
        <a:xfrm>
          <a:off x="0" y="3749815"/>
          <a:ext cx="6096000" cy="623610"/>
        </a:xfrm>
        <a:prstGeom prst="roundRect">
          <a:avLst/>
        </a:prstGeom>
        <a:solidFill>
          <a:schemeClr val="accent2">
            <a:hueOff val="1242019"/>
            <a:satOff val="-132"/>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Safe home</a:t>
          </a:r>
          <a:endParaRPr lang="en-US" sz="2600" kern="1200"/>
        </a:p>
      </dsp:txBody>
      <dsp:txXfrm>
        <a:off x="30442" y="3780257"/>
        <a:ext cx="6035116" cy="562726"/>
      </dsp:txXfrm>
    </dsp:sp>
    <dsp:sp modelId="{0DD7579B-CFC7-6348-959D-361FFE849D61}">
      <dsp:nvSpPr>
        <dsp:cNvPr id="0" name=""/>
        <dsp:cNvSpPr/>
      </dsp:nvSpPr>
      <dsp:spPr>
        <a:xfrm>
          <a:off x="0" y="4448305"/>
          <a:ext cx="6096000" cy="623610"/>
        </a:xfrm>
        <a:prstGeom prst="roundRect">
          <a:avLst/>
        </a:prstGeom>
        <a:solidFill>
          <a:schemeClr val="accent2">
            <a:hueOff val="1490423"/>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Not disadvantaged</a:t>
          </a:r>
          <a:endParaRPr lang="en-US" sz="2600" kern="1200" dirty="0"/>
        </a:p>
      </dsp:txBody>
      <dsp:txXfrm>
        <a:off x="30442" y="4478747"/>
        <a:ext cx="6035116" cy="5627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58FA4-04B8-7841-96A2-A9FD511BDF3D}">
      <dsp:nvSpPr>
        <dsp:cNvPr id="0" name=""/>
        <dsp:cNvSpPr/>
      </dsp:nvSpPr>
      <dsp:spPr>
        <a:xfrm>
          <a:off x="801143" y="246197"/>
          <a:ext cx="4493713" cy="4493713"/>
        </a:xfrm>
        <a:prstGeom prst="circularArrow">
          <a:avLst>
            <a:gd name="adj1" fmla="val 4668"/>
            <a:gd name="adj2" fmla="val 272909"/>
            <a:gd name="adj3" fmla="val 12995198"/>
            <a:gd name="adj4" fmla="val 17920167"/>
            <a:gd name="adj5" fmla="val 484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721E1B-C094-BF40-8CB6-AF726AEA4B6E}">
      <dsp:nvSpPr>
        <dsp:cNvPr id="0" name=""/>
        <dsp:cNvSpPr/>
      </dsp:nvSpPr>
      <dsp:spPr>
        <a:xfrm>
          <a:off x="1614785" y="334490"/>
          <a:ext cx="2866429" cy="143321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Te Whāriki has the authority for children to learn alongside others where they learn and capture numerous experiences.</a:t>
          </a:r>
          <a:endParaRPr lang="en-US" sz="1400" kern="1200"/>
        </a:p>
      </dsp:txBody>
      <dsp:txXfrm>
        <a:off x="1684749" y="404454"/>
        <a:ext cx="2726501" cy="1293286"/>
      </dsp:txXfrm>
    </dsp:sp>
    <dsp:sp modelId="{2D323AD7-A8C9-A04A-8358-9CD470365593}">
      <dsp:nvSpPr>
        <dsp:cNvPr id="0" name=""/>
        <dsp:cNvSpPr/>
      </dsp:nvSpPr>
      <dsp:spPr>
        <a:xfrm>
          <a:off x="3228326" y="1948032"/>
          <a:ext cx="2866429" cy="1433214"/>
        </a:xfrm>
        <a:prstGeom prst="roundRect">
          <a:avLst/>
        </a:prstGeom>
        <a:solidFill>
          <a:schemeClr val="accent5">
            <a:hueOff val="507840"/>
            <a:satOff val="53"/>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curriculum requires that children have their strengths, abilities, needs and their interests and respond to them.</a:t>
          </a:r>
          <a:endParaRPr lang="en-US" sz="1400" kern="1200"/>
        </a:p>
      </dsp:txBody>
      <dsp:txXfrm>
        <a:off x="3298290" y="2017996"/>
        <a:ext cx="2726501" cy="1293286"/>
      </dsp:txXfrm>
    </dsp:sp>
    <dsp:sp modelId="{88501D50-F917-5847-AD04-A5083791C066}">
      <dsp:nvSpPr>
        <dsp:cNvPr id="0" name=""/>
        <dsp:cNvSpPr/>
      </dsp:nvSpPr>
      <dsp:spPr>
        <a:xfrm>
          <a:off x="1614785" y="3561574"/>
          <a:ext cx="2866429" cy="1433214"/>
        </a:xfrm>
        <a:prstGeom prst="roundRect">
          <a:avLst/>
        </a:prstGeom>
        <a:solidFill>
          <a:schemeClr val="accent5">
            <a:hueOff val="1015680"/>
            <a:satOff val="105"/>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Schools adapt the learning environments and their approaches to teaching.</a:t>
          </a:r>
          <a:endParaRPr lang="en-US" sz="1400" kern="1200"/>
        </a:p>
      </dsp:txBody>
      <dsp:txXfrm>
        <a:off x="1684749" y="3631538"/>
        <a:ext cx="2726501" cy="1293286"/>
      </dsp:txXfrm>
    </dsp:sp>
    <dsp:sp modelId="{49F3508F-E98A-7442-B677-664085DF3D39}">
      <dsp:nvSpPr>
        <dsp:cNvPr id="0" name=""/>
        <dsp:cNvSpPr/>
      </dsp:nvSpPr>
      <dsp:spPr>
        <a:xfrm>
          <a:off x="1243" y="1948032"/>
          <a:ext cx="2866429" cy="1433214"/>
        </a:xfrm>
        <a:prstGeom prst="roundRect">
          <a:avLst/>
        </a:prstGeom>
        <a:solidFill>
          <a:schemeClr val="accent5">
            <a:hueOff val="1523520"/>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Barriers are removed anyway </a:t>
          </a:r>
          <a:r>
            <a:rPr lang="en-GB" sz="1400" kern="1200"/>
            <a:t>they can, </a:t>
          </a:r>
          <a:r>
            <a:rPr lang="en-GB" sz="1400" kern="1200" dirty="0"/>
            <a:t>and teachers work with family in order to rid the school of barriers.</a:t>
          </a:r>
          <a:endParaRPr lang="en-US" sz="1400" kern="1200" dirty="0"/>
        </a:p>
      </dsp:txBody>
      <dsp:txXfrm>
        <a:off x="71207" y="2017996"/>
        <a:ext cx="2726501" cy="12932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9A95BD-8F7A-7944-AF39-15235C7FE9F4}">
      <dsp:nvSpPr>
        <dsp:cNvPr id="0" name=""/>
        <dsp:cNvSpPr/>
      </dsp:nvSpPr>
      <dsp:spPr>
        <a:xfrm>
          <a:off x="250775" y="616"/>
          <a:ext cx="2664023" cy="159841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Wellbeing: children stay healthy and happy</a:t>
          </a:r>
          <a:endParaRPr lang="en-US" sz="2300" kern="1200" dirty="0"/>
        </a:p>
      </dsp:txBody>
      <dsp:txXfrm>
        <a:off x="250775" y="616"/>
        <a:ext cx="2664023" cy="1598414"/>
      </dsp:txXfrm>
    </dsp:sp>
    <dsp:sp modelId="{8F5C53FA-DC71-6A4D-837E-8CF9FFF08C60}">
      <dsp:nvSpPr>
        <dsp:cNvPr id="0" name=""/>
        <dsp:cNvSpPr/>
      </dsp:nvSpPr>
      <dsp:spPr>
        <a:xfrm>
          <a:off x="3181201" y="616"/>
          <a:ext cx="2664023" cy="159841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Belonging: having respect for themselves and others.</a:t>
          </a:r>
          <a:endParaRPr lang="en-US" sz="2300" kern="1200" dirty="0"/>
        </a:p>
      </dsp:txBody>
      <dsp:txXfrm>
        <a:off x="3181201" y="616"/>
        <a:ext cx="2664023" cy="1598414"/>
      </dsp:txXfrm>
    </dsp:sp>
    <dsp:sp modelId="{A1CBD78B-C05C-6F41-BAB4-F1D76413F912}">
      <dsp:nvSpPr>
        <dsp:cNvPr id="0" name=""/>
        <dsp:cNvSpPr/>
      </dsp:nvSpPr>
      <dsp:spPr>
        <a:xfrm>
          <a:off x="250775" y="1865432"/>
          <a:ext cx="2664023" cy="159841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Contribution: playing with others</a:t>
          </a:r>
          <a:endParaRPr lang="en-US" sz="2300" kern="1200" dirty="0"/>
        </a:p>
      </dsp:txBody>
      <dsp:txXfrm>
        <a:off x="250775" y="1865432"/>
        <a:ext cx="2664023" cy="1598414"/>
      </dsp:txXfrm>
    </dsp:sp>
    <dsp:sp modelId="{FEFA27E2-86B2-7D44-BBA0-C4FCDEEB815E}">
      <dsp:nvSpPr>
        <dsp:cNvPr id="0" name=""/>
        <dsp:cNvSpPr/>
      </dsp:nvSpPr>
      <dsp:spPr>
        <a:xfrm>
          <a:off x="3181201" y="1865432"/>
          <a:ext cx="2664023" cy="159841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Communication: listen to stories and understand language</a:t>
          </a:r>
          <a:endParaRPr lang="en-US" sz="2300" kern="1200" dirty="0"/>
        </a:p>
      </dsp:txBody>
      <dsp:txXfrm>
        <a:off x="3181201" y="1865432"/>
        <a:ext cx="2664023" cy="1598414"/>
      </dsp:txXfrm>
    </dsp:sp>
    <dsp:sp modelId="{574D3349-F1A7-914A-BB04-F682EF550008}">
      <dsp:nvSpPr>
        <dsp:cNvPr id="0" name=""/>
        <dsp:cNvSpPr/>
      </dsp:nvSpPr>
      <dsp:spPr>
        <a:xfrm>
          <a:off x="1715988" y="3730249"/>
          <a:ext cx="2664023" cy="159841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Exploration: play, imagination, and gain confidence.</a:t>
          </a:r>
          <a:endParaRPr lang="en-US" sz="2300" kern="1200" dirty="0"/>
        </a:p>
      </dsp:txBody>
      <dsp:txXfrm>
        <a:off x="1715988" y="3730249"/>
        <a:ext cx="2664023" cy="15984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D21743-5778-1249-AB4D-91A591B2B72E}">
      <dsp:nvSpPr>
        <dsp:cNvPr id="0" name=""/>
        <dsp:cNvSpPr/>
      </dsp:nvSpPr>
      <dsp:spPr>
        <a:xfrm>
          <a:off x="3706251" y="119248"/>
          <a:ext cx="1887140" cy="1887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a:t>Empowerment</a:t>
          </a:r>
          <a:endParaRPr lang="en-US" sz="1900" kern="1200"/>
        </a:p>
      </dsp:txBody>
      <dsp:txXfrm>
        <a:off x="3706251" y="119248"/>
        <a:ext cx="1887140" cy="1887140"/>
      </dsp:txXfrm>
    </dsp:sp>
    <dsp:sp modelId="{9657BB43-5A79-D845-9746-A9DC71C9C0B3}">
      <dsp:nvSpPr>
        <dsp:cNvPr id="0" name=""/>
        <dsp:cNvSpPr/>
      </dsp:nvSpPr>
      <dsp:spPr>
        <a:xfrm>
          <a:off x="384023" y="663"/>
          <a:ext cx="5327952" cy="5327952"/>
        </a:xfrm>
        <a:prstGeom prst="circularArrow">
          <a:avLst>
            <a:gd name="adj1" fmla="val 6907"/>
            <a:gd name="adj2" fmla="val 465730"/>
            <a:gd name="adj3" fmla="val 547823"/>
            <a:gd name="adj4" fmla="val 20586447"/>
            <a:gd name="adj5" fmla="val 8058"/>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AB72C8-FB41-A847-ACC2-B37842F4B028}">
      <dsp:nvSpPr>
        <dsp:cNvPr id="0" name=""/>
        <dsp:cNvSpPr/>
      </dsp:nvSpPr>
      <dsp:spPr>
        <a:xfrm>
          <a:off x="3706251" y="3322891"/>
          <a:ext cx="1887140" cy="1887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a:t>Holistic development</a:t>
          </a:r>
          <a:endParaRPr lang="en-US" sz="1900" kern="1200"/>
        </a:p>
      </dsp:txBody>
      <dsp:txXfrm>
        <a:off x="3706251" y="3322891"/>
        <a:ext cx="1887140" cy="1887140"/>
      </dsp:txXfrm>
    </dsp:sp>
    <dsp:sp modelId="{1CE2008D-5B42-074F-96F0-00885F8BD568}">
      <dsp:nvSpPr>
        <dsp:cNvPr id="0" name=""/>
        <dsp:cNvSpPr/>
      </dsp:nvSpPr>
      <dsp:spPr>
        <a:xfrm>
          <a:off x="384023" y="663"/>
          <a:ext cx="5327952" cy="5327952"/>
        </a:xfrm>
        <a:prstGeom prst="circularArrow">
          <a:avLst>
            <a:gd name="adj1" fmla="val 6907"/>
            <a:gd name="adj2" fmla="val 465730"/>
            <a:gd name="adj3" fmla="val 5947823"/>
            <a:gd name="adj4" fmla="val 4386447"/>
            <a:gd name="adj5" fmla="val 8058"/>
          </a:avLst>
        </a:prstGeom>
        <a:solidFill>
          <a:schemeClr val="accent5">
            <a:hueOff val="507840"/>
            <a:satOff val="53"/>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1D34A3-EFD3-794F-BB31-FEE602E95B2F}">
      <dsp:nvSpPr>
        <dsp:cNvPr id="0" name=""/>
        <dsp:cNvSpPr/>
      </dsp:nvSpPr>
      <dsp:spPr>
        <a:xfrm>
          <a:off x="502608" y="3322891"/>
          <a:ext cx="1887140" cy="1887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a:t>Family and community </a:t>
          </a:r>
          <a:endParaRPr lang="en-US" sz="1900" kern="1200"/>
        </a:p>
      </dsp:txBody>
      <dsp:txXfrm>
        <a:off x="502608" y="3322891"/>
        <a:ext cx="1887140" cy="1887140"/>
      </dsp:txXfrm>
    </dsp:sp>
    <dsp:sp modelId="{E6BE9442-ABBE-D649-8017-FF6560AEAA00}">
      <dsp:nvSpPr>
        <dsp:cNvPr id="0" name=""/>
        <dsp:cNvSpPr/>
      </dsp:nvSpPr>
      <dsp:spPr>
        <a:xfrm>
          <a:off x="384023" y="663"/>
          <a:ext cx="5327952" cy="5327952"/>
        </a:xfrm>
        <a:prstGeom prst="circularArrow">
          <a:avLst>
            <a:gd name="adj1" fmla="val 6907"/>
            <a:gd name="adj2" fmla="val 465730"/>
            <a:gd name="adj3" fmla="val 11347823"/>
            <a:gd name="adj4" fmla="val 9786447"/>
            <a:gd name="adj5" fmla="val 8058"/>
          </a:avLst>
        </a:prstGeom>
        <a:solidFill>
          <a:schemeClr val="accent5">
            <a:hueOff val="1015680"/>
            <a:satOff val="105"/>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45A39B-A1BD-144B-929A-2D62CB493601}">
      <dsp:nvSpPr>
        <dsp:cNvPr id="0" name=""/>
        <dsp:cNvSpPr/>
      </dsp:nvSpPr>
      <dsp:spPr>
        <a:xfrm>
          <a:off x="502608" y="119248"/>
          <a:ext cx="1887140" cy="1887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a:t>Relationships</a:t>
          </a:r>
          <a:endParaRPr lang="en-US" sz="1900" kern="1200"/>
        </a:p>
      </dsp:txBody>
      <dsp:txXfrm>
        <a:off x="502608" y="119248"/>
        <a:ext cx="1887140" cy="1887140"/>
      </dsp:txXfrm>
    </dsp:sp>
    <dsp:sp modelId="{AE886293-7DDC-884A-BF2C-A315666C0580}">
      <dsp:nvSpPr>
        <dsp:cNvPr id="0" name=""/>
        <dsp:cNvSpPr/>
      </dsp:nvSpPr>
      <dsp:spPr>
        <a:xfrm>
          <a:off x="384023" y="663"/>
          <a:ext cx="5327952" cy="5327952"/>
        </a:xfrm>
        <a:prstGeom prst="circularArrow">
          <a:avLst>
            <a:gd name="adj1" fmla="val 6907"/>
            <a:gd name="adj2" fmla="val 465730"/>
            <a:gd name="adj3" fmla="val 16747823"/>
            <a:gd name="adj4" fmla="val 15186447"/>
            <a:gd name="adj5" fmla="val 8058"/>
          </a:avLst>
        </a:prstGeom>
        <a:solidFill>
          <a:schemeClr val="accent5">
            <a:hueOff val="1523520"/>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AC500E-91DA-8347-AC2E-B1A275EF20B7}" type="datetimeFigureOut">
              <a:rPr lang="en-GB" smtClean="0"/>
              <a:t>23/11/2020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7D7CA4-BA86-684A-8D65-42A0259BE9F5}" type="slidenum">
              <a:rPr lang="en-GB" smtClean="0"/>
              <a:t>‹#›</a:t>
            </a:fld>
            <a:endParaRPr lang="en-GB"/>
          </a:p>
        </p:txBody>
      </p:sp>
    </p:spTree>
    <p:extLst>
      <p:ext uri="{BB962C8B-B14F-4D97-AF65-F5344CB8AC3E}">
        <p14:creationId xmlns:p14="http://schemas.microsoft.com/office/powerpoint/2010/main" val="916310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7D7CA4-BA86-684A-8D65-42A0259BE9F5}" type="slidenum">
              <a:rPr lang="en-GB" smtClean="0"/>
              <a:t>7</a:t>
            </a:fld>
            <a:endParaRPr lang="en-GB"/>
          </a:p>
        </p:txBody>
      </p:sp>
    </p:spTree>
    <p:extLst>
      <p:ext uri="{BB962C8B-B14F-4D97-AF65-F5344CB8AC3E}">
        <p14:creationId xmlns:p14="http://schemas.microsoft.com/office/powerpoint/2010/main" val="2306472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11/23/20</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135610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11/23/20</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872602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11/23/20</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025147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11/23/20</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104149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11/23/20</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65239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11/23/20</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946698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11/23/20</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289124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11/23/20</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642177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11/23/20</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141523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11/23/20</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935893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11/23/20</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5975762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900">
                <a:solidFill>
                  <a:schemeClr val="tx1"/>
                </a:solidFill>
              </a:defRPr>
            </a:lvl1pPr>
          </a:lstStyle>
          <a:p>
            <a:fld id="{F4D57BDD-E64A-4D27-8978-82FFCA18A12C}" type="datetimeFigureOut">
              <a:rPr lang="en-US" smtClean="0"/>
              <a:pPr/>
              <a:t>11/23/20</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8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36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412564585"/>
      </p:ext>
    </p:extLst>
  </p:cSld>
  <p:clrMap bg1="dk1" tx1="lt1" bg2="dk2" tx2="lt2" accent1="accent1" accent2="accent2" accent3="accent3" accent4="accent4" accent5="accent5" accent6="accent6" hlink="hlink" folHlink="folHlink"/>
  <p:sldLayoutIdLst>
    <p:sldLayoutId id="2147483685" r:id="rId1"/>
    <p:sldLayoutId id="2147483675" r:id="rId2"/>
    <p:sldLayoutId id="2147483676" r:id="rId3"/>
    <p:sldLayoutId id="2147483677" r:id="rId4"/>
    <p:sldLayoutId id="2147483678" r:id="rId5"/>
    <p:sldLayoutId id="2147483679" r:id="rId6"/>
    <p:sldLayoutId id="2147483684"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hyperlink" Target="https://www.education.govt.nz/assets/Documents/Early-Childhood/Te-Whariki-Early-Childhood-Curriculum-ENG-Web.pdf" TargetMode="External"/><Relationship Id="rId4" Type="http://schemas.openxmlformats.org/officeDocument/2006/relationships/hyperlink" Target="https://gov.wales/sites/default/files/publications/2018-02/foundation-phase-framework-revised-2015.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education.govt.nz/assets/Documents/Early-Childhood/Te-Whariki-Early-Childhood-Curriculum-ENG-Web.pdf" TargetMode="External"/><Relationship Id="rId7" Type="http://schemas.openxmlformats.org/officeDocument/2006/relationships/hyperlink" Target="https://gov.wales/sites/default/files/publications/2018-03/succesful-futures-a-summary-of-professor-graham-donaldsons-report.pdf" TargetMode="External"/><Relationship Id="rId2" Type="http://schemas.openxmlformats.org/officeDocument/2006/relationships/hyperlink" Target="https://barnardosearlylearning.org.nz/about/nz-early-childhood-curriculum/" TargetMode="External"/><Relationship Id="rId1" Type="http://schemas.openxmlformats.org/officeDocument/2006/relationships/slideLayout" Target="../slideLayouts/slideLayout7.xml"/><Relationship Id="rId6" Type="http://schemas.openxmlformats.org/officeDocument/2006/relationships/hyperlink" Target="https://gov.wales/sites/default/files/publications/2018-02/foundation-phase-framework-revised-2015.pdf" TargetMode="External"/><Relationship Id="rId5" Type="http://schemas.openxmlformats.org/officeDocument/2006/relationships/hyperlink" Target="https://theeducationhub.org.nz/what-do-i-need-to-know-to-implement-te-whariki-2017/" TargetMode="External"/><Relationship Id="rId4" Type="http://schemas.openxmlformats.org/officeDocument/2006/relationships/hyperlink" Target="https://www.researchgate.net/publication/332152068_Conceptualization_and_Definition_of_a_Curriculum"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eb.microsoftstream.com/video/38732b6e-69de-4648-a6ba-a0532a3f901c"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17">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2A9FB6-C2B1-8641-A6DA-691B7FE7FAFC}"/>
              </a:ext>
            </a:extLst>
          </p:cNvPr>
          <p:cNvSpPr>
            <a:spLocks noGrp="1"/>
          </p:cNvSpPr>
          <p:nvPr>
            <p:ph type="ctrTitle"/>
          </p:nvPr>
        </p:nvSpPr>
        <p:spPr>
          <a:xfrm>
            <a:off x="1143000" y="4042507"/>
            <a:ext cx="5334000" cy="1985963"/>
          </a:xfrm>
        </p:spPr>
        <p:txBody>
          <a:bodyPr>
            <a:noAutofit/>
          </a:bodyPr>
          <a:lstStyle/>
          <a:p>
            <a:pPr algn="l"/>
            <a:r>
              <a:rPr lang="en-US" dirty="0"/>
              <a:t>New Zealand </a:t>
            </a:r>
            <a:r>
              <a:rPr lang="en-US" dirty="0" err="1"/>
              <a:t>Te</a:t>
            </a:r>
            <a:r>
              <a:rPr lang="en-US" dirty="0"/>
              <a:t> </a:t>
            </a:r>
            <a:r>
              <a:rPr lang="en-US" dirty="0" err="1"/>
              <a:t>Whāriki</a:t>
            </a:r>
            <a:r>
              <a:rPr lang="en-US" dirty="0"/>
              <a:t> Curriculum vs the Foundation Phase Curriculum</a:t>
            </a:r>
          </a:p>
        </p:txBody>
      </p:sp>
      <p:pic>
        <p:nvPicPr>
          <p:cNvPr id="4" name="Picture 3">
            <a:extLst>
              <a:ext uri="{FF2B5EF4-FFF2-40B4-BE49-F238E27FC236}">
                <a16:creationId xmlns:a16="http://schemas.microsoft.com/office/drawing/2014/main" id="{0709152F-F01A-4029-ADB0-7EE4323305DB}"/>
              </a:ext>
            </a:extLst>
          </p:cNvPr>
          <p:cNvPicPr>
            <a:picLocks noChangeAspect="1"/>
          </p:cNvPicPr>
          <p:nvPr/>
        </p:nvPicPr>
        <p:blipFill rotWithShape="1">
          <a:blip r:embed="rId2"/>
          <a:srcRect l="36731" r="19041" b="-2"/>
          <a:stretch/>
        </p:blipFill>
        <p:spPr>
          <a:xfrm>
            <a:off x="7746738" y="-1"/>
            <a:ext cx="4543953" cy="6858002"/>
          </a:xfrm>
          <a:custGeom>
            <a:avLst/>
            <a:gdLst/>
            <a:ahLst/>
            <a:cxnLst/>
            <a:rect l="l" t="t" r="r" b="b"/>
            <a:pathLst>
              <a:path w="4543953" h="6858002">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332842" y="2836172"/>
                </a:moveTo>
                <a:lnTo>
                  <a:pt x="332842" y="2836173"/>
                </a:lnTo>
                <a:cubicBezTo>
                  <a:pt x="336914" y="2839983"/>
                  <a:pt x="340200" y="2844317"/>
                  <a:pt x="341533" y="2848794"/>
                </a:cubicBezTo>
                <a:cubicBezTo>
                  <a:pt x="348200" y="2870416"/>
                  <a:pt x="356392" y="2892181"/>
                  <a:pt x="361441" y="2914328"/>
                </a:cubicBezTo>
                <a:lnTo>
                  <a:pt x="366072" y="2947863"/>
                </a:lnTo>
                <a:lnTo>
                  <a:pt x="362488" y="2982148"/>
                </a:lnTo>
                <a:cubicBezTo>
                  <a:pt x="354392" y="3014153"/>
                  <a:pt x="350582" y="3045777"/>
                  <a:pt x="350796" y="3077401"/>
                </a:cubicBezTo>
                <a:lnTo>
                  <a:pt x="350796" y="3077402"/>
                </a:ln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0733" y="3680164"/>
                </a:lnTo>
                <a:lnTo>
                  <a:pt x="404781" y="3734838"/>
                </a:lnTo>
                <a:lnTo>
                  <a:pt x="404399" y="3754652"/>
                </a:lnTo>
                <a:cubicBezTo>
                  <a:pt x="398399" y="3767130"/>
                  <a:pt x="396447" y="3778655"/>
                  <a:pt x="398042" y="3789776"/>
                </a:cubicBezTo>
                <a:lnTo>
                  <a:pt x="398042" y="3789776"/>
                </a:ln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lnTo>
                  <a:pt x="386040" y="3962160"/>
                </a:lnTo>
                <a:cubicBezTo>
                  <a:pt x="383778" y="3988593"/>
                  <a:pt x="389446" y="4015835"/>
                  <a:pt x="401733" y="4043840"/>
                </a:cubicBezTo>
                <a:lnTo>
                  <a:pt x="416855" y="4103826"/>
                </a:lnTo>
                <a:lnTo>
                  <a:pt x="414887" y="4134256"/>
                </a:lnTo>
                <a:cubicBezTo>
                  <a:pt x="413045" y="4144498"/>
                  <a:pt x="409973" y="4154857"/>
                  <a:pt x="405543" y="4165383"/>
                </a:cubicBezTo>
                <a:cubicBezTo>
                  <a:pt x="402114" y="4173480"/>
                  <a:pt x="401543" y="4182767"/>
                  <a:pt x="401638" y="4192387"/>
                </a:cubicBezTo>
                <a:lnTo>
                  <a:pt x="401638" y="4192388"/>
                </a:lnTo>
                <a:lnTo>
                  <a:pt x="401638" y="4192388"/>
                </a:lnTo>
                <a:lnTo>
                  <a:pt x="401733" y="4221391"/>
                </a:lnTo>
                <a:lnTo>
                  <a:pt x="396017" y="4253014"/>
                </a:lnTo>
                <a:cubicBezTo>
                  <a:pt x="383824" y="4277401"/>
                  <a:pt x="368204" y="4300070"/>
                  <a:pt x="356201" y="4324645"/>
                </a:cubicBezTo>
                <a:cubicBezTo>
                  <a:pt x="350487" y="4336457"/>
                  <a:pt x="347439" y="4350554"/>
                  <a:pt x="347247" y="4363890"/>
                </a:cubicBezTo>
                <a:lnTo>
                  <a:pt x="347247" y="4363891"/>
                </a:ln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395828" y="4846490"/>
                  <a:pt x="384397" y="4866958"/>
                  <a:pt x="382691" y="4889275"/>
                </a:cubicBezTo>
                <a:lnTo>
                  <a:pt x="382691" y="4889275"/>
                </a:lnTo>
                <a:lnTo>
                  <a:pt x="382691" y="4889276"/>
                </a:lnTo>
                <a:cubicBezTo>
                  <a:pt x="382122" y="4896714"/>
                  <a:pt x="382634" y="4904358"/>
                  <a:pt x="384396" y="4912169"/>
                </a:cubicBezTo>
                <a:lnTo>
                  <a:pt x="385799" y="4933805"/>
                </a:lnTo>
                <a:lnTo>
                  <a:pt x="381039" y="4952673"/>
                </a:lnTo>
                <a:cubicBezTo>
                  <a:pt x="376253" y="4964604"/>
                  <a:pt x="368680" y="4975511"/>
                  <a:pt x="360964" y="4987037"/>
                </a:cubicBezTo>
                <a:cubicBezTo>
                  <a:pt x="349725" y="5003801"/>
                  <a:pt x="335627" y="5022852"/>
                  <a:pt x="334485" y="5041521"/>
                </a:cubicBezTo>
                <a:cubicBezTo>
                  <a:pt x="332628" y="5073241"/>
                  <a:pt x="310088" y="5101639"/>
                  <a:pt x="308337" y="5133224"/>
                </a:cubicBezTo>
                <a:lnTo>
                  <a:pt x="308337" y="5133225"/>
                </a:lnTo>
                <a:lnTo>
                  <a:pt x="308337" y="5133225"/>
                </a:lnTo>
                <a:lnTo>
                  <a:pt x="315052" y="5166114"/>
                </a:lnTo>
                <a:lnTo>
                  <a:pt x="314362" y="5172090"/>
                </a:lnTo>
                <a:cubicBezTo>
                  <a:pt x="313481" y="5174400"/>
                  <a:pt x="312290" y="5176876"/>
                  <a:pt x="311814" y="5179067"/>
                </a:cubicBezTo>
                <a:lnTo>
                  <a:pt x="311814" y="5179068"/>
                </a:lnTo>
                <a:lnTo>
                  <a:pt x="311814" y="5179068"/>
                </a:lnTo>
                <a:cubicBezTo>
                  <a:pt x="304574" y="5214122"/>
                  <a:pt x="311624" y="5247079"/>
                  <a:pt x="335437" y="5272797"/>
                </a:cubicBezTo>
                <a:cubicBezTo>
                  <a:pt x="350964" y="5289657"/>
                  <a:pt x="359489" y="5307422"/>
                  <a:pt x="362870" y="5326163"/>
                </a:cubicBez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5103" y="5507668"/>
                </a:lnTo>
                <a:cubicBezTo>
                  <a:pt x="335056" y="5516503"/>
                  <a:pt x="337532" y="5524837"/>
                  <a:pt x="345723" y="5531694"/>
                </a:cubicBez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cubicBezTo>
                  <a:pt x="164171" y="5900323"/>
                  <a:pt x="156361" y="5918042"/>
                  <a:pt x="154075" y="5935949"/>
                </a:cubicBezTo>
                <a:lnTo>
                  <a:pt x="154075" y="5935950"/>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62457" y="6361540"/>
                </a:lnTo>
                <a:lnTo>
                  <a:pt x="162684" y="6365557"/>
                </a:lnTo>
                <a:lnTo>
                  <a:pt x="163946" y="6387910"/>
                </a:lnTo>
                <a:lnTo>
                  <a:pt x="166047" y="6392243"/>
                </a:lnTo>
                <a:lnTo>
                  <a:pt x="173364" y="6407333"/>
                </a:lnTo>
                <a:lnTo>
                  <a:pt x="173364" y="6407332"/>
                </a:lnTo>
                <a:lnTo>
                  <a:pt x="166047" y="6392243"/>
                </a:lnTo>
                <a:lnTo>
                  <a:pt x="163946" y="6387910"/>
                </a:lnTo>
                <a:lnTo>
                  <a:pt x="162684" y="6365557"/>
                </a:lnTo>
                <a:lnTo>
                  <a:pt x="162457" y="6361540"/>
                </a:lnTo>
                <a:lnTo>
                  <a:pt x="179794" y="6228757"/>
                </a:lnTo>
                <a:cubicBezTo>
                  <a:pt x="184556" y="6200945"/>
                  <a:pt x="196176" y="6175798"/>
                  <a:pt x="218465" y="6155603"/>
                </a:cubicBezTo>
                <a:cubicBezTo>
                  <a:pt x="229325" y="6145793"/>
                  <a:pt x="234135" y="6139745"/>
                  <a:pt x="234064" y="6133315"/>
                </a:cubicBezTo>
                <a:lnTo>
                  <a:pt x="234064" y="6133315"/>
                </a:ln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60957" y="5909351"/>
                </a:lnTo>
                <a:cubicBezTo>
                  <a:pt x="164171" y="5900611"/>
                  <a:pt x="168076" y="5892038"/>
                  <a:pt x="171981" y="5883752"/>
                </a:cubicBez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lnTo>
                  <a:pt x="355869" y="5547578"/>
                </a:lnTo>
                <a:cubicBezTo>
                  <a:pt x="355964" y="5542649"/>
                  <a:pt x="352773" y="5537600"/>
                  <a:pt x="345723" y="5531693"/>
                </a:cubicBezTo>
                <a:cubicBezTo>
                  <a:pt x="341628" y="5528265"/>
                  <a:pt x="338961" y="5524467"/>
                  <a:pt x="337324" y="5520422"/>
                </a:cubicBez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4317" y="5355014"/>
                </a:lnTo>
                <a:cubicBezTo>
                  <a:pt x="366264" y="5325412"/>
                  <a:pt x="358727" y="5298086"/>
                  <a:pt x="335437" y="5272796"/>
                </a:cubicBezTo>
                <a:cubicBezTo>
                  <a:pt x="323531" y="5259937"/>
                  <a:pt x="315815" y="5245269"/>
                  <a:pt x="311981" y="5229433"/>
                </a:cubicBezTo>
                <a:lnTo>
                  <a:pt x="311814" y="5179068"/>
                </a:lnTo>
                <a:lnTo>
                  <a:pt x="314362" y="5172091"/>
                </a:lnTo>
                <a:cubicBezTo>
                  <a:pt x="315243" y="5169781"/>
                  <a:pt x="315814" y="5167638"/>
                  <a:pt x="315052" y="5166114"/>
                </a:cubicBezTo>
                <a:lnTo>
                  <a:pt x="315052" y="5166114"/>
                </a:lnTo>
                <a:lnTo>
                  <a:pt x="315052" y="5166113"/>
                </a:lnTo>
                <a:lnTo>
                  <a:pt x="308337" y="5133225"/>
                </a:lnTo>
                <a:lnTo>
                  <a:pt x="315482" y="5102461"/>
                </a:lnTo>
                <a:cubicBezTo>
                  <a:pt x="322817" y="5082339"/>
                  <a:pt x="333247" y="5062669"/>
                  <a:pt x="334485" y="5041522"/>
                </a:cubicBezTo>
                <a:cubicBezTo>
                  <a:pt x="335627" y="5022853"/>
                  <a:pt x="349725" y="5003802"/>
                  <a:pt x="360964" y="4987038"/>
                </a:cubicBezTo>
                <a:cubicBezTo>
                  <a:pt x="372538" y="4969748"/>
                  <a:pt x="383790" y="4953853"/>
                  <a:pt x="385799" y="4933805"/>
                </a:cubicBezTo>
                <a:lnTo>
                  <a:pt x="385799" y="4933805"/>
                </a:lnTo>
                <a:lnTo>
                  <a:pt x="385799" y="4933805"/>
                </a:lnTo>
                <a:cubicBezTo>
                  <a:pt x="386468" y="4927122"/>
                  <a:pt x="386111" y="4919979"/>
                  <a:pt x="384396" y="4912168"/>
                </a:cubicBezTo>
                <a:lnTo>
                  <a:pt x="382691" y="4889275"/>
                </a:lnTo>
                <a:lnTo>
                  <a:pt x="387469" y="4867614"/>
                </a:lnTo>
                <a:cubicBezTo>
                  <a:pt x="392589" y="4853636"/>
                  <a:pt x="401352" y="4840633"/>
                  <a:pt x="412401" y="4828917"/>
                </a:cubicBezTo>
                <a:cubicBezTo>
                  <a:pt x="420784" y="4819964"/>
                  <a:pt x="425356" y="4810581"/>
                  <a:pt x="427237" y="4800484"/>
                </a:cubicBezTo>
                <a:lnTo>
                  <a:pt x="427237" y="4800483"/>
                </a:ln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lnTo>
                  <a:pt x="401733" y="4221391"/>
                </a:lnTo>
                <a:lnTo>
                  <a:pt x="401733" y="4221391"/>
                </a:lnTo>
                <a:lnTo>
                  <a:pt x="401638" y="4192388"/>
                </a:lnTo>
                <a:lnTo>
                  <a:pt x="405543" y="4165384"/>
                </a:lnTo>
                <a:cubicBezTo>
                  <a:pt x="414402" y="4144333"/>
                  <a:pt x="417831" y="4123948"/>
                  <a:pt x="416855" y="4103826"/>
                </a:cubicBez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20"/>
                </a:ln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8"/>
                </a:ln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3"/>
                </a:lnTo>
                <a:lnTo>
                  <a:pt x="366072" y="2947862"/>
                </a:lnTo>
                <a:cubicBezTo>
                  <a:pt x="364965" y="2913982"/>
                  <a:pt x="351534" y="2881226"/>
                  <a:pt x="341533" y="2848793"/>
                </a:cubicBez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16497" y="2426822"/>
                  <a:pt x="410353" y="2444777"/>
                  <a:pt x="409472" y="2463017"/>
                </a:cubicBezTo>
                <a:lnTo>
                  <a:pt x="409472" y="2463018"/>
                </a:lnTo>
                <a:lnTo>
                  <a:pt x="409472" y="2463018"/>
                </a:lnTo>
                <a:cubicBezTo>
                  <a:pt x="408591" y="2481259"/>
                  <a:pt x="412972" y="2499786"/>
                  <a:pt x="418115" y="2518265"/>
                </a:cubicBezTo>
                <a:lnTo>
                  <a:pt x="421759" y="2545007"/>
                </a:lnTo>
                <a:lnTo>
                  <a:pt x="417545" y="2571034"/>
                </a:lnTo>
                <a:cubicBezTo>
                  <a:pt x="405543" y="2612945"/>
                  <a:pt x="372966" y="2640950"/>
                  <a:pt x="344391" y="2668001"/>
                </a:cubicBezTo>
                <a:cubicBezTo>
                  <a:pt x="320006" y="2691054"/>
                  <a:pt x="306290" y="2716963"/>
                  <a:pt x="296001" y="2745348"/>
                </a:cubicBezTo>
                <a:lnTo>
                  <a:pt x="296001" y="2745352"/>
                </a:ln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lnTo>
                  <a:pt x="296001" y="2745352"/>
                </a:ln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cubicBezTo>
                  <a:pt x="415544" y="2509025"/>
                  <a:pt x="413163" y="2499773"/>
                  <a:pt x="411535" y="2490551"/>
                </a:cubicBezTo>
                <a:lnTo>
                  <a:pt x="409472" y="2463018"/>
                </a:lnTo>
                <a:lnTo>
                  <a:pt x="415303" y="2435913"/>
                </a:lnTo>
                <a:cubicBezTo>
                  <a:pt x="418938" y="2426977"/>
                  <a:pt x="424451" y="2418154"/>
                  <a:pt x="432404" y="2409486"/>
                </a:cubicBez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2926" y="1453958"/>
                </a:moveTo>
                <a:lnTo>
                  <a:pt x="798723" y="1459073"/>
                </a:lnTo>
                <a:lnTo>
                  <a:pt x="807941" y="1481572"/>
                </a:lnTo>
                <a:lnTo>
                  <a:pt x="798724" y="1459074"/>
                </a:lnTo>
                <a:lnTo>
                  <a:pt x="798723" y="1459073"/>
                </a:lnTo>
                <a:lnTo>
                  <a:pt x="798723" y="1459073"/>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69105" y="298169"/>
                </a:moveTo>
                <a:lnTo>
                  <a:pt x="783887" y="313533"/>
                </a:ln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lnTo>
                  <a:pt x="783887" y="313533"/>
                </a:lnTo>
                <a:lnTo>
                  <a:pt x="783887" y="313533"/>
                </a:ln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58551" y="228948"/>
                </a:lnTo>
                <a:lnTo>
                  <a:pt x="758551" y="228949"/>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4543953" y="2"/>
                </a:lnTo>
                <a:lnTo>
                  <a:pt x="4543953" y="6858002"/>
                </a:lnTo>
                <a:lnTo>
                  <a:pt x="284400" y="6858002"/>
                </a:lnTo>
                <a:lnTo>
                  <a:pt x="284400" y="6858001"/>
                </a:lnTo>
                <a:lnTo>
                  <a:pt x="284400" y="6858001"/>
                </a:lnTo>
                <a:lnTo>
                  <a:pt x="278237" y="6812064"/>
                </a:lnTo>
                <a:lnTo>
                  <a:pt x="283011" y="6776800"/>
                </a:lnTo>
                <a:cubicBezTo>
                  <a:pt x="286107" y="6765164"/>
                  <a:pt x="290857" y="6753698"/>
                  <a:pt x="297715" y="6742553"/>
                </a:cubicBezTo>
                <a:cubicBezTo>
                  <a:pt x="306003" y="6729219"/>
                  <a:pt x="311147" y="6716169"/>
                  <a:pt x="311551" y="6702977"/>
                </a:cubicBezTo>
                <a:lnTo>
                  <a:pt x="311551" y="6702976"/>
                </a:lnTo>
                <a:lnTo>
                  <a:pt x="311551" y="6702976"/>
                </a:lnTo>
                <a:cubicBezTo>
                  <a:pt x="311956" y="6689783"/>
                  <a:pt x="307622" y="6676448"/>
                  <a:pt x="296953" y="6662541"/>
                </a:cubicBezTo>
                <a:cubicBezTo>
                  <a:pt x="293286" y="6657825"/>
                  <a:pt x="290989" y="6651967"/>
                  <a:pt x="289870" y="6645552"/>
                </a:cubicBezTo>
                <a:lnTo>
                  <a:pt x="289858" y="6625225"/>
                </a:lnTo>
                <a:lnTo>
                  <a:pt x="306480" y="6588626"/>
                </a:lnTo>
                <a:cubicBezTo>
                  <a:pt x="312576" y="6582147"/>
                  <a:pt x="318672" y="6575479"/>
                  <a:pt x="328959" y="6564621"/>
                </a:cubicBezTo>
                <a:lnTo>
                  <a:pt x="328959" y="6564620"/>
                </a:lnTo>
                <a:lnTo>
                  <a:pt x="306480" y="6588625"/>
                </a:lnTo>
                <a:cubicBezTo>
                  <a:pt x="298003" y="6597578"/>
                  <a:pt x="291954" y="6611342"/>
                  <a:pt x="289858" y="6625224"/>
                </a:cubicBezTo>
                <a:lnTo>
                  <a:pt x="289858" y="6625225"/>
                </a:lnTo>
                <a:lnTo>
                  <a:pt x="289858" y="6625225"/>
                </a:lnTo>
                <a:cubicBezTo>
                  <a:pt x="287762" y="6639108"/>
                  <a:pt x="289619" y="6653111"/>
                  <a:pt x="296953" y="6662542"/>
                </a:cubicBezTo>
                <a:cubicBezTo>
                  <a:pt x="302288" y="6669496"/>
                  <a:pt x="306038" y="6676306"/>
                  <a:pt x="308405" y="6683027"/>
                </a:cubicBezTo>
                <a:lnTo>
                  <a:pt x="311551" y="6702976"/>
                </a:lnTo>
                <a:lnTo>
                  <a:pt x="297715" y="6742552"/>
                </a:lnTo>
                <a:cubicBezTo>
                  <a:pt x="283999" y="6764841"/>
                  <a:pt x="278713" y="6788417"/>
                  <a:pt x="278237" y="6812063"/>
                </a:cubicBezTo>
                <a:lnTo>
                  <a:pt x="278237" y="6812064"/>
                </a:lnTo>
                <a:lnTo>
                  <a:pt x="278237" y="6812064"/>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a:effectLst>
            <a:outerShdw blurRad="381000" dist="152400" dir="10800000" algn="r" rotWithShape="0">
              <a:prstClr val="black">
                <a:alpha val="10000"/>
              </a:prstClr>
            </a:outerShdw>
          </a:effectLst>
        </p:spPr>
      </p:pic>
      <p:grpSp>
        <p:nvGrpSpPr>
          <p:cNvPr id="28" name="Group 19">
            <a:extLst>
              <a:ext uri="{FF2B5EF4-FFF2-40B4-BE49-F238E27FC236}">
                <a16:creationId xmlns:a16="http://schemas.microsoft.com/office/drawing/2014/main" id="{564DEED3-BC52-4F15-8426-D33275CB0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29" name="Freeform: Shape 20">
              <a:extLst>
                <a:ext uri="{FF2B5EF4-FFF2-40B4-BE49-F238E27FC236}">
                  <a16:creationId xmlns:a16="http://schemas.microsoft.com/office/drawing/2014/main" id="{937D94AD-9CD7-4F7F-B13A-399B378406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1">
              <a:extLst>
                <a:ext uri="{FF2B5EF4-FFF2-40B4-BE49-F238E27FC236}">
                  <a16:creationId xmlns:a16="http://schemas.microsoft.com/office/drawing/2014/main" id="{DF6D3FDC-6FDD-4615-B246-1FC651E95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771310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E7900387-53A4-F544-870D-58EDCBDA1A64}"/>
              </a:ext>
            </a:extLst>
          </p:cNvPr>
          <p:cNvPicPr>
            <a:picLocks noChangeAspect="1"/>
          </p:cNvPicPr>
          <p:nvPr/>
        </p:nvPicPr>
        <p:blipFill rotWithShape="1">
          <a:blip r:embed="rId2"/>
          <a:srcRect l="36597" r="18903" b="-1"/>
          <a:stretch/>
        </p:blipFill>
        <p:spPr>
          <a:xfrm>
            <a:off x="1203638" y="2787649"/>
            <a:ext cx="3555965" cy="1783492"/>
          </a:xfrm>
          <a:prstGeom prst="rect">
            <a:avLst/>
          </a:prstGeom>
        </p:spPr>
      </p:pic>
      <p:sp>
        <p:nvSpPr>
          <p:cNvPr id="3" name="Content Placeholder 2">
            <a:extLst>
              <a:ext uri="{FF2B5EF4-FFF2-40B4-BE49-F238E27FC236}">
                <a16:creationId xmlns:a16="http://schemas.microsoft.com/office/drawing/2014/main" id="{DCE93017-E276-42AD-834B-B48E444E3A88}"/>
              </a:ext>
            </a:extLst>
          </p:cNvPr>
          <p:cNvSpPr>
            <a:spLocks noGrp="1"/>
          </p:cNvSpPr>
          <p:nvPr>
            <p:ph idx="1"/>
          </p:nvPr>
        </p:nvSpPr>
        <p:spPr>
          <a:xfrm>
            <a:off x="5461686" y="1050325"/>
            <a:ext cx="5967838" cy="5045676"/>
          </a:xfrm>
        </p:spPr>
        <p:txBody>
          <a:bodyPr>
            <a:normAutofit/>
          </a:bodyPr>
          <a:lstStyle/>
          <a:p>
            <a:r>
              <a:rPr lang="en-GB" sz="1600" dirty="0"/>
              <a:t>The aim of this presentation is to compare the Foundation Phase against the New Zealand Early years Curriculum. </a:t>
            </a:r>
          </a:p>
          <a:p>
            <a:pPr marL="0" indent="0">
              <a:buNone/>
            </a:pPr>
            <a:endParaRPr lang="en-GB" sz="1600" dirty="0"/>
          </a:p>
          <a:p>
            <a:pPr marL="0" indent="0">
              <a:buNone/>
            </a:pPr>
            <a:r>
              <a:rPr lang="en-GB" sz="1600" dirty="0"/>
              <a:t>Objectives:</a:t>
            </a:r>
          </a:p>
          <a:p>
            <a:pPr marL="0" indent="0">
              <a:buNone/>
            </a:pPr>
            <a:endParaRPr lang="en-GB" sz="1600" dirty="0"/>
          </a:p>
          <a:p>
            <a:r>
              <a:rPr lang="en-GB" sz="1600" dirty="0"/>
              <a:t>Define and explain what a curriculum consists of</a:t>
            </a:r>
          </a:p>
          <a:p>
            <a:r>
              <a:rPr lang="en-GB" sz="1600" dirty="0"/>
              <a:t>Provide an overview of the Foundation Phase.</a:t>
            </a:r>
          </a:p>
          <a:p>
            <a:r>
              <a:rPr lang="en-GB" sz="1600" dirty="0"/>
              <a:t>Provide an overview of the New Zealand Curriculum</a:t>
            </a:r>
          </a:p>
          <a:p>
            <a:r>
              <a:rPr lang="en-GB" sz="1600" dirty="0"/>
              <a:t>identify the drawbacks of each Curriculum.</a:t>
            </a:r>
          </a:p>
          <a:p>
            <a:r>
              <a:rPr lang="en-GB" sz="1600" dirty="0"/>
              <a:t>Compare similarities and differences between both curriculums </a:t>
            </a:r>
          </a:p>
          <a:p>
            <a:pPr marL="0" indent="0">
              <a:buNone/>
            </a:pPr>
            <a:endParaRPr lang="en-GB" sz="900" dirty="0"/>
          </a:p>
        </p:txBody>
      </p:sp>
      <p:sp>
        <p:nvSpPr>
          <p:cNvPr id="2" name="Title 1">
            <a:extLst>
              <a:ext uri="{FF2B5EF4-FFF2-40B4-BE49-F238E27FC236}">
                <a16:creationId xmlns:a16="http://schemas.microsoft.com/office/drawing/2014/main" id="{541086D0-AAD1-4516-86AD-F01DB4B276BF}"/>
              </a:ext>
            </a:extLst>
          </p:cNvPr>
          <p:cNvSpPr>
            <a:spLocks noGrp="1"/>
          </p:cNvSpPr>
          <p:nvPr>
            <p:ph type="title"/>
          </p:nvPr>
        </p:nvSpPr>
        <p:spPr>
          <a:xfrm>
            <a:off x="1647377" y="3047570"/>
            <a:ext cx="2763986" cy="1263649"/>
          </a:xfrm>
        </p:spPr>
        <p:txBody>
          <a:bodyPr>
            <a:normAutofit/>
          </a:bodyPr>
          <a:lstStyle/>
          <a:p>
            <a:r>
              <a:rPr lang="en-GB" sz="4100" dirty="0">
                <a:solidFill>
                  <a:schemeClr val="bg1"/>
                </a:solidFill>
              </a:rPr>
              <a:t>Aims &amp; Objectives</a:t>
            </a:r>
          </a:p>
        </p:txBody>
      </p:sp>
    </p:spTree>
    <p:extLst>
      <p:ext uri="{BB962C8B-B14F-4D97-AF65-F5344CB8AC3E}">
        <p14:creationId xmlns:p14="http://schemas.microsoft.com/office/powerpoint/2010/main" val="9595818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Logo&#10;&#10;Description automatically generated">
            <a:extLst>
              <a:ext uri="{FF2B5EF4-FFF2-40B4-BE49-F238E27FC236}">
                <a16:creationId xmlns:a16="http://schemas.microsoft.com/office/drawing/2014/main" id="{18034D92-9941-9E4F-B337-8CF36D2C9673}"/>
              </a:ext>
            </a:extLst>
          </p:cNvPr>
          <p:cNvPicPr>
            <a:picLocks noChangeAspect="1"/>
          </p:cNvPicPr>
          <p:nvPr/>
        </p:nvPicPr>
        <p:blipFill rotWithShape="1">
          <a:blip r:embed="rId2"/>
          <a:srcRect l="21798" t="15238" r="17925" b="39047"/>
          <a:stretch/>
        </p:blipFill>
        <p:spPr>
          <a:xfrm>
            <a:off x="8057358" y="1663754"/>
            <a:ext cx="3905379" cy="3949200"/>
          </a:xfrm>
          <a:prstGeom prst="rect">
            <a:avLst/>
          </a:prstGeom>
        </p:spPr>
      </p:pic>
      <p:sp>
        <p:nvSpPr>
          <p:cNvPr id="14" name="Freeform: Shape 13">
            <a:extLst>
              <a:ext uri="{FF2B5EF4-FFF2-40B4-BE49-F238E27FC236}">
                <a16:creationId xmlns:a16="http://schemas.microsoft.com/office/drawing/2014/main" id="{D891F8D6-850A-4554-AF0F-FC18D0F9D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143994F-E5EB-448C-864C-0242DEF7AF8E}"/>
              </a:ext>
            </a:extLst>
          </p:cNvPr>
          <p:cNvSpPr>
            <a:spLocks noGrp="1"/>
          </p:cNvSpPr>
          <p:nvPr>
            <p:ph idx="1"/>
          </p:nvPr>
        </p:nvSpPr>
        <p:spPr>
          <a:xfrm>
            <a:off x="588967" y="1349827"/>
            <a:ext cx="6667500" cy="5247823"/>
          </a:xfrm>
        </p:spPr>
        <p:txBody>
          <a:bodyPr>
            <a:normAutofit/>
          </a:bodyPr>
          <a:lstStyle/>
          <a:p>
            <a:r>
              <a:rPr lang="en-GB" sz="2000" dirty="0"/>
              <a:t>A curriculum is what teachers </a:t>
            </a:r>
          </a:p>
          <a:p>
            <a:pPr marL="0" indent="0">
              <a:buNone/>
            </a:pPr>
            <a:r>
              <a:rPr lang="en-GB" sz="2000" dirty="0"/>
              <a:t>teach and what students learn. </a:t>
            </a:r>
          </a:p>
          <a:p>
            <a:pPr marL="0" indent="0">
              <a:buNone/>
            </a:pPr>
            <a:r>
              <a:rPr lang="en-GB" sz="2000" dirty="0"/>
              <a:t>A Curriculum can also be considered an umbrella term. </a:t>
            </a:r>
          </a:p>
          <a:p>
            <a:pPr marL="0" indent="0">
              <a:buNone/>
            </a:pPr>
            <a:r>
              <a:rPr lang="en-GB" sz="2000" dirty="0"/>
              <a:t>Pratt (1994, p.5) associated Curriculum with the ‘educational course of the mind’ it was then introduced in 19</a:t>
            </a:r>
            <a:r>
              <a:rPr lang="en-GB" sz="2000" baseline="30000" dirty="0"/>
              <a:t>th</a:t>
            </a:r>
            <a:r>
              <a:rPr lang="en-GB" sz="2000" dirty="0"/>
              <a:t> Century</a:t>
            </a:r>
          </a:p>
          <a:p>
            <a:pPr marL="0" indent="0">
              <a:buNone/>
            </a:pPr>
            <a:r>
              <a:rPr lang="en-GB" sz="2000" dirty="0"/>
              <a:t>(</a:t>
            </a:r>
            <a:r>
              <a:rPr lang="en-US" sz="2000" dirty="0" err="1"/>
              <a:t>Su</a:t>
            </a:r>
            <a:r>
              <a:rPr lang="en-US" sz="2000" dirty="0"/>
              <a:t>, 2012) </a:t>
            </a:r>
          </a:p>
          <a:p>
            <a:pPr marL="0" indent="0">
              <a:buNone/>
            </a:pPr>
            <a:endParaRPr lang="en-GB" dirty="0"/>
          </a:p>
          <a:p>
            <a:r>
              <a:rPr lang="en-GB" sz="2000" dirty="0"/>
              <a:t>Furthermore, a curriculum is a set of subjects that are taught within a school. Essentially being a set of objectives that provides students with learning opportunities.</a:t>
            </a:r>
          </a:p>
          <a:p>
            <a:pPr marL="0" indent="0">
              <a:buNone/>
            </a:pPr>
            <a:r>
              <a:rPr lang="en-US" sz="2000" dirty="0"/>
              <a:t>(Mutale Mulenga, 2018)</a:t>
            </a:r>
            <a:endParaRPr lang="en-GB" sz="2000" dirty="0"/>
          </a:p>
          <a:p>
            <a:endParaRPr lang="en-GB" dirty="0"/>
          </a:p>
          <a:p>
            <a:pPr marL="0" indent="0">
              <a:buNone/>
            </a:pPr>
            <a:endParaRPr lang="en-GB" dirty="0"/>
          </a:p>
          <a:p>
            <a:endParaRPr lang="en-GB" dirty="0"/>
          </a:p>
          <a:p>
            <a:endParaRPr lang="en-GB" dirty="0"/>
          </a:p>
        </p:txBody>
      </p:sp>
      <p:sp>
        <p:nvSpPr>
          <p:cNvPr id="16" name="Freeform: Shape 15">
            <a:extLst>
              <a:ext uri="{FF2B5EF4-FFF2-40B4-BE49-F238E27FC236}">
                <a16:creationId xmlns:a16="http://schemas.microsoft.com/office/drawing/2014/main" id="{801843F1-9A50-4D34-96E0-A5E4E7443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5"/>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D94BB99-4AB9-4A7B-B6B4-DC5D6C7959F0}"/>
              </a:ext>
            </a:extLst>
          </p:cNvPr>
          <p:cNvSpPr>
            <a:spLocks noGrp="1"/>
          </p:cNvSpPr>
          <p:nvPr>
            <p:ph type="title"/>
          </p:nvPr>
        </p:nvSpPr>
        <p:spPr>
          <a:xfrm>
            <a:off x="666751" y="260350"/>
            <a:ext cx="6857999" cy="1263649"/>
          </a:xfrm>
        </p:spPr>
        <p:txBody>
          <a:bodyPr>
            <a:normAutofit/>
          </a:bodyPr>
          <a:lstStyle/>
          <a:p>
            <a:r>
              <a:rPr lang="en-GB" dirty="0"/>
              <a:t>What is a Curriculum? </a:t>
            </a:r>
          </a:p>
        </p:txBody>
      </p:sp>
    </p:spTree>
    <p:extLst>
      <p:ext uri="{BB962C8B-B14F-4D97-AF65-F5344CB8AC3E}">
        <p14:creationId xmlns:p14="http://schemas.microsoft.com/office/powerpoint/2010/main" val="4056797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ECDD8F6-AC36-AA43-8FD5-841430C95966}"/>
              </a:ext>
            </a:extLst>
          </p:cNvPr>
          <p:cNvPicPr>
            <a:picLocks noChangeAspect="1"/>
          </p:cNvPicPr>
          <p:nvPr/>
        </p:nvPicPr>
        <p:blipFill rotWithShape="1">
          <a:blip r:embed="rId2"/>
          <a:srcRect l="36595" r="18905" b="-1"/>
          <a:stretch/>
        </p:blipFill>
        <p:spPr>
          <a:xfrm>
            <a:off x="7620000" y="10"/>
            <a:ext cx="4572002" cy="6857992"/>
          </a:xfrm>
          <a:custGeom>
            <a:avLst/>
            <a:gdLst/>
            <a:ahLst/>
            <a:cxnLst/>
            <a:rect l="l" t="t" r="r" b="b"/>
            <a:pathLst>
              <a:path w="4572002" h="6858002">
                <a:moveTo>
                  <a:pt x="276687" y="6438981"/>
                </a:moveTo>
                <a:cubicBezTo>
                  <a:pt x="286189" y="6444077"/>
                  <a:pt x="293666" y="6451650"/>
                  <a:pt x="296618" y="6463841"/>
                </a:cubicBezTo>
                <a:lnTo>
                  <a:pt x="296621" y="6463850"/>
                </a:lnTo>
                <a:lnTo>
                  <a:pt x="307605" y="6508052"/>
                </a:lnTo>
                <a:lnTo>
                  <a:pt x="310416" y="6513012"/>
                </a:lnTo>
                <a:lnTo>
                  <a:pt x="312883" y="6521804"/>
                </a:lnTo>
                <a:lnTo>
                  <a:pt x="329221" y="6546195"/>
                </a:lnTo>
                <a:lnTo>
                  <a:pt x="329221" y="6546194"/>
                </a:lnTo>
                <a:lnTo>
                  <a:pt x="310416" y="6513012"/>
                </a:lnTo>
                <a:lnTo>
                  <a:pt x="296621" y="6463850"/>
                </a:lnTo>
                <a:lnTo>
                  <a:pt x="296618" y="6463840"/>
                </a:lnTo>
                <a:close/>
                <a:moveTo>
                  <a:pt x="360891" y="2836172"/>
                </a:moveTo>
                <a:lnTo>
                  <a:pt x="360891" y="2836173"/>
                </a:lnTo>
                <a:cubicBezTo>
                  <a:pt x="364963" y="2839983"/>
                  <a:pt x="368249" y="2844317"/>
                  <a:pt x="369582" y="2848794"/>
                </a:cubicBezTo>
                <a:cubicBezTo>
                  <a:pt x="376249" y="2870416"/>
                  <a:pt x="384441" y="2892181"/>
                  <a:pt x="389490" y="2914328"/>
                </a:cubicBezTo>
                <a:lnTo>
                  <a:pt x="394121" y="2947863"/>
                </a:lnTo>
                <a:lnTo>
                  <a:pt x="390537" y="2982148"/>
                </a:lnTo>
                <a:cubicBezTo>
                  <a:pt x="382441" y="3014153"/>
                  <a:pt x="378631" y="3045777"/>
                  <a:pt x="378845" y="3077401"/>
                </a:cubicBezTo>
                <a:lnTo>
                  <a:pt x="378845" y="3077402"/>
                </a:lnTo>
                <a:lnTo>
                  <a:pt x="378845" y="3077402"/>
                </a:lnTo>
                <a:cubicBezTo>
                  <a:pt x="379059" y="3109026"/>
                  <a:pt x="383298" y="3140650"/>
                  <a:pt x="391299" y="3172655"/>
                </a:cubicBezTo>
                <a:cubicBezTo>
                  <a:pt x="417208" y="3276481"/>
                  <a:pt x="444640" y="3380306"/>
                  <a:pt x="438926" y="3489468"/>
                </a:cubicBezTo>
                <a:cubicBezTo>
                  <a:pt x="437974" y="3507564"/>
                  <a:pt x="449595" y="3529091"/>
                  <a:pt x="461025" y="3544714"/>
                </a:cubicBezTo>
                <a:cubicBezTo>
                  <a:pt x="466455" y="3552191"/>
                  <a:pt x="470634" y="3557716"/>
                  <a:pt x="473569" y="3562321"/>
                </a:cubicBezTo>
                <a:lnTo>
                  <a:pt x="478647" y="3574408"/>
                </a:lnTo>
                <a:lnTo>
                  <a:pt x="476296" y="3587174"/>
                </a:lnTo>
                <a:cubicBezTo>
                  <a:pt x="474277" y="3592232"/>
                  <a:pt x="471027" y="3598435"/>
                  <a:pt x="466549" y="3606817"/>
                </a:cubicBezTo>
                <a:cubicBezTo>
                  <a:pt x="462167" y="3614819"/>
                  <a:pt x="459501" y="3624725"/>
                  <a:pt x="453023" y="3630632"/>
                </a:cubicBezTo>
                <a:cubicBezTo>
                  <a:pt x="436545" y="3645682"/>
                  <a:pt x="430306" y="3662494"/>
                  <a:pt x="428782" y="3680163"/>
                </a:cubicBezTo>
                <a:lnTo>
                  <a:pt x="428782" y="3680164"/>
                </a:lnTo>
                <a:lnTo>
                  <a:pt x="428782" y="3680164"/>
                </a:lnTo>
                <a:lnTo>
                  <a:pt x="432830" y="3734838"/>
                </a:lnTo>
                <a:lnTo>
                  <a:pt x="432448" y="3754652"/>
                </a:lnTo>
                <a:cubicBezTo>
                  <a:pt x="426448" y="3767130"/>
                  <a:pt x="424496" y="3778655"/>
                  <a:pt x="426091" y="3789776"/>
                </a:cubicBezTo>
                <a:lnTo>
                  <a:pt x="426091" y="3789776"/>
                </a:lnTo>
                <a:lnTo>
                  <a:pt x="426091" y="3789777"/>
                </a:lnTo>
                <a:cubicBezTo>
                  <a:pt x="427687" y="3800897"/>
                  <a:pt x="432830" y="3811614"/>
                  <a:pt x="441022" y="3822473"/>
                </a:cubicBezTo>
                <a:lnTo>
                  <a:pt x="455357" y="3852620"/>
                </a:lnTo>
                <a:lnTo>
                  <a:pt x="454577" y="3868764"/>
                </a:lnTo>
                <a:cubicBezTo>
                  <a:pt x="453119" y="3874229"/>
                  <a:pt x="450356" y="3879766"/>
                  <a:pt x="445974" y="3885338"/>
                </a:cubicBezTo>
                <a:cubicBezTo>
                  <a:pt x="426543" y="3910104"/>
                  <a:pt x="416351" y="3935727"/>
                  <a:pt x="414089" y="3962159"/>
                </a:cubicBezTo>
                <a:lnTo>
                  <a:pt x="414089" y="3962160"/>
                </a:lnTo>
                <a:lnTo>
                  <a:pt x="414089" y="3962160"/>
                </a:lnTo>
                <a:cubicBezTo>
                  <a:pt x="411827" y="3988593"/>
                  <a:pt x="417495" y="4015835"/>
                  <a:pt x="429782" y="4043840"/>
                </a:cubicBezTo>
                <a:lnTo>
                  <a:pt x="444904" y="4103826"/>
                </a:lnTo>
                <a:lnTo>
                  <a:pt x="442936" y="4134255"/>
                </a:lnTo>
                <a:cubicBezTo>
                  <a:pt x="441094" y="4144498"/>
                  <a:pt x="438022" y="4154857"/>
                  <a:pt x="433592" y="4165383"/>
                </a:cubicBezTo>
                <a:cubicBezTo>
                  <a:pt x="430163" y="4173480"/>
                  <a:pt x="429592" y="4182767"/>
                  <a:pt x="429687" y="4192387"/>
                </a:cubicBezTo>
                <a:lnTo>
                  <a:pt x="429687" y="4192388"/>
                </a:lnTo>
                <a:lnTo>
                  <a:pt x="429687" y="4192388"/>
                </a:lnTo>
                <a:lnTo>
                  <a:pt x="429782" y="4221391"/>
                </a:lnTo>
                <a:lnTo>
                  <a:pt x="424066" y="4253014"/>
                </a:lnTo>
                <a:cubicBezTo>
                  <a:pt x="411873" y="4277401"/>
                  <a:pt x="396253" y="4300070"/>
                  <a:pt x="384250" y="4324645"/>
                </a:cubicBezTo>
                <a:cubicBezTo>
                  <a:pt x="378536" y="4336457"/>
                  <a:pt x="375488" y="4350554"/>
                  <a:pt x="375296" y="4363890"/>
                </a:cubicBezTo>
                <a:lnTo>
                  <a:pt x="375296" y="4363891"/>
                </a:lnTo>
                <a:lnTo>
                  <a:pt x="375296" y="4363891"/>
                </a:lnTo>
                <a:cubicBezTo>
                  <a:pt x="374344" y="4403326"/>
                  <a:pt x="374344" y="4442762"/>
                  <a:pt x="376058" y="4482005"/>
                </a:cubicBezTo>
                <a:cubicBezTo>
                  <a:pt x="378726" y="4546777"/>
                  <a:pt x="379298" y="4612501"/>
                  <a:pt x="436068" y="4659175"/>
                </a:cubicBezTo>
                <a:cubicBezTo>
                  <a:pt x="440640" y="4662987"/>
                  <a:pt x="443308" y="4671177"/>
                  <a:pt x="444070" y="4677656"/>
                </a:cubicBezTo>
                <a:cubicBezTo>
                  <a:pt x="447689" y="4707565"/>
                  <a:pt x="448071" y="4738236"/>
                  <a:pt x="453977" y="4767765"/>
                </a:cubicBezTo>
                <a:lnTo>
                  <a:pt x="455286" y="4800483"/>
                </a:lnTo>
                <a:lnTo>
                  <a:pt x="440450" y="4828916"/>
                </a:lnTo>
                <a:cubicBezTo>
                  <a:pt x="423877" y="4846490"/>
                  <a:pt x="412446" y="4866958"/>
                  <a:pt x="410740" y="4889275"/>
                </a:cubicBezTo>
                <a:lnTo>
                  <a:pt x="410740" y="4889275"/>
                </a:lnTo>
                <a:lnTo>
                  <a:pt x="410740" y="4889276"/>
                </a:lnTo>
                <a:cubicBezTo>
                  <a:pt x="410172" y="4896714"/>
                  <a:pt x="410683" y="4904358"/>
                  <a:pt x="412445" y="4912169"/>
                </a:cubicBezTo>
                <a:lnTo>
                  <a:pt x="413848" y="4933805"/>
                </a:lnTo>
                <a:lnTo>
                  <a:pt x="409088" y="4952673"/>
                </a:lnTo>
                <a:cubicBezTo>
                  <a:pt x="404302" y="4964604"/>
                  <a:pt x="396729" y="4975511"/>
                  <a:pt x="389013" y="4987037"/>
                </a:cubicBezTo>
                <a:cubicBezTo>
                  <a:pt x="377774" y="5003801"/>
                  <a:pt x="363676" y="5022852"/>
                  <a:pt x="362534" y="5041521"/>
                </a:cubicBezTo>
                <a:cubicBezTo>
                  <a:pt x="360677" y="5073241"/>
                  <a:pt x="338137" y="5101639"/>
                  <a:pt x="336386" y="5133224"/>
                </a:cubicBezTo>
                <a:lnTo>
                  <a:pt x="336386" y="5133225"/>
                </a:lnTo>
                <a:lnTo>
                  <a:pt x="336386" y="5133225"/>
                </a:lnTo>
                <a:lnTo>
                  <a:pt x="343101" y="5166114"/>
                </a:lnTo>
                <a:lnTo>
                  <a:pt x="342411" y="5172090"/>
                </a:lnTo>
                <a:cubicBezTo>
                  <a:pt x="341530" y="5174400"/>
                  <a:pt x="340339" y="5176876"/>
                  <a:pt x="339863" y="5179067"/>
                </a:cubicBezTo>
                <a:lnTo>
                  <a:pt x="339863" y="5179068"/>
                </a:lnTo>
                <a:lnTo>
                  <a:pt x="339863" y="5179068"/>
                </a:lnTo>
                <a:cubicBezTo>
                  <a:pt x="332623" y="5214122"/>
                  <a:pt x="339673" y="5247079"/>
                  <a:pt x="363486" y="5272797"/>
                </a:cubicBezTo>
                <a:cubicBezTo>
                  <a:pt x="379013" y="5289657"/>
                  <a:pt x="387538" y="5307422"/>
                  <a:pt x="390920" y="5326163"/>
                </a:cubicBezTo>
                <a:lnTo>
                  <a:pt x="392366" y="5355014"/>
                </a:lnTo>
                <a:lnTo>
                  <a:pt x="387489" y="5385384"/>
                </a:lnTo>
                <a:cubicBezTo>
                  <a:pt x="384250" y="5398721"/>
                  <a:pt x="381964" y="5412057"/>
                  <a:pt x="379298" y="5425582"/>
                </a:cubicBezTo>
                <a:cubicBezTo>
                  <a:pt x="375488" y="5443870"/>
                  <a:pt x="371486" y="5462351"/>
                  <a:pt x="367676" y="5480637"/>
                </a:cubicBezTo>
                <a:cubicBezTo>
                  <a:pt x="365771" y="5489497"/>
                  <a:pt x="363200" y="5498832"/>
                  <a:pt x="363152" y="5507667"/>
                </a:cubicBezTo>
                <a:lnTo>
                  <a:pt x="363152" y="5507668"/>
                </a:lnTo>
                <a:lnTo>
                  <a:pt x="363152" y="5507668"/>
                </a:lnTo>
                <a:cubicBezTo>
                  <a:pt x="363105" y="5516503"/>
                  <a:pt x="365581" y="5524837"/>
                  <a:pt x="373772" y="5531694"/>
                </a:cubicBezTo>
                <a:lnTo>
                  <a:pt x="383918" y="5547578"/>
                </a:lnTo>
                <a:lnTo>
                  <a:pt x="374344" y="5562746"/>
                </a:lnTo>
                <a:cubicBezTo>
                  <a:pt x="331671" y="5600467"/>
                  <a:pt x="305000" y="5646189"/>
                  <a:pt x="303096" y="5704483"/>
                </a:cubicBezTo>
                <a:cubicBezTo>
                  <a:pt x="302714" y="5716485"/>
                  <a:pt x="300048" y="5728678"/>
                  <a:pt x="297190" y="5740488"/>
                </a:cubicBezTo>
                <a:cubicBezTo>
                  <a:pt x="295475" y="5747728"/>
                  <a:pt x="293569" y="5756493"/>
                  <a:pt x="288425" y="5760873"/>
                </a:cubicBezTo>
                <a:cubicBezTo>
                  <a:pt x="249182" y="5794974"/>
                  <a:pt x="221939" y="5837457"/>
                  <a:pt x="200030" y="5883751"/>
                </a:cubicBezTo>
                <a:cubicBezTo>
                  <a:pt x="192220" y="5900323"/>
                  <a:pt x="184410" y="5918042"/>
                  <a:pt x="182124" y="5935949"/>
                </a:cubicBezTo>
                <a:lnTo>
                  <a:pt x="182124" y="5935950"/>
                </a:lnTo>
                <a:lnTo>
                  <a:pt x="182124" y="5935950"/>
                </a:lnTo>
                <a:cubicBezTo>
                  <a:pt x="179838" y="5954618"/>
                  <a:pt x="183648" y="5974241"/>
                  <a:pt x="185744" y="5993292"/>
                </a:cubicBezTo>
                <a:cubicBezTo>
                  <a:pt x="186886" y="6004532"/>
                  <a:pt x="186696" y="6017486"/>
                  <a:pt x="192220" y="6026441"/>
                </a:cubicBezTo>
                <a:cubicBezTo>
                  <a:pt x="209557" y="6054826"/>
                  <a:pt x="228225" y="6082259"/>
                  <a:pt x="248420" y="6108739"/>
                </a:cubicBezTo>
                <a:lnTo>
                  <a:pt x="262113" y="6133315"/>
                </a:lnTo>
                <a:lnTo>
                  <a:pt x="258413" y="6143190"/>
                </a:lnTo>
                <a:cubicBezTo>
                  <a:pt x="255862" y="6146732"/>
                  <a:pt x="251944" y="6150697"/>
                  <a:pt x="246514" y="6155602"/>
                </a:cubicBezTo>
                <a:cubicBezTo>
                  <a:pt x="224225" y="6175797"/>
                  <a:pt x="212605" y="6200944"/>
                  <a:pt x="207843" y="6228756"/>
                </a:cubicBezTo>
                <a:cubicBezTo>
                  <a:pt x="200412" y="6272764"/>
                  <a:pt x="194126" y="6317151"/>
                  <a:pt x="190506" y="6361539"/>
                </a:cubicBezTo>
                <a:lnTo>
                  <a:pt x="190506" y="6361540"/>
                </a:lnTo>
                <a:lnTo>
                  <a:pt x="190506" y="6361540"/>
                </a:lnTo>
                <a:lnTo>
                  <a:pt x="190704" y="6365039"/>
                </a:lnTo>
                <a:lnTo>
                  <a:pt x="191995" y="6387910"/>
                </a:lnTo>
                <a:lnTo>
                  <a:pt x="194825" y="6393746"/>
                </a:lnTo>
                <a:lnTo>
                  <a:pt x="201413" y="6407333"/>
                </a:lnTo>
                <a:lnTo>
                  <a:pt x="201413" y="6407332"/>
                </a:lnTo>
                <a:lnTo>
                  <a:pt x="194825" y="6393746"/>
                </a:lnTo>
                <a:lnTo>
                  <a:pt x="191995" y="6387910"/>
                </a:lnTo>
                <a:lnTo>
                  <a:pt x="190704" y="6365039"/>
                </a:lnTo>
                <a:lnTo>
                  <a:pt x="190506" y="6361540"/>
                </a:lnTo>
                <a:lnTo>
                  <a:pt x="207843" y="6228757"/>
                </a:lnTo>
                <a:cubicBezTo>
                  <a:pt x="212605" y="6200945"/>
                  <a:pt x="224225" y="6175798"/>
                  <a:pt x="246514" y="6155603"/>
                </a:cubicBezTo>
                <a:cubicBezTo>
                  <a:pt x="257374" y="6145793"/>
                  <a:pt x="262184" y="6139745"/>
                  <a:pt x="262113" y="6133315"/>
                </a:cubicBezTo>
                <a:lnTo>
                  <a:pt x="262113" y="6133315"/>
                </a:lnTo>
                <a:lnTo>
                  <a:pt x="262113" y="6133314"/>
                </a:lnTo>
                <a:cubicBezTo>
                  <a:pt x="262042" y="6126884"/>
                  <a:pt x="257088" y="6120074"/>
                  <a:pt x="248420" y="6108738"/>
                </a:cubicBezTo>
                <a:cubicBezTo>
                  <a:pt x="228225" y="6082258"/>
                  <a:pt x="209557" y="6054825"/>
                  <a:pt x="192220" y="6026440"/>
                </a:cubicBezTo>
                <a:cubicBezTo>
                  <a:pt x="186696" y="6017485"/>
                  <a:pt x="186886" y="6004531"/>
                  <a:pt x="185744" y="5993291"/>
                </a:cubicBezTo>
                <a:cubicBezTo>
                  <a:pt x="184696" y="5983766"/>
                  <a:pt x="183220" y="5974097"/>
                  <a:pt x="182291" y="5964477"/>
                </a:cubicBezTo>
                <a:lnTo>
                  <a:pt x="182124" y="5935950"/>
                </a:lnTo>
                <a:lnTo>
                  <a:pt x="189006" y="5909351"/>
                </a:lnTo>
                <a:cubicBezTo>
                  <a:pt x="192220" y="5900611"/>
                  <a:pt x="196125" y="5892038"/>
                  <a:pt x="200030" y="5883752"/>
                </a:cubicBezTo>
                <a:cubicBezTo>
                  <a:pt x="221939" y="5837458"/>
                  <a:pt x="249182" y="5794975"/>
                  <a:pt x="288425" y="5760874"/>
                </a:cubicBezTo>
                <a:cubicBezTo>
                  <a:pt x="293569" y="5756494"/>
                  <a:pt x="295475" y="5747729"/>
                  <a:pt x="297190" y="5740489"/>
                </a:cubicBezTo>
                <a:cubicBezTo>
                  <a:pt x="300048" y="5728679"/>
                  <a:pt x="302714" y="5716486"/>
                  <a:pt x="303096" y="5704484"/>
                </a:cubicBezTo>
                <a:cubicBezTo>
                  <a:pt x="305000" y="5646190"/>
                  <a:pt x="331671" y="5600468"/>
                  <a:pt x="374344" y="5562747"/>
                </a:cubicBezTo>
                <a:cubicBezTo>
                  <a:pt x="380441" y="5557318"/>
                  <a:pt x="383823" y="5552508"/>
                  <a:pt x="383918" y="5547579"/>
                </a:cubicBezTo>
                <a:lnTo>
                  <a:pt x="383918" y="5547578"/>
                </a:lnTo>
                <a:lnTo>
                  <a:pt x="383918" y="5547578"/>
                </a:lnTo>
                <a:cubicBezTo>
                  <a:pt x="384013" y="5542648"/>
                  <a:pt x="380822" y="5537600"/>
                  <a:pt x="373772" y="5531693"/>
                </a:cubicBezTo>
                <a:cubicBezTo>
                  <a:pt x="369677" y="5528265"/>
                  <a:pt x="367010" y="5524467"/>
                  <a:pt x="365373" y="5520422"/>
                </a:cubicBezTo>
                <a:lnTo>
                  <a:pt x="363152" y="5507668"/>
                </a:lnTo>
                <a:lnTo>
                  <a:pt x="367676" y="5480638"/>
                </a:lnTo>
                <a:cubicBezTo>
                  <a:pt x="371486" y="5462352"/>
                  <a:pt x="375488" y="5443871"/>
                  <a:pt x="379298" y="5425583"/>
                </a:cubicBezTo>
                <a:cubicBezTo>
                  <a:pt x="381964" y="5412058"/>
                  <a:pt x="384250" y="5398722"/>
                  <a:pt x="387489" y="5385385"/>
                </a:cubicBezTo>
                <a:cubicBezTo>
                  <a:pt x="390014" y="5375003"/>
                  <a:pt x="391717" y="5364883"/>
                  <a:pt x="392366" y="5355015"/>
                </a:cubicBezTo>
                <a:lnTo>
                  <a:pt x="392366" y="5355014"/>
                </a:lnTo>
                <a:lnTo>
                  <a:pt x="392366" y="5355014"/>
                </a:lnTo>
                <a:cubicBezTo>
                  <a:pt x="394313" y="5325412"/>
                  <a:pt x="386776" y="5298086"/>
                  <a:pt x="363486" y="5272796"/>
                </a:cubicBezTo>
                <a:cubicBezTo>
                  <a:pt x="351580" y="5259937"/>
                  <a:pt x="343864" y="5245269"/>
                  <a:pt x="340030" y="5229433"/>
                </a:cubicBezTo>
                <a:lnTo>
                  <a:pt x="339863" y="5179068"/>
                </a:lnTo>
                <a:lnTo>
                  <a:pt x="342411" y="5172091"/>
                </a:lnTo>
                <a:cubicBezTo>
                  <a:pt x="343292" y="5169781"/>
                  <a:pt x="343863" y="5167638"/>
                  <a:pt x="343101" y="5166114"/>
                </a:cubicBezTo>
                <a:lnTo>
                  <a:pt x="343101" y="5166114"/>
                </a:lnTo>
                <a:lnTo>
                  <a:pt x="343101" y="5166113"/>
                </a:lnTo>
                <a:lnTo>
                  <a:pt x="336386" y="5133225"/>
                </a:lnTo>
                <a:lnTo>
                  <a:pt x="343531" y="5102461"/>
                </a:lnTo>
                <a:cubicBezTo>
                  <a:pt x="350866" y="5082339"/>
                  <a:pt x="361296" y="5062669"/>
                  <a:pt x="362534" y="5041522"/>
                </a:cubicBezTo>
                <a:cubicBezTo>
                  <a:pt x="363676" y="5022853"/>
                  <a:pt x="377774" y="5003802"/>
                  <a:pt x="389013" y="4987038"/>
                </a:cubicBezTo>
                <a:cubicBezTo>
                  <a:pt x="400587" y="4969748"/>
                  <a:pt x="411839" y="4953853"/>
                  <a:pt x="413848" y="4933805"/>
                </a:cubicBezTo>
                <a:lnTo>
                  <a:pt x="413848" y="4933805"/>
                </a:lnTo>
                <a:lnTo>
                  <a:pt x="413848" y="4933804"/>
                </a:lnTo>
                <a:cubicBezTo>
                  <a:pt x="414517" y="4927122"/>
                  <a:pt x="414160" y="4919978"/>
                  <a:pt x="412445" y="4912168"/>
                </a:cubicBezTo>
                <a:lnTo>
                  <a:pt x="410740" y="4889275"/>
                </a:lnTo>
                <a:lnTo>
                  <a:pt x="415518" y="4867614"/>
                </a:lnTo>
                <a:cubicBezTo>
                  <a:pt x="420638" y="4853635"/>
                  <a:pt x="429401" y="4840633"/>
                  <a:pt x="440450" y="4828917"/>
                </a:cubicBezTo>
                <a:cubicBezTo>
                  <a:pt x="448833" y="4819964"/>
                  <a:pt x="453405" y="4810581"/>
                  <a:pt x="455286" y="4800484"/>
                </a:cubicBezTo>
                <a:lnTo>
                  <a:pt x="455286" y="4800483"/>
                </a:lnTo>
                <a:lnTo>
                  <a:pt x="455286" y="4800483"/>
                </a:lnTo>
                <a:cubicBezTo>
                  <a:pt x="457168" y="4790386"/>
                  <a:pt x="456358" y="4779575"/>
                  <a:pt x="453977" y="4767764"/>
                </a:cubicBezTo>
                <a:cubicBezTo>
                  <a:pt x="448071" y="4738235"/>
                  <a:pt x="447689" y="4707564"/>
                  <a:pt x="444070" y="4677655"/>
                </a:cubicBezTo>
                <a:cubicBezTo>
                  <a:pt x="443308" y="4671176"/>
                  <a:pt x="440640" y="4662986"/>
                  <a:pt x="436068" y="4659174"/>
                </a:cubicBezTo>
                <a:cubicBezTo>
                  <a:pt x="379298" y="4612500"/>
                  <a:pt x="378726" y="4546776"/>
                  <a:pt x="376058" y="4482004"/>
                </a:cubicBezTo>
                <a:lnTo>
                  <a:pt x="375296" y="4363891"/>
                </a:lnTo>
                <a:lnTo>
                  <a:pt x="384250" y="4324646"/>
                </a:lnTo>
                <a:cubicBezTo>
                  <a:pt x="396253" y="4300071"/>
                  <a:pt x="411873" y="4277402"/>
                  <a:pt x="424066" y="4253015"/>
                </a:cubicBezTo>
                <a:cubicBezTo>
                  <a:pt x="428830" y="4243873"/>
                  <a:pt x="429020" y="4232061"/>
                  <a:pt x="429782" y="4221392"/>
                </a:cubicBezTo>
                <a:lnTo>
                  <a:pt x="429782" y="4221391"/>
                </a:lnTo>
                <a:lnTo>
                  <a:pt x="429782" y="4221391"/>
                </a:lnTo>
                <a:lnTo>
                  <a:pt x="429687" y="4192388"/>
                </a:lnTo>
                <a:lnTo>
                  <a:pt x="433592" y="4165384"/>
                </a:lnTo>
                <a:cubicBezTo>
                  <a:pt x="442451" y="4144333"/>
                  <a:pt x="445880" y="4123948"/>
                  <a:pt x="444904" y="4103826"/>
                </a:cubicBezTo>
                <a:lnTo>
                  <a:pt x="444904" y="4103826"/>
                </a:lnTo>
                <a:lnTo>
                  <a:pt x="444904" y="4103825"/>
                </a:lnTo>
                <a:cubicBezTo>
                  <a:pt x="443928" y="4083702"/>
                  <a:pt x="438546" y="4063842"/>
                  <a:pt x="429782" y="4043839"/>
                </a:cubicBezTo>
                <a:cubicBezTo>
                  <a:pt x="423639" y="4029837"/>
                  <a:pt x="419150" y="4016025"/>
                  <a:pt x="416480" y="4002410"/>
                </a:cubicBezTo>
                <a:lnTo>
                  <a:pt x="414089" y="3962160"/>
                </a:lnTo>
                <a:lnTo>
                  <a:pt x="423593" y="3923125"/>
                </a:lnTo>
                <a:cubicBezTo>
                  <a:pt x="428853" y="3910319"/>
                  <a:pt x="436259" y="3897722"/>
                  <a:pt x="445974" y="3885339"/>
                </a:cubicBezTo>
                <a:cubicBezTo>
                  <a:pt x="454738" y="3874195"/>
                  <a:pt x="457024" y="3863193"/>
                  <a:pt x="455357" y="3852620"/>
                </a:cubicBezTo>
                <a:lnTo>
                  <a:pt x="455357" y="3852620"/>
                </a:lnTo>
                <a:lnTo>
                  <a:pt x="455357" y="3852619"/>
                </a:lnTo>
                <a:cubicBezTo>
                  <a:pt x="453691" y="3842046"/>
                  <a:pt x="448071" y="3831902"/>
                  <a:pt x="441022" y="3822472"/>
                </a:cubicBezTo>
                <a:lnTo>
                  <a:pt x="426091" y="3789776"/>
                </a:lnTo>
                <a:lnTo>
                  <a:pt x="432448" y="3754653"/>
                </a:lnTo>
                <a:cubicBezTo>
                  <a:pt x="435116" y="3749126"/>
                  <a:pt x="433782" y="3741316"/>
                  <a:pt x="432830" y="3734838"/>
                </a:cubicBezTo>
                <a:lnTo>
                  <a:pt x="432830" y="3734838"/>
                </a:lnTo>
                <a:lnTo>
                  <a:pt x="432830" y="3734837"/>
                </a:lnTo>
                <a:lnTo>
                  <a:pt x="428782" y="3680164"/>
                </a:lnTo>
                <a:lnTo>
                  <a:pt x="435295" y="3654416"/>
                </a:lnTo>
                <a:cubicBezTo>
                  <a:pt x="439105" y="3646123"/>
                  <a:pt x="444784" y="3638158"/>
                  <a:pt x="453023" y="3630633"/>
                </a:cubicBezTo>
                <a:cubicBezTo>
                  <a:pt x="459501" y="3624726"/>
                  <a:pt x="462167" y="3614820"/>
                  <a:pt x="466549" y="3606818"/>
                </a:cubicBezTo>
                <a:cubicBezTo>
                  <a:pt x="475504" y="3590054"/>
                  <a:pt x="479552" y="3582005"/>
                  <a:pt x="478647" y="3574409"/>
                </a:cubicBezTo>
                <a:lnTo>
                  <a:pt x="478647" y="3574408"/>
                </a:lnTo>
                <a:lnTo>
                  <a:pt x="478647" y="3574408"/>
                </a:lnTo>
                <a:cubicBezTo>
                  <a:pt x="477742" y="3566811"/>
                  <a:pt x="471884" y="3559668"/>
                  <a:pt x="461025" y="3544713"/>
                </a:cubicBezTo>
                <a:cubicBezTo>
                  <a:pt x="449595" y="3529090"/>
                  <a:pt x="437974" y="3507563"/>
                  <a:pt x="438926" y="3489467"/>
                </a:cubicBezTo>
                <a:cubicBezTo>
                  <a:pt x="444640" y="3380305"/>
                  <a:pt x="417208" y="3276480"/>
                  <a:pt x="391299" y="3172654"/>
                </a:cubicBezTo>
                <a:lnTo>
                  <a:pt x="378845" y="3077402"/>
                </a:lnTo>
                <a:lnTo>
                  <a:pt x="390537" y="2982149"/>
                </a:lnTo>
                <a:cubicBezTo>
                  <a:pt x="393490" y="2970576"/>
                  <a:pt x="394491" y="2959157"/>
                  <a:pt x="394121" y="2947863"/>
                </a:cubicBezTo>
                <a:lnTo>
                  <a:pt x="394121" y="2947863"/>
                </a:lnTo>
                <a:lnTo>
                  <a:pt x="394121" y="2947862"/>
                </a:lnTo>
                <a:cubicBezTo>
                  <a:pt x="393014" y="2913982"/>
                  <a:pt x="379583" y="2881226"/>
                  <a:pt x="369582" y="2848793"/>
                </a:cubicBezTo>
                <a:close/>
                <a:moveTo>
                  <a:pt x="845377" y="1508458"/>
                </a:moveTo>
                <a:lnTo>
                  <a:pt x="873470" y="1596213"/>
                </a:lnTo>
                <a:cubicBezTo>
                  <a:pt x="875947" y="1604978"/>
                  <a:pt x="874422" y="1615836"/>
                  <a:pt x="871566" y="1624980"/>
                </a:cubicBezTo>
                <a:cubicBezTo>
                  <a:pt x="861850" y="1656223"/>
                  <a:pt x="837464" y="1676036"/>
                  <a:pt x="814984" y="1697753"/>
                </a:cubicBezTo>
                <a:cubicBezTo>
                  <a:pt x="805078" y="1707279"/>
                  <a:pt x="798030" y="1720423"/>
                  <a:pt x="792316" y="1733188"/>
                </a:cubicBezTo>
                <a:cubicBezTo>
                  <a:pt x="777644" y="1766335"/>
                  <a:pt x="764501" y="1800246"/>
                  <a:pt x="750595" y="1833775"/>
                </a:cubicBezTo>
                <a:cubicBezTo>
                  <a:pt x="749261" y="1837013"/>
                  <a:pt x="745832" y="1839679"/>
                  <a:pt x="742974" y="1842158"/>
                </a:cubicBezTo>
                <a:cubicBezTo>
                  <a:pt x="712873" y="1866922"/>
                  <a:pt x="682584" y="1891497"/>
                  <a:pt x="652483" y="1916454"/>
                </a:cubicBezTo>
                <a:cubicBezTo>
                  <a:pt x="646769" y="1921216"/>
                  <a:pt x="642577" y="1928076"/>
                  <a:pt x="637053" y="1933219"/>
                </a:cubicBezTo>
                <a:cubicBezTo>
                  <a:pt x="629433" y="1940459"/>
                  <a:pt x="622192" y="1949603"/>
                  <a:pt x="613048" y="1953413"/>
                </a:cubicBezTo>
                <a:cubicBezTo>
                  <a:pt x="584283" y="1965224"/>
                  <a:pt x="571899" y="1987894"/>
                  <a:pt x="566565" y="2016469"/>
                </a:cubicBezTo>
                <a:cubicBezTo>
                  <a:pt x="561612" y="2042570"/>
                  <a:pt x="557420" y="2068669"/>
                  <a:pt x="551706" y="2094578"/>
                </a:cubicBezTo>
                <a:cubicBezTo>
                  <a:pt x="544848" y="2126201"/>
                  <a:pt x="537418" y="2157636"/>
                  <a:pt x="529035" y="2188879"/>
                </a:cubicBezTo>
                <a:cubicBezTo>
                  <a:pt x="525415" y="2202404"/>
                  <a:pt x="521225" y="2216692"/>
                  <a:pt x="513795" y="2228314"/>
                </a:cubicBezTo>
                <a:cubicBezTo>
                  <a:pt x="493220" y="2260890"/>
                  <a:pt x="479314" y="2295753"/>
                  <a:pt x="484838" y="2334044"/>
                </a:cubicBezTo>
                <a:cubicBezTo>
                  <a:pt x="489220" y="2364715"/>
                  <a:pt x="477980" y="2390434"/>
                  <a:pt x="460453" y="2409485"/>
                </a:cubicBezTo>
                <a:cubicBezTo>
                  <a:pt x="444546" y="2426822"/>
                  <a:pt x="438402" y="2444777"/>
                  <a:pt x="437521" y="2463017"/>
                </a:cubicBezTo>
                <a:lnTo>
                  <a:pt x="437521" y="2463018"/>
                </a:lnTo>
                <a:lnTo>
                  <a:pt x="437521" y="2463019"/>
                </a:lnTo>
                <a:cubicBezTo>
                  <a:pt x="436640" y="2481259"/>
                  <a:pt x="441021" y="2499786"/>
                  <a:pt x="446164" y="2518265"/>
                </a:cubicBezTo>
                <a:lnTo>
                  <a:pt x="449808" y="2545007"/>
                </a:lnTo>
                <a:lnTo>
                  <a:pt x="445594" y="2571034"/>
                </a:lnTo>
                <a:cubicBezTo>
                  <a:pt x="433592" y="2612945"/>
                  <a:pt x="401015" y="2640950"/>
                  <a:pt x="372440" y="2668001"/>
                </a:cubicBezTo>
                <a:cubicBezTo>
                  <a:pt x="348055" y="2691054"/>
                  <a:pt x="334339" y="2716963"/>
                  <a:pt x="324050" y="2745348"/>
                </a:cubicBezTo>
                <a:lnTo>
                  <a:pt x="324050" y="2745352"/>
                </a:lnTo>
                <a:lnTo>
                  <a:pt x="317719" y="2770757"/>
                </a:lnTo>
                <a:lnTo>
                  <a:pt x="318129" y="2778006"/>
                </a:lnTo>
                <a:lnTo>
                  <a:pt x="317350" y="2782305"/>
                </a:lnTo>
                <a:lnTo>
                  <a:pt x="318550" y="2785440"/>
                </a:lnTo>
                <a:lnTo>
                  <a:pt x="318978" y="2793023"/>
                </a:lnTo>
                <a:lnTo>
                  <a:pt x="328628" y="2811780"/>
                </a:lnTo>
                <a:lnTo>
                  <a:pt x="328631" y="2811787"/>
                </a:lnTo>
                <a:lnTo>
                  <a:pt x="328632" y="2811787"/>
                </a:lnTo>
                <a:lnTo>
                  <a:pt x="328628" y="2811780"/>
                </a:lnTo>
                <a:lnTo>
                  <a:pt x="318550" y="2785440"/>
                </a:lnTo>
                <a:lnTo>
                  <a:pt x="318129" y="2778006"/>
                </a:lnTo>
                <a:lnTo>
                  <a:pt x="324050" y="2745352"/>
                </a:lnTo>
                <a:lnTo>
                  <a:pt x="324050" y="2745349"/>
                </a:lnTo>
                <a:cubicBezTo>
                  <a:pt x="334339" y="2716964"/>
                  <a:pt x="348055" y="2691055"/>
                  <a:pt x="372440" y="2668002"/>
                </a:cubicBezTo>
                <a:cubicBezTo>
                  <a:pt x="401015" y="2640951"/>
                  <a:pt x="433592" y="2612946"/>
                  <a:pt x="445594" y="2571035"/>
                </a:cubicBezTo>
                <a:cubicBezTo>
                  <a:pt x="448166" y="2561986"/>
                  <a:pt x="449642" y="2553556"/>
                  <a:pt x="449809" y="2545007"/>
                </a:cubicBezTo>
                <a:lnTo>
                  <a:pt x="449808" y="2545007"/>
                </a:lnTo>
                <a:lnTo>
                  <a:pt x="449809" y="2545006"/>
                </a:lnTo>
                <a:cubicBezTo>
                  <a:pt x="449975" y="2536458"/>
                  <a:pt x="448832" y="2527790"/>
                  <a:pt x="446164" y="2518264"/>
                </a:cubicBezTo>
                <a:cubicBezTo>
                  <a:pt x="443593" y="2509024"/>
                  <a:pt x="441212" y="2499773"/>
                  <a:pt x="439584" y="2490551"/>
                </a:cubicBezTo>
                <a:lnTo>
                  <a:pt x="437521" y="2463018"/>
                </a:lnTo>
                <a:lnTo>
                  <a:pt x="443352" y="2435913"/>
                </a:lnTo>
                <a:cubicBezTo>
                  <a:pt x="446987" y="2426977"/>
                  <a:pt x="452500" y="2418155"/>
                  <a:pt x="460453" y="2409486"/>
                </a:cubicBezTo>
                <a:cubicBezTo>
                  <a:pt x="477980" y="2390435"/>
                  <a:pt x="489220" y="2364716"/>
                  <a:pt x="484838" y="2334045"/>
                </a:cubicBezTo>
                <a:cubicBezTo>
                  <a:pt x="479314" y="2295754"/>
                  <a:pt x="493220" y="2260891"/>
                  <a:pt x="513795" y="2228315"/>
                </a:cubicBezTo>
                <a:cubicBezTo>
                  <a:pt x="521225" y="2216693"/>
                  <a:pt x="525415" y="2202405"/>
                  <a:pt x="529035" y="2188880"/>
                </a:cubicBezTo>
                <a:cubicBezTo>
                  <a:pt x="537418" y="2157637"/>
                  <a:pt x="544848" y="2126202"/>
                  <a:pt x="551706" y="2094579"/>
                </a:cubicBezTo>
                <a:cubicBezTo>
                  <a:pt x="557420" y="2068670"/>
                  <a:pt x="561612" y="2042571"/>
                  <a:pt x="566565" y="2016470"/>
                </a:cubicBezTo>
                <a:cubicBezTo>
                  <a:pt x="571899" y="1987895"/>
                  <a:pt x="584283" y="1965225"/>
                  <a:pt x="613048" y="1953414"/>
                </a:cubicBezTo>
                <a:cubicBezTo>
                  <a:pt x="622192" y="1949604"/>
                  <a:pt x="629433" y="1940460"/>
                  <a:pt x="637053" y="1933220"/>
                </a:cubicBezTo>
                <a:cubicBezTo>
                  <a:pt x="642577" y="1928077"/>
                  <a:pt x="646769" y="1921217"/>
                  <a:pt x="652483" y="1916455"/>
                </a:cubicBezTo>
                <a:cubicBezTo>
                  <a:pt x="682584" y="1891498"/>
                  <a:pt x="712873" y="1866923"/>
                  <a:pt x="742974" y="1842159"/>
                </a:cubicBezTo>
                <a:cubicBezTo>
                  <a:pt x="745832" y="1839680"/>
                  <a:pt x="749261" y="1837014"/>
                  <a:pt x="750595" y="1833776"/>
                </a:cubicBezTo>
                <a:cubicBezTo>
                  <a:pt x="764501" y="1800247"/>
                  <a:pt x="777645" y="1766336"/>
                  <a:pt x="792316" y="1733189"/>
                </a:cubicBezTo>
                <a:cubicBezTo>
                  <a:pt x="798030" y="1720424"/>
                  <a:pt x="805078" y="1707280"/>
                  <a:pt x="814985" y="1697754"/>
                </a:cubicBezTo>
                <a:cubicBezTo>
                  <a:pt x="837465" y="1676037"/>
                  <a:pt x="861850" y="1656224"/>
                  <a:pt x="871566" y="1624981"/>
                </a:cubicBezTo>
                <a:cubicBezTo>
                  <a:pt x="874423" y="1615837"/>
                  <a:pt x="875948" y="1604979"/>
                  <a:pt x="873471" y="1596214"/>
                </a:cubicBezTo>
                <a:close/>
                <a:moveTo>
                  <a:pt x="820975" y="1453958"/>
                </a:moveTo>
                <a:lnTo>
                  <a:pt x="826772" y="1459073"/>
                </a:lnTo>
                <a:lnTo>
                  <a:pt x="835990" y="1481572"/>
                </a:lnTo>
                <a:lnTo>
                  <a:pt x="826773" y="1459074"/>
                </a:lnTo>
                <a:lnTo>
                  <a:pt x="826772" y="1459073"/>
                </a:lnTo>
                <a:lnTo>
                  <a:pt x="826772" y="1459073"/>
                </a:lnTo>
                <a:close/>
                <a:moveTo>
                  <a:pt x="807579" y="1268758"/>
                </a:moveTo>
                <a:lnTo>
                  <a:pt x="802412" y="1286069"/>
                </a:lnTo>
                <a:cubicBezTo>
                  <a:pt x="787838" y="1306930"/>
                  <a:pt x="781599" y="1328552"/>
                  <a:pt x="780074" y="1350627"/>
                </a:cubicBezTo>
                <a:lnTo>
                  <a:pt x="785669" y="1413840"/>
                </a:lnTo>
                <a:lnTo>
                  <a:pt x="780075" y="1350628"/>
                </a:lnTo>
                <a:cubicBezTo>
                  <a:pt x="781599" y="1328553"/>
                  <a:pt x="787839" y="1306930"/>
                  <a:pt x="802412" y="1286070"/>
                </a:cubicBezTo>
                <a:cubicBezTo>
                  <a:pt x="805555" y="1281689"/>
                  <a:pt x="807127" y="1275402"/>
                  <a:pt x="807579" y="1268758"/>
                </a:cubicBezTo>
                <a:close/>
                <a:moveTo>
                  <a:pt x="865850" y="773035"/>
                </a:moveTo>
                <a:lnTo>
                  <a:pt x="857850" y="854379"/>
                </a:lnTo>
                <a:cubicBezTo>
                  <a:pt x="855564" y="878956"/>
                  <a:pt x="854802" y="903722"/>
                  <a:pt x="826796" y="915343"/>
                </a:cubicBezTo>
                <a:cubicBezTo>
                  <a:pt x="822414" y="917059"/>
                  <a:pt x="819176" y="922773"/>
                  <a:pt x="816318" y="927155"/>
                </a:cubicBezTo>
                <a:cubicBezTo>
                  <a:pt x="772310" y="994785"/>
                  <a:pt x="773454" y="1030980"/>
                  <a:pt x="819938" y="1097087"/>
                </a:cubicBezTo>
                <a:cubicBezTo>
                  <a:pt x="824700" y="1103945"/>
                  <a:pt x="828130" y="1118613"/>
                  <a:pt x="824320" y="1123185"/>
                </a:cubicBezTo>
                <a:cubicBezTo>
                  <a:pt x="808508" y="1142617"/>
                  <a:pt x="801460" y="1162954"/>
                  <a:pt x="799602" y="1184029"/>
                </a:cubicBezTo>
                <a:cubicBezTo>
                  <a:pt x="801460" y="1162954"/>
                  <a:pt x="808509" y="1142618"/>
                  <a:pt x="824321" y="1123186"/>
                </a:cubicBezTo>
                <a:cubicBezTo>
                  <a:pt x="828131" y="1118614"/>
                  <a:pt x="824701" y="1103946"/>
                  <a:pt x="819939" y="1097088"/>
                </a:cubicBezTo>
                <a:cubicBezTo>
                  <a:pt x="773455" y="1030981"/>
                  <a:pt x="772311" y="994786"/>
                  <a:pt x="816319" y="927156"/>
                </a:cubicBezTo>
                <a:cubicBezTo>
                  <a:pt x="819177" y="922774"/>
                  <a:pt x="822415" y="917060"/>
                  <a:pt x="826797" y="915344"/>
                </a:cubicBezTo>
                <a:cubicBezTo>
                  <a:pt x="854802" y="903723"/>
                  <a:pt x="855564" y="878957"/>
                  <a:pt x="857850" y="854380"/>
                </a:cubicBezTo>
                <a:cubicBezTo>
                  <a:pt x="860326" y="827330"/>
                  <a:pt x="863564" y="800277"/>
                  <a:pt x="865850" y="773036"/>
                </a:cubicBezTo>
                <a:close/>
                <a:moveTo>
                  <a:pt x="810449" y="517851"/>
                </a:moveTo>
                <a:lnTo>
                  <a:pt x="819366" y="556047"/>
                </a:lnTo>
                <a:cubicBezTo>
                  <a:pt x="821462" y="564048"/>
                  <a:pt x="826986" y="572622"/>
                  <a:pt x="825844" y="580050"/>
                </a:cubicBezTo>
                <a:cubicBezTo>
                  <a:pt x="822510" y="601578"/>
                  <a:pt x="824939" y="622201"/>
                  <a:pt x="829225" y="642537"/>
                </a:cubicBezTo>
                <a:lnTo>
                  <a:pt x="841749" y="694928"/>
                </a:lnTo>
                <a:lnTo>
                  <a:pt x="829226" y="642538"/>
                </a:lnTo>
                <a:cubicBezTo>
                  <a:pt x="824940" y="622201"/>
                  <a:pt x="822511" y="601579"/>
                  <a:pt x="825845" y="580051"/>
                </a:cubicBezTo>
                <a:cubicBezTo>
                  <a:pt x="826987" y="572623"/>
                  <a:pt x="821463" y="564049"/>
                  <a:pt x="819367" y="556048"/>
                </a:cubicBezTo>
                <a:close/>
                <a:moveTo>
                  <a:pt x="797154" y="298169"/>
                </a:moveTo>
                <a:lnTo>
                  <a:pt x="811936" y="313533"/>
                </a:lnTo>
                <a:cubicBezTo>
                  <a:pt x="816128" y="316389"/>
                  <a:pt x="813842" y="330298"/>
                  <a:pt x="812508" y="338870"/>
                </a:cubicBezTo>
                <a:cubicBezTo>
                  <a:pt x="809650" y="357921"/>
                  <a:pt x="802412" y="376781"/>
                  <a:pt x="802602" y="395640"/>
                </a:cubicBezTo>
                <a:lnTo>
                  <a:pt x="806412" y="367328"/>
                </a:lnTo>
                <a:cubicBezTo>
                  <a:pt x="808555" y="357874"/>
                  <a:pt x="811080" y="348396"/>
                  <a:pt x="812509" y="338871"/>
                </a:cubicBezTo>
                <a:cubicBezTo>
                  <a:pt x="813843" y="330299"/>
                  <a:pt x="816129" y="316390"/>
                  <a:pt x="811937" y="313534"/>
                </a:cubicBezTo>
                <a:close/>
                <a:moveTo>
                  <a:pt x="789609" y="281568"/>
                </a:moveTo>
                <a:lnTo>
                  <a:pt x="794503" y="295415"/>
                </a:lnTo>
                <a:lnTo>
                  <a:pt x="794504" y="295415"/>
                </a:lnTo>
                <a:close/>
                <a:moveTo>
                  <a:pt x="802929" y="24486"/>
                </a:moveTo>
                <a:lnTo>
                  <a:pt x="805191" y="74129"/>
                </a:lnTo>
                <a:cubicBezTo>
                  <a:pt x="803807" y="100174"/>
                  <a:pt x="799302" y="125876"/>
                  <a:pt x="795072" y="151569"/>
                </a:cubicBezTo>
                <a:lnTo>
                  <a:pt x="794873" y="153388"/>
                </a:lnTo>
                <a:lnTo>
                  <a:pt x="791059" y="177271"/>
                </a:lnTo>
                <a:lnTo>
                  <a:pt x="786600" y="228944"/>
                </a:lnTo>
                <a:lnTo>
                  <a:pt x="786600" y="228948"/>
                </a:lnTo>
                <a:lnTo>
                  <a:pt x="786600" y="228949"/>
                </a:lnTo>
                <a:lnTo>
                  <a:pt x="786600" y="228944"/>
                </a:lnTo>
                <a:lnTo>
                  <a:pt x="794873" y="153388"/>
                </a:lnTo>
                <a:lnTo>
                  <a:pt x="799269" y="125861"/>
                </a:lnTo>
                <a:cubicBezTo>
                  <a:pt x="801959" y="108703"/>
                  <a:pt x="804269" y="91492"/>
                  <a:pt x="805192" y="74129"/>
                </a:cubicBezTo>
                <a:close/>
                <a:moveTo>
                  <a:pt x="341402" y="0"/>
                </a:moveTo>
                <a:lnTo>
                  <a:pt x="805510" y="0"/>
                </a:lnTo>
                <a:lnTo>
                  <a:pt x="802792" y="21486"/>
                </a:lnTo>
                <a:lnTo>
                  <a:pt x="805510" y="1"/>
                </a:lnTo>
                <a:lnTo>
                  <a:pt x="4572002" y="2"/>
                </a:lnTo>
                <a:lnTo>
                  <a:pt x="4572002" y="6858002"/>
                </a:lnTo>
                <a:lnTo>
                  <a:pt x="312449" y="6858002"/>
                </a:lnTo>
                <a:lnTo>
                  <a:pt x="312449" y="6858001"/>
                </a:lnTo>
                <a:lnTo>
                  <a:pt x="312449" y="6858001"/>
                </a:lnTo>
                <a:lnTo>
                  <a:pt x="306286" y="6812064"/>
                </a:lnTo>
                <a:lnTo>
                  <a:pt x="311060" y="6776800"/>
                </a:lnTo>
                <a:cubicBezTo>
                  <a:pt x="314156" y="6765164"/>
                  <a:pt x="318906" y="6753698"/>
                  <a:pt x="325764" y="6742553"/>
                </a:cubicBezTo>
                <a:cubicBezTo>
                  <a:pt x="334052" y="6729219"/>
                  <a:pt x="339196" y="6716169"/>
                  <a:pt x="339600" y="6702977"/>
                </a:cubicBezTo>
                <a:lnTo>
                  <a:pt x="339600" y="6702976"/>
                </a:lnTo>
                <a:lnTo>
                  <a:pt x="339600" y="6702976"/>
                </a:lnTo>
                <a:cubicBezTo>
                  <a:pt x="340005" y="6689783"/>
                  <a:pt x="335671" y="6676448"/>
                  <a:pt x="325002" y="6662541"/>
                </a:cubicBezTo>
                <a:cubicBezTo>
                  <a:pt x="321335" y="6657826"/>
                  <a:pt x="319038" y="6651967"/>
                  <a:pt x="317919" y="6645552"/>
                </a:cubicBezTo>
                <a:lnTo>
                  <a:pt x="317907" y="6625225"/>
                </a:lnTo>
                <a:lnTo>
                  <a:pt x="334529" y="6588626"/>
                </a:lnTo>
                <a:cubicBezTo>
                  <a:pt x="340625" y="6582147"/>
                  <a:pt x="346721" y="6575479"/>
                  <a:pt x="357008" y="6564621"/>
                </a:cubicBezTo>
                <a:lnTo>
                  <a:pt x="357008" y="6564620"/>
                </a:lnTo>
                <a:lnTo>
                  <a:pt x="334529" y="6588625"/>
                </a:lnTo>
                <a:cubicBezTo>
                  <a:pt x="326052" y="6597578"/>
                  <a:pt x="320003" y="6611342"/>
                  <a:pt x="317907" y="6625224"/>
                </a:cubicBezTo>
                <a:lnTo>
                  <a:pt x="317907" y="6625225"/>
                </a:lnTo>
                <a:lnTo>
                  <a:pt x="317907" y="6625225"/>
                </a:lnTo>
                <a:cubicBezTo>
                  <a:pt x="315811" y="6639108"/>
                  <a:pt x="317668" y="6653111"/>
                  <a:pt x="325002" y="6662542"/>
                </a:cubicBezTo>
                <a:cubicBezTo>
                  <a:pt x="330337" y="6669496"/>
                  <a:pt x="334087" y="6676306"/>
                  <a:pt x="336454" y="6683027"/>
                </a:cubicBezTo>
                <a:lnTo>
                  <a:pt x="339600" y="6702976"/>
                </a:lnTo>
                <a:lnTo>
                  <a:pt x="325764" y="6742552"/>
                </a:lnTo>
                <a:cubicBezTo>
                  <a:pt x="312048" y="6764841"/>
                  <a:pt x="306762" y="6788417"/>
                  <a:pt x="306286" y="6812063"/>
                </a:cubicBezTo>
                <a:lnTo>
                  <a:pt x="306286" y="6812064"/>
                </a:lnTo>
                <a:lnTo>
                  <a:pt x="306286" y="6812064"/>
                </a:lnTo>
                <a:lnTo>
                  <a:pt x="312449" y="6858001"/>
                </a:lnTo>
                <a:lnTo>
                  <a:pt x="140196" y="6858001"/>
                </a:lnTo>
                <a:lnTo>
                  <a:pt x="130496" y="6815516"/>
                </a:lnTo>
                <a:cubicBezTo>
                  <a:pt x="124972" y="6793035"/>
                  <a:pt x="115065" y="6771319"/>
                  <a:pt x="111445" y="6748458"/>
                </a:cubicBezTo>
                <a:cubicBezTo>
                  <a:pt x="102873" y="6694164"/>
                  <a:pt x="96777" y="6639488"/>
                  <a:pt x="89919" y="6584812"/>
                </a:cubicBezTo>
                <a:cubicBezTo>
                  <a:pt x="82870" y="6528424"/>
                  <a:pt x="75440" y="6472225"/>
                  <a:pt x="69154" y="6415833"/>
                </a:cubicBezTo>
                <a:cubicBezTo>
                  <a:pt x="65914" y="6384972"/>
                  <a:pt x="65344" y="6353919"/>
                  <a:pt x="62296" y="6323058"/>
                </a:cubicBezTo>
                <a:cubicBezTo>
                  <a:pt x="59628" y="6296005"/>
                  <a:pt x="54675" y="6269144"/>
                  <a:pt x="51435" y="6242093"/>
                </a:cubicBezTo>
                <a:cubicBezTo>
                  <a:pt x="48769" y="6218660"/>
                  <a:pt x="47245" y="6195037"/>
                  <a:pt x="44577" y="6171605"/>
                </a:cubicBezTo>
                <a:cubicBezTo>
                  <a:pt x="40197" y="6134075"/>
                  <a:pt x="35243" y="6096736"/>
                  <a:pt x="30671" y="6059397"/>
                </a:cubicBezTo>
                <a:cubicBezTo>
                  <a:pt x="28957" y="6043776"/>
                  <a:pt x="24194" y="6027392"/>
                  <a:pt x="27051" y="6012723"/>
                </a:cubicBezTo>
                <a:cubicBezTo>
                  <a:pt x="34291" y="5975764"/>
                  <a:pt x="32195" y="5939377"/>
                  <a:pt x="27243" y="5902610"/>
                </a:cubicBezTo>
                <a:cubicBezTo>
                  <a:pt x="25526" y="5890037"/>
                  <a:pt x="25908" y="5876511"/>
                  <a:pt x="29147" y="5864318"/>
                </a:cubicBezTo>
                <a:cubicBezTo>
                  <a:pt x="35625" y="5839361"/>
                  <a:pt x="44769" y="5815169"/>
                  <a:pt x="52769" y="5790592"/>
                </a:cubicBezTo>
                <a:cubicBezTo>
                  <a:pt x="53721" y="5787924"/>
                  <a:pt x="53913" y="5784686"/>
                  <a:pt x="54483" y="5781830"/>
                </a:cubicBezTo>
                <a:cubicBezTo>
                  <a:pt x="57724" y="5765635"/>
                  <a:pt x="60962" y="5749634"/>
                  <a:pt x="63820" y="5733440"/>
                </a:cubicBezTo>
                <a:cubicBezTo>
                  <a:pt x="65344" y="5724678"/>
                  <a:pt x="65534" y="5715723"/>
                  <a:pt x="66868" y="5706959"/>
                </a:cubicBezTo>
                <a:cubicBezTo>
                  <a:pt x="72202" y="5673050"/>
                  <a:pt x="63248" y="5635711"/>
                  <a:pt x="86299" y="5606372"/>
                </a:cubicBezTo>
                <a:cubicBezTo>
                  <a:pt x="101159" y="5587321"/>
                  <a:pt x="97729" y="5568842"/>
                  <a:pt x="95443" y="5548460"/>
                </a:cubicBezTo>
                <a:cubicBezTo>
                  <a:pt x="93729" y="5533027"/>
                  <a:pt x="94301" y="5517215"/>
                  <a:pt x="94109" y="5501594"/>
                </a:cubicBezTo>
                <a:cubicBezTo>
                  <a:pt x="93539" y="5474161"/>
                  <a:pt x="93347" y="5446728"/>
                  <a:pt x="92395" y="5419295"/>
                </a:cubicBezTo>
                <a:cubicBezTo>
                  <a:pt x="92015" y="5410531"/>
                  <a:pt x="87251" y="5401579"/>
                  <a:pt x="88013" y="5393005"/>
                </a:cubicBezTo>
                <a:cubicBezTo>
                  <a:pt x="91633" y="5353379"/>
                  <a:pt x="97349" y="5313754"/>
                  <a:pt x="100587" y="5274129"/>
                </a:cubicBezTo>
                <a:cubicBezTo>
                  <a:pt x="102491" y="5251650"/>
                  <a:pt x="98873" y="5228597"/>
                  <a:pt x="101539" y="5206308"/>
                </a:cubicBezTo>
                <a:cubicBezTo>
                  <a:pt x="104587" y="5180591"/>
                  <a:pt x="112397" y="5155445"/>
                  <a:pt x="117162" y="5129916"/>
                </a:cubicBezTo>
                <a:cubicBezTo>
                  <a:pt x="118494" y="5122867"/>
                  <a:pt x="116780" y="5115057"/>
                  <a:pt x="116400" y="5107627"/>
                </a:cubicBezTo>
                <a:cubicBezTo>
                  <a:pt x="116017" y="5099245"/>
                  <a:pt x="115255" y="5091052"/>
                  <a:pt x="115065" y="5082670"/>
                </a:cubicBezTo>
                <a:cubicBezTo>
                  <a:pt x="114683" y="5057141"/>
                  <a:pt x="115255" y="5031614"/>
                  <a:pt x="113921" y="5006086"/>
                </a:cubicBezTo>
                <a:cubicBezTo>
                  <a:pt x="113159" y="4990465"/>
                  <a:pt x="105349" y="4974082"/>
                  <a:pt x="108207" y="4959602"/>
                </a:cubicBezTo>
                <a:cubicBezTo>
                  <a:pt x="113731" y="4930075"/>
                  <a:pt x="101349" y="4900546"/>
                  <a:pt x="111635" y="4871019"/>
                </a:cubicBezTo>
                <a:cubicBezTo>
                  <a:pt x="114683" y="4861873"/>
                  <a:pt x="107063" y="4849300"/>
                  <a:pt x="106683" y="4838250"/>
                </a:cubicBezTo>
                <a:cubicBezTo>
                  <a:pt x="105731" y="4810627"/>
                  <a:pt x="105921" y="4783004"/>
                  <a:pt x="106111" y="4755381"/>
                </a:cubicBezTo>
                <a:cubicBezTo>
                  <a:pt x="106301" y="4730614"/>
                  <a:pt x="103635" y="4704895"/>
                  <a:pt x="108969" y="4681083"/>
                </a:cubicBezTo>
                <a:cubicBezTo>
                  <a:pt x="114683" y="4656126"/>
                  <a:pt x="113921" y="4633647"/>
                  <a:pt x="107445" y="4609452"/>
                </a:cubicBezTo>
                <a:cubicBezTo>
                  <a:pt x="103063" y="4592878"/>
                  <a:pt x="102491" y="4575351"/>
                  <a:pt x="101159" y="4558207"/>
                </a:cubicBezTo>
                <a:cubicBezTo>
                  <a:pt x="99635" y="4539728"/>
                  <a:pt x="103635" y="4519343"/>
                  <a:pt x="97349" y="4502579"/>
                </a:cubicBezTo>
                <a:cubicBezTo>
                  <a:pt x="78678" y="4452665"/>
                  <a:pt x="74678" y="4401419"/>
                  <a:pt x="74678" y="4349222"/>
                </a:cubicBezTo>
                <a:cubicBezTo>
                  <a:pt x="74678" y="4339695"/>
                  <a:pt x="77344" y="4329979"/>
                  <a:pt x="80202" y="4320837"/>
                </a:cubicBezTo>
                <a:cubicBezTo>
                  <a:pt x="97349" y="4267493"/>
                  <a:pt x="95825" y="4213961"/>
                  <a:pt x="85346" y="4159667"/>
                </a:cubicBezTo>
                <a:cubicBezTo>
                  <a:pt x="83060" y="4148427"/>
                  <a:pt x="82678" y="4135854"/>
                  <a:pt x="84964" y="4124614"/>
                </a:cubicBezTo>
                <a:cubicBezTo>
                  <a:pt x="91633" y="4092989"/>
                  <a:pt x="102683" y="4062318"/>
                  <a:pt x="107445" y="4030503"/>
                </a:cubicBezTo>
                <a:cubicBezTo>
                  <a:pt x="115255" y="3977925"/>
                  <a:pt x="88967" y="3932394"/>
                  <a:pt x="71820" y="3885338"/>
                </a:cubicBezTo>
                <a:cubicBezTo>
                  <a:pt x="55627" y="3840569"/>
                  <a:pt x="19050" y="3802467"/>
                  <a:pt x="27243" y="3749506"/>
                </a:cubicBezTo>
                <a:cubicBezTo>
                  <a:pt x="28005" y="3744173"/>
                  <a:pt x="22860" y="3738267"/>
                  <a:pt x="21526" y="3732361"/>
                </a:cubicBezTo>
                <a:cubicBezTo>
                  <a:pt x="17906" y="3716168"/>
                  <a:pt x="13526" y="3699976"/>
                  <a:pt x="11810" y="3683591"/>
                </a:cubicBezTo>
                <a:cubicBezTo>
                  <a:pt x="9524" y="3663589"/>
                  <a:pt x="10286" y="3643204"/>
                  <a:pt x="8382" y="3623201"/>
                </a:cubicBezTo>
                <a:cubicBezTo>
                  <a:pt x="6096" y="3597482"/>
                  <a:pt x="0" y="3572146"/>
                  <a:pt x="0" y="3546617"/>
                </a:cubicBezTo>
                <a:cubicBezTo>
                  <a:pt x="0" y="3526042"/>
                  <a:pt x="7048" y="3505657"/>
                  <a:pt x="10478" y="3485275"/>
                </a:cubicBezTo>
                <a:cubicBezTo>
                  <a:pt x="15240" y="3456508"/>
                  <a:pt x="13906" y="3424883"/>
                  <a:pt x="26098" y="3399546"/>
                </a:cubicBezTo>
                <a:cubicBezTo>
                  <a:pt x="39053" y="3372495"/>
                  <a:pt x="44959" y="3346776"/>
                  <a:pt x="40959" y="3318771"/>
                </a:cubicBezTo>
                <a:cubicBezTo>
                  <a:pt x="39625" y="3309437"/>
                  <a:pt x="31623" y="3297434"/>
                  <a:pt x="23432" y="3293244"/>
                </a:cubicBezTo>
                <a:cubicBezTo>
                  <a:pt x="5144" y="3283908"/>
                  <a:pt x="1904" y="3271145"/>
                  <a:pt x="8192" y="3253809"/>
                </a:cubicBezTo>
                <a:cubicBezTo>
                  <a:pt x="13526" y="3238758"/>
                  <a:pt x="16192" y="3220280"/>
                  <a:pt x="26481" y="3209993"/>
                </a:cubicBezTo>
                <a:cubicBezTo>
                  <a:pt x="55627" y="3180844"/>
                  <a:pt x="56580" y="3143695"/>
                  <a:pt x="64390" y="3107500"/>
                </a:cubicBezTo>
                <a:cubicBezTo>
                  <a:pt x="69154" y="3085403"/>
                  <a:pt x="69344" y="3064827"/>
                  <a:pt x="66106" y="3042728"/>
                </a:cubicBezTo>
                <a:cubicBezTo>
                  <a:pt x="58866" y="2994722"/>
                  <a:pt x="69154" y="2948047"/>
                  <a:pt x="82298" y="2901943"/>
                </a:cubicBezTo>
                <a:cubicBezTo>
                  <a:pt x="91061" y="2871462"/>
                  <a:pt x="96395" y="2840219"/>
                  <a:pt x="105349" y="2809930"/>
                </a:cubicBezTo>
                <a:cubicBezTo>
                  <a:pt x="112207" y="2787259"/>
                  <a:pt x="120400" y="2764590"/>
                  <a:pt x="131448" y="2743826"/>
                </a:cubicBezTo>
                <a:cubicBezTo>
                  <a:pt x="147643" y="2713723"/>
                  <a:pt x="172027" y="2687436"/>
                  <a:pt x="165549" y="2649143"/>
                </a:cubicBezTo>
                <a:cubicBezTo>
                  <a:pt x="159835" y="2615421"/>
                  <a:pt x="171835" y="2584942"/>
                  <a:pt x="183266" y="2554079"/>
                </a:cubicBezTo>
                <a:cubicBezTo>
                  <a:pt x="191648" y="2531409"/>
                  <a:pt x="200222" y="2508742"/>
                  <a:pt x="205556" y="2485307"/>
                </a:cubicBezTo>
                <a:cubicBezTo>
                  <a:pt x="211843" y="2457492"/>
                  <a:pt x="209175" y="2426059"/>
                  <a:pt x="220797" y="2401292"/>
                </a:cubicBezTo>
                <a:cubicBezTo>
                  <a:pt x="232989" y="2375383"/>
                  <a:pt x="224797" y="2353859"/>
                  <a:pt x="221367" y="2330806"/>
                </a:cubicBezTo>
                <a:cubicBezTo>
                  <a:pt x="216033" y="2294039"/>
                  <a:pt x="206126" y="2257459"/>
                  <a:pt x="218701" y="2220312"/>
                </a:cubicBezTo>
                <a:cubicBezTo>
                  <a:pt x="233941" y="2175163"/>
                  <a:pt x="250324" y="2130393"/>
                  <a:pt x="264802" y="2085054"/>
                </a:cubicBezTo>
                <a:cubicBezTo>
                  <a:pt x="270329" y="2067525"/>
                  <a:pt x="272615" y="2048668"/>
                  <a:pt x="275091" y="2030378"/>
                </a:cubicBezTo>
                <a:cubicBezTo>
                  <a:pt x="277187" y="2013043"/>
                  <a:pt x="271853" y="1992279"/>
                  <a:pt x="279853" y="1978940"/>
                </a:cubicBezTo>
                <a:cubicBezTo>
                  <a:pt x="300428" y="1944649"/>
                  <a:pt x="310524" y="1909408"/>
                  <a:pt x="310524" y="1869780"/>
                </a:cubicBezTo>
                <a:cubicBezTo>
                  <a:pt x="310524" y="1854920"/>
                  <a:pt x="319098" y="1840441"/>
                  <a:pt x="320622" y="1825393"/>
                </a:cubicBezTo>
                <a:cubicBezTo>
                  <a:pt x="322526" y="1804816"/>
                  <a:pt x="327671" y="1781194"/>
                  <a:pt x="320430" y="1763287"/>
                </a:cubicBezTo>
                <a:cubicBezTo>
                  <a:pt x="303286" y="1721185"/>
                  <a:pt x="317574" y="1687086"/>
                  <a:pt x="334529" y="1650317"/>
                </a:cubicBezTo>
                <a:cubicBezTo>
                  <a:pt x="351293" y="1614120"/>
                  <a:pt x="364628" y="1576019"/>
                  <a:pt x="375678" y="1537537"/>
                </a:cubicBezTo>
                <a:cubicBezTo>
                  <a:pt x="379678" y="1523059"/>
                  <a:pt x="373010" y="1505724"/>
                  <a:pt x="371678" y="1489720"/>
                </a:cubicBezTo>
                <a:cubicBezTo>
                  <a:pt x="371296" y="1484004"/>
                  <a:pt x="370724" y="1477717"/>
                  <a:pt x="372630" y="1472575"/>
                </a:cubicBezTo>
                <a:cubicBezTo>
                  <a:pt x="390919" y="1422854"/>
                  <a:pt x="404825" y="1372368"/>
                  <a:pt x="395301" y="1318456"/>
                </a:cubicBezTo>
                <a:cubicBezTo>
                  <a:pt x="394347" y="1313504"/>
                  <a:pt x="396443" y="1307978"/>
                  <a:pt x="397777" y="1303024"/>
                </a:cubicBezTo>
                <a:cubicBezTo>
                  <a:pt x="404635" y="1278829"/>
                  <a:pt x="415493" y="1255206"/>
                  <a:pt x="417970" y="1230633"/>
                </a:cubicBezTo>
                <a:cubicBezTo>
                  <a:pt x="424066" y="1170051"/>
                  <a:pt x="426544" y="1109091"/>
                  <a:pt x="430544" y="1048125"/>
                </a:cubicBezTo>
                <a:cubicBezTo>
                  <a:pt x="430734" y="1044315"/>
                  <a:pt x="430734" y="1040315"/>
                  <a:pt x="432068" y="1036887"/>
                </a:cubicBezTo>
                <a:cubicBezTo>
                  <a:pt x="440260" y="1014406"/>
                  <a:pt x="437592" y="994785"/>
                  <a:pt x="421972" y="975733"/>
                </a:cubicBezTo>
                <a:cubicBezTo>
                  <a:pt x="415113" y="967350"/>
                  <a:pt x="411493" y="955920"/>
                  <a:pt x="407683" y="945444"/>
                </a:cubicBezTo>
                <a:cubicBezTo>
                  <a:pt x="401967" y="930011"/>
                  <a:pt x="396443" y="914200"/>
                  <a:pt x="392823" y="898198"/>
                </a:cubicBezTo>
                <a:cubicBezTo>
                  <a:pt x="389395" y="882384"/>
                  <a:pt x="384632" y="865430"/>
                  <a:pt x="387299" y="850189"/>
                </a:cubicBezTo>
                <a:cubicBezTo>
                  <a:pt x="392061" y="822756"/>
                  <a:pt x="402729" y="796655"/>
                  <a:pt x="409779" y="769605"/>
                </a:cubicBezTo>
                <a:cubicBezTo>
                  <a:pt x="412255" y="760270"/>
                  <a:pt x="411873" y="749982"/>
                  <a:pt x="412065" y="740268"/>
                </a:cubicBezTo>
                <a:cubicBezTo>
                  <a:pt x="412635" y="717977"/>
                  <a:pt x="407111" y="695116"/>
                  <a:pt x="422924" y="674923"/>
                </a:cubicBezTo>
                <a:cubicBezTo>
                  <a:pt x="437782" y="656255"/>
                  <a:pt x="433402" y="637392"/>
                  <a:pt x="422162" y="617772"/>
                </a:cubicBezTo>
                <a:cubicBezTo>
                  <a:pt x="414159" y="603673"/>
                  <a:pt x="407873" y="587672"/>
                  <a:pt x="404825" y="571860"/>
                </a:cubicBezTo>
                <a:cubicBezTo>
                  <a:pt x="400635" y="550141"/>
                  <a:pt x="398919" y="528615"/>
                  <a:pt x="401397" y="505182"/>
                </a:cubicBezTo>
                <a:cubicBezTo>
                  <a:pt x="403111" y="488607"/>
                  <a:pt x="403873" y="475081"/>
                  <a:pt x="413969" y="462126"/>
                </a:cubicBezTo>
                <a:cubicBezTo>
                  <a:pt x="415493" y="460032"/>
                  <a:pt x="415875" y="456222"/>
                  <a:pt x="415683" y="453364"/>
                </a:cubicBezTo>
                <a:cubicBezTo>
                  <a:pt x="412445" y="415835"/>
                  <a:pt x="414159" y="378686"/>
                  <a:pt x="416448" y="340774"/>
                </a:cubicBezTo>
                <a:cubicBezTo>
                  <a:pt x="419494" y="292579"/>
                  <a:pt x="410541" y="241901"/>
                  <a:pt x="378536" y="200182"/>
                </a:cubicBezTo>
                <a:cubicBezTo>
                  <a:pt x="373772" y="194085"/>
                  <a:pt x="371678" y="184941"/>
                  <a:pt x="370534" y="176939"/>
                </a:cubicBezTo>
                <a:cubicBezTo>
                  <a:pt x="365582" y="139219"/>
                  <a:pt x="362152" y="101308"/>
                  <a:pt x="356628" y="63587"/>
                </a:cubicBezTo>
                <a:cubicBezTo>
                  <a:pt x="353579" y="43012"/>
                  <a:pt x="350911" y="21486"/>
                  <a:pt x="342529" y="2817"/>
                </a:cubicBezTo>
                <a:close/>
              </a:path>
            </a:pathLst>
          </a:custGeom>
          <a:effectLst>
            <a:outerShdw blurRad="381000" dist="152400" dir="10800000" algn="r" rotWithShape="0">
              <a:prstClr val="black">
                <a:alpha val="10000"/>
              </a:prstClr>
            </a:outerShdw>
          </a:effectLst>
        </p:spPr>
      </p:pic>
      <p:sp>
        <p:nvSpPr>
          <p:cNvPr id="24" name="Freeform: Shape 23">
            <a:extLst>
              <a:ext uri="{FF2B5EF4-FFF2-40B4-BE49-F238E27FC236}">
                <a16:creationId xmlns:a16="http://schemas.microsoft.com/office/drawing/2014/main" id="{D891F8D6-850A-4554-AF0F-FC18D0F9D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874B63C-C2CD-F247-B872-CA1815F0A88D}"/>
              </a:ext>
            </a:extLst>
          </p:cNvPr>
          <p:cNvSpPr>
            <a:spLocks noGrp="1"/>
          </p:cNvSpPr>
          <p:nvPr>
            <p:ph idx="1"/>
          </p:nvPr>
        </p:nvSpPr>
        <p:spPr>
          <a:xfrm>
            <a:off x="762001" y="729049"/>
            <a:ext cx="6095998" cy="5366951"/>
          </a:xfrm>
        </p:spPr>
        <p:txBody>
          <a:bodyPr>
            <a:normAutofit fontScale="85000" lnSpcReduction="10000"/>
          </a:bodyPr>
          <a:lstStyle/>
          <a:p>
            <a:r>
              <a:rPr lang="en-GB" sz="2400" dirty="0"/>
              <a:t>The Foundation Phase (TFP) is the national Curriculum for children aged 3-7 in Wales. The curriculum was introduced in 2010 and encouraged children to be creative. The curriculum helped make learning more enjoyable for children.</a:t>
            </a:r>
          </a:p>
          <a:p>
            <a:r>
              <a:rPr lang="en-GB" sz="2400" dirty="0"/>
              <a:t>The UNCRC was considered when the Foundation Phase was created. The framework used the UNCRC as inspiration when creating the seven key aims.</a:t>
            </a:r>
          </a:p>
          <a:p>
            <a:r>
              <a:rPr lang="en-GB" sz="2400" dirty="0"/>
              <a:t>Th Foundation Phase is a developing framework that children spend four years of their early years education learning through play.</a:t>
            </a:r>
          </a:p>
          <a:p>
            <a:r>
              <a:rPr lang="en-GB" sz="2400" dirty="0"/>
              <a:t>TFP is a curriculum that allows children to learn at their own pace, the children move onto the next stage when they are ready developmentally.</a:t>
            </a:r>
            <a:endParaRPr lang="en-US" sz="2400" dirty="0"/>
          </a:p>
          <a:p>
            <a:pPr marL="0" indent="0">
              <a:buNone/>
            </a:pPr>
            <a:r>
              <a:rPr lang="en-US" sz="2400" dirty="0"/>
              <a:t>(Welsh Government, 2015)</a:t>
            </a:r>
          </a:p>
          <a:p>
            <a:endParaRPr lang="en-GB" sz="2400" dirty="0"/>
          </a:p>
        </p:txBody>
      </p:sp>
      <p:sp>
        <p:nvSpPr>
          <p:cNvPr id="26" name="Freeform: Shape 25">
            <a:extLst>
              <a:ext uri="{FF2B5EF4-FFF2-40B4-BE49-F238E27FC236}">
                <a16:creationId xmlns:a16="http://schemas.microsoft.com/office/drawing/2014/main" id="{801843F1-9A50-4D34-96E0-A5E4E7443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5"/>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54CEA58-CD1E-5142-912A-A37FF8EFA15F}"/>
              </a:ext>
            </a:extLst>
          </p:cNvPr>
          <p:cNvSpPr>
            <a:spLocks noGrp="1"/>
          </p:cNvSpPr>
          <p:nvPr>
            <p:ph type="title"/>
          </p:nvPr>
        </p:nvSpPr>
        <p:spPr>
          <a:xfrm>
            <a:off x="8250195" y="3047999"/>
            <a:ext cx="4835611" cy="1263649"/>
          </a:xfrm>
        </p:spPr>
        <p:txBody>
          <a:bodyPr>
            <a:normAutofit fontScale="90000"/>
          </a:bodyPr>
          <a:lstStyle/>
          <a:p>
            <a:r>
              <a:rPr lang="en-GB" dirty="0">
                <a:solidFill>
                  <a:schemeClr val="bg1"/>
                </a:solidFill>
              </a:rPr>
              <a:t>The Foundation Phase</a:t>
            </a:r>
          </a:p>
        </p:txBody>
      </p:sp>
    </p:spTree>
    <p:extLst>
      <p:ext uri="{BB962C8B-B14F-4D97-AF65-F5344CB8AC3E}">
        <p14:creationId xmlns:p14="http://schemas.microsoft.com/office/powerpoint/2010/main" val="4000751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FAD484-8377-5849-A3DB-075D51B5818F}"/>
              </a:ext>
            </a:extLst>
          </p:cNvPr>
          <p:cNvSpPr>
            <a:spLocks noGrp="1"/>
          </p:cNvSpPr>
          <p:nvPr>
            <p:ph type="title"/>
          </p:nvPr>
        </p:nvSpPr>
        <p:spPr>
          <a:xfrm>
            <a:off x="1049018" y="-1"/>
            <a:ext cx="1533544" cy="6858000"/>
          </a:xfrm>
        </p:spPr>
        <p:txBody>
          <a:bodyPr vert="wordArtVert">
            <a:normAutofit/>
          </a:bodyPr>
          <a:lstStyle/>
          <a:p>
            <a:pPr algn="just"/>
            <a:r>
              <a:rPr lang="en-GB" sz="3600" dirty="0"/>
              <a:t>Foundation Phase Aims</a:t>
            </a:r>
          </a:p>
        </p:txBody>
      </p:sp>
      <p:sp>
        <p:nvSpPr>
          <p:cNvPr id="28" name="Freeform: Shape 27">
            <a:extLst>
              <a:ext uri="{FF2B5EF4-FFF2-40B4-BE49-F238E27FC236}">
                <a16:creationId xmlns:a16="http://schemas.microsoft.com/office/drawing/2014/main" id="{5811A85E-38EA-465A-84F9-6230CF743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866290A3-7E80-441D-AA1E-5263326B1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1" name="Content Placeholder 2">
            <a:extLst>
              <a:ext uri="{FF2B5EF4-FFF2-40B4-BE49-F238E27FC236}">
                <a16:creationId xmlns:a16="http://schemas.microsoft.com/office/drawing/2014/main" id="{5442E65A-324B-4A6A-8CF2-3B8C9F023365}"/>
              </a:ext>
            </a:extLst>
          </p:cNvPr>
          <p:cNvGraphicFramePr>
            <a:graphicFrameLocks noGrp="1"/>
          </p:cNvGraphicFramePr>
          <p:nvPr>
            <p:ph idx="1"/>
            <p:extLst>
              <p:ext uri="{D42A27DB-BD31-4B8C-83A1-F6EECF244321}">
                <p14:modId xmlns:p14="http://schemas.microsoft.com/office/powerpoint/2010/main" val="1915245371"/>
              </p:ext>
            </p:extLst>
          </p:nvPr>
        </p:nvGraphicFramePr>
        <p:xfrm>
          <a:off x="5334000" y="766719"/>
          <a:ext cx="6096000" cy="5329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2444652-7167-7B45-ACDF-2E51700D5E21}"/>
              </a:ext>
            </a:extLst>
          </p:cNvPr>
          <p:cNvSpPr txBox="1"/>
          <p:nvPr/>
        </p:nvSpPr>
        <p:spPr>
          <a:xfrm>
            <a:off x="5202195" y="6450227"/>
            <a:ext cx="3361818" cy="369332"/>
          </a:xfrm>
          <a:prstGeom prst="rect">
            <a:avLst/>
          </a:prstGeom>
          <a:noFill/>
        </p:spPr>
        <p:txBody>
          <a:bodyPr wrap="none" rtlCol="0">
            <a:spAutoFit/>
          </a:bodyPr>
          <a:lstStyle/>
          <a:p>
            <a:r>
              <a:rPr lang="en-US" dirty="0"/>
              <a:t>(Welsh Government, 2015)</a:t>
            </a:r>
            <a:endParaRPr lang="en-GB" dirty="0"/>
          </a:p>
        </p:txBody>
      </p:sp>
    </p:spTree>
    <p:extLst>
      <p:ext uri="{BB962C8B-B14F-4D97-AF65-F5344CB8AC3E}">
        <p14:creationId xmlns:p14="http://schemas.microsoft.com/office/powerpoint/2010/main" val="3992600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9BE9F6B-2782-9E46-9164-B6DB48A5355E}"/>
              </a:ext>
            </a:extLst>
          </p:cNvPr>
          <p:cNvPicPr>
            <a:picLocks noChangeAspect="1"/>
          </p:cNvPicPr>
          <p:nvPr/>
        </p:nvPicPr>
        <p:blipFill rotWithShape="1">
          <a:blip r:embed="rId2"/>
          <a:srcRect l="36597" r="18903" b="-1"/>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7" name="Freeform: Shape 16">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158AE5E-462C-364F-9CA9-3F9B19668641}"/>
              </a:ext>
            </a:extLst>
          </p:cNvPr>
          <p:cNvSpPr>
            <a:spLocks noGrp="1"/>
          </p:cNvSpPr>
          <p:nvPr>
            <p:ph idx="1"/>
          </p:nvPr>
        </p:nvSpPr>
        <p:spPr>
          <a:xfrm>
            <a:off x="4810898" y="308919"/>
            <a:ext cx="7142205" cy="5972433"/>
          </a:xfrm>
        </p:spPr>
        <p:txBody>
          <a:bodyPr>
            <a:normAutofit lnSpcReduction="10000"/>
          </a:bodyPr>
          <a:lstStyle/>
          <a:p>
            <a:r>
              <a:rPr lang="en-GB" sz="1600" dirty="0"/>
              <a:t>First we have the reason why the foundation phase was developed. TFP was developed when there was a number of faults were identified in KS1. </a:t>
            </a:r>
          </a:p>
          <a:p>
            <a:r>
              <a:rPr lang="en-GB" sz="1600" dirty="0"/>
              <a:t>First being the pilot schools that were used to test the curriculum were not random, they were strategically chosen.</a:t>
            </a:r>
          </a:p>
          <a:p>
            <a:r>
              <a:rPr lang="en-GB" sz="1600" dirty="0"/>
              <a:t>There were various limitations when evaluating the impact.</a:t>
            </a:r>
          </a:p>
          <a:p>
            <a:r>
              <a:rPr lang="en-GB" sz="1600" dirty="0"/>
              <a:t>There was lack of records of the pilot stage was developed and how it helped produce TFP documents.</a:t>
            </a:r>
          </a:p>
          <a:p>
            <a:r>
              <a:rPr lang="en-GB" sz="1600" dirty="0"/>
              <a:t>The framework was not easy to implement, mainly for the practitioners.</a:t>
            </a:r>
          </a:p>
          <a:p>
            <a:r>
              <a:rPr lang="en-GB" sz="1600" dirty="0"/>
              <a:t>Monitoring is difficult due to there being no baseline data for children on entry to TFP.</a:t>
            </a:r>
          </a:p>
          <a:p>
            <a:pPr marL="0" indent="0">
              <a:buNone/>
            </a:pPr>
            <a:r>
              <a:rPr lang="en-GB" sz="1600" dirty="0"/>
              <a:t>(Taylor, Joshi, Wright, 2015)</a:t>
            </a:r>
          </a:p>
          <a:p>
            <a:r>
              <a:rPr lang="en-GB" sz="1600" dirty="0"/>
              <a:t>Due to the number of drawback in the Foundation Phase, the Government worked to create a new Curriculum that will work to challenge students and teachers more. </a:t>
            </a:r>
          </a:p>
          <a:p>
            <a:r>
              <a:rPr lang="en-GB" sz="1600" dirty="0"/>
              <a:t>Donaldson’s team completed a survey so that they could develop a curriculum that will emphasis the needs of all. Students, teachers and family members.</a:t>
            </a:r>
          </a:p>
          <a:p>
            <a:r>
              <a:rPr lang="en-GB" sz="1600" dirty="0"/>
              <a:t>One of their requests was for teachers to have more freedom over what they teach.</a:t>
            </a:r>
          </a:p>
          <a:p>
            <a:pPr marL="0" indent="0">
              <a:buNone/>
            </a:pPr>
            <a:r>
              <a:rPr lang="en-GB" sz="1600" dirty="0"/>
              <a:t>(Welsh Government, 2015)</a:t>
            </a:r>
          </a:p>
          <a:p>
            <a:endParaRPr lang="en-GB" sz="1600" dirty="0"/>
          </a:p>
          <a:p>
            <a:endParaRPr lang="en-GB" sz="1600" dirty="0"/>
          </a:p>
        </p:txBody>
      </p:sp>
      <p:sp>
        <p:nvSpPr>
          <p:cNvPr id="2" name="Title 1">
            <a:extLst>
              <a:ext uri="{FF2B5EF4-FFF2-40B4-BE49-F238E27FC236}">
                <a16:creationId xmlns:a16="http://schemas.microsoft.com/office/drawing/2014/main" id="{910AD943-7917-F940-9D35-6BA15FA45618}"/>
              </a:ext>
            </a:extLst>
          </p:cNvPr>
          <p:cNvSpPr>
            <a:spLocks noGrp="1"/>
          </p:cNvSpPr>
          <p:nvPr>
            <p:ph type="title"/>
          </p:nvPr>
        </p:nvSpPr>
        <p:spPr>
          <a:xfrm>
            <a:off x="2" y="2536478"/>
            <a:ext cx="4188940" cy="1263649"/>
          </a:xfrm>
        </p:spPr>
        <p:txBody>
          <a:bodyPr>
            <a:normAutofit fontScale="90000"/>
          </a:bodyPr>
          <a:lstStyle/>
          <a:p>
            <a:r>
              <a:rPr lang="en-GB" sz="4100" dirty="0">
                <a:solidFill>
                  <a:schemeClr val="bg1"/>
                </a:solidFill>
              </a:rPr>
              <a:t>Drawbacks of the Foundation phase</a:t>
            </a:r>
          </a:p>
        </p:txBody>
      </p:sp>
    </p:spTree>
    <p:extLst>
      <p:ext uri="{BB962C8B-B14F-4D97-AF65-F5344CB8AC3E}">
        <p14:creationId xmlns:p14="http://schemas.microsoft.com/office/powerpoint/2010/main" val="971289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EB9D0F-D1EF-174B-A3DE-57C2A9740C71}"/>
              </a:ext>
            </a:extLst>
          </p:cNvPr>
          <p:cNvSpPr>
            <a:spLocks noGrp="1"/>
          </p:cNvSpPr>
          <p:nvPr>
            <p:ph type="title"/>
          </p:nvPr>
        </p:nvSpPr>
        <p:spPr>
          <a:xfrm>
            <a:off x="9276558" y="2253048"/>
            <a:ext cx="2133600" cy="3810000"/>
          </a:xfrm>
        </p:spPr>
        <p:txBody>
          <a:bodyPr>
            <a:normAutofit/>
          </a:bodyPr>
          <a:lstStyle/>
          <a:p>
            <a:r>
              <a:rPr lang="en-GB" sz="3100" dirty="0" err="1"/>
              <a:t>Te</a:t>
            </a:r>
            <a:r>
              <a:rPr lang="en-GB" sz="3100" dirty="0"/>
              <a:t> </a:t>
            </a:r>
            <a:r>
              <a:rPr lang="en-US" sz="3100" dirty="0" err="1"/>
              <a:t>Whāriki</a:t>
            </a:r>
            <a:r>
              <a:rPr lang="en-US" sz="3100" dirty="0"/>
              <a:t> </a:t>
            </a:r>
            <a:r>
              <a:rPr lang="en-GB" sz="3100" dirty="0"/>
              <a:t>Curriculum</a:t>
            </a:r>
          </a:p>
        </p:txBody>
      </p:sp>
      <p:sp>
        <p:nvSpPr>
          <p:cNvPr id="28" name="Freeform: Shape 22">
            <a:extLst>
              <a:ext uri="{FF2B5EF4-FFF2-40B4-BE49-F238E27FC236}">
                <a16:creationId xmlns:a16="http://schemas.microsoft.com/office/drawing/2014/main" id="{D891F8D6-850A-4554-AF0F-FC18D0F9D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7918802-B426-8B4E-B614-71464B04B5AB}"/>
              </a:ext>
            </a:extLst>
          </p:cNvPr>
          <p:cNvSpPr>
            <a:spLocks noGrp="1"/>
          </p:cNvSpPr>
          <p:nvPr>
            <p:ph idx="1"/>
          </p:nvPr>
        </p:nvSpPr>
        <p:spPr>
          <a:xfrm>
            <a:off x="269789" y="941173"/>
            <a:ext cx="7080422" cy="4975654"/>
          </a:xfrm>
        </p:spPr>
        <p:txBody>
          <a:bodyPr>
            <a:normAutofit fontScale="92500" lnSpcReduction="20000"/>
          </a:bodyPr>
          <a:lstStyle/>
          <a:p>
            <a:endParaRPr lang="en-GB" sz="2000" dirty="0"/>
          </a:p>
          <a:p>
            <a:r>
              <a:rPr lang="en-GB" sz="2000" dirty="0"/>
              <a:t>The </a:t>
            </a:r>
            <a:r>
              <a:rPr lang="en-GB" sz="2000" dirty="0" err="1"/>
              <a:t>Te</a:t>
            </a:r>
            <a:r>
              <a:rPr lang="en-GB" sz="2000" dirty="0"/>
              <a:t> </a:t>
            </a:r>
            <a:r>
              <a:rPr lang="en-GB" sz="2000" dirty="0" err="1"/>
              <a:t>Whāriki</a:t>
            </a:r>
            <a:r>
              <a:rPr lang="en-GB" sz="2000" dirty="0"/>
              <a:t> was published in 1996 by the ministry of education.</a:t>
            </a:r>
          </a:p>
          <a:p>
            <a:r>
              <a:rPr lang="en-GB" sz="2000" dirty="0" err="1"/>
              <a:t>Te</a:t>
            </a:r>
            <a:r>
              <a:rPr lang="en-GB" sz="2000" dirty="0"/>
              <a:t> </a:t>
            </a:r>
            <a:r>
              <a:rPr lang="en-GB" sz="2000" dirty="0" err="1"/>
              <a:t>Whāriki</a:t>
            </a:r>
            <a:r>
              <a:rPr lang="en-GB" sz="2000" dirty="0"/>
              <a:t> is a national curriculum that is one of the first early childhood education (ECE) in New Zealand.</a:t>
            </a:r>
          </a:p>
          <a:p>
            <a:r>
              <a:rPr lang="en-GB" sz="2000" dirty="0"/>
              <a:t>Children often start ECE in their first year of life. </a:t>
            </a:r>
          </a:p>
          <a:p>
            <a:pPr marL="0" indent="0">
              <a:buNone/>
            </a:pPr>
            <a:r>
              <a:rPr lang="en-GB" sz="2000" dirty="0"/>
              <a:t>(</a:t>
            </a:r>
            <a:r>
              <a:rPr lang="en-US" sz="2000" dirty="0"/>
              <a:t>Ministry of Education, 2017)</a:t>
            </a:r>
          </a:p>
          <a:p>
            <a:r>
              <a:rPr lang="en-US" sz="2000" dirty="0"/>
              <a:t>The ECE curriculum in New Zealand provides education for children 0-6 years.</a:t>
            </a:r>
          </a:p>
          <a:p>
            <a:r>
              <a:rPr lang="en-GB" sz="2000" dirty="0"/>
              <a:t>Every ECE centre and Home education follow the </a:t>
            </a:r>
            <a:r>
              <a:rPr lang="en-GB" sz="2000" dirty="0" err="1"/>
              <a:t>Te</a:t>
            </a:r>
            <a:r>
              <a:rPr lang="en-GB" sz="2000" dirty="0"/>
              <a:t> </a:t>
            </a:r>
            <a:r>
              <a:rPr lang="en-GB" sz="2000" dirty="0" err="1"/>
              <a:t>Whāriki</a:t>
            </a:r>
            <a:r>
              <a:rPr lang="en-GB" sz="2000" dirty="0"/>
              <a:t> curriculum.</a:t>
            </a:r>
          </a:p>
          <a:p>
            <a:r>
              <a:rPr lang="en-GB" sz="2000" dirty="0"/>
              <a:t>The vision of the curriculum overall is that the curriculum is </a:t>
            </a:r>
            <a:r>
              <a:rPr lang="en-GB" sz="2000" dirty="0" err="1"/>
              <a:t>flexable</a:t>
            </a:r>
            <a:r>
              <a:rPr lang="en-GB" sz="2000" dirty="0"/>
              <a:t> and can be implemented differently, meaning that each ECE is not identical.</a:t>
            </a:r>
          </a:p>
          <a:p>
            <a:r>
              <a:rPr lang="en-GB" sz="2000" dirty="0"/>
              <a:t>Furthermore, there is an emphasis on learning through play.</a:t>
            </a:r>
          </a:p>
          <a:p>
            <a:pPr marL="0" indent="0">
              <a:buNone/>
            </a:pPr>
            <a:r>
              <a:rPr lang="en-GB" sz="2000" dirty="0"/>
              <a:t>(</a:t>
            </a:r>
            <a:r>
              <a:rPr lang="en-GB" sz="2000" dirty="0" err="1"/>
              <a:t>Barnardos</a:t>
            </a:r>
            <a:r>
              <a:rPr lang="en-GB" sz="2000" dirty="0"/>
              <a:t>, N.D)</a:t>
            </a:r>
          </a:p>
          <a:p>
            <a:endParaRPr lang="en-GB" sz="2000" dirty="0"/>
          </a:p>
        </p:txBody>
      </p:sp>
      <p:sp>
        <p:nvSpPr>
          <p:cNvPr id="29" name="Freeform: Shape 24">
            <a:extLst>
              <a:ext uri="{FF2B5EF4-FFF2-40B4-BE49-F238E27FC236}">
                <a16:creationId xmlns:a16="http://schemas.microsoft.com/office/drawing/2014/main" id="{801843F1-9A50-4D34-96E0-A5E4E7443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5"/>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58533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0B1A9B2-C051-494A-A1E0-2E4EF693C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4000"/>
            <a:ext cx="12192001" cy="4571998"/>
          </a:xfrm>
          <a:prstGeom prst="rect">
            <a:avLst/>
          </a:prstGeom>
          <a:gradFill flip="none" rotWithShape="1">
            <a:gsLst>
              <a:gs pos="41000">
                <a:srgbClr val="000000">
                  <a:alpha val="30000"/>
                </a:srgbClr>
              </a:gs>
              <a:gs pos="75000">
                <a:srgbClr val="000000">
                  <a:alpha val="3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BFBE04-2E92-F944-8BAB-C581277C876B}"/>
              </a:ext>
            </a:extLst>
          </p:cNvPr>
          <p:cNvSpPr>
            <a:spLocks noGrp="1"/>
          </p:cNvSpPr>
          <p:nvPr>
            <p:ph type="title"/>
          </p:nvPr>
        </p:nvSpPr>
        <p:spPr>
          <a:xfrm>
            <a:off x="762000" y="1524000"/>
            <a:ext cx="5334000" cy="4271962"/>
          </a:xfrm>
        </p:spPr>
        <p:txBody>
          <a:bodyPr vert="horz" lIns="91440" tIns="45720" rIns="91440" bIns="45720" rtlCol="0" anchor="b" anchorCtr="0">
            <a:normAutofit/>
          </a:bodyPr>
          <a:lstStyle/>
          <a:p>
            <a:r>
              <a:rPr lang="en-US" sz="8000">
                <a:solidFill>
                  <a:srgbClr val="FFFFFF"/>
                </a:solidFill>
              </a:rPr>
              <a:t>Inclusive curriculum</a:t>
            </a:r>
          </a:p>
        </p:txBody>
      </p:sp>
      <p:graphicFrame>
        <p:nvGraphicFramePr>
          <p:cNvPr id="14" name="Content Placeholder 2">
            <a:extLst>
              <a:ext uri="{FF2B5EF4-FFF2-40B4-BE49-F238E27FC236}">
                <a16:creationId xmlns:a16="http://schemas.microsoft.com/office/drawing/2014/main" id="{59164168-4E86-435E-9261-C674FF96AD47}"/>
              </a:ext>
            </a:extLst>
          </p:cNvPr>
          <p:cNvGraphicFramePr>
            <a:graphicFrameLocks noGrp="1"/>
          </p:cNvGraphicFramePr>
          <p:nvPr>
            <p:ph idx="1"/>
            <p:extLst>
              <p:ext uri="{D42A27DB-BD31-4B8C-83A1-F6EECF244321}">
                <p14:modId xmlns:p14="http://schemas.microsoft.com/office/powerpoint/2010/main" val="1783082438"/>
              </p:ext>
            </p:extLst>
          </p:nvPr>
        </p:nvGraphicFramePr>
        <p:xfrm>
          <a:off x="5334000" y="766719"/>
          <a:ext cx="6096000" cy="5329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C456DAD-1434-1249-A653-6EAFF6063916}"/>
              </a:ext>
            </a:extLst>
          </p:cNvPr>
          <p:cNvSpPr txBox="1"/>
          <p:nvPr/>
        </p:nvSpPr>
        <p:spPr>
          <a:xfrm>
            <a:off x="8526163" y="6292333"/>
            <a:ext cx="3581430" cy="369332"/>
          </a:xfrm>
          <a:prstGeom prst="rect">
            <a:avLst/>
          </a:prstGeom>
          <a:noFill/>
        </p:spPr>
        <p:txBody>
          <a:bodyPr wrap="none" rtlCol="0">
            <a:spAutoFit/>
          </a:bodyPr>
          <a:lstStyle/>
          <a:p>
            <a:r>
              <a:rPr lang="en-US" dirty="0"/>
              <a:t>(Ministry of Education, 2017)</a:t>
            </a:r>
            <a:endParaRPr lang="en-GB" dirty="0"/>
          </a:p>
        </p:txBody>
      </p:sp>
    </p:spTree>
    <p:extLst>
      <p:ext uri="{BB962C8B-B14F-4D97-AF65-F5344CB8AC3E}">
        <p14:creationId xmlns:p14="http://schemas.microsoft.com/office/powerpoint/2010/main" val="2138346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DD3FD-DB04-274C-92B7-76A7B95D58AD}"/>
              </a:ext>
            </a:extLst>
          </p:cNvPr>
          <p:cNvSpPr>
            <a:spLocks noGrp="1"/>
          </p:cNvSpPr>
          <p:nvPr>
            <p:ph type="title"/>
          </p:nvPr>
        </p:nvSpPr>
        <p:spPr>
          <a:xfrm>
            <a:off x="571502" y="1143001"/>
            <a:ext cx="3047999" cy="3810000"/>
          </a:xfrm>
        </p:spPr>
        <p:txBody>
          <a:bodyPr anchor="ctr">
            <a:normAutofit/>
          </a:bodyPr>
          <a:lstStyle/>
          <a:p>
            <a:r>
              <a:rPr lang="en-GB" sz="4800" dirty="0"/>
              <a:t>Learning outcomes</a:t>
            </a:r>
            <a:br>
              <a:rPr lang="en-GB" sz="3100" dirty="0"/>
            </a:br>
            <a:r>
              <a:rPr lang="en-GB" sz="3100" dirty="0" err="1"/>
              <a:t>Te</a:t>
            </a:r>
            <a:r>
              <a:rPr lang="en-GB" sz="3100" dirty="0"/>
              <a:t> </a:t>
            </a:r>
            <a:r>
              <a:rPr lang="en-GB" sz="3100" dirty="0" err="1"/>
              <a:t>Whāriki</a:t>
            </a:r>
            <a:r>
              <a:rPr lang="en-GB" sz="3100" dirty="0"/>
              <a:t> have five learning areas that schools follow:</a:t>
            </a:r>
            <a:br>
              <a:rPr lang="en-GB" sz="3100" dirty="0"/>
            </a:br>
            <a:r>
              <a:rPr lang="en-GB" sz="3100" dirty="0"/>
              <a:t> </a:t>
            </a:r>
          </a:p>
        </p:txBody>
      </p:sp>
      <p:sp>
        <p:nvSpPr>
          <p:cNvPr id="16" name="Freeform: Shape 15">
            <a:extLst>
              <a:ext uri="{FF2B5EF4-FFF2-40B4-BE49-F238E27FC236}">
                <a16:creationId xmlns:a16="http://schemas.microsoft.com/office/drawing/2014/main" id="{5811A85E-38EA-465A-84F9-6230CF743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866290A3-7E80-441D-AA1E-5263326B1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0" name="Content Placeholder 2">
            <a:extLst>
              <a:ext uri="{FF2B5EF4-FFF2-40B4-BE49-F238E27FC236}">
                <a16:creationId xmlns:a16="http://schemas.microsoft.com/office/drawing/2014/main" id="{5D0C4E23-8FEC-4004-B16E-1E2EDE91CC38}"/>
              </a:ext>
            </a:extLst>
          </p:cNvPr>
          <p:cNvGraphicFramePr>
            <a:graphicFrameLocks noGrp="1"/>
          </p:cNvGraphicFramePr>
          <p:nvPr>
            <p:ph idx="1"/>
            <p:extLst>
              <p:ext uri="{D42A27DB-BD31-4B8C-83A1-F6EECF244321}">
                <p14:modId xmlns:p14="http://schemas.microsoft.com/office/powerpoint/2010/main" val="1289171737"/>
              </p:ext>
            </p:extLst>
          </p:nvPr>
        </p:nvGraphicFramePr>
        <p:xfrm>
          <a:off x="5334000" y="766719"/>
          <a:ext cx="6096000" cy="5329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7B8C150-CAC8-2E4F-BC37-7D0FDEE452A4}"/>
              </a:ext>
            </a:extLst>
          </p:cNvPr>
          <p:cNvSpPr txBox="1"/>
          <p:nvPr/>
        </p:nvSpPr>
        <p:spPr>
          <a:xfrm>
            <a:off x="4515642" y="6304003"/>
            <a:ext cx="3581430" cy="369332"/>
          </a:xfrm>
          <a:prstGeom prst="rect">
            <a:avLst/>
          </a:prstGeom>
          <a:noFill/>
        </p:spPr>
        <p:txBody>
          <a:bodyPr wrap="none" rtlCol="0">
            <a:spAutoFit/>
          </a:bodyPr>
          <a:lstStyle/>
          <a:p>
            <a:r>
              <a:rPr lang="en-US" dirty="0"/>
              <a:t>(Ministry of Education, 2017)</a:t>
            </a:r>
            <a:endParaRPr lang="en-GB" dirty="0"/>
          </a:p>
        </p:txBody>
      </p:sp>
    </p:spTree>
    <p:extLst>
      <p:ext uri="{BB962C8B-B14F-4D97-AF65-F5344CB8AC3E}">
        <p14:creationId xmlns:p14="http://schemas.microsoft.com/office/powerpoint/2010/main" val="827955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2DACB4-7735-8E45-957F-362518850D23}"/>
              </a:ext>
            </a:extLst>
          </p:cNvPr>
          <p:cNvSpPr>
            <a:spLocks noGrp="1"/>
          </p:cNvSpPr>
          <p:nvPr>
            <p:ph type="title"/>
          </p:nvPr>
        </p:nvSpPr>
        <p:spPr>
          <a:xfrm>
            <a:off x="762001" y="1524001"/>
            <a:ext cx="3047999" cy="3810000"/>
          </a:xfrm>
        </p:spPr>
        <p:txBody>
          <a:bodyPr anchor="ctr">
            <a:normAutofit/>
          </a:bodyPr>
          <a:lstStyle/>
          <a:p>
            <a:r>
              <a:rPr lang="en-GB" dirty="0"/>
              <a:t>Aims of </a:t>
            </a:r>
            <a:r>
              <a:rPr lang="en-GB" dirty="0" err="1"/>
              <a:t>Te</a:t>
            </a:r>
            <a:r>
              <a:rPr lang="en-GB" dirty="0"/>
              <a:t> </a:t>
            </a:r>
            <a:r>
              <a:rPr lang="en-GB" dirty="0" err="1"/>
              <a:t>Whāriki</a:t>
            </a:r>
            <a:endParaRPr lang="en-GB" dirty="0"/>
          </a:p>
        </p:txBody>
      </p:sp>
      <p:sp>
        <p:nvSpPr>
          <p:cNvPr id="11" name="Freeform: Shape 10">
            <a:extLst>
              <a:ext uri="{FF2B5EF4-FFF2-40B4-BE49-F238E27FC236}">
                <a16:creationId xmlns:a16="http://schemas.microsoft.com/office/drawing/2014/main" id="{5811A85E-38EA-465A-84F9-6230CF743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66290A3-7E80-441D-AA1E-5263326B1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2A2EBA23-F4F5-4DBE-8BAE-C6A15472EFEF}"/>
              </a:ext>
            </a:extLst>
          </p:cNvPr>
          <p:cNvGraphicFramePr>
            <a:graphicFrameLocks noGrp="1"/>
          </p:cNvGraphicFramePr>
          <p:nvPr>
            <p:ph idx="1"/>
            <p:extLst>
              <p:ext uri="{D42A27DB-BD31-4B8C-83A1-F6EECF244321}">
                <p14:modId xmlns:p14="http://schemas.microsoft.com/office/powerpoint/2010/main" val="1771660823"/>
              </p:ext>
            </p:extLst>
          </p:nvPr>
        </p:nvGraphicFramePr>
        <p:xfrm>
          <a:off x="5334000" y="766719"/>
          <a:ext cx="6096000" cy="5329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062B602-DE4B-0C4E-8AE6-2FC18B1CF8DE}"/>
              </a:ext>
            </a:extLst>
          </p:cNvPr>
          <p:cNvSpPr txBox="1"/>
          <p:nvPr/>
        </p:nvSpPr>
        <p:spPr>
          <a:xfrm>
            <a:off x="4630616" y="6319104"/>
            <a:ext cx="3581430" cy="369332"/>
          </a:xfrm>
          <a:prstGeom prst="rect">
            <a:avLst/>
          </a:prstGeom>
          <a:noFill/>
        </p:spPr>
        <p:txBody>
          <a:bodyPr wrap="none" rtlCol="0">
            <a:spAutoFit/>
          </a:bodyPr>
          <a:lstStyle/>
          <a:p>
            <a:r>
              <a:rPr lang="en-US" dirty="0"/>
              <a:t>(Ministry of Education, 2017)</a:t>
            </a:r>
            <a:endParaRPr lang="en-GB" dirty="0"/>
          </a:p>
        </p:txBody>
      </p:sp>
    </p:spTree>
    <p:extLst>
      <p:ext uri="{BB962C8B-B14F-4D97-AF65-F5344CB8AC3E}">
        <p14:creationId xmlns:p14="http://schemas.microsoft.com/office/powerpoint/2010/main" val="3160939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C9607-0E2E-724E-8ED0-7775FF6BE5E5}"/>
              </a:ext>
            </a:extLst>
          </p:cNvPr>
          <p:cNvSpPr>
            <a:spLocks noGrp="1"/>
          </p:cNvSpPr>
          <p:nvPr>
            <p:ph type="title"/>
          </p:nvPr>
        </p:nvSpPr>
        <p:spPr/>
        <p:txBody>
          <a:bodyPr/>
          <a:lstStyle/>
          <a:p>
            <a:r>
              <a:rPr lang="en-GB" dirty="0"/>
              <a:t>Drawbacks of </a:t>
            </a:r>
            <a:r>
              <a:rPr lang="en-GB" dirty="0" err="1"/>
              <a:t>Te</a:t>
            </a:r>
            <a:r>
              <a:rPr lang="en-GB" dirty="0"/>
              <a:t> </a:t>
            </a:r>
            <a:r>
              <a:rPr lang="en-GB" dirty="0" err="1"/>
              <a:t>Whāriki</a:t>
            </a:r>
            <a:endParaRPr lang="en-GB" dirty="0"/>
          </a:p>
        </p:txBody>
      </p:sp>
      <p:sp>
        <p:nvSpPr>
          <p:cNvPr id="3" name="Content Placeholder 2">
            <a:extLst>
              <a:ext uri="{FF2B5EF4-FFF2-40B4-BE49-F238E27FC236}">
                <a16:creationId xmlns:a16="http://schemas.microsoft.com/office/drawing/2014/main" id="{6F564F0D-2B34-A947-BFEF-1B982152644C}"/>
              </a:ext>
            </a:extLst>
          </p:cNvPr>
          <p:cNvSpPr>
            <a:spLocks noGrp="1"/>
          </p:cNvSpPr>
          <p:nvPr>
            <p:ph idx="1"/>
          </p:nvPr>
        </p:nvSpPr>
        <p:spPr/>
        <p:txBody>
          <a:bodyPr>
            <a:normAutofit fontScale="92500" lnSpcReduction="20000"/>
          </a:bodyPr>
          <a:lstStyle/>
          <a:p>
            <a:r>
              <a:rPr lang="en-GB" dirty="0"/>
              <a:t>The </a:t>
            </a:r>
            <a:r>
              <a:rPr lang="en-GB" dirty="0" err="1"/>
              <a:t>Te</a:t>
            </a:r>
            <a:r>
              <a:rPr lang="en-GB" dirty="0"/>
              <a:t> </a:t>
            </a:r>
            <a:r>
              <a:rPr lang="en-GB" dirty="0" err="1"/>
              <a:t>Whāriki</a:t>
            </a:r>
            <a:r>
              <a:rPr lang="en-GB" dirty="0"/>
              <a:t> curriculum was revised in 2017 due to there being many faults identified by the ministry of education in New Zealand. It was found that the overall quality of the education was no longer challenging enough for the students or teacher. The revision was set out to strengthen the curriculum.</a:t>
            </a:r>
          </a:p>
          <a:p>
            <a:r>
              <a:rPr lang="en-GB" dirty="0"/>
              <a:t>The revision had a number of key changes that had a stronger focus on.</a:t>
            </a:r>
          </a:p>
          <a:p>
            <a:pPr marL="0" indent="0">
              <a:buNone/>
            </a:pPr>
            <a:r>
              <a:rPr lang="en-GB" dirty="0"/>
              <a:t>(</a:t>
            </a:r>
            <a:r>
              <a:rPr lang="en-US" dirty="0"/>
              <a:t>The Education Hub, 2020)</a:t>
            </a:r>
            <a:endParaRPr lang="en-GB" dirty="0"/>
          </a:p>
          <a:p>
            <a:endParaRPr lang="en-GB" dirty="0"/>
          </a:p>
        </p:txBody>
      </p:sp>
    </p:spTree>
    <p:extLst>
      <p:ext uri="{BB962C8B-B14F-4D97-AF65-F5344CB8AC3E}">
        <p14:creationId xmlns:p14="http://schemas.microsoft.com/office/powerpoint/2010/main" val="3305937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EB34D-B9E9-9749-A7E8-A7D906AB69C7}"/>
              </a:ext>
            </a:extLst>
          </p:cNvPr>
          <p:cNvSpPr>
            <a:spLocks noGrp="1"/>
          </p:cNvSpPr>
          <p:nvPr>
            <p:ph type="title"/>
          </p:nvPr>
        </p:nvSpPr>
        <p:spPr>
          <a:xfrm>
            <a:off x="762000" y="266700"/>
            <a:ext cx="9144000" cy="1263649"/>
          </a:xfrm>
        </p:spPr>
        <p:txBody>
          <a:bodyPr/>
          <a:lstStyle/>
          <a:p>
            <a:r>
              <a:rPr lang="en-GB" dirty="0"/>
              <a:t>Similarities between the two</a:t>
            </a:r>
          </a:p>
        </p:txBody>
      </p:sp>
      <p:sp>
        <p:nvSpPr>
          <p:cNvPr id="3" name="Content Placeholder 2">
            <a:extLst>
              <a:ext uri="{FF2B5EF4-FFF2-40B4-BE49-F238E27FC236}">
                <a16:creationId xmlns:a16="http://schemas.microsoft.com/office/drawing/2014/main" id="{41E77988-CCF6-0D4D-B6DC-D226A9293C61}"/>
              </a:ext>
            </a:extLst>
          </p:cNvPr>
          <p:cNvSpPr>
            <a:spLocks noGrp="1"/>
          </p:cNvSpPr>
          <p:nvPr>
            <p:ph idx="1"/>
          </p:nvPr>
        </p:nvSpPr>
        <p:spPr>
          <a:xfrm>
            <a:off x="762000" y="1343025"/>
            <a:ext cx="10668000" cy="4752975"/>
          </a:xfrm>
        </p:spPr>
        <p:txBody>
          <a:bodyPr/>
          <a:lstStyle/>
          <a:p>
            <a:r>
              <a:rPr lang="en-GB" dirty="0"/>
              <a:t>While both curriculums have numerous differences, which will be discussed next, there are also some similarities.</a:t>
            </a:r>
          </a:p>
          <a:p>
            <a:r>
              <a:rPr lang="en-GB" dirty="0"/>
              <a:t>Both curriculums have an emphasis upon learning through play and giving children the opportunity to explore their environment, learning at their own pace.</a:t>
            </a:r>
          </a:p>
        </p:txBody>
      </p:sp>
    </p:spTree>
    <p:extLst>
      <p:ext uri="{BB962C8B-B14F-4D97-AF65-F5344CB8AC3E}">
        <p14:creationId xmlns:p14="http://schemas.microsoft.com/office/powerpoint/2010/main" val="24569907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52839-1978-BB47-81CB-319B215FBFBC}"/>
              </a:ext>
            </a:extLst>
          </p:cNvPr>
          <p:cNvSpPr>
            <a:spLocks noGrp="1"/>
          </p:cNvSpPr>
          <p:nvPr>
            <p:ph type="title"/>
          </p:nvPr>
        </p:nvSpPr>
        <p:spPr>
          <a:xfrm>
            <a:off x="762000" y="130175"/>
            <a:ext cx="9144000" cy="1263649"/>
          </a:xfrm>
        </p:spPr>
        <p:txBody>
          <a:bodyPr/>
          <a:lstStyle/>
          <a:p>
            <a:r>
              <a:rPr lang="en-GB" dirty="0"/>
              <a:t>Differences between the two</a:t>
            </a:r>
          </a:p>
        </p:txBody>
      </p:sp>
      <p:sp>
        <p:nvSpPr>
          <p:cNvPr id="3" name="Content Placeholder 2">
            <a:extLst>
              <a:ext uri="{FF2B5EF4-FFF2-40B4-BE49-F238E27FC236}">
                <a16:creationId xmlns:a16="http://schemas.microsoft.com/office/drawing/2014/main" id="{8AD7DD9A-68C2-104C-A32A-A60350D19446}"/>
              </a:ext>
            </a:extLst>
          </p:cNvPr>
          <p:cNvSpPr>
            <a:spLocks noGrp="1"/>
          </p:cNvSpPr>
          <p:nvPr>
            <p:ph idx="1"/>
          </p:nvPr>
        </p:nvSpPr>
        <p:spPr>
          <a:xfrm>
            <a:off x="762000" y="1228725"/>
            <a:ext cx="10668000" cy="4867276"/>
          </a:xfrm>
        </p:spPr>
        <p:txBody>
          <a:bodyPr>
            <a:normAutofit fontScale="85000" lnSpcReduction="10000"/>
          </a:bodyPr>
          <a:lstStyle/>
          <a:p>
            <a:r>
              <a:rPr lang="en-GB" dirty="0"/>
              <a:t>While the two curriculums have a few similarities they have many differences that make them two completely different curricula </a:t>
            </a:r>
          </a:p>
          <a:p>
            <a:r>
              <a:rPr lang="en-GB" dirty="0"/>
              <a:t>Starting with the age range of the children TFP starts at age 3 until the age of 7, or from nursery until year 2. </a:t>
            </a:r>
            <a:r>
              <a:rPr lang="en-GB" dirty="0" err="1"/>
              <a:t>Te</a:t>
            </a:r>
            <a:r>
              <a:rPr lang="en-GB" dirty="0"/>
              <a:t> </a:t>
            </a:r>
            <a:r>
              <a:rPr lang="en-GB" dirty="0" err="1"/>
              <a:t>Whāriki</a:t>
            </a:r>
            <a:r>
              <a:rPr lang="en-GB" dirty="0"/>
              <a:t> starts from birth until the age of 6.</a:t>
            </a:r>
          </a:p>
          <a:p>
            <a:r>
              <a:rPr lang="en-GB" dirty="0"/>
              <a:t>From the drawbacks of the Foundation Phase there is a lack of freedom in what can be taught whereas </a:t>
            </a:r>
            <a:r>
              <a:rPr lang="en-GB" dirty="0" err="1"/>
              <a:t>Te</a:t>
            </a:r>
            <a:r>
              <a:rPr lang="en-GB" dirty="0"/>
              <a:t> </a:t>
            </a:r>
            <a:r>
              <a:rPr lang="en-GB" dirty="0" err="1"/>
              <a:t>Whāriki</a:t>
            </a:r>
            <a:r>
              <a:rPr lang="en-GB" dirty="0"/>
              <a:t> is flexible and allows the teachers to implement it in any way they require.</a:t>
            </a:r>
          </a:p>
          <a:p>
            <a:r>
              <a:rPr lang="en-GB" dirty="0"/>
              <a:t>Next we have the differences in the aims of each curriculum. TFP has 7 core aims whereas the New Zealand curriculum has only 4.</a:t>
            </a:r>
          </a:p>
          <a:p>
            <a:r>
              <a:rPr lang="en-GB" dirty="0"/>
              <a:t>Finally, there is a difference in how the drawbacks in each curriculum has been addressed. TFP drawbacks were taken into account when creating a new curriculum whereas </a:t>
            </a:r>
            <a:r>
              <a:rPr lang="en-GB" dirty="0" err="1"/>
              <a:t>Te</a:t>
            </a:r>
            <a:r>
              <a:rPr lang="en-GB" dirty="0"/>
              <a:t> </a:t>
            </a:r>
            <a:r>
              <a:rPr lang="en-GB" dirty="0" err="1"/>
              <a:t>Whāriki</a:t>
            </a:r>
            <a:r>
              <a:rPr lang="en-GB" dirty="0"/>
              <a:t> was reformed and updated.</a:t>
            </a:r>
          </a:p>
          <a:p>
            <a:endParaRPr lang="en-GB" dirty="0"/>
          </a:p>
        </p:txBody>
      </p:sp>
    </p:spTree>
    <p:extLst>
      <p:ext uri="{BB962C8B-B14F-4D97-AF65-F5344CB8AC3E}">
        <p14:creationId xmlns:p14="http://schemas.microsoft.com/office/powerpoint/2010/main" val="3536926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CCD76-DB08-49B6-8C22-1708AD9DAE86}"/>
              </a:ext>
            </a:extLst>
          </p:cNvPr>
          <p:cNvSpPr>
            <a:spLocks noGrp="1"/>
          </p:cNvSpPr>
          <p:nvPr>
            <p:ph type="title"/>
          </p:nvPr>
        </p:nvSpPr>
        <p:spPr>
          <a:xfrm>
            <a:off x="244208" y="5442333"/>
            <a:ext cx="5043888" cy="1415667"/>
          </a:xfrm>
        </p:spPr>
        <p:txBody>
          <a:bodyPr>
            <a:normAutofit/>
          </a:bodyPr>
          <a:lstStyle/>
          <a:p>
            <a:r>
              <a:rPr lang="en-GB" sz="8000" dirty="0"/>
              <a:t>Conclusion</a:t>
            </a:r>
          </a:p>
        </p:txBody>
      </p:sp>
      <p:sp>
        <p:nvSpPr>
          <p:cNvPr id="3" name="Content Placeholder 2">
            <a:extLst>
              <a:ext uri="{FF2B5EF4-FFF2-40B4-BE49-F238E27FC236}">
                <a16:creationId xmlns:a16="http://schemas.microsoft.com/office/drawing/2014/main" id="{D3EBFFFD-D2C9-4345-BE11-7CD0460CEC0E}"/>
              </a:ext>
            </a:extLst>
          </p:cNvPr>
          <p:cNvSpPr>
            <a:spLocks noGrp="1"/>
          </p:cNvSpPr>
          <p:nvPr>
            <p:ph idx="1"/>
          </p:nvPr>
        </p:nvSpPr>
        <p:spPr>
          <a:xfrm>
            <a:off x="649996" y="385591"/>
            <a:ext cx="10780004" cy="4567410"/>
          </a:xfrm>
        </p:spPr>
        <p:txBody>
          <a:bodyPr/>
          <a:lstStyle/>
          <a:p>
            <a:pPr marL="0" indent="0">
              <a:buNone/>
            </a:pPr>
            <a:r>
              <a:rPr lang="en-GB" dirty="0"/>
              <a:t>This presentation has shed light on what upon both the Foundation Phase and </a:t>
            </a:r>
            <a:r>
              <a:rPr lang="en-GB" dirty="0" err="1"/>
              <a:t>Te</a:t>
            </a:r>
            <a:r>
              <a:rPr lang="en-GB" dirty="0"/>
              <a:t> </a:t>
            </a:r>
            <a:r>
              <a:rPr lang="en-GB" dirty="0" err="1"/>
              <a:t>Whāriki</a:t>
            </a:r>
            <a:r>
              <a:rPr lang="en-GB" dirty="0"/>
              <a:t> curricula.</a:t>
            </a:r>
          </a:p>
          <a:p>
            <a:pPr marL="0" indent="0">
              <a:buNone/>
            </a:pPr>
            <a:r>
              <a:rPr lang="en-GB" dirty="0"/>
              <a:t>Concluding this presentation it is clear that both curriculums have similarities and differences, they both have their own way of being implemented.</a:t>
            </a:r>
          </a:p>
          <a:p>
            <a:pPr marL="0" indent="0">
              <a:buNone/>
            </a:pPr>
            <a:r>
              <a:rPr lang="en-GB" dirty="0"/>
              <a:t>It is however, clear that there are more differences between the two than there are similarities. </a:t>
            </a:r>
          </a:p>
          <a:p>
            <a:pPr marL="0" indent="0">
              <a:buNone/>
            </a:pPr>
            <a:r>
              <a:rPr lang="en-GB" dirty="0"/>
              <a:t>More information </a:t>
            </a:r>
          </a:p>
          <a:p>
            <a:pPr marL="0" indent="0">
              <a:buNone/>
            </a:pPr>
            <a:r>
              <a:rPr lang="en-GB" dirty="0"/>
              <a:t>on each curriculum is available at these links.</a:t>
            </a:r>
          </a:p>
          <a:p>
            <a:pPr marL="0" indent="0">
              <a:buNone/>
            </a:pPr>
            <a:endParaRPr lang="en-GB" dirty="0"/>
          </a:p>
        </p:txBody>
      </p:sp>
      <p:pic>
        <p:nvPicPr>
          <p:cNvPr id="5" name="Picture 4">
            <a:extLst>
              <a:ext uri="{FF2B5EF4-FFF2-40B4-BE49-F238E27FC236}">
                <a16:creationId xmlns:a16="http://schemas.microsoft.com/office/drawing/2014/main" id="{4B1297C2-76C1-BF43-B1E2-865A4EA766EC}"/>
              </a:ext>
            </a:extLst>
          </p:cNvPr>
          <p:cNvPicPr>
            <a:picLocks noChangeAspect="1"/>
          </p:cNvPicPr>
          <p:nvPr/>
        </p:nvPicPr>
        <p:blipFill>
          <a:blip r:embed="rId2"/>
          <a:stretch>
            <a:fillRect/>
          </a:stretch>
        </p:blipFill>
        <p:spPr>
          <a:xfrm>
            <a:off x="9260213" y="3018622"/>
            <a:ext cx="2374726" cy="1597143"/>
          </a:xfrm>
          <a:prstGeom prst="rect">
            <a:avLst/>
          </a:prstGeom>
        </p:spPr>
      </p:pic>
      <p:pic>
        <p:nvPicPr>
          <p:cNvPr id="7" name="Picture 6">
            <a:extLst>
              <a:ext uri="{FF2B5EF4-FFF2-40B4-BE49-F238E27FC236}">
                <a16:creationId xmlns:a16="http://schemas.microsoft.com/office/drawing/2014/main" id="{D98006F2-E19C-3448-A86E-124AF42DBC0A}"/>
              </a:ext>
            </a:extLst>
          </p:cNvPr>
          <p:cNvPicPr>
            <a:picLocks noChangeAspect="1"/>
          </p:cNvPicPr>
          <p:nvPr/>
        </p:nvPicPr>
        <p:blipFill>
          <a:blip r:embed="rId3"/>
          <a:stretch>
            <a:fillRect/>
          </a:stretch>
        </p:blipFill>
        <p:spPr>
          <a:xfrm>
            <a:off x="9797074" y="4847420"/>
            <a:ext cx="1462300" cy="1713123"/>
          </a:xfrm>
          <a:prstGeom prst="rect">
            <a:avLst/>
          </a:prstGeom>
        </p:spPr>
      </p:pic>
      <p:sp>
        <p:nvSpPr>
          <p:cNvPr id="8" name="TextBox 7">
            <a:extLst>
              <a:ext uri="{FF2B5EF4-FFF2-40B4-BE49-F238E27FC236}">
                <a16:creationId xmlns:a16="http://schemas.microsoft.com/office/drawing/2014/main" id="{D636D321-CB2D-8F41-B4BA-21F8BBB1FE81}"/>
              </a:ext>
            </a:extLst>
          </p:cNvPr>
          <p:cNvSpPr txBox="1"/>
          <p:nvPr/>
        </p:nvSpPr>
        <p:spPr>
          <a:xfrm>
            <a:off x="4051453" y="3409050"/>
            <a:ext cx="6290632" cy="523220"/>
          </a:xfrm>
          <a:prstGeom prst="rect">
            <a:avLst/>
          </a:prstGeom>
          <a:noFill/>
        </p:spPr>
        <p:txBody>
          <a:bodyPr wrap="square" rtlCol="0">
            <a:spAutoFit/>
          </a:bodyPr>
          <a:lstStyle/>
          <a:p>
            <a:r>
              <a:rPr lang="en-US" sz="1400" dirty="0">
                <a:hlinkClick r:id="rId4"/>
              </a:rPr>
              <a:t>https://gov.wales/sites/default/files/publications/2018-02/foundation-phase-framework-revised-2015.pdf</a:t>
            </a:r>
            <a:endParaRPr lang="en-GB" sz="1400" dirty="0"/>
          </a:p>
        </p:txBody>
      </p:sp>
      <p:sp>
        <p:nvSpPr>
          <p:cNvPr id="9" name="Rectangle 8">
            <a:extLst>
              <a:ext uri="{FF2B5EF4-FFF2-40B4-BE49-F238E27FC236}">
                <a16:creationId xmlns:a16="http://schemas.microsoft.com/office/drawing/2014/main" id="{D1899A47-7E6A-2A43-A61E-6F4BCEBF79F5}"/>
              </a:ext>
            </a:extLst>
          </p:cNvPr>
          <p:cNvSpPr/>
          <p:nvPr/>
        </p:nvSpPr>
        <p:spPr>
          <a:xfrm>
            <a:off x="4148769" y="4804467"/>
            <a:ext cx="6096000" cy="461665"/>
          </a:xfrm>
          <a:prstGeom prst="rect">
            <a:avLst/>
          </a:prstGeom>
        </p:spPr>
        <p:txBody>
          <a:bodyPr>
            <a:spAutoFit/>
          </a:bodyPr>
          <a:lstStyle/>
          <a:p>
            <a:r>
              <a:rPr lang="en-US" sz="1200" dirty="0">
                <a:hlinkClick r:id="rId5"/>
              </a:rPr>
              <a:t>https://www.education.govt.nz/assets/Documents/Early-Childhood/Te-Whariki-Early-Childhood-Curriculum-ENG-Web.pdf</a:t>
            </a:r>
            <a:r>
              <a:rPr lang="en-US" sz="1200" dirty="0"/>
              <a:t> </a:t>
            </a:r>
            <a:endParaRPr lang="en-GB" sz="1200" dirty="0"/>
          </a:p>
        </p:txBody>
      </p:sp>
    </p:spTree>
    <p:extLst>
      <p:ext uri="{BB962C8B-B14F-4D97-AF65-F5344CB8AC3E}">
        <p14:creationId xmlns:p14="http://schemas.microsoft.com/office/powerpoint/2010/main" val="826614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4441FA-09CF-8346-88A4-8DA387BDEDE5}"/>
              </a:ext>
            </a:extLst>
          </p:cNvPr>
          <p:cNvSpPr txBox="1"/>
          <p:nvPr/>
        </p:nvSpPr>
        <p:spPr>
          <a:xfrm>
            <a:off x="269631" y="234462"/>
            <a:ext cx="4525107" cy="369332"/>
          </a:xfrm>
          <a:prstGeom prst="rect">
            <a:avLst/>
          </a:prstGeom>
          <a:noFill/>
        </p:spPr>
        <p:txBody>
          <a:bodyPr wrap="square" rtlCol="0">
            <a:spAutoFit/>
          </a:bodyPr>
          <a:lstStyle/>
          <a:p>
            <a:r>
              <a:rPr lang="en-US" dirty="0"/>
              <a:t>REFERENCES</a:t>
            </a:r>
          </a:p>
        </p:txBody>
      </p:sp>
      <p:sp>
        <p:nvSpPr>
          <p:cNvPr id="3" name="TextBox 2">
            <a:extLst>
              <a:ext uri="{FF2B5EF4-FFF2-40B4-BE49-F238E27FC236}">
                <a16:creationId xmlns:a16="http://schemas.microsoft.com/office/drawing/2014/main" id="{1F0473B1-B36D-424D-A786-84EA37149B6B}"/>
              </a:ext>
            </a:extLst>
          </p:cNvPr>
          <p:cNvSpPr txBox="1"/>
          <p:nvPr/>
        </p:nvSpPr>
        <p:spPr>
          <a:xfrm>
            <a:off x="269631" y="603794"/>
            <a:ext cx="11038835" cy="7140416"/>
          </a:xfrm>
          <a:prstGeom prst="rect">
            <a:avLst/>
          </a:prstGeom>
          <a:noFill/>
        </p:spPr>
        <p:txBody>
          <a:bodyPr wrap="square" rtlCol="0">
            <a:spAutoFit/>
          </a:bodyPr>
          <a:lstStyle/>
          <a:p>
            <a:pPr marL="285750" indent="-285750">
              <a:buFont typeface="Arial" panose="020B0604020202020204" pitchFamily="34" charset="0"/>
              <a:buChar char="•"/>
            </a:pPr>
            <a:r>
              <a:rPr lang="en-GB" sz="1600" dirty="0" err="1"/>
              <a:t>Barnardos</a:t>
            </a:r>
            <a:r>
              <a:rPr lang="en-GB" sz="1600" dirty="0"/>
              <a:t> Early Learning (N.D) ‘Curriculum-</a:t>
            </a:r>
            <a:r>
              <a:rPr lang="en-GB" sz="1600" dirty="0" err="1"/>
              <a:t>Te</a:t>
            </a:r>
            <a:r>
              <a:rPr lang="en-GB" sz="1600" dirty="0"/>
              <a:t> </a:t>
            </a:r>
            <a:r>
              <a:rPr lang="en-GB" sz="1600" dirty="0" err="1"/>
              <a:t>Whariki</a:t>
            </a:r>
            <a:r>
              <a:rPr lang="en-GB" sz="1600" dirty="0"/>
              <a:t>’ available at: </a:t>
            </a:r>
            <a:r>
              <a:rPr lang="en-GB" sz="1600" u="sng" dirty="0">
                <a:hlinkClick r:id="rId2"/>
              </a:rPr>
              <a:t>https://barnardosearlylearning.org.nz/about/nz-early-childhood-curriculum/</a:t>
            </a:r>
            <a:r>
              <a:rPr lang="en-GB" sz="1600" dirty="0"/>
              <a:t> (Accessed: 22/11/20)</a:t>
            </a:r>
          </a:p>
          <a:p>
            <a:pPr marL="285750" indent="-285750">
              <a:buFont typeface="Arial" panose="020B0604020202020204" pitchFamily="34" charset="0"/>
              <a:buChar char="•"/>
            </a:pPr>
            <a:r>
              <a:rPr lang="en-US" sz="1600" dirty="0"/>
              <a:t>Ministry of Education (2017) ’</a:t>
            </a:r>
            <a:r>
              <a:rPr lang="en-US" sz="1600" dirty="0" err="1"/>
              <a:t>Te</a:t>
            </a:r>
            <a:r>
              <a:rPr lang="en-US" sz="1600" dirty="0"/>
              <a:t> </a:t>
            </a:r>
            <a:r>
              <a:rPr lang="en-US" sz="1600" dirty="0" err="1"/>
              <a:t>Whāriki</a:t>
            </a:r>
            <a:r>
              <a:rPr lang="en-US" sz="1600" dirty="0"/>
              <a:t> early childhood curriculum’ Available at: </a:t>
            </a:r>
            <a:r>
              <a:rPr lang="en-US" sz="1600" u="sng" dirty="0">
                <a:hlinkClick r:id="rId3"/>
              </a:rPr>
              <a:t>https://www.education.govt.nz/assets/Documents/Early-Childhood/Te-Whariki-Early-Childhood-Curriculum-ENG-Web.pdf</a:t>
            </a:r>
            <a:r>
              <a:rPr lang="en-US" sz="1600" dirty="0"/>
              <a:t> (Accessed: 11/11/20)</a:t>
            </a:r>
            <a:endParaRPr lang="en-GB" sz="1600" dirty="0"/>
          </a:p>
          <a:p>
            <a:pPr marL="285750" indent="-285750">
              <a:buFont typeface="Arial" panose="020B0604020202020204" pitchFamily="34" charset="0"/>
              <a:buChar char="•"/>
            </a:pPr>
            <a:r>
              <a:rPr lang="en-US" sz="1600" dirty="0"/>
              <a:t>Mutale Mulenga, I. (2018). Conceptualization and Definition of a Curriculum. 2. 1-23.  Available at: </a:t>
            </a:r>
            <a:r>
              <a:rPr lang="en-US" sz="1600" u="sng" dirty="0">
                <a:hlinkClick r:id="rId4"/>
              </a:rPr>
              <a:t>https://www.researchgate.net/publication/332152068_Conceptualization_and_Definition_of_a_Curriculum</a:t>
            </a:r>
            <a:r>
              <a:rPr lang="en-US" sz="1600" dirty="0"/>
              <a:t> (Accessed: 12/11/20)</a:t>
            </a:r>
            <a:endParaRPr lang="en-GB" sz="1600" dirty="0"/>
          </a:p>
          <a:p>
            <a:pPr marL="285750" indent="-285750">
              <a:buFont typeface="Arial" panose="020B0604020202020204" pitchFamily="34" charset="0"/>
              <a:buChar char="•"/>
            </a:pPr>
            <a:br>
              <a:rPr lang="en-GB" sz="1600" dirty="0"/>
            </a:br>
            <a:r>
              <a:rPr lang="en-US" sz="1600" dirty="0" err="1"/>
              <a:t>Su</a:t>
            </a:r>
            <a:r>
              <a:rPr lang="en-US" sz="1600" dirty="0"/>
              <a:t>, Shao-Wen, (2012), The Various Concepts of ‘Curriculum and the Factors Involved in Curricula-making’ </a:t>
            </a:r>
            <a:r>
              <a:rPr lang="en-US" sz="1600" i="1" dirty="0"/>
              <a:t>Journal of Language Teaching and Research, </a:t>
            </a:r>
            <a:r>
              <a:rPr lang="en-US" sz="1600" dirty="0"/>
              <a:t>3 (1) DOI: 10.4304/jltr.3.1.153-158 </a:t>
            </a:r>
            <a:endParaRPr lang="en-GB" sz="1600" dirty="0"/>
          </a:p>
          <a:p>
            <a:pPr marL="285750" indent="-285750">
              <a:buFont typeface="Arial" panose="020B0604020202020204" pitchFamily="34" charset="0"/>
              <a:buChar char="•"/>
            </a:pPr>
            <a:r>
              <a:rPr lang="en-GB" sz="1600" dirty="0"/>
              <a:t>Taylor, C. Joshi, H. Wright, C (2015) </a:t>
            </a:r>
            <a:r>
              <a:rPr lang="en-GB" sz="1600" i="1" dirty="0"/>
              <a:t>‘Evaluating the impact of early years educational reform in Wales to age seven: the potential use of the UK Millennium Cohort Study’, </a:t>
            </a:r>
            <a:r>
              <a:rPr lang="en-GB" sz="1600" dirty="0"/>
              <a:t>Journal of Education Policy, 30 (5), p 688-712, DOI: 10.1080/02680939.2014.963164 </a:t>
            </a:r>
          </a:p>
          <a:p>
            <a:pPr marL="285750" indent="-285750">
              <a:buFont typeface="Arial" panose="020B0604020202020204" pitchFamily="34" charset="0"/>
              <a:buChar char="•"/>
            </a:pPr>
            <a:r>
              <a:rPr lang="en-US" sz="1600" dirty="0"/>
              <a:t>The Education Hub, (2020) ‘What do I need to know to implement </a:t>
            </a:r>
            <a:r>
              <a:rPr lang="en-US" sz="1600" dirty="0" err="1"/>
              <a:t>Te</a:t>
            </a:r>
            <a:r>
              <a:rPr lang="en-US" sz="1600" dirty="0"/>
              <a:t> </a:t>
            </a:r>
            <a:r>
              <a:rPr lang="en-US" sz="1600" dirty="0" err="1"/>
              <a:t>Whāriki</a:t>
            </a:r>
            <a:r>
              <a:rPr lang="en-US" sz="1600" dirty="0"/>
              <a:t>’ available at: </a:t>
            </a:r>
            <a:r>
              <a:rPr lang="en-US" sz="1600" u="sng" dirty="0">
                <a:hlinkClick r:id="rId5"/>
              </a:rPr>
              <a:t>https://theeducationhub.org.nz/what-do-i-need-to-know-to-implement-te-whariki-2017/</a:t>
            </a:r>
            <a:r>
              <a:rPr lang="en-US" sz="1600" dirty="0"/>
              <a:t> (Accessed: 22/11/20)</a:t>
            </a:r>
            <a:endParaRPr lang="en-GB" sz="1600" dirty="0"/>
          </a:p>
          <a:p>
            <a:pPr marL="285750" indent="-285750">
              <a:buFont typeface="Arial" panose="020B0604020202020204" pitchFamily="34" charset="0"/>
              <a:buChar char="•"/>
            </a:pPr>
            <a:r>
              <a:rPr lang="en-US" sz="1600" dirty="0"/>
              <a:t>Welsh Government (2015) ‘Foundation Phase Framework’ Available at: </a:t>
            </a:r>
            <a:r>
              <a:rPr lang="en-US" sz="1600" u="sng" dirty="0">
                <a:hlinkClick r:id="rId6"/>
              </a:rPr>
              <a:t>https://gov.wales/sites/default/files/publications/2018-02/foundation-phase-framework-revised-2015.pdf</a:t>
            </a:r>
            <a:r>
              <a:rPr lang="en-US" sz="1600" dirty="0"/>
              <a:t> (Accessed: 11/11/20)</a:t>
            </a:r>
            <a:endParaRPr lang="en-GB" sz="1600" dirty="0"/>
          </a:p>
          <a:p>
            <a:pPr marL="285750" indent="-285750">
              <a:buFont typeface="Arial" panose="020B0604020202020204" pitchFamily="34" charset="0"/>
              <a:buChar char="•"/>
            </a:pPr>
            <a:r>
              <a:rPr lang="en-US" sz="1600" dirty="0"/>
              <a:t>Welsh Government, (2015) ‘Successful Futures’ Available at: </a:t>
            </a:r>
            <a:r>
              <a:rPr lang="en-US" sz="1600" u="sng" dirty="0">
                <a:hlinkClick r:id="rId7"/>
              </a:rPr>
              <a:t>https://gov.wales/sites/default/files/publications/2018-03/succesful-futures-a-summary-of-professor-graham-donaldsons-report.pdf</a:t>
            </a:r>
            <a:r>
              <a:rPr lang="en-US" sz="1600" dirty="0"/>
              <a:t> (Accessed: 22/11/20)</a:t>
            </a:r>
            <a:endParaRPr lang="en-GB" sz="1600" dirty="0"/>
          </a:p>
          <a:p>
            <a:endParaRPr lang="en-US" sz="1200" dirty="0"/>
          </a:p>
          <a:p>
            <a:endParaRPr lang="en-US" sz="1200" dirty="0">
              <a:latin typeface="Open Sans"/>
            </a:endParaRPr>
          </a:p>
          <a:p>
            <a:endParaRPr lang="en-US" sz="1200" dirty="0"/>
          </a:p>
          <a:p>
            <a:endParaRPr lang="en-US" sz="1200" dirty="0"/>
          </a:p>
          <a:p>
            <a:endParaRPr lang="en-US" sz="1200" dirty="0"/>
          </a:p>
          <a:p>
            <a:endParaRPr lang="en-US" sz="1200" dirty="0"/>
          </a:p>
          <a:p>
            <a:endParaRPr lang="en-US" dirty="0"/>
          </a:p>
        </p:txBody>
      </p:sp>
    </p:spTree>
    <p:extLst>
      <p:ext uri="{BB962C8B-B14F-4D97-AF65-F5344CB8AC3E}">
        <p14:creationId xmlns:p14="http://schemas.microsoft.com/office/powerpoint/2010/main" val="1985520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03E7F-BB02-E244-AB3D-FD504101B870}"/>
              </a:ext>
            </a:extLst>
          </p:cNvPr>
          <p:cNvSpPr>
            <a:spLocks noGrp="1"/>
          </p:cNvSpPr>
          <p:nvPr>
            <p:ph type="ctrTitle"/>
          </p:nvPr>
        </p:nvSpPr>
        <p:spPr/>
        <p:txBody>
          <a:bodyPr/>
          <a:lstStyle/>
          <a:p>
            <a:r>
              <a:rPr lang="en-GB"/>
              <a:t>Presentation link.</a:t>
            </a:r>
          </a:p>
        </p:txBody>
      </p:sp>
      <p:sp>
        <p:nvSpPr>
          <p:cNvPr id="3" name="Subtitle 2">
            <a:extLst>
              <a:ext uri="{FF2B5EF4-FFF2-40B4-BE49-F238E27FC236}">
                <a16:creationId xmlns:a16="http://schemas.microsoft.com/office/drawing/2014/main" id="{56B4A891-5F9B-F348-96C9-654D85CBC0B4}"/>
              </a:ext>
            </a:extLst>
          </p:cNvPr>
          <p:cNvSpPr>
            <a:spLocks noGrp="1"/>
          </p:cNvSpPr>
          <p:nvPr>
            <p:ph type="subTitle" idx="1"/>
          </p:nvPr>
        </p:nvSpPr>
        <p:spPr/>
        <p:txBody>
          <a:bodyPr/>
          <a:lstStyle/>
          <a:p>
            <a:r>
              <a:rPr lang="en-GB" dirty="0">
                <a:hlinkClick r:id="rId2"/>
              </a:rPr>
              <a:t>https://web.microsoftstream.com/video/38732b6e-69de-4648-a6ba-a0532a3f901c</a:t>
            </a:r>
            <a:r>
              <a:rPr lang="en-GB" dirty="0"/>
              <a:t> </a:t>
            </a:r>
          </a:p>
        </p:txBody>
      </p:sp>
    </p:spTree>
    <p:extLst>
      <p:ext uri="{BB962C8B-B14F-4D97-AF65-F5344CB8AC3E}">
        <p14:creationId xmlns:p14="http://schemas.microsoft.com/office/powerpoint/2010/main" val="2874219864"/>
      </p:ext>
    </p:extLst>
  </p:cSld>
  <p:clrMapOvr>
    <a:masterClrMapping/>
  </p:clrMapOvr>
</p:sld>
</file>

<file path=ppt/theme/theme1.xml><?xml version="1.0" encoding="utf-8"?>
<a:theme xmlns:a="http://schemas.openxmlformats.org/drawingml/2006/main" name="TornVTI">
  <a:themeElements>
    <a:clrScheme name="AnalogousFromLightSeedRightStep">
      <a:dk1>
        <a:srgbClr val="000000"/>
      </a:dk1>
      <a:lt1>
        <a:srgbClr val="FFFFFF"/>
      </a:lt1>
      <a:dk2>
        <a:srgbClr val="272441"/>
      </a:dk2>
      <a:lt2>
        <a:srgbClr val="E8E4E2"/>
      </a:lt2>
      <a:accent1>
        <a:srgbClr val="4BADD2"/>
      </a:accent1>
      <a:accent2>
        <a:srgbClr val="6186D8"/>
      </a:accent2>
      <a:accent3>
        <a:srgbClr val="887EDF"/>
      </a:accent3>
      <a:accent4>
        <a:srgbClr val="9F61D8"/>
      </a:accent4>
      <a:accent5>
        <a:srgbClr val="D97EDF"/>
      </a:accent5>
      <a:accent6>
        <a:srgbClr val="D861AD"/>
      </a:accent6>
      <a:hlink>
        <a:srgbClr val="AA7561"/>
      </a:hlink>
      <a:folHlink>
        <a:srgbClr val="7F7F7F"/>
      </a:folHlink>
    </a:clrScheme>
    <a:fontScheme name="Torn">
      <a:majorFont>
        <a:latin typeface="Verdana Pro Cond SemiBold"/>
        <a:ea typeface=""/>
        <a:cs typeface=""/>
      </a:majorFont>
      <a:minorFont>
        <a:latin typeface="Verdan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{E5072753-450F-4C47-BC1F-4DD42ECE42AA}tf10001063</Template>
  <TotalTime>331</TotalTime>
  <Words>1535</Words>
  <Application>Microsoft Macintosh PowerPoint</Application>
  <PresentationFormat>Widescreen</PresentationFormat>
  <Paragraphs>117</Paragraphs>
  <Slides>16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Open Sans</vt:lpstr>
      <vt:lpstr>Verdana Pro</vt:lpstr>
      <vt:lpstr>Verdana Pro Cond SemiBold</vt:lpstr>
      <vt:lpstr>TornVTI</vt:lpstr>
      <vt:lpstr>New Zealand Te Whāriki Curriculum vs the Foundation Phase Curriculum</vt:lpstr>
      <vt:lpstr>Aims &amp; Objectives</vt:lpstr>
      <vt:lpstr>What is a Curriculum? </vt:lpstr>
      <vt:lpstr>The Foundation Phase</vt:lpstr>
      <vt:lpstr>Foundation Phase Aims</vt:lpstr>
      <vt:lpstr>Drawbacks of the Foundation phase</vt:lpstr>
      <vt:lpstr>Te Whāriki Curriculum</vt:lpstr>
      <vt:lpstr>Inclusive curriculum</vt:lpstr>
      <vt:lpstr>Learning outcomes Te Whāriki have five learning areas that schools follow:  </vt:lpstr>
      <vt:lpstr>Aims of Te Whāriki</vt:lpstr>
      <vt:lpstr>Drawbacks of Te Whāriki</vt:lpstr>
      <vt:lpstr>Similarities between the two</vt:lpstr>
      <vt:lpstr>Differences between the two</vt:lpstr>
      <vt:lpstr>Conclusion</vt:lpstr>
      <vt:lpstr>PowerPoint Presentation</vt:lpstr>
      <vt:lpstr>Presentation link.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Zealand Te Whāriki Curriculum vs the Foundation Phase Curriculum</dc:title>
  <dc:creator>Shannon Marie Cox (1703980)</dc:creator>
  <cp:lastModifiedBy>Shannon Marie Cox (1703980)</cp:lastModifiedBy>
  <cp:revision>16</cp:revision>
  <dcterms:created xsi:type="dcterms:W3CDTF">2020-11-23T01:22:02Z</dcterms:created>
  <dcterms:modified xsi:type="dcterms:W3CDTF">2020-11-23T14:50:57Z</dcterms:modified>
</cp:coreProperties>
</file>