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63" r:id="rId9"/>
    <p:sldId id="264" r:id="rId10"/>
    <p:sldId id="270" r:id="rId11"/>
    <p:sldId id="274" r:id="rId12"/>
    <p:sldId id="273" r:id="rId13"/>
    <p:sldId id="27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60"/>
  </p:normalViewPr>
  <p:slideViewPr>
    <p:cSldViewPr>
      <p:cViewPr varScale="1">
        <p:scale>
          <a:sx n="110" d="100"/>
          <a:sy n="110" d="100"/>
        </p:scale>
        <p:origin x="165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8728D7-2B1B-44D6-99E9-66F0E0E31A04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8EFF84C-899C-40EF-822F-93A765023690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T sarcoph1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251520" y="476672"/>
            <a:ext cx="8641969" cy="60634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9712" y="4509120"/>
            <a:ext cx="6768752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649264"/>
            <a:ext cx="7884368" cy="2059656"/>
          </a:xfrm>
        </p:spPr>
        <p:txBody>
          <a:bodyPr>
            <a:normAutofit/>
          </a:bodyPr>
          <a:lstStyle/>
          <a:p>
            <a:pPr lvl="0"/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Images 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Interpreting </a:t>
            </a: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Incorporated Practices</a:t>
            </a:r>
          </a:p>
          <a:p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Imagery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Ancient Aegean &amp; Near East are a rich source of figured imagery</a:t>
            </a:r>
          </a:p>
          <a:p>
            <a:r>
              <a:rPr lang="en-GB" dirty="0" smtClean="0"/>
              <a:t>How useful are these for us to make sense of the social practices of the people who created them?</a:t>
            </a:r>
          </a:p>
          <a:p>
            <a:r>
              <a:rPr lang="en-GB" dirty="0" smtClean="0"/>
              <a:t>Can we use these to make sense of ceremonial action &amp; ideologies in the past?</a:t>
            </a:r>
            <a:endParaRPr lang="en-GB" dirty="0"/>
          </a:p>
        </p:txBody>
      </p:sp>
      <p:pic>
        <p:nvPicPr>
          <p:cNvPr id="7" name="Content Placeholder 6" descr="kamilari model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9449" y="2204864"/>
            <a:ext cx="3912434" cy="2880320"/>
          </a:xfrm>
        </p:spPr>
      </p:pic>
      <p:sp>
        <p:nvSpPr>
          <p:cNvPr id="8" name="TextBox 7"/>
          <p:cNvSpPr txBox="1"/>
          <p:nvPr/>
        </p:nvSpPr>
        <p:spPr>
          <a:xfrm>
            <a:off x="6084168" y="5229200"/>
            <a:ext cx="27446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r>
              <a:rPr lang="en-GB" sz="2000" dirty="0" smtClean="0"/>
              <a:t> funerary model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Incorporated Practice: A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Embodied practices: actions &amp;  gestures</a:t>
            </a:r>
          </a:p>
          <a:p>
            <a:r>
              <a:rPr lang="en-GB" dirty="0" smtClean="0"/>
              <a:t>Individuals learn certain postures, gestures, actions at the hearth (</a:t>
            </a:r>
            <a:r>
              <a:rPr lang="en-GB" i="1" dirty="0" smtClean="0"/>
              <a:t>habitus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They know these subconsciously</a:t>
            </a:r>
          </a:p>
          <a:p>
            <a:pPr lvl="1"/>
            <a:r>
              <a:rPr lang="en-GB" dirty="0" smtClean="0"/>
              <a:t>These convey information of status, identity</a:t>
            </a:r>
          </a:p>
          <a:p>
            <a:r>
              <a:rPr lang="en-GB" dirty="0" err="1" smtClean="0"/>
              <a:t>Connerton</a:t>
            </a:r>
            <a:r>
              <a:rPr lang="en-GB" dirty="0" smtClean="0"/>
              <a:t> (1989): gestures &amp; postures are important for communal memory: ritual performance</a:t>
            </a:r>
          </a:p>
          <a:p>
            <a:pPr lvl="1"/>
            <a:r>
              <a:rPr lang="en-GB" dirty="0" smtClean="0"/>
              <a:t>Mnemonics of the body</a:t>
            </a:r>
          </a:p>
          <a:p>
            <a:endParaRPr lang="en-GB" dirty="0"/>
          </a:p>
        </p:txBody>
      </p:sp>
      <p:pic>
        <p:nvPicPr>
          <p:cNvPr id="5" name="Content Placeholder 4" descr="mycenaean wom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36096" y="1820136"/>
            <a:ext cx="3168352" cy="3711498"/>
          </a:xfrm>
        </p:spPr>
      </p:pic>
      <p:sp>
        <p:nvSpPr>
          <p:cNvPr id="6" name="TextBox 5"/>
          <p:cNvSpPr txBox="1"/>
          <p:nvPr/>
        </p:nvSpPr>
        <p:spPr>
          <a:xfrm>
            <a:off x="5645111" y="5589240"/>
            <a:ext cx="28873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Detail of Mycenaean vase</a:t>
            </a:r>
          </a:p>
          <a:p>
            <a:r>
              <a:rPr lang="en-GB" sz="2000" dirty="0" smtClean="0"/>
              <a:t>from Cyprus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Ritual: A Recap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46337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Ritual: physical action, movement, communication &amp; esoteric knowledge combined</a:t>
            </a:r>
          </a:p>
          <a:p>
            <a:r>
              <a:rPr lang="en-GB" sz="2400" dirty="0" smtClean="0"/>
              <a:t>Repeated actions, specialized equipment, altered manner of speech</a:t>
            </a:r>
          </a:p>
          <a:p>
            <a:r>
              <a:rPr lang="en-GB" sz="2400" dirty="0" smtClean="0"/>
              <a:t>Prescribed formalized, formulaic behaviour distinct from the repetitive activities of daily life</a:t>
            </a:r>
          </a:p>
          <a:p>
            <a:r>
              <a:rPr lang="en-GB" sz="2400" dirty="0" smtClean="0"/>
              <a:t>Ritual is transformative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28184" y="4437112"/>
            <a:ext cx="2412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Megiddo ivory</a:t>
            </a:r>
            <a:endParaRPr lang="en-GB" dirty="0"/>
          </a:p>
        </p:txBody>
      </p:sp>
      <p:pic>
        <p:nvPicPr>
          <p:cNvPr id="9" name="Content Placeholder 5" descr="megiddo ivor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1916832"/>
            <a:ext cx="3606552" cy="238168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Gestures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248472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Minoan figurines from ritual sites depicted making select variety of gestures:</a:t>
            </a:r>
          </a:p>
          <a:p>
            <a:pPr lvl="1"/>
            <a:r>
              <a:rPr lang="en-GB" dirty="0" smtClean="0"/>
              <a:t>Repeated action associated with cult</a:t>
            </a:r>
          </a:p>
          <a:p>
            <a:pPr lvl="1"/>
            <a:r>
              <a:rPr lang="en-GB" dirty="0" smtClean="0"/>
              <a:t>Gestures of devotion?</a:t>
            </a:r>
          </a:p>
          <a:p>
            <a:pPr lvl="1"/>
            <a:r>
              <a:rPr lang="en-GB" dirty="0" smtClean="0"/>
              <a:t>Gendered practices</a:t>
            </a:r>
          </a:p>
          <a:p>
            <a:r>
              <a:rPr lang="en-GB" dirty="0" smtClean="0"/>
              <a:t>Do these objects illustrate embodied practices enacted at cult places &amp; appropriate clothing for participants?</a:t>
            </a:r>
            <a:endParaRPr lang="en-GB" dirty="0"/>
          </a:p>
        </p:txBody>
      </p:sp>
      <p:pic>
        <p:nvPicPr>
          <p:cNvPr id="5" name="Content Placeholder 4" descr="bronze figurine male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7236296" y="2708920"/>
            <a:ext cx="1629705" cy="3743994"/>
          </a:xfrm>
        </p:spPr>
      </p:pic>
      <p:pic>
        <p:nvPicPr>
          <p:cNvPr id="8" name="Picture 7" descr="female bronz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499992" y="1772816"/>
            <a:ext cx="2520280" cy="382827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488428" y="5693186"/>
            <a:ext cx="27478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Minoan bronze figurines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Gestures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5040560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Gesture, gender &amp; bodily artefacts used in construction of identity within cult:</a:t>
            </a:r>
          </a:p>
          <a:p>
            <a:pPr lvl="1"/>
            <a:r>
              <a:rPr lang="en-GB" dirty="0" smtClean="0"/>
              <a:t>“careful study of morphological variation as an intentional strategy for communicating social identity &amp; action” (Morris 2009: 185)</a:t>
            </a:r>
          </a:p>
          <a:p>
            <a:r>
              <a:rPr lang="en-GB" dirty="0" smtClean="0"/>
              <a:t>Focus on attributes of body &amp; dress</a:t>
            </a:r>
          </a:p>
          <a:p>
            <a:pPr lvl="1"/>
            <a:r>
              <a:rPr lang="en-GB" dirty="0" smtClean="0"/>
              <a:t>Painted decoration: clothing &amp; jewellery </a:t>
            </a:r>
          </a:p>
          <a:p>
            <a:pPr lvl="1"/>
            <a:r>
              <a:rPr lang="en-GB" dirty="0" smtClean="0"/>
              <a:t>Arrangement of the hair &amp; headgear</a:t>
            </a:r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732240" y="6021288"/>
            <a:ext cx="1513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Clay figurine</a:t>
            </a:r>
            <a:endParaRPr lang="en-GB" sz="2000" dirty="0"/>
          </a:p>
        </p:txBody>
      </p:sp>
      <p:pic>
        <p:nvPicPr>
          <p:cNvPr id="8" name="Picture 3" descr="clay fig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4168" y="2132855"/>
            <a:ext cx="2419722" cy="3798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Consuming the Other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392488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How to read this scene?</a:t>
            </a:r>
          </a:p>
          <a:p>
            <a:pPr lvl="1"/>
            <a:r>
              <a:rPr lang="en-GB" dirty="0" smtClean="0"/>
              <a:t>What actions are performed?</a:t>
            </a:r>
          </a:p>
          <a:p>
            <a:pPr lvl="1"/>
            <a:r>
              <a:rPr lang="en-GB" dirty="0" smtClean="0"/>
              <a:t>Which actors perform actions?</a:t>
            </a:r>
          </a:p>
          <a:p>
            <a:pPr lvl="1"/>
            <a:r>
              <a:rPr lang="en-GB" dirty="0" smtClean="0"/>
              <a:t>How do they handle objects?</a:t>
            </a:r>
          </a:p>
          <a:p>
            <a:pPr lvl="1"/>
            <a:r>
              <a:rPr lang="en-GB" dirty="0" smtClean="0"/>
              <a:t>Can we put scene in a particular contextual setting?</a:t>
            </a:r>
          </a:p>
          <a:p>
            <a:r>
              <a:rPr lang="en-GB" dirty="0" smtClean="0"/>
              <a:t>Specific attributes of scene are Egyptian(</a:t>
            </a:r>
            <a:r>
              <a:rPr lang="en-GB" dirty="0" err="1" smtClean="0"/>
              <a:t>ising</a:t>
            </a:r>
            <a:r>
              <a:rPr lang="en-GB" dirty="0" smtClean="0"/>
              <a:t>), Aegean &amp; indigenous Canaanite:</a:t>
            </a:r>
          </a:p>
          <a:p>
            <a:pPr lvl="1"/>
            <a:r>
              <a:rPr lang="en-GB" dirty="0" smtClean="0"/>
              <a:t>Reflects selective choices &amp; expression of identities</a:t>
            </a:r>
          </a:p>
        </p:txBody>
      </p:sp>
      <p:pic>
        <p:nvPicPr>
          <p:cNvPr id="5" name="Content Placeholder 4" descr="megiddo ivory detail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060848"/>
            <a:ext cx="4114743" cy="1872208"/>
          </a:xfrm>
        </p:spPr>
      </p:pic>
      <p:sp>
        <p:nvSpPr>
          <p:cNvPr id="6" name="TextBox 5"/>
          <p:cNvSpPr txBox="1"/>
          <p:nvPr/>
        </p:nvSpPr>
        <p:spPr>
          <a:xfrm>
            <a:off x="5940152" y="4077072"/>
            <a:ext cx="2659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Detail of Megiddo ivory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Minoan Ecstatic Cult</a:t>
            </a:r>
            <a:endParaRPr lang="en-GB" dirty="0"/>
          </a:p>
        </p:txBody>
      </p:sp>
      <p:pic>
        <p:nvPicPr>
          <p:cNvPr id="5" name="Content Placeholder 4" descr="gold ring 2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827584" y="4005064"/>
            <a:ext cx="3507348" cy="2520280"/>
          </a:xfrm>
        </p:spPr>
      </p:pic>
      <p:pic>
        <p:nvPicPr>
          <p:cNvPr id="9" name="Content Placeholder 8" descr="gold ring.tif"/>
          <p:cNvPicPr>
            <a:picLocks noGrp="1" noChangeAspect="1"/>
          </p:cNvPicPr>
          <p:nvPr>
            <p:ph sz="half" idx="1"/>
          </p:nvPr>
        </p:nvPicPr>
        <p:blipFill>
          <a:blip r:embed="rId3" cstate="email"/>
          <a:stretch>
            <a:fillRect/>
          </a:stretch>
        </p:blipFill>
        <p:spPr>
          <a:xfrm>
            <a:off x="251520" y="1196752"/>
            <a:ext cx="3565274" cy="25202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132856"/>
            <a:ext cx="4161679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Chieftain Cup Ayia </a:t>
            </a:r>
            <a:r>
              <a:rPr lang="en-GB" dirty="0" err="1" smtClean="0"/>
              <a:t>Triadha</a:t>
            </a:r>
            <a:endParaRPr lang="en-GB" dirty="0"/>
          </a:p>
        </p:txBody>
      </p:sp>
      <p:pic>
        <p:nvPicPr>
          <p:cNvPr id="5" name="Content Placeholder 4" descr="chieftain vase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3711" y="1268760"/>
            <a:ext cx="4194467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Iconography of Feasting Practices</a:t>
            </a:r>
            <a:endParaRPr lang="en-GB" dirty="0"/>
          </a:p>
        </p:txBody>
      </p:sp>
      <p:pic>
        <p:nvPicPr>
          <p:cNvPr id="5" name="Content Placeholder 4" descr="toasting couple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l="5906" t="8904" r="5501" b="10962"/>
          <a:stretch>
            <a:fillRect/>
          </a:stretch>
        </p:blipFill>
        <p:spPr>
          <a:xfrm>
            <a:off x="249761" y="4067875"/>
            <a:ext cx="2808312" cy="2527482"/>
          </a:xfrm>
        </p:spPr>
      </p:pic>
      <p:sp>
        <p:nvSpPr>
          <p:cNvPr id="6" name="TextBox 5"/>
          <p:cNvSpPr txBox="1"/>
          <p:nvPr/>
        </p:nvSpPr>
        <p:spPr>
          <a:xfrm>
            <a:off x="3275856" y="465313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Campstool fresco, Knossos 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3429000"/>
            <a:ext cx="2659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Detail of Megiddo ivory</a:t>
            </a:r>
            <a:endParaRPr lang="en-GB" sz="2000" dirty="0"/>
          </a:p>
        </p:txBody>
      </p:sp>
      <p:pic>
        <p:nvPicPr>
          <p:cNvPr id="10" name="Content Placeholder 4" descr="megiddo ivory detail 1.jpg"/>
          <p:cNvPicPr>
            <a:picLocks noGrp="1" noChangeAspect="1"/>
          </p:cNvPicPr>
          <p:nvPr>
            <p:ph sz="half" idx="1"/>
          </p:nvPr>
        </p:nvPicPr>
        <p:blipFill>
          <a:blip r:embed="rId3" cstate="email"/>
          <a:stretch>
            <a:fillRect/>
          </a:stretch>
        </p:blipFill>
        <p:spPr>
          <a:xfrm>
            <a:off x="249761" y="1261228"/>
            <a:ext cx="4437880" cy="2023755"/>
          </a:xfrm>
          <a:prstGeom prst="rect">
            <a:avLst/>
          </a:prstGeom>
        </p:spPr>
      </p:pic>
      <p:pic>
        <p:nvPicPr>
          <p:cNvPr id="11" name="Content Placeholder 4" descr="tiryns ring.gif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5220072" y="2420888"/>
            <a:ext cx="3756863" cy="239595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940152" y="4837041"/>
            <a:ext cx="26208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Tiryns: Gold signet ring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89706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Reading the Ayia </a:t>
            </a:r>
            <a:r>
              <a:rPr lang="en-GB" dirty="0" err="1" smtClean="0"/>
              <a:t>Triadha</a:t>
            </a:r>
            <a:r>
              <a:rPr lang="en-GB" dirty="0" smtClean="0"/>
              <a:t> </a:t>
            </a:r>
            <a:r>
              <a:rPr lang="en-GB" dirty="0" err="1" smtClean="0"/>
              <a:t>Sarcophgus</a:t>
            </a:r>
            <a:endParaRPr lang="en-GB" dirty="0"/>
          </a:p>
        </p:txBody>
      </p:sp>
      <p:pic>
        <p:nvPicPr>
          <p:cNvPr id="6" name="Content Placeholder 5" descr="AT sarcoph1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7544" y="1196752"/>
            <a:ext cx="7799907" cy="5472608"/>
          </a:xfrm>
        </p:spPr>
      </p:pic>
    </p:spTree>
    <p:extLst>
      <p:ext uri="{BB962C8B-B14F-4D97-AF65-F5344CB8AC3E}">
        <p14:creationId xmlns:p14="http://schemas.microsoft.com/office/powerpoint/2010/main" val="1193549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89706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Reading the Ayia </a:t>
            </a:r>
            <a:r>
              <a:rPr lang="en-GB" dirty="0" err="1" smtClean="0"/>
              <a:t>Triadha</a:t>
            </a:r>
            <a:r>
              <a:rPr lang="en-GB" dirty="0" smtClean="0"/>
              <a:t> </a:t>
            </a:r>
            <a:r>
              <a:rPr lang="en-GB" dirty="0" err="1" smtClean="0"/>
              <a:t>Sarcophgus</a:t>
            </a:r>
            <a:endParaRPr lang="en-GB" dirty="0"/>
          </a:p>
        </p:txBody>
      </p:sp>
      <p:pic>
        <p:nvPicPr>
          <p:cNvPr id="5" name="Content Placeholder 4" descr="AT sarcoph.tif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96752"/>
            <a:ext cx="7632848" cy="54221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Iconographies offer insight into embodiment in the ancient world</a:t>
            </a:r>
          </a:p>
          <a:p>
            <a:r>
              <a:rPr lang="en-GB" dirty="0" smtClean="0"/>
              <a:t>Can examine idealised range of gestures, choice of ritual equipment, &amp; apparel within specific cultural contexts</a:t>
            </a:r>
          </a:p>
          <a:p>
            <a:r>
              <a:rPr lang="en-GB" dirty="0" smtClean="0"/>
              <a:t>Application of this information to archaeological deposits (&amp; textual evidence) allow us to think about social action &amp; incorporated practices in the Bronze Age East Mediterranean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354</TotalTime>
  <Words>424</Words>
  <Application>Microsoft Office PowerPoint</Application>
  <PresentationFormat>On-screen Show (4:3)</PresentationFormat>
  <Paragraphs>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Corbel</vt:lpstr>
      <vt:lpstr>Wingdings</vt:lpstr>
      <vt:lpstr>Wingdings 2</vt:lpstr>
      <vt:lpstr>Wingdings 3</vt:lpstr>
      <vt:lpstr>Module</vt:lpstr>
      <vt:lpstr>Towns, Tombs &amp; Temples</vt:lpstr>
      <vt:lpstr>Reading Imagery</vt:lpstr>
      <vt:lpstr>Incorporated Practice: A Recap</vt:lpstr>
      <vt:lpstr>Ritual: A Recap </vt:lpstr>
      <vt:lpstr>Thinking About Gestures</vt:lpstr>
      <vt:lpstr>Thinking About Gestures</vt:lpstr>
      <vt:lpstr>Consuming the Other</vt:lpstr>
      <vt:lpstr>Minoan Ecstatic Cult</vt:lpstr>
      <vt:lpstr>Chieftain Cup Ayia Triadha</vt:lpstr>
      <vt:lpstr>Iconography of Feasting Practices</vt:lpstr>
      <vt:lpstr>Reading the Ayia Triadha Sarcophgus</vt:lpstr>
      <vt:lpstr>Reading the Ayia Triadha Sarcophgus</vt:lpstr>
      <vt:lpstr>Summary 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36</cp:revision>
  <dcterms:created xsi:type="dcterms:W3CDTF">2014-03-23T11:35:09Z</dcterms:created>
  <dcterms:modified xsi:type="dcterms:W3CDTF">2016-12-12T13:59:25Z</dcterms:modified>
</cp:coreProperties>
</file>