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E29255-33D0-BA57-B946-37D600916136}" v="79" dt="2026-03-06T12:15:08.0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8431" autoAdjust="0"/>
  </p:normalViewPr>
  <p:slideViewPr>
    <p:cSldViewPr snapToGrid="0">
      <p:cViewPr varScale="1">
        <p:scale>
          <a:sx n="65" d="100"/>
          <a:sy n="65" d="100"/>
        </p:scale>
        <p:origin x="13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mreena Jabeen (2318965)" userId="S::2318965@student.uwtsd.ac.uk::1df01490-5690-4387-8c8a-fa15cb964f51" providerId="AD" clId="Web-{57A0EC44-3373-079D-6F86-BACE40E8DABE}"/>
    <pc:docChg chg="modSld">
      <pc:chgData name="Somreena Jabeen (2318965)" userId="S::2318965@student.uwtsd.ac.uk::1df01490-5690-4387-8c8a-fa15cb964f51" providerId="AD" clId="Web-{57A0EC44-3373-079D-6F86-BACE40E8DABE}" dt="2026-03-06T20:19:25.771" v="3539"/>
      <pc:docMkLst>
        <pc:docMk/>
      </pc:docMkLst>
      <pc:sldChg chg="modNotes">
        <pc:chgData name="Somreena Jabeen (2318965)" userId="S::2318965@student.uwtsd.ac.uk::1df01490-5690-4387-8c8a-fa15cb964f51" providerId="AD" clId="Web-{57A0EC44-3373-079D-6F86-BACE40E8DABE}" dt="2026-03-06T20:13:47.160" v="488"/>
        <pc:sldMkLst>
          <pc:docMk/>
          <pc:sldMk cId="669285454" sldId="257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4:19.254" v="884"/>
        <pc:sldMkLst>
          <pc:docMk/>
          <pc:sldMk cId="2706882020" sldId="258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5:08.270" v="1241"/>
        <pc:sldMkLst>
          <pc:docMk/>
          <pc:sldMk cId="2856575234" sldId="259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5:49.488" v="1581"/>
        <pc:sldMkLst>
          <pc:docMk/>
          <pc:sldMk cId="3944995223" sldId="260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6:32.395" v="1906"/>
        <pc:sldMkLst>
          <pc:docMk/>
          <pc:sldMk cId="259877905" sldId="261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7:10.160" v="2203"/>
        <pc:sldMkLst>
          <pc:docMk/>
          <pc:sldMk cId="18840798" sldId="262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7:39.754" v="2524"/>
        <pc:sldMkLst>
          <pc:docMk/>
          <pc:sldMk cId="828007566" sldId="263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8:44.614" v="3171"/>
        <pc:sldMkLst>
          <pc:docMk/>
          <pc:sldMk cId="1549008323" sldId="264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9:25.771" v="3539"/>
        <pc:sldMkLst>
          <pc:docMk/>
          <pc:sldMk cId="3702918099" sldId="265"/>
        </pc:sldMkLst>
      </pc:sldChg>
      <pc:sldChg chg="modNotes">
        <pc:chgData name="Somreena Jabeen (2318965)" userId="S::2318965@student.uwtsd.ac.uk::1df01490-5690-4387-8c8a-fa15cb964f51" providerId="AD" clId="Web-{57A0EC44-3373-079D-6F86-BACE40E8DABE}" dt="2026-03-06T20:18:10.301" v="2838"/>
        <pc:sldMkLst>
          <pc:docMk/>
          <pc:sldMk cId="1792202866" sldId="269"/>
        </pc:sldMkLst>
      </pc:sldChg>
    </pc:docChg>
  </pc:docChgLst>
  <pc:docChgLst>
    <pc:chgData name="Somreena Jabeen (2318965)" userId="S::2318965@student.uwtsd.ac.uk::1df01490-5690-4387-8c8a-fa15cb964f51" providerId="AD" clId="Web-{1FE29255-33D0-BA57-B946-37D600916136}"/>
    <pc:docChg chg="modSld">
      <pc:chgData name="Somreena Jabeen (2318965)" userId="S::2318965@student.uwtsd.ac.uk::1df01490-5690-4387-8c8a-fa15cb964f51" providerId="AD" clId="Web-{1FE29255-33D0-BA57-B946-37D600916136}" dt="2026-03-06T12:15:08.020" v="78" actId="20577"/>
      <pc:docMkLst>
        <pc:docMk/>
      </pc:docMkLst>
      <pc:sldChg chg="modSp">
        <pc:chgData name="Somreena Jabeen (2318965)" userId="S::2318965@student.uwtsd.ac.uk::1df01490-5690-4387-8c8a-fa15cb964f51" providerId="AD" clId="Web-{1FE29255-33D0-BA57-B946-37D600916136}" dt="2026-03-06T12:15:08.020" v="78" actId="20577"/>
        <pc:sldMkLst>
          <pc:docMk/>
          <pc:sldMk cId="2934771107" sldId="270"/>
        </pc:sldMkLst>
        <pc:spChg chg="mod">
          <ac:chgData name="Somreena Jabeen (2318965)" userId="S::2318965@student.uwtsd.ac.uk::1df01490-5690-4387-8c8a-fa15cb964f51" providerId="AD" clId="Web-{1FE29255-33D0-BA57-B946-37D600916136}" dt="2026-03-06T12:15:08.020" v="78" actId="20577"/>
          <ac:spMkLst>
            <pc:docMk/>
            <pc:sldMk cId="2934771107" sldId="270"/>
            <ac:spMk id="3" creationId="{5B462864-C0B2-1657-6CAC-EC296E45937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EA178-D6FD-48B0-B246-8F9F2E09F14C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9966BE-74BC-4B6D-BB06-318AB96C0B6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62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>
              <a:solidFill>
                <a:schemeClr val="tx1"/>
              </a:solidFill>
              <a:effectLst/>
              <a:latin typeface="+mn-lt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4096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8142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sz="1200" kern="1200">
              <a:solidFill>
                <a:schemeClr val="tx1"/>
              </a:solidFill>
              <a:effectLst/>
              <a:latin typeface="+mn-lt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1776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398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177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4850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2328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2513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>
              <a:solidFill>
                <a:schemeClr val="tx1"/>
              </a:solidFill>
              <a:effectLst/>
              <a:latin typeface="+mn-lt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754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Calibri"/>
              <a:cs typeface="Calibri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9966BE-74BC-4B6D-BB06-318AB96C0B63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455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9761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14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6854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1705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295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8982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854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6802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1856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460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3311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D7646-7F83-4988-A62A-4A09C1730BCF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4092EFE-7A06-4B9E-B54A-B9E3123B0C73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34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google.com/store/apps/details?id=com.nhs.online.nhsonlin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spinneyhillmc.co.uk/nhs-app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lewisyoung.co.uk/project/lantum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healthwatchnorfolk.co.uk/report-categories/project-report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zdnet.com/article/the-nhsxs-contact-tracing-app-might-have-actually-worked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practiceindex.co.uk/gp/blog/nhs-app-help-hindrance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myhealthpal.co.uk/insurer-app-comparisons-round-ups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blog.runbox.com/2025/01/your-data-your-rights-a-guide-to-gdpr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ovid19.health.org.uk/theme/measures-to-limit-sprea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slator.com/uk-health-service-nhs-tenders-out-usd-90m-in-language-service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007/s43441-021-00304-w" TargetMode="External"/><Relationship Id="rId7" Type="http://schemas.openxmlformats.org/officeDocument/2006/relationships/hyperlink" Target="https://www.bmj.com/content/341/bmj.c5814.short" TargetMode="External"/><Relationship Id="rId2" Type="http://schemas.openxmlformats.org/officeDocument/2006/relationships/hyperlink" Target="https://www.researchgate.net/publication/397847904_App_fatigue_in_mHealth_Beyond_improving_apps_advance_equity_by_meeting_people_where_they_a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v.uk/government/publications/a-plan-for-digital-health-and-social-care/a-plan-for-digital-health-and-social-care" TargetMode="External"/><Relationship Id="rId5" Type="http://schemas.openxmlformats.org/officeDocument/2006/relationships/hyperlink" Target="https://www.gov.uk/government/publications/data-saves-lives-reshaping-health-and-social-care-with-data/data-saves-lives-reshaping-health-and-social-care-with-data" TargetMode="External"/><Relationship Id="rId4" Type="http://schemas.openxmlformats.org/officeDocument/2006/relationships/hyperlink" Target="https://link.springer.com/article/10.1186/s12913-019-4790-x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a.nhs.uk/planning-and-improving-research/application-summaries/research-summaries/nhs-app-evaluation/" TargetMode="External"/><Relationship Id="rId7" Type="http://schemas.openxmlformats.org/officeDocument/2006/relationships/hyperlink" Target="https://www.england.nhs.uk/2023/12/nhs-app-reaches-record-users-on-fifth-anniversary/" TargetMode="External"/><Relationship Id="rId2" Type="http://schemas.openxmlformats.org/officeDocument/2006/relationships/hyperlink" Target="https://www.nhsconfed.org/publications/digital-health-and-care-pla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mir.org/2017/2/e42" TargetMode="External"/><Relationship Id="rId5" Type="http://schemas.openxmlformats.org/officeDocument/2006/relationships/hyperlink" Target="https://ora.ox.ac.uk/objects/uuid:c532a223-2f33-4cd7-837c-bbd14d438619" TargetMode="External"/><Relationship Id="rId4" Type="http://schemas.openxmlformats.org/officeDocument/2006/relationships/hyperlink" Target="https://ico.org.uk/for-organisations/uk-gdpr-guidance-and-resource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752663/" TargetMode="External"/><Relationship Id="rId7" Type="http://schemas.openxmlformats.org/officeDocument/2006/relationships/hyperlink" Target="https://onlinelibrary.wiley.com/doi/full/10.1111/1467-9566.13101" TargetMode="External"/><Relationship Id="rId2" Type="http://schemas.openxmlformats.org/officeDocument/2006/relationships/hyperlink" Target="https://pifonline.org.uk/news/public-patient-experience-nhs-ap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abs/10.1057/palgrave.jit.2000093" TargetMode="External"/><Relationship Id="rId5" Type="http://schemas.openxmlformats.org/officeDocument/2006/relationships/hyperlink" Target="https://nhsrho.org/wp-content/uploads/2023/05/Digital-apps-and-reducing-ethnic-health-inequalities-January-2023-1.pdf" TargetMode="External"/><Relationship Id="rId4" Type="http://schemas.openxmlformats.org/officeDocument/2006/relationships/hyperlink" Target="https://bjgp.org/content/bjgp/early/2023/10/02/BJGP.2022.0150.full.pdf?versioned=tru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86F52-6552-C438-A233-C64D1AC80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Critical Analysis of a Digital innovation in UK Health Care.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62864-C0B2-1657-6CAC-EC296E459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US" dirty="0" err="1"/>
              <a:t>Somreena</a:t>
            </a:r>
            <a:r>
              <a:rPr lang="en-US" dirty="0"/>
              <a:t> </a:t>
            </a:r>
            <a:r>
              <a:rPr lang="en-US" dirty="0" err="1"/>
              <a:t>Jabee</a:t>
            </a:r>
            <a:r>
              <a:rPr lang="en-US" dirty="0"/>
              <a:t>n</a:t>
            </a:r>
          </a:p>
          <a:p>
            <a:pPr algn="ctr"/>
            <a:r>
              <a:rPr lang="en-US"/>
              <a:t>2318965</a:t>
            </a:r>
            <a:endParaRPr lang="en-US" dirty="0"/>
          </a:p>
          <a:p>
            <a:pPr algn="ctr"/>
            <a:r>
              <a:rPr lang="en-US"/>
              <a:t>BMHP6026 Digital</a:t>
            </a:r>
            <a:r>
              <a:rPr lang="en-US" dirty="0"/>
              <a:t> Transformation in Health and Care Professions</a:t>
            </a:r>
          </a:p>
          <a:p>
            <a:pPr algn="ctr"/>
            <a:r>
              <a:rPr lang="en-US"/>
              <a:t>Joanne Davies</a:t>
            </a: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771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4BBF5-DB2A-595A-2FB5-5E61ACCDB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b="1" dirty="0"/>
              <a:t>Introduction and Rationale.</a:t>
            </a:r>
            <a:br>
              <a:rPr lang="en-US" b="1" dirty="0"/>
            </a:b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EE16C-63A0-12C6-4D96-CFDBE6D2F6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General: Digital transformation in the NHS.</a:t>
            </a:r>
          </a:p>
          <a:p>
            <a:r>
              <a:rPr lang="en-US" dirty="0"/>
              <a:t>NHS App launched in 2019</a:t>
            </a:r>
          </a:p>
          <a:p>
            <a:r>
              <a:rPr lang="en-US" dirty="0"/>
              <a:t>Part of NHS Long Term Plan (Ali and Thu, 2025)</a:t>
            </a:r>
          </a:p>
          <a:p>
            <a:r>
              <a:rPr lang="en-US" dirty="0"/>
              <a:t>Objects: access, efficiency, empowerment</a:t>
            </a:r>
          </a:p>
          <a:p>
            <a:r>
              <a:rPr lang="en-US" dirty="0"/>
              <a:t>Link: </a:t>
            </a:r>
            <a:r>
              <a:rPr lang="en-US" dirty="0">
                <a:hlinkClick r:id="rId3"/>
              </a:rPr>
              <a:t>https://play.google.com/store/apps/details?id=com.nhs.online.nhsonline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CDFD42-CE95-EE73-921E-07C86F71C8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9725" y="2433637"/>
            <a:ext cx="3359184" cy="199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285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2E4A8-7908-DFC2-FC10-D7D6D28EB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 of the NHS App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70F715-FF98-8D9C-6EE3-655017D888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74232" y="2254121"/>
            <a:ext cx="4278924" cy="319955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3404DC-6363-DCD0-6119-584B8A3B3F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0" y="3205491"/>
            <a:ext cx="5178867" cy="2248181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National online access domain.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Appointment booking (Arora </a:t>
            </a:r>
            <a:r>
              <a:rPr lang="en-US" i="1" dirty="0"/>
              <a:t>et al</a:t>
            </a:r>
            <a:r>
              <a:rPr lang="en-US" dirty="0"/>
              <a:t>.,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Repeat prescriptions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Access to health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Vaccination status (Health Research Authority, 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Secure NHS login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https://www.spinneyhillmc.co.uk/nhs-app/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6882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BB60-C001-31BD-89D5-0C5673AF0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71" y="798973"/>
            <a:ext cx="4119550" cy="2247117"/>
          </a:xfrm>
        </p:spPr>
        <p:txBody>
          <a:bodyPr/>
          <a:lstStyle/>
          <a:p>
            <a:r>
              <a:rPr lang="en-US" dirty="0"/>
              <a:t>Effect on Service User (LO1)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18BF90-8A4C-A11B-0D3B-B275D4FD6F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342627" y="2821020"/>
            <a:ext cx="3404702" cy="2247117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B786DB-196D-2603-9AAB-19F7434CB3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4430835" cy="2248181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24/7 service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convenience (Asthana </a:t>
            </a:r>
            <a:r>
              <a:rPr lang="en-US" i="1" dirty="0"/>
              <a:t>et al</a:t>
            </a:r>
            <a:r>
              <a:rPr lang="en-US" dirty="0"/>
              <a:t>.,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Greater transparency (Sukriti </a:t>
            </a:r>
            <a:r>
              <a:rPr lang="en-US" i="1" dirty="0"/>
              <a:t>et al</a:t>
            </a:r>
            <a:r>
              <a:rPr lang="en-US" dirty="0"/>
              <a:t>.,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Helps in joint decision-making.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Promotes self-management (Department of Health and Social Care (2022a)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https://www.lewisyoung.co.uk/project/lantum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6575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A5974-C780-5967-4D23-3A1F28F3E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71" y="798973"/>
            <a:ext cx="4576750" cy="2247117"/>
          </a:xfrm>
        </p:spPr>
        <p:txBody>
          <a:bodyPr/>
          <a:lstStyle/>
          <a:p>
            <a:r>
              <a:rPr lang="en-US" dirty="0"/>
              <a:t>Service User Limitations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40CE740-83CD-3CB0-4C95-5BC70D8D8EB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518603" y="3291107"/>
            <a:ext cx="2857500" cy="16002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13E4F0-E1B7-61BC-2D32-840B12410E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4323831" cy="2248181"/>
          </a:xfrm>
        </p:spPr>
        <p:txBody>
          <a:bodyPr>
            <a:normAutofit fontScale="70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Digital exclusion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Age and socioeconomic inequalities.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digital literacy (Department of Health and Social Care (2022b)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Privacy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Threat of increasing inequalities (Wyatt et al., 2020 pp.1312-1327)..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https://healthwatchnorfolk.co.uk/report-categories/project-reports/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4995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B3822-1FA6-1B05-3CA0-B03F8BF21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71" y="798973"/>
            <a:ext cx="4651329" cy="2247117"/>
          </a:xfrm>
        </p:spPr>
        <p:txBody>
          <a:bodyPr/>
          <a:lstStyle/>
          <a:p>
            <a:r>
              <a:rPr lang="en-US" dirty="0"/>
              <a:t>Impression on Healthcare Workforce (LO1)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7C41F5-33DA-302F-B91B-18CA88DB84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993091" cy="2248181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Reduction in administrative workload that is planned.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Digital-first care models (Kc </a:t>
            </a:r>
            <a:r>
              <a:rPr lang="en-US" i="1" dirty="0"/>
              <a:t>et al</a:t>
            </a:r>
            <a:r>
              <a:rPr lang="en-US" dirty="0"/>
              <a:t>.,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Greater access to patient information (hakim,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Greater transparency (Lennon </a:t>
            </a:r>
            <a:r>
              <a:rPr lang="en-US" i="1" dirty="0"/>
              <a:t>et al</a:t>
            </a:r>
            <a:r>
              <a:rPr lang="en-US" dirty="0"/>
              <a:t>.,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3"/>
              </a:rPr>
              <a:t>https://www.zdnet.com/article/the-nhsxs-contact-tracing-app-might-have-actually-worked/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C1F59E4-39DB-5D5D-0930-7776281940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06896" y="2713098"/>
            <a:ext cx="3993091" cy="2925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77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B546D-3105-3837-7106-30ED5435E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71" y="798973"/>
            <a:ext cx="4061184" cy="2247117"/>
          </a:xfrm>
        </p:spPr>
        <p:txBody>
          <a:bodyPr/>
          <a:lstStyle/>
          <a:p>
            <a:r>
              <a:rPr lang="en-US" dirty="0"/>
              <a:t>Workforce Challenges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441A45-E862-CF41-1672-CC872AC391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740312" y="3205491"/>
            <a:ext cx="3718871" cy="193071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4536F1-ABE8-343E-8738-4C44850B88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0" y="3205491"/>
            <a:ext cx="4430835" cy="2248181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Supply-induced demand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Increased digital queries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Dual system management (Health Research Authority,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Training requirements (Wainwright and Waring, 2007)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Accountability concerns (Department of Health and Social Care (2022b)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https://practiceindex.co.uk/gp/blog/nhs-app-help-hindrance/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0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9453E-3E91-B74E-4926-72F32AF16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71" y="798973"/>
            <a:ext cx="4353014" cy="2247117"/>
          </a:xfrm>
        </p:spPr>
        <p:txBody>
          <a:bodyPr/>
          <a:lstStyle/>
          <a:p>
            <a:r>
              <a:rPr lang="en-US" dirty="0"/>
              <a:t>Effect on Service Delivery (LO2).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8D65B9-9B32-FBBF-CB52-91AB5FA447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253845" y="2712925"/>
            <a:ext cx="3864870" cy="2714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A475F-0602-1DB4-2751-D29B4593E7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4177916" cy="2248181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National platform that is </a:t>
            </a:r>
            <a:r>
              <a:rPr lang="en-US" dirty="0" err="1"/>
              <a:t>centralised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Funds social wellbeing </a:t>
            </a:r>
            <a:r>
              <a:rPr lang="en-US" dirty="0" err="1"/>
              <a:t>programmes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Promotes remote access (Department of Health and Social Care 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Flexible care pathways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Meets with NHS digital strategy (NHS England,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https://myhealthpal.co.uk/insurer-app-comparisons-round-ups/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007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3346-9BC2-E60C-2173-AFA01CB18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Protection &amp; Legal Governance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1390C5-D618-C09C-25CF-7C07C32277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114381" y="2315246"/>
            <a:ext cx="4174942" cy="292496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C9BADD-F99B-9437-064C-702F7462DA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0" y="3205491"/>
            <a:ext cx="4651329" cy="2248181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Compliance with UK GDPR and Data Protection Act 2018 (ICO,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Secure NHS login and patient confidentiality safeguards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Equality Act 2010 and inclusive digital access (Patient Information Forum,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https://blog.runbox.com/2025/01/your-data-your-rights-a-guide-to-gdpr/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2028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76D0F-37FA-5992-B44C-9313A3175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Service level limitation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57808E-4EDF-56FB-F8A3-D30F39BA99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276694" y="2768449"/>
            <a:ext cx="3880931" cy="2426122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75CAAD-75AF-A977-539E-CF0CF8F499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0" y="3205491"/>
            <a:ext cx="4333559" cy="2248181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IT interoperability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Differences in digital maturity (NHS England, 2023).</a:t>
            </a:r>
          </a:p>
          <a:p>
            <a:r>
              <a:rPr lang="en-US" dirty="0"/>
              <a:t>Infrastructure investment expenses.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Data protection and governance.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dirty="0"/>
              <a:t>Regional variation (Patient Information Forum,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https://covid19.health.org.uk/theme/measures-to-limit-spread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008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FA7F2-01E8-C214-3616-D1C1BCC73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General critical analysis and conclusion.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29D0A36-13BD-3C2A-A635-5A8FADDD16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273790" y="2900582"/>
            <a:ext cx="3105150" cy="235235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51F8D8-38C5-25BD-C2AE-5C37A705F5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4294648" cy="2248181"/>
          </a:xfrm>
        </p:spPr>
        <p:txBody>
          <a:bodyPr>
            <a:normAutofit fontScale="77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Enhances transparency and accessibility.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Mixed workforce impact (Reidy </a:t>
            </a:r>
            <a:r>
              <a:rPr lang="en-US" i="1" dirty="0"/>
              <a:t>et al</a:t>
            </a:r>
            <a:r>
              <a:rPr lang="en-US" dirty="0"/>
              <a:t>.,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Risk of digital inequality (Greenhalgh, 2010)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Relying on inclusion and investment (Sukriti </a:t>
            </a:r>
            <a:r>
              <a:rPr lang="en-US" i="1" dirty="0"/>
              <a:t>et al</a:t>
            </a:r>
            <a:r>
              <a:rPr lang="en-US" dirty="0"/>
              <a:t>.,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Continuous assessment necessary (Wadhawan, 2023).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Link: </a:t>
            </a:r>
            <a:r>
              <a:rPr lang="en-US" dirty="0">
                <a:hlinkClick r:id="rId4"/>
              </a:rPr>
              <a:t>https://slator.com/uk-health-service-nhs-tenders-out-usd-90m-in-language-services/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29180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83B34-2684-9C1C-456E-81AE2B7B0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E83C69-E1C6-86E7-45E8-A1BFB81AF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Ali, S.H. and Thu, H. (2025). App fatigue in mHealth: Beyond improving apps, advance equity by meeting people where they are. </a:t>
            </a:r>
            <a:r>
              <a:rPr lang="en-US" i="1" dirty="0"/>
              <a:t>PLOS Digital Health</a:t>
            </a:r>
            <a:r>
              <a:rPr lang="en-US" dirty="0"/>
              <a:t>, [online] 4(11), pp.e0001107–e0001107. </a:t>
            </a:r>
            <a:r>
              <a:rPr lang="en-US" u="sng" dirty="0" err="1">
                <a:hlinkClick r:id="rId2"/>
              </a:rPr>
              <a:t>doi:https</a:t>
            </a:r>
            <a:r>
              <a:rPr lang="en-US" u="sng" dirty="0">
                <a:hlinkClick r:id="rId2"/>
              </a:rPr>
              <a:t>://doi.org/10.1371/journal.pdig.0001107.</a:t>
            </a:r>
            <a:endParaRPr lang="en-US" dirty="0"/>
          </a:p>
          <a:p>
            <a:r>
              <a:rPr lang="en-US" dirty="0"/>
              <a:t>Arora, A., Wright, A., Cheng, T.K.M., Khwaja, Z. and Seah, M., 2021. Innovation pathways in the NHS: an introductory review. </a:t>
            </a:r>
            <a:r>
              <a:rPr lang="en-US" i="1" dirty="0"/>
              <a:t>Therapeutic innovation &amp; regulatory science</a:t>
            </a:r>
            <a:r>
              <a:rPr lang="en-US" dirty="0"/>
              <a:t>, </a:t>
            </a:r>
            <a:r>
              <a:rPr lang="en-US" i="1" dirty="0"/>
              <a:t>55</a:t>
            </a:r>
            <a:r>
              <a:rPr lang="en-US" dirty="0"/>
              <a:t>(5), pp.1045-1058. </a:t>
            </a:r>
            <a:r>
              <a:rPr lang="en-US" u="sng" dirty="0">
                <a:hlinkClick r:id="rId3"/>
              </a:rPr>
              <a:t>https://link.springer.com/article/10.1007/s43441-021-00304-w</a:t>
            </a:r>
            <a:endParaRPr lang="en-US" dirty="0"/>
          </a:p>
          <a:p>
            <a:r>
              <a:rPr lang="en-US" dirty="0"/>
              <a:t>Asthana, S., Jones, R. and Sheaff, R., 2019. Why does the NHS struggle to adopt eHealth innovations? A review of macro, </a:t>
            </a:r>
            <a:r>
              <a:rPr lang="en-US" dirty="0" err="1"/>
              <a:t>meso</a:t>
            </a:r>
            <a:r>
              <a:rPr lang="en-US" dirty="0"/>
              <a:t> and micro factors. </a:t>
            </a:r>
            <a:r>
              <a:rPr lang="en-US" i="1" dirty="0"/>
              <a:t>BMC health services research</a:t>
            </a:r>
            <a:r>
              <a:rPr lang="en-US" dirty="0"/>
              <a:t>, </a:t>
            </a:r>
            <a:r>
              <a:rPr lang="en-US" i="1" dirty="0"/>
              <a:t>19</a:t>
            </a:r>
            <a:r>
              <a:rPr lang="en-US" dirty="0"/>
              <a:t>(1), p.984. </a:t>
            </a:r>
            <a:r>
              <a:rPr lang="en-US" u="sng" dirty="0">
                <a:hlinkClick r:id="rId4"/>
              </a:rPr>
              <a:t>https://link.springer.com/article/10.1186/s12913-019-4790-x</a:t>
            </a:r>
            <a:endParaRPr lang="en-US" dirty="0"/>
          </a:p>
          <a:p>
            <a:r>
              <a:rPr lang="en-US" i="1" dirty="0"/>
              <a:t>Department of Health and Social Care (2022). Data saves lives: reshaping health and social care with data. [online] GOV.UK. Available at: </a:t>
            </a:r>
            <a:r>
              <a:rPr lang="en-US" i="1" u="sng" dirty="0">
                <a:hlinkClick r:id="rId5"/>
              </a:rPr>
              <a:t>https://www.gov.uk/government/publications/data-saves-lives-reshaping-health-and-social-care-with-data/data-saves-lives-reshaping-health-and-social-care-with-data</a:t>
            </a:r>
            <a:r>
              <a:rPr lang="en-US" i="1" dirty="0"/>
              <a:t>.</a:t>
            </a:r>
            <a:endParaRPr lang="en-US" dirty="0"/>
          </a:p>
          <a:p>
            <a:r>
              <a:rPr lang="en-US" dirty="0"/>
              <a:t>Department of Health and Social Care. “A Plan for Digital Health and Social Care.” </a:t>
            </a:r>
            <a:r>
              <a:rPr lang="en-US" i="1" dirty="0"/>
              <a:t>GOV.UK</a:t>
            </a:r>
            <a:r>
              <a:rPr lang="en-US" dirty="0"/>
              <a:t>, 29 June 2022b, </a:t>
            </a:r>
            <a:r>
              <a:rPr lang="en-US" u="sng" dirty="0">
                <a:hlinkClick r:id="rId6"/>
              </a:rPr>
              <a:t>www.gov.uk/government/publications/a-plan-for-digital-health-and-social-care/a-plan-for-digital-health-and-social-care</a:t>
            </a:r>
            <a:r>
              <a:rPr lang="en-US" dirty="0"/>
              <a:t>.</a:t>
            </a:r>
          </a:p>
          <a:p>
            <a:r>
              <a:rPr lang="en-US" dirty="0"/>
              <a:t>Greenhalgh, T., Hinder, S., Stramer, K., </a:t>
            </a:r>
            <a:r>
              <a:rPr lang="en-US" dirty="0" err="1"/>
              <a:t>Bratan</a:t>
            </a:r>
            <a:r>
              <a:rPr lang="en-US" dirty="0"/>
              <a:t>, T. and Russell, J., 2010. Adoption, non-adoption, and abandonment of a personal electronic health record: case study of </a:t>
            </a:r>
            <a:r>
              <a:rPr lang="en-US" dirty="0" err="1"/>
              <a:t>HealthSpace</a:t>
            </a:r>
            <a:r>
              <a:rPr lang="en-US" dirty="0"/>
              <a:t>. </a:t>
            </a:r>
            <a:r>
              <a:rPr lang="en-US" i="1" dirty="0" err="1"/>
              <a:t>Bmj</a:t>
            </a:r>
            <a:r>
              <a:rPr lang="en-US" dirty="0"/>
              <a:t>, </a:t>
            </a:r>
            <a:r>
              <a:rPr lang="en-US" i="1" dirty="0"/>
              <a:t>341</a:t>
            </a:r>
            <a:r>
              <a:rPr lang="en-US" dirty="0"/>
              <a:t>. </a:t>
            </a:r>
            <a:r>
              <a:rPr lang="en-US" u="sng" dirty="0">
                <a:hlinkClick r:id="rId7"/>
              </a:rPr>
              <a:t>https://www.bmj.com/content/341/bmj.c5814.short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4812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B7261-A0C4-6241-523B-CBA28E6BB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C459B-87F9-22E5-3B8A-22077EC21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200" dirty="0"/>
              <a:t>hakim, R. (2022). </a:t>
            </a:r>
            <a:r>
              <a:rPr lang="en-US" sz="1200" i="1" dirty="0"/>
              <a:t>The Digital Health and Care plan: What Must It address? | NHS Confederation</a:t>
            </a:r>
            <a:r>
              <a:rPr lang="en-US" sz="1200" dirty="0"/>
              <a:t>. [online] www.nhsconfed.org. Available at: </a:t>
            </a:r>
            <a:r>
              <a:rPr lang="en-US" sz="1200" u="sng" dirty="0">
                <a:hlinkClick r:id="rId2"/>
              </a:rPr>
              <a:t>https://www.nhsconfed.org/publications/digital-health-and-care-plan</a:t>
            </a:r>
            <a:r>
              <a:rPr lang="en-US" sz="1200" dirty="0"/>
              <a:t>.</a:t>
            </a:r>
          </a:p>
          <a:p>
            <a:r>
              <a:rPr lang="en-US" sz="1200" dirty="0"/>
              <a:t>Health Research Authority. (2020). </a:t>
            </a:r>
            <a:r>
              <a:rPr lang="en-US" sz="1200" i="1" dirty="0"/>
              <a:t>NHS App evaluation</a:t>
            </a:r>
            <a:r>
              <a:rPr lang="en-US" sz="1200" dirty="0"/>
              <a:t>. [online] Available at: </a:t>
            </a:r>
            <a:r>
              <a:rPr lang="en-US" sz="1200" u="sng" dirty="0">
                <a:hlinkClick r:id="rId3"/>
              </a:rPr>
              <a:t>https://www.hra.nhs.uk/planning-and-improving-research/application-summaries/research-summaries/nhs-app-evaluation/</a:t>
            </a:r>
            <a:r>
              <a:rPr lang="en-US" sz="1200" dirty="0"/>
              <a:t>.</a:t>
            </a:r>
          </a:p>
          <a:p>
            <a:r>
              <a:rPr lang="en-US" sz="1200" dirty="0"/>
              <a:t>ICO (2023). </a:t>
            </a:r>
            <a:r>
              <a:rPr lang="en-US" sz="1200" i="1" dirty="0"/>
              <a:t>UK GDPR Guidance and Resources</a:t>
            </a:r>
            <a:r>
              <a:rPr lang="en-US" sz="1200" dirty="0"/>
              <a:t>. [online] ico.org.uk. Available at: </a:t>
            </a:r>
            <a:r>
              <a:rPr lang="en-US" sz="1200" u="sng" dirty="0">
                <a:hlinkClick r:id="rId4"/>
              </a:rPr>
              <a:t>https://ico.org.uk/for-organisations/uk-gdpr-guidance-and-resources/</a:t>
            </a:r>
            <a:r>
              <a:rPr lang="en-US" sz="1200" dirty="0"/>
              <a:t>.</a:t>
            </a:r>
          </a:p>
          <a:p>
            <a:r>
              <a:rPr lang="en-US" sz="1200" dirty="0"/>
              <a:t>Kc, S., Reidy, C., Laverty, A.A., Papoutsi, C., Powell, J., Tewolde, S., Costelloe, C., </a:t>
            </a:r>
            <a:r>
              <a:rPr lang="en-US" sz="1200" dirty="0" err="1"/>
              <a:t>Gudgin</a:t>
            </a:r>
            <a:r>
              <a:rPr lang="en-US" sz="1200" dirty="0"/>
              <a:t>, B. and Greaves, F., 2023. Adoption and use of the NHS App in England: a mixed-methods evaluation. </a:t>
            </a:r>
            <a:r>
              <a:rPr lang="en-US" sz="1200" i="1" dirty="0"/>
              <a:t>British Journal of General Practice</a:t>
            </a:r>
            <a:r>
              <a:rPr lang="en-US" sz="1200" dirty="0"/>
              <a:t>, </a:t>
            </a:r>
            <a:r>
              <a:rPr lang="en-US" sz="1200" i="1" dirty="0"/>
              <a:t>73</a:t>
            </a:r>
            <a:r>
              <a:rPr lang="en-US" sz="1200" dirty="0"/>
              <a:t>(S1). </a:t>
            </a:r>
            <a:r>
              <a:rPr lang="en-US" sz="1200" u="sng" dirty="0">
                <a:hlinkClick r:id="rId5"/>
              </a:rPr>
              <a:t>https://ora.ox.ac.uk/objects/uuid:c532a223-2f33-4cd7-837c-bbd14d438619</a:t>
            </a:r>
            <a:endParaRPr lang="en-US" sz="1200" dirty="0"/>
          </a:p>
          <a:p>
            <a:r>
              <a:rPr lang="en-US" sz="1200" dirty="0"/>
              <a:t>Lennon, M.R., </a:t>
            </a:r>
            <a:r>
              <a:rPr lang="en-US" sz="1200" dirty="0" err="1"/>
              <a:t>Bouamrane</a:t>
            </a:r>
            <a:r>
              <a:rPr lang="en-US" sz="1200" dirty="0"/>
              <a:t>, M.M., Devlin, A.M., </a:t>
            </a:r>
            <a:r>
              <a:rPr lang="en-US" sz="1200" dirty="0" err="1"/>
              <a:t>O'connor</a:t>
            </a:r>
            <a:r>
              <a:rPr lang="en-US" sz="1200" dirty="0"/>
              <a:t>, S., </a:t>
            </a:r>
            <a:r>
              <a:rPr lang="en-US" sz="1200" dirty="0" err="1"/>
              <a:t>O'donnell</a:t>
            </a:r>
            <a:r>
              <a:rPr lang="en-US" sz="1200" dirty="0"/>
              <a:t>, C., Chetty, U., </a:t>
            </a:r>
            <a:r>
              <a:rPr lang="en-US" sz="1200" dirty="0" err="1"/>
              <a:t>Agbakoba</a:t>
            </a:r>
            <a:r>
              <a:rPr lang="en-US" sz="1200" dirty="0"/>
              <a:t>, R., Bikker, A., Grieve, E., Finch, T. and Watson, N., 2017. Readiness for delivering digital health at scale: lessons from a longitudinal qualitative evaluation of a national digital health innovation program in the United Kingdom. </a:t>
            </a:r>
            <a:r>
              <a:rPr lang="en-US" sz="1200" i="1" dirty="0"/>
              <a:t>Journal of medical Internet research</a:t>
            </a:r>
            <a:r>
              <a:rPr lang="en-US" sz="1200" dirty="0"/>
              <a:t>, </a:t>
            </a:r>
            <a:r>
              <a:rPr lang="en-US" sz="1200" i="1" dirty="0"/>
              <a:t>19</a:t>
            </a:r>
            <a:r>
              <a:rPr lang="en-US" sz="1200" dirty="0"/>
              <a:t>(2), p.e6900. </a:t>
            </a:r>
            <a:r>
              <a:rPr lang="en-US" sz="1200" u="sng" dirty="0">
                <a:hlinkClick r:id="rId6"/>
              </a:rPr>
              <a:t>https://www.jmir.org/2017/2/e42</a:t>
            </a:r>
            <a:endParaRPr lang="en-US" sz="1200" dirty="0"/>
          </a:p>
          <a:p>
            <a:r>
              <a:rPr lang="en-US" sz="1200" dirty="0"/>
              <a:t>NHS England (2023). </a:t>
            </a:r>
            <a:r>
              <a:rPr lang="en-US" sz="1200" i="1" dirty="0"/>
              <a:t>NHS App reaches record users on fifth anniversary</a:t>
            </a:r>
            <a:r>
              <a:rPr lang="en-US" sz="1200" dirty="0"/>
              <a:t>. [online] www.england.nhs.uk. Available at: </a:t>
            </a:r>
            <a:r>
              <a:rPr lang="en-US" sz="1200" u="sng" dirty="0">
                <a:hlinkClick r:id="rId7"/>
              </a:rPr>
              <a:t>https://www.england.nhs.uk/2023/12/nhs-app-reaches-record-users-on-fifth-anniversary/</a:t>
            </a:r>
            <a:r>
              <a:rPr lang="en-US" sz="1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18583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62755-A53E-0746-8EA4-5124772B6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690DA9-E3A5-3C90-66CE-72DE5AA6C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200" dirty="0"/>
              <a:t>Patient Information Forum (2024). </a:t>
            </a:r>
            <a:r>
              <a:rPr lang="en-US" sz="1200" i="1" dirty="0"/>
              <a:t>Public and Patient Experience of the NHS App</a:t>
            </a:r>
            <a:r>
              <a:rPr lang="en-US" sz="1200" dirty="0"/>
              <a:t>. [online] Patient Information Forum. Available at: </a:t>
            </a:r>
            <a:r>
              <a:rPr lang="en-US" sz="1200" u="sng" dirty="0">
                <a:hlinkClick r:id="rId2"/>
              </a:rPr>
              <a:t>https://pifonline.org.uk/news/public-patient-experience-nhs-app/</a:t>
            </a:r>
            <a:r>
              <a:rPr lang="en-US" sz="1200" dirty="0"/>
              <a:t>.</a:t>
            </a:r>
          </a:p>
          <a:p>
            <a:r>
              <a:rPr lang="en-US" sz="1200" dirty="0"/>
              <a:t>Reidy, C., Papoutsi, C., Kc, S., </a:t>
            </a:r>
            <a:r>
              <a:rPr lang="en-US" sz="1200" dirty="0" err="1"/>
              <a:t>Gudgin</a:t>
            </a:r>
            <a:r>
              <a:rPr lang="en-US" sz="1200" dirty="0"/>
              <a:t>, B., Laverty, A.A., Greaves, F. and Powell, J., 2025. Qualitative evaluation of the implementation and national roll-out of the NHS App in England. </a:t>
            </a:r>
            <a:r>
              <a:rPr lang="en-US" sz="1200" i="1" dirty="0"/>
              <a:t>BMC medicine</a:t>
            </a:r>
            <a:r>
              <a:rPr lang="en-US" sz="1200" dirty="0"/>
              <a:t>, </a:t>
            </a:r>
            <a:r>
              <a:rPr lang="en-US" sz="1200" i="1" dirty="0"/>
              <a:t>23</a:t>
            </a:r>
            <a:r>
              <a:rPr lang="en-US" sz="1200" dirty="0"/>
              <a:t>(1), p.20. </a:t>
            </a:r>
            <a:r>
              <a:rPr lang="en-US" sz="1200" u="sng" dirty="0">
                <a:hlinkClick r:id="rId3"/>
              </a:rPr>
              <a:t>https://pmc.ncbi.nlm.nih.gov/articles/PMC11752663/</a:t>
            </a:r>
            <a:endParaRPr lang="en-US" sz="1200" dirty="0"/>
          </a:p>
          <a:p>
            <a:r>
              <a:rPr lang="en-US" sz="1200" dirty="0"/>
              <a:t>Sukriti, K.C., Tewolde, S., Laverty, A.A., Costelloe, C., Papoutsi, C., Reidy, C., </a:t>
            </a:r>
            <a:r>
              <a:rPr lang="en-US" sz="1200" dirty="0" err="1"/>
              <a:t>Gudgin</a:t>
            </a:r>
            <a:r>
              <a:rPr lang="en-US" sz="1200" dirty="0"/>
              <a:t>, B., Shenton, C., Majeed, A., Powell, J. and Greaves, F., 2023. Uptake and adoption of the NHS App in England: an observational study. </a:t>
            </a:r>
            <a:r>
              <a:rPr lang="en-US" sz="1200" i="1" dirty="0"/>
              <a:t>The British Journal of General Practice</a:t>
            </a:r>
            <a:r>
              <a:rPr lang="en-US" sz="1200" dirty="0"/>
              <a:t>, </a:t>
            </a:r>
            <a:r>
              <a:rPr lang="en-US" sz="1200" i="1" dirty="0"/>
              <a:t>73</a:t>
            </a:r>
            <a:r>
              <a:rPr lang="en-US" sz="1200" dirty="0"/>
              <a:t>(737), p.e932. </a:t>
            </a:r>
            <a:r>
              <a:rPr lang="en-US" sz="1200" u="sng" dirty="0">
                <a:hlinkClick r:id="rId4"/>
              </a:rPr>
              <a:t>https://bjgp.org/content/bjgp/early/2023/10/02/BJGP.2022.0150.full.pdf?versioned=true</a:t>
            </a:r>
            <a:endParaRPr lang="en-US" sz="1200" dirty="0"/>
          </a:p>
          <a:p>
            <a:r>
              <a:rPr lang="en-US" sz="1200" dirty="0"/>
              <a:t>Wadhawan, M., Vu, Z.N., Linden, B., Barry, C. and Abiola, A., 2023. Digital apps and reducing ethnic health inequalities. </a:t>
            </a:r>
            <a:r>
              <a:rPr lang="en-US" sz="1200" u="sng" dirty="0">
                <a:hlinkClick r:id="rId5"/>
              </a:rPr>
              <a:t>https://nhsrho.org/wp-content/uploads/2023/05/Digital-apps-and-reducing-ethnic-health-inequalities-January-2023-1.pdf</a:t>
            </a:r>
            <a:endParaRPr lang="en-US" sz="1200" dirty="0"/>
          </a:p>
          <a:p>
            <a:r>
              <a:rPr lang="en-US" sz="1200" dirty="0"/>
              <a:t>Wainwright, D.W. and Waring, T.S., 2007. The application and adaptation of a diffusion of innovation framework for information systems research in NHS general medical practice. </a:t>
            </a:r>
            <a:r>
              <a:rPr lang="en-US" sz="1200" i="1" dirty="0"/>
              <a:t>Journal of Information Technology</a:t>
            </a:r>
            <a:r>
              <a:rPr lang="en-US" sz="1200" dirty="0"/>
              <a:t>, </a:t>
            </a:r>
            <a:r>
              <a:rPr lang="en-US" sz="1200" i="1" dirty="0"/>
              <a:t>22</a:t>
            </a:r>
            <a:r>
              <a:rPr lang="en-US" sz="1200" dirty="0"/>
              <a:t>(1), pp.44-58. </a:t>
            </a:r>
            <a:r>
              <a:rPr lang="en-US" sz="1200" u="sng" dirty="0">
                <a:hlinkClick r:id="rId6"/>
              </a:rPr>
              <a:t>https://journals.sagepub.com/doi/abs/10.1057/palgrave.jit.2000093</a:t>
            </a:r>
            <a:endParaRPr lang="en-US" sz="1200" dirty="0"/>
          </a:p>
          <a:p>
            <a:r>
              <a:rPr lang="en-US" sz="1200" dirty="0"/>
              <a:t>Wyatt, D., Lampon, S. and McKevitt, C., 2020. Delivering healthcare’s ‘triple aim’: Electronic health records and the health research participant in the UK National Health Service. </a:t>
            </a:r>
            <a:r>
              <a:rPr lang="en-US" sz="1200" i="1" dirty="0"/>
              <a:t>Sociology of health &amp; illness</a:t>
            </a:r>
            <a:r>
              <a:rPr lang="en-US" sz="1200" dirty="0"/>
              <a:t>, </a:t>
            </a:r>
            <a:r>
              <a:rPr lang="en-US" sz="1200" i="1" dirty="0"/>
              <a:t>42</a:t>
            </a:r>
            <a:r>
              <a:rPr lang="en-US" sz="1200" dirty="0"/>
              <a:t>(6), pp.1312-1327. </a:t>
            </a:r>
            <a:r>
              <a:rPr lang="en-US" sz="1200" u="sng" dirty="0">
                <a:hlinkClick r:id="rId7"/>
              </a:rPr>
              <a:t>https://onlinelibrary.wiley.com/doi/full/10.1111/1467-9566.13101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81978293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104</TotalTime>
  <Words>3003</Words>
  <Application>Microsoft Office PowerPoint</Application>
  <PresentationFormat>Widescreen</PresentationFormat>
  <Paragraphs>114</Paragraphs>
  <Slides>14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Gallery</vt:lpstr>
      <vt:lpstr>Critical Analysis of a Digital innovation in UK Health Care.</vt:lpstr>
      <vt:lpstr>Introduction and Rationale. </vt:lpstr>
      <vt:lpstr>Overview of the NHS App</vt:lpstr>
      <vt:lpstr>Effect on Service User (LO1)</vt:lpstr>
      <vt:lpstr>Service User Limitations</vt:lpstr>
      <vt:lpstr>Impression on Healthcare Workforce (LO1)</vt:lpstr>
      <vt:lpstr>Workforce Challenges</vt:lpstr>
      <vt:lpstr>Effect on Service Delivery (LO2).</vt:lpstr>
      <vt:lpstr>Data Protection &amp; Legal Governance</vt:lpstr>
      <vt:lpstr>Service level limitation</vt:lpstr>
      <vt:lpstr>General critical analysis and conclusion.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Wendy Catherine</cp:lastModifiedBy>
  <cp:revision>85</cp:revision>
  <dcterms:created xsi:type="dcterms:W3CDTF">2026-02-23T12:14:39Z</dcterms:created>
  <dcterms:modified xsi:type="dcterms:W3CDTF">2026-03-06T20:19:36Z</dcterms:modified>
</cp:coreProperties>
</file>