
<file path=[Content_Types].xml><?xml version="1.0" encoding="utf-8"?>
<Types xmlns="http://schemas.openxmlformats.org/package/2006/content-types">
  <Default Extension="bin" ContentType="application/vnd.openxmlformats-officedocument.oleObject"/>
  <Default Extension="png" ContentType="image/png"/>
  <Default Extension="emf" ContentType="image/x-emf"/>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 id="2147483708" r:id="rId2"/>
  </p:sldMasterIdLst>
  <p:notesMasterIdLst>
    <p:notesMasterId r:id="rId43"/>
  </p:notesMasterIdLst>
  <p:handoutMasterIdLst>
    <p:handoutMasterId r:id="rId44"/>
  </p:handoutMasterIdLst>
  <p:sldIdLst>
    <p:sldId id="263" r:id="rId3"/>
    <p:sldId id="296" r:id="rId4"/>
    <p:sldId id="298" r:id="rId5"/>
    <p:sldId id="300" r:id="rId6"/>
    <p:sldId id="490" r:id="rId7"/>
    <p:sldId id="491" r:id="rId8"/>
    <p:sldId id="492" r:id="rId9"/>
    <p:sldId id="493" r:id="rId10"/>
    <p:sldId id="494" r:id="rId11"/>
    <p:sldId id="495" r:id="rId12"/>
    <p:sldId id="496" r:id="rId13"/>
    <p:sldId id="290" r:id="rId14"/>
    <p:sldId id="293" r:id="rId15"/>
    <p:sldId id="291" r:id="rId16"/>
    <p:sldId id="294" r:id="rId17"/>
    <p:sldId id="295" r:id="rId18"/>
    <p:sldId id="292" r:id="rId19"/>
    <p:sldId id="273" r:id="rId20"/>
    <p:sldId id="288" r:id="rId21"/>
    <p:sldId id="489" r:id="rId22"/>
    <p:sldId id="289" r:id="rId23"/>
    <p:sldId id="264" r:id="rId24"/>
    <p:sldId id="275" r:id="rId25"/>
    <p:sldId id="285" r:id="rId26"/>
    <p:sldId id="267" r:id="rId27"/>
    <p:sldId id="269" r:id="rId28"/>
    <p:sldId id="270" r:id="rId29"/>
    <p:sldId id="274" r:id="rId30"/>
    <p:sldId id="286" r:id="rId31"/>
    <p:sldId id="390" r:id="rId32"/>
    <p:sldId id="391" r:id="rId33"/>
    <p:sldId id="392" r:id="rId34"/>
    <p:sldId id="482" r:id="rId35"/>
    <p:sldId id="483" r:id="rId36"/>
    <p:sldId id="484" r:id="rId37"/>
    <p:sldId id="485" r:id="rId38"/>
    <p:sldId id="486" r:id="rId39"/>
    <p:sldId id="487" r:id="rId40"/>
    <p:sldId id="488" r:id="rId41"/>
    <p:sldId id="268" r:id="rId4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489" autoAdjust="0"/>
  </p:normalViewPr>
  <p:slideViewPr>
    <p:cSldViewPr>
      <p:cViewPr varScale="1">
        <p:scale>
          <a:sx n="109" d="100"/>
          <a:sy n="109" d="100"/>
        </p:scale>
        <p:origin x="95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handoutMaster" Target="handoutMasters/handout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notesMaster" Target="notesMasters/notesMaster1.xml"/><Relationship Id="rId48"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257" tIns="45629" rIns="91257" bIns="45629"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6332"/>
          </a:xfrm>
          <a:prstGeom prst="rect">
            <a:avLst/>
          </a:prstGeom>
        </p:spPr>
        <p:txBody>
          <a:bodyPr vert="horz" lIns="91257" tIns="45629" rIns="91257" bIns="45629" rtlCol="0"/>
          <a:lstStyle>
            <a:lvl1pPr algn="r">
              <a:defRPr sz="1200"/>
            </a:lvl1pPr>
          </a:lstStyle>
          <a:p>
            <a:fld id="{99FAFC33-86F6-4656-AB37-DAD07F2DD886}" type="datetimeFigureOut">
              <a:rPr lang="en-US" smtClean="0"/>
              <a:t>10/21/2016</a:t>
            </a:fld>
            <a:endParaRPr lang="en-US"/>
          </a:p>
        </p:txBody>
      </p:sp>
      <p:sp>
        <p:nvSpPr>
          <p:cNvPr id="4" name="Footer Placeholder 3"/>
          <p:cNvSpPr>
            <a:spLocks noGrp="1"/>
          </p:cNvSpPr>
          <p:nvPr>
            <p:ph type="ftr" sz="quarter" idx="2"/>
          </p:nvPr>
        </p:nvSpPr>
        <p:spPr>
          <a:xfrm>
            <a:off x="0" y="9428584"/>
            <a:ext cx="2945659" cy="496332"/>
          </a:xfrm>
          <a:prstGeom prst="rect">
            <a:avLst/>
          </a:prstGeom>
        </p:spPr>
        <p:txBody>
          <a:bodyPr vert="horz" lIns="91257" tIns="45629" rIns="91257" bIns="45629"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4"/>
            <a:ext cx="2945659" cy="496332"/>
          </a:xfrm>
          <a:prstGeom prst="rect">
            <a:avLst/>
          </a:prstGeom>
        </p:spPr>
        <p:txBody>
          <a:bodyPr vert="horz" lIns="91257" tIns="45629" rIns="91257" bIns="45629" rtlCol="0" anchor="b"/>
          <a:lstStyle>
            <a:lvl1pPr algn="r">
              <a:defRPr sz="1200"/>
            </a:lvl1pPr>
          </a:lstStyle>
          <a:p>
            <a:fld id="{BB516872-B15F-4EB2-8922-5CB31CC4032B}" type="slidenum">
              <a:rPr lang="en-US" smtClean="0"/>
              <a:t>‹#›</a:t>
            </a:fld>
            <a:endParaRPr lang="en-US"/>
          </a:p>
        </p:txBody>
      </p:sp>
    </p:spTree>
    <p:extLst>
      <p:ext uri="{BB962C8B-B14F-4D97-AF65-F5344CB8AC3E}">
        <p14:creationId xmlns:p14="http://schemas.microsoft.com/office/powerpoint/2010/main" val="10218791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257" tIns="45629" rIns="91257" bIns="45629"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257" tIns="45629" rIns="91257" bIns="45629" rtlCol="0"/>
          <a:lstStyle>
            <a:lvl1pPr algn="r">
              <a:defRPr sz="1200"/>
            </a:lvl1pPr>
          </a:lstStyle>
          <a:p>
            <a:fld id="{BF31DCD4-D34F-4D69-81E8-09FAC9A7D8CB}" type="datetimeFigureOut">
              <a:rPr lang="en-GB" smtClean="0"/>
              <a:pPr/>
              <a:t>21/10/2016</a:t>
            </a:fld>
            <a:endParaRPr lang="en-GB"/>
          </a:p>
        </p:txBody>
      </p:sp>
      <p:sp>
        <p:nvSpPr>
          <p:cNvPr id="4" name="Slide Image Placeholder 3"/>
          <p:cNvSpPr>
            <a:spLocks noGrp="1" noRot="1" noChangeAspect="1"/>
          </p:cNvSpPr>
          <p:nvPr>
            <p:ph type="sldImg" idx="2"/>
          </p:nvPr>
        </p:nvSpPr>
        <p:spPr>
          <a:xfrm>
            <a:off x="919163" y="744538"/>
            <a:ext cx="4960937" cy="3722687"/>
          </a:xfrm>
          <a:prstGeom prst="rect">
            <a:avLst/>
          </a:prstGeom>
          <a:noFill/>
          <a:ln w="12700">
            <a:solidFill>
              <a:prstClr val="black"/>
            </a:solidFill>
          </a:ln>
        </p:spPr>
        <p:txBody>
          <a:bodyPr vert="horz" lIns="91257" tIns="45629" rIns="91257" bIns="45629" rtlCol="0" anchor="ctr"/>
          <a:lstStyle/>
          <a:p>
            <a:endParaRPr lang="en-GB"/>
          </a:p>
        </p:txBody>
      </p:sp>
      <p:sp>
        <p:nvSpPr>
          <p:cNvPr id="5" name="Notes Placeholder 4"/>
          <p:cNvSpPr>
            <a:spLocks noGrp="1"/>
          </p:cNvSpPr>
          <p:nvPr>
            <p:ph type="body" sz="quarter" idx="3"/>
          </p:nvPr>
        </p:nvSpPr>
        <p:spPr>
          <a:xfrm>
            <a:off x="679768" y="4715154"/>
            <a:ext cx="5438140" cy="4466987"/>
          </a:xfrm>
          <a:prstGeom prst="rect">
            <a:avLst/>
          </a:prstGeom>
        </p:spPr>
        <p:txBody>
          <a:bodyPr vert="horz" lIns="91257" tIns="45629" rIns="91257" bIns="45629"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6332"/>
          </a:xfrm>
          <a:prstGeom prst="rect">
            <a:avLst/>
          </a:prstGeom>
        </p:spPr>
        <p:txBody>
          <a:bodyPr vert="horz" lIns="91257" tIns="45629" rIns="91257" bIns="45629"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6332"/>
          </a:xfrm>
          <a:prstGeom prst="rect">
            <a:avLst/>
          </a:prstGeom>
        </p:spPr>
        <p:txBody>
          <a:bodyPr vert="horz" lIns="91257" tIns="45629" rIns="91257" bIns="45629" rtlCol="0" anchor="b"/>
          <a:lstStyle>
            <a:lvl1pPr algn="r">
              <a:defRPr sz="1200"/>
            </a:lvl1pPr>
          </a:lstStyle>
          <a:p>
            <a:fld id="{CC091271-1071-402F-910A-23AC6BCC461C}" type="slidenum">
              <a:rPr lang="en-GB" smtClean="0"/>
              <a:pPr/>
              <a:t>‹#›</a:t>
            </a:fld>
            <a:endParaRPr lang="en-GB"/>
          </a:p>
        </p:txBody>
      </p:sp>
    </p:spTree>
    <p:extLst>
      <p:ext uri="{BB962C8B-B14F-4D97-AF65-F5344CB8AC3E}">
        <p14:creationId xmlns:p14="http://schemas.microsoft.com/office/powerpoint/2010/main" val="30691625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DF6AF56-6B5E-4523-A1BC-B70324ADF5B5}" type="slidenum">
              <a:rPr lang="en-GB" smtClean="0"/>
              <a:pPr/>
              <a:t>1</a:t>
            </a:fld>
            <a:endParaRPr lang="en-GB"/>
          </a:p>
        </p:txBody>
      </p:sp>
    </p:spTree>
    <p:extLst>
      <p:ext uri="{BB962C8B-B14F-4D97-AF65-F5344CB8AC3E}">
        <p14:creationId xmlns:p14="http://schemas.microsoft.com/office/powerpoint/2010/main" val="10491741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DF6AF56-6B5E-4523-A1BC-B70324ADF5B5}" type="slidenum">
              <a:rPr lang="en-GB" smtClean="0">
                <a:solidFill>
                  <a:prstClr val="black"/>
                </a:solidFill>
              </a:rPr>
              <a:pPr/>
              <a:t>17</a:t>
            </a:fld>
            <a:endParaRPr lang="en-GB">
              <a:solidFill>
                <a:prstClr val="black"/>
              </a:solidFill>
            </a:endParaRPr>
          </a:p>
        </p:txBody>
      </p:sp>
    </p:spTree>
    <p:extLst>
      <p:ext uri="{BB962C8B-B14F-4D97-AF65-F5344CB8AC3E}">
        <p14:creationId xmlns:p14="http://schemas.microsoft.com/office/powerpoint/2010/main" val="28028997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C091271-1071-402F-910A-23AC6BCC461C}" type="slidenum">
              <a:rPr lang="en-GB" smtClean="0"/>
              <a:pPr/>
              <a:t>18</a:t>
            </a:fld>
            <a:endParaRPr lang="en-GB"/>
          </a:p>
        </p:txBody>
      </p:sp>
    </p:spTree>
    <p:extLst>
      <p:ext uri="{BB962C8B-B14F-4D97-AF65-F5344CB8AC3E}">
        <p14:creationId xmlns:p14="http://schemas.microsoft.com/office/powerpoint/2010/main" val="8751250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txBox="1">
            <a:spLocks noGrp="1" noChangeArrowheads="1"/>
          </p:cNvSpPr>
          <p:nvPr/>
        </p:nvSpPr>
        <p:spPr bwMode="auto">
          <a:xfrm>
            <a:off x="3849690"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1" tIns="45715" rIns="91431" bIns="45715" anchor="b"/>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algn="r" eaLnBrk="1" hangingPunct="1"/>
            <a:fld id="{DD756096-91B9-40E8-BEB5-05B5E55F952B}" type="slidenum">
              <a:rPr lang="en-US" sz="1200">
                <a:latin typeface="Times New Roman" pitchFamily="18" charset="0"/>
                <a:cs typeface="Arial" pitchFamily="34" charset="0"/>
              </a:rPr>
              <a:pPr algn="r" eaLnBrk="1" hangingPunct="1"/>
              <a:t>19</a:t>
            </a:fld>
            <a:endParaRPr lang="en-US" sz="1200">
              <a:latin typeface="Times New Roman" pitchFamily="18" charset="0"/>
              <a:cs typeface="Arial" pitchFamily="34" charset="0"/>
            </a:endParaRPr>
          </a:p>
        </p:txBody>
      </p:sp>
      <p:sp>
        <p:nvSpPr>
          <p:cNvPr id="5529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300" name="Rectangle 3"/>
          <p:cNvSpPr>
            <a:spLocks noGrp="1" noChangeArrowheads="1"/>
          </p:cNvSpPr>
          <p:nvPr>
            <p:ph type="body" idx="1"/>
          </p:nvPr>
        </p:nvSpPr>
        <p:spPr bwMode="auto">
          <a:xfrm>
            <a:off x="679452" y="4714877"/>
            <a:ext cx="5438775" cy="44672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smtClean="0">
              <a:ea typeface="ＭＳ Ｐゴシック" pitchFamily="34" charset="-128"/>
            </a:endParaRPr>
          </a:p>
        </p:txBody>
      </p:sp>
    </p:spTree>
    <p:extLst>
      <p:ext uri="{BB962C8B-B14F-4D97-AF65-F5344CB8AC3E}">
        <p14:creationId xmlns:p14="http://schemas.microsoft.com/office/powerpoint/2010/main" val="33475443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C091271-1071-402F-910A-23AC6BCC461C}" type="slidenum">
              <a:rPr lang="en-GB" smtClean="0"/>
              <a:pPr/>
              <a:t>21</a:t>
            </a:fld>
            <a:endParaRPr lang="en-GB"/>
          </a:p>
        </p:txBody>
      </p:sp>
    </p:spTree>
    <p:extLst>
      <p:ext uri="{BB962C8B-B14F-4D97-AF65-F5344CB8AC3E}">
        <p14:creationId xmlns:p14="http://schemas.microsoft.com/office/powerpoint/2010/main" val="12845246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p:txBody>
          <a:bodyPr/>
          <a:lstStyle/>
          <a:p>
            <a:pPr>
              <a:defRPr/>
            </a:pPr>
            <a:fld id="{C7C5229B-C49C-41BA-B662-4CC366BAC19B}" type="slidenum">
              <a:rPr lang="en-US"/>
              <a:pPr>
                <a:defRPr/>
              </a:pPr>
              <a:t>22</a:t>
            </a:fld>
            <a:endParaRPr lang="en-US"/>
          </a:p>
        </p:txBody>
      </p:sp>
      <p:sp>
        <p:nvSpPr>
          <p:cNvPr id="26627"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smtClean="0">
              <a:latin typeface="Arial" pitchFamily="34" charset="0"/>
              <a:ea typeface="ＭＳ Ｐゴシック" pitchFamily="34" charset="-128"/>
            </a:endParaRPr>
          </a:p>
        </p:txBody>
      </p:sp>
    </p:spTree>
    <p:extLst>
      <p:ext uri="{BB962C8B-B14F-4D97-AF65-F5344CB8AC3E}">
        <p14:creationId xmlns:p14="http://schemas.microsoft.com/office/powerpoint/2010/main" val="9667542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Rectangle 3"/>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dirty="0" smtClean="0"/>
          </a:p>
        </p:txBody>
      </p:sp>
    </p:spTree>
    <p:extLst>
      <p:ext uri="{BB962C8B-B14F-4D97-AF65-F5344CB8AC3E}">
        <p14:creationId xmlns:p14="http://schemas.microsoft.com/office/powerpoint/2010/main" val="5807782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C091271-1071-402F-910A-23AC6BCC461C}" type="slidenum">
              <a:rPr lang="en-GB" smtClean="0"/>
              <a:pPr/>
              <a:t>24</a:t>
            </a:fld>
            <a:endParaRPr lang="en-GB"/>
          </a:p>
        </p:txBody>
      </p:sp>
    </p:spTree>
    <p:extLst>
      <p:ext uri="{BB962C8B-B14F-4D97-AF65-F5344CB8AC3E}">
        <p14:creationId xmlns:p14="http://schemas.microsoft.com/office/powerpoint/2010/main" val="1213154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DF6AF56-6B5E-4523-A1BC-B70324ADF5B5}" type="slidenum">
              <a:rPr lang="en-GB" smtClean="0"/>
              <a:pPr/>
              <a:t>25</a:t>
            </a:fld>
            <a:endParaRPr lang="en-GB"/>
          </a:p>
        </p:txBody>
      </p:sp>
    </p:spTree>
    <p:extLst>
      <p:ext uri="{BB962C8B-B14F-4D97-AF65-F5344CB8AC3E}">
        <p14:creationId xmlns:p14="http://schemas.microsoft.com/office/powerpoint/2010/main" val="21897660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jdelijke aanduiding voor dia-afbeelding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Tijdelijke aanduiding voor notities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fr-FR" dirty="0" smtClean="0"/>
          </a:p>
        </p:txBody>
      </p:sp>
      <p:sp>
        <p:nvSpPr>
          <p:cNvPr id="34820" name="Tijdelijke aanduiding voor dianumm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lgn="r" eaLnBrk="0" hangingPunct="0">
              <a:defRPr sz="2000">
                <a:solidFill>
                  <a:schemeClr val="tx1"/>
                </a:solidFill>
                <a:latin typeface="Arial" pitchFamily="34" charset="0"/>
              </a:defRPr>
            </a:lvl1pPr>
            <a:lvl2pPr marL="741464" indent="-285179" algn="r" eaLnBrk="0" hangingPunct="0">
              <a:defRPr sz="2000">
                <a:solidFill>
                  <a:schemeClr val="tx1"/>
                </a:solidFill>
                <a:latin typeface="Arial" pitchFamily="34" charset="0"/>
              </a:defRPr>
            </a:lvl2pPr>
            <a:lvl3pPr marL="1140714" indent="-228143" algn="r" eaLnBrk="0" hangingPunct="0">
              <a:defRPr sz="2000">
                <a:solidFill>
                  <a:schemeClr val="tx1"/>
                </a:solidFill>
                <a:latin typeface="Arial" pitchFamily="34" charset="0"/>
              </a:defRPr>
            </a:lvl3pPr>
            <a:lvl4pPr marL="1597000" indent="-228143" algn="r" eaLnBrk="0" hangingPunct="0">
              <a:defRPr sz="2000">
                <a:solidFill>
                  <a:schemeClr val="tx1"/>
                </a:solidFill>
                <a:latin typeface="Arial" pitchFamily="34" charset="0"/>
              </a:defRPr>
            </a:lvl4pPr>
            <a:lvl5pPr marL="2053285" indent="-228143" algn="r" eaLnBrk="0" hangingPunct="0">
              <a:defRPr sz="2000">
                <a:solidFill>
                  <a:schemeClr val="tx1"/>
                </a:solidFill>
                <a:latin typeface="Arial" pitchFamily="34" charset="0"/>
              </a:defRPr>
            </a:lvl5pPr>
            <a:lvl6pPr marL="2509571" indent="-228143" algn="r" eaLnBrk="0" fontAlgn="base" hangingPunct="0">
              <a:spcBef>
                <a:spcPct val="0"/>
              </a:spcBef>
              <a:spcAft>
                <a:spcPct val="0"/>
              </a:spcAft>
              <a:defRPr sz="2000">
                <a:solidFill>
                  <a:schemeClr val="tx1"/>
                </a:solidFill>
                <a:latin typeface="Arial" pitchFamily="34" charset="0"/>
              </a:defRPr>
            </a:lvl6pPr>
            <a:lvl7pPr marL="2965856" indent="-228143" algn="r" eaLnBrk="0" fontAlgn="base" hangingPunct="0">
              <a:spcBef>
                <a:spcPct val="0"/>
              </a:spcBef>
              <a:spcAft>
                <a:spcPct val="0"/>
              </a:spcAft>
              <a:defRPr sz="2000">
                <a:solidFill>
                  <a:schemeClr val="tx1"/>
                </a:solidFill>
                <a:latin typeface="Arial" pitchFamily="34" charset="0"/>
              </a:defRPr>
            </a:lvl7pPr>
            <a:lvl8pPr marL="3422142" indent="-228143" algn="r" eaLnBrk="0" fontAlgn="base" hangingPunct="0">
              <a:spcBef>
                <a:spcPct val="0"/>
              </a:spcBef>
              <a:spcAft>
                <a:spcPct val="0"/>
              </a:spcAft>
              <a:defRPr sz="2000">
                <a:solidFill>
                  <a:schemeClr val="tx1"/>
                </a:solidFill>
                <a:latin typeface="Arial" pitchFamily="34" charset="0"/>
              </a:defRPr>
            </a:lvl8pPr>
            <a:lvl9pPr marL="3878428" indent="-228143" algn="r" eaLnBrk="0" fontAlgn="base" hangingPunct="0">
              <a:spcBef>
                <a:spcPct val="0"/>
              </a:spcBef>
              <a:spcAft>
                <a:spcPct val="0"/>
              </a:spcAft>
              <a:defRPr sz="2000">
                <a:solidFill>
                  <a:schemeClr val="tx1"/>
                </a:solidFill>
                <a:latin typeface="Arial" pitchFamily="34" charset="0"/>
              </a:defRPr>
            </a:lvl9pPr>
          </a:lstStyle>
          <a:p>
            <a:pPr eaLnBrk="1" hangingPunct="1"/>
            <a:fld id="{017BB90A-F73F-4988-8F7A-D94B6C29F609}" type="slidenum">
              <a:rPr lang="fr-FR" sz="1200"/>
              <a:pPr eaLnBrk="1" hangingPunct="1"/>
              <a:t>26</a:t>
            </a:fld>
            <a:endParaRPr lang="fr-FR" sz="1200"/>
          </a:p>
        </p:txBody>
      </p:sp>
    </p:spTree>
    <p:extLst>
      <p:ext uri="{BB962C8B-B14F-4D97-AF65-F5344CB8AC3E}">
        <p14:creationId xmlns:p14="http://schemas.microsoft.com/office/powerpoint/2010/main" val="14127799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C091271-1071-402F-910A-23AC6BCC461C}" type="slidenum">
              <a:rPr lang="en-GB" smtClean="0"/>
              <a:pPr/>
              <a:t>27</a:t>
            </a:fld>
            <a:endParaRPr lang="en-GB"/>
          </a:p>
        </p:txBody>
      </p:sp>
    </p:spTree>
    <p:extLst>
      <p:ext uri="{BB962C8B-B14F-4D97-AF65-F5344CB8AC3E}">
        <p14:creationId xmlns:p14="http://schemas.microsoft.com/office/powerpoint/2010/main" val="41421793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CC091271-1071-402F-910A-23AC6BCC461C}" type="slidenum">
              <a:rPr lang="en-GB" smtClean="0"/>
              <a:pPr/>
              <a:t>28</a:t>
            </a:fld>
            <a:endParaRPr lang="en-GB"/>
          </a:p>
        </p:txBody>
      </p:sp>
    </p:spTree>
    <p:extLst>
      <p:ext uri="{BB962C8B-B14F-4D97-AF65-F5344CB8AC3E}">
        <p14:creationId xmlns:p14="http://schemas.microsoft.com/office/powerpoint/2010/main" val="39582019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3667" name="Rectangle 3"/>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smtClean="0"/>
          </a:p>
        </p:txBody>
      </p:sp>
    </p:spTree>
    <p:extLst>
      <p:ext uri="{BB962C8B-B14F-4D97-AF65-F5344CB8AC3E}">
        <p14:creationId xmlns:p14="http://schemas.microsoft.com/office/powerpoint/2010/main" val="13112288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CC091271-1071-402F-910A-23AC6BCC461C}" type="slidenum">
              <a:rPr lang="en-GB" smtClean="0">
                <a:solidFill>
                  <a:prstClr val="black"/>
                </a:solidFill>
              </a:rPr>
              <a:pPr/>
              <a:t>36</a:t>
            </a:fld>
            <a:endParaRPr lang="en-GB">
              <a:solidFill>
                <a:prstClr val="black"/>
              </a:solidFill>
            </a:endParaRPr>
          </a:p>
        </p:txBody>
      </p:sp>
    </p:spTree>
    <p:extLst>
      <p:ext uri="{BB962C8B-B14F-4D97-AF65-F5344CB8AC3E}">
        <p14:creationId xmlns:p14="http://schemas.microsoft.com/office/powerpoint/2010/main" val="18972160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C091271-1071-402F-910A-23AC6BCC461C}" type="slidenum">
              <a:rPr lang="en-GB" smtClean="0">
                <a:solidFill>
                  <a:prstClr val="black"/>
                </a:solidFill>
              </a:rPr>
              <a:pPr/>
              <a:t>37</a:t>
            </a:fld>
            <a:endParaRPr lang="en-GB">
              <a:solidFill>
                <a:prstClr val="black"/>
              </a:solidFill>
            </a:endParaRPr>
          </a:p>
        </p:txBody>
      </p:sp>
    </p:spTree>
    <p:extLst>
      <p:ext uri="{BB962C8B-B14F-4D97-AF65-F5344CB8AC3E}">
        <p14:creationId xmlns:p14="http://schemas.microsoft.com/office/powerpoint/2010/main" val="2932105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a:ln/>
        </p:spPr>
      </p:sp>
      <p:sp>
        <p:nvSpPr>
          <p:cNvPr id="49155" name="Notes Placeholder 2"/>
          <p:cNvSpPr>
            <a:spLocks noGrp="1"/>
          </p:cNvSpPr>
          <p:nvPr>
            <p:ph type="body" idx="1"/>
          </p:nvPr>
        </p:nvSpPr>
        <p:spPr>
          <a:noFill/>
        </p:spPr>
        <p:txBody>
          <a:bodyPr/>
          <a:lstStyle/>
          <a:p>
            <a:endParaRPr lang="en-GB" dirty="0" smtClean="0"/>
          </a:p>
        </p:txBody>
      </p:sp>
      <p:sp>
        <p:nvSpPr>
          <p:cNvPr id="49156" name="Slide Number Placeholder 3"/>
          <p:cNvSpPr>
            <a:spLocks noGrp="1"/>
          </p:cNvSpPr>
          <p:nvPr>
            <p:ph type="sldNum" sz="quarter" idx="5"/>
          </p:nvPr>
        </p:nvSpPr>
        <p:spPr>
          <a:noFill/>
        </p:spPr>
        <p:txBody>
          <a:bodyPr/>
          <a:lstStyle>
            <a:lvl1pPr eaLnBrk="0" hangingPunct="0">
              <a:defRPr>
                <a:solidFill>
                  <a:schemeClr val="tx1"/>
                </a:solidFill>
                <a:latin typeface="Arial" charset="0"/>
                <a:cs typeface="Arial" charset="0"/>
              </a:defRPr>
            </a:lvl1pPr>
            <a:lvl2pPr marL="741464" indent="-285179" eaLnBrk="0" hangingPunct="0">
              <a:defRPr>
                <a:solidFill>
                  <a:schemeClr val="tx1"/>
                </a:solidFill>
                <a:latin typeface="Arial" charset="0"/>
                <a:cs typeface="Arial" charset="0"/>
              </a:defRPr>
            </a:lvl2pPr>
            <a:lvl3pPr marL="1140714" indent="-228143" eaLnBrk="0" hangingPunct="0">
              <a:defRPr>
                <a:solidFill>
                  <a:schemeClr val="tx1"/>
                </a:solidFill>
                <a:latin typeface="Arial" charset="0"/>
                <a:cs typeface="Arial" charset="0"/>
              </a:defRPr>
            </a:lvl3pPr>
            <a:lvl4pPr marL="1597000" indent="-228143" eaLnBrk="0" hangingPunct="0">
              <a:defRPr>
                <a:solidFill>
                  <a:schemeClr val="tx1"/>
                </a:solidFill>
                <a:latin typeface="Arial" charset="0"/>
                <a:cs typeface="Arial" charset="0"/>
              </a:defRPr>
            </a:lvl4pPr>
            <a:lvl5pPr marL="2053285" indent="-228143" eaLnBrk="0" hangingPunct="0">
              <a:defRPr>
                <a:solidFill>
                  <a:schemeClr val="tx1"/>
                </a:solidFill>
                <a:latin typeface="Arial" charset="0"/>
                <a:cs typeface="Arial" charset="0"/>
              </a:defRPr>
            </a:lvl5pPr>
            <a:lvl6pPr marL="2509571" indent="-228143" eaLnBrk="0" fontAlgn="base" hangingPunct="0">
              <a:spcBef>
                <a:spcPct val="0"/>
              </a:spcBef>
              <a:spcAft>
                <a:spcPct val="0"/>
              </a:spcAft>
              <a:defRPr>
                <a:solidFill>
                  <a:schemeClr val="tx1"/>
                </a:solidFill>
                <a:latin typeface="Arial" charset="0"/>
                <a:cs typeface="Arial" charset="0"/>
              </a:defRPr>
            </a:lvl6pPr>
            <a:lvl7pPr marL="2965856" indent="-228143" eaLnBrk="0" fontAlgn="base" hangingPunct="0">
              <a:spcBef>
                <a:spcPct val="0"/>
              </a:spcBef>
              <a:spcAft>
                <a:spcPct val="0"/>
              </a:spcAft>
              <a:defRPr>
                <a:solidFill>
                  <a:schemeClr val="tx1"/>
                </a:solidFill>
                <a:latin typeface="Arial" charset="0"/>
                <a:cs typeface="Arial" charset="0"/>
              </a:defRPr>
            </a:lvl7pPr>
            <a:lvl8pPr marL="3422142" indent="-228143" eaLnBrk="0" fontAlgn="base" hangingPunct="0">
              <a:spcBef>
                <a:spcPct val="0"/>
              </a:spcBef>
              <a:spcAft>
                <a:spcPct val="0"/>
              </a:spcAft>
              <a:defRPr>
                <a:solidFill>
                  <a:schemeClr val="tx1"/>
                </a:solidFill>
                <a:latin typeface="Arial" charset="0"/>
                <a:cs typeface="Arial" charset="0"/>
              </a:defRPr>
            </a:lvl8pPr>
            <a:lvl9pPr marL="3878428" indent="-228143" eaLnBrk="0" fontAlgn="base" hangingPunct="0">
              <a:spcBef>
                <a:spcPct val="0"/>
              </a:spcBef>
              <a:spcAft>
                <a:spcPct val="0"/>
              </a:spcAft>
              <a:defRPr>
                <a:solidFill>
                  <a:schemeClr val="tx1"/>
                </a:solidFill>
                <a:latin typeface="Arial" charset="0"/>
                <a:cs typeface="Arial" charset="0"/>
              </a:defRPr>
            </a:lvl9pPr>
          </a:lstStyle>
          <a:p>
            <a:pPr eaLnBrk="1" hangingPunct="1"/>
            <a:fld id="{BC6BF8FB-8967-4F6D-A563-90D458E11C27}" type="slidenum">
              <a:rPr lang="en-US" smtClean="0">
                <a:solidFill>
                  <a:prstClr val="black"/>
                </a:solidFill>
                <a:latin typeface="Times New Roman" pitchFamily="18" charset="0"/>
              </a:rPr>
              <a:pPr eaLnBrk="1" hangingPunct="1"/>
              <a:t>38</a:t>
            </a:fld>
            <a:endParaRPr lang="en-US" smtClean="0">
              <a:solidFill>
                <a:prstClr val="black"/>
              </a:solidFill>
              <a:latin typeface="Times New Roman" pitchFamily="18" charset="0"/>
            </a:endParaRPr>
          </a:p>
        </p:txBody>
      </p:sp>
    </p:spTree>
    <p:extLst>
      <p:ext uri="{BB962C8B-B14F-4D97-AF65-F5344CB8AC3E}">
        <p14:creationId xmlns:p14="http://schemas.microsoft.com/office/powerpoint/2010/main" val="7496775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smtClean="0"/>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endParaRPr lang="en-US" altLang="en-US">
              <a:solidFill>
                <a:srgbClr val="000000"/>
              </a:solidFill>
            </a:endParaRPr>
          </a:p>
        </p:txBody>
      </p:sp>
      <p:sp>
        <p:nvSpPr>
          <p:cNvPr id="5" name="Footer Placeholder 4"/>
          <p:cNvSpPr>
            <a:spLocks noGrp="1"/>
          </p:cNvSpPr>
          <p:nvPr>
            <p:ph type="ftr" sz="quarter" idx="11"/>
          </p:nvPr>
        </p:nvSpPr>
        <p:spPr/>
        <p:txBody>
          <a:bodyPr/>
          <a:lstStyle/>
          <a:p>
            <a:endParaRPr lang="en-US" altLang="en-US">
              <a:solidFill>
                <a:srgbClr val="000000"/>
              </a:solidFill>
            </a:endParaRPr>
          </a:p>
        </p:txBody>
      </p:sp>
      <p:sp>
        <p:nvSpPr>
          <p:cNvPr id="6" name="Slide Number Placeholder 5"/>
          <p:cNvSpPr>
            <a:spLocks noGrp="1"/>
          </p:cNvSpPr>
          <p:nvPr>
            <p:ph type="sldNum" sz="quarter" idx="12"/>
          </p:nvPr>
        </p:nvSpPr>
        <p:spPr/>
        <p:txBody>
          <a:bodyPr/>
          <a:lstStyle/>
          <a:p>
            <a:fld id="{66937685-3275-4A92-9A07-D38B017219F1}" type="slidenum">
              <a:rPr lang="en-US" altLang="en-US" smtClean="0">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479964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endParaRPr lang="en-US" altLang="en-US">
              <a:solidFill>
                <a:srgbClr val="000000"/>
              </a:solidFill>
            </a:endParaRPr>
          </a:p>
        </p:txBody>
      </p:sp>
      <p:sp>
        <p:nvSpPr>
          <p:cNvPr id="5" name="Footer Placeholder 4"/>
          <p:cNvSpPr>
            <a:spLocks noGrp="1"/>
          </p:cNvSpPr>
          <p:nvPr>
            <p:ph type="ftr" sz="quarter" idx="11"/>
          </p:nvPr>
        </p:nvSpPr>
        <p:spPr/>
        <p:txBody>
          <a:bodyPr/>
          <a:lstStyle/>
          <a:p>
            <a:endParaRPr lang="en-US" altLang="en-US">
              <a:solidFill>
                <a:srgbClr val="000000"/>
              </a:solidFill>
            </a:endParaRPr>
          </a:p>
        </p:txBody>
      </p:sp>
      <p:sp>
        <p:nvSpPr>
          <p:cNvPr id="6" name="Slide Number Placeholder 5"/>
          <p:cNvSpPr>
            <a:spLocks noGrp="1"/>
          </p:cNvSpPr>
          <p:nvPr>
            <p:ph type="sldNum" sz="quarter" idx="12"/>
          </p:nvPr>
        </p:nvSpPr>
        <p:spPr/>
        <p:txBody>
          <a:bodyPr/>
          <a:lstStyle/>
          <a:p>
            <a:fld id="{A0E083DD-5EEF-4648-9811-B80FC90829F6}" type="slidenum">
              <a:rPr lang="en-US" altLang="en-US" smtClean="0">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343873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smtClean="0"/>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endParaRPr lang="en-US" altLang="en-US">
              <a:solidFill>
                <a:srgbClr val="000000"/>
              </a:solidFill>
            </a:endParaRPr>
          </a:p>
        </p:txBody>
      </p:sp>
      <p:sp>
        <p:nvSpPr>
          <p:cNvPr id="5" name="Footer Placeholder 4"/>
          <p:cNvSpPr>
            <a:spLocks noGrp="1"/>
          </p:cNvSpPr>
          <p:nvPr>
            <p:ph type="ftr" sz="quarter" idx="11"/>
          </p:nvPr>
        </p:nvSpPr>
        <p:spPr/>
        <p:txBody>
          <a:bodyPr/>
          <a:lstStyle/>
          <a:p>
            <a:endParaRPr lang="en-US" altLang="en-US">
              <a:solidFill>
                <a:srgbClr val="000000"/>
              </a:solidFill>
            </a:endParaRPr>
          </a:p>
        </p:txBody>
      </p:sp>
      <p:sp>
        <p:nvSpPr>
          <p:cNvPr id="6" name="Slide Number Placeholder 5"/>
          <p:cNvSpPr>
            <a:spLocks noGrp="1"/>
          </p:cNvSpPr>
          <p:nvPr>
            <p:ph type="sldNum" sz="quarter" idx="12"/>
          </p:nvPr>
        </p:nvSpPr>
        <p:spPr/>
        <p:txBody>
          <a:bodyPr/>
          <a:lstStyle/>
          <a:p>
            <a:fld id="{642F3277-98C5-4D4C-B009-67B1091A61CD}" type="slidenum">
              <a:rPr lang="en-US" altLang="en-US" smtClean="0">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698971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endParaRPr lang="en-US" altLang="en-US">
              <a:solidFill>
                <a:srgbClr val="000000"/>
              </a:solidFill>
            </a:endParaRPr>
          </a:p>
        </p:txBody>
      </p:sp>
      <p:sp>
        <p:nvSpPr>
          <p:cNvPr id="6" name="Footer Placeholder 5"/>
          <p:cNvSpPr>
            <a:spLocks noGrp="1"/>
          </p:cNvSpPr>
          <p:nvPr>
            <p:ph type="ftr" sz="quarter" idx="11"/>
          </p:nvPr>
        </p:nvSpPr>
        <p:spPr/>
        <p:txBody>
          <a:bodyPr/>
          <a:lstStyle/>
          <a:p>
            <a:endParaRPr lang="en-US" altLang="en-US">
              <a:solidFill>
                <a:srgbClr val="000000"/>
              </a:solidFill>
            </a:endParaRPr>
          </a:p>
        </p:txBody>
      </p:sp>
      <p:sp>
        <p:nvSpPr>
          <p:cNvPr id="7" name="Slide Number Placeholder 6"/>
          <p:cNvSpPr>
            <a:spLocks noGrp="1"/>
          </p:cNvSpPr>
          <p:nvPr>
            <p:ph type="sldNum" sz="quarter" idx="12"/>
          </p:nvPr>
        </p:nvSpPr>
        <p:spPr/>
        <p:txBody>
          <a:bodyPr/>
          <a:lstStyle/>
          <a:p>
            <a:fld id="{D6329F0E-7CF6-4E78-9B61-A370A0D94C5E}" type="slidenum">
              <a:rPr lang="en-US" altLang="en-US" smtClean="0">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900763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endParaRPr lang="en-US" altLang="en-US">
              <a:solidFill>
                <a:srgbClr val="000000"/>
              </a:solidFill>
            </a:endParaRPr>
          </a:p>
        </p:txBody>
      </p:sp>
      <p:sp>
        <p:nvSpPr>
          <p:cNvPr id="8" name="Footer Placeholder 7"/>
          <p:cNvSpPr>
            <a:spLocks noGrp="1"/>
          </p:cNvSpPr>
          <p:nvPr>
            <p:ph type="ftr" sz="quarter" idx="11"/>
          </p:nvPr>
        </p:nvSpPr>
        <p:spPr/>
        <p:txBody>
          <a:bodyPr/>
          <a:lstStyle/>
          <a:p>
            <a:endParaRPr lang="en-US" altLang="en-US">
              <a:solidFill>
                <a:srgbClr val="000000"/>
              </a:solidFill>
            </a:endParaRPr>
          </a:p>
        </p:txBody>
      </p:sp>
      <p:sp>
        <p:nvSpPr>
          <p:cNvPr id="9" name="Slide Number Placeholder 8"/>
          <p:cNvSpPr>
            <a:spLocks noGrp="1"/>
          </p:cNvSpPr>
          <p:nvPr>
            <p:ph type="sldNum" sz="quarter" idx="12"/>
          </p:nvPr>
        </p:nvSpPr>
        <p:spPr/>
        <p:txBody>
          <a:bodyPr/>
          <a:lstStyle/>
          <a:p>
            <a:fld id="{84C7AF00-008D-47F0-BDDC-1D03FC4E9967}" type="slidenum">
              <a:rPr lang="en-US" altLang="en-US" smtClean="0">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7536930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endParaRPr lang="en-US" altLang="en-US">
              <a:solidFill>
                <a:srgbClr val="000000"/>
              </a:solidFill>
            </a:endParaRPr>
          </a:p>
        </p:txBody>
      </p:sp>
      <p:sp>
        <p:nvSpPr>
          <p:cNvPr id="4" name="Footer Placeholder 3"/>
          <p:cNvSpPr>
            <a:spLocks noGrp="1"/>
          </p:cNvSpPr>
          <p:nvPr>
            <p:ph type="ftr" sz="quarter" idx="11"/>
          </p:nvPr>
        </p:nvSpPr>
        <p:spPr/>
        <p:txBody>
          <a:bodyPr/>
          <a:lstStyle/>
          <a:p>
            <a:endParaRPr lang="en-US" altLang="en-US">
              <a:solidFill>
                <a:srgbClr val="000000"/>
              </a:solidFill>
            </a:endParaRPr>
          </a:p>
        </p:txBody>
      </p:sp>
      <p:sp>
        <p:nvSpPr>
          <p:cNvPr id="5" name="Slide Number Placeholder 4"/>
          <p:cNvSpPr>
            <a:spLocks noGrp="1"/>
          </p:cNvSpPr>
          <p:nvPr>
            <p:ph type="sldNum" sz="quarter" idx="12"/>
          </p:nvPr>
        </p:nvSpPr>
        <p:spPr/>
        <p:txBody>
          <a:bodyPr/>
          <a:lstStyle/>
          <a:p>
            <a:fld id="{3923FBB6-B512-48CD-A5E6-898A48F8A120}" type="slidenum">
              <a:rPr lang="en-US" altLang="en-US" smtClean="0">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97600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ltLang="en-US">
              <a:solidFill>
                <a:srgbClr val="000000"/>
              </a:solidFill>
            </a:endParaRPr>
          </a:p>
        </p:txBody>
      </p:sp>
      <p:sp>
        <p:nvSpPr>
          <p:cNvPr id="3" name="Footer Placeholder 2"/>
          <p:cNvSpPr>
            <a:spLocks noGrp="1"/>
          </p:cNvSpPr>
          <p:nvPr>
            <p:ph type="ftr" sz="quarter" idx="11"/>
          </p:nvPr>
        </p:nvSpPr>
        <p:spPr/>
        <p:txBody>
          <a:bodyPr/>
          <a:lstStyle/>
          <a:p>
            <a:endParaRPr lang="en-US" altLang="en-US">
              <a:solidFill>
                <a:srgbClr val="000000"/>
              </a:solidFill>
            </a:endParaRPr>
          </a:p>
        </p:txBody>
      </p:sp>
      <p:sp>
        <p:nvSpPr>
          <p:cNvPr id="4" name="Slide Number Placeholder 3"/>
          <p:cNvSpPr>
            <a:spLocks noGrp="1"/>
          </p:cNvSpPr>
          <p:nvPr>
            <p:ph type="sldNum" sz="quarter" idx="12"/>
          </p:nvPr>
        </p:nvSpPr>
        <p:spPr/>
        <p:txBody>
          <a:bodyPr/>
          <a:lstStyle/>
          <a:p>
            <a:fld id="{9AF736AC-74F7-42BE-9848-5D183A76CBCB}" type="slidenum">
              <a:rPr lang="en-US" altLang="en-US" smtClean="0">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36623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US" altLang="en-US">
              <a:solidFill>
                <a:srgbClr val="000000"/>
              </a:solidFill>
            </a:endParaRPr>
          </a:p>
        </p:txBody>
      </p:sp>
      <p:sp>
        <p:nvSpPr>
          <p:cNvPr id="6" name="Footer Placeholder 5"/>
          <p:cNvSpPr>
            <a:spLocks noGrp="1"/>
          </p:cNvSpPr>
          <p:nvPr>
            <p:ph type="ftr" sz="quarter" idx="11"/>
          </p:nvPr>
        </p:nvSpPr>
        <p:spPr/>
        <p:txBody>
          <a:bodyPr/>
          <a:lstStyle/>
          <a:p>
            <a:endParaRPr lang="en-US" altLang="en-US">
              <a:solidFill>
                <a:srgbClr val="000000"/>
              </a:solidFill>
            </a:endParaRPr>
          </a:p>
        </p:txBody>
      </p:sp>
      <p:sp>
        <p:nvSpPr>
          <p:cNvPr id="7" name="Slide Number Placeholder 6"/>
          <p:cNvSpPr>
            <a:spLocks noGrp="1"/>
          </p:cNvSpPr>
          <p:nvPr>
            <p:ph type="sldNum" sz="quarter" idx="12"/>
          </p:nvPr>
        </p:nvSpPr>
        <p:spPr/>
        <p:txBody>
          <a:bodyPr/>
          <a:lstStyle/>
          <a:p>
            <a:fld id="{B40EA0D0-5029-42D9-AB45-32851A27E7AA}" type="slidenum">
              <a:rPr lang="en-US" altLang="en-US" smtClean="0">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901361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US" altLang="en-US">
              <a:solidFill>
                <a:srgbClr val="000000"/>
              </a:solidFill>
            </a:endParaRPr>
          </a:p>
        </p:txBody>
      </p:sp>
      <p:sp>
        <p:nvSpPr>
          <p:cNvPr id="6" name="Footer Placeholder 5"/>
          <p:cNvSpPr>
            <a:spLocks noGrp="1"/>
          </p:cNvSpPr>
          <p:nvPr>
            <p:ph type="ftr" sz="quarter" idx="11"/>
          </p:nvPr>
        </p:nvSpPr>
        <p:spPr/>
        <p:txBody>
          <a:bodyPr/>
          <a:lstStyle/>
          <a:p>
            <a:endParaRPr lang="en-US" altLang="en-US">
              <a:solidFill>
                <a:srgbClr val="000000"/>
              </a:solidFill>
            </a:endParaRPr>
          </a:p>
        </p:txBody>
      </p:sp>
      <p:sp>
        <p:nvSpPr>
          <p:cNvPr id="7" name="Slide Number Placeholder 6"/>
          <p:cNvSpPr>
            <a:spLocks noGrp="1"/>
          </p:cNvSpPr>
          <p:nvPr>
            <p:ph type="sldNum" sz="quarter" idx="12"/>
          </p:nvPr>
        </p:nvSpPr>
        <p:spPr/>
        <p:txBody>
          <a:bodyPr/>
          <a:lstStyle/>
          <a:p>
            <a:fld id="{86B852A3-C021-4F69-9110-02D44EB02085}" type="slidenum">
              <a:rPr lang="en-US" altLang="en-US" smtClean="0">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6398501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endParaRPr lang="en-US" altLang="en-US">
              <a:solidFill>
                <a:srgbClr val="000000"/>
              </a:solidFill>
            </a:endParaRPr>
          </a:p>
        </p:txBody>
      </p:sp>
      <p:sp>
        <p:nvSpPr>
          <p:cNvPr id="5" name="Footer Placeholder 4"/>
          <p:cNvSpPr>
            <a:spLocks noGrp="1"/>
          </p:cNvSpPr>
          <p:nvPr>
            <p:ph type="ftr" sz="quarter" idx="11"/>
          </p:nvPr>
        </p:nvSpPr>
        <p:spPr/>
        <p:txBody>
          <a:bodyPr/>
          <a:lstStyle/>
          <a:p>
            <a:endParaRPr lang="en-US" altLang="en-US">
              <a:solidFill>
                <a:srgbClr val="000000"/>
              </a:solidFill>
            </a:endParaRPr>
          </a:p>
        </p:txBody>
      </p:sp>
      <p:sp>
        <p:nvSpPr>
          <p:cNvPr id="6" name="Slide Number Placeholder 5"/>
          <p:cNvSpPr>
            <a:spLocks noGrp="1"/>
          </p:cNvSpPr>
          <p:nvPr>
            <p:ph type="sldNum" sz="quarter" idx="12"/>
          </p:nvPr>
        </p:nvSpPr>
        <p:spPr/>
        <p:txBody>
          <a:bodyPr/>
          <a:lstStyle/>
          <a:p>
            <a:fld id="{3099432F-B90D-4453-B7CC-DD29A721EB22}" type="slidenum">
              <a:rPr lang="en-US" altLang="en-US" smtClean="0">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857210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endParaRPr lang="en-US" altLang="en-US">
              <a:solidFill>
                <a:srgbClr val="000000"/>
              </a:solidFill>
            </a:endParaRPr>
          </a:p>
        </p:txBody>
      </p:sp>
      <p:sp>
        <p:nvSpPr>
          <p:cNvPr id="5" name="Footer Placeholder 4"/>
          <p:cNvSpPr>
            <a:spLocks noGrp="1"/>
          </p:cNvSpPr>
          <p:nvPr>
            <p:ph type="ftr" sz="quarter" idx="11"/>
          </p:nvPr>
        </p:nvSpPr>
        <p:spPr/>
        <p:txBody>
          <a:bodyPr/>
          <a:lstStyle/>
          <a:p>
            <a:endParaRPr lang="en-US" altLang="en-US">
              <a:solidFill>
                <a:srgbClr val="000000"/>
              </a:solidFill>
            </a:endParaRPr>
          </a:p>
        </p:txBody>
      </p:sp>
      <p:sp>
        <p:nvSpPr>
          <p:cNvPr id="6" name="Slide Number Placeholder 5"/>
          <p:cNvSpPr>
            <a:spLocks noGrp="1"/>
          </p:cNvSpPr>
          <p:nvPr>
            <p:ph type="sldNum" sz="quarter" idx="12"/>
          </p:nvPr>
        </p:nvSpPr>
        <p:spPr/>
        <p:txBody>
          <a:bodyPr/>
          <a:lstStyle/>
          <a:p>
            <a:fld id="{E3965295-A0D7-4FFF-A7C6-DA5C874F6142}" type="slidenum">
              <a:rPr lang="en-US" altLang="en-US" smtClean="0">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257053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smtClean="0"/>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endParaRPr lang="en-US" altLang="en-US">
              <a:solidFill>
                <a:srgbClr val="000000"/>
              </a:solidFill>
            </a:endParaRPr>
          </a:p>
        </p:txBody>
      </p:sp>
      <p:sp>
        <p:nvSpPr>
          <p:cNvPr id="5" name="Footer Placeholder 4"/>
          <p:cNvSpPr>
            <a:spLocks noGrp="1"/>
          </p:cNvSpPr>
          <p:nvPr>
            <p:ph type="ftr" sz="quarter" idx="11"/>
          </p:nvPr>
        </p:nvSpPr>
        <p:spPr/>
        <p:txBody>
          <a:bodyPr/>
          <a:lstStyle/>
          <a:p>
            <a:endParaRPr lang="en-US" altLang="en-US">
              <a:solidFill>
                <a:srgbClr val="000000"/>
              </a:solidFill>
            </a:endParaRPr>
          </a:p>
        </p:txBody>
      </p:sp>
      <p:sp>
        <p:nvSpPr>
          <p:cNvPr id="6" name="Slide Number Placeholder 5"/>
          <p:cNvSpPr>
            <a:spLocks noGrp="1"/>
          </p:cNvSpPr>
          <p:nvPr>
            <p:ph type="sldNum" sz="quarter" idx="12"/>
          </p:nvPr>
        </p:nvSpPr>
        <p:spPr/>
        <p:txBody>
          <a:bodyPr/>
          <a:lstStyle/>
          <a:p>
            <a:fld id="{66937685-3275-4A92-9A07-D38B017219F1}" type="slidenum">
              <a:rPr lang="en-US" altLang="en-US" smtClean="0">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837042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endParaRPr lang="en-US" altLang="en-US">
              <a:solidFill>
                <a:srgbClr val="000000"/>
              </a:solidFill>
            </a:endParaRPr>
          </a:p>
        </p:txBody>
      </p:sp>
      <p:sp>
        <p:nvSpPr>
          <p:cNvPr id="5" name="Footer Placeholder 4"/>
          <p:cNvSpPr>
            <a:spLocks noGrp="1"/>
          </p:cNvSpPr>
          <p:nvPr>
            <p:ph type="ftr" sz="quarter" idx="11"/>
          </p:nvPr>
        </p:nvSpPr>
        <p:spPr/>
        <p:txBody>
          <a:bodyPr/>
          <a:lstStyle/>
          <a:p>
            <a:endParaRPr lang="en-US" altLang="en-US">
              <a:solidFill>
                <a:srgbClr val="000000"/>
              </a:solidFill>
            </a:endParaRPr>
          </a:p>
        </p:txBody>
      </p:sp>
      <p:sp>
        <p:nvSpPr>
          <p:cNvPr id="6" name="Slide Number Placeholder 5"/>
          <p:cNvSpPr>
            <a:spLocks noGrp="1"/>
          </p:cNvSpPr>
          <p:nvPr>
            <p:ph type="sldNum" sz="quarter" idx="12"/>
          </p:nvPr>
        </p:nvSpPr>
        <p:spPr/>
        <p:txBody>
          <a:bodyPr/>
          <a:lstStyle/>
          <a:p>
            <a:fld id="{A0E083DD-5EEF-4648-9811-B80FC90829F6}" type="slidenum">
              <a:rPr lang="en-US" altLang="en-US" smtClean="0">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1975864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smtClean="0"/>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endParaRPr lang="en-US" altLang="en-US">
              <a:solidFill>
                <a:srgbClr val="000000"/>
              </a:solidFill>
            </a:endParaRPr>
          </a:p>
        </p:txBody>
      </p:sp>
      <p:sp>
        <p:nvSpPr>
          <p:cNvPr id="5" name="Footer Placeholder 4"/>
          <p:cNvSpPr>
            <a:spLocks noGrp="1"/>
          </p:cNvSpPr>
          <p:nvPr>
            <p:ph type="ftr" sz="quarter" idx="11"/>
          </p:nvPr>
        </p:nvSpPr>
        <p:spPr/>
        <p:txBody>
          <a:bodyPr/>
          <a:lstStyle/>
          <a:p>
            <a:endParaRPr lang="en-US" altLang="en-US">
              <a:solidFill>
                <a:srgbClr val="000000"/>
              </a:solidFill>
            </a:endParaRPr>
          </a:p>
        </p:txBody>
      </p:sp>
      <p:sp>
        <p:nvSpPr>
          <p:cNvPr id="6" name="Slide Number Placeholder 5"/>
          <p:cNvSpPr>
            <a:spLocks noGrp="1"/>
          </p:cNvSpPr>
          <p:nvPr>
            <p:ph type="sldNum" sz="quarter" idx="12"/>
          </p:nvPr>
        </p:nvSpPr>
        <p:spPr/>
        <p:txBody>
          <a:bodyPr/>
          <a:lstStyle/>
          <a:p>
            <a:fld id="{642F3277-98C5-4D4C-B009-67B1091A61CD}" type="slidenum">
              <a:rPr lang="en-US" altLang="en-US" smtClean="0">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390931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endParaRPr lang="en-US" altLang="en-US">
              <a:solidFill>
                <a:srgbClr val="000000"/>
              </a:solidFill>
            </a:endParaRPr>
          </a:p>
        </p:txBody>
      </p:sp>
      <p:sp>
        <p:nvSpPr>
          <p:cNvPr id="6" name="Footer Placeholder 5"/>
          <p:cNvSpPr>
            <a:spLocks noGrp="1"/>
          </p:cNvSpPr>
          <p:nvPr>
            <p:ph type="ftr" sz="quarter" idx="11"/>
          </p:nvPr>
        </p:nvSpPr>
        <p:spPr/>
        <p:txBody>
          <a:bodyPr/>
          <a:lstStyle/>
          <a:p>
            <a:endParaRPr lang="en-US" altLang="en-US">
              <a:solidFill>
                <a:srgbClr val="000000"/>
              </a:solidFill>
            </a:endParaRPr>
          </a:p>
        </p:txBody>
      </p:sp>
      <p:sp>
        <p:nvSpPr>
          <p:cNvPr id="7" name="Slide Number Placeholder 6"/>
          <p:cNvSpPr>
            <a:spLocks noGrp="1"/>
          </p:cNvSpPr>
          <p:nvPr>
            <p:ph type="sldNum" sz="quarter" idx="12"/>
          </p:nvPr>
        </p:nvSpPr>
        <p:spPr/>
        <p:txBody>
          <a:bodyPr/>
          <a:lstStyle/>
          <a:p>
            <a:fld id="{D6329F0E-7CF6-4E78-9B61-A370A0D94C5E}" type="slidenum">
              <a:rPr lang="en-US" altLang="en-US" smtClean="0">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3762856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endParaRPr lang="en-US" altLang="en-US">
              <a:solidFill>
                <a:srgbClr val="000000"/>
              </a:solidFill>
            </a:endParaRPr>
          </a:p>
        </p:txBody>
      </p:sp>
      <p:sp>
        <p:nvSpPr>
          <p:cNvPr id="8" name="Footer Placeholder 7"/>
          <p:cNvSpPr>
            <a:spLocks noGrp="1"/>
          </p:cNvSpPr>
          <p:nvPr>
            <p:ph type="ftr" sz="quarter" idx="11"/>
          </p:nvPr>
        </p:nvSpPr>
        <p:spPr/>
        <p:txBody>
          <a:bodyPr/>
          <a:lstStyle/>
          <a:p>
            <a:endParaRPr lang="en-US" altLang="en-US">
              <a:solidFill>
                <a:srgbClr val="000000"/>
              </a:solidFill>
            </a:endParaRPr>
          </a:p>
        </p:txBody>
      </p:sp>
      <p:sp>
        <p:nvSpPr>
          <p:cNvPr id="9" name="Slide Number Placeholder 8"/>
          <p:cNvSpPr>
            <a:spLocks noGrp="1"/>
          </p:cNvSpPr>
          <p:nvPr>
            <p:ph type="sldNum" sz="quarter" idx="12"/>
          </p:nvPr>
        </p:nvSpPr>
        <p:spPr/>
        <p:txBody>
          <a:bodyPr/>
          <a:lstStyle/>
          <a:p>
            <a:fld id="{84C7AF00-008D-47F0-BDDC-1D03FC4E9967}" type="slidenum">
              <a:rPr lang="en-US" altLang="en-US" smtClean="0">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511811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endParaRPr lang="en-US" altLang="en-US">
              <a:solidFill>
                <a:srgbClr val="000000"/>
              </a:solidFill>
            </a:endParaRPr>
          </a:p>
        </p:txBody>
      </p:sp>
      <p:sp>
        <p:nvSpPr>
          <p:cNvPr id="4" name="Footer Placeholder 3"/>
          <p:cNvSpPr>
            <a:spLocks noGrp="1"/>
          </p:cNvSpPr>
          <p:nvPr>
            <p:ph type="ftr" sz="quarter" idx="11"/>
          </p:nvPr>
        </p:nvSpPr>
        <p:spPr/>
        <p:txBody>
          <a:bodyPr/>
          <a:lstStyle/>
          <a:p>
            <a:endParaRPr lang="en-US" altLang="en-US">
              <a:solidFill>
                <a:srgbClr val="000000"/>
              </a:solidFill>
            </a:endParaRPr>
          </a:p>
        </p:txBody>
      </p:sp>
      <p:sp>
        <p:nvSpPr>
          <p:cNvPr id="5" name="Slide Number Placeholder 4"/>
          <p:cNvSpPr>
            <a:spLocks noGrp="1"/>
          </p:cNvSpPr>
          <p:nvPr>
            <p:ph type="sldNum" sz="quarter" idx="12"/>
          </p:nvPr>
        </p:nvSpPr>
        <p:spPr/>
        <p:txBody>
          <a:bodyPr/>
          <a:lstStyle/>
          <a:p>
            <a:fld id="{3923FBB6-B512-48CD-A5E6-898A48F8A120}" type="slidenum">
              <a:rPr lang="en-US" altLang="en-US" smtClean="0">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4293682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ltLang="en-US">
              <a:solidFill>
                <a:srgbClr val="000000"/>
              </a:solidFill>
            </a:endParaRPr>
          </a:p>
        </p:txBody>
      </p:sp>
      <p:sp>
        <p:nvSpPr>
          <p:cNvPr id="3" name="Footer Placeholder 2"/>
          <p:cNvSpPr>
            <a:spLocks noGrp="1"/>
          </p:cNvSpPr>
          <p:nvPr>
            <p:ph type="ftr" sz="quarter" idx="11"/>
          </p:nvPr>
        </p:nvSpPr>
        <p:spPr/>
        <p:txBody>
          <a:bodyPr/>
          <a:lstStyle/>
          <a:p>
            <a:endParaRPr lang="en-US" altLang="en-US">
              <a:solidFill>
                <a:srgbClr val="000000"/>
              </a:solidFill>
            </a:endParaRPr>
          </a:p>
        </p:txBody>
      </p:sp>
      <p:sp>
        <p:nvSpPr>
          <p:cNvPr id="4" name="Slide Number Placeholder 3"/>
          <p:cNvSpPr>
            <a:spLocks noGrp="1"/>
          </p:cNvSpPr>
          <p:nvPr>
            <p:ph type="sldNum" sz="quarter" idx="12"/>
          </p:nvPr>
        </p:nvSpPr>
        <p:spPr/>
        <p:txBody>
          <a:bodyPr/>
          <a:lstStyle/>
          <a:p>
            <a:fld id="{9AF736AC-74F7-42BE-9848-5D183A76CBCB}" type="slidenum">
              <a:rPr lang="en-US" altLang="en-US" smtClean="0">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8793705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US" altLang="en-US">
              <a:solidFill>
                <a:srgbClr val="000000"/>
              </a:solidFill>
            </a:endParaRPr>
          </a:p>
        </p:txBody>
      </p:sp>
      <p:sp>
        <p:nvSpPr>
          <p:cNvPr id="6" name="Footer Placeholder 5"/>
          <p:cNvSpPr>
            <a:spLocks noGrp="1"/>
          </p:cNvSpPr>
          <p:nvPr>
            <p:ph type="ftr" sz="quarter" idx="11"/>
          </p:nvPr>
        </p:nvSpPr>
        <p:spPr/>
        <p:txBody>
          <a:bodyPr/>
          <a:lstStyle/>
          <a:p>
            <a:endParaRPr lang="en-US" altLang="en-US">
              <a:solidFill>
                <a:srgbClr val="000000"/>
              </a:solidFill>
            </a:endParaRPr>
          </a:p>
        </p:txBody>
      </p:sp>
      <p:sp>
        <p:nvSpPr>
          <p:cNvPr id="7" name="Slide Number Placeholder 6"/>
          <p:cNvSpPr>
            <a:spLocks noGrp="1"/>
          </p:cNvSpPr>
          <p:nvPr>
            <p:ph type="sldNum" sz="quarter" idx="12"/>
          </p:nvPr>
        </p:nvSpPr>
        <p:spPr/>
        <p:txBody>
          <a:bodyPr/>
          <a:lstStyle/>
          <a:p>
            <a:fld id="{B40EA0D0-5029-42D9-AB45-32851A27E7AA}" type="slidenum">
              <a:rPr lang="en-US" altLang="en-US" smtClean="0">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0925818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US" altLang="en-US">
              <a:solidFill>
                <a:srgbClr val="000000"/>
              </a:solidFill>
            </a:endParaRPr>
          </a:p>
        </p:txBody>
      </p:sp>
      <p:sp>
        <p:nvSpPr>
          <p:cNvPr id="6" name="Footer Placeholder 5"/>
          <p:cNvSpPr>
            <a:spLocks noGrp="1"/>
          </p:cNvSpPr>
          <p:nvPr>
            <p:ph type="ftr" sz="quarter" idx="11"/>
          </p:nvPr>
        </p:nvSpPr>
        <p:spPr/>
        <p:txBody>
          <a:bodyPr/>
          <a:lstStyle/>
          <a:p>
            <a:endParaRPr lang="en-US" altLang="en-US">
              <a:solidFill>
                <a:srgbClr val="000000"/>
              </a:solidFill>
            </a:endParaRPr>
          </a:p>
        </p:txBody>
      </p:sp>
      <p:sp>
        <p:nvSpPr>
          <p:cNvPr id="7" name="Slide Number Placeholder 6"/>
          <p:cNvSpPr>
            <a:spLocks noGrp="1"/>
          </p:cNvSpPr>
          <p:nvPr>
            <p:ph type="sldNum" sz="quarter" idx="12"/>
          </p:nvPr>
        </p:nvSpPr>
        <p:spPr/>
        <p:txBody>
          <a:bodyPr/>
          <a:lstStyle/>
          <a:p>
            <a:fld id="{86B852A3-C021-4F69-9110-02D44EB02085}" type="slidenum">
              <a:rPr lang="en-US" altLang="en-US" smtClean="0">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95907058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endParaRPr lang="en-US" altLang="en-US">
              <a:solidFill>
                <a:srgbClr val="000000"/>
              </a:solidFill>
            </a:endParaRPr>
          </a:p>
        </p:txBody>
      </p:sp>
      <p:sp>
        <p:nvSpPr>
          <p:cNvPr id="5" name="Footer Placeholder 4"/>
          <p:cNvSpPr>
            <a:spLocks noGrp="1"/>
          </p:cNvSpPr>
          <p:nvPr>
            <p:ph type="ftr" sz="quarter" idx="11"/>
          </p:nvPr>
        </p:nvSpPr>
        <p:spPr/>
        <p:txBody>
          <a:bodyPr/>
          <a:lstStyle/>
          <a:p>
            <a:endParaRPr lang="en-US" altLang="en-US">
              <a:solidFill>
                <a:srgbClr val="000000"/>
              </a:solidFill>
            </a:endParaRPr>
          </a:p>
        </p:txBody>
      </p:sp>
      <p:sp>
        <p:nvSpPr>
          <p:cNvPr id="6" name="Slide Number Placeholder 5"/>
          <p:cNvSpPr>
            <a:spLocks noGrp="1"/>
          </p:cNvSpPr>
          <p:nvPr>
            <p:ph type="sldNum" sz="quarter" idx="12"/>
          </p:nvPr>
        </p:nvSpPr>
        <p:spPr/>
        <p:txBody>
          <a:bodyPr/>
          <a:lstStyle/>
          <a:p>
            <a:fld id="{3099432F-B90D-4453-B7CC-DD29A721EB22}" type="slidenum">
              <a:rPr lang="en-US" altLang="en-US" smtClean="0">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4960809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endParaRPr lang="en-US" altLang="en-US">
              <a:solidFill>
                <a:srgbClr val="000000"/>
              </a:solidFill>
            </a:endParaRPr>
          </a:p>
        </p:txBody>
      </p:sp>
      <p:sp>
        <p:nvSpPr>
          <p:cNvPr id="5" name="Footer Placeholder 4"/>
          <p:cNvSpPr>
            <a:spLocks noGrp="1"/>
          </p:cNvSpPr>
          <p:nvPr>
            <p:ph type="ftr" sz="quarter" idx="11"/>
          </p:nvPr>
        </p:nvSpPr>
        <p:spPr/>
        <p:txBody>
          <a:bodyPr/>
          <a:lstStyle/>
          <a:p>
            <a:endParaRPr lang="en-US" altLang="en-US">
              <a:solidFill>
                <a:srgbClr val="000000"/>
              </a:solidFill>
            </a:endParaRPr>
          </a:p>
        </p:txBody>
      </p:sp>
      <p:sp>
        <p:nvSpPr>
          <p:cNvPr id="6" name="Slide Number Placeholder 5"/>
          <p:cNvSpPr>
            <a:spLocks noGrp="1"/>
          </p:cNvSpPr>
          <p:nvPr>
            <p:ph type="sldNum" sz="quarter" idx="12"/>
          </p:nvPr>
        </p:nvSpPr>
        <p:spPr/>
        <p:txBody>
          <a:bodyPr/>
          <a:lstStyle/>
          <a:p>
            <a:fld id="{E3965295-A0D7-4FFF-A7C6-DA5C874F6142}" type="slidenum">
              <a:rPr lang="en-US" altLang="en-US" smtClean="0">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0576127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3C22443F-5B6F-42E3-9EBE-5C3601508D69}" type="datetimeFigureOut">
              <a:rPr lang="en-GB" smtClean="0"/>
              <a:pPr/>
              <a:t>21/10/2016</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E45CE96-B73F-40F1-A683-0F7623606EC7}" type="slidenum">
              <a:rPr lang="en-GB" smtClean="0"/>
              <a:pPr/>
              <a:t>‹#›</a:t>
            </a:fld>
            <a:endParaRPr lang="en-GB"/>
          </a:p>
        </p:txBody>
      </p:sp>
    </p:spTree>
    <p:extLst>
      <p:ext uri="{BB962C8B-B14F-4D97-AF65-F5344CB8AC3E}">
        <p14:creationId xmlns:p14="http://schemas.microsoft.com/office/powerpoint/2010/main" val="354887766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3C22443F-5B6F-42E3-9EBE-5C3601508D69}" type="datetimeFigureOut">
              <a:rPr lang="en-GB" smtClean="0"/>
              <a:pPr/>
              <a:t>21/10/2016</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E45CE96-B73F-40F1-A683-0F7623606EC7}" type="slidenum">
              <a:rPr lang="en-GB" smtClean="0"/>
              <a:pPr/>
              <a:t>‹#›</a:t>
            </a:fld>
            <a:endParaRPr lang="en-GB"/>
          </a:p>
        </p:txBody>
      </p:sp>
    </p:spTree>
    <p:extLst>
      <p:ext uri="{BB962C8B-B14F-4D97-AF65-F5344CB8AC3E}">
        <p14:creationId xmlns:p14="http://schemas.microsoft.com/office/powerpoint/2010/main" val="3555888357"/>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8.xml"/><Relationship Id="rId1" Type="http://schemas.openxmlformats.org/officeDocument/2006/relationships/vmlDrawing" Target="../drawings/vmlDrawing1.vml"/><Relationship Id="rId4" Type="http://schemas.openxmlformats.org/officeDocument/2006/relationships/image" Target="../media/image1.emf"/></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hyperlink" Target="http://www.studynet1.herts.ac.uk/Program%20Files/TurningPoint/2003/Questions.html"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hyperlink" Target="http://www.forumforthefuture.org/about-us"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2856"/>
            <a:ext cx="7772400" cy="1440160"/>
          </a:xfrm>
        </p:spPr>
        <p:txBody>
          <a:bodyPr>
            <a:normAutofit/>
          </a:bodyPr>
          <a:lstStyle/>
          <a:p>
            <a:pPr algn="l"/>
            <a:r>
              <a:rPr lang="en-GB" sz="4000" dirty="0" smtClean="0">
                <a:solidFill>
                  <a:srgbClr val="0070C0"/>
                </a:solidFill>
              </a:rPr>
              <a:t>CSR Theory</a:t>
            </a:r>
            <a:endParaRPr lang="en-GB" sz="4000" dirty="0">
              <a:solidFill>
                <a:srgbClr val="0070C0"/>
              </a:solidFill>
            </a:endParaRPr>
          </a:p>
        </p:txBody>
      </p:sp>
      <p:sp>
        <p:nvSpPr>
          <p:cNvPr id="8" name="Subtitle 2"/>
          <p:cNvSpPr>
            <a:spLocks noGrp="1"/>
          </p:cNvSpPr>
          <p:nvPr>
            <p:ph type="subTitle" idx="1"/>
          </p:nvPr>
        </p:nvSpPr>
        <p:spPr>
          <a:xfrm>
            <a:off x="755576" y="3789040"/>
            <a:ext cx="6879976" cy="1152128"/>
          </a:xfrm>
        </p:spPr>
        <p:txBody>
          <a:bodyPr>
            <a:normAutofit/>
          </a:bodyPr>
          <a:lstStyle/>
          <a:p>
            <a:pPr algn="l"/>
            <a:r>
              <a:rPr lang="en-GB" dirty="0" smtClean="0">
                <a:solidFill>
                  <a:schemeClr val="tx1"/>
                </a:solidFill>
                <a:effectLst>
                  <a:outerShdw blurRad="38100" dist="38100" dir="2700000" algn="tl">
                    <a:srgbClr val="000000">
                      <a:alpha val="43137"/>
                    </a:srgbClr>
                  </a:outerShdw>
                </a:effectLst>
              </a:rPr>
              <a:t>Caroline Jawad 2016</a:t>
            </a:r>
            <a:endParaRPr lang="en-GB" dirty="0">
              <a:solidFill>
                <a:schemeClr val="tx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9234465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Stakeholder Mapping</a:t>
            </a:r>
            <a:endParaRPr lang="en-GB" dirty="0"/>
          </a:p>
        </p:txBody>
      </p:sp>
      <p:sp>
        <p:nvSpPr>
          <p:cNvPr id="2" name="Content Placeholder 1"/>
          <p:cNvSpPr>
            <a:spLocks noGrp="1"/>
          </p:cNvSpPr>
          <p:nvPr>
            <p:ph idx="1"/>
          </p:nvPr>
        </p:nvSpPr>
        <p:spPr/>
        <p:txBody>
          <a:bodyPr/>
          <a:lstStyle/>
          <a:p>
            <a:r>
              <a:rPr lang="en-GB" dirty="0" smtClean="0"/>
              <a:t>Identify key stakeholders</a:t>
            </a:r>
            <a:endParaRPr lang="en-GB" dirty="0"/>
          </a:p>
        </p:txBody>
      </p:sp>
    </p:spTree>
    <p:extLst>
      <p:ext uri="{BB962C8B-B14F-4D97-AF65-F5344CB8AC3E}">
        <p14:creationId xmlns:p14="http://schemas.microsoft.com/office/powerpoint/2010/main" val="35697393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71138" name="Text Box 2"/>
          <p:cNvSpPr txBox="1">
            <a:spLocks noChangeArrowheads="1"/>
          </p:cNvSpPr>
          <p:nvPr/>
        </p:nvSpPr>
        <p:spPr bwMode="auto">
          <a:xfrm>
            <a:off x="0" y="0"/>
            <a:ext cx="2743200" cy="908050"/>
          </a:xfrm>
          <a:prstGeom prst="rect">
            <a:avLst/>
          </a:prstGeom>
          <a:solidFill>
            <a:srgbClr val="99CC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fontAlgn="base">
              <a:spcBef>
                <a:spcPct val="50000"/>
              </a:spcBef>
              <a:spcAft>
                <a:spcPct val="0"/>
              </a:spcAft>
            </a:pPr>
            <a:endParaRPr lang="en-US" altLang="en-US" sz="200" b="1" smtClean="0">
              <a:solidFill>
                <a:srgbClr val="000000"/>
              </a:solidFill>
            </a:endParaRPr>
          </a:p>
          <a:p>
            <a:pPr fontAlgn="base">
              <a:spcBef>
                <a:spcPct val="50000"/>
              </a:spcBef>
              <a:spcAft>
                <a:spcPct val="0"/>
              </a:spcAft>
            </a:pPr>
            <a:r>
              <a:rPr lang="en-US" altLang="en-US" sz="2400" b="1" smtClean="0">
                <a:solidFill>
                  <a:srgbClr val="000000"/>
                </a:solidFill>
              </a:rPr>
              <a:t>Step 1: Analysis</a:t>
            </a:r>
          </a:p>
          <a:p>
            <a:pPr fontAlgn="base">
              <a:spcBef>
                <a:spcPct val="50000"/>
              </a:spcBef>
              <a:spcAft>
                <a:spcPct val="0"/>
              </a:spcAft>
            </a:pPr>
            <a:endParaRPr lang="en-US" altLang="en-US" sz="1000" b="1" smtClean="0">
              <a:solidFill>
                <a:srgbClr val="000000"/>
              </a:solidFill>
            </a:endParaRPr>
          </a:p>
        </p:txBody>
      </p:sp>
      <p:sp>
        <p:nvSpPr>
          <p:cNvPr id="1371139" name="Rectangle 3"/>
          <p:cNvSpPr>
            <a:spLocks noChangeArrowheads="1"/>
          </p:cNvSpPr>
          <p:nvPr/>
        </p:nvSpPr>
        <p:spPr bwMode="auto">
          <a:xfrm>
            <a:off x="0" y="17145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fontAlgn="base">
              <a:spcBef>
                <a:spcPct val="0"/>
              </a:spcBef>
              <a:spcAft>
                <a:spcPct val="0"/>
              </a:spcAft>
            </a:pPr>
            <a:endParaRPr lang="en-GB" b="1" smtClean="0">
              <a:solidFill>
                <a:srgbClr val="000000"/>
              </a:solidFill>
            </a:endParaRPr>
          </a:p>
        </p:txBody>
      </p:sp>
      <p:sp>
        <p:nvSpPr>
          <p:cNvPr id="1371140" name="Rectangle 4"/>
          <p:cNvSpPr>
            <a:spLocks noChangeArrowheads="1"/>
          </p:cNvSpPr>
          <p:nvPr/>
        </p:nvSpPr>
        <p:spPr bwMode="auto">
          <a:xfrm>
            <a:off x="0" y="17145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fontAlgn="base">
              <a:spcBef>
                <a:spcPct val="0"/>
              </a:spcBef>
              <a:spcAft>
                <a:spcPct val="0"/>
              </a:spcAft>
            </a:pPr>
            <a:endParaRPr lang="en-GB" b="1" smtClean="0">
              <a:solidFill>
                <a:srgbClr val="000000"/>
              </a:solidFill>
            </a:endParaRPr>
          </a:p>
        </p:txBody>
      </p:sp>
      <p:sp>
        <p:nvSpPr>
          <p:cNvPr id="1371145" name="Oval 9"/>
          <p:cNvSpPr>
            <a:spLocks noChangeArrowheads="1"/>
          </p:cNvSpPr>
          <p:nvPr/>
        </p:nvSpPr>
        <p:spPr bwMode="auto">
          <a:xfrm>
            <a:off x="1600200" y="1981200"/>
            <a:ext cx="3124200" cy="2895600"/>
          </a:xfrm>
          <a:prstGeom prst="ellipse">
            <a:avLst/>
          </a:prstGeom>
          <a:solidFill>
            <a:srgbClr val="FFFF00">
              <a:alpha val="50000"/>
            </a:srgbClr>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US" altLang="en-US" b="1" smtClean="0">
                <a:solidFill>
                  <a:srgbClr val="000000"/>
                </a:solidFill>
              </a:rPr>
              <a:t>Impact of Society on</a:t>
            </a:r>
          </a:p>
          <a:p>
            <a:pPr algn="ctr" fontAlgn="base">
              <a:spcBef>
                <a:spcPct val="0"/>
              </a:spcBef>
              <a:spcAft>
                <a:spcPct val="0"/>
              </a:spcAft>
            </a:pPr>
            <a:endParaRPr lang="en-US" altLang="en-US" b="1" smtClean="0">
              <a:solidFill>
                <a:srgbClr val="000000"/>
              </a:solidFill>
            </a:endParaRPr>
          </a:p>
          <a:p>
            <a:pPr algn="ctr" fontAlgn="base">
              <a:spcBef>
                <a:spcPct val="0"/>
              </a:spcBef>
              <a:spcAft>
                <a:spcPct val="0"/>
              </a:spcAft>
            </a:pPr>
            <a:r>
              <a:rPr lang="en-US" altLang="en-US" sz="3600" b="1" smtClean="0">
                <a:solidFill>
                  <a:srgbClr val="000000"/>
                </a:solidFill>
              </a:rPr>
              <a:t>Company</a:t>
            </a:r>
          </a:p>
        </p:txBody>
      </p:sp>
      <p:sp>
        <p:nvSpPr>
          <p:cNvPr id="1371146" name="Oval 10"/>
          <p:cNvSpPr>
            <a:spLocks noChangeArrowheads="1"/>
          </p:cNvSpPr>
          <p:nvPr/>
        </p:nvSpPr>
        <p:spPr bwMode="auto">
          <a:xfrm>
            <a:off x="4419600" y="1981200"/>
            <a:ext cx="3124200" cy="2895600"/>
          </a:xfrm>
          <a:prstGeom prst="ellipse">
            <a:avLst/>
          </a:prstGeom>
          <a:solidFill>
            <a:srgbClr val="FFCC99">
              <a:alpha val="50000"/>
            </a:srgbClr>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US" altLang="en-US" b="1" smtClean="0">
                <a:solidFill>
                  <a:srgbClr val="000000"/>
                </a:solidFill>
              </a:rPr>
              <a:t>Impact of Company on</a:t>
            </a:r>
          </a:p>
          <a:p>
            <a:pPr algn="ctr" fontAlgn="base">
              <a:spcBef>
                <a:spcPct val="0"/>
              </a:spcBef>
              <a:spcAft>
                <a:spcPct val="0"/>
              </a:spcAft>
            </a:pPr>
            <a:endParaRPr lang="en-US" altLang="en-US" b="1" smtClean="0">
              <a:solidFill>
                <a:srgbClr val="000000"/>
              </a:solidFill>
            </a:endParaRPr>
          </a:p>
          <a:p>
            <a:pPr algn="ctr" fontAlgn="base">
              <a:spcBef>
                <a:spcPct val="0"/>
              </a:spcBef>
              <a:spcAft>
                <a:spcPct val="0"/>
              </a:spcAft>
            </a:pPr>
            <a:r>
              <a:rPr lang="en-US" altLang="en-US" sz="3600" b="1" smtClean="0">
                <a:solidFill>
                  <a:srgbClr val="000000"/>
                </a:solidFill>
              </a:rPr>
              <a:t>Society</a:t>
            </a:r>
            <a:endParaRPr lang="en-US" altLang="en-US" sz="3600" smtClean="0">
              <a:solidFill>
                <a:srgbClr val="000000"/>
              </a:solidFill>
            </a:endParaRPr>
          </a:p>
        </p:txBody>
      </p:sp>
      <p:sp>
        <p:nvSpPr>
          <p:cNvPr id="1371147" name="Line 11"/>
          <p:cNvSpPr>
            <a:spLocks noChangeShapeType="1"/>
          </p:cNvSpPr>
          <p:nvPr/>
        </p:nvSpPr>
        <p:spPr bwMode="auto">
          <a:xfrm flipH="1">
            <a:off x="4572000" y="1524000"/>
            <a:ext cx="152400" cy="1905000"/>
          </a:xfrm>
          <a:prstGeom prst="line">
            <a:avLst/>
          </a:prstGeom>
          <a:noFill/>
          <a:ln w="635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spcBef>
                <a:spcPct val="0"/>
              </a:spcBef>
              <a:spcAft>
                <a:spcPct val="0"/>
              </a:spcAft>
            </a:pPr>
            <a:endParaRPr lang="en-GB" b="1" smtClean="0">
              <a:solidFill>
                <a:srgbClr val="000000"/>
              </a:solidFill>
            </a:endParaRPr>
          </a:p>
        </p:txBody>
      </p:sp>
      <p:sp>
        <p:nvSpPr>
          <p:cNvPr id="1371148" name="Text Box 12"/>
          <p:cNvSpPr txBox="1">
            <a:spLocks noChangeArrowheads="1"/>
          </p:cNvSpPr>
          <p:nvPr/>
        </p:nvSpPr>
        <p:spPr bwMode="auto">
          <a:xfrm>
            <a:off x="3962400" y="776288"/>
            <a:ext cx="1905000" cy="8239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fontAlgn="base">
              <a:spcBef>
                <a:spcPct val="50000"/>
              </a:spcBef>
              <a:spcAft>
                <a:spcPct val="0"/>
              </a:spcAft>
            </a:pPr>
            <a:r>
              <a:rPr lang="en-US" altLang="en-US" sz="4800" b="1" smtClean="0">
                <a:solidFill>
                  <a:srgbClr val="000000"/>
                </a:solidFill>
              </a:rPr>
              <a:t>CSR</a:t>
            </a:r>
          </a:p>
        </p:txBody>
      </p:sp>
      <p:sp>
        <p:nvSpPr>
          <p:cNvPr id="1371149" name="Text Box 13"/>
          <p:cNvSpPr txBox="1">
            <a:spLocks noChangeArrowheads="1"/>
          </p:cNvSpPr>
          <p:nvPr/>
        </p:nvSpPr>
        <p:spPr bwMode="auto">
          <a:xfrm>
            <a:off x="0" y="5043488"/>
            <a:ext cx="9144000"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fontAlgn="base">
              <a:spcBef>
                <a:spcPct val="0"/>
              </a:spcBef>
              <a:spcAft>
                <a:spcPct val="0"/>
              </a:spcAft>
            </a:pPr>
            <a:r>
              <a:rPr lang="en-US" altLang="en-US" sz="2800" b="1" smtClean="0">
                <a:solidFill>
                  <a:srgbClr val="333399"/>
                </a:solidFill>
              </a:rPr>
              <a:t>How does this compares with Stakeholder Model ?</a:t>
            </a:r>
          </a:p>
        </p:txBody>
      </p:sp>
    </p:spTree>
    <p:extLst>
      <p:ext uri="{BB962C8B-B14F-4D97-AF65-F5344CB8AC3E}">
        <p14:creationId xmlns:p14="http://schemas.microsoft.com/office/powerpoint/2010/main" val="276946639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90245" name="Text Box 5"/>
          <p:cNvSpPr txBox="1">
            <a:spLocks noChangeArrowheads="1"/>
          </p:cNvSpPr>
          <p:nvPr/>
        </p:nvSpPr>
        <p:spPr bwMode="auto">
          <a:xfrm>
            <a:off x="0" y="0"/>
            <a:ext cx="2743200" cy="908050"/>
          </a:xfrm>
          <a:prstGeom prst="rect">
            <a:avLst/>
          </a:prstGeom>
          <a:solidFill>
            <a:srgbClr val="99CC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fontAlgn="base">
              <a:spcBef>
                <a:spcPct val="50000"/>
              </a:spcBef>
              <a:spcAft>
                <a:spcPct val="0"/>
              </a:spcAft>
            </a:pPr>
            <a:endParaRPr lang="en-US" altLang="en-US" sz="200" b="1" smtClean="0">
              <a:solidFill>
                <a:srgbClr val="000000"/>
              </a:solidFill>
            </a:endParaRPr>
          </a:p>
          <a:p>
            <a:pPr fontAlgn="base">
              <a:spcBef>
                <a:spcPct val="50000"/>
              </a:spcBef>
              <a:spcAft>
                <a:spcPct val="0"/>
              </a:spcAft>
            </a:pPr>
            <a:r>
              <a:rPr lang="en-US" altLang="en-US" sz="2400" b="1" smtClean="0">
                <a:solidFill>
                  <a:srgbClr val="000000"/>
                </a:solidFill>
              </a:rPr>
              <a:t>Step 1: Analysis</a:t>
            </a:r>
          </a:p>
          <a:p>
            <a:pPr fontAlgn="base">
              <a:spcBef>
                <a:spcPct val="50000"/>
              </a:spcBef>
              <a:spcAft>
                <a:spcPct val="0"/>
              </a:spcAft>
            </a:pPr>
            <a:endParaRPr lang="en-US" altLang="en-US" sz="1000" b="1" smtClean="0">
              <a:solidFill>
                <a:srgbClr val="000000"/>
              </a:solidFill>
            </a:endParaRPr>
          </a:p>
        </p:txBody>
      </p:sp>
      <p:sp>
        <p:nvSpPr>
          <p:cNvPr id="1290255" name="Rectangle 15"/>
          <p:cNvSpPr>
            <a:spLocks noChangeArrowheads="1"/>
          </p:cNvSpPr>
          <p:nvPr/>
        </p:nvSpPr>
        <p:spPr bwMode="auto">
          <a:xfrm>
            <a:off x="0" y="17145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fontAlgn="base">
              <a:spcBef>
                <a:spcPct val="0"/>
              </a:spcBef>
              <a:spcAft>
                <a:spcPct val="0"/>
              </a:spcAft>
            </a:pPr>
            <a:endParaRPr lang="en-GB" b="1" smtClean="0">
              <a:solidFill>
                <a:srgbClr val="000000"/>
              </a:solidFill>
            </a:endParaRPr>
          </a:p>
        </p:txBody>
      </p:sp>
      <p:sp>
        <p:nvSpPr>
          <p:cNvPr id="1290257" name="Rectangle 17"/>
          <p:cNvSpPr>
            <a:spLocks noChangeArrowheads="1"/>
          </p:cNvSpPr>
          <p:nvPr/>
        </p:nvSpPr>
        <p:spPr bwMode="auto">
          <a:xfrm>
            <a:off x="0" y="17145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fontAlgn="base">
              <a:spcBef>
                <a:spcPct val="0"/>
              </a:spcBef>
              <a:spcAft>
                <a:spcPct val="0"/>
              </a:spcAft>
            </a:pPr>
            <a:endParaRPr lang="en-GB" b="1" smtClean="0">
              <a:solidFill>
                <a:srgbClr val="000000"/>
              </a:solidFill>
            </a:endParaRPr>
          </a:p>
        </p:txBody>
      </p:sp>
      <p:graphicFrame>
        <p:nvGraphicFramePr>
          <p:cNvPr id="1290256" name="Object 16"/>
          <p:cNvGraphicFramePr>
            <a:graphicFrameLocks noChangeAspect="1"/>
          </p:cNvGraphicFramePr>
          <p:nvPr>
            <p:extLst>
              <p:ext uri="{D42A27DB-BD31-4B8C-83A1-F6EECF244321}">
                <p14:modId xmlns:p14="http://schemas.microsoft.com/office/powerpoint/2010/main" val="1728370706"/>
              </p:ext>
            </p:extLst>
          </p:nvPr>
        </p:nvGraphicFramePr>
        <p:xfrm>
          <a:off x="990600" y="1143000"/>
          <a:ext cx="7315200" cy="5486400"/>
        </p:xfrm>
        <a:graphic>
          <a:graphicData uri="http://schemas.openxmlformats.org/presentationml/2006/ole">
            <mc:AlternateContent xmlns:mc="http://schemas.openxmlformats.org/markup-compatibility/2006">
              <mc:Choice xmlns:v="urn:schemas-microsoft-com:vml" Requires="v">
                <p:oleObj spid="_x0000_s12297" name="Slide" r:id="rId3" imgW="4332694" imgH="3247692" progId="PowerPoint.Slide.8">
                  <p:embed/>
                </p:oleObj>
              </mc:Choice>
              <mc:Fallback>
                <p:oleObj name="Slide" r:id="rId3" imgW="4332694" imgH="3247692" progId="PowerPoint.Slide.8">
                  <p:embed/>
                  <p:pic>
                    <p:nvPicPr>
                      <p:cNvPr id="0" name=""/>
                      <p:cNvPicPr>
                        <a:picLocks noChangeAspect="1" noChangeArrowheads="1"/>
                      </p:cNvPicPr>
                      <p:nvPr/>
                    </p:nvPicPr>
                    <p:blipFill>
                      <a:blip r:embed="rId4"/>
                      <a:srcRect/>
                      <a:stretch>
                        <a:fillRect/>
                      </a:stretch>
                    </p:blipFill>
                    <p:spPr bwMode="auto">
                      <a:xfrm>
                        <a:off x="990600" y="1143000"/>
                        <a:ext cx="7315200" cy="54864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290258" name="Text Box 18"/>
          <p:cNvSpPr txBox="1">
            <a:spLocks noChangeArrowheads="1"/>
          </p:cNvSpPr>
          <p:nvPr/>
        </p:nvSpPr>
        <p:spPr bwMode="auto">
          <a:xfrm>
            <a:off x="609600" y="1066800"/>
            <a:ext cx="1143000" cy="376238"/>
          </a:xfrm>
          <a:prstGeom prst="rect">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fontAlgn="base">
              <a:spcBef>
                <a:spcPct val="50000"/>
              </a:spcBef>
              <a:spcAft>
                <a:spcPct val="0"/>
              </a:spcAft>
            </a:pPr>
            <a:r>
              <a:rPr lang="en-US" altLang="en-US" smtClean="0">
                <a:solidFill>
                  <a:srgbClr val="000000"/>
                </a:solidFill>
              </a:rPr>
              <a:t>Class 2</a:t>
            </a:r>
          </a:p>
        </p:txBody>
      </p:sp>
      <p:sp>
        <p:nvSpPr>
          <p:cNvPr id="1290259" name="Line 19"/>
          <p:cNvSpPr>
            <a:spLocks noChangeShapeType="1"/>
          </p:cNvSpPr>
          <p:nvPr/>
        </p:nvSpPr>
        <p:spPr bwMode="auto">
          <a:xfrm flipV="1">
            <a:off x="304800" y="4419600"/>
            <a:ext cx="1600200" cy="0"/>
          </a:xfrm>
          <a:prstGeom prst="line">
            <a:avLst/>
          </a:prstGeom>
          <a:noFill/>
          <a:ln w="254000">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spcBef>
                <a:spcPct val="0"/>
              </a:spcBef>
              <a:spcAft>
                <a:spcPct val="0"/>
              </a:spcAft>
            </a:pPr>
            <a:endParaRPr lang="en-GB" b="1" smtClean="0">
              <a:solidFill>
                <a:srgbClr val="000000"/>
              </a:solidFill>
            </a:endParaRPr>
          </a:p>
        </p:txBody>
      </p:sp>
      <p:sp>
        <p:nvSpPr>
          <p:cNvPr id="1290261" name="Text Box 21"/>
          <p:cNvSpPr txBox="1">
            <a:spLocks noChangeArrowheads="1"/>
          </p:cNvSpPr>
          <p:nvPr/>
        </p:nvSpPr>
        <p:spPr bwMode="auto">
          <a:xfrm>
            <a:off x="304800" y="3048000"/>
            <a:ext cx="1371600" cy="885825"/>
          </a:xfrm>
          <a:prstGeom prst="rect">
            <a:avLst/>
          </a:prstGeom>
          <a:solidFill>
            <a:schemeClr val="bg1"/>
          </a:solidFill>
          <a:ln w="63500">
            <a:solidFill>
              <a:srgbClr val="FF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fontAlgn="base">
              <a:spcBef>
                <a:spcPct val="50000"/>
              </a:spcBef>
              <a:spcAft>
                <a:spcPct val="0"/>
              </a:spcAft>
            </a:pPr>
            <a:r>
              <a:rPr lang="en-US" altLang="en-US" sz="2400" b="1" smtClean="0">
                <a:solidFill>
                  <a:srgbClr val="FF0000"/>
                </a:solidFill>
              </a:rPr>
              <a:t>Both ways?</a:t>
            </a:r>
          </a:p>
        </p:txBody>
      </p:sp>
    </p:spTree>
    <p:extLst>
      <p:ext uri="{BB962C8B-B14F-4D97-AF65-F5344CB8AC3E}">
        <p14:creationId xmlns:p14="http://schemas.microsoft.com/office/powerpoint/2010/main" val="427170802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Crane and Matten Corporate Citizenship</a:t>
            </a:r>
            <a:endParaRPr lang="en-GB" dirty="0"/>
          </a:p>
        </p:txBody>
      </p:sp>
      <p:sp>
        <p:nvSpPr>
          <p:cNvPr id="3" name="Content Placeholder 2"/>
          <p:cNvSpPr>
            <a:spLocks noGrp="1"/>
          </p:cNvSpPr>
          <p:nvPr>
            <p:ph idx="1"/>
          </p:nvPr>
        </p:nvSpPr>
        <p:spPr/>
        <p:txBody>
          <a:bodyPr/>
          <a:lstStyle/>
          <a:p>
            <a:r>
              <a:rPr lang="en-GB" dirty="0" smtClean="0"/>
              <a:t>Political theories of CSR such as Crane and Matten’s CC are based on Social Contract Theory.  CC generally has a strong sense of business responsibility towards the community.</a:t>
            </a:r>
          </a:p>
          <a:p>
            <a:r>
              <a:rPr lang="en-GB" b="1" dirty="0" smtClean="0"/>
              <a:t>Social contract theory</a:t>
            </a:r>
            <a:r>
              <a:rPr lang="en-GB" dirty="0"/>
              <a:t> </a:t>
            </a:r>
            <a:r>
              <a:rPr lang="en-GB" dirty="0" smtClean="0">
                <a:solidFill>
                  <a:srgbClr val="FF0000"/>
                </a:solidFill>
              </a:rPr>
              <a:t>the view that persons' moral and/or political obligations are dependent upon a </a:t>
            </a:r>
            <a:r>
              <a:rPr lang="en-GB" b="1" dirty="0" smtClean="0">
                <a:solidFill>
                  <a:srgbClr val="FF0000"/>
                </a:solidFill>
              </a:rPr>
              <a:t>contract</a:t>
            </a:r>
            <a:r>
              <a:rPr lang="en-GB" dirty="0" smtClean="0">
                <a:solidFill>
                  <a:srgbClr val="FF0000"/>
                </a:solidFill>
              </a:rPr>
              <a:t> or agreement among them to form the society in which they live.</a:t>
            </a:r>
          </a:p>
          <a:p>
            <a:endParaRPr lang="en-GB" dirty="0"/>
          </a:p>
        </p:txBody>
      </p:sp>
    </p:spTree>
    <p:extLst>
      <p:ext uri="{BB962C8B-B14F-4D97-AF65-F5344CB8AC3E}">
        <p14:creationId xmlns:p14="http://schemas.microsoft.com/office/powerpoint/2010/main" val="2416236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Limited view of </a:t>
            </a:r>
            <a:r>
              <a:rPr lang="en-GB" dirty="0"/>
              <a:t>C</a:t>
            </a:r>
            <a:r>
              <a:rPr lang="en-GB" dirty="0" smtClean="0"/>
              <a:t>orporate Citizenship</a:t>
            </a:r>
            <a:endParaRPr lang="en-GB" dirty="0"/>
          </a:p>
        </p:txBody>
      </p:sp>
      <p:sp>
        <p:nvSpPr>
          <p:cNvPr id="3" name="Content Placeholder 2"/>
          <p:cNvSpPr>
            <a:spLocks noGrp="1"/>
          </p:cNvSpPr>
          <p:nvPr>
            <p:ph idx="1"/>
          </p:nvPr>
        </p:nvSpPr>
        <p:spPr/>
        <p:txBody>
          <a:bodyPr/>
          <a:lstStyle/>
          <a:p>
            <a:r>
              <a:rPr lang="en-GB" dirty="0" smtClean="0"/>
              <a:t>CC  is  identified  as  charitable  donations  and  other  forms  of  corporate  philanthropy  undertaken  in  the  local  community.</a:t>
            </a:r>
          </a:p>
          <a:p>
            <a:r>
              <a:rPr lang="en-GB" dirty="0" smtClean="0"/>
              <a:t>Similar to Carroll’s Philanthropic level of CSR.</a:t>
            </a:r>
          </a:p>
          <a:p>
            <a:r>
              <a:rPr lang="en-GB" dirty="0" smtClean="0"/>
              <a:t>Strategic philanthropy</a:t>
            </a:r>
          </a:p>
          <a:p>
            <a:r>
              <a:rPr lang="en-GB" dirty="0" smtClean="0">
                <a:solidFill>
                  <a:srgbClr val="FF0000"/>
                </a:solidFill>
                <a:effectLst/>
                <a:latin typeface="Arial" panose="020B0604020202020204" pitchFamily="34" charset="0"/>
              </a:rPr>
              <a:t>“giving back to the communities where we operate” since this “makes them better places to live and work, in turn making them better places to do business”</a:t>
            </a:r>
          </a:p>
          <a:p>
            <a:endParaRPr lang="en-GB" dirty="0"/>
          </a:p>
        </p:txBody>
      </p:sp>
    </p:spTree>
    <p:extLst>
      <p:ext uri="{BB962C8B-B14F-4D97-AF65-F5344CB8AC3E}">
        <p14:creationId xmlns:p14="http://schemas.microsoft.com/office/powerpoint/2010/main" val="16076154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Equivalent View of Corporate Citizenship</a:t>
            </a:r>
            <a:endParaRPr lang="en-GB" dirty="0"/>
          </a:p>
        </p:txBody>
      </p:sp>
      <p:sp>
        <p:nvSpPr>
          <p:cNvPr id="3" name="Content Placeholder 2"/>
          <p:cNvSpPr>
            <a:spLocks noGrp="1"/>
          </p:cNvSpPr>
          <p:nvPr>
            <p:ph idx="1"/>
          </p:nvPr>
        </p:nvSpPr>
        <p:spPr/>
        <p:txBody>
          <a:bodyPr/>
          <a:lstStyle/>
          <a:p>
            <a:r>
              <a:rPr lang="en-GB" dirty="0" smtClean="0">
                <a:effectLst/>
                <a:latin typeface="Arial" panose="020B0604020202020204" pitchFamily="34" charset="0"/>
              </a:rPr>
              <a:t>CC with existing conceptions of CSR, without attempting to define any new role for the corporation. This is most evident in Carroll’s (1998) paper “The four faces of corporate citizenship” where he defines CC exactly the same way as he initially defined CSR two decades ago –</a:t>
            </a:r>
            <a:r>
              <a:rPr lang="en-GB" dirty="0">
                <a:latin typeface="Arial" panose="020B0604020202020204" pitchFamily="34" charset="0"/>
              </a:rPr>
              <a:t> </a:t>
            </a:r>
            <a:r>
              <a:rPr lang="en-GB" dirty="0" smtClean="0">
                <a:effectLst/>
                <a:latin typeface="Arial" panose="020B0604020202020204" pitchFamily="34" charset="0"/>
              </a:rPr>
              <a:t>the extent to which businesses meet their economic, legal, ethical and philanthropic as imposed on them by stakeholders. </a:t>
            </a:r>
          </a:p>
          <a:p>
            <a:endParaRPr lang="en-GB" dirty="0"/>
          </a:p>
        </p:txBody>
      </p:sp>
    </p:spTree>
    <p:extLst>
      <p:ext uri="{BB962C8B-B14F-4D97-AF65-F5344CB8AC3E}">
        <p14:creationId xmlns:p14="http://schemas.microsoft.com/office/powerpoint/2010/main" val="15309155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Extended View of Corporate Citizenship</a:t>
            </a:r>
            <a:endParaRPr lang="en-GB" dirty="0"/>
          </a:p>
        </p:txBody>
      </p:sp>
      <p:sp>
        <p:nvSpPr>
          <p:cNvPr id="3" name="Content Placeholder 2"/>
          <p:cNvSpPr>
            <a:spLocks noGrp="1"/>
          </p:cNvSpPr>
          <p:nvPr>
            <p:ph idx="1"/>
          </p:nvPr>
        </p:nvSpPr>
        <p:spPr/>
        <p:txBody>
          <a:bodyPr/>
          <a:lstStyle/>
          <a:p>
            <a:r>
              <a:rPr lang="en-GB" dirty="0">
                <a:latin typeface="Arial" panose="020B0604020202020204" pitchFamily="34" charset="0"/>
              </a:rPr>
              <a:t>C</a:t>
            </a:r>
            <a:r>
              <a:rPr lang="en-GB" dirty="0" smtClean="0">
                <a:effectLst/>
                <a:latin typeface="Arial" panose="020B0604020202020204" pitchFamily="34" charset="0"/>
              </a:rPr>
              <a:t>itizenship which “implies membership in a bounded political (normally national) community”</a:t>
            </a:r>
          </a:p>
          <a:p>
            <a:r>
              <a:rPr lang="en-GB" dirty="0" smtClean="0">
                <a:effectLst/>
                <a:latin typeface="Arial" panose="020B0604020202020204" pitchFamily="34" charset="0"/>
              </a:rPr>
              <a:t>CC, following this idea, implies that corporations are “legal entities with rights and  duties, in effect, ‘citizens’ of states within they operate” </a:t>
            </a:r>
          </a:p>
          <a:p>
            <a:r>
              <a:rPr lang="en-GB" dirty="0" smtClean="0">
                <a:latin typeface="Arial" panose="020B0604020202020204" pitchFamily="34" charset="0"/>
              </a:rPr>
              <a:t>What are these rights?</a:t>
            </a:r>
          </a:p>
          <a:p>
            <a:endParaRPr lang="en-GB" dirty="0" smtClean="0">
              <a:effectLst/>
              <a:latin typeface="Arial" panose="020B0604020202020204" pitchFamily="34" charset="0"/>
            </a:endParaRPr>
          </a:p>
          <a:p>
            <a:endParaRPr lang="en-GB" dirty="0" smtClean="0">
              <a:effectLst/>
              <a:latin typeface="Arial" panose="020B0604020202020204" pitchFamily="34" charset="0"/>
            </a:endParaRPr>
          </a:p>
          <a:p>
            <a:endParaRPr lang="en-GB" dirty="0"/>
          </a:p>
        </p:txBody>
      </p:sp>
    </p:spTree>
    <p:extLst>
      <p:ext uri="{BB962C8B-B14F-4D97-AF65-F5344CB8AC3E}">
        <p14:creationId xmlns:p14="http://schemas.microsoft.com/office/powerpoint/2010/main" val="13105999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Civil Rights</a:t>
            </a:r>
            <a:endParaRPr lang="en-GB" dirty="0"/>
          </a:p>
        </p:txBody>
      </p:sp>
      <p:sp>
        <p:nvSpPr>
          <p:cNvPr id="3" name="Content Placeholder 2"/>
          <p:cNvSpPr>
            <a:spLocks noGrp="1"/>
          </p:cNvSpPr>
          <p:nvPr>
            <p:ph idx="1"/>
          </p:nvPr>
        </p:nvSpPr>
        <p:spPr/>
        <p:txBody>
          <a:bodyPr>
            <a:normAutofit/>
          </a:bodyPr>
          <a:lstStyle/>
          <a:p>
            <a:r>
              <a:rPr lang="en-GB" dirty="0" smtClean="0">
                <a:latin typeface="Arial" panose="020B0604020202020204" pitchFamily="34" charset="0"/>
              </a:rPr>
              <a:t>R</a:t>
            </a:r>
            <a:r>
              <a:rPr lang="en-GB" dirty="0" smtClean="0">
                <a:effectLst/>
                <a:latin typeface="Arial" panose="020B0604020202020204" pitchFamily="34" charset="0"/>
              </a:rPr>
              <a:t>ights that provide freedom</a:t>
            </a:r>
            <a:r>
              <a:rPr lang="en-GB" dirty="0">
                <a:latin typeface="Arial" panose="020B0604020202020204" pitchFamily="34" charset="0"/>
              </a:rPr>
              <a:t> </a:t>
            </a:r>
            <a:r>
              <a:rPr lang="en-GB" dirty="0" smtClean="0">
                <a:effectLst/>
                <a:latin typeface="Arial" panose="020B0604020202020204" pitchFamily="34" charset="0"/>
              </a:rPr>
              <a:t>from</a:t>
            </a:r>
            <a:r>
              <a:rPr lang="en-GB" dirty="0">
                <a:latin typeface="Arial" panose="020B0604020202020204" pitchFamily="34" charset="0"/>
              </a:rPr>
              <a:t> </a:t>
            </a:r>
            <a:r>
              <a:rPr lang="en-GB" dirty="0" smtClean="0">
                <a:effectLst/>
                <a:latin typeface="Arial" panose="020B0604020202020204" pitchFamily="34" charset="0"/>
              </a:rPr>
              <a:t>abuses and interference by third parties (most notably the government); among the most important of which are the right to own property, to  engage in “free” markets or freedom of speech. </a:t>
            </a:r>
          </a:p>
          <a:p>
            <a:pPr marL="0" indent="0">
              <a:buNone/>
            </a:pPr>
            <a:endParaRPr lang="en-GB" dirty="0"/>
          </a:p>
        </p:txBody>
      </p:sp>
    </p:spTree>
    <p:extLst>
      <p:ext uri="{BB962C8B-B14F-4D97-AF65-F5344CB8AC3E}">
        <p14:creationId xmlns:p14="http://schemas.microsoft.com/office/powerpoint/2010/main" val="780616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Rights</a:t>
            </a:r>
            <a:endParaRPr lang="en-GB" dirty="0"/>
          </a:p>
        </p:txBody>
      </p:sp>
      <p:sp>
        <p:nvSpPr>
          <p:cNvPr id="3" name="Content Placeholder 2"/>
          <p:cNvSpPr>
            <a:spLocks noGrp="1"/>
          </p:cNvSpPr>
          <p:nvPr>
            <p:ph idx="1"/>
          </p:nvPr>
        </p:nvSpPr>
        <p:spPr/>
        <p:txBody>
          <a:bodyPr>
            <a:normAutofit/>
          </a:bodyPr>
          <a:lstStyle/>
          <a:p>
            <a:pPr lvl="0"/>
            <a:r>
              <a:rPr lang="en-GB" sz="2000" dirty="0" smtClean="0">
                <a:solidFill>
                  <a:prstClr val="black"/>
                </a:solidFill>
                <a:latin typeface="Arial" panose="020B0604020202020204" pitchFamily="34" charset="0"/>
              </a:rPr>
              <a:t>Individuals have rights that </a:t>
            </a:r>
            <a:r>
              <a:rPr lang="en-GB" sz="2000" dirty="0">
                <a:solidFill>
                  <a:prstClr val="black"/>
                </a:solidFill>
                <a:latin typeface="Arial" panose="020B0604020202020204" pitchFamily="34" charset="0"/>
              </a:rPr>
              <a:t>provide the individual with the </a:t>
            </a:r>
            <a:r>
              <a:rPr lang="en-GB" sz="2000" dirty="0" smtClean="0">
                <a:solidFill>
                  <a:prstClr val="black"/>
                </a:solidFill>
                <a:latin typeface="Arial" panose="020B0604020202020204" pitchFamily="34" charset="0"/>
              </a:rPr>
              <a:t>freedom to participate </a:t>
            </a:r>
            <a:r>
              <a:rPr lang="en-GB" sz="2000" dirty="0">
                <a:solidFill>
                  <a:prstClr val="black"/>
                </a:solidFill>
                <a:latin typeface="Arial" panose="020B0604020202020204" pitchFamily="34" charset="0"/>
              </a:rPr>
              <a:t>in society, such as the right </a:t>
            </a:r>
            <a:r>
              <a:rPr lang="en-GB" sz="2000" dirty="0" smtClean="0">
                <a:solidFill>
                  <a:prstClr val="black"/>
                </a:solidFill>
                <a:latin typeface="Arial" panose="020B0604020202020204" pitchFamily="34" charset="0"/>
              </a:rPr>
              <a:t> to </a:t>
            </a:r>
            <a:r>
              <a:rPr lang="en-GB" sz="2000" dirty="0">
                <a:solidFill>
                  <a:prstClr val="black"/>
                </a:solidFill>
                <a:latin typeface="Arial" panose="020B0604020202020204" pitchFamily="34" charset="0"/>
              </a:rPr>
              <a:t>education, healthcare or various aspects of welfare. </a:t>
            </a:r>
            <a:endParaRPr lang="en-GB" sz="2000" dirty="0" smtClean="0">
              <a:solidFill>
                <a:prstClr val="black"/>
              </a:solidFill>
              <a:latin typeface="Arial" panose="020B0604020202020204" pitchFamily="34" charset="0"/>
            </a:endParaRPr>
          </a:p>
          <a:p>
            <a:r>
              <a:rPr lang="en-GB" sz="2000" dirty="0">
                <a:latin typeface="Arial" panose="020B0604020202020204" pitchFamily="34" charset="0"/>
              </a:rPr>
              <a:t>S</a:t>
            </a:r>
            <a:r>
              <a:rPr lang="en-GB" sz="2000" dirty="0" smtClean="0">
                <a:effectLst/>
                <a:latin typeface="Arial" panose="020B0604020202020204" pitchFamily="34" charset="0"/>
              </a:rPr>
              <a:t>ocial rights are entitlements towards third parties. The key actor here is the government, which on the one hand respects and grants the civil rights of “citizens” and –</a:t>
            </a:r>
            <a:r>
              <a:rPr lang="en-GB" sz="2000" dirty="0">
                <a:latin typeface="Arial" panose="020B0604020202020204" pitchFamily="34" charset="0"/>
              </a:rPr>
              <a:t> </a:t>
            </a:r>
            <a:r>
              <a:rPr lang="en-GB" sz="2000" dirty="0" smtClean="0">
                <a:effectLst/>
                <a:latin typeface="Arial" panose="020B0604020202020204" pitchFamily="34" charset="0"/>
              </a:rPr>
              <a:t>generally by the institutions of the welfare state cares for the </a:t>
            </a:r>
            <a:r>
              <a:rPr lang="en-GB" sz="2000" dirty="0" err="1" smtClean="0">
                <a:effectLst/>
                <a:latin typeface="Arial" panose="020B0604020202020204" pitchFamily="34" charset="0"/>
              </a:rPr>
              <a:t>fulfillment</a:t>
            </a:r>
            <a:r>
              <a:rPr lang="en-GB" sz="2000" dirty="0" smtClean="0">
                <a:effectLst/>
                <a:latin typeface="Arial" panose="020B0604020202020204" pitchFamily="34" charset="0"/>
              </a:rPr>
              <a:t> and protection of social rights.</a:t>
            </a:r>
          </a:p>
          <a:p>
            <a:r>
              <a:rPr lang="en-GB" sz="2000" dirty="0" smtClean="0">
                <a:solidFill>
                  <a:srgbClr val="FF0000"/>
                </a:solidFill>
                <a:latin typeface="Arial" panose="020B0604020202020204" pitchFamily="34" charset="0"/>
              </a:rPr>
              <a:t>About entitlements – CC goes beyond compliance which may be unrealistic.</a:t>
            </a:r>
            <a:endParaRPr lang="en-GB" sz="2000" dirty="0" smtClean="0">
              <a:solidFill>
                <a:srgbClr val="FF0000"/>
              </a:solidFill>
              <a:effectLst/>
              <a:latin typeface="Arial" panose="020B0604020202020204" pitchFamily="34" charset="0"/>
            </a:endParaRPr>
          </a:p>
          <a:p>
            <a:pPr lvl="0"/>
            <a:endParaRPr lang="en-GB" dirty="0"/>
          </a:p>
        </p:txBody>
      </p:sp>
    </p:spTree>
    <p:extLst>
      <p:ext uri="{BB962C8B-B14F-4D97-AF65-F5344CB8AC3E}">
        <p14:creationId xmlns:p14="http://schemas.microsoft.com/office/powerpoint/2010/main" val="30217191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Political Rights</a:t>
            </a:r>
            <a:endParaRPr lang="en-GB" dirty="0"/>
          </a:p>
        </p:txBody>
      </p:sp>
      <p:sp>
        <p:nvSpPr>
          <p:cNvPr id="3" name="Content Placeholder 2"/>
          <p:cNvSpPr>
            <a:spLocks noGrp="1"/>
          </p:cNvSpPr>
          <p:nvPr>
            <p:ph idx="1"/>
          </p:nvPr>
        </p:nvSpPr>
        <p:spPr/>
        <p:txBody>
          <a:bodyPr/>
          <a:lstStyle/>
          <a:p>
            <a:r>
              <a:rPr lang="en-GB" dirty="0" smtClean="0">
                <a:effectLst/>
                <a:latin typeface="Arial" panose="020B0604020202020204" pitchFamily="34" charset="0"/>
              </a:rPr>
              <a:t>Moves beyond the mere protection of the individual’s private sphere towards his or her active participation in society. This includes the right to vote or the right to hold office and, generally speaking, entitles the individual to take part in the process of collective will formation in the public sphere.</a:t>
            </a:r>
          </a:p>
          <a:p>
            <a:r>
              <a:rPr lang="en-GB" dirty="0" smtClean="0">
                <a:solidFill>
                  <a:srgbClr val="FF0000"/>
                </a:solidFill>
                <a:latin typeface="Arial" panose="020B0604020202020204" pitchFamily="34" charset="0"/>
              </a:rPr>
              <a:t>When it comes to CC it is about the right to take part in the process.</a:t>
            </a:r>
            <a:endParaRPr lang="en-GB" dirty="0" smtClean="0">
              <a:solidFill>
                <a:srgbClr val="FF0000"/>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8170050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Greenfield</a:t>
            </a:r>
            <a:endParaRPr lang="en-GB" dirty="0"/>
          </a:p>
        </p:txBody>
      </p:sp>
      <p:sp>
        <p:nvSpPr>
          <p:cNvPr id="2" name="Content Placeholder 1"/>
          <p:cNvSpPr>
            <a:spLocks noGrp="1"/>
          </p:cNvSpPr>
          <p:nvPr>
            <p:ph idx="1"/>
          </p:nvPr>
        </p:nvSpPr>
        <p:spPr/>
        <p:txBody>
          <a:bodyPr>
            <a:normAutofit/>
          </a:bodyPr>
          <a:lstStyle/>
          <a:p>
            <a:endParaRPr lang="en-GB" dirty="0">
              <a:latin typeface="Times New Roman" panose="02020603050405020304" pitchFamily="18" charset="0"/>
            </a:endParaRPr>
          </a:p>
          <a:p>
            <a:r>
              <a:rPr lang="en-GB" dirty="0">
                <a:latin typeface="Times New Roman" panose="02020603050405020304" pitchFamily="18" charset="0"/>
              </a:rPr>
              <a:t>In the Name of </a:t>
            </a:r>
            <a:r>
              <a:rPr lang="en-GB" dirty="0" smtClean="0">
                <a:latin typeface="Times New Roman" panose="02020603050405020304" pitchFamily="18" charset="0"/>
              </a:rPr>
              <a:t>Corporate </a:t>
            </a:r>
            <a:r>
              <a:rPr lang="en-GB" dirty="0">
                <a:latin typeface="Times New Roman" panose="02020603050405020304" pitchFamily="18" charset="0"/>
              </a:rPr>
              <a:t>Social </a:t>
            </a:r>
            <a:r>
              <a:rPr lang="en-GB" dirty="0" smtClean="0">
                <a:latin typeface="Times New Roman" panose="02020603050405020304" pitchFamily="18" charset="0"/>
              </a:rPr>
              <a:t>Responsibility</a:t>
            </a:r>
          </a:p>
          <a:p>
            <a:r>
              <a:rPr lang="en-GB" dirty="0" smtClean="0">
                <a:latin typeface="Times New Roman" panose="02020603050405020304" pitchFamily="18" charset="0"/>
              </a:rPr>
              <a:t>Three </a:t>
            </a:r>
            <a:r>
              <a:rPr lang="en-GB" dirty="0">
                <a:latin typeface="Times New Roman" panose="02020603050405020304" pitchFamily="18" charset="0"/>
              </a:rPr>
              <a:t>groups that defend </a:t>
            </a:r>
            <a:r>
              <a:rPr lang="en-GB" dirty="0" smtClean="0">
                <a:latin typeface="Times New Roman" panose="02020603050405020304" pitchFamily="18" charset="0"/>
              </a:rPr>
              <a:t>CSR </a:t>
            </a:r>
            <a:r>
              <a:rPr lang="en-GB" dirty="0">
                <a:latin typeface="Times New Roman" panose="02020603050405020304" pitchFamily="18" charset="0"/>
              </a:rPr>
              <a:t>but which start out from conceptually </a:t>
            </a:r>
            <a:r>
              <a:rPr lang="en-GB" dirty="0" smtClean="0">
                <a:latin typeface="Times New Roman" panose="02020603050405020304" pitchFamily="18" charset="0"/>
              </a:rPr>
              <a:t>different </a:t>
            </a:r>
            <a:r>
              <a:rPr lang="en-GB" dirty="0">
                <a:latin typeface="Times New Roman" panose="02020603050405020304" pitchFamily="18" charset="0"/>
              </a:rPr>
              <a:t>positions. </a:t>
            </a:r>
            <a:endParaRPr lang="en-GB" dirty="0" smtClean="0">
              <a:latin typeface="Times New Roman" panose="02020603050405020304" pitchFamily="18" charset="0"/>
            </a:endParaRPr>
          </a:p>
          <a:p>
            <a:r>
              <a:rPr lang="en-GB" dirty="0" smtClean="0">
                <a:latin typeface="Times New Roman" panose="02020603050405020304" pitchFamily="18" charset="0"/>
              </a:rPr>
              <a:t>The </a:t>
            </a:r>
            <a:r>
              <a:rPr lang="en-GB" dirty="0">
                <a:latin typeface="Times New Roman" panose="02020603050405020304" pitchFamily="18" charset="0"/>
              </a:rPr>
              <a:t>first group believes that a company is a person with rights and </a:t>
            </a:r>
            <a:r>
              <a:rPr lang="en-GB" dirty="0" smtClean="0">
                <a:latin typeface="Times New Roman" panose="02020603050405020304" pitchFamily="18" charset="0"/>
              </a:rPr>
              <a:t>duties</a:t>
            </a:r>
            <a:r>
              <a:rPr lang="en-GB" dirty="0">
                <a:latin typeface="Times New Roman" panose="02020603050405020304" pitchFamily="18" charset="0"/>
              </a:rPr>
              <a:t>. </a:t>
            </a:r>
            <a:endParaRPr lang="en-GB" dirty="0" smtClean="0">
              <a:latin typeface="Times New Roman" panose="02020603050405020304" pitchFamily="18" charset="0"/>
            </a:endParaRPr>
          </a:p>
        </p:txBody>
      </p:sp>
    </p:spTree>
    <p:extLst>
      <p:ext uri="{BB962C8B-B14F-4D97-AF65-F5344CB8AC3E}">
        <p14:creationId xmlns:p14="http://schemas.microsoft.com/office/powerpoint/2010/main" val="36564215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Greenfield</a:t>
            </a:r>
            <a:endParaRPr lang="en-GB" dirty="0"/>
          </a:p>
        </p:txBody>
      </p:sp>
      <p:sp>
        <p:nvSpPr>
          <p:cNvPr id="2" name="Content Placeholder 1"/>
          <p:cNvSpPr>
            <a:spLocks noGrp="1"/>
          </p:cNvSpPr>
          <p:nvPr>
            <p:ph idx="1"/>
          </p:nvPr>
        </p:nvSpPr>
        <p:spPr/>
        <p:txBody>
          <a:bodyPr/>
          <a:lstStyle/>
          <a:p>
            <a:pPr lvl="0">
              <a:buClr>
                <a:srgbClr val="2DA2BF"/>
              </a:buClr>
            </a:pPr>
            <a:r>
              <a:rPr lang="en-GB" dirty="0">
                <a:solidFill>
                  <a:prstClr val="black"/>
                </a:solidFill>
                <a:latin typeface="Times New Roman" panose="02020603050405020304" pitchFamily="18" charset="0"/>
              </a:rPr>
              <a:t>A second group considers the company to be an artificial legal invention that only has two responsibilities given to it by law: to generate profits for its owners and to  obey the law. </a:t>
            </a:r>
          </a:p>
          <a:p>
            <a:endParaRPr lang="en-GB" dirty="0"/>
          </a:p>
        </p:txBody>
      </p:sp>
    </p:spTree>
    <p:extLst>
      <p:ext uri="{BB962C8B-B14F-4D97-AF65-F5344CB8AC3E}">
        <p14:creationId xmlns:p14="http://schemas.microsoft.com/office/powerpoint/2010/main" val="36219001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Greenfield</a:t>
            </a:r>
            <a:endParaRPr lang="en-GB" dirty="0"/>
          </a:p>
        </p:txBody>
      </p:sp>
      <p:sp>
        <p:nvSpPr>
          <p:cNvPr id="2" name="Content Placeholder 1"/>
          <p:cNvSpPr>
            <a:spLocks noGrp="1"/>
          </p:cNvSpPr>
          <p:nvPr>
            <p:ph idx="1"/>
          </p:nvPr>
        </p:nvSpPr>
        <p:spPr/>
        <p:txBody>
          <a:bodyPr/>
          <a:lstStyle/>
          <a:p>
            <a:r>
              <a:rPr lang="en-GB" dirty="0"/>
              <a:t>A third group tries to incorporate CSR into a broad vision of the </a:t>
            </a:r>
            <a:r>
              <a:rPr lang="en-GB" dirty="0" smtClean="0"/>
              <a:t>company’s </a:t>
            </a:r>
            <a:r>
              <a:rPr lang="en-GB" dirty="0"/>
              <a:t>stakeholder groups, as a mechanism for enhancing its relationships with </a:t>
            </a:r>
            <a:r>
              <a:rPr lang="en-GB" dirty="0" smtClean="0"/>
              <a:t>them</a:t>
            </a:r>
            <a:r>
              <a:rPr lang="en-GB" dirty="0"/>
              <a:t>. </a:t>
            </a:r>
          </a:p>
          <a:p>
            <a:endParaRPr lang="en-GB" dirty="0"/>
          </a:p>
        </p:txBody>
      </p:sp>
    </p:spTree>
    <p:extLst>
      <p:ext uri="{BB962C8B-B14F-4D97-AF65-F5344CB8AC3E}">
        <p14:creationId xmlns:p14="http://schemas.microsoft.com/office/powerpoint/2010/main" val="2353423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Greenfield</a:t>
            </a:r>
            <a:endParaRPr lang="en-GB" dirty="0"/>
          </a:p>
        </p:txBody>
      </p:sp>
      <p:sp>
        <p:nvSpPr>
          <p:cNvPr id="2" name="Content Placeholder 1"/>
          <p:cNvSpPr>
            <a:spLocks noGrp="1"/>
          </p:cNvSpPr>
          <p:nvPr>
            <p:ph idx="1"/>
          </p:nvPr>
        </p:nvSpPr>
        <p:spPr/>
        <p:txBody>
          <a:bodyPr>
            <a:normAutofit/>
          </a:bodyPr>
          <a:lstStyle/>
          <a:p>
            <a:r>
              <a:rPr lang="en-GB" dirty="0">
                <a:latin typeface="Times New Roman" panose="02020603050405020304" pitchFamily="18" charset="0"/>
              </a:rPr>
              <a:t>Regardless of the perspective adopted, </a:t>
            </a:r>
            <a:r>
              <a:rPr lang="en-GB" dirty="0" smtClean="0">
                <a:latin typeface="Times New Roman" panose="02020603050405020304" pitchFamily="18" charset="0"/>
              </a:rPr>
              <a:t>the </a:t>
            </a:r>
            <a:r>
              <a:rPr lang="en-GB" dirty="0">
                <a:latin typeface="Times New Roman" panose="02020603050405020304" pitchFamily="18" charset="0"/>
              </a:rPr>
              <a:t>term </a:t>
            </a:r>
            <a:r>
              <a:rPr lang="en-GB" dirty="0" smtClean="0">
                <a:latin typeface="Times New Roman" panose="02020603050405020304" pitchFamily="18" charset="0"/>
              </a:rPr>
              <a:t>CSR </a:t>
            </a:r>
            <a:r>
              <a:rPr lang="en-GB" dirty="0">
                <a:latin typeface="Times New Roman" panose="02020603050405020304" pitchFamily="18" charset="0"/>
              </a:rPr>
              <a:t>is being used places a dangerous emphasis on the “irresponsibility” of business. </a:t>
            </a:r>
          </a:p>
          <a:p>
            <a:r>
              <a:rPr lang="en-GB" dirty="0">
                <a:latin typeface="Times New Roman" panose="02020603050405020304" pitchFamily="18" charset="0"/>
              </a:rPr>
              <a:t>For Greenfield, this arises out of the confusion caused by considering the company as a </a:t>
            </a:r>
            <a:r>
              <a:rPr lang="en-GB" dirty="0" smtClean="0">
                <a:latin typeface="Times New Roman" panose="02020603050405020304" pitchFamily="18" charset="0"/>
              </a:rPr>
              <a:t>legal </a:t>
            </a:r>
            <a:r>
              <a:rPr lang="en-GB" dirty="0">
                <a:latin typeface="Times New Roman" panose="02020603050405020304" pitchFamily="18" charset="0"/>
              </a:rPr>
              <a:t>person. A legal person is a person, and therefore should be responsible. And as the </a:t>
            </a:r>
            <a:r>
              <a:rPr lang="en-GB" dirty="0" smtClean="0">
                <a:latin typeface="Times New Roman" panose="02020603050405020304" pitchFamily="18" charset="0"/>
              </a:rPr>
              <a:t>opposite </a:t>
            </a:r>
            <a:r>
              <a:rPr lang="en-GB" dirty="0">
                <a:latin typeface="Times New Roman" panose="02020603050405020304" pitchFamily="18" charset="0"/>
              </a:rPr>
              <a:t>of responsible is irresponsible, companies that do not act in accordance with </a:t>
            </a:r>
            <a:r>
              <a:rPr lang="en-GB" dirty="0" smtClean="0">
                <a:latin typeface="Times New Roman" panose="02020603050405020304" pitchFamily="18" charset="0"/>
              </a:rPr>
              <a:t>the </a:t>
            </a:r>
            <a:r>
              <a:rPr lang="en-GB" dirty="0">
                <a:latin typeface="Times New Roman" panose="02020603050405020304" pitchFamily="18" charset="0"/>
              </a:rPr>
              <a:t>principles of CSR must be acting irresponsibly. </a:t>
            </a:r>
            <a:endParaRPr lang="en-GB" dirty="0" smtClean="0">
              <a:latin typeface="Times New Roman" panose="02020603050405020304" pitchFamily="18" charset="0"/>
            </a:endParaRPr>
          </a:p>
          <a:p>
            <a:r>
              <a:rPr lang="en-GB" dirty="0" smtClean="0">
                <a:latin typeface="Times New Roman" panose="02020603050405020304" pitchFamily="18" charset="0"/>
              </a:rPr>
              <a:t>For </a:t>
            </a:r>
            <a:r>
              <a:rPr lang="en-GB" dirty="0">
                <a:latin typeface="Times New Roman" panose="02020603050405020304" pitchFamily="18" charset="0"/>
              </a:rPr>
              <a:t>his part, Greenfield concludes </a:t>
            </a:r>
            <a:r>
              <a:rPr lang="en-GB" dirty="0" smtClean="0">
                <a:latin typeface="Times New Roman" panose="02020603050405020304" pitchFamily="18" charset="0"/>
              </a:rPr>
              <a:t>that </a:t>
            </a:r>
            <a:r>
              <a:rPr lang="en-GB" dirty="0">
                <a:latin typeface="Times New Roman" panose="02020603050405020304" pitchFamily="18" charset="0"/>
              </a:rPr>
              <a:t>the rules of the game have not changed. </a:t>
            </a:r>
          </a:p>
          <a:p>
            <a:endParaRPr lang="en-GB" dirty="0"/>
          </a:p>
        </p:txBody>
      </p:sp>
    </p:spTree>
    <p:extLst>
      <p:ext uri="{BB962C8B-B14F-4D97-AF65-F5344CB8AC3E}">
        <p14:creationId xmlns:p14="http://schemas.microsoft.com/office/powerpoint/2010/main" val="7863529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Greenfield</a:t>
            </a:r>
            <a:endParaRPr lang="en-GB" dirty="0"/>
          </a:p>
        </p:txBody>
      </p:sp>
      <p:sp>
        <p:nvSpPr>
          <p:cNvPr id="2" name="Content Placeholder 1"/>
          <p:cNvSpPr>
            <a:spLocks noGrp="1"/>
          </p:cNvSpPr>
          <p:nvPr>
            <p:ph idx="1"/>
          </p:nvPr>
        </p:nvSpPr>
        <p:spPr/>
        <p:txBody>
          <a:bodyPr>
            <a:normAutofit/>
          </a:bodyPr>
          <a:lstStyle/>
          <a:p>
            <a:pPr lvl="0">
              <a:buClr>
                <a:srgbClr val="2DA2BF"/>
              </a:buClr>
            </a:pPr>
            <a:r>
              <a:rPr lang="en-GB" sz="2400" dirty="0" smtClean="0">
                <a:solidFill>
                  <a:prstClr val="black"/>
                </a:solidFill>
                <a:latin typeface="Times New Roman" panose="02020603050405020304" pitchFamily="18" charset="0"/>
              </a:rPr>
              <a:t>Return </a:t>
            </a:r>
            <a:r>
              <a:rPr lang="en-GB" sz="2400" dirty="0">
                <a:solidFill>
                  <a:prstClr val="black"/>
                </a:solidFill>
                <a:latin typeface="Times New Roman" panose="02020603050405020304" pitchFamily="18" charset="0"/>
              </a:rPr>
              <a:t>to a more </a:t>
            </a:r>
            <a:r>
              <a:rPr lang="en-GB" sz="2400" dirty="0" smtClean="0">
                <a:solidFill>
                  <a:prstClr val="black"/>
                </a:solidFill>
                <a:latin typeface="Times New Roman" panose="02020603050405020304" pitchFamily="18" charset="0"/>
              </a:rPr>
              <a:t>realistic </a:t>
            </a:r>
            <a:r>
              <a:rPr lang="en-GB" sz="2400" dirty="0">
                <a:solidFill>
                  <a:prstClr val="black"/>
                </a:solidFill>
                <a:latin typeface="Times New Roman" panose="02020603050405020304" pitchFamily="18" charset="0"/>
              </a:rPr>
              <a:t>interpretation of those rules. </a:t>
            </a:r>
            <a:endParaRPr lang="en-GB" sz="2400" dirty="0" smtClean="0">
              <a:solidFill>
                <a:prstClr val="black"/>
              </a:solidFill>
              <a:latin typeface="Times New Roman" panose="02020603050405020304" pitchFamily="18" charset="0"/>
            </a:endParaRPr>
          </a:p>
          <a:p>
            <a:pPr lvl="0">
              <a:buClr>
                <a:srgbClr val="2DA2BF"/>
              </a:buClr>
            </a:pPr>
            <a:r>
              <a:rPr lang="en-GB" sz="2400" dirty="0" smtClean="0">
                <a:solidFill>
                  <a:prstClr val="black"/>
                </a:solidFill>
                <a:latin typeface="Times New Roman" panose="02020603050405020304" pitchFamily="18" charset="0"/>
              </a:rPr>
              <a:t>In </a:t>
            </a:r>
            <a:r>
              <a:rPr lang="en-GB" sz="2400" dirty="0">
                <a:solidFill>
                  <a:prstClr val="black"/>
                </a:solidFill>
                <a:latin typeface="Times New Roman" panose="02020603050405020304" pitchFamily="18" charset="0"/>
              </a:rPr>
              <a:t>his view, a practical measure would be </a:t>
            </a:r>
            <a:r>
              <a:rPr lang="en-GB" sz="2400" dirty="0" smtClean="0">
                <a:solidFill>
                  <a:prstClr val="black"/>
                </a:solidFill>
                <a:latin typeface="Times New Roman" panose="02020603050405020304" pitchFamily="18" charset="0"/>
              </a:rPr>
              <a:t>to ‘restrict </a:t>
            </a:r>
            <a:r>
              <a:rPr lang="en-GB" sz="2400" dirty="0">
                <a:solidFill>
                  <a:prstClr val="black"/>
                </a:solidFill>
                <a:latin typeface="Times New Roman" panose="02020603050405020304" pitchFamily="18" charset="0"/>
              </a:rPr>
              <a:t>the ability of NGOs and MNCs to form alliances that supersede governments in </a:t>
            </a:r>
            <a:r>
              <a:rPr lang="en-GB" sz="2400" dirty="0" smtClean="0">
                <a:solidFill>
                  <a:prstClr val="black"/>
                </a:solidFill>
                <a:latin typeface="Times New Roman" panose="02020603050405020304" pitchFamily="18" charset="0"/>
              </a:rPr>
              <a:t>defining </a:t>
            </a:r>
            <a:r>
              <a:rPr lang="en-GB" sz="2400" dirty="0">
                <a:solidFill>
                  <a:prstClr val="black"/>
                </a:solidFill>
                <a:latin typeface="Times New Roman" panose="02020603050405020304" pitchFamily="18" charset="0"/>
              </a:rPr>
              <a:t>what is “good” for </a:t>
            </a:r>
            <a:r>
              <a:rPr lang="en-GB" sz="2400" dirty="0" smtClean="0">
                <a:solidFill>
                  <a:prstClr val="black"/>
                </a:solidFill>
                <a:latin typeface="Times New Roman" panose="02020603050405020304" pitchFamily="18" charset="0"/>
              </a:rPr>
              <a:t>people.’ </a:t>
            </a:r>
          </a:p>
          <a:p>
            <a:pPr lvl="0">
              <a:buClr>
                <a:srgbClr val="2DA2BF"/>
              </a:buClr>
            </a:pPr>
            <a:r>
              <a:rPr lang="en-GB" sz="2400" dirty="0" smtClean="0">
                <a:solidFill>
                  <a:prstClr val="black"/>
                </a:solidFill>
                <a:latin typeface="Times New Roman" panose="02020603050405020304" pitchFamily="18" charset="0"/>
              </a:rPr>
              <a:t>Replace with (public</a:t>
            </a:r>
            <a:r>
              <a:rPr lang="en-GB" sz="2400" dirty="0">
                <a:solidFill>
                  <a:prstClr val="black"/>
                </a:solidFill>
                <a:latin typeface="Times New Roman" panose="02020603050405020304" pitchFamily="18" charset="0"/>
              </a:rPr>
              <a:t>) education so </a:t>
            </a:r>
            <a:r>
              <a:rPr lang="en-GB" sz="2400" dirty="0" smtClean="0">
                <a:solidFill>
                  <a:prstClr val="black"/>
                </a:solidFill>
                <a:latin typeface="Times New Roman" panose="02020603050405020304" pitchFamily="18" charset="0"/>
              </a:rPr>
              <a:t>that </a:t>
            </a:r>
            <a:r>
              <a:rPr lang="en-GB" sz="2400" dirty="0">
                <a:solidFill>
                  <a:prstClr val="black"/>
                </a:solidFill>
                <a:latin typeface="Times New Roman" panose="02020603050405020304" pitchFamily="18" charset="0"/>
              </a:rPr>
              <a:t>individuals are able to discern for themselves what is genuine and what is mere </a:t>
            </a:r>
            <a:r>
              <a:rPr lang="en-GB" sz="2400" dirty="0" smtClean="0">
                <a:solidFill>
                  <a:prstClr val="black"/>
                </a:solidFill>
                <a:latin typeface="Times New Roman" panose="02020603050405020304" pitchFamily="18" charset="0"/>
              </a:rPr>
              <a:t>propaganda</a:t>
            </a:r>
            <a:r>
              <a:rPr lang="en-GB" sz="2400" dirty="0">
                <a:solidFill>
                  <a:prstClr val="black"/>
                </a:solidFill>
                <a:latin typeface="Times New Roman" panose="02020603050405020304" pitchFamily="18" charset="0"/>
              </a:rPr>
              <a:t>. At all events, he says that </a:t>
            </a:r>
            <a:r>
              <a:rPr lang="en-GB" sz="2400" dirty="0" smtClean="0">
                <a:solidFill>
                  <a:prstClr val="black"/>
                </a:solidFill>
                <a:latin typeface="Times New Roman" panose="02020603050405020304" pitchFamily="18" charset="0"/>
              </a:rPr>
              <a:t>‘its </a:t>
            </a:r>
            <a:r>
              <a:rPr lang="en-GB" sz="2400" dirty="0">
                <a:solidFill>
                  <a:prstClr val="black"/>
                </a:solidFill>
                <a:latin typeface="Times New Roman" panose="02020603050405020304" pitchFamily="18" charset="0"/>
              </a:rPr>
              <a:t>our job as citizens to require reasonable </a:t>
            </a:r>
            <a:r>
              <a:rPr lang="en-GB" sz="2400" dirty="0" smtClean="0">
                <a:solidFill>
                  <a:prstClr val="black"/>
                </a:solidFill>
                <a:latin typeface="Times New Roman" panose="02020603050405020304" pitchFamily="18" charset="0"/>
              </a:rPr>
              <a:t>analyses </a:t>
            </a:r>
            <a:r>
              <a:rPr lang="en-GB" sz="2400" dirty="0">
                <a:solidFill>
                  <a:prstClr val="black"/>
                </a:solidFill>
                <a:latin typeface="Times New Roman" panose="02020603050405020304" pitchFamily="18" charset="0"/>
              </a:rPr>
              <a:t>and good answers from those who purport to know what is right or good for </a:t>
            </a:r>
            <a:r>
              <a:rPr lang="en-GB" sz="2400" dirty="0" smtClean="0">
                <a:solidFill>
                  <a:prstClr val="black"/>
                </a:solidFill>
                <a:latin typeface="Times New Roman" panose="02020603050405020304" pitchFamily="18" charset="0"/>
              </a:rPr>
              <a:t>the </a:t>
            </a:r>
            <a:r>
              <a:rPr lang="en-GB" sz="2400" dirty="0">
                <a:solidFill>
                  <a:prstClr val="black"/>
                </a:solidFill>
                <a:latin typeface="Times New Roman" panose="02020603050405020304" pitchFamily="18" charset="0"/>
              </a:rPr>
              <a:t>rest of </a:t>
            </a:r>
            <a:r>
              <a:rPr lang="en-GB" sz="2400" dirty="0" smtClean="0">
                <a:solidFill>
                  <a:prstClr val="black"/>
                </a:solidFill>
                <a:latin typeface="Times New Roman" panose="02020603050405020304" pitchFamily="18" charset="0"/>
              </a:rPr>
              <a:t>us.’ </a:t>
            </a:r>
          </a:p>
          <a:p>
            <a:pPr lvl="0">
              <a:buClr>
                <a:srgbClr val="2DA2BF"/>
              </a:buClr>
            </a:pPr>
            <a:r>
              <a:rPr lang="en-GB" sz="2400" dirty="0" smtClean="0">
                <a:solidFill>
                  <a:prstClr val="black"/>
                </a:solidFill>
                <a:latin typeface="Times New Roman" panose="02020603050405020304" pitchFamily="18" charset="0"/>
              </a:rPr>
              <a:t>Finally</a:t>
            </a:r>
            <a:r>
              <a:rPr lang="en-GB" sz="2400" dirty="0">
                <a:solidFill>
                  <a:prstClr val="black"/>
                </a:solidFill>
                <a:latin typeface="Times New Roman" panose="02020603050405020304" pitchFamily="18" charset="0"/>
              </a:rPr>
              <a:t>, he concludes that responsibility is a burden that can only fall </a:t>
            </a:r>
            <a:r>
              <a:rPr lang="en-GB" sz="2400" dirty="0" smtClean="0">
                <a:solidFill>
                  <a:prstClr val="black"/>
                </a:solidFill>
                <a:latin typeface="Times New Roman" panose="02020603050405020304" pitchFamily="18" charset="0"/>
              </a:rPr>
              <a:t>upon </a:t>
            </a:r>
            <a:r>
              <a:rPr lang="en-GB" sz="2400" dirty="0">
                <a:solidFill>
                  <a:prstClr val="black"/>
                </a:solidFill>
                <a:latin typeface="Times New Roman" panose="02020603050405020304" pitchFamily="18" charset="0"/>
              </a:rPr>
              <a:t>people, and that it is artificial to place the organisation above its members</a:t>
            </a:r>
            <a:r>
              <a:rPr lang="en-GB" sz="2400" dirty="0" smtClean="0">
                <a:solidFill>
                  <a:prstClr val="black"/>
                </a:solidFill>
                <a:latin typeface="Times New Roman" panose="02020603050405020304" pitchFamily="18" charset="0"/>
              </a:rPr>
              <a:t>.</a:t>
            </a:r>
          </a:p>
          <a:p>
            <a:pPr lvl="0">
              <a:buClr>
                <a:srgbClr val="2DA2BF"/>
              </a:buClr>
            </a:pPr>
            <a:endParaRPr lang="en-GB" dirty="0"/>
          </a:p>
        </p:txBody>
      </p:sp>
    </p:spTree>
    <p:extLst>
      <p:ext uri="{BB962C8B-B14F-4D97-AF65-F5344CB8AC3E}">
        <p14:creationId xmlns:p14="http://schemas.microsoft.com/office/powerpoint/2010/main" val="38491927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0" y="2133600"/>
            <a:ext cx="7772400" cy="1439863"/>
          </a:xfrm>
        </p:spPr>
        <p:txBody>
          <a:bodyPr>
            <a:normAutofit/>
          </a:bodyPr>
          <a:lstStyle/>
          <a:p>
            <a:pPr algn="l"/>
            <a:r>
              <a:rPr lang="en-GB" sz="4000" dirty="0" smtClean="0">
                <a:solidFill>
                  <a:srgbClr val="0070C0"/>
                </a:solidFill>
              </a:rPr>
              <a:t>Doing Well by </a:t>
            </a:r>
            <a:r>
              <a:rPr lang="en-GB" sz="4000" dirty="0">
                <a:solidFill>
                  <a:srgbClr val="0070C0"/>
                </a:solidFill>
              </a:rPr>
              <a:t>D</a:t>
            </a:r>
            <a:r>
              <a:rPr lang="en-GB" sz="4000" dirty="0" smtClean="0">
                <a:solidFill>
                  <a:srgbClr val="0070C0"/>
                </a:solidFill>
              </a:rPr>
              <a:t>oing </a:t>
            </a:r>
            <a:r>
              <a:rPr lang="en-GB" sz="4000" dirty="0">
                <a:solidFill>
                  <a:srgbClr val="0070C0"/>
                </a:solidFill>
              </a:rPr>
              <a:t>G</a:t>
            </a:r>
            <a:r>
              <a:rPr lang="en-GB" sz="4000" dirty="0" smtClean="0">
                <a:solidFill>
                  <a:srgbClr val="0070C0"/>
                </a:solidFill>
              </a:rPr>
              <a:t>ood: Stakeholder Theory</a:t>
            </a:r>
            <a:endParaRPr lang="en-GB" sz="4000" dirty="0">
              <a:solidFill>
                <a:srgbClr val="0070C0"/>
              </a:solidFill>
            </a:endParaRPr>
          </a:p>
        </p:txBody>
      </p:sp>
    </p:spTree>
    <p:extLst>
      <p:ext uri="{BB962C8B-B14F-4D97-AF65-F5344CB8AC3E}">
        <p14:creationId xmlns:p14="http://schemas.microsoft.com/office/powerpoint/2010/main" val="27003715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solidFill>
                  <a:srgbClr val="0070C0"/>
                </a:solidFill>
              </a:rPr>
              <a:t>Doing Well by Doing Good</a:t>
            </a:r>
            <a:endParaRPr lang="en-GB" dirty="0">
              <a:solidFill>
                <a:srgbClr val="0070C0"/>
              </a:solidFill>
            </a:endParaRPr>
          </a:p>
        </p:txBody>
      </p:sp>
      <p:sp>
        <p:nvSpPr>
          <p:cNvPr id="2" name="Content Placeholder 1"/>
          <p:cNvSpPr>
            <a:spLocks noGrp="1"/>
          </p:cNvSpPr>
          <p:nvPr>
            <p:ph idx="1"/>
          </p:nvPr>
        </p:nvSpPr>
        <p:spPr>
          <a:xfrm>
            <a:off x="395536" y="1484784"/>
            <a:ext cx="8496944" cy="4525963"/>
          </a:xfrm>
        </p:spPr>
        <p:txBody>
          <a:bodyPr>
            <a:normAutofit/>
          </a:bodyPr>
          <a:lstStyle/>
          <a:p>
            <a:pPr marL="109728" indent="0">
              <a:buNone/>
            </a:pPr>
            <a:r>
              <a:rPr lang="en-GB" sz="2400" b="1" dirty="0" smtClean="0">
                <a:solidFill>
                  <a:srgbClr val="0070C0"/>
                </a:solidFill>
              </a:rPr>
              <a:t>Stakeholder Theory  </a:t>
            </a:r>
          </a:p>
          <a:p>
            <a:pPr marL="109728" indent="0">
              <a:buNone/>
            </a:pPr>
            <a:r>
              <a:rPr lang="en-GB" sz="2400" dirty="0" smtClean="0"/>
              <a:t>Edward Freeman 1984 </a:t>
            </a:r>
          </a:p>
          <a:p>
            <a:pPr marL="109728" indent="0">
              <a:buNone/>
            </a:pPr>
            <a:r>
              <a:rPr lang="en-GB" sz="2400" i="1" dirty="0" smtClean="0"/>
              <a:t>Strategic Management: A Stakeholder Approach</a:t>
            </a:r>
          </a:p>
          <a:p>
            <a:pPr marL="109728" indent="0">
              <a:buFont typeface="Wingdings" pitchFamily="2" charset="2"/>
              <a:buChar char="q"/>
            </a:pPr>
            <a:r>
              <a:rPr lang="en-GB" sz="2400" b="1" dirty="0" smtClean="0">
                <a:solidFill>
                  <a:srgbClr val="0070C0"/>
                </a:solidFill>
              </a:rPr>
              <a:t>Draws on business ethics</a:t>
            </a:r>
            <a:r>
              <a:rPr lang="en-GB" sz="2400" dirty="0" smtClean="0"/>
              <a:t>, from a social justice (deontological) viewpoint, and argues that business actions should be fair. </a:t>
            </a:r>
          </a:p>
          <a:p>
            <a:pPr marL="109728" indent="0">
              <a:buFont typeface="Wingdings" pitchFamily="2" charset="2"/>
              <a:buChar char="q"/>
            </a:pPr>
            <a:r>
              <a:rPr lang="en-GB" sz="2400" b="1" dirty="0" smtClean="0">
                <a:solidFill>
                  <a:srgbClr val="0070C0"/>
                </a:solidFill>
              </a:rPr>
              <a:t>Draws on notion of corporate social responsibility, </a:t>
            </a:r>
            <a:r>
              <a:rPr lang="en-GB" sz="2400" dirty="0" smtClean="0"/>
              <a:t>and argues stakeholder approach is good for business</a:t>
            </a:r>
          </a:p>
          <a:p>
            <a:pPr marL="109728" indent="0">
              <a:buFont typeface="Wingdings" pitchFamily="2" charset="2"/>
              <a:buChar char="§"/>
            </a:pPr>
            <a:r>
              <a:rPr lang="en-GB" sz="2400" dirty="0" smtClean="0"/>
              <a:t>Good corporate citizenship - a way to differentiate</a:t>
            </a:r>
          </a:p>
          <a:p>
            <a:pPr marL="109728" indent="0">
              <a:buNone/>
            </a:pPr>
            <a:r>
              <a:rPr lang="en-GB" sz="1800" dirty="0" smtClean="0"/>
              <a:t>(Readings pp 23-28) </a:t>
            </a:r>
          </a:p>
        </p:txBody>
      </p:sp>
      <p:sp>
        <p:nvSpPr>
          <p:cNvPr id="4" name="TextBox 3"/>
          <p:cNvSpPr txBox="1"/>
          <p:nvPr/>
        </p:nvSpPr>
        <p:spPr>
          <a:xfrm>
            <a:off x="2555776" y="5661248"/>
            <a:ext cx="6480720" cy="646331"/>
          </a:xfrm>
          <a:prstGeom prst="rect">
            <a:avLst/>
          </a:prstGeom>
          <a:noFill/>
        </p:spPr>
        <p:txBody>
          <a:bodyPr wrap="square" rtlCol="0">
            <a:spAutoFit/>
          </a:bodyPr>
          <a:lstStyle/>
          <a:p>
            <a:r>
              <a:rPr lang="en-GB" b="1" dirty="0" smtClean="0">
                <a:solidFill>
                  <a:srgbClr val="0070C0"/>
                </a:solidFill>
                <a:effectLst>
                  <a:outerShdw blurRad="38100" dist="38100" dir="2700000" algn="tl">
                    <a:srgbClr val="C0C0C0"/>
                  </a:outerShdw>
                </a:effectLst>
              </a:rPr>
              <a:t>How can CEOs Change company values?</a:t>
            </a:r>
          </a:p>
          <a:p>
            <a:r>
              <a:rPr lang="en-GB" b="1" dirty="0" smtClean="0">
                <a:solidFill>
                  <a:srgbClr val="0070C0"/>
                </a:solidFill>
                <a:effectLst>
                  <a:outerShdw blurRad="38100" dist="38100" dir="2700000" algn="tl">
                    <a:srgbClr val="C0C0C0"/>
                  </a:outerShdw>
                </a:effectLst>
              </a:rPr>
              <a:t>How can </a:t>
            </a:r>
            <a:r>
              <a:rPr lang="en-GB" b="1" dirty="0" smtClean="0">
                <a:solidFill>
                  <a:srgbClr val="0070C0"/>
                </a:solidFill>
                <a:effectLst>
                  <a:outerShdw blurRad="38100" dist="38100" dir="2700000" algn="tl">
                    <a:srgbClr val="C0C0C0"/>
                  </a:outerShdw>
                </a:effectLst>
              </a:rPr>
              <a:t>organisations </a:t>
            </a:r>
            <a:r>
              <a:rPr lang="en-GB" b="1" dirty="0" smtClean="0">
                <a:solidFill>
                  <a:srgbClr val="0070C0"/>
                </a:solidFill>
                <a:effectLst>
                  <a:outerShdw blurRad="38100" dist="38100" dir="2700000" algn="tl">
                    <a:srgbClr val="C0C0C0"/>
                  </a:outerShdw>
                </a:effectLst>
              </a:rPr>
              <a:t>become good corporate citizens?</a:t>
            </a:r>
            <a:endParaRPr lang="en-GB" b="1" dirty="0">
              <a:solidFill>
                <a:srgbClr val="0070C0"/>
              </a:solidFill>
            </a:endParaRPr>
          </a:p>
        </p:txBody>
      </p:sp>
    </p:spTree>
    <p:extLst>
      <p:ext uri="{BB962C8B-B14F-4D97-AF65-F5344CB8AC3E}">
        <p14:creationId xmlns:p14="http://schemas.microsoft.com/office/powerpoint/2010/main" val="40795089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4274" name="Rectangle 2"/>
          <p:cNvSpPr>
            <a:spLocks noGrp="1" noChangeArrowheads="1"/>
          </p:cNvSpPr>
          <p:nvPr>
            <p:ph type="title" idx="4294967295"/>
          </p:nvPr>
        </p:nvSpPr>
        <p:spPr>
          <a:xfrm>
            <a:off x="533400" y="476250"/>
            <a:ext cx="8610600" cy="941388"/>
          </a:xfrm>
        </p:spPr>
        <p:txBody>
          <a:bodyPr anchor="t">
            <a:normAutofit/>
          </a:bodyPr>
          <a:lstStyle/>
          <a:p>
            <a:r>
              <a:rPr lang="en-GB" sz="3600" b="1" dirty="0" smtClean="0">
                <a:solidFill>
                  <a:srgbClr val="0070C0"/>
                </a:solidFill>
              </a:rPr>
              <a:t>Corporate Social Responsibility </a:t>
            </a:r>
            <a:endParaRPr lang="en-GB" sz="3600" dirty="0">
              <a:solidFill>
                <a:srgbClr val="0070C0"/>
              </a:solidFill>
            </a:endParaRPr>
          </a:p>
        </p:txBody>
      </p:sp>
      <p:sp>
        <p:nvSpPr>
          <p:cNvPr id="54275" name="Rectangle 3"/>
          <p:cNvSpPr>
            <a:spLocks noGrp="1" noChangeArrowheads="1"/>
          </p:cNvSpPr>
          <p:nvPr>
            <p:ph type="body" idx="4294967295"/>
          </p:nvPr>
        </p:nvSpPr>
        <p:spPr>
          <a:xfrm>
            <a:off x="914400" y="1371600"/>
            <a:ext cx="8229600" cy="5105400"/>
          </a:xfrm>
        </p:spPr>
        <p:txBody>
          <a:bodyPr>
            <a:normAutofit lnSpcReduction="10000"/>
          </a:bodyPr>
          <a:lstStyle/>
          <a:p>
            <a:pPr>
              <a:lnSpc>
                <a:spcPct val="90000"/>
              </a:lnSpc>
              <a:buNone/>
            </a:pPr>
            <a:r>
              <a:rPr lang="en-GB" sz="2400" b="1" dirty="0" smtClean="0"/>
              <a:t>A perspective which stresses the responsibilities that corporations have towards society and other stakeholders</a:t>
            </a:r>
          </a:p>
          <a:p>
            <a:pPr algn="r">
              <a:lnSpc>
                <a:spcPct val="90000"/>
              </a:lnSpc>
              <a:buNone/>
            </a:pPr>
            <a:r>
              <a:rPr lang="en-GB" sz="1800" b="1" dirty="0" smtClean="0"/>
              <a:t>(King and </a:t>
            </a:r>
            <a:r>
              <a:rPr lang="en-GB" sz="1800" b="1" dirty="0" err="1" smtClean="0"/>
              <a:t>Lawley</a:t>
            </a:r>
            <a:r>
              <a:rPr lang="en-GB" sz="1800" b="1" dirty="0" smtClean="0"/>
              <a:t>, 2013)</a:t>
            </a:r>
          </a:p>
          <a:p>
            <a:pPr>
              <a:lnSpc>
                <a:spcPct val="90000"/>
              </a:lnSpc>
              <a:buNone/>
            </a:pPr>
            <a:endParaRPr lang="en-GB" sz="2000" b="1" dirty="0"/>
          </a:p>
          <a:p>
            <a:pPr>
              <a:lnSpc>
                <a:spcPct val="90000"/>
              </a:lnSpc>
              <a:buNone/>
            </a:pPr>
            <a:r>
              <a:rPr lang="en-GB" sz="2000" b="1" dirty="0" smtClean="0"/>
              <a:t>CSR requires two principles*:</a:t>
            </a:r>
          </a:p>
          <a:p>
            <a:pPr>
              <a:lnSpc>
                <a:spcPct val="90000"/>
              </a:lnSpc>
              <a:buNone/>
            </a:pPr>
            <a:endParaRPr lang="en-GB" sz="2000" b="1" dirty="0"/>
          </a:p>
          <a:p>
            <a:pPr marL="566928" indent="-457200">
              <a:lnSpc>
                <a:spcPct val="90000"/>
              </a:lnSpc>
              <a:buFont typeface="+mj-lt"/>
              <a:buAutoNum type="arabicPeriod"/>
            </a:pPr>
            <a:r>
              <a:rPr lang="en-GB" sz="2200" dirty="0" smtClean="0"/>
              <a:t>The charitable principle, where the more fortunate help the less fortunate</a:t>
            </a:r>
          </a:p>
          <a:p>
            <a:pPr marL="566928" indent="-457200">
              <a:lnSpc>
                <a:spcPct val="90000"/>
              </a:lnSpc>
              <a:buFont typeface="+mj-lt"/>
              <a:buAutoNum type="arabicPeriod"/>
            </a:pPr>
            <a:r>
              <a:rPr lang="en-GB" sz="2200" dirty="0" smtClean="0"/>
              <a:t>The stewardship principle, where the rich hold the wealth ‘in trust’ for the rest of society</a:t>
            </a:r>
          </a:p>
          <a:p>
            <a:pPr marL="566928" indent="-457200">
              <a:lnSpc>
                <a:spcPct val="90000"/>
              </a:lnSpc>
              <a:buNone/>
            </a:pPr>
            <a:endParaRPr lang="en-GB" sz="2000" dirty="0" smtClean="0"/>
          </a:p>
          <a:p>
            <a:pPr marL="566928" indent="-457200">
              <a:lnSpc>
                <a:spcPct val="90000"/>
              </a:lnSpc>
              <a:buNone/>
            </a:pPr>
            <a:r>
              <a:rPr lang="en-GB" sz="2000" dirty="0" smtClean="0"/>
              <a:t>The belief that these principles, combined with the belief that acting appropriately, result in limited government intervention (rules &amp; regulations) has given CSR considerable credence in business circles (Freeman &amp;  </a:t>
            </a:r>
            <a:r>
              <a:rPr lang="en-GB" sz="2000" dirty="0" err="1" smtClean="0"/>
              <a:t>Liedtka</a:t>
            </a:r>
            <a:r>
              <a:rPr lang="en-GB" sz="2000" dirty="0" smtClean="0"/>
              <a:t>, 1991)</a:t>
            </a:r>
            <a:endParaRPr lang="en-GB" sz="2000" dirty="0"/>
          </a:p>
        </p:txBody>
      </p:sp>
      <p:sp>
        <p:nvSpPr>
          <p:cNvPr id="5" name="TextBox 4"/>
          <p:cNvSpPr txBox="1"/>
          <p:nvPr/>
        </p:nvSpPr>
        <p:spPr>
          <a:xfrm>
            <a:off x="4211960" y="6237312"/>
            <a:ext cx="4932040" cy="369332"/>
          </a:xfrm>
          <a:prstGeom prst="rect">
            <a:avLst/>
          </a:prstGeom>
          <a:noFill/>
        </p:spPr>
        <p:txBody>
          <a:bodyPr wrap="square" rtlCol="0">
            <a:spAutoFit/>
          </a:bodyPr>
          <a:lstStyle/>
          <a:p>
            <a:r>
              <a:rPr lang="en-GB" dirty="0" smtClean="0"/>
              <a:t>*Traced back to philanthropists of 1930s </a:t>
            </a:r>
          </a:p>
        </p:txBody>
      </p:sp>
    </p:spTree>
    <p:extLst>
      <p:ext uri="{BB962C8B-B14F-4D97-AF65-F5344CB8AC3E}">
        <p14:creationId xmlns:p14="http://schemas.microsoft.com/office/powerpoint/2010/main" val="4015147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Capitalism</a:t>
            </a:r>
            <a:endParaRPr lang="en-GB" dirty="0"/>
          </a:p>
        </p:txBody>
      </p:sp>
      <p:sp>
        <p:nvSpPr>
          <p:cNvPr id="3" name="Content Placeholder 2"/>
          <p:cNvSpPr>
            <a:spLocks noGrp="1"/>
          </p:cNvSpPr>
          <p:nvPr>
            <p:ph idx="1"/>
          </p:nvPr>
        </p:nvSpPr>
        <p:spPr/>
        <p:txBody>
          <a:bodyPr/>
          <a:lstStyle/>
          <a:p>
            <a:r>
              <a:rPr lang="en-GB" smtClean="0"/>
              <a:t>n </a:t>
            </a:r>
            <a:r>
              <a:rPr lang="en-GB" dirty="0" smtClean="0"/>
              <a:t>economic and political system in which a country's trade and industry are controlled by private owners for profit, rather than by the state.</a:t>
            </a:r>
            <a:endParaRPr lang="en-GB" dirty="0"/>
          </a:p>
        </p:txBody>
      </p:sp>
    </p:spTree>
    <p:extLst>
      <p:ext uri="{BB962C8B-B14F-4D97-AF65-F5344CB8AC3E}">
        <p14:creationId xmlns:p14="http://schemas.microsoft.com/office/powerpoint/2010/main" val="1801808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539552" y="214313"/>
            <a:ext cx="7992888" cy="1462087"/>
          </a:xfrm>
        </p:spPr>
        <p:txBody>
          <a:bodyPr>
            <a:normAutofit/>
          </a:bodyPr>
          <a:lstStyle/>
          <a:p>
            <a:pPr algn="l" eaLnBrk="1" hangingPunct="1">
              <a:defRPr/>
            </a:pPr>
            <a:r>
              <a:rPr lang="en-GB" sz="4000" dirty="0" smtClean="0">
                <a:solidFill>
                  <a:srgbClr val="0070C0"/>
                </a:solidFill>
              </a:rPr>
              <a:t>CSR, stakeholder theory and ‘ethical capitalism’</a:t>
            </a:r>
            <a:endParaRPr lang="en-US" sz="4000" dirty="0" smtClean="0">
              <a:solidFill>
                <a:srgbClr val="0070C0"/>
              </a:solidFill>
            </a:endParaRPr>
          </a:p>
        </p:txBody>
      </p:sp>
      <p:sp>
        <p:nvSpPr>
          <p:cNvPr id="25603" name="Rectangle 3"/>
          <p:cNvSpPr>
            <a:spLocks noGrp="1" noChangeArrowheads="1"/>
          </p:cNvSpPr>
          <p:nvPr>
            <p:ph idx="1"/>
          </p:nvPr>
        </p:nvSpPr>
        <p:spPr>
          <a:xfrm>
            <a:off x="395536" y="1714500"/>
            <a:ext cx="8748463" cy="4611688"/>
          </a:xfrm>
        </p:spPr>
        <p:txBody>
          <a:bodyPr>
            <a:normAutofit fontScale="92500" lnSpcReduction="10000"/>
          </a:bodyPr>
          <a:lstStyle/>
          <a:p>
            <a:pPr eaLnBrk="1" hangingPunct="1">
              <a:lnSpc>
                <a:spcPct val="110000"/>
              </a:lnSpc>
              <a:spcAft>
                <a:spcPts val="800"/>
              </a:spcAft>
              <a:buNone/>
            </a:pPr>
            <a:r>
              <a:rPr lang="en-GB" sz="2400" b="1" dirty="0" smtClean="0">
                <a:ea typeface="ＭＳ Ｐゴシック"/>
              </a:rPr>
              <a:t>Now widely agreed that business have obligations beyond their legal and economic obligations towards society</a:t>
            </a:r>
          </a:p>
          <a:p>
            <a:pPr eaLnBrk="1" hangingPunct="1">
              <a:lnSpc>
                <a:spcPct val="80000"/>
              </a:lnSpc>
              <a:spcAft>
                <a:spcPts val="800"/>
              </a:spcAft>
              <a:buFont typeface="Wingdings" pitchFamily="2" charset="2"/>
              <a:buChar char="§"/>
            </a:pPr>
            <a:r>
              <a:rPr lang="en-GB" sz="2000" i="1" dirty="0" smtClean="0">
                <a:ea typeface="ＭＳ Ｐゴシック"/>
              </a:rPr>
              <a:t>Moving beyond compliance with laws </a:t>
            </a:r>
            <a:r>
              <a:rPr lang="en-GB" sz="2000" dirty="0" smtClean="0">
                <a:ea typeface="ＭＳ Ｐゴシック"/>
              </a:rPr>
              <a:t>to establish new standards</a:t>
            </a:r>
          </a:p>
          <a:p>
            <a:pPr marL="109728" indent="0" eaLnBrk="1" hangingPunct="1">
              <a:lnSpc>
                <a:spcPct val="80000"/>
              </a:lnSpc>
              <a:spcAft>
                <a:spcPts val="800"/>
              </a:spcAft>
              <a:buNone/>
            </a:pPr>
            <a:endParaRPr lang="en-GB" sz="2400" b="1" dirty="0" smtClean="0">
              <a:solidFill>
                <a:srgbClr val="0070C0"/>
              </a:solidFill>
              <a:ea typeface="ＭＳ Ｐゴシック"/>
            </a:endParaRPr>
          </a:p>
          <a:p>
            <a:pPr marL="109728" indent="0" eaLnBrk="1" hangingPunct="1">
              <a:lnSpc>
                <a:spcPct val="80000"/>
              </a:lnSpc>
              <a:spcAft>
                <a:spcPts val="800"/>
              </a:spcAft>
              <a:buNone/>
            </a:pPr>
            <a:r>
              <a:rPr lang="en-GB" sz="2400" b="1" dirty="0" smtClean="0">
                <a:solidFill>
                  <a:srgbClr val="0070C0"/>
                </a:solidFill>
                <a:ea typeface="ＭＳ Ｐゴシック"/>
              </a:rPr>
              <a:t>Ethical Capitalism* (AKA stakeholder approach)</a:t>
            </a:r>
          </a:p>
          <a:p>
            <a:pPr marL="109728" indent="0" eaLnBrk="1" hangingPunct="1">
              <a:lnSpc>
                <a:spcPct val="80000"/>
              </a:lnSpc>
              <a:spcAft>
                <a:spcPts val="800"/>
              </a:spcAft>
              <a:buNone/>
            </a:pPr>
            <a:r>
              <a:rPr lang="en-GB" sz="2000" dirty="0" smtClean="0">
                <a:ea typeface="ＭＳ Ｐゴシック"/>
              </a:rPr>
              <a:t>A business approach which seeks to integrate CSR as central to the purpose and activity of an </a:t>
            </a:r>
            <a:r>
              <a:rPr lang="en-GB" sz="2000" dirty="0" smtClean="0">
                <a:ea typeface="ＭＳ Ｐゴシック"/>
              </a:rPr>
              <a:t>organisation </a:t>
            </a:r>
            <a:endParaRPr lang="en-GB" sz="2000" dirty="0" smtClean="0">
              <a:ea typeface="ＭＳ Ｐゴシック"/>
            </a:endParaRPr>
          </a:p>
          <a:p>
            <a:pPr eaLnBrk="1" hangingPunct="1">
              <a:lnSpc>
                <a:spcPct val="80000"/>
              </a:lnSpc>
              <a:spcAft>
                <a:spcPts val="800"/>
              </a:spcAft>
              <a:buNone/>
            </a:pPr>
            <a:r>
              <a:rPr lang="en-GB" sz="2200" b="1" dirty="0" smtClean="0">
                <a:solidFill>
                  <a:srgbClr val="0070C0"/>
                </a:solidFill>
                <a:ea typeface="ＭＳ Ｐゴシック"/>
              </a:rPr>
              <a:t>Business benefits include</a:t>
            </a:r>
          </a:p>
          <a:p>
            <a:pPr lvl="1" eaLnBrk="1" hangingPunct="1">
              <a:lnSpc>
                <a:spcPct val="80000"/>
              </a:lnSpc>
              <a:spcAft>
                <a:spcPts val="800"/>
              </a:spcAft>
              <a:buFont typeface="Wingdings" pitchFamily="2" charset="2"/>
              <a:buChar char="§"/>
            </a:pPr>
            <a:r>
              <a:rPr lang="en-GB" sz="2000" dirty="0" smtClean="0">
                <a:ea typeface="ＭＳ Ｐゴシック"/>
              </a:rPr>
              <a:t>Enhanced reputation with consumers </a:t>
            </a:r>
          </a:p>
          <a:p>
            <a:pPr lvl="1" eaLnBrk="1" hangingPunct="1">
              <a:lnSpc>
                <a:spcPct val="80000"/>
              </a:lnSpc>
              <a:spcAft>
                <a:spcPts val="800"/>
              </a:spcAft>
              <a:buFont typeface="Wingdings" pitchFamily="2" charset="2"/>
              <a:buChar char="§"/>
            </a:pPr>
            <a:r>
              <a:rPr lang="en-GB" sz="2000" dirty="0" smtClean="0">
                <a:ea typeface="ＭＳ Ｐゴシック"/>
              </a:rPr>
              <a:t>Improve human rights, workforce welfare and ecological sustainability</a:t>
            </a:r>
          </a:p>
          <a:p>
            <a:pPr lvl="1" eaLnBrk="1" hangingPunct="1">
              <a:lnSpc>
                <a:spcPct val="80000"/>
              </a:lnSpc>
              <a:spcAft>
                <a:spcPts val="800"/>
              </a:spcAft>
              <a:buFont typeface="Wingdings" pitchFamily="2" charset="2"/>
              <a:buChar char="§"/>
            </a:pPr>
            <a:r>
              <a:rPr lang="en-GB" sz="2000" dirty="0" smtClean="0">
                <a:ea typeface="ＭＳ Ｐゴシック"/>
              </a:rPr>
              <a:t>Improved relationships with governments </a:t>
            </a:r>
          </a:p>
          <a:p>
            <a:pPr lvl="1" eaLnBrk="1" hangingPunct="1">
              <a:lnSpc>
                <a:spcPct val="80000"/>
              </a:lnSpc>
              <a:spcAft>
                <a:spcPts val="800"/>
              </a:spcAft>
              <a:buFont typeface="Wingdings" pitchFamily="2" charset="2"/>
              <a:buChar char="§"/>
            </a:pPr>
            <a:r>
              <a:rPr lang="en-GB" sz="2000" dirty="0" smtClean="0">
                <a:ea typeface="ＭＳ Ｐゴシック"/>
              </a:rPr>
              <a:t>positive contribution to national economic and social development</a:t>
            </a:r>
          </a:p>
          <a:p>
            <a:pPr eaLnBrk="1" hangingPunct="1">
              <a:lnSpc>
                <a:spcPct val="80000"/>
              </a:lnSpc>
              <a:spcAft>
                <a:spcPts val="800"/>
              </a:spcAft>
            </a:pPr>
            <a:endParaRPr lang="en-US" sz="2400" dirty="0" smtClean="0">
              <a:ea typeface="ＭＳ Ｐゴシック"/>
            </a:endParaRPr>
          </a:p>
        </p:txBody>
      </p:sp>
      <p:sp>
        <p:nvSpPr>
          <p:cNvPr id="4" name="TextBox 3"/>
          <p:cNvSpPr txBox="1"/>
          <p:nvPr/>
        </p:nvSpPr>
        <p:spPr>
          <a:xfrm>
            <a:off x="4788024" y="6381328"/>
            <a:ext cx="4355976" cy="369332"/>
          </a:xfrm>
          <a:prstGeom prst="rect">
            <a:avLst/>
          </a:prstGeom>
          <a:noFill/>
        </p:spPr>
        <p:txBody>
          <a:bodyPr wrap="square" rtlCol="0">
            <a:spAutoFit/>
          </a:bodyPr>
          <a:lstStyle/>
          <a:p>
            <a:r>
              <a:rPr lang="en-GB" dirty="0" smtClean="0"/>
              <a:t>*King &amp; </a:t>
            </a:r>
            <a:r>
              <a:rPr lang="en-GB" dirty="0" err="1" smtClean="0"/>
              <a:t>Lawley</a:t>
            </a:r>
            <a:r>
              <a:rPr lang="en-GB" dirty="0" smtClean="0"/>
              <a:t> (2013) in Readings</a:t>
            </a:r>
            <a:endParaRPr lang="en-US" dirty="0"/>
          </a:p>
        </p:txBody>
      </p:sp>
    </p:spTree>
    <p:extLst>
      <p:ext uri="{BB962C8B-B14F-4D97-AF65-F5344CB8AC3E}">
        <p14:creationId xmlns:p14="http://schemas.microsoft.com/office/powerpoint/2010/main" val="248439791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435" name="Slide Number Placeholder 5"/>
          <p:cNvSpPr>
            <a:spLocks noGrp="1"/>
          </p:cNvSpPr>
          <p:nvPr>
            <p:ph type="sldNum" sz="quarter" idx="12"/>
          </p:nvPr>
        </p:nvSpPr>
        <p:spPr>
          <a:xfrm>
            <a:off x="2555875" y="6071890"/>
            <a:ext cx="6457950" cy="525462"/>
          </a:xfrm>
          <a:noFill/>
          <a:ln>
            <a:miter lim="800000"/>
            <a:headEnd/>
            <a:tailEnd/>
          </a:ln>
        </p:spPr>
        <p:txBody>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eaLnBrk="1" hangingPunct="1"/>
            <a:r>
              <a:rPr lang="en-US" sz="2000" dirty="0">
                <a:solidFill>
                  <a:srgbClr val="0070C0"/>
                </a:solidFill>
              </a:rPr>
              <a:t>Evaluating c</a:t>
            </a:r>
            <a:r>
              <a:rPr lang="en-US" sz="2000" dirty="0" smtClean="0">
                <a:solidFill>
                  <a:srgbClr val="0070C0"/>
                </a:solidFill>
              </a:rPr>
              <a:t>orporate responsibility using Carroll’s (1991) pyramid [illustrates levels of CSR]</a:t>
            </a:r>
            <a:endParaRPr lang="en-US" sz="2000" dirty="0">
              <a:solidFill>
                <a:srgbClr val="0070C0"/>
              </a:solidFill>
              <a:latin typeface="Tahoma" pitchFamily="34" charset="0"/>
            </a:endParaRPr>
          </a:p>
        </p:txBody>
      </p:sp>
      <p:sp>
        <p:nvSpPr>
          <p:cNvPr id="18436" name="Rectangle 2"/>
          <p:cNvSpPr>
            <a:spLocks noGrp="1" noChangeArrowheads="1"/>
          </p:cNvSpPr>
          <p:nvPr>
            <p:ph type="title" idx="4294967295"/>
          </p:nvPr>
        </p:nvSpPr>
        <p:spPr>
          <a:xfrm>
            <a:off x="0" y="476250"/>
            <a:ext cx="8291513" cy="576263"/>
          </a:xfrm>
        </p:spPr>
        <p:txBody>
          <a:bodyPr anchor="b">
            <a:noAutofit/>
          </a:bodyPr>
          <a:lstStyle/>
          <a:p>
            <a:r>
              <a:rPr lang="en-GB" sz="3600" dirty="0">
                <a:solidFill>
                  <a:srgbClr val="0070C0"/>
                </a:solidFill>
              </a:rPr>
              <a:t>Doing Well by doing Good</a:t>
            </a:r>
            <a:endParaRPr lang="en-US" sz="3600" dirty="0"/>
          </a:p>
        </p:txBody>
      </p:sp>
      <p:pic>
        <p:nvPicPr>
          <p:cNvPr id="14340" name="Picture 4" descr="95840_e050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35696" y="1196975"/>
            <a:ext cx="5986463" cy="4598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41" name="FlagCount" hidden="1">
            <a:hlinkClick r:id="rId4" action="ppaction://hlinkfile"/>
          </p:cNvPr>
          <p:cNvSpPr>
            <a:spLocks noChangeArrowheads="1"/>
          </p:cNvSpPr>
          <p:nvPr/>
        </p:nvSpPr>
        <p:spPr bwMode="auto">
          <a:xfrm>
            <a:off x="8255000" y="254000"/>
            <a:ext cx="381000" cy="317500"/>
          </a:xfrm>
          <a:prstGeom prst="wedgeRoundRectCallout">
            <a:avLst>
              <a:gd name="adj1" fmla="val -43750"/>
              <a:gd name="adj2" fmla="val 70000"/>
              <a:gd name="adj3" fmla="val 16667"/>
            </a:avLst>
          </a:prstGeom>
          <a:solidFill>
            <a:schemeClr val="accent1">
              <a:alpha val="25098"/>
            </a:schemeClr>
          </a:solidFill>
          <a:ln w="19050">
            <a:solidFill>
              <a:schemeClr val="tx1"/>
            </a:solidFill>
            <a:miter lim="800000"/>
            <a:headEnd/>
            <a:tailEnd/>
          </a:ln>
        </p:spPr>
        <p:txBody>
          <a:bodyPr wrap="none" anchor="ctr"/>
          <a:lstStyle/>
          <a:p>
            <a:pPr algn="ctr"/>
            <a:r>
              <a:rPr lang="en-US" sz="1400" b="1">
                <a:latin typeface="Tahoma" pitchFamily="34" charset="0"/>
              </a:rPr>
              <a:t>0</a:t>
            </a:r>
          </a:p>
        </p:txBody>
      </p:sp>
      <p:sp>
        <p:nvSpPr>
          <p:cNvPr id="14343" name="Text Box 7"/>
          <p:cNvSpPr txBox="1">
            <a:spLocks noChangeArrowheads="1"/>
          </p:cNvSpPr>
          <p:nvPr/>
        </p:nvSpPr>
        <p:spPr bwMode="auto">
          <a:xfrm>
            <a:off x="179512" y="3429000"/>
            <a:ext cx="2736726" cy="7848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GB" b="1" dirty="0" smtClean="0"/>
              <a:t>Milton Friedman1970</a:t>
            </a:r>
          </a:p>
          <a:p>
            <a:pPr>
              <a:spcBef>
                <a:spcPct val="50000"/>
              </a:spcBef>
            </a:pPr>
            <a:r>
              <a:rPr lang="en-GB" b="1" dirty="0" smtClean="0"/>
              <a:t> ‘shareholder values’</a:t>
            </a:r>
            <a:endParaRPr lang="en-GB" b="1" dirty="0"/>
          </a:p>
        </p:txBody>
      </p:sp>
      <p:sp>
        <p:nvSpPr>
          <p:cNvPr id="14344" name="Text Box 8"/>
          <p:cNvSpPr txBox="1">
            <a:spLocks noChangeArrowheads="1"/>
          </p:cNvSpPr>
          <p:nvPr/>
        </p:nvSpPr>
        <p:spPr bwMode="auto">
          <a:xfrm>
            <a:off x="6202362" y="2133600"/>
            <a:ext cx="2690117" cy="7848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GB" b="1" dirty="0" smtClean="0">
                <a:solidFill>
                  <a:srgbClr val="0070C0"/>
                </a:solidFill>
              </a:rPr>
              <a:t>Edward Freeman 1984</a:t>
            </a:r>
          </a:p>
          <a:p>
            <a:pPr>
              <a:spcBef>
                <a:spcPct val="50000"/>
              </a:spcBef>
            </a:pPr>
            <a:r>
              <a:rPr lang="en-GB" b="1" dirty="0" smtClean="0">
                <a:solidFill>
                  <a:srgbClr val="0070C0"/>
                </a:solidFill>
              </a:rPr>
              <a:t>   ‘stakeholder values’</a:t>
            </a:r>
            <a:endParaRPr lang="en-GB" b="1" dirty="0">
              <a:solidFill>
                <a:srgbClr val="0070C0"/>
              </a:solidFill>
            </a:endParaRPr>
          </a:p>
        </p:txBody>
      </p:sp>
      <p:sp>
        <p:nvSpPr>
          <p:cNvPr id="14345" name="Line 9"/>
          <p:cNvSpPr>
            <a:spLocks noChangeShapeType="1"/>
          </p:cNvSpPr>
          <p:nvPr/>
        </p:nvSpPr>
        <p:spPr bwMode="auto">
          <a:xfrm>
            <a:off x="2123728" y="3717032"/>
            <a:ext cx="936749" cy="792286"/>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346" name="Line 10"/>
          <p:cNvSpPr>
            <a:spLocks noChangeShapeType="1"/>
          </p:cNvSpPr>
          <p:nvPr/>
        </p:nvSpPr>
        <p:spPr bwMode="auto">
          <a:xfrm flipH="1">
            <a:off x="5662612" y="2420888"/>
            <a:ext cx="1079500" cy="547291"/>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extLst>
      <p:ext uri="{BB962C8B-B14F-4D97-AF65-F5344CB8AC3E}">
        <p14:creationId xmlns:p14="http://schemas.microsoft.com/office/powerpoint/2010/main" val="6439971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0659" name="Rectangle 2"/>
          <p:cNvSpPr>
            <a:spLocks noGrp="1" noChangeArrowheads="1"/>
          </p:cNvSpPr>
          <p:nvPr>
            <p:ph type="title" idx="4294967295"/>
          </p:nvPr>
        </p:nvSpPr>
        <p:spPr>
          <a:xfrm>
            <a:off x="925513" y="692150"/>
            <a:ext cx="8218487" cy="1081088"/>
          </a:xfrm>
        </p:spPr>
        <p:txBody>
          <a:bodyPr/>
          <a:lstStyle/>
          <a:p>
            <a:pPr algn="l"/>
            <a:r>
              <a:rPr lang="en-US" sz="3200" b="1" dirty="0" smtClean="0">
                <a:solidFill>
                  <a:srgbClr val="0070C0"/>
                </a:solidFill>
              </a:rPr>
              <a:t>The </a:t>
            </a:r>
            <a:r>
              <a:rPr lang="en-US" sz="3200" b="1" dirty="0" err="1" smtClean="0">
                <a:solidFill>
                  <a:srgbClr val="0070C0"/>
                </a:solidFill>
              </a:rPr>
              <a:t>Organisation</a:t>
            </a:r>
            <a:r>
              <a:rPr lang="en-US" sz="3200" b="1" dirty="0" smtClean="0">
                <a:solidFill>
                  <a:srgbClr val="0070C0"/>
                </a:solidFill>
              </a:rPr>
              <a:t> </a:t>
            </a:r>
            <a:r>
              <a:rPr lang="en-US" sz="3200" b="1" dirty="0" smtClean="0">
                <a:solidFill>
                  <a:srgbClr val="0070C0"/>
                </a:solidFill>
              </a:rPr>
              <a:t>and its Competitive Environment</a:t>
            </a:r>
          </a:p>
        </p:txBody>
      </p:sp>
      <p:sp>
        <p:nvSpPr>
          <p:cNvPr id="70660" name="Rectangle 3"/>
          <p:cNvSpPr>
            <a:spLocks noGrp="1" noChangeArrowheads="1"/>
          </p:cNvSpPr>
          <p:nvPr>
            <p:ph type="body" idx="4294967295"/>
          </p:nvPr>
        </p:nvSpPr>
        <p:spPr>
          <a:xfrm>
            <a:off x="0" y="2060575"/>
            <a:ext cx="8208963" cy="3889375"/>
          </a:xfrm>
        </p:spPr>
        <p:txBody>
          <a:bodyPr>
            <a:normAutofit lnSpcReduction="10000"/>
          </a:bodyPr>
          <a:lstStyle/>
          <a:p>
            <a:pPr>
              <a:lnSpc>
                <a:spcPct val="80000"/>
              </a:lnSpc>
              <a:buFontTx/>
              <a:buNone/>
            </a:pPr>
            <a:r>
              <a:rPr lang="en-GB" sz="2000" dirty="0" smtClean="0"/>
              <a:t>Traditionally, CEOs and strategy writers see only forces of </a:t>
            </a:r>
            <a:r>
              <a:rPr lang="en-GB" sz="2000" i="1" dirty="0" smtClean="0"/>
              <a:t>competition</a:t>
            </a:r>
            <a:r>
              <a:rPr lang="en-GB" sz="2000" dirty="0" smtClean="0"/>
              <a:t> in operational environment, however…</a:t>
            </a:r>
          </a:p>
          <a:p>
            <a:pPr>
              <a:lnSpc>
                <a:spcPct val="80000"/>
              </a:lnSpc>
              <a:buFontTx/>
              <a:buNone/>
            </a:pPr>
            <a:endParaRPr lang="en-GB" sz="2000" i="1" dirty="0" smtClean="0"/>
          </a:p>
          <a:p>
            <a:pPr>
              <a:lnSpc>
                <a:spcPct val="80000"/>
              </a:lnSpc>
              <a:buFont typeface="Wingdings" pitchFamily="2" charset="2"/>
              <a:buChar char="§"/>
            </a:pPr>
            <a:r>
              <a:rPr lang="en-GB" sz="2000" dirty="0" smtClean="0"/>
              <a:t>Competitive / operating environment includes numerous stakeholders (Stakeholder Theory, Freeman 1984)</a:t>
            </a:r>
          </a:p>
          <a:p>
            <a:pPr marL="109728" indent="0">
              <a:lnSpc>
                <a:spcPct val="80000"/>
              </a:lnSpc>
              <a:buNone/>
            </a:pPr>
            <a:endParaRPr lang="en-GB" sz="2000" dirty="0" smtClean="0"/>
          </a:p>
          <a:p>
            <a:pPr>
              <a:lnSpc>
                <a:spcPct val="80000"/>
              </a:lnSpc>
              <a:buFont typeface="Wingdings" pitchFamily="2" charset="2"/>
              <a:buChar char="§"/>
            </a:pPr>
            <a:r>
              <a:rPr lang="en-GB" sz="2000" dirty="0" smtClean="0"/>
              <a:t>Stakeholders can be become allies (affect &amp; affected by firm)</a:t>
            </a:r>
          </a:p>
          <a:p>
            <a:pPr>
              <a:lnSpc>
                <a:spcPct val="80000"/>
              </a:lnSpc>
              <a:buFont typeface="Wingdings" pitchFamily="2" charset="2"/>
              <a:buChar char="§"/>
            </a:pPr>
            <a:endParaRPr lang="en-GB" sz="2000" dirty="0" smtClean="0"/>
          </a:p>
          <a:p>
            <a:pPr>
              <a:lnSpc>
                <a:spcPct val="80000"/>
              </a:lnSpc>
              <a:buFont typeface="Wingdings" pitchFamily="2" charset="2"/>
              <a:buChar char="§"/>
            </a:pPr>
            <a:r>
              <a:rPr lang="en-GB" sz="2000" dirty="0" smtClean="0"/>
              <a:t>They can provide information about changes in the broad environment (social attitudes / trends)</a:t>
            </a:r>
          </a:p>
          <a:p>
            <a:pPr>
              <a:lnSpc>
                <a:spcPct val="80000"/>
              </a:lnSpc>
              <a:buFont typeface="Wingdings" pitchFamily="2" charset="2"/>
              <a:buChar char="§"/>
            </a:pPr>
            <a:endParaRPr lang="en-GB" sz="2000" dirty="0" smtClean="0"/>
          </a:p>
          <a:p>
            <a:pPr>
              <a:lnSpc>
                <a:spcPct val="80000"/>
              </a:lnSpc>
              <a:buFont typeface="Wingdings" pitchFamily="2" charset="2"/>
              <a:buChar char="§"/>
            </a:pPr>
            <a:r>
              <a:rPr lang="en-GB" sz="2000" dirty="0" smtClean="0"/>
              <a:t>They can </a:t>
            </a:r>
            <a:r>
              <a:rPr lang="en-GB" sz="2000" i="1" dirty="0" smtClean="0"/>
              <a:t>co-operate</a:t>
            </a:r>
            <a:r>
              <a:rPr lang="en-GB" sz="2000" dirty="0" smtClean="0"/>
              <a:t> in finding new ways </a:t>
            </a:r>
            <a:r>
              <a:rPr lang="en-GB" sz="2000" dirty="0" err="1" smtClean="0"/>
              <a:t>forward</a:t>
            </a:r>
            <a:r>
              <a:rPr lang="en-GB" sz="2000" b="1" i="1" dirty="0" err="1" smtClean="0"/>
              <a:t>and</a:t>
            </a:r>
            <a:r>
              <a:rPr lang="en-GB" sz="2000" b="1" i="1" dirty="0" smtClean="0"/>
              <a:t> achieve competitive advantage</a:t>
            </a:r>
            <a:endParaRPr lang="en-US" sz="2000" dirty="0" smtClean="0"/>
          </a:p>
        </p:txBody>
      </p:sp>
      <p:sp>
        <p:nvSpPr>
          <p:cNvPr id="5" name="TextBox 4"/>
          <p:cNvSpPr txBox="1"/>
          <p:nvPr/>
        </p:nvSpPr>
        <p:spPr>
          <a:xfrm>
            <a:off x="3851920" y="5949280"/>
            <a:ext cx="5184576" cy="646331"/>
          </a:xfrm>
          <a:prstGeom prst="rect">
            <a:avLst/>
          </a:prstGeom>
          <a:noFill/>
        </p:spPr>
        <p:txBody>
          <a:bodyPr wrap="square" rtlCol="0">
            <a:spAutoFit/>
          </a:bodyPr>
          <a:lstStyle/>
          <a:p>
            <a:r>
              <a:rPr lang="en-GB" dirty="0" smtClean="0">
                <a:solidFill>
                  <a:srgbClr val="0070C0"/>
                </a:solidFill>
              </a:rPr>
              <a:t>Challenge for firms is to define stakeholders and decide how much to privilege them  </a:t>
            </a:r>
            <a:endParaRPr lang="en-US" dirty="0">
              <a:solidFill>
                <a:srgbClr val="0070C0"/>
              </a:solidFill>
            </a:endParaRPr>
          </a:p>
        </p:txBody>
      </p:sp>
    </p:spTree>
    <p:extLst>
      <p:ext uri="{BB962C8B-B14F-4D97-AF65-F5344CB8AC3E}">
        <p14:creationId xmlns:p14="http://schemas.microsoft.com/office/powerpoint/2010/main" val="226553195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7346" name="Rectangle 2"/>
          <p:cNvSpPr>
            <a:spLocks noGrp="1" noChangeArrowheads="1"/>
          </p:cNvSpPr>
          <p:nvPr>
            <p:ph type="title" idx="4294967295"/>
          </p:nvPr>
        </p:nvSpPr>
        <p:spPr>
          <a:xfrm>
            <a:off x="863600" y="260350"/>
            <a:ext cx="8280400" cy="1150938"/>
          </a:xfrm>
        </p:spPr>
        <p:txBody>
          <a:bodyPr anchor="b">
            <a:normAutofit/>
          </a:bodyPr>
          <a:lstStyle/>
          <a:p>
            <a:r>
              <a:rPr lang="en-GB" sz="4000" dirty="0">
                <a:solidFill>
                  <a:srgbClr val="0070C0"/>
                </a:solidFill>
              </a:rPr>
              <a:t>Balancing Stakeholder Interests: </a:t>
            </a:r>
            <a:r>
              <a:rPr lang="en-GB" sz="3600" dirty="0"/>
              <a:t/>
            </a:r>
            <a:br>
              <a:rPr lang="en-GB" sz="3600" dirty="0"/>
            </a:br>
            <a:r>
              <a:rPr lang="en-GB" sz="3600" b="1" dirty="0">
                <a:solidFill>
                  <a:srgbClr val="0070C0"/>
                </a:solidFill>
              </a:rPr>
              <a:t>The </a:t>
            </a:r>
            <a:r>
              <a:rPr lang="en-GB" sz="3600" b="1" dirty="0" err="1">
                <a:solidFill>
                  <a:srgbClr val="0070C0"/>
                </a:solidFill>
              </a:rPr>
              <a:t>Mendelow</a:t>
            </a:r>
            <a:r>
              <a:rPr lang="en-GB" sz="3600" b="1" dirty="0">
                <a:solidFill>
                  <a:srgbClr val="0070C0"/>
                </a:solidFill>
              </a:rPr>
              <a:t> Grid</a:t>
            </a:r>
            <a:endParaRPr lang="en-US" sz="3600" b="1" dirty="0">
              <a:solidFill>
                <a:srgbClr val="0070C0"/>
              </a:solidFill>
            </a:endParaRPr>
          </a:p>
        </p:txBody>
      </p:sp>
      <p:sp>
        <p:nvSpPr>
          <p:cNvPr id="57348" name="Line 4"/>
          <p:cNvSpPr>
            <a:spLocks noChangeShapeType="1"/>
          </p:cNvSpPr>
          <p:nvPr/>
        </p:nvSpPr>
        <p:spPr bwMode="auto">
          <a:xfrm>
            <a:off x="4572000" y="2590800"/>
            <a:ext cx="0" cy="25908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7349" name="Line 5"/>
          <p:cNvSpPr>
            <a:spLocks noChangeShapeType="1"/>
          </p:cNvSpPr>
          <p:nvPr/>
        </p:nvSpPr>
        <p:spPr bwMode="auto">
          <a:xfrm>
            <a:off x="2819400" y="3733800"/>
            <a:ext cx="35814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7350" name="Text Box 6"/>
          <p:cNvSpPr txBox="1">
            <a:spLocks noChangeArrowheads="1"/>
          </p:cNvSpPr>
          <p:nvPr/>
        </p:nvSpPr>
        <p:spPr bwMode="auto">
          <a:xfrm>
            <a:off x="1600200" y="1981200"/>
            <a:ext cx="5943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algn="ctr" eaLnBrk="1" hangingPunct="1">
              <a:spcBef>
                <a:spcPct val="50000"/>
              </a:spcBef>
            </a:pPr>
            <a:r>
              <a:rPr lang="en-GB" dirty="0"/>
              <a:t>LEVEL OF INTEREST</a:t>
            </a:r>
            <a:endParaRPr lang="en-US" dirty="0"/>
          </a:p>
        </p:txBody>
      </p:sp>
      <p:sp>
        <p:nvSpPr>
          <p:cNvPr id="57351" name="Text Box 7"/>
          <p:cNvSpPr txBox="1">
            <a:spLocks noChangeArrowheads="1"/>
          </p:cNvSpPr>
          <p:nvPr/>
        </p:nvSpPr>
        <p:spPr bwMode="auto">
          <a:xfrm>
            <a:off x="838200" y="3505200"/>
            <a:ext cx="1371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eaLnBrk="1" hangingPunct="1">
              <a:spcBef>
                <a:spcPct val="50000"/>
              </a:spcBef>
            </a:pPr>
            <a:r>
              <a:rPr lang="en-GB" dirty="0"/>
              <a:t>POWER</a:t>
            </a:r>
            <a:endParaRPr lang="en-US" dirty="0"/>
          </a:p>
        </p:txBody>
      </p:sp>
      <p:sp>
        <p:nvSpPr>
          <p:cNvPr id="57352" name="Text Box 8"/>
          <p:cNvSpPr txBox="1">
            <a:spLocks noChangeArrowheads="1"/>
          </p:cNvSpPr>
          <p:nvPr/>
        </p:nvSpPr>
        <p:spPr bwMode="auto">
          <a:xfrm>
            <a:off x="3124200" y="4953000"/>
            <a:ext cx="12954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eaLnBrk="1" hangingPunct="1">
              <a:spcBef>
                <a:spcPct val="50000"/>
              </a:spcBef>
            </a:pPr>
            <a:r>
              <a:rPr lang="en-GB" sz="2000" b="1">
                <a:solidFill>
                  <a:schemeClr val="tx2"/>
                </a:solidFill>
              </a:rPr>
              <a:t>LOW</a:t>
            </a:r>
            <a:endParaRPr lang="en-US" sz="2000" b="1">
              <a:solidFill>
                <a:schemeClr val="tx2"/>
              </a:solidFill>
            </a:endParaRPr>
          </a:p>
        </p:txBody>
      </p:sp>
      <p:sp>
        <p:nvSpPr>
          <p:cNvPr id="57353" name="Text Box 9"/>
          <p:cNvSpPr txBox="1">
            <a:spLocks noChangeArrowheads="1"/>
          </p:cNvSpPr>
          <p:nvPr/>
        </p:nvSpPr>
        <p:spPr bwMode="auto">
          <a:xfrm>
            <a:off x="5105400" y="4953000"/>
            <a:ext cx="12192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eaLnBrk="1" hangingPunct="1">
              <a:spcBef>
                <a:spcPct val="50000"/>
              </a:spcBef>
            </a:pPr>
            <a:r>
              <a:rPr lang="en-GB" sz="2000" b="1">
                <a:solidFill>
                  <a:schemeClr val="tx2"/>
                </a:solidFill>
              </a:rPr>
              <a:t>HIGH</a:t>
            </a:r>
            <a:endParaRPr lang="en-US" sz="2000" b="1">
              <a:solidFill>
                <a:schemeClr val="tx2"/>
              </a:solidFill>
            </a:endParaRPr>
          </a:p>
        </p:txBody>
      </p:sp>
      <p:sp>
        <p:nvSpPr>
          <p:cNvPr id="57354" name="Text Box 10"/>
          <p:cNvSpPr txBox="1">
            <a:spLocks noChangeArrowheads="1"/>
          </p:cNvSpPr>
          <p:nvPr/>
        </p:nvSpPr>
        <p:spPr bwMode="auto">
          <a:xfrm>
            <a:off x="2133600" y="2819400"/>
            <a:ext cx="8382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eaLnBrk="1" hangingPunct="1">
              <a:spcBef>
                <a:spcPct val="50000"/>
              </a:spcBef>
            </a:pPr>
            <a:r>
              <a:rPr lang="en-GB" sz="2000" b="1">
                <a:solidFill>
                  <a:schemeClr val="tx2"/>
                </a:solidFill>
              </a:rPr>
              <a:t>LOW</a:t>
            </a:r>
            <a:endParaRPr lang="en-US" sz="2000" b="1">
              <a:solidFill>
                <a:schemeClr val="tx2"/>
              </a:solidFill>
            </a:endParaRPr>
          </a:p>
        </p:txBody>
      </p:sp>
      <p:sp>
        <p:nvSpPr>
          <p:cNvPr id="57355" name="Text Box 11"/>
          <p:cNvSpPr txBox="1">
            <a:spLocks noChangeArrowheads="1"/>
          </p:cNvSpPr>
          <p:nvPr/>
        </p:nvSpPr>
        <p:spPr bwMode="auto">
          <a:xfrm>
            <a:off x="2133600" y="4191000"/>
            <a:ext cx="8382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eaLnBrk="1" hangingPunct="1">
              <a:spcBef>
                <a:spcPct val="50000"/>
              </a:spcBef>
            </a:pPr>
            <a:r>
              <a:rPr lang="en-GB" sz="2000" b="1">
                <a:solidFill>
                  <a:schemeClr val="tx2"/>
                </a:solidFill>
              </a:rPr>
              <a:t>HIGH</a:t>
            </a:r>
            <a:endParaRPr lang="en-US" sz="2000" b="1">
              <a:solidFill>
                <a:schemeClr val="tx2"/>
              </a:solidFill>
            </a:endParaRPr>
          </a:p>
        </p:txBody>
      </p:sp>
      <p:sp>
        <p:nvSpPr>
          <p:cNvPr id="57356" name="Text Box 12"/>
          <p:cNvSpPr txBox="1">
            <a:spLocks noChangeArrowheads="1"/>
          </p:cNvSpPr>
          <p:nvPr/>
        </p:nvSpPr>
        <p:spPr bwMode="auto">
          <a:xfrm>
            <a:off x="3143250" y="2667000"/>
            <a:ext cx="127635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eaLnBrk="1" hangingPunct="1">
              <a:spcBef>
                <a:spcPct val="50000"/>
              </a:spcBef>
            </a:pPr>
            <a:r>
              <a:rPr lang="en-GB" sz="2000">
                <a:solidFill>
                  <a:srgbClr val="CC3300"/>
                </a:solidFill>
              </a:rPr>
              <a:t>Least influential</a:t>
            </a:r>
            <a:endParaRPr lang="en-US" sz="2000">
              <a:solidFill>
                <a:srgbClr val="CC3300"/>
              </a:solidFill>
            </a:endParaRPr>
          </a:p>
        </p:txBody>
      </p:sp>
      <p:sp>
        <p:nvSpPr>
          <p:cNvPr id="57357" name="Text Box 13"/>
          <p:cNvSpPr txBox="1">
            <a:spLocks noChangeArrowheads="1"/>
          </p:cNvSpPr>
          <p:nvPr/>
        </p:nvSpPr>
        <p:spPr bwMode="auto">
          <a:xfrm>
            <a:off x="4929188" y="2643188"/>
            <a:ext cx="16002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eaLnBrk="1" hangingPunct="1">
              <a:spcBef>
                <a:spcPct val="50000"/>
              </a:spcBef>
            </a:pPr>
            <a:r>
              <a:rPr lang="en-GB" sz="2000">
                <a:solidFill>
                  <a:srgbClr val="CC3300"/>
                </a:solidFill>
              </a:rPr>
              <a:t>Keep informed</a:t>
            </a:r>
            <a:endParaRPr lang="en-US" sz="2000">
              <a:solidFill>
                <a:srgbClr val="CC3300"/>
              </a:solidFill>
            </a:endParaRPr>
          </a:p>
        </p:txBody>
      </p:sp>
      <p:sp>
        <p:nvSpPr>
          <p:cNvPr id="57358" name="Text Box 14"/>
          <p:cNvSpPr txBox="1">
            <a:spLocks noChangeArrowheads="1"/>
          </p:cNvSpPr>
          <p:nvPr/>
        </p:nvSpPr>
        <p:spPr bwMode="auto">
          <a:xfrm>
            <a:off x="3143250" y="3929063"/>
            <a:ext cx="11430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eaLnBrk="1" hangingPunct="1">
              <a:spcBef>
                <a:spcPct val="50000"/>
              </a:spcBef>
            </a:pPr>
            <a:r>
              <a:rPr lang="en-GB" sz="2000">
                <a:solidFill>
                  <a:srgbClr val="CC3300"/>
                </a:solidFill>
              </a:rPr>
              <a:t>Keep satisfied</a:t>
            </a:r>
            <a:endParaRPr lang="en-US" sz="2000">
              <a:solidFill>
                <a:srgbClr val="CC3300"/>
              </a:solidFill>
            </a:endParaRPr>
          </a:p>
        </p:txBody>
      </p:sp>
      <p:sp>
        <p:nvSpPr>
          <p:cNvPr id="57359" name="Text Box 15"/>
          <p:cNvSpPr txBox="1">
            <a:spLocks noChangeArrowheads="1"/>
          </p:cNvSpPr>
          <p:nvPr/>
        </p:nvSpPr>
        <p:spPr bwMode="auto">
          <a:xfrm>
            <a:off x="4953000" y="3962400"/>
            <a:ext cx="14478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eaLnBrk="1" hangingPunct="1">
              <a:spcBef>
                <a:spcPct val="50000"/>
              </a:spcBef>
            </a:pPr>
            <a:r>
              <a:rPr lang="en-GB" sz="2000">
                <a:solidFill>
                  <a:srgbClr val="CC3300"/>
                </a:solidFill>
              </a:rPr>
              <a:t>Key players</a:t>
            </a:r>
            <a:endParaRPr lang="en-US" sz="2000">
              <a:solidFill>
                <a:srgbClr val="CC3300"/>
              </a:solidFill>
            </a:endParaRPr>
          </a:p>
        </p:txBody>
      </p:sp>
      <p:sp>
        <p:nvSpPr>
          <p:cNvPr id="2" name="TextBox 1"/>
          <p:cNvSpPr txBox="1"/>
          <p:nvPr/>
        </p:nvSpPr>
        <p:spPr>
          <a:xfrm>
            <a:off x="7092280" y="5108991"/>
            <a:ext cx="1584176" cy="1200329"/>
          </a:xfrm>
          <a:prstGeom prst="rect">
            <a:avLst/>
          </a:prstGeom>
          <a:solidFill>
            <a:schemeClr val="accent2">
              <a:lumMod val="60000"/>
              <a:lumOff val="40000"/>
            </a:schemeClr>
          </a:solidFill>
        </p:spPr>
        <p:txBody>
          <a:bodyPr wrap="square" rtlCol="0">
            <a:spAutoFit/>
          </a:bodyPr>
          <a:lstStyle/>
          <a:p>
            <a:r>
              <a:rPr lang="en-GB" dirty="0" smtClean="0"/>
              <a:t>NIKE?</a:t>
            </a:r>
          </a:p>
          <a:p>
            <a:r>
              <a:rPr lang="en-GB" dirty="0" smtClean="0"/>
              <a:t>BP?</a:t>
            </a:r>
          </a:p>
          <a:p>
            <a:r>
              <a:rPr lang="en-GB" dirty="0" smtClean="0"/>
              <a:t>Starbucks?</a:t>
            </a:r>
          </a:p>
          <a:p>
            <a:r>
              <a:rPr lang="en-GB" dirty="0" err="1" smtClean="0"/>
              <a:t>Primart</a:t>
            </a:r>
            <a:r>
              <a:rPr lang="en-GB" dirty="0" smtClean="0"/>
              <a:t>?</a:t>
            </a:r>
          </a:p>
        </p:txBody>
      </p:sp>
    </p:spTree>
    <p:extLst>
      <p:ext uri="{BB962C8B-B14F-4D97-AF65-F5344CB8AC3E}">
        <p14:creationId xmlns:p14="http://schemas.microsoft.com/office/powerpoint/2010/main" val="144276087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defRPr/>
            </a:pPr>
            <a:r>
              <a:rPr lang="en-GB" dirty="0" smtClean="0">
                <a:solidFill>
                  <a:srgbClr val="0070C0"/>
                </a:solidFill>
              </a:rPr>
              <a:t>Organisations and Ethical Choice</a:t>
            </a:r>
            <a:endParaRPr lang="en-US" dirty="0">
              <a:solidFill>
                <a:srgbClr val="0070C0"/>
              </a:solidFill>
            </a:endParaRPr>
          </a:p>
        </p:txBody>
      </p:sp>
      <p:sp>
        <p:nvSpPr>
          <p:cNvPr id="2" name="Content Placeholder 1"/>
          <p:cNvSpPr>
            <a:spLocks noGrp="1"/>
          </p:cNvSpPr>
          <p:nvPr>
            <p:ph idx="1"/>
          </p:nvPr>
        </p:nvSpPr>
        <p:spPr>
          <a:xfrm>
            <a:off x="467544" y="1556792"/>
            <a:ext cx="8215312" cy="4515396"/>
          </a:xfrm>
        </p:spPr>
        <p:txBody>
          <a:bodyPr>
            <a:normAutofit/>
          </a:bodyPr>
          <a:lstStyle/>
          <a:p>
            <a:pPr marL="109728" indent="0">
              <a:buNone/>
            </a:pPr>
            <a:r>
              <a:rPr lang="en-GB" sz="2800" b="1" dirty="0" smtClean="0">
                <a:solidFill>
                  <a:srgbClr val="C00000"/>
                </a:solidFill>
                <a:ea typeface="ＭＳ Ｐゴシック"/>
              </a:rPr>
              <a:t>Key question… </a:t>
            </a:r>
          </a:p>
          <a:p>
            <a:pPr marL="109728" indent="0">
              <a:buNone/>
            </a:pPr>
            <a:r>
              <a:rPr lang="en-GB" sz="2400" dirty="0" smtClean="0">
                <a:ea typeface="ＭＳ Ｐゴシック"/>
              </a:rPr>
              <a:t>Should a business prioritise </a:t>
            </a:r>
            <a:r>
              <a:rPr lang="en-GB" sz="2400" b="1" dirty="0" smtClean="0">
                <a:solidFill>
                  <a:srgbClr val="0070C0"/>
                </a:solidFill>
                <a:ea typeface="ＭＳ Ｐゴシック"/>
              </a:rPr>
              <a:t>shareholder value </a:t>
            </a:r>
            <a:r>
              <a:rPr lang="en-GB" sz="2400" dirty="0" smtClean="0">
                <a:ea typeface="ＭＳ Ｐゴシック"/>
              </a:rPr>
              <a:t>or</a:t>
            </a:r>
            <a:r>
              <a:rPr lang="en-GB" sz="2400" dirty="0" smtClean="0">
                <a:solidFill>
                  <a:srgbClr val="0070C0"/>
                </a:solidFill>
                <a:ea typeface="ＭＳ Ｐゴシック"/>
              </a:rPr>
              <a:t> </a:t>
            </a:r>
            <a:r>
              <a:rPr lang="en-GB" sz="2400" b="1" dirty="0" smtClean="0">
                <a:solidFill>
                  <a:srgbClr val="0070C0"/>
                </a:solidFill>
                <a:ea typeface="ＭＳ Ｐゴシック"/>
              </a:rPr>
              <a:t>stakeholder needs?</a:t>
            </a:r>
          </a:p>
          <a:p>
            <a:pPr marL="109728" indent="0">
              <a:buNone/>
            </a:pPr>
            <a:endParaRPr lang="en-GB" sz="2400" dirty="0" smtClean="0">
              <a:ea typeface="ＭＳ Ｐゴシック"/>
            </a:endParaRPr>
          </a:p>
          <a:p>
            <a:pPr>
              <a:buFont typeface="Wingdings" pitchFamily="2" charset="2"/>
              <a:buChar char="q"/>
            </a:pPr>
            <a:r>
              <a:rPr lang="en-GB" sz="2000" dirty="0" smtClean="0">
                <a:ea typeface="ＭＳ Ｐゴシック"/>
              </a:rPr>
              <a:t>Shareholders own the business</a:t>
            </a:r>
          </a:p>
          <a:p>
            <a:pPr lvl="1">
              <a:buFont typeface="Wingdings" pitchFamily="2" charset="2"/>
              <a:buChar char="§"/>
            </a:pPr>
            <a:r>
              <a:rPr lang="en-GB" sz="2000" dirty="0" smtClean="0">
                <a:ea typeface="ＭＳ Ｐゴシック"/>
              </a:rPr>
              <a:t>Primarily for financial gain</a:t>
            </a:r>
          </a:p>
          <a:p>
            <a:pPr marL="393192" lvl="1" indent="0">
              <a:buNone/>
            </a:pPr>
            <a:endParaRPr lang="en-GB" sz="2000" dirty="0" smtClean="0">
              <a:ea typeface="ＭＳ Ｐゴシック"/>
            </a:endParaRPr>
          </a:p>
          <a:p>
            <a:pPr>
              <a:buFont typeface="Wingdings" pitchFamily="2" charset="2"/>
              <a:buChar char="q"/>
            </a:pPr>
            <a:r>
              <a:rPr lang="en-GB" sz="2000" dirty="0" smtClean="0">
                <a:ea typeface="ＭＳ Ｐゴシック"/>
              </a:rPr>
              <a:t>Stakeholders are affected by the decisions and operational activities of the business </a:t>
            </a:r>
          </a:p>
          <a:p>
            <a:pPr lvl="1">
              <a:buFont typeface="Wingdings" pitchFamily="2" charset="2"/>
              <a:buChar char="§"/>
            </a:pPr>
            <a:r>
              <a:rPr lang="en-GB" sz="2000" dirty="0" smtClean="0">
                <a:ea typeface="ＭＳ Ｐゴシック"/>
                <a:cs typeface="Arial" pitchFamily="34" charset="0"/>
              </a:rPr>
              <a:t>Financial, non-financial and personal benefits</a:t>
            </a:r>
          </a:p>
        </p:txBody>
      </p:sp>
      <p:sp>
        <p:nvSpPr>
          <p:cNvPr id="4" name="TextBox 3"/>
          <p:cNvSpPr txBox="1"/>
          <p:nvPr/>
        </p:nvSpPr>
        <p:spPr>
          <a:xfrm>
            <a:off x="2987824" y="5733256"/>
            <a:ext cx="6408712" cy="707886"/>
          </a:xfrm>
          <a:prstGeom prst="rect">
            <a:avLst/>
          </a:prstGeom>
          <a:noFill/>
        </p:spPr>
        <p:txBody>
          <a:bodyPr wrap="square" rtlCol="0">
            <a:spAutoFit/>
          </a:bodyPr>
          <a:lstStyle/>
          <a:p>
            <a:r>
              <a:rPr lang="en-GB" sz="2000" b="1" dirty="0" err="1" smtClean="0">
                <a:solidFill>
                  <a:srgbClr val="0070C0"/>
                </a:solidFill>
                <a:latin typeface="Arial" pitchFamily="34" charset="0"/>
                <a:cs typeface="Arial" pitchFamily="34" charset="0"/>
              </a:rPr>
              <a:t>n.b</a:t>
            </a:r>
            <a:r>
              <a:rPr lang="en-GB" sz="2000" b="1" dirty="0" smtClean="0">
                <a:solidFill>
                  <a:srgbClr val="0070C0"/>
                </a:solidFill>
                <a:latin typeface="Arial" pitchFamily="34" charset="0"/>
                <a:cs typeface="Arial" pitchFamily="34" charset="0"/>
              </a:rPr>
              <a:t>., the ‘social contract’ between business and society is constantly evolving </a:t>
            </a:r>
            <a:r>
              <a:rPr lang="en-GB" dirty="0" smtClean="0">
                <a:solidFill>
                  <a:srgbClr val="0070C0"/>
                </a:solidFill>
                <a:latin typeface="Arial" pitchFamily="34" charset="0"/>
                <a:cs typeface="Arial" pitchFamily="34" charset="0"/>
              </a:rPr>
              <a:t>(</a:t>
            </a:r>
            <a:r>
              <a:rPr lang="en-GB" dirty="0" err="1" smtClean="0">
                <a:solidFill>
                  <a:srgbClr val="0070C0"/>
                </a:solidFill>
                <a:latin typeface="Arial" pitchFamily="34" charset="0"/>
                <a:cs typeface="Arial" pitchFamily="34" charset="0"/>
              </a:rPr>
              <a:t>Waddock</a:t>
            </a:r>
            <a:r>
              <a:rPr lang="en-GB" dirty="0" smtClean="0">
                <a:solidFill>
                  <a:srgbClr val="0070C0"/>
                </a:solidFill>
                <a:latin typeface="Arial" pitchFamily="34" charset="0"/>
                <a:cs typeface="Arial" pitchFamily="34" charset="0"/>
              </a:rPr>
              <a:t> 2010)</a:t>
            </a:r>
            <a:endParaRPr lang="en-GB" dirty="0">
              <a:solidFill>
                <a:srgbClr val="0070C0"/>
              </a:solidFill>
            </a:endParaRPr>
          </a:p>
        </p:txBody>
      </p:sp>
    </p:spTree>
    <p:extLst>
      <p:ext uri="{BB962C8B-B14F-4D97-AF65-F5344CB8AC3E}">
        <p14:creationId xmlns:p14="http://schemas.microsoft.com/office/powerpoint/2010/main" val="2532663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6.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323528" y="692150"/>
            <a:ext cx="8820472" cy="936625"/>
          </a:xfrm>
        </p:spPr>
        <p:txBody>
          <a:bodyPr>
            <a:normAutofit/>
          </a:bodyPr>
          <a:lstStyle/>
          <a:p>
            <a:pPr algn="ctr" eaLnBrk="1" hangingPunct="1"/>
            <a:r>
              <a:rPr lang="en-US" dirty="0" smtClean="0">
                <a:solidFill>
                  <a:srgbClr val="0070C0"/>
                </a:solidFill>
              </a:rPr>
              <a:t>The Paradox of Profitability and Responsibility</a:t>
            </a:r>
            <a:endParaRPr lang="en-US" sz="2800" b="1" i="1" dirty="0" smtClean="0">
              <a:solidFill>
                <a:srgbClr val="0070C0"/>
              </a:solidFill>
            </a:endParaRPr>
          </a:p>
        </p:txBody>
      </p:sp>
      <p:sp>
        <p:nvSpPr>
          <p:cNvPr id="11267" name="Rectangle 4"/>
          <p:cNvSpPr>
            <a:spLocks noChangeArrowheads="1"/>
          </p:cNvSpPr>
          <p:nvPr/>
        </p:nvSpPr>
        <p:spPr bwMode="auto">
          <a:xfrm>
            <a:off x="2286000" y="1714500"/>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r"/>
            <a:endParaRPr lang="fr-FR"/>
          </a:p>
        </p:txBody>
      </p:sp>
      <p:sp>
        <p:nvSpPr>
          <p:cNvPr id="11268" name="Rectangle 72"/>
          <p:cNvSpPr>
            <a:spLocks noChangeArrowheads="1"/>
          </p:cNvSpPr>
          <p:nvPr/>
        </p:nvSpPr>
        <p:spPr bwMode="auto">
          <a:xfrm>
            <a:off x="1795463" y="149066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r"/>
            <a:endParaRPr lang="fr-FR"/>
          </a:p>
        </p:txBody>
      </p:sp>
      <p:sp>
        <p:nvSpPr>
          <p:cNvPr id="11269" name="Oval 141"/>
          <p:cNvSpPr>
            <a:spLocks noChangeArrowheads="1"/>
          </p:cNvSpPr>
          <p:nvPr/>
        </p:nvSpPr>
        <p:spPr bwMode="auto">
          <a:xfrm>
            <a:off x="4929188" y="1916113"/>
            <a:ext cx="3786187" cy="3013075"/>
          </a:xfrm>
          <a:prstGeom prst="ellipse">
            <a:avLst/>
          </a:prstGeom>
          <a:solidFill>
            <a:srgbClr val="00B0F0"/>
          </a:solidFill>
          <a:ln w="9525">
            <a:solidFill>
              <a:schemeClr val="tx1"/>
            </a:solidFill>
            <a:round/>
            <a:headEnd/>
            <a:tailEnd/>
          </a:ln>
        </p:spPr>
        <p:txBody>
          <a:bodyPr/>
          <a:lstStyle/>
          <a:p>
            <a:pPr algn="ctr"/>
            <a:endParaRPr lang="en-US" sz="2800" b="1" i="1" dirty="0"/>
          </a:p>
          <a:p>
            <a:pPr algn="ctr"/>
            <a:r>
              <a:rPr lang="en-US" sz="2800" b="1" i="1" dirty="0"/>
              <a:t>Responsibility</a:t>
            </a:r>
            <a:endParaRPr lang="en-US" sz="1600" dirty="0"/>
          </a:p>
          <a:p>
            <a:pPr algn="ctr"/>
            <a:r>
              <a:rPr lang="en-US" sz="1600" dirty="0"/>
              <a:t>Acting in the interest of others, even when there is no legal imperative.</a:t>
            </a:r>
          </a:p>
        </p:txBody>
      </p:sp>
      <p:sp>
        <p:nvSpPr>
          <p:cNvPr id="11270" name="Oval 142"/>
          <p:cNvSpPr>
            <a:spLocks noChangeArrowheads="1"/>
          </p:cNvSpPr>
          <p:nvPr/>
        </p:nvSpPr>
        <p:spPr bwMode="auto">
          <a:xfrm>
            <a:off x="142875" y="1989138"/>
            <a:ext cx="3714750" cy="3011487"/>
          </a:xfrm>
          <a:prstGeom prst="ellipse">
            <a:avLst/>
          </a:prstGeom>
          <a:solidFill>
            <a:srgbClr val="00B0F0"/>
          </a:solidFill>
          <a:ln w="9525">
            <a:solidFill>
              <a:schemeClr val="tx1"/>
            </a:solidFill>
            <a:round/>
            <a:headEnd/>
            <a:tailEnd/>
          </a:ln>
        </p:spPr>
        <p:txBody>
          <a:bodyPr/>
          <a:lstStyle/>
          <a:p>
            <a:pPr algn="ctr"/>
            <a:endParaRPr lang="en-US" sz="2800" b="1" i="1" dirty="0"/>
          </a:p>
          <a:p>
            <a:pPr algn="ctr"/>
            <a:r>
              <a:rPr lang="en-US" sz="2800" b="1" i="1" dirty="0"/>
              <a:t>Profitability</a:t>
            </a:r>
            <a:endParaRPr lang="en-US" sz="1600" dirty="0"/>
          </a:p>
          <a:p>
            <a:pPr algn="ctr"/>
            <a:r>
              <a:rPr lang="en-US" sz="1600" dirty="0"/>
              <a:t>To be an attractive investment, a firm must earn a higher return on the shareholders’ equity than could be realized at a bank.</a:t>
            </a:r>
          </a:p>
        </p:txBody>
      </p:sp>
      <p:sp>
        <p:nvSpPr>
          <p:cNvPr id="11271" name="AutoShape 143"/>
          <p:cNvSpPr>
            <a:spLocks noChangeArrowheads="1"/>
          </p:cNvSpPr>
          <p:nvPr/>
        </p:nvSpPr>
        <p:spPr bwMode="auto">
          <a:xfrm>
            <a:off x="3929063" y="2924175"/>
            <a:ext cx="909637" cy="1081088"/>
          </a:xfrm>
          <a:prstGeom prst="leftRightArrow">
            <a:avLst>
              <a:gd name="adj1" fmla="val 46611"/>
              <a:gd name="adj2" fmla="val 18181"/>
            </a:avLst>
          </a:prstGeom>
          <a:solidFill>
            <a:schemeClr val="bg2"/>
          </a:solidFill>
          <a:ln w="9525">
            <a:solidFill>
              <a:schemeClr val="tx1"/>
            </a:solidFill>
            <a:miter lim="800000"/>
            <a:headEnd/>
            <a:tailEnd/>
          </a:ln>
        </p:spPr>
        <p:txBody>
          <a:bodyPr wrap="none" anchor="ctr"/>
          <a:lstStyle/>
          <a:p>
            <a:pPr algn="r"/>
            <a:endParaRPr lang="fr-FR"/>
          </a:p>
        </p:txBody>
      </p:sp>
      <p:sp>
        <p:nvSpPr>
          <p:cNvPr id="2" name="TextBox 1"/>
          <p:cNvSpPr txBox="1"/>
          <p:nvPr/>
        </p:nvSpPr>
        <p:spPr>
          <a:xfrm>
            <a:off x="4716016" y="5517232"/>
            <a:ext cx="5328592" cy="1600438"/>
          </a:xfrm>
          <a:prstGeom prst="rect">
            <a:avLst/>
          </a:prstGeom>
          <a:noFill/>
        </p:spPr>
        <p:txBody>
          <a:bodyPr wrap="square" rtlCol="0">
            <a:spAutoFit/>
          </a:bodyPr>
          <a:lstStyle/>
          <a:p>
            <a:r>
              <a:rPr lang="en-GB" sz="2000" dirty="0" smtClean="0"/>
              <a:t>Unilever? Johnson and Johnson?</a:t>
            </a:r>
          </a:p>
          <a:p>
            <a:r>
              <a:rPr lang="en-GB" sz="2000" dirty="0" err="1" smtClean="0"/>
              <a:t>Primart</a:t>
            </a:r>
            <a:r>
              <a:rPr lang="en-GB" sz="2000" dirty="0" smtClean="0"/>
              <a:t>? Starbucks?</a:t>
            </a:r>
          </a:p>
          <a:p>
            <a:r>
              <a:rPr lang="en-GB" sz="2000" dirty="0" smtClean="0"/>
              <a:t>BP?</a:t>
            </a:r>
          </a:p>
          <a:p>
            <a:endParaRPr lang="en-GB" sz="2000" dirty="0" smtClean="0"/>
          </a:p>
          <a:p>
            <a:endParaRPr lang="en-GB" dirty="0"/>
          </a:p>
        </p:txBody>
      </p:sp>
    </p:spTree>
    <p:extLst>
      <p:ext uri="{BB962C8B-B14F-4D97-AF65-F5344CB8AC3E}">
        <p14:creationId xmlns:p14="http://schemas.microsoft.com/office/powerpoint/2010/main" val="234126707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0"/>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908720"/>
            <a:ext cx="9108504" cy="51122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89756" y="116632"/>
            <a:ext cx="8928992" cy="646331"/>
          </a:xfrm>
          <a:prstGeom prst="rect">
            <a:avLst/>
          </a:prstGeom>
          <a:solidFill>
            <a:schemeClr val="bg1"/>
          </a:solidFill>
        </p:spPr>
        <p:txBody>
          <a:bodyPr wrap="square" rtlCol="0">
            <a:spAutoFit/>
          </a:bodyPr>
          <a:lstStyle/>
          <a:p>
            <a:r>
              <a:rPr lang="en-US" sz="3600" b="1" dirty="0" smtClean="0">
                <a:solidFill>
                  <a:srgbClr val="0070C0"/>
                </a:solidFill>
                <a:effectLst>
                  <a:outerShdw blurRad="38100" dist="38100" dir="2700000" algn="tl">
                    <a:srgbClr val="000000">
                      <a:alpha val="43137"/>
                    </a:srgbClr>
                  </a:outerShdw>
                </a:effectLst>
              </a:rPr>
              <a:t>Profitability versus Responsibility</a:t>
            </a:r>
            <a:endParaRPr lang="en-GB" sz="3600" b="1" dirty="0">
              <a:solidFill>
                <a:srgbClr val="0070C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9700042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a:xfrm>
            <a:off x="457200" y="692150"/>
            <a:ext cx="8229600" cy="725488"/>
          </a:xfrm>
        </p:spPr>
        <p:txBody>
          <a:bodyPr/>
          <a:lstStyle/>
          <a:p>
            <a:pPr algn="l"/>
            <a:r>
              <a:rPr lang="en-US" sz="4000" dirty="0" smtClean="0">
                <a:solidFill>
                  <a:srgbClr val="0070C0"/>
                </a:solidFill>
              </a:rPr>
              <a:t>The Debate &amp; Readings</a:t>
            </a:r>
            <a:endParaRPr lang="en-GB" sz="4000" dirty="0" smtClean="0">
              <a:solidFill>
                <a:srgbClr val="0070C0"/>
              </a:solidFill>
            </a:endParaRPr>
          </a:p>
        </p:txBody>
      </p:sp>
      <p:sp>
        <p:nvSpPr>
          <p:cNvPr id="72707" name="Rectangle 3"/>
          <p:cNvSpPr>
            <a:spLocks noGrp="1" noChangeArrowheads="1"/>
          </p:cNvSpPr>
          <p:nvPr>
            <p:ph idx="1"/>
          </p:nvPr>
        </p:nvSpPr>
        <p:spPr>
          <a:xfrm>
            <a:off x="468313" y="1628775"/>
            <a:ext cx="8229600" cy="4392613"/>
          </a:xfrm>
        </p:spPr>
        <p:txBody>
          <a:bodyPr>
            <a:normAutofit/>
          </a:bodyPr>
          <a:lstStyle/>
          <a:p>
            <a:pPr>
              <a:buFontTx/>
              <a:buNone/>
            </a:pPr>
            <a:r>
              <a:rPr lang="en-US" sz="2800" b="1" dirty="0" smtClean="0">
                <a:solidFill>
                  <a:srgbClr val="0070C0"/>
                </a:solidFill>
              </a:rPr>
              <a:t>The shareholder value perspective</a:t>
            </a:r>
          </a:p>
          <a:p>
            <a:pPr>
              <a:buFontTx/>
              <a:buNone/>
            </a:pPr>
            <a:r>
              <a:rPr lang="en-US" sz="2400" b="1" dirty="0" smtClean="0"/>
              <a:t>Milton Friedman (1970)*</a:t>
            </a:r>
          </a:p>
          <a:p>
            <a:pPr>
              <a:buFontTx/>
              <a:buNone/>
            </a:pPr>
            <a:r>
              <a:rPr lang="en-GB" sz="2400" b="1" dirty="0" smtClean="0"/>
              <a:t>‘</a:t>
            </a:r>
            <a:r>
              <a:rPr lang="en-GB" sz="2400" dirty="0" smtClean="0"/>
              <a:t>The Social Responsibility of Business is to Increase it Profits’ </a:t>
            </a:r>
            <a:r>
              <a:rPr lang="en-GB" sz="2400" i="1" dirty="0" smtClean="0"/>
              <a:t>NYT</a:t>
            </a:r>
            <a:endParaRPr lang="en-US" sz="2400" i="1" dirty="0" smtClean="0"/>
          </a:p>
          <a:p>
            <a:pPr>
              <a:buFontTx/>
              <a:buNone/>
            </a:pPr>
            <a:endParaRPr lang="en-US" sz="2000" dirty="0" smtClean="0"/>
          </a:p>
          <a:p>
            <a:pPr>
              <a:buFontTx/>
              <a:buNone/>
            </a:pPr>
            <a:endParaRPr lang="en-US" sz="2000" dirty="0" smtClean="0"/>
          </a:p>
          <a:p>
            <a:pPr>
              <a:buFontTx/>
              <a:buNone/>
            </a:pPr>
            <a:r>
              <a:rPr lang="en-US" sz="2800" b="1" dirty="0" smtClean="0">
                <a:solidFill>
                  <a:srgbClr val="0070C0"/>
                </a:solidFill>
              </a:rPr>
              <a:t>The stakeholder values perspective</a:t>
            </a:r>
          </a:p>
          <a:p>
            <a:pPr>
              <a:buFontTx/>
              <a:buNone/>
            </a:pPr>
            <a:r>
              <a:rPr lang="en-GB" sz="2400" b="1" dirty="0" smtClean="0"/>
              <a:t>Edward Freeman (1984)</a:t>
            </a:r>
          </a:p>
          <a:p>
            <a:pPr>
              <a:buNone/>
            </a:pPr>
            <a:r>
              <a:rPr lang="en-GB" sz="2400" i="1" dirty="0" smtClean="0"/>
              <a:t>Strategic Management: A Stakeholder Approach</a:t>
            </a:r>
            <a:endParaRPr lang="en-GB" sz="2400" dirty="0" smtClean="0"/>
          </a:p>
          <a:p>
            <a:pPr>
              <a:buFontTx/>
              <a:buNone/>
            </a:pPr>
            <a:endParaRPr lang="en-GB" sz="2400" b="1" dirty="0" smtClean="0"/>
          </a:p>
        </p:txBody>
      </p:sp>
      <p:sp>
        <p:nvSpPr>
          <p:cNvPr id="4" name="TextBox 3"/>
          <p:cNvSpPr txBox="1"/>
          <p:nvPr/>
        </p:nvSpPr>
        <p:spPr>
          <a:xfrm>
            <a:off x="3779912" y="6237312"/>
            <a:ext cx="4680520" cy="369332"/>
          </a:xfrm>
          <a:prstGeom prst="rect">
            <a:avLst/>
          </a:prstGeom>
          <a:noFill/>
        </p:spPr>
        <p:txBody>
          <a:bodyPr wrap="square" rtlCol="0">
            <a:spAutoFit/>
          </a:bodyPr>
          <a:lstStyle/>
          <a:p>
            <a:r>
              <a:rPr lang="en-GB" dirty="0" smtClean="0"/>
              <a:t>p. 36 Readings</a:t>
            </a:r>
            <a:endParaRPr lang="en-US" dirty="0"/>
          </a:p>
        </p:txBody>
      </p:sp>
    </p:spTree>
    <p:extLst>
      <p:ext uri="{BB962C8B-B14F-4D97-AF65-F5344CB8AC3E}">
        <p14:creationId xmlns:p14="http://schemas.microsoft.com/office/powerpoint/2010/main" val="3350710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2642" name="Rectangle 2"/>
          <p:cNvSpPr>
            <a:spLocks noGrp="1" noChangeArrowheads="1"/>
          </p:cNvSpPr>
          <p:nvPr>
            <p:ph type="title"/>
          </p:nvPr>
        </p:nvSpPr>
        <p:spPr>
          <a:xfrm>
            <a:off x="611560" y="765175"/>
            <a:ext cx="8374062" cy="649288"/>
          </a:xfrm>
        </p:spPr>
        <p:txBody>
          <a:bodyPr>
            <a:normAutofit fontScale="90000"/>
          </a:bodyPr>
          <a:lstStyle/>
          <a:p>
            <a:pPr algn="l"/>
            <a:r>
              <a:rPr lang="en-GB" sz="4000" b="1" dirty="0" smtClean="0">
                <a:solidFill>
                  <a:srgbClr val="0070C0"/>
                </a:solidFill>
              </a:rPr>
              <a:t>Stakeholder </a:t>
            </a:r>
            <a:r>
              <a:rPr lang="en-GB" sz="4000" dirty="0" smtClean="0">
                <a:solidFill>
                  <a:srgbClr val="0070C0"/>
                </a:solidFill>
              </a:rPr>
              <a:t>Approach</a:t>
            </a:r>
            <a:r>
              <a:rPr lang="en-GB" sz="4000" dirty="0" smtClean="0"/>
              <a:t/>
            </a:r>
            <a:br>
              <a:rPr lang="en-GB" sz="4000" dirty="0" smtClean="0"/>
            </a:br>
            <a:endParaRPr lang="en-GB" sz="4000" dirty="0" smtClean="0"/>
          </a:p>
        </p:txBody>
      </p:sp>
      <p:sp>
        <p:nvSpPr>
          <p:cNvPr id="112643" name="Rectangle 3"/>
          <p:cNvSpPr>
            <a:spLocks noGrp="1" noChangeArrowheads="1"/>
          </p:cNvSpPr>
          <p:nvPr>
            <p:ph idx="1"/>
          </p:nvPr>
        </p:nvSpPr>
        <p:spPr>
          <a:xfrm>
            <a:off x="457200" y="1371600"/>
            <a:ext cx="8229600" cy="4759325"/>
          </a:xfrm>
        </p:spPr>
        <p:txBody>
          <a:bodyPr>
            <a:normAutofit fontScale="77500" lnSpcReduction="20000"/>
          </a:bodyPr>
          <a:lstStyle/>
          <a:p>
            <a:pPr>
              <a:lnSpc>
                <a:spcPct val="80000"/>
              </a:lnSpc>
            </a:pPr>
            <a:endParaRPr lang="en-GB" sz="2400" b="1" dirty="0" smtClean="0">
              <a:solidFill>
                <a:srgbClr val="800000"/>
              </a:solidFill>
            </a:endParaRPr>
          </a:p>
          <a:p>
            <a:pPr>
              <a:lnSpc>
                <a:spcPct val="80000"/>
              </a:lnSpc>
            </a:pPr>
            <a:r>
              <a:rPr lang="en-GB" sz="2800" b="1" dirty="0" smtClean="0">
                <a:solidFill>
                  <a:srgbClr val="800000"/>
                </a:solidFill>
              </a:rPr>
              <a:t>Origin</a:t>
            </a:r>
          </a:p>
          <a:p>
            <a:pPr>
              <a:lnSpc>
                <a:spcPct val="80000"/>
              </a:lnSpc>
              <a:buFontTx/>
              <a:buNone/>
            </a:pPr>
            <a:r>
              <a:rPr lang="en-GB" sz="2800" dirty="0" smtClean="0"/>
              <a:t>   Business Ethics and corporate social responsibility</a:t>
            </a:r>
          </a:p>
          <a:p>
            <a:pPr>
              <a:lnSpc>
                <a:spcPct val="80000"/>
              </a:lnSpc>
              <a:buFontTx/>
              <a:buNone/>
            </a:pPr>
            <a:endParaRPr lang="en-GB" sz="2800" dirty="0" smtClean="0">
              <a:solidFill>
                <a:srgbClr val="800000"/>
              </a:solidFill>
            </a:endParaRPr>
          </a:p>
          <a:p>
            <a:pPr>
              <a:lnSpc>
                <a:spcPct val="80000"/>
              </a:lnSpc>
            </a:pPr>
            <a:r>
              <a:rPr lang="en-GB" sz="2800" b="1" dirty="0" smtClean="0">
                <a:solidFill>
                  <a:srgbClr val="800000"/>
                </a:solidFill>
              </a:rPr>
              <a:t>View of the Firm</a:t>
            </a:r>
          </a:p>
          <a:p>
            <a:pPr>
              <a:lnSpc>
                <a:spcPct val="80000"/>
              </a:lnSpc>
              <a:buFontTx/>
              <a:buNone/>
            </a:pPr>
            <a:r>
              <a:rPr lang="en-GB" sz="2800" b="1" dirty="0" smtClean="0"/>
              <a:t>	</a:t>
            </a:r>
            <a:r>
              <a:rPr lang="en-GB" sz="2800" dirty="0" smtClean="0"/>
              <a:t>A network of relationships among the firm and its stakeholders</a:t>
            </a:r>
          </a:p>
          <a:p>
            <a:pPr>
              <a:lnSpc>
                <a:spcPct val="80000"/>
              </a:lnSpc>
              <a:buFontTx/>
              <a:buNone/>
            </a:pPr>
            <a:endParaRPr lang="en-GB" sz="2800" b="1" dirty="0" smtClean="0"/>
          </a:p>
          <a:p>
            <a:pPr>
              <a:lnSpc>
                <a:spcPct val="80000"/>
              </a:lnSpc>
            </a:pPr>
            <a:r>
              <a:rPr lang="en-GB" sz="2800" b="1" dirty="0" smtClean="0">
                <a:solidFill>
                  <a:srgbClr val="800000"/>
                </a:solidFill>
              </a:rPr>
              <a:t>Approach to Strategy Formulation</a:t>
            </a:r>
          </a:p>
          <a:p>
            <a:pPr>
              <a:lnSpc>
                <a:spcPct val="80000"/>
              </a:lnSpc>
              <a:buFontTx/>
              <a:buNone/>
            </a:pPr>
            <a:r>
              <a:rPr lang="en-GB" sz="2800" dirty="0" smtClean="0"/>
              <a:t>	Analysis of the economic power, political influence, rights and demands of various stakeholders (</a:t>
            </a:r>
            <a:r>
              <a:rPr lang="en-GB" sz="2800" dirty="0" err="1" smtClean="0"/>
              <a:t>Mendelow</a:t>
            </a:r>
            <a:r>
              <a:rPr lang="en-GB" sz="2800" dirty="0" smtClean="0"/>
              <a:t> Grid)</a:t>
            </a:r>
          </a:p>
          <a:p>
            <a:pPr>
              <a:lnSpc>
                <a:spcPct val="80000"/>
              </a:lnSpc>
              <a:buFontTx/>
              <a:buNone/>
            </a:pPr>
            <a:endParaRPr lang="en-GB" sz="2800" b="1" dirty="0" smtClean="0"/>
          </a:p>
          <a:p>
            <a:pPr>
              <a:lnSpc>
                <a:spcPct val="80000"/>
              </a:lnSpc>
            </a:pPr>
            <a:r>
              <a:rPr lang="en-GB" sz="2800" b="1" dirty="0" smtClean="0">
                <a:solidFill>
                  <a:srgbClr val="800000"/>
                </a:solidFill>
              </a:rPr>
              <a:t>Source of Competitive Advantage</a:t>
            </a:r>
          </a:p>
          <a:p>
            <a:pPr>
              <a:lnSpc>
                <a:spcPct val="80000"/>
              </a:lnSpc>
              <a:buFontTx/>
              <a:buNone/>
            </a:pPr>
            <a:r>
              <a:rPr lang="en-GB" sz="2800" dirty="0" smtClean="0"/>
              <a:t>	Through superior linkages with stakeholders leading to trust, goodwill, reduced uncertainty, improved business dealings, and ultimately higher firm performance </a:t>
            </a:r>
          </a:p>
          <a:p>
            <a:pPr>
              <a:lnSpc>
                <a:spcPct val="80000"/>
              </a:lnSpc>
              <a:buFontTx/>
              <a:buNone/>
            </a:pPr>
            <a:r>
              <a:rPr lang="en-GB" sz="2800" dirty="0" smtClean="0"/>
              <a:t>	(</a:t>
            </a:r>
            <a:r>
              <a:rPr lang="en-GB" sz="2800" i="1" dirty="0" smtClean="0"/>
              <a:t>think</a:t>
            </a:r>
            <a:r>
              <a:rPr lang="en-GB" sz="2800" dirty="0" smtClean="0"/>
              <a:t> Porter’s Value Network analysis)	</a:t>
            </a:r>
          </a:p>
          <a:p>
            <a:pPr>
              <a:lnSpc>
                <a:spcPct val="80000"/>
              </a:lnSpc>
              <a:buFontTx/>
              <a:buNone/>
            </a:pPr>
            <a:endParaRPr lang="en-GB" sz="2800" dirty="0" smtClean="0"/>
          </a:p>
        </p:txBody>
      </p:sp>
    </p:spTree>
    <p:extLst>
      <p:ext uri="{BB962C8B-B14F-4D97-AF65-F5344CB8AC3E}">
        <p14:creationId xmlns:p14="http://schemas.microsoft.com/office/powerpoint/2010/main" val="35089263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Counter argument to CSR</a:t>
            </a:r>
            <a:endParaRPr lang="en-GB" dirty="0"/>
          </a:p>
        </p:txBody>
      </p:sp>
      <p:sp>
        <p:nvSpPr>
          <p:cNvPr id="3" name="Content Placeholder 2"/>
          <p:cNvSpPr>
            <a:spLocks noGrp="1"/>
          </p:cNvSpPr>
          <p:nvPr>
            <p:ph idx="1"/>
          </p:nvPr>
        </p:nvSpPr>
        <p:spPr/>
        <p:txBody>
          <a:bodyPr>
            <a:normAutofit/>
          </a:bodyPr>
          <a:lstStyle/>
          <a:p>
            <a:r>
              <a:rPr lang="en-GB" dirty="0" smtClean="0">
                <a:effectLst/>
                <a:latin typeface="Arial" panose="020B0604020202020204" pitchFamily="34" charset="0"/>
              </a:rPr>
              <a:t>Businesses are owned by their shareholders – thus any money they spend on social responsibility is effectively theft from those shareholders who can, after all, decide for themselves if they want to donate to charitable causes. </a:t>
            </a:r>
          </a:p>
          <a:p>
            <a:r>
              <a:rPr lang="en-GB" dirty="0" smtClean="0">
                <a:effectLst/>
                <a:latin typeface="Arial" panose="020B0604020202020204" pitchFamily="34" charset="0"/>
              </a:rPr>
              <a:t>This is the voice of the laisser-faire 1980s mentality, still being strongly supported by advocates such as Elaine Sternberg. Sternberg argues that there is a human rights case against CSR, which is that a stakeholder approach to management deprives shareholders of their property rights. She states that the objectives sought by conventional views of social responsibility are absurd. Not all aspects of CSR are guilty of this, however. </a:t>
            </a:r>
          </a:p>
          <a:p>
            <a:r>
              <a:rPr lang="en-GB" dirty="0" smtClean="0">
                <a:effectLst/>
                <a:latin typeface="Arial" panose="020B0604020202020204" pitchFamily="34" charset="0"/>
              </a:rPr>
              <a:t>Sternberg states that ordinary decency, honesty and fairness should be expected of any corporation.</a:t>
            </a:r>
          </a:p>
          <a:p>
            <a:endParaRPr lang="en-GB" dirty="0" smtClean="0">
              <a:effectLst/>
              <a:latin typeface="Arial" panose="020B0604020202020204" pitchFamily="34" charset="0"/>
            </a:endParaRPr>
          </a:p>
          <a:p>
            <a:endParaRPr lang="en-GB" dirty="0" smtClean="0">
              <a:effectLst/>
              <a:latin typeface="Arial" panose="020B0604020202020204" pitchFamily="34" charset="0"/>
            </a:endParaRPr>
          </a:p>
          <a:p>
            <a:endParaRPr lang="en-GB" dirty="0"/>
          </a:p>
        </p:txBody>
      </p:sp>
    </p:spTree>
    <p:extLst>
      <p:ext uri="{BB962C8B-B14F-4D97-AF65-F5344CB8AC3E}">
        <p14:creationId xmlns:p14="http://schemas.microsoft.com/office/powerpoint/2010/main" val="30024719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Sternberg</a:t>
            </a:r>
            <a:endParaRPr lang="en-GB" dirty="0"/>
          </a:p>
        </p:txBody>
      </p:sp>
      <p:sp>
        <p:nvSpPr>
          <p:cNvPr id="3" name="Content Placeholder 2"/>
          <p:cNvSpPr>
            <a:spLocks noGrp="1"/>
          </p:cNvSpPr>
          <p:nvPr>
            <p:ph idx="1"/>
          </p:nvPr>
        </p:nvSpPr>
        <p:spPr/>
        <p:txBody>
          <a:bodyPr>
            <a:normAutofit/>
          </a:bodyPr>
          <a:lstStyle/>
          <a:p>
            <a:r>
              <a:rPr lang="en-GB" dirty="0" smtClean="0">
                <a:effectLst/>
                <a:latin typeface="Arial" panose="020B0604020202020204" pitchFamily="34" charset="0"/>
              </a:rPr>
              <a:t>This is the most commonly voiced argument of those questioning the viability of CSR today. In order to reconcile this point of view with the concept of CSR, a new definition of the same is required. Acknowledging that we live in a world in which such thing as a ‘free lunch’ does not exist, CSR does not mean that a company should give away their money that rightfully belongs to the shareholders to charity just for the sake of it. Rather, the word ‘Responsibility’ can only work when one party causes something that demands an action to make up for it. Likewise, if a company is not guilty of any such action, then, in no link of responsibility can logically be drawn and thus it is not a company’s ‘Responsibility’ to be philanthropic. </a:t>
            </a:r>
            <a:endParaRPr lang="en-GB" dirty="0"/>
          </a:p>
        </p:txBody>
      </p:sp>
    </p:spTree>
    <p:extLst>
      <p:ext uri="{BB962C8B-B14F-4D97-AF65-F5344CB8AC3E}">
        <p14:creationId xmlns:p14="http://schemas.microsoft.com/office/powerpoint/2010/main" val="21304370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Sternberg</a:t>
            </a:r>
            <a:endParaRPr lang="en-GB" dirty="0"/>
          </a:p>
        </p:txBody>
      </p:sp>
      <p:sp>
        <p:nvSpPr>
          <p:cNvPr id="3" name="Content Placeholder 2"/>
          <p:cNvSpPr>
            <a:spLocks noGrp="1"/>
          </p:cNvSpPr>
          <p:nvPr>
            <p:ph idx="1"/>
          </p:nvPr>
        </p:nvSpPr>
        <p:spPr/>
        <p:txBody>
          <a:bodyPr/>
          <a:lstStyle/>
          <a:p>
            <a:r>
              <a:rPr lang="en-GB" dirty="0" smtClean="0"/>
              <a:t>Rather, it would be its free choice of doing so, provided of course, that meaningful reason exists. Such reasons for companies to be concerned about the external environment represented above as a charity work, as much as about their core business not as a responsibility but for their own (financial) good can be numerous. Therefore, by changing the definition of CSR slightly, and seeing it as a concept, by which a corporation manages its relationships with a variety of influential stakeholders, who can have a real influence on its operations, the business case becomes immediately apparent. CSR is about building relationships with customers, about attracting and retaining talented staff, about managing risk, and about assuring reputation. Therefore, the word ‘Responsibility’ is actually misleadingly used in the classic definition of CSR, causing obvious confusion. </a:t>
            </a:r>
          </a:p>
          <a:p>
            <a:endParaRPr lang="en-GB" dirty="0" smtClean="0"/>
          </a:p>
          <a:p>
            <a:endParaRPr lang="en-GB" dirty="0"/>
          </a:p>
        </p:txBody>
      </p:sp>
    </p:spTree>
    <p:extLst>
      <p:ext uri="{BB962C8B-B14F-4D97-AF65-F5344CB8AC3E}">
        <p14:creationId xmlns:p14="http://schemas.microsoft.com/office/powerpoint/2010/main" val="19482385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Counter argument to CSR</a:t>
            </a:r>
            <a:endParaRPr lang="en-GB" dirty="0"/>
          </a:p>
        </p:txBody>
      </p:sp>
      <p:sp>
        <p:nvSpPr>
          <p:cNvPr id="3" name="Content Placeholder 2"/>
          <p:cNvSpPr>
            <a:spLocks noGrp="1"/>
          </p:cNvSpPr>
          <p:nvPr>
            <p:ph idx="1"/>
          </p:nvPr>
        </p:nvSpPr>
        <p:spPr/>
        <p:txBody>
          <a:bodyPr>
            <a:normAutofit/>
          </a:bodyPr>
          <a:lstStyle/>
          <a:p>
            <a:r>
              <a:rPr lang="en-GB" dirty="0" smtClean="0">
                <a:effectLst/>
                <a:latin typeface="Arial" panose="020B0604020202020204" pitchFamily="34" charset="0"/>
              </a:rPr>
              <a:t>Businesses are owned by their shareholders – thus any money they spend on social responsibility is effectively theft from those shareholders who can, after all, decide for themselves if they want to donate to charitable causes. </a:t>
            </a:r>
          </a:p>
          <a:p>
            <a:r>
              <a:rPr lang="en-GB" dirty="0" smtClean="0">
                <a:effectLst/>
                <a:latin typeface="Arial" panose="020B0604020202020204" pitchFamily="34" charset="0"/>
              </a:rPr>
              <a:t>This is the voice of the laisser-faire 1980s mentality, still being strongly supported by advocates such as Elaine Sternberg. Sternberg argues that there is a human rights case against CSR, which is that a stakeholder approach to management deprives shareholders of their property rights. She states that the objectives sought by conventional views of social responsibility are absurd. Not all aspects of CSR are guilty of this, however. </a:t>
            </a:r>
          </a:p>
          <a:p>
            <a:r>
              <a:rPr lang="en-GB" dirty="0" smtClean="0">
                <a:effectLst/>
                <a:latin typeface="Arial" panose="020B0604020202020204" pitchFamily="34" charset="0"/>
              </a:rPr>
              <a:t>Sternberg states that ordinary decency, honesty and fairness should be expected of any corporation.</a:t>
            </a:r>
          </a:p>
          <a:p>
            <a:endParaRPr lang="en-GB" dirty="0" smtClean="0">
              <a:effectLst/>
              <a:latin typeface="Arial" panose="020B0604020202020204" pitchFamily="34" charset="0"/>
            </a:endParaRPr>
          </a:p>
          <a:p>
            <a:endParaRPr lang="en-GB" dirty="0" smtClean="0">
              <a:effectLst/>
              <a:latin typeface="Arial" panose="020B0604020202020204" pitchFamily="34" charset="0"/>
            </a:endParaRPr>
          </a:p>
          <a:p>
            <a:endParaRPr lang="en-GB" dirty="0"/>
          </a:p>
        </p:txBody>
      </p:sp>
    </p:spTree>
    <p:extLst>
      <p:ext uri="{BB962C8B-B14F-4D97-AF65-F5344CB8AC3E}">
        <p14:creationId xmlns:p14="http://schemas.microsoft.com/office/powerpoint/2010/main" val="33368899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Sternberg</a:t>
            </a:r>
            <a:endParaRPr lang="en-GB" dirty="0"/>
          </a:p>
        </p:txBody>
      </p:sp>
      <p:sp>
        <p:nvSpPr>
          <p:cNvPr id="3" name="Content Placeholder 2"/>
          <p:cNvSpPr>
            <a:spLocks noGrp="1"/>
          </p:cNvSpPr>
          <p:nvPr>
            <p:ph idx="1"/>
          </p:nvPr>
        </p:nvSpPr>
        <p:spPr/>
        <p:txBody>
          <a:bodyPr>
            <a:normAutofit/>
          </a:bodyPr>
          <a:lstStyle/>
          <a:p>
            <a:r>
              <a:rPr lang="en-GB" dirty="0" smtClean="0">
                <a:effectLst/>
                <a:latin typeface="Arial" panose="020B0604020202020204" pitchFamily="34" charset="0"/>
              </a:rPr>
              <a:t>This is the most commonly voiced argument of those questioning the viability of CSR today. In order to reconcile this point of view with the concept of CSR, a new definition of the same is required. Acknowledging that we live in a world in which such thing as a ‘free lunch’ does not exist, CSR does not mean that a company should give away their money that rightfully belongs to the shareholders to charity just for the sake of it. Rather, the word ‘Responsibility’ can only work when one party causes something that demands an action to make up for it. Likewise, if a company is not guilty of any such action, then, in no link of responsibility can logically be drawn and thus it is not a company’s ‘Responsibility’ to be philanthropic. </a:t>
            </a:r>
            <a:endParaRPr lang="en-GB" dirty="0"/>
          </a:p>
        </p:txBody>
      </p:sp>
    </p:spTree>
    <p:extLst>
      <p:ext uri="{BB962C8B-B14F-4D97-AF65-F5344CB8AC3E}">
        <p14:creationId xmlns:p14="http://schemas.microsoft.com/office/powerpoint/2010/main" val="14695897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Sternberg</a:t>
            </a:r>
            <a:endParaRPr lang="en-GB" dirty="0"/>
          </a:p>
        </p:txBody>
      </p:sp>
      <p:sp>
        <p:nvSpPr>
          <p:cNvPr id="3" name="Content Placeholder 2"/>
          <p:cNvSpPr>
            <a:spLocks noGrp="1"/>
          </p:cNvSpPr>
          <p:nvPr>
            <p:ph idx="1"/>
          </p:nvPr>
        </p:nvSpPr>
        <p:spPr/>
        <p:txBody>
          <a:bodyPr/>
          <a:lstStyle/>
          <a:p>
            <a:r>
              <a:rPr lang="en-GB" dirty="0" smtClean="0"/>
              <a:t>Rather, it would be its free choice of doing so, provided of course, that meaningful reason exists. Such reasons for companies to be concerned about the external environment represented above as a charity work, as much as about their core business not as a responsibility but for their own (financial) good can be numerous. Therefore, by changing the definition of CSR slightly, and seeing it as a concept, by which a corporation manages its relationships with a variety of influential stakeholders, who can have a real influence on its operations, the business case becomes immediately apparent. CSR is about building relationships with customers, about attracting and retaining talented staff, about managing risk, and about assuring reputation. Therefore, the word ‘Responsibility’ is actually misleadingly used in the classic definition of CSR, causing obvious confusion. </a:t>
            </a:r>
          </a:p>
          <a:p>
            <a:endParaRPr lang="en-GB" dirty="0" smtClean="0"/>
          </a:p>
          <a:p>
            <a:endParaRPr lang="en-GB" dirty="0"/>
          </a:p>
        </p:txBody>
      </p:sp>
    </p:spTree>
    <p:extLst>
      <p:ext uri="{BB962C8B-B14F-4D97-AF65-F5344CB8AC3E}">
        <p14:creationId xmlns:p14="http://schemas.microsoft.com/office/powerpoint/2010/main" val="215756685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482" name="Rectangle 2"/>
          <p:cNvSpPr>
            <a:spLocks noGrp="1" noChangeArrowheads="1"/>
          </p:cNvSpPr>
          <p:nvPr>
            <p:ph type="title" idx="4294967295"/>
          </p:nvPr>
        </p:nvSpPr>
        <p:spPr>
          <a:xfrm>
            <a:off x="708025" y="457200"/>
            <a:ext cx="8435975" cy="1260475"/>
          </a:xfrm>
        </p:spPr>
        <p:txBody>
          <a:bodyPr anchor="b">
            <a:normAutofit/>
          </a:bodyPr>
          <a:lstStyle/>
          <a:p>
            <a:r>
              <a:rPr lang="en-GB" sz="4000" dirty="0">
                <a:solidFill>
                  <a:srgbClr val="0070C0"/>
                </a:solidFill>
                <a:effectLst>
                  <a:outerShdw blurRad="38100" dist="38100" dir="2700000" algn="tl">
                    <a:srgbClr val="C0C0C0"/>
                  </a:outerShdw>
                </a:effectLst>
              </a:rPr>
              <a:t>How can CEOs Change Company Values?</a:t>
            </a:r>
            <a:endParaRPr lang="en-US" sz="4000" dirty="0">
              <a:solidFill>
                <a:srgbClr val="0070C0"/>
              </a:solidFill>
              <a:effectLst>
                <a:outerShdw blurRad="38100" dist="38100" dir="2700000" algn="tl">
                  <a:srgbClr val="C0C0C0"/>
                </a:outerShdw>
              </a:effectLst>
            </a:endParaRPr>
          </a:p>
        </p:txBody>
      </p:sp>
      <p:sp>
        <p:nvSpPr>
          <p:cNvPr id="20483" name="Rectangle 3"/>
          <p:cNvSpPr>
            <a:spLocks noGrp="1" noChangeArrowheads="1"/>
          </p:cNvSpPr>
          <p:nvPr>
            <p:ph idx="4294967295"/>
          </p:nvPr>
        </p:nvSpPr>
        <p:spPr>
          <a:xfrm>
            <a:off x="0" y="2060575"/>
            <a:ext cx="8147050" cy="4464050"/>
          </a:xfrm>
        </p:spPr>
        <p:txBody>
          <a:bodyPr/>
          <a:lstStyle/>
          <a:p>
            <a:pPr>
              <a:buFont typeface="Wingdings" pitchFamily="2" charset="2"/>
              <a:buChar char="q"/>
            </a:pPr>
            <a:r>
              <a:rPr lang="en-GB" sz="2400" dirty="0">
                <a:ea typeface="ＭＳ Ｐゴシック" pitchFamily="34" charset="-128"/>
              </a:rPr>
              <a:t>Be committed – at top management level</a:t>
            </a:r>
          </a:p>
          <a:p>
            <a:pPr>
              <a:buFont typeface="Wingdings" pitchFamily="2" charset="2"/>
              <a:buChar char="q"/>
            </a:pPr>
            <a:r>
              <a:rPr lang="en-GB" sz="2400" dirty="0">
                <a:ea typeface="ＭＳ Ｐゴシック" pitchFamily="34" charset="-128"/>
              </a:rPr>
              <a:t>Develop a written code of ethics to communicate values to employees</a:t>
            </a:r>
          </a:p>
          <a:p>
            <a:pPr>
              <a:buFont typeface="Wingdings" pitchFamily="2" charset="2"/>
              <a:buChar char="q"/>
            </a:pPr>
            <a:r>
              <a:rPr lang="en-GB" sz="2400" dirty="0">
                <a:ea typeface="ＭＳ Ｐゴシック" pitchFamily="34" charset="-128"/>
              </a:rPr>
              <a:t>Involve middle managers - establish ethics committees to settle disputes</a:t>
            </a:r>
          </a:p>
          <a:p>
            <a:pPr>
              <a:buFont typeface="Wingdings" pitchFamily="2" charset="2"/>
              <a:buChar char="q"/>
            </a:pPr>
            <a:r>
              <a:rPr lang="en-GB" sz="2400" dirty="0">
                <a:ea typeface="ＭＳ Ｐゴシック" pitchFamily="34" charset="-128"/>
              </a:rPr>
              <a:t>Ask line managers to train employees</a:t>
            </a:r>
          </a:p>
          <a:p>
            <a:pPr>
              <a:buFont typeface="Wingdings" pitchFamily="2" charset="2"/>
              <a:buChar char="q"/>
            </a:pPr>
            <a:r>
              <a:rPr lang="en-GB" sz="2400" dirty="0">
                <a:ea typeface="ＭＳ Ｐゴシック" pitchFamily="34" charset="-128"/>
              </a:rPr>
              <a:t>Fire people who violate the code</a:t>
            </a:r>
          </a:p>
          <a:p>
            <a:pPr>
              <a:buFont typeface="Wingdings" pitchFamily="2" charset="2"/>
              <a:buChar char="q"/>
            </a:pPr>
            <a:r>
              <a:rPr lang="en-GB" sz="2400" dirty="0">
                <a:ea typeface="ＭＳ Ｐゴシック" pitchFamily="34" charset="-128"/>
              </a:rPr>
              <a:t>Protect whistle-blowers</a:t>
            </a:r>
          </a:p>
          <a:p>
            <a:pPr>
              <a:buFont typeface="Wingdings" pitchFamily="2" charset="2"/>
              <a:buChar char="q"/>
            </a:pPr>
            <a:r>
              <a:rPr lang="en-GB" sz="2400" dirty="0">
                <a:ea typeface="ＭＳ Ｐゴシック" pitchFamily="34" charset="-128"/>
              </a:rPr>
              <a:t>Withdraw from countries or industries where you cannot act with integrity</a:t>
            </a:r>
            <a:endParaRPr lang="en-US" sz="2400" dirty="0">
              <a:ea typeface="ＭＳ Ｐゴシック" pitchFamily="34" charset="-128"/>
            </a:endParaRPr>
          </a:p>
        </p:txBody>
      </p:sp>
    </p:spTree>
    <p:extLst>
      <p:ext uri="{BB962C8B-B14F-4D97-AF65-F5344CB8AC3E}">
        <p14:creationId xmlns:p14="http://schemas.microsoft.com/office/powerpoint/2010/main" val="2040846517"/>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386" name="Title 2"/>
          <p:cNvSpPr>
            <a:spLocks noGrp="1"/>
          </p:cNvSpPr>
          <p:nvPr>
            <p:ph type="title" idx="4294967295"/>
          </p:nvPr>
        </p:nvSpPr>
        <p:spPr>
          <a:xfrm>
            <a:off x="781050" y="457200"/>
            <a:ext cx="8362950" cy="739775"/>
          </a:xfrm>
        </p:spPr>
        <p:txBody>
          <a:bodyPr anchor="b"/>
          <a:lstStyle/>
          <a:p>
            <a:r>
              <a:rPr lang="en-GB" dirty="0">
                <a:solidFill>
                  <a:srgbClr val="0070C0"/>
                </a:solidFill>
              </a:rPr>
              <a:t>Socially </a:t>
            </a:r>
            <a:r>
              <a:rPr lang="en-GB" dirty="0" err="1">
                <a:solidFill>
                  <a:srgbClr val="0070C0"/>
                </a:solidFill>
              </a:rPr>
              <a:t>Contributive</a:t>
            </a:r>
            <a:endParaRPr lang="en-US" dirty="0">
              <a:solidFill>
                <a:srgbClr val="0070C0"/>
              </a:solidFill>
            </a:endParaRPr>
          </a:p>
        </p:txBody>
      </p:sp>
      <p:sp>
        <p:nvSpPr>
          <p:cNvPr id="21506" name="Content Placeholder 1"/>
          <p:cNvSpPr>
            <a:spLocks noGrp="1"/>
          </p:cNvSpPr>
          <p:nvPr>
            <p:ph idx="4294967295"/>
          </p:nvPr>
        </p:nvSpPr>
        <p:spPr>
          <a:xfrm>
            <a:off x="985838" y="1484313"/>
            <a:ext cx="8158162" cy="5184775"/>
          </a:xfrm>
        </p:spPr>
        <p:txBody>
          <a:bodyPr>
            <a:normAutofit/>
          </a:bodyPr>
          <a:lstStyle/>
          <a:p>
            <a:pPr>
              <a:buFont typeface="Wingdings" pitchFamily="2" charset="2"/>
              <a:buNone/>
            </a:pPr>
            <a:r>
              <a:rPr lang="en-GB" sz="2000" b="1" dirty="0">
                <a:ea typeface="ＭＳ Ｐゴシック" pitchFamily="34" charset="-128"/>
              </a:rPr>
              <a:t>Social Enterprise</a:t>
            </a:r>
            <a:r>
              <a:rPr lang="en-GB" sz="2000" dirty="0">
                <a:ea typeface="ＭＳ Ｐゴシック" pitchFamily="34" charset="-128"/>
              </a:rPr>
              <a:t>: now recognised as the </a:t>
            </a:r>
            <a:r>
              <a:rPr lang="en-GB" sz="2000" dirty="0" smtClean="0">
                <a:ea typeface="ＭＳ Ｐゴシック" pitchFamily="34" charset="-128"/>
              </a:rPr>
              <a:t>‘third sector’ </a:t>
            </a:r>
            <a:r>
              <a:rPr lang="en-GB" sz="2000" dirty="0">
                <a:ea typeface="ＭＳ Ｐゴシック" pitchFamily="34" charset="-128"/>
              </a:rPr>
              <a:t>(alongside public sector and private business sector</a:t>
            </a:r>
            <a:r>
              <a:rPr lang="en-GB" sz="2000" dirty="0" smtClean="0">
                <a:ea typeface="ＭＳ Ｐゴシック" pitchFamily="34" charset="-128"/>
              </a:rPr>
              <a:t>)</a:t>
            </a:r>
            <a:endParaRPr lang="en-GB" sz="2000" dirty="0">
              <a:ea typeface="ＭＳ Ｐゴシック" pitchFamily="34" charset="-128"/>
            </a:endParaRPr>
          </a:p>
          <a:p>
            <a:pPr marL="109728" indent="0">
              <a:buNone/>
            </a:pPr>
            <a:r>
              <a:rPr lang="en-GB" sz="2000" dirty="0">
                <a:ea typeface="ＭＳ Ｐゴシック" pitchFamily="34" charset="-128"/>
              </a:rPr>
              <a:t>Voluntary, not-for-profit, charitable </a:t>
            </a:r>
            <a:r>
              <a:rPr lang="en-GB" sz="2000" dirty="0" smtClean="0">
                <a:ea typeface="ＭＳ Ｐゴシック" pitchFamily="34" charset="-128"/>
              </a:rPr>
              <a:t>organisations</a:t>
            </a:r>
          </a:p>
          <a:p>
            <a:pPr marL="109728" indent="0">
              <a:buNone/>
            </a:pPr>
            <a:endParaRPr lang="en-GB" sz="2000" b="1" dirty="0" smtClean="0">
              <a:ea typeface="ＭＳ Ｐゴシック" pitchFamily="34" charset="-128"/>
            </a:endParaRPr>
          </a:p>
          <a:p>
            <a:pPr marL="109728" indent="0">
              <a:buNone/>
            </a:pPr>
            <a:r>
              <a:rPr lang="en-GB" sz="2000" b="1" dirty="0" smtClean="0">
                <a:ea typeface="ＭＳ Ｐゴシック" pitchFamily="34" charset="-128"/>
              </a:rPr>
              <a:t>Forum </a:t>
            </a:r>
            <a:r>
              <a:rPr lang="en-GB" sz="2000" b="1" dirty="0">
                <a:ea typeface="ＭＳ Ｐゴシック" pitchFamily="34" charset="-128"/>
              </a:rPr>
              <a:t>for the </a:t>
            </a:r>
            <a:r>
              <a:rPr lang="en-GB" sz="2000" b="1" dirty="0" smtClean="0">
                <a:ea typeface="ＭＳ Ｐゴシック" pitchFamily="34" charset="-128"/>
              </a:rPr>
              <a:t>Future (UK, USA)</a:t>
            </a:r>
            <a:r>
              <a:rPr lang="en-GB" sz="2000" dirty="0" smtClean="0">
                <a:ea typeface="ＭＳ Ｐゴシック" pitchFamily="34" charset="-128"/>
              </a:rPr>
              <a:t>: </a:t>
            </a:r>
            <a:r>
              <a:rPr lang="en-GB" sz="2000" dirty="0"/>
              <a:t>help organisations innovate </a:t>
            </a:r>
            <a:r>
              <a:rPr lang="en-GB" sz="2000" dirty="0" smtClean="0"/>
              <a:t>the products</a:t>
            </a:r>
            <a:r>
              <a:rPr lang="en-GB" sz="2000" dirty="0"/>
              <a:t>, services and business models needed for a sustainable future (‘philosophy of sustainability’) </a:t>
            </a:r>
            <a:r>
              <a:rPr lang="en-US" sz="2000" dirty="0">
                <a:ea typeface="ＭＳ Ｐゴシック" pitchFamily="34" charset="-128"/>
                <a:hlinkClick r:id="rId3"/>
              </a:rPr>
              <a:t>http://</a:t>
            </a:r>
            <a:r>
              <a:rPr lang="en-US" sz="2000" dirty="0" smtClean="0">
                <a:ea typeface="ＭＳ Ｐゴシック" pitchFamily="34" charset="-128"/>
                <a:hlinkClick r:id="rId3"/>
              </a:rPr>
              <a:t>www.forumforthefuture.org/about-us</a:t>
            </a:r>
            <a:endParaRPr lang="en-US" sz="2000" dirty="0" smtClean="0">
              <a:ea typeface="ＭＳ Ｐゴシック" pitchFamily="34" charset="-128"/>
            </a:endParaRPr>
          </a:p>
          <a:p>
            <a:pPr marL="109728" indent="0">
              <a:buNone/>
            </a:pPr>
            <a:endParaRPr lang="en-GB" sz="2000" dirty="0">
              <a:ea typeface="ＭＳ Ｐゴシック" pitchFamily="34" charset="-128"/>
            </a:endParaRPr>
          </a:p>
          <a:p>
            <a:pPr marL="109728" indent="0">
              <a:buNone/>
            </a:pPr>
            <a:r>
              <a:rPr lang="en-GB" sz="2000" dirty="0">
                <a:ea typeface="ＭＳ Ｐゴシック" pitchFamily="34" charset="-128"/>
              </a:rPr>
              <a:t>Can find common interests with responsive businesses:</a:t>
            </a:r>
          </a:p>
          <a:p>
            <a:pPr lvl="1"/>
            <a:r>
              <a:rPr lang="en-GB" sz="2000" dirty="0">
                <a:ea typeface="ＭＳ Ｐゴシック" pitchFamily="34" charset="-128"/>
              </a:rPr>
              <a:t>those creating more sustainable business models, </a:t>
            </a:r>
          </a:p>
          <a:p>
            <a:pPr lvl="1">
              <a:buFont typeface="Wingdings" pitchFamily="2" charset="2"/>
              <a:buNone/>
            </a:pPr>
            <a:r>
              <a:rPr lang="en-GB" sz="2000" dirty="0">
                <a:ea typeface="ＭＳ Ｐゴシック" pitchFamily="34" charset="-128"/>
              </a:rPr>
              <a:t>	e.g. </a:t>
            </a:r>
            <a:r>
              <a:rPr lang="en-GB" sz="2000" dirty="0" smtClean="0">
                <a:ea typeface="ＭＳ Ｐゴシック" pitchFamily="34" charset="-128"/>
              </a:rPr>
              <a:t>M&amp;S, Unilever </a:t>
            </a:r>
            <a:endParaRPr lang="en-GB" sz="2000" dirty="0">
              <a:ea typeface="ＭＳ Ｐゴシック" pitchFamily="34" charset="-128"/>
            </a:endParaRPr>
          </a:p>
          <a:p>
            <a:pPr lvl="1"/>
            <a:r>
              <a:rPr lang="en-GB" sz="2000" dirty="0">
                <a:ea typeface="ＭＳ Ｐゴシック" pitchFamily="34" charset="-128"/>
              </a:rPr>
              <a:t>those serving </a:t>
            </a:r>
            <a:r>
              <a:rPr lang="en-GB" sz="2000" dirty="0" smtClean="0">
                <a:ea typeface="ＭＳ Ｐゴシック" pitchFamily="34" charset="-128"/>
              </a:rPr>
              <a:t>customers </a:t>
            </a:r>
            <a:r>
              <a:rPr lang="en-GB" sz="2000" dirty="0">
                <a:ea typeface="ＭＳ Ｐゴシック" pitchFamily="34" charset="-128"/>
              </a:rPr>
              <a:t>in emerging </a:t>
            </a:r>
            <a:r>
              <a:rPr lang="en-GB" sz="2000" dirty="0" smtClean="0">
                <a:ea typeface="ＭＳ Ｐゴシック" pitchFamily="34" charset="-128"/>
              </a:rPr>
              <a:t>economies</a:t>
            </a:r>
            <a:endParaRPr lang="en-US" sz="2000" dirty="0">
              <a:ea typeface="ＭＳ Ｐゴシック" pitchFamily="34" charset="-128"/>
            </a:endParaRPr>
          </a:p>
        </p:txBody>
      </p:sp>
    </p:spTree>
    <p:extLst>
      <p:ext uri="{BB962C8B-B14F-4D97-AF65-F5344CB8AC3E}">
        <p14:creationId xmlns:p14="http://schemas.microsoft.com/office/powerpoint/2010/main" val="242337722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1506">
                                            <p:txEl>
                                              <p:pRg st="0" end="0"/>
                                            </p:txEl>
                                          </p:spTgt>
                                        </p:tgtEl>
                                        <p:attrNameLst>
                                          <p:attrName>style.visibility</p:attrName>
                                        </p:attrNameLst>
                                      </p:cBhvr>
                                      <p:to>
                                        <p:strVal val="visible"/>
                                      </p:to>
                                    </p:set>
                                    <p:animEffect transition="in" filter="checkerboard(across)">
                                      <p:cBhvr>
                                        <p:cTn id="7" dur="500"/>
                                        <p:tgtEl>
                                          <p:spTgt spid="21506">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21506">
                                            <p:txEl>
                                              <p:pRg st="1" end="1"/>
                                            </p:txEl>
                                          </p:spTgt>
                                        </p:tgtEl>
                                        <p:attrNameLst>
                                          <p:attrName>style.visibility</p:attrName>
                                        </p:attrNameLst>
                                      </p:cBhvr>
                                      <p:to>
                                        <p:strVal val="visible"/>
                                      </p:to>
                                    </p:set>
                                    <p:animEffect transition="in" filter="checkerboard(across)">
                                      <p:cBhvr>
                                        <p:cTn id="12" dur="500"/>
                                        <p:tgtEl>
                                          <p:spTgt spid="2150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21506">
                                            <p:txEl>
                                              <p:pRg st="3" end="3"/>
                                            </p:txEl>
                                          </p:spTgt>
                                        </p:tgtEl>
                                        <p:attrNameLst>
                                          <p:attrName>style.visibility</p:attrName>
                                        </p:attrNameLst>
                                      </p:cBhvr>
                                      <p:to>
                                        <p:strVal val="visible"/>
                                      </p:to>
                                    </p:set>
                                    <p:animEffect transition="in" filter="checkerboard(across)">
                                      <p:cBhvr>
                                        <p:cTn id="17" dur="500"/>
                                        <p:tgtEl>
                                          <p:spTgt spid="21506">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5" presetClass="entr" presetSubtype="10" fill="hold" grpId="0" nodeType="clickEffect">
                                  <p:stCondLst>
                                    <p:cond delay="0"/>
                                  </p:stCondLst>
                                  <p:childTnLst>
                                    <p:set>
                                      <p:cBhvr>
                                        <p:cTn id="21" dur="1" fill="hold">
                                          <p:stCondLst>
                                            <p:cond delay="0"/>
                                          </p:stCondLst>
                                        </p:cTn>
                                        <p:tgtEl>
                                          <p:spTgt spid="21506">
                                            <p:txEl>
                                              <p:pRg st="5" end="5"/>
                                            </p:txEl>
                                          </p:spTgt>
                                        </p:tgtEl>
                                        <p:attrNameLst>
                                          <p:attrName>style.visibility</p:attrName>
                                        </p:attrNameLst>
                                      </p:cBhvr>
                                      <p:to>
                                        <p:strVal val="visible"/>
                                      </p:to>
                                    </p:set>
                                    <p:animEffect transition="in" filter="checkerboard(across)">
                                      <p:cBhvr>
                                        <p:cTn id="22" dur="500"/>
                                        <p:tgtEl>
                                          <p:spTgt spid="21506">
                                            <p:txEl>
                                              <p:pRg st="5" end="5"/>
                                            </p:txEl>
                                          </p:spTgt>
                                        </p:tgtEl>
                                      </p:cBhvr>
                                    </p:animEffect>
                                  </p:childTnLst>
                                </p:cTn>
                              </p:par>
                              <p:par>
                                <p:cTn id="23" presetID="5" presetClass="entr" presetSubtype="10" fill="hold" grpId="0" nodeType="withEffect">
                                  <p:stCondLst>
                                    <p:cond delay="0"/>
                                  </p:stCondLst>
                                  <p:childTnLst>
                                    <p:set>
                                      <p:cBhvr>
                                        <p:cTn id="24" dur="1" fill="hold">
                                          <p:stCondLst>
                                            <p:cond delay="0"/>
                                          </p:stCondLst>
                                        </p:cTn>
                                        <p:tgtEl>
                                          <p:spTgt spid="21506">
                                            <p:txEl>
                                              <p:pRg st="6" end="6"/>
                                            </p:txEl>
                                          </p:spTgt>
                                        </p:tgtEl>
                                        <p:attrNameLst>
                                          <p:attrName>style.visibility</p:attrName>
                                        </p:attrNameLst>
                                      </p:cBhvr>
                                      <p:to>
                                        <p:strVal val="visible"/>
                                      </p:to>
                                    </p:set>
                                    <p:animEffect transition="in" filter="checkerboard(across)">
                                      <p:cBhvr>
                                        <p:cTn id="25" dur="500"/>
                                        <p:tgtEl>
                                          <p:spTgt spid="21506">
                                            <p:txEl>
                                              <p:pRg st="6" end="6"/>
                                            </p:txEl>
                                          </p:spTgt>
                                        </p:tgtEl>
                                      </p:cBhvr>
                                    </p:animEffect>
                                  </p:childTnLst>
                                </p:cTn>
                              </p:par>
                              <p:par>
                                <p:cTn id="26" presetID="5" presetClass="entr" presetSubtype="10" fill="hold" grpId="0" nodeType="withEffect">
                                  <p:stCondLst>
                                    <p:cond delay="0"/>
                                  </p:stCondLst>
                                  <p:childTnLst>
                                    <p:set>
                                      <p:cBhvr>
                                        <p:cTn id="27" dur="1" fill="hold">
                                          <p:stCondLst>
                                            <p:cond delay="0"/>
                                          </p:stCondLst>
                                        </p:cTn>
                                        <p:tgtEl>
                                          <p:spTgt spid="21506">
                                            <p:txEl>
                                              <p:pRg st="7" end="7"/>
                                            </p:txEl>
                                          </p:spTgt>
                                        </p:tgtEl>
                                        <p:attrNameLst>
                                          <p:attrName>style.visibility</p:attrName>
                                        </p:attrNameLst>
                                      </p:cBhvr>
                                      <p:to>
                                        <p:strVal val="visible"/>
                                      </p:to>
                                    </p:set>
                                    <p:animEffect transition="in" filter="checkerboard(across)">
                                      <p:cBhvr>
                                        <p:cTn id="28" dur="500"/>
                                        <p:tgtEl>
                                          <p:spTgt spid="21506">
                                            <p:txEl>
                                              <p:pRg st="7" end="7"/>
                                            </p:txEl>
                                          </p:spTgt>
                                        </p:tgtEl>
                                      </p:cBhvr>
                                    </p:animEffect>
                                  </p:childTnLst>
                                </p:cTn>
                              </p:par>
                              <p:par>
                                <p:cTn id="29" presetID="5" presetClass="entr" presetSubtype="10" fill="hold" grpId="0" nodeType="withEffect">
                                  <p:stCondLst>
                                    <p:cond delay="0"/>
                                  </p:stCondLst>
                                  <p:childTnLst>
                                    <p:set>
                                      <p:cBhvr>
                                        <p:cTn id="30" dur="1" fill="hold">
                                          <p:stCondLst>
                                            <p:cond delay="0"/>
                                          </p:stCondLst>
                                        </p:cTn>
                                        <p:tgtEl>
                                          <p:spTgt spid="21506">
                                            <p:txEl>
                                              <p:pRg st="8" end="8"/>
                                            </p:txEl>
                                          </p:spTgt>
                                        </p:tgtEl>
                                        <p:attrNameLst>
                                          <p:attrName>style.visibility</p:attrName>
                                        </p:attrNameLst>
                                      </p:cBhvr>
                                      <p:to>
                                        <p:strVal val="visible"/>
                                      </p:to>
                                    </p:set>
                                    <p:animEffect transition="in" filter="checkerboard(across)">
                                      <p:cBhvr>
                                        <p:cTn id="31" dur="500"/>
                                        <p:tgtEl>
                                          <p:spTgt spid="21506">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6" grpId="0" build="p"/>
    </p:bldLst>
  </p:timing>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468313" y="476250"/>
            <a:ext cx="8229600" cy="1143000"/>
          </a:xfrm>
        </p:spPr>
        <p:txBody>
          <a:bodyPr/>
          <a:lstStyle/>
          <a:p>
            <a:r>
              <a:rPr lang="en-GB" sz="4000" b="1" dirty="0" smtClean="0">
                <a:solidFill>
                  <a:srgbClr val="0070C0"/>
                </a:solidFill>
              </a:rPr>
              <a:t>Engaged Ethics @Hotel </a:t>
            </a:r>
            <a:r>
              <a:rPr lang="en-GB" sz="4000" b="1" dirty="0" err="1" smtClean="0">
                <a:solidFill>
                  <a:srgbClr val="0070C0"/>
                </a:solidFill>
              </a:rPr>
              <a:t>Chocolat</a:t>
            </a:r>
            <a:r>
              <a:rPr lang="en-GB" sz="4000" dirty="0" smtClean="0">
                <a:solidFill>
                  <a:srgbClr val="0070C0"/>
                </a:solidFill>
              </a:rPr>
              <a:t> </a:t>
            </a:r>
          </a:p>
        </p:txBody>
      </p:sp>
      <p:sp>
        <p:nvSpPr>
          <p:cNvPr id="24579" name="Rectangle 3"/>
          <p:cNvSpPr>
            <a:spLocks noGrp="1" noChangeArrowheads="1"/>
          </p:cNvSpPr>
          <p:nvPr>
            <p:ph idx="1"/>
          </p:nvPr>
        </p:nvSpPr>
        <p:spPr/>
        <p:txBody>
          <a:bodyPr>
            <a:normAutofit lnSpcReduction="10000"/>
          </a:bodyPr>
          <a:lstStyle/>
          <a:p>
            <a:pPr>
              <a:lnSpc>
                <a:spcPct val="90000"/>
              </a:lnSpc>
            </a:pPr>
            <a:endParaRPr lang="en-GB" sz="2000" dirty="0" smtClean="0"/>
          </a:p>
          <a:p>
            <a:pPr>
              <a:lnSpc>
                <a:spcPct val="90000"/>
              </a:lnSpc>
            </a:pPr>
            <a:endParaRPr lang="en-GB" sz="2000" dirty="0" smtClean="0"/>
          </a:p>
          <a:p>
            <a:pPr>
              <a:lnSpc>
                <a:spcPct val="90000"/>
              </a:lnSpc>
              <a:buFontTx/>
              <a:buNone/>
            </a:pPr>
            <a:endParaRPr lang="en-GB" sz="2000" dirty="0" smtClean="0"/>
          </a:p>
          <a:p>
            <a:pPr>
              <a:lnSpc>
                <a:spcPct val="90000"/>
              </a:lnSpc>
            </a:pPr>
            <a:endParaRPr lang="en-GB" sz="2000" dirty="0" smtClean="0"/>
          </a:p>
          <a:p>
            <a:pPr marL="109728" indent="0">
              <a:lnSpc>
                <a:spcPct val="90000"/>
              </a:lnSpc>
              <a:buNone/>
            </a:pPr>
            <a:endParaRPr lang="en-GB" sz="2000" dirty="0" smtClean="0"/>
          </a:p>
          <a:p>
            <a:pPr>
              <a:lnSpc>
                <a:spcPct val="90000"/>
              </a:lnSpc>
              <a:buFont typeface="Wingdings" pitchFamily="2" charset="2"/>
              <a:buChar char="q"/>
            </a:pPr>
            <a:r>
              <a:rPr lang="en-GB" sz="2000" dirty="0" smtClean="0"/>
              <a:t>Angus describes the way he has successfully embedded Engaged Ethics as a core value of his business and used these ethical initiatives as a powerful differentiator to capture the hearts and minds of all those who touch the brand. </a:t>
            </a:r>
          </a:p>
          <a:p>
            <a:pPr>
              <a:lnSpc>
                <a:spcPct val="90000"/>
              </a:lnSpc>
              <a:buFont typeface="Wingdings" pitchFamily="2" charset="2"/>
              <a:buChar char="q"/>
            </a:pPr>
            <a:endParaRPr lang="en-GB" sz="2000" dirty="0" smtClean="0"/>
          </a:p>
          <a:p>
            <a:pPr>
              <a:lnSpc>
                <a:spcPct val="90000"/>
              </a:lnSpc>
              <a:buFont typeface="Wingdings" pitchFamily="2" charset="2"/>
              <a:buChar char="q"/>
            </a:pPr>
            <a:r>
              <a:rPr lang="en-GB" sz="2000" dirty="0" smtClean="0"/>
              <a:t>Exclusive branded chocolatier, having since become a cocoa grower and built a luxury hotel in St Lucia, CEO, Angus </a:t>
            </a:r>
            <a:r>
              <a:rPr lang="en-GB" sz="2000" dirty="0" err="1" smtClean="0"/>
              <a:t>Thirlwell</a:t>
            </a:r>
            <a:r>
              <a:rPr lang="en-GB" sz="2000" dirty="0" smtClean="0"/>
              <a:t> offers insight into how he has achieved growth without compromise of the business’s core values.</a:t>
            </a:r>
          </a:p>
        </p:txBody>
      </p:sp>
      <p:pic>
        <p:nvPicPr>
          <p:cNvPr id="24582" name="Picture 6"/>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00113" y="1773238"/>
            <a:ext cx="3887787" cy="10080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4716016" y="6165304"/>
            <a:ext cx="4427984" cy="369332"/>
          </a:xfrm>
          <a:prstGeom prst="rect">
            <a:avLst/>
          </a:prstGeom>
          <a:noFill/>
        </p:spPr>
        <p:txBody>
          <a:bodyPr wrap="square" rtlCol="0">
            <a:spAutoFit/>
          </a:bodyPr>
          <a:lstStyle/>
          <a:p>
            <a:r>
              <a:rPr lang="en-GB" dirty="0" smtClean="0">
                <a:solidFill>
                  <a:srgbClr val="0070C0"/>
                </a:solidFill>
              </a:rPr>
              <a:t>A ‘socially </a:t>
            </a:r>
            <a:r>
              <a:rPr lang="en-GB" dirty="0" err="1" smtClean="0">
                <a:solidFill>
                  <a:srgbClr val="0070C0"/>
                </a:solidFill>
              </a:rPr>
              <a:t>contributive</a:t>
            </a:r>
            <a:r>
              <a:rPr lang="en-GB" dirty="0" smtClean="0">
                <a:solidFill>
                  <a:srgbClr val="0070C0"/>
                </a:solidFill>
              </a:rPr>
              <a:t>’ organisation</a:t>
            </a:r>
            <a:endParaRPr lang="en-GB" dirty="0">
              <a:solidFill>
                <a:srgbClr val="0070C0"/>
              </a:solidFill>
            </a:endParaRPr>
          </a:p>
        </p:txBody>
      </p:sp>
    </p:spTree>
    <p:extLst>
      <p:ext uri="{BB962C8B-B14F-4D97-AF65-F5344CB8AC3E}">
        <p14:creationId xmlns:p14="http://schemas.microsoft.com/office/powerpoint/2010/main" val="36561205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solidFill>
                  <a:srgbClr val="0070C0"/>
                </a:solidFill>
              </a:rPr>
              <a:t>List of References</a:t>
            </a:r>
            <a:endParaRPr lang="en-GB" dirty="0">
              <a:solidFill>
                <a:srgbClr val="0070C0"/>
              </a:solidFill>
            </a:endParaRPr>
          </a:p>
        </p:txBody>
      </p:sp>
      <p:sp>
        <p:nvSpPr>
          <p:cNvPr id="2" name="Content Placeholder 1"/>
          <p:cNvSpPr>
            <a:spLocks noGrp="1"/>
          </p:cNvSpPr>
          <p:nvPr>
            <p:ph idx="1"/>
          </p:nvPr>
        </p:nvSpPr>
        <p:spPr/>
        <p:txBody>
          <a:bodyPr>
            <a:normAutofit/>
          </a:bodyPr>
          <a:lstStyle/>
          <a:p>
            <a:pPr marL="109728" indent="0">
              <a:buNone/>
            </a:pPr>
            <a:r>
              <a:rPr lang="en-GB" sz="1800" dirty="0"/>
              <a:t>Freeman, E. </a:t>
            </a:r>
            <a:r>
              <a:rPr lang="en-GB" sz="1800" dirty="0" smtClean="0"/>
              <a:t>1984. </a:t>
            </a:r>
            <a:r>
              <a:rPr lang="en-GB" sz="1800" i="1" dirty="0"/>
              <a:t>Strategic Management: A Stakeholder Approach</a:t>
            </a:r>
            <a:r>
              <a:rPr lang="en-GB" sz="1800" dirty="0"/>
              <a:t>. Boston: Pitman</a:t>
            </a:r>
            <a:r>
              <a:rPr lang="en-GB" sz="1800" dirty="0" smtClean="0"/>
              <a:t>.</a:t>
            </a:r>
            <a:r>
              <a:rPr lang="en-US" sz="1800" b="1" dirty="0" smtClean="0"/>
              <a:t> </a:t>
            </a:r>
          </a:p>
          <a:p>
            <a:pPr marL="109728" indent="0">
              <a:buNone/>
            </a:pPr>
            <a:r>
              <a:rPr lang="en-US" sz="1800" dirty="0" smtClean="0"/>
              <a:t>Freeman and </a:t>
            </a:r>
            <a:r>
              <a:rPr lang="en-US" sz="1800" dirty="0" err="1" smtClean="0"/>
              <a:t>Liedtka</a:t>
            </a:r>
            <a:r>
              <a:rPr lang="en-US" sz="1800" dirty="0" smtClean="0"/>
              <a:t>. 1991. ‘Stockholders and stakeholders: A New Perspective on Corporate Governance’ Reprinted from </a:t>
            </a:r>
            <a:r>
              <a:rPr lang="en-US" sz="1800" i="1" dirty="0" smtClean="0"/>
              <a:t>California Management Review </a:t>
            </a:r>
            <a:r>
              <a:rPr lang="en-US" sz="1800" dirty="0" smtClean="0"/>
              <a:t>(1982) </a:t>
            </a:r>
          </a:p>
          <a:p>
            <a:pPr marL="109728" indent="0">
              <a:buNone/>
            </a:pPr>
            <a:r>
              <a:rPr lang="en-GB" sz="1800" dirty="0" smtClean="0"/>
              <a:t>King and </a:t>
            </a:r>
            <a:r>
              <a:rPr lang="en-GB" sz="1800" dirty="0" err="1" smtClean="0"/>
              <a:t>Lawley</a:t>
            </a:r>
            <a:r>
              <a:rPr lang="en-GB" sz="1800" dirty="0" smtClean="0"/>
              <a:t>. 2013. </a:t>
            </a:r>
            <a:r>
              <a:rPr lang="en-GB" sz="1800" dirty="0" smtClean="0"/>
              <a:t>Organisational </a:t>
            </a:r>
            <a:r>
              <a:rPr lang="en-GB" sz="1800" dirty="0" smtClean="0"/>
              <a:t>Behaviour. Oxford.</a:t>
            </a:r>
          </a:p>
          <a:p>
            <a:pPr marL="109728" indent="0">
              <a:buNone/>
            </a:pPr>
            <a:r>
              <a:rPr lang="en-GB" sz="1800" dirty="0" err="1" smtClean="0"/>
              <a:t>Waddock</a:t>
            </a:r>
            <a:r>
              <a:rPr lang="en-GB" sz="1800" dirty="0" smtClean="0"/>
              <a:t>, S. (2010) ‘The Social Contract of Business in Society’ </a:t>
            </a:r>
            <a:r>
              <a:rPr lang="en-GB" sz="1800" i="1" dirty="0" smtClean="0"/>
              <a:t>in</a:t>
            </a:r>
            <a:r>
              <a:rPr lang="en-GB" sz="1800" dirty="0" smtClean="0"/>
              <a:t> Aras and </a:t>
            </a:r>
            <a:r>
              <a:rPr lang="en-GB" sz="1800" dirty="0" err="1" smtClean="0"/>
              <a:t>Crowther</a:t>
            </a:r>
            <a:r>
              <a:rPr lang="en-GB" sz="1800" dirty="0" smtClean="0"/>
              <a:t> eds. </a:t>
            </a:r>
            <a:r>
              <a:rPr lang="en-GB" sz="1800" i="1" dirty="0" smtClean="0"/>
              <a:t>A Handbook of Corporate Governance and Social Responsibility  </a:t>
            </a:r>
            <a:r>
              <a:rPr lang="en-GB" sz="1800" dirty="0" smtClean="0"/>
              <a:t>2010 pp. 69-82</a:t>
            </a:r>
          </a:p>
          <a:p>
            <a:pPr marL="109728" indent="0">
              <a:buNone/>
            </a:pPr>
            <a:endParaRPr lang="en-GB" sz="1800" dirty="0" smtClean="0"/>
          </a:p>
          <a:p>
            <a:pPr marL="109728" indent="0">
              <a:buNone/>
            </a:pPr>
            <a:endParaRPr lang="en-US" sz="1800" dirty="0" smtClean="0"/>
          </a:p>
          <a:p>
            <a:pPr marL="109728" indent="0">
              <a:buNone/>
            </a:pPr>
            <a:endParaRPr lang="en-GB" sz="2400" dirty="0" smtClean="0"/>
          </a:p>
          <a:p>
            <a:pPr marL="109728" indent="0">
              <a:buNone/>
            </a:pPr>
            <a:endParaRPr lang="en-GB" sz="1800" dirty="0" smtClean="0"/>
          </a:p>
          <a:p>
            <a:pPr marL="109728" indent="0">
              <a:buNone/>
            </a:pPr>
            <a:endParaRPr lang="en-GB" sz="1800" dirty="0" smtClean="0"/>
          </a:p>
          <a:p>
            <a:pPr marL="109728" indent="0">
              <a:buNone/>
            </a:pPr>
            <a:endParaRPr lang="en-GB" sz="1800" dirty="0"/>
          </a:p>
          <a:p>
            <a:pPr marL="109728" indent="0">
              <a:buNone/>
            </a:pPr>
            <a:endParaRPr lang="en-GB" sz="1800" dirty="0"/>
          </a:p>
        </p:txBody>
      </p:sp>
    </p:spTree>
    <p:extLst>
      <p:ext uri="{BB962C8B-B14F-4D97-AF65-F5344CB8AC3E}">
        <p14:creationId xmlns:p14="http://schemas.microsoft.com/office/powerpoint/2010/main" val="120307014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solidFill>
                  <a:srgbClr val="0070C0"/>
                </a:solidFill>
              </a:rPr>
              <a:t>List of References</a:t>
            </a:r>
            <a:endParaRPr lang="en-GB" dirty="0">
              <a:solidFill>
                <a:srgbClr val="0070C0"/>
              </a:solidFill>
            </a:endParaRPr>
          </a:p>
        </p:txBody>
      </p:sp>
      <p:sp>
        <p:nvSpPr>
          <p:cNvPr id="2" name="Content Placeholder 1"/>
          <p:cNvSpPr>
            <a:spLocks noGrp="1"/>
          </p:cNvSpPr>
          <p:nvPr>
            <p:ph idx="1"/>
          </p:nvPr>
        </p:nvSpPr>
        <p:spPr/>
        <p:txBody>
          <a:bodyPr>
            <a:normAutofit/>
          </a:bodyPr>
          <a:lstStyle/>
          <a:p>
            <a:pPr marL="109728" indent="0">
              <a:buNone/>
            </a:pPr>
            <a:r>
              <a:rPr lang="en-GB" sz="1800" dirty="0"/>
              <a:t>Freeman, E. </a:t>
            </a:r>
            <a:r>
              <a:rPr lang="en-GB" sz="1800" dirty="0" smtClean="0"/>
              <a:t>1984. </a:t>
            </a:r>
            <a:r>
              <a:rPr lang="en-GB" sz="1800" i="1" dirty="0"/>
              <a:t>Strategic Management: A Stakeholder Approach</a:t>
            </a:r>
            <a:r>
              <a:rPr lang="en-GB" sz="1800" dirty="0"/>
              <a:t>. Boston: Pitman</a:t>
            </a:r>
            <a:r>
              <a:rPr lang="en-GB" sz="1800" dirty="0" smtClean="0"/>
              <a:t>.</a:t>
            </a:r>
            <a:r>
              <a:rPr lang="en-US" sz="1800" b="1" dirty="0" smtClean="0"/>
              <a:t> </a:t>
            </a:r>
          </a:p>
          <a:p>
            <a:pPr marL="109728" indent="0">
              <a:buNone/>
            </a:pPr>
            <a:r>
              <a:rPr lang="en-US" sz="1800" dirty="0" smtClean="0"/>
              <a:t>Freeman and </a:t>
            </a:r>
            <a:r>
              <a:rPr lang="en-US" sz="1800" dirty="0" err="1" smtClean="0"/>
              <a:t>Liedtka</a:t>
            </a:r>
            <a:r>
              <a:rPr lang="en-US" sz="1800" dirty="0" smtClean="0"/>
              <a:t>. 1991. ‘Stockholders and stakeholders: A New Perspective on Corporate Governance’ Reprinted from </a:t>
            </a:r>
            <a:r>
              <a:rPr lang="en-US" sz="1800" i="1" dirty="0" smtClean="0"/>
              <a:t>California Management Review </a:t>
            </a:r>
            <a:r>
              <a:rPr lang="en-US" sz="1800" dirty="0" smtClean="0"/>
              <a:t>(1982) </a:t>
            </a:r>
          </a:p>
          <a:p>
            <a:pPr marL="109728" indent="0">
              <a:buNone/>
            </a:pPr>
            <a:r>
              <a:rPr lang="en-GB" sz="1800" dirty="0" smtClean="0"/>
              <a:t>King and </a:t>
            </a:r>
            <a:r>
              <a:rPr lang="en-GB" sz="1800" dirty="0" err="1" smtClean="0"/>
              <a:t>Lawley</a:t>
            </a:r>
            <a:r>
              <a:rPr lang="en-GB" sz="1800" dirty="0" smtClean="0"/>
              <a:t>. 2013. </a:t>
            </a:r>
            <a:r>
              <a:rPr lang="en-GB" sz="1800" dirty="0" smtClean="0"/>
              <a:t>Organisational </a:t>
            </a:r>
            <a:r>
              <a:rPr lang="en-GB" sz="1800" dirty="0" smtClean="0"/>
              <a:t>Behaviour. Oxford.</a:t>
            </a:r>
          </a:p>
          <a:p>
            <a:pPr marL="109728" indent="0">
              <a:buNone/>
            </a:pPr>
            <a:r>
              <a:rPr lang="en-GB" sz="1800" dirty="0" err="1" smtClean="0"/>
              <a:t>Waddock</a:t>
            </a:r>
            <a:r>
              <a:rPr lang="en-GB" sz="1800" dirty="0" smtClean="0"/>
              <a:t>, S. (2010) ‘The Social Contract of Business in Society’ </a:t>
            </a:r>
            <a:r>
              <a:rPr lang="en-GB" sz="1800" i="1" dirty="0" smtClean="0"/>
              <a:t>in</a:t>
            </a:r>
            <a:r>
              <a:rPr lang="en-GB" sz="1800" dirty="0" smtClean="0"/>
              <a:t> Aras and </a:t>
            </a:r>
            <a:r>
              <a:rPr lang="en-GB" sz="1800" dirty="0" err="1" smtClean="0"/>
              <a:t>Crowther</a:t>
            </a:r>
            <a:r>
              <a:rPr lang="en-GB" sz="1800" dirty="0" smtClean="0"/>
              <a:t> eds. </a:t>
            </a:r>
            <a:r>
              <a:rPr lang="en-GB" sz="1800" i="1" dirty="0" smtClean="0"/>
              <a:t>A Handbook of Corporate Governance and Social Responsibility  </a:t>
            </a:r>
            <a:r>
              <a:rPr lang="en-GB" sz="1800" dirty="0" smtClean="0"/>
              <a:t>2010 pp. 69-82</a:t>
            </a:r>
          </a:p>
          <a:p>
            <a:pPr marL="109728" indent="0">
              <a:buNone/>
            </a:pPr>
            <a:endParaRPr lang="en-GB" sz="1800" dirty="0" smtClean="0"/>
          </a:p>
          <a:p>
            <a:pPr marL="109728" indent="0">
              <a:buNone/>
            </a:pPr>
            <a:endParaRPr lang="en-US" sz="1800" dirty="0" smtClean="0"/>
          </a:p>
          <a:p>
            <a:pPr marL="109728" indent="0">
              <a:buNone/>
            </a:pPr>
            <a:endParaRPr lang="en-GB" sz="2400" dirty="0" smtClean="0"/>
          </a:p>
          <a:p>
            <a:pPr marL="109728" indent="0">
              <a:buNone/>
            </a:pPr>
            <a:endParaRPr lang="en-GB" sz="1800" dirty="0" smtClean="0"/>
          </a:p>
          <a:p>
            <a:pPr marL="109728" indent="0">
              <a:buNone/>
            </a:pPr>
            <a:endParaRPr lang="en-GB" sz="1800" dirty="0" smtClean="0"/>
          </a:p>
          <a:p>
            <a:pPr marL="109728" indent="0">
              <a:buNone/>
            </a:pPr>
            <a:endParaRPr lang="en-GB" sz="1800" dirty="0"/>
          </a:p>
          <a:p>
            <a:pPr marL="109728" indent="0">
              <a:buNone/>
            </a:pPr>
            <a:endParaRPr lang="en-GB" sz="1800" dirty="0"/>
          </a:p>
        </p:txBody>
      </p:sp>
    </p:spTree>
    <p:extLst>
      <p:ext uri="{BB962C8B-B14F-4D97-AF65-F5344CB8AC3E}">
        <p14:creationId xmlns:p14="http://schemas.microsoft.com/office/powerpoint/2010/main" val="27405053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5523</TotalTime>
  <Words>2815</Words>
  <Application>Microsoft Office PowerPoint</Application>
  <PresentationFormat>On-screen Show (4:3)</PresentationFormat>
  <Paragraphs>254</Paragraphs>
  <Slides>40</Slides>
  <Notes>16</Notes>
  <HiddenSlides>0</HiddenSlides>
  <MMClips>0</MMClips>
  <ScaleCrop>false</ScaleCrop>
  <HeadingPairs>
    <vt:vector size="8" baseType="variant">
      <vt:variant>
        <vt:lpstr>Fonts Used</vt:lpstr>
      </vt:variant>
      <vt:variant>
        <vt:i4>7</vt:i4>
      </vt:variant>
      <vt:variant>
        <vt:lpstr>Theme</vt:lpstr>
      </vt:variant>
      <vt:variant>
        <vt:i4>2</vt:i4>
      </vt:variant>
      <vt:variant>
        <vt:lpstr>Embedded OLE Servers</vt:lpstr>
      </vt:variant>
      <vt:variant>
        <vt:i4>1</vt:i4>
      </vt:variant>
      <vt:variant>
        <vt:lpstr>Slide Titles</vt:lpstr>
      </vt:variant>
      <vt:variant>
        <vt:i4>40</vt:i4>
      </vt:variant>
    </vt:vector>
  </HeadingPairs>
  <TitlesOfParts>
    <vt:vector size="50" baseType="lpstr">
      <vt:lpstr>ＭＳ Ｐゴシック</vt:lpstr>
      <vt:lpstr>Arial</vt:lpstr>
      <vt:lpstr>Calibri</vt:lpstr>
      <vt:lpstr>Calibri Light</vt:lpstr>
      <vt:lpstr>Tahoma</vt:lpstr>
      <vt:lpstr>Times New Roman</vt:lpstr>
      <vt:lpstr>Wingdings</vt:lpstr>
      <vt:lpstr>Office Theme</vt:lpstr>
      <vt:lpstr>1_Office Theme</vt:lpstr>
      <vt:lpstr>Microsoft PowerPoint 97-2003 Slide</vt:lpstr>
      <vt:lpstr>CSR Theory</vt:lpstr>
      <vt:lpstr>Stakeholder Mapping</vt:lpstr>
      <vt:lpstr>PowerPoint Presentation</vt:lpstr>
      <vt:lpstr>PowerPoint Presentation</vt:lpstr>
      <vt:lpstr>Crane and Matten Corporate Citizenship</vt:lpstr>
      <vt:lpstr>Limited view of Corporate Citizenship</vt:lpstr>
      <vt:lpstr>Equivalent View of Corporate Citizenship</vt:lpstr>
      <vt:lpstr>Extended View of Corporate Citizenship</vt:lpstr>
      <vt:lpstr>Civil Rights</vt:lpstr>
      <vt:lpstr>Social Rights</vt:lpstr>
      <vt:lpstr>Political Rights</vt:lpstr>
      <vt:lpstr>Greenfield</vt:lpstr>
      <vt:lpstr>Greenfield</vt:lpstr>
      <vt:lpstr>Greenfield</vt:lpstr>
      <vt:lpstr>Greenfield</vt:lpstr>
      <vt:lpstr>Greenfield</vt:lpstr>
      <vt:lpstr>Doing Well by Doing Good: Stakeholder Theory</vt:lpstr>
      <vt:lpstr>Doing Well by Doing Good</vt:lpstr>
      <vt:lpstr>Corporate Social Responsibility </vt:lpstr>
      <vt:lpstr>Capitalism</vt:lpstr>
      <vt:lpstr>CSR, stakeholder theory and ‘ethical capitalism’</vt:lpstr>
      <vt:lpstr>Doing Well by doing Good</vt:lpstr>
      <vt:lpstr>The Organisation and its Competitive Environment</vt:lpstr>
      <vt:lpstr>Balancing Stakeholder Interests:  The Mendelow Grid</vt:lpstr>
      <vt:lpstr>Organisations and Ethical Choice</vt:lpstr>
      <vt:lpstr>The Paradox of Profitability and Responsibility</vt:lpstr>
      <vt:lpstr>PowerPoint Presentation</vt:lpstr>
      <vt:lpstr>The Debate &amp; Readings</vt:lpstr>
      <vt:lpstr>Stakeholder Approach </vt:lpstr>
      <vt:lpstr>Counter argument to CSR</vt:lpstr>
      <vt:lpstr>Sternberg</vt:lpstr>
      <vt:lpstr>Sternberg</vt:lpstr>
      <vt:lpstr>Counter argument to CSR</vt:lpstr>
      <vt:lpstr>Sternberg</vt:lpstr>
      <vt:lpstr>Sternberg</vt:lpstr>
      <vt:lpstr>How can CEOs Change Company Values?</vt:lpstr>
      <vt:lpstr>Socially Contributive</vt:lpstr>
      <vt:lpstr>Engaged Ethics @Hotel Chocolat </vt:lpstr>
      <vt:lpstr>List of References</vt:lpstr>
      <vt:lpstr>List of References</vt:lpstr>
    </vt:vector>
  </TitlesOfParts>
  <Company>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Denise</dc:creator>
  <cp:lastModifiedBy>Caroline Jawad</cp:lastModifiedBy>
  <cp:revision>17</cp:revision>
  <cp:lastPrinted>2016-10-24T16:06:12Z</cp:lastPrinted>
  <dcterms:created xsi:type="dcterms:W3CDTF">2013-05-09T19:57:45Z</dcterms:created>
  <dcterms:modified xsi:type="dcterms:W3CDTF">2016-10-24T16:11:16Z</dcterms:modified>
</cp:coreProperties>
</file>