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22401" y="1406021"/>
            <a:ext cx="82295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22400" y="3905864"/>
            <a:ext cx="82296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54826-A92D-4C0F-8C6B-1334D8753575}" type="datetimeFigureOut">
              <a:rPr lang="en-GB" smtClean="0"/>
              <a:t>22/09/2021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7935B94-4DB2-43B8-AD58-7D61EC0BFACB}" type="slidenum">
              <a:rPr lang="en-GB" smtClean="0"/>
              <a:t>‹#›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7128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4608576" y="1545336"/>
            <a:ext cx="5632704" cy="3886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A454826-A92D-4C0F-8C6B-1334D8753575}" type="datetimeFigureOut">
              <a:rPr lang="en-GB" smtClean="0"/>
              <a:t>22/09/2021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7935B94-4DB2-43B8-AD58-7D61EC0BFACB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39388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464" y="1472184"/>
            <a:ext cx="82296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6464" y="3886200"/>
            <a:ext cx="82296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54826-A92D-4C0F-8C6B-1334D8753575}" type="datetimeFigureOut">
              <a:rPr lang="en-GB" smtClean="0"/>
              <a:t>22/09/2021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7935B94-4DB2-43B8-AD58-7D61EC0BFACB}" type="slidenum">
              <a:rPr lang="en-GB" smtClean="0"/>
              <a:t>‹#›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81243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8369" y="609600"/>
            <a:ext cx="4821767" cy="1066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982664" y="1915859"/>
            <a:ext cx="4862621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2339" y="1915881"/>
            <a:ext cx="4852415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54826-A92D-4C0F-8C6B-1334D8753575}" type="datetimeFigureOut">
              <a:rPr lang="en-GB" smtClean="0"/>
              <a:t>22/09/2021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7935B94-4DB2-43B8-AD58-7D61EC0BFACB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658368" y="6356351"/>
            <a:ext cx="6803136" cy="365125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8224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8368" y="609601"/>
            <a:ext cx="4820979" cy="1066799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0401" y="1916113"/>
            <a:ext cx="485140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400" y="2860677"/>
            <a:ext cx="485140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168" y="1916113"/>
            <a:ext cx="4881033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168" y="2860676"/>
            <a:ext cx="4868333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54826-A92D-4C0F-8C6B-1334D8753575}" type="datetimeFigureOut">
              <a:rPr lang="en-GB" smtClean="0"/>
              <a:t>22/09/2021</a:t>
            </a:fld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7935B94-4DB2-43B8-AD58-7D61EC0BFAC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658368" y="6356351"/>
            <a:ext cx="6803136" cy="365125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0081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9550400" y="1551544"/>
            <a:ext cx="2438400" cy="365125"/>
          </a:xfrm>
        </p:spPr>
        <p:txBody>
          <a:bodyPr/>
          <a:lstStyle/>
          <a:p>
            <a:fld id="{2A454826-A92D-4C0F-8C6B-1334D8753575}" type="datetimeFigureOut">
              <a:rPr lang="en-GB" smtClean="0"/>
              <a:t>22/09/2021</a:t>
            </a:fld>
            <a:endParaRPr lang="en-GB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7935B94-4DB2-43B8-AD58-7D61EC0BFACB}" type="slidenum">
              <a:rPr lang="en-GB" smtClean="0"/>
              <a:t>‹#›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1542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54826-A92D-4C0F-8C6B-1334D8753575}" type="datetimeFigureOut">
              <a:rPr lang="en-GB" smtClean="0"/>
              <a:t>22/09/2021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35B94-4DB2-43B8-AD58-7D61EC0BFA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8166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85934" y="1920877"/>
            <a:ext cx="4872567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8369" y="606425"/>
            <a:ext cx="4838700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0401" y="1920876"/>
            <a:ext cx="4838700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54826-A92D-4C0F-8C6B-1334D8753575}" type="datetimeFigureOut">
              <a:rPr lang="en-GB" smtClean="0"/>
              <a:t>22/09/2021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7935B94-4DB2-43B8-AD58-7D61EC0BFACB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658368" y="6356351"/>
            <a:ext cx="6803136" cy="365125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86838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8368" y="600075"/>
            <a:ext cx="2766483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951817" y="1651000"/>
            <a:ext cx="7503583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951816" y="614364"/>
            <a:ext cx="4988984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54826-A92D-4C0F-8C6B-1334D8753575}" type="datetimeFigureOut">
              <a:rPr lang="en-GB" smtClean="0"/>
              <a:t>22/09/2021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7935B94-4DB2-43B8-AD58-7D61EC0BFACB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658368" y="6356351"/>
            <a:ext cx="6803136" cy="365125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1444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05867" y="1554480"/>
            <a:ext cx="5629744" cy="388620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54826-A92D-4C0F-8C6B-1334D8753575}" type="datetimeFigureOut">
              <a:rPr lang="en-GB" smtClean="0"/>
              <a:t>22/09/2021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35B94-4DB2-43B8-AD58-7D61EC0BFA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1429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426464" y="1554480"/>
            <a:ext cx="2767584" cy="3886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08576" y="1554480"/>
            <a:ext cx="5632704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54826-A92D-4C0F-8C6B-1334D8753575}" type="datetimeFigureOut">
              <a:rPr lang="en-GB" smtClean="0"/>
              <a:t>22/09/2021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35B94-4DB2-43B8-AD58-7D61EC0BFA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479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26464" y="1554480"/>
            <a:ext cx="2764464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05867" y="1547036"/>
            <a:ext cx="5629744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550400" y="189469"/>
            <a:ext cx="24384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454826-A92D-4C0F-8C6B-1334D8753575}" type="datetimeFigureOut">
              <a:rPr lang="en-GB" smtClean="0"/>
              <a:t>22/09/2021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26464" y="6356351"/>
            <a:ext cx="6803136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546336" y="6356351"/>
            <a:ext cx="151691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935B94-4DB2-43B8-AD58-7D61EC0BFA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81769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media3.wav"/><Relationship Id="rId2" Type="http://schemas.microsoft.com/office/2007/relationships/media" Target="../media/media3.wav"/><Relationship Id="rId1" Type="http://schemas.openxmlformats.org/officeDocument/2006/relationships/tags" Target="../tags/tag1.xml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media4.wav"/><Relationship Id="rId2" Type="http://schemas.microsoft.com/office/2007/relationships/media" Target="../media/media4.wav"/><Relationship Id="rId1" Type="http://schemas.openxmlformats.org/officeDocument/2006/relationships/tags" Target="../tags/tag2.xml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media5.wav"/><Relationship Id="rId2" Type="http://schemas.microsoft.com/office/2007/relationships/media" Target="../media/media5.wav"/><Relationship Id="rId1" Type="http://schemas.openxmlformats.org/officeDocument/2006/relationships/tags" Target="../tags/tag3.xml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media6.wav"/><Relationship Id="rId2" Type="http://schemas.microsoft.com/office/2007/relationships/media" Target="../media/media6.wav"/><Relationship Id="rId1" Type="http://schemas.openxmlformats.org/officeDocument/2006/relationships/tags" Target="../tags/tag4.xml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wav"/><Relationship Id="rId1" Type="http://schemas.microsoft.com/office/2007/relationships/media" Target="../media/media7.wav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 dirty="0" err="1"/>
              <a:t>Anova</a:t>
            </a:r>
            <a:endParaRPr lang="en-US" altLang="en-US" dirty="0"/>
          </a:p>
        </p:txBody>
      </p:sp>
      <p:sp>
        <p:nvSpPr>
          <p:cNvPr id="6147" name="Subtitle 2"/>
          <p:cNvSpPr>
            <a:spLocks noGrp="1"/>
          </p:cNvSpPr>
          <p:nvPr>
            <p:ph type="subTitle" idx="1"/>
          </p:nvPr>
        </p:nvSpPr>
        <p:spPr>
          <a:xfrm>
            <a:off x="2590800" y="3905864"/>
            <a:ext cx="7537648" cy="1123336"/>
          </a:xfrm>
        </p:spPr>
        <p:txBody>
          <a:bodyPr>
            <a:normAutofit fontScale="85000" lnSpcReduction="20000"/>
          </a:bodyPr>
          <a:lstStyle/>
          <a:p>
            <a:r>
              <a:rPr lang="en-GB" altLang="en-US" sz="4000" dirty="0"/>
              <a:t>Dr Stuart Jones</a:t>
            </a:r>
          </a:p>
          <a:p>
            <a:r>
              <a:rPr lang="en-GB" altLang="en-US" sz="4000"/>
              <a:t>Slides by Dr </a:t>
            </a:r>
            <a:r>
              <a:rPr lang="en-GB" altLang="en-US" sz="4000" dirty="0"/>
              <a:t>Charlotte Greenway</a:t>
            </a:r>
            <a:endParaRPr lang="en-US" altLang="en-US" sz="4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EB2D079-86E6-4631-9A5E-AE5365174131}" type="slidenum">
              <a:rPr lang="en-US">
                <a:solidFill>
                  <a:srgbClr val="FFFFFF"/>
                </a:solidFill>
                <a:latin typeface="Candara"/>
              </a:rPr>
              <a:pPr>
                <a:defRPr/>
              </a:pPr>
              <a:t>1</a:t>
            </a:fld>
            <a:endParaRPr lang="en-US">
              <a:solidFill>
                <a:srgbClr val="FFFFFF"/>
              </a:solidFill>
              <a:latin typeface="Candara"/>
            </a:endParaRPr>
          </a:p>
        </p:txBody>
      </p:sp>
    </p:spTree>
    <p:extLst>
      <p:ext uri="{BB962C8B-B14F-4D97-AF65-F5344CB8AC3E}">
        <p14:creationId xmlns:p14="http://schemas.microsoft.com/office/powerpoint/2010/main" val="31714371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063552" y="476672"/>
            <a:ext cx="6318448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7200" dirty="0">
                <a:solidFill>
                  <a:srgbClr val="FFFFFF"/>
                </a:solidFill>
                <a:latin typeface="Candara"/>
              </a:rPr>
              <a:t>ANOVA</a:t>
            </a:r>
          </a:p>
          <a:p>
            <a:r>
              <a:rPr lang="en-GB" sz="4000" dirty="0">
                <a:solidFill>
                  <a:srgbClr val="FFFFFF"/>
                </a:solidFill>
                <a:latin typeface="Candara"/>
              </a:rPr>
              <a:t>Introduction</a:t>
            </a:r>
          </a:p>
          <a:p>
            <a:r>
              <a:rPr lang="en-GB" sz="4000" dirty="0">
                <a:solidFill>
                  <a:srgbClr val="FFFFFF"/>
                </a:solidFill>
                <a:latin typeface="Candara"/>
              </a:rPr>
              <a:t>Different types of ANOVA</a:t>
            </a:r>
          </a:p>
          <a:p>
            <a:r>
              <a:rPr lang="en-GB" sz="4000" dirty="0">
                <a:solidFill>
                  <a:srgbClr val="FFFFFF"/>
                </a:solidFill>
                <a:latin typeface="Candara"/>
              </a:rPr>
              <a:t>Assumptions of ANOVA</a:t>
            </a:r>
          </a:p>
          <a:p>
            <a:r>
              <a:rPr lang="en-GB" sz="4000" dirty="0">
                <a:solidFill>
                  <a:srgbClr val="FFFFFF"/>
                </a:solidFill>
                <a:latin typeface="Candara"/>
              </a:rPr>
              <a:t>Hypotheses in ANOVA</a:t>
            </a:r>
          </a:p>
          <a:p>
            <a:r>
              <a:rPr lang="en-GB" sz="4000" dirty="0">
                <a:solidFill>
                  <a:srgbClr val="FFFFFF"/>
                </a:solidFill>
                <a:latin typeface="Candara"/>
              </a:rPr>
              <a:t>Main effects/interactions</a:t>
            </a:r>
          </a:p>
          <a:p>
            <a:r>
              <a:rPr lang="en-GB" sz="4000" dirty="0">
                <a:solidFill>
                  <a:srgbClr val="FFFFFF"/>
                </a:solidFill>
                <a:latin typeface="Candara"/>
              </a:rPr>
              <a:t>Post hoc tests</a:t>
            </a:r>
          </a:p>
          <a:p>
            <a:r>
              <a:rPr lang="en-GB" sz="4000" dirty="0">
                <a:solidFill>
                  <a:srgbClr val="FFFFFF"/>
                </a:solidFill>
                <a:latin typeface="Candara"/>
              </a:rPr>
              <a:t>The F distribution</a:t>
            </a:r>
          </a:p>
        </p:txBody>
      </p:sp>
      <p:pic>
        <p:nvPicPr>
          <p:cNvPr id="4" name="Slide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552384" y="33265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468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784"/>
    </mc:Choice>
    <mc:Fallback xmlns="">
      <p:transition spd="slow" advTm="29784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46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135561" y="476672"/>
            <a:ext cx="385554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5400" dirty="0">
                <a:solidFill>
                  <a:srgbClr val="FFFFFF"/>
                </a:solidFill>
                <a:latin typeface="Candara"/>
              </a:rPr>
              <a:t>Introduction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2351584" y="2060849"/>
            <a:ext cx="727280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rgbClr val="FFFFFF"/>
                </a:solidFill>
                <a:latin typeface="Candara"/>
              </a:rPr>
              <a:t>ANOVA is a statistical method used to compare the means of two or more groups</a:t>
            </a:r>
          </a:p>
        </p:txBody>
      </p:sp>
      <p:sp>
        <p:nvSpPr>
          <p:cNvPr id="4" name="Rectangle 3"/>
          <p:cNvSpPr/>
          <p:nvPr/>
        </p:nvSpPr>
        <p:spPr>
          <a:xfrm>
            <a:off x="2279576" y="3861049"/>
            <a:ext cx="7416824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rgbClr val="FFFFFF"/>
                </a:solidFill>
                <a:latin typeface="Candara"/>
              </a:rPr>
              <a:t>We have already compared the means of two groups/conditions using </a:t>
            </a:r>
            <a:r>
              <a:rPr lang="en-GB" sz="2800" dirty="0" err="1">
                <a:solidFill>
                  <a:srgbClr val="FFFFFF"/>
                </a:solidFill>
                <a:latin typeface="Candara"/>
              </a:rPr>
              <a:t>wilcoxon</a:t>
            </a:r>
            <a:r>
              <a:rPr lang="en-GB" sz="2800" dirty="0">
                <a:solidFill>
                  <a:srgbClr val="FFFFFF"/>
                </a:solidFill>
                <a:latin typeface="Candara"/>
              </a:rPr>
              <a:t>, Mann-Whitney and t-tests. Comparing the difference between chronological and random ordered questions, congruent and incongruent.</a:t>
            </a:r>
          </a:p>
        </p:txBody>
      </p:sp>
      <p:pic>
        <p:nvPicPr>
          <p:cNvPr id="6" name="Slide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696400" y="32873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8527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172"/>
    </mc:Choice>
    <mc:Fallback xmlns="">
      <p:transition spd="slow" advTm="49172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22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836280" y="188641"/>
            <a:ext cx="8424936" cy="24314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rgbClr val="FFFFFF"/>
                </a:solidFill>
                <a:latin typeface="Candara"/>
              </a:rPr>
              <a:t>ANOVA</a:t>
            </a:r>
          </a:p>
          <a:p>
            <a:r>
              <a:rPr lang="en-GB" sz="2800" dirty="0">
                <a:solidFill>
                  <a:srgbClr val="FFFFFF"/>
                </a:solidFill>
                <a:latin typeface="Candara"/>
              </a:rPr>
              <a:t>Factors (variables) - gender</a:t>
            </a:r>
          </a:p>
          <a:p>
            <a:r>
              <a:rPr lang="en-GB" sz="2800" dirty="0">
                <a:solidFill>
                  <a:srgbClr val="FFFFFF"/>
                </a:solidFill>
                <a:latin typeface="Candara"/>
              </a:rPr>
              <a:t>Levels (of the variables - male and female)</a:t>
            </a:r>
          </a:p>
          <a:p>
            <a:endParaRPr lang="en-GB" sz="3200" dirty="0">
              <a:solidFill>
                <a:srgbClr val="FFFFFF"/>
              </a:solidFill>
              <a:latin typeface="Candara"/>
            </a:endParaRPr>
          </a:p>
          <a:p>
            <a:endParaRPr lang="en-GB" sz="3200" dirty="0">
              <a:solidFill>
                <a:srgbClr val="FFFFFF"/>
              </a:solidFill>
              <a:latin typeface="Candara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951982" y="5517233"/>
            <a:ext cx="7598419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rgbClr val="FFFFFF"/>
                </a:solidFill>
                <a:latin typeface="Candara"/>
              </a:rPr>
              <a:t>Factor- dosage </a:t>
            </a:r>
          </a:p>
          <a:p>
            <a:r>
              <a:rPr lang="en-GB" sz="2800" dirty="0">
                <a:solidFill>
                  <a:srgbClr val="FFFFFF"/>
                </a:solidFill>
                <a:latin typeface="Candara"/>
              </a:rPr>
              <a:t>Levels - 0mg, 50mg, 100mg.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2711624" y="1844824"/>
          <a:ext cx="6417518" cy="3495368"/>
        </p:xfrm>
        <a:graphic>
          <a:graphicData uri="http://schemas.openxmlformats.org/drawingml/2006/table">
            <a:tbl>
              <a:tblPr firstRow="1" firstCol="1" bandRow="1"/>
              <a:tblGrid>
                <a:gridCol w="21387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3940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3940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3692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0mg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50mg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100mg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692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9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7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4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692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8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6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692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7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6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2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692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8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7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692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8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8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4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3692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9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7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3692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8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6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4978401" y="2985572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>
              <a:solidFill>
                <a:srgbClr val="FFFFFF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Slide 3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651045" y="362679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568143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874"/>
    </mc:Choice>
    <mc:Fallback xmlns="">
      <p:transition spd="slow" advTm="358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4352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919536" y="1700809"/>
            <a:ext cx="810182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rgbClr val="FFFFFF"/>
                </a:solidFill>
                <a:latin typeface="Candara"/>
              </a:rPr>
              <a:t>One way ANOVA – one factor with at least 3 levels, levels are independent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919536" y="476673"/>
            <a:ext cx="407066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>
                <a:solidFill>
                  <a:srgbClr val="FFFFFF"/>
                </a:solidFill>
                <a:latin typeface="Candara"/>
              </a:rPr>
              <a:t>Types of ANOVA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2781443" y="2996952"/>
          <a:ext cx="6417518" cy="3495368"/>
        </p:xfrm>
        <a:graphic>
          <a:graphicData uri="http://schemas.openxmlformats.org/drawingml/2006/table">
            <a:tbl>
              <a:tblPr firstRow="1" firstCol="1" bandRow="1"/>
              <a:tblGrid>
                <a:gridCol w="21387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3940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3940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3692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0mg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50mg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100mg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692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9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7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4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692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8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6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692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7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6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2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692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8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7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692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8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8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4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3692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9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7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3692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8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6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pic>
        <p:nvPicPr>
          <p:cNvPr id="5" name="Slide 4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412334" y="476672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026790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847"/>
    </mc:Choice>
    <mc:Fallback xmlns="">
      <p:transition spd="slow" advTm="528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6865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895484" y="188641"/>
            <a:ext cx="407066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>
                <a:solidFill>
                  <a:srgbClr val="FFFFFF"/>
                </a:solidFill>
                <a:latin typeface="Candara"/>
              </a:rPr>
              <a:t>Types of ANOVA</a:t>
            </a:r>
          </a:p>
        </p:txBody>
      </p:sp>
      <p:sp>
        <p:nvSpPr>
          <p:cNvPr id="3" name="Rectangle 2"/>
          <p:cNvSpPr/>
          <p:nvPr/>
        </p:nvSpPr>
        <p:spPr>
          <a:xfrm>
            <a:off x="1919536" y="1124745"/>
            <a:ext cx="835292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rgbClr val="FFFFFF"/>
                </a:solidFill>
                <a:latin typeface="Candara"/>
              </a:rPr>
              <a:t>There is also the repeated measures ANOVA – one factor with at least 3 levels, levels are dependent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2639616" y="2204864"/>
          <a:ext cx="6417518" cy="3495368"/>
        </p:xfrm>
        <a:graphic>
          <a:graphicData uri="http://schemas.openxmlformats.org/drawingml/2006/table">
            <a:tbl>
              <a:tblPr firstRow="1" firstCol="1" bandRow="1"/>
              <a:tblGrid>
                <a:gridCol w="21387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3940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3940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3692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Day 1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Day</a:t>
                      </a:r>
                      <a:r>
                        <a:rPr lang="en-GB" sz="28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2</a:t>
                      </a:r>
                      <a:endParaRPr lang="en-GB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Day</a:t>
                      </a:r>
                      <a:r>
                        <a:rPr lang="en-GB" sz="2800" baseline="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3</a:t>
                      </a:r>
                      <a:endParaRPr lang="en-GB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692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9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7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4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692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8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6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692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7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6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2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692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8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7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692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8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8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4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3692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9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7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3692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8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6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</a:t>
                      </a:r>
                    </a:p>
                  </a:txBody>
                  <a:tcPr marL="49346" marR="493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5" name="Rectangle 4"/>
          <p:cNvSpPr/>
          <p:nvPr/>
        </p:nvSpPr>
        <p:spPr>
          <a:xfrm>
            <a:off x="1789686" y="5947015"/>
            <a:ext cx="835292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rgbClr val="FFFFFF"/>
                </a:solidFill>
                <a:latin typeface="Candara"/>
              </a:rPr>
              <a:t>Levels – looks the same – but now dealing with dependent data – same participants </a:t>
            </a:r>
          </a:p>
        </p:txBody>
      </p:sp>
      <p:pic>
        <p:nvPicPr>
          <p:cNvPr id="6" name="Slide 5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837814" y="173782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183128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047"/>
    </mc:Choice>
    <mc:Fallback xmlns="">
      <p:transition spd="slow" advTm="590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6855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75520" y="1340768"/>
            <a:ext cx="864096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rgbClr val="FFFFFF"/>
                </a:solidFill>
                <a:latin typeface="Candara"/>
              </a:rPr>
              <a:t>Factorial ANOVA - two or more factors (each of which with at least two levels), levels can be either independent, dependent, or both (mixed)</a:t>
            </a:r>
          </a:p>
          <a:p>
            <a:r>
              <a:rPr lang="en-GB" sz="2400" dirty="0">
                <a:solidFill>
                  <a:srgbClr val="FFFFFF"/>
                </a:solidFill>
                <a:latin typeface="Candara"/>
              </a:rPr>
              <a:t> 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895484" y="188641"/>
            <a:ext cx="407066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>
                <a:solidFill>
                  <a:srgbClr val="FFFFFF"/>
                </a:solidFill>
                <a:latin typeface="Candara"/>
              </a:rPr>
              <a:t>Types of ANOVA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2711623" y="2996952"/>
          <a:ext cx="6489526" cy="3030671"/>
        </p:xfrm>
        <a:graphic>
          <a:graphicData uri="http://schemas.openxmlformats.org/drawingml/2006/table">
            <a:tbl>
              <a:tblPr firstRow="1" firstCol="1" bandRow="1"/>
              <a:tblGrid>
                <a:gridCol w="158942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1551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4229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64229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3295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48250" marR="482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Day 1</a:t>
                      </a:r>
                    </a:p>
                  </a:txBody>
                  <a:tcPr marL="48250" marR="482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Day 2</a:t>
                      </a:r>
                    </a:p>
                  </a:txBody>
                  <a:tcPr marL="48250" marR="482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Day 3</a:t>
                      </a:r>
                    </a:p>
                  </a:txBody>
                  <a:tcPr marL="48250" marR="482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2953">
                <a:tc row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Men</a:t>
                      </a:r>
                    </a:p>
                  </a:txBody>
                  <a:tcPr marL="48250" marR="482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9</a:t>
                      </a:r>
                    </a:p>
                  </a:txBody>
                  <a:tcPr marL="48250" marR="482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7</a:t>
                      </a:r>
                    </a:p>
                  </a:txBody>
                  <a:tcPr marL="48250" marR="482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4</a:t>
                      </a:r>
                    </a:p>
                  </a:txBody>
                  <a:tcPr marL="48250" marR="482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2953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8</a:t>
                      </a:r>
                    </a:p>
                  </a:txBody>
                  <a:tcPr marL="48250" marR="482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6</a:t>
                      </a:r>
                    </a:p>
                  </a:txBody>
                  <a:tcPr marL="48250" marR="482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</a:p>
                  </a:txBody>
                  <a:tcPr marL="48250" marR="482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2953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7</a:t>
                      </a:r>
                    </a:p>
                  </a:txBody>
                  <a:tcPr marL="48250" marR="482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6</a:t>
                      </a:r>
                    </a:p>
                  </a:txBody>
                  <a:tcPr marL="48250" marR="482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2</a:t>
                      </a:r>
                    </a:p>
                  </a:txBody>
                  <a:tcPr marL="48250" marR="482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2953">
                <a:tc row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Women</a:t>
                      </a:r>
                    </a:p>
                  </a:txBody>
                  <a:tcPr marL="48250" marR="482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8</a:t>
                      </a:r>
                    </a:p>
                  </a:txBody>
                  <a:tcPr marL="48250" marR="482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7</a:t>
                      </a:r>
                    </a:p>
                  </a:txBody>
                  <a:tcPr marL="48250" marR="482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</a:p>
                  </a:txBody>
                  <a:tcPr marL="48250" marR="482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2953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8</a:t>
                      </a:r>
                    </a:p>
                  </a:txBody>
                  <a:tcPr marL="48250" marR="482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8</a:t>
                      </a:r>
                    </a:p>
                  </a:txBody>
                  <a:tcPr marL="48250" marR="482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4</a:t>
                      </a:r>
                    </a:p>
                  </a:txBody>
                  <a:tcPr marL="48250" marR="482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32953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9</a:t>
                      </a:r>
                    </a:p>
                  </a:txBody>
                  <a:tcPr marL="48250" marR="482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7</a:t>
                      </a:r>
                    </a:p>
                  </a:txBody>
                  <a:tcPr marL="48250" marR="482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</a:p>
                  </a:txBody>
                  <a:tcPr marL="48250" marR="482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pic>
        <p:nvPicPr>
          <p:cNvPr id="6" name="Slide 6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624392" y="26856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012368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172"/>
    </mc:Choice>
    <mc:Fallback xmlns="">
      <p:transition spd="slow" advTm="421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4324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703512" y="302359"/>
            <a:ext cx="8964488" cy="63094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rgbClr val="FFFFFF"/>
                </a:solidFill>
                <a:latin typeface="Candara"/>
              </a:rPr>
              <a:t>Assumptions in ANOVA</a:t>
            </a:r>
          </a:p>
          <a:p>
            <a:r>
              <a:rPr lang="en-GB" sz="2800" dirty="0">
                <a:solidFill>
                  <a:srgbClr val="FFFFFF"/>
                </a:solidFill>
                <a:latin typeface="Candara"/>
              </a:rPr>
              <a:t> </a:t>
            </a:r>
          </a:p>
          <a:p>
            <a:r>
              <a:rPr lang="en-GB" sz="2800" dirty="0">
                <a:solidFill>
                  <a:srgbClr val="FFFFFF"/>
                </a:solidFill>
                <a:latin typeface="Candara"/>
              </a:rPr>
              <a:t>Normality of sampling distribution of means</a:t>
            </a:r>
          </a:p>
          <a:p>
            <a:r>
              <a:rPr lang="en-GB" sz="2800" dirty="0">
                <a:solidFill>
                  <a:srgbClr val="FFFFFF"/>
                </a:solidFill>
                <a:latin typeface="Candara"/>
              </a:rPr>
              <a:t>The distribution of sample means is normally distributed.</a:t>
            </a:r>
          </a:p>
          <a:p>
            <a:r>
              <a:rPr lang="en-GB" sz="2800" dirty="0">
                <a:solidFill>
                  <a:srgbClr val="FFFFFF"/>
                </a:solidFill>
                <a:latin typeface="Candara"/>
              </a:rPr>
              <a:t> </a:t>
            </a:r>
          </a:p>
          <a:p>
            <a:r>
              <a:rPr lang="en-GB" sz="2800" dirty="0">
                <a:solidFill>
                  <a:srgbClr val="FFFFFF"/>
                </a:solidFill>
                <a:latin typeface="Candara"/>
              </a:rPr>
              <a:t>Independence of errors</a:t>
            </a:r>
          </a:p>
          <a:p>
            <a:r>
              <a:rPr lang="en-GB" sz="2800" dirty="0">
                <a:solidFill>
                  <a:srgbClr val="FFFFFF"/>
                </a:solidFill>
                <a:latin typeface="Candara"/>
              </a:rPr>
              <a:t>Errors between cases are independent of one another</a:t>
            </a:r>
          </a:p>
          <a:p>
            <a:r>
              <a:rPr lang="en-GB" sz="2800" dirty="0">
                <a:solidFill>
                  <a:srgbClr val="FFFFFF"/>
                </a:solidFill>
                <a:latin typeface="Candara"/>
              </a:rPr>
              <a:t> </a:t>
            </a:r>
          </a:p>
          <a:p>
            <a:r>
              <a:rPr lang="en-GB" sz="2800" dirty="0">
                <a:solidFill>
                  <a:srgbClr val="FFFFFF"/>
                </a:solidFill>
                <a:latin typeface="Candara"/>
              </a:rPr>
              <a:t>Absence of outliers</a:t>
            </a:r>
          </a:p>
          <a:p>
            <a:r>
              <a:rPr lang="en-GB" sz="2800" dirty="0">
                <a:solidFill>
                  <a:srgbClr val="FFFFFF"/>
                </a:solidFill>
                <a:latin typeface="Candara"/>
              </a:rPr>
              <a:t>Outlying scores have been removed from the data set</a:t>
            </a:r>
          </a:p>
          <a:p>
            <a:r>
              <a:rPr lang="en-GB" sz="2800" dirty="0">
                <a:solidFill>
                  <a:srgbClr val="FFFFFF"/>
                </a:solidFill>
                <a:latin typeface="Candara"/>
              </a:rPr>
              <a:t> </a:t>
            </a:r>
          </a:p>
          <a:p>
            <a:r>
              <a:rPr lang="en-GB" sz="2800" dirty="0">
                <a:solidFill>
                  <a:srgbClr val="FFFFFF"/>
                </a:solidFill>
                <a:latin typeface="Candara"/>
              </a:rPr>
              <a:t>Homogeneity of variance</a:t>
            </a:r>
          </a:p>
          <a:p>
            <a:r>
              <a:rPr lang="en-GB" sz="2800" dirty="0">
                <a:solidFill>
                  <a:srgbClr val="FFFFFF"/>
                </a:solidFill>
                <a:latin typeface="Candara"/>
              </a:rPr>
              <a:t>Population variances in different levels of each independent variable are equal </a:t>
            </a:r>
          </a:p>
        </p:txBody>
      </p:sp>
      <p:pic>
        <p:nvPicPr>
          <p:cNvPr id="2" name="Slide 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696400" y="27378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509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261"/>
    </mc:Choice>
    <mc:Fallback xmlns="">
      <p:transition spd="slow" advTm="69261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31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357|20.51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041|13.889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901|16.399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757|19.92"/>
</p:tagLst>
</file>

<file path=ppt/theme/theme1.xml><?xml version="1.0" encoding="utf-8"?>
<a:theme xmlns:a="http://schemas.openxmlformats.org/drawingml/2006/main" name="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359</Words>
  <Application>Microsoft Office PowerPoint</Application>
  <PresentationFormat>Widescreen</PresentationFormat>
  <Paragraphs>139</Paragraphs>
  <Slides>8</Slides>
  <Notes>0</Notes>
  <HiddenSlides>0</HiddenSlides>
  <MMClips>7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Arial Black</vt:lpstr>
      <vt:lpstr>Calibri</vt:lpstr>
      <vt:lpstr>Candara</vt:lpstr>
      <vt:lpstr>Tradeshow</vt:lpstr>
      <vt:lpstr>Anova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Stuart Jones</dc:creator>
  <cp:lastModifiedBy>Stuart Jones</cp:lastModifiedBy>
  <cp:revision>2</cp:revision>
  <dcterms:created xsi:type="dcterms:W3CDTF">2021-09-22T17:22:46Z</dcterms:created>
  <dcterms:modified xsi:type="dcterms:W3CDTF">2021-09-22T17:25:49Z</dcterms:modified>
</cp:coreProperties>
</file>