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0"/>
  </p:notesMasterIdLst>
  <p:sldIdLst>
    <p:sldId id="256" r:id="rId2"/>
    <p:sldId id="259" r:id="rId3"/>
    <p:sldId id="260" r:id="rId4"/>
    <p:sldId id="257" r:id="rId5"/>
    <p:sldId id="258"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C56295-DC7E-4DBE-B3D4-DBD14CA166FB}" v="45" dt="2023-02-19T15:57:45.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020" autoAdjust="0"/>
  </p:normalViewPr>
  <p:slideViewPr>
    <p:cSldViewPr snapToGrid="0">
      <p:cViewPr>
        <p:scale>
          <a:sx n="59" d="100"/>
          <a:sy n="59" d="100"/>
        </p:scale>
        <p:origin x="1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DEDC14-C3DC-4690-95D6-02AB9CBCAEAF}"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44FF1F-AD5B-48C5-BAF5-419E29C29C26}" type="slidenum">
              <a:rPr lang="en-GB" smtClean="0"/>
              <a:t>‹#›</a:t>
            </a:fld>
            <a:endParaRPr lang="en-GB"/>
          </a:p>
        </p:txBody>
      </p:sp>
    </p:spTree>
    <p:extLst>
      <p:ext uri="{BB962C8B-B14F-4D97-AF65-F5344CB8AC3E}">
        <p14:creationId xmlns:p14="http://schemas.microsoft.com/office/powerpoint/2010/main" val="9875612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44FF1F-AD5B-48C5-BAF5-419E29C29C26}" type="slidenum">
              <a:rPr lang="en-GB" smtClean="0"/>
              <a:t>5</a:t>
            </a:fld>
            <a:endParaRPr lang="en-GB"/>
          </a:p>
        </p:txBody>
      </p:sp>
    </p:spTree>
    <p:extLst>
      <p:ext uri="{BB962C8B-B14F-4D97-AF65-F5344CB8AC3E}">
        <p14:creationId xmlns:p14="http://schemas.microsoft.com/office/powerpoint/2010/main" val="4013563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259978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32203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2683134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B181A5-2E17-478A-9480-EF74E220722F}"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1119841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B181A5-2E17-478A-9480-EF74E220722F}" type="datetimeFigureOut">
              <a:rPr lang="en-GB" smtClean="0"/>
              <a:t>14/02/2023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31765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B181A5-2E17-478A-9480-EF74E220722F}" type="datetimeFigureOut">
              <a:rPr lang="en-GB" smtClean="0"/>
              <a:t>14/02/2023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128004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B181A5-2E17-478A-9480-EF74E220722F}" type="datetimeFigureOut">
              <a:rPr lang="en-GB" smtClean="0"/>
              <a:t>14/02/2023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2628044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B181A5-2E17-478A-9480-EF74E220722F}"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153758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B181A5-2E17-478A-9480-EF74E220722F}" type="datetimeFigureOut">
              <a:rPr lang="en-GB" smtClean="0"/>
              <a:t>14/02/2023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1962061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47733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77236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3104148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15718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2126947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312218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B181A5-2E17-478A-9480-EF74E220722F}" type="datetimeFigureOut">
              <a:rPr lang="en-GB" smtClean="0"/>
              <a:t>14/02/2023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785F68-3305-40DD-8BB5-F30BD925A1D9}" type="slidenum">
              <a:rPr lang="en-GB" smtClean="0"/>
              <a:t>‹#›</a:t>
            </a:fld>
            <a:endParaRPr lang="en-GB"/>
          </a:p>
        </p:txBody>
      </p:sp>
    </p:spTree>
    <p:extLst>
      <p:ext uri="{BB962C8B-B14F-4D97-AF65-F5344CB8AC3E}">
        <p14:creationId xmlns:p14="http://schemas.microsoft.com/office/powerpoint/2010/main" val="3635069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B181A5-2E17-478A-9480-EF74E220722F}" type="datetimeFigureOut">
              <a:rPr lang="en-GB" smtClean="0"/>
              <a:t>14/02/2023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4785F68-3305-40DD-8BB5-F30BD925A1D9}" type="slidenum">
              <a:rPr lang="en-GB" smtClean="0"/>
              <a:t>‹#›</a:t>
            </a:fld>
            <a:endParaRPr lang="en-GB"/>
          </a:p>
        </p:txBody>
      </p:sp>
    </p:spTree>
    <p:extLst>
      <p:ext uri="{BB962C8B-B14F-4D97-AF65-F5344CB8AC3E}">
        <p14:creationId xmlns:p14="http://schemas.microsoft.com/office/powerpoint/2010/main" val="19925419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mrskerrysclass.blogspot.com/2013/09/what-is-more-fun-than-fingerpaint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FF70D-9EF4-CBAB-7791-8244EEC986CE}"/>
              </a:ext>
            </a:extLst>
          </p:cNvPr>
          <p:cNvSpPr>
            <a:spLocks noGrp="1"/>
          </p:cNvSpPr>
          <p:nvPr>
            <p:ph type="ctrTitle"/>
          </p:nvPr>
        </p:nvSpPr>
        <p:spPr>
          <a:xfrm>
            <a:off x="941614" y="141514"/>
            <a:ext cx="9144000" cy="1230086"/>
          </a:xfrm>
        </p:spPr>
        <p:txBody>
          <a:bodyPr>
            <a:normAutofit fontScale="90000"/>
          </a:bodyPr>
          <a:lstStyle/>
          <a:p>
            <a:pPr algn="l"/>
            <a:r>
              <a:rPr lang="en-GB" sz="4000" dirty="0">
                <a:solidFill>
                  <a:schemeClr val="accent2">
                    <a:lumMod val="75000"/>
                  </a:schemeClr>
                </a:solidFill>
                <a:latin typeface="Arial" panose="020B0604020202020204" pitchFamily="34" charset="0"/>
                <a:cs typeface="Arial" panose="020B0604020202020204" pitchFamily="34" charset="0"/>
              </a:rPr>
              <a:t>Title page</a:t>
            </a:r>
            <a:br>
              <a:rPr lang="en-GB" sz="4000" dirty="0">
                <a:solidFill>
                  <a:schemeClr val="accent2">
                    <a:lumMod val="75000"/>
                  </a:schemeClr>
                </a:solidFill>
                <a:latin typeface="Arial" panose="020B0604020202020204" pitchFamily="34" charset="0"/>
                <a:cs typeface="Arial" panose="020B0604020202020204" pitchFamily="34" charset="0"/>
              </a:rPr>
            </a:br>
            <a:endParaRPr lang="en-GB" sz="4000" dirty="0">
              <a:solidFill>
                <a:schemeClr val="accent2">
                  <a:lumMod val="7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0C92720-4AD3-038B-E1EE-D8A9F5E337EE}"/>
              </a:ext>
            </a:extLst>
          </p:cNvPr>
          <p:cNvSpPr>
            <a:spLocks noGrp="1"/>
          </p:cNvSpPr>
          <p:nvPr>
            <p:ph type="subTitle" idx="1"/>
          </p:nvPr>
        </p:nvSpPr>
        <p:spPr>
          <a:xfrm>
            <a:off x="941615" y="1284516"/>
            <a:ext cx="7375071" cy="5138058"/>
          </a:xfrm>
        </p:spPr>
        <p:txBody>
          <a:bodyPr/>
          <a:lstStyle/>
          <a:p>
            <a:r>
              <a:rPr lang="en-GB" sz="2800" dirty="0">
                <a:solidFill>
                  <a:schemeClr val="tx2">
                    <a:lumMod val="50000"/>
                  </a:schemeClr>
                </a:solidFill>
              </a:rPr>
              <a:t>Working with children in a social care setting</a:t>
            </a:r>
          </a:p>
          <a:p>
            <a:endParaRPr lang="en-GB" sz="2800" dirty="0">
              <a:solidFill>
                <a:schemeClr val="accent1"/>
              </a:solidFill>
            </a:endParaRPr>
          </a:p>
          <a:p>
            <a:pPr marL="342900" indent="-342900" algn="l">
              <a:buFont typeface="Arial" panose="020B0604020202020204" pitchFamily="34" charset="0"/>
              <a:buChar char="•"/>
            </a:pPr>
            <a:r>
              <a:rPr lang="en-GB" b="1" dirty="0">
                <a:solidFill>
                  <a:schemeClr val="tx2">
                    <a:lumMod val="50000"/>
                  </a:schemeClr>
                </a:solidFill>
              </a:rPr>
              <a:t>Student name: </a:t>
            </a:r>
            <a:r>
              <a:rPr lang="en-GB" b="1" dirty="0" err="1">
                <a:solidFill>
                  <a:schemeClr val="tx2">
                    <a:lumMod val="50000"/>
                  </a:schemeClr>
                </a:solidFill>
              </a:rPr>
              <a:t>Issabella</a:t>
            </a:r>
            <a:r>
              <a:rPr lang="en-GB" b="1" dirty="0">
                <a:solidFill>
                  <a:schemeClr val="tx2">
                    <a:lumMod val="50000"/>
                  </a:schemeClr>
                </a:solidFill>
              </a:rPr>
              <a:t>  </a:t>
            </a:r>
            <a:r>
              <a:rPr lang="en-GB" b="1" dirty="0" err="1">
                <a:solidFill>
                  <a:schemeClr val="tx2">
                    <a:lumMod val="50000"/>
                  </a:schemeClr>
                </a:solidFill>
              </a:rPr>
              <a:t>Gbezah</a:t>
            </a:r>
            <a:endParaRPr lang="en-GB" b="1" dirty="0">
              <a:solidFill>
                <a:schemeClr val="tx2">
                  <a:lumMod val="50000"/>
                </a:schemeClr>
              </a:solidFill>
            </a:endParaRPr>
          </a:p>
          <a:p>
            <a:pPr marL="342900" indent="-342900" algn="l">
              <a:buFont typeface="Arial" panose="020B0604020202020204" pitchFamily="34" charset="0"/>
              <a:buChar char="•"/>
            </a:pPr>
            <a:r>
              <a:rPr lang="en-GB" b="1" dirty="0">
                <a:solidFill>
                  <a:schemeClr val="tx2">
                    <a:lumMod val="50000"/>
                  </a:schemeClr>
                </a:solidFill>
              </a:rPr>
              <a:t>Student Id Number: 2129241</a:t>
            </a:r>
          </a:p>
          <a:p>
            <a:pPr marL="342900" indent="-342900" algn="l">
              <a:buFont typeface="Arial" panose="020B0604020202020204" pitchFamily="34" charset="0"/>
              <a:buChar char="•"/>
            </a:pPr>
            <a:r>
              <a:rPr lang="en-GB" b="1" dirty="0">
                <a:solidFill>
                  <a:schemeClr val="tx2">
                    <a:lumMod val="50000"/>
                  </a:schemeClr>
                </a:solidFill>
              </a:rPr>
              <a:t>Lecture :Alice  Clayton  </a:t>
            </a:r>
          </a:p>
          <a:p>
            <a:pPr marL="342900" indent="-342900" algn="l">
              <a:buFont typeface="Arial" panose="020B0604020202020204" pitchFamily="34" charset="0"/>
              <a:buChar char="•"/>
            </a:pPr>
            <a:r>
              <a:rPr lang="en-GB" b="1" dirty="0">
                <a:solidFill>
                  <a:schemeClr val="tx2">
                    <a:lumMod val="50000"/>
                  </a:schemeClr>
                </a:solidFill>
              </a:rPr>
              <a:t>Module title: Psychology in Health  and Social Care</a:t>
            </a:r>
          </a:p>
          <a:p>
            <a:pPr marL="342900" indent="-342900" algn="l">
              <a:buFont typeface="Arial" panose="020B0604020202020204" pitchFamily="34" charset="0"/>
              <a:buChar char="•"/>
            </a:pPr>
            <a:r>
              <a:rPr lang="en-GB" b="1" dirty="0">
                <a:solidFill>
                  <a:schemeClr val="tx2">
                    <a:lumMod val="50000"/>
                  </a:schemeClr>
                </a:solidFill>
              </a:rPr>
              <a:t>Module code:  LCH4006</a:t>
            </a:r>
          </a:p>
        </p:txBody>
      </p:sp>
    </p:spTree>
    <p:extLst>
      <p:ext uri="{BB962C8B-B14F-4D97-AF65-F5344CB8AC3E}">
        <p14:creationId xmlns:p14="http://schemas.microsoft.com/office/powerpoint/2010/main" val="597406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3E1D9-1FE2-78A0-4C4C-0E2B488B9C70}"/>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INTRODUCTION</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02C1F85-03A2-2D6A-7ED8-A5B8758413B3}"/>
              </a:ext>
            </a:extLst>
          </p:cNvPr>
          <p:cNvSpPr>
            <a:spLocks noGrp="1"/>
          </p:cNvSpPr>
          <p:nvPr>
            <p:ph idx="1"/>
          </p:nvPr>
        </p:nvSpPr>
        <p:spPr/>
        <p:txBody>
          <a:bodyPr>
            <a:normAutofit/>
          </a:bodyPr>
          <a:lstStyle/>
          <a:p>
            <a:r>
              <a:rPr lang="en-GB" dirty="0"/>
              <a:t>Jean Piaget was one of the influential proponents in the area  of cognitive development. Piaget believed children act as a little scientist, exploring  their terrain to gain understanding.(Piaget,1929). He allowed that children do this spontaneously, without any adult interference. Children are motivated to explore and  understand effects around them. Progress is shown through 4 stages. These are : 1.sensory-motor stage age 0-2 years, Preoperational stage age 2-7years,concrete operational stage age 7-12years and formal operational stage age 11years on.(Griggs,2014). But for this presentation I will concentrate on the first stage which is the sensory –motor stage. At this stage ,infant and toddlers understand the world in terms of physical actions on the environment. Infants move from simple reflexes to an organized set of behaviours.(Piaget,1929).</a:t>
            </a:r>
          </a:p>
        </p:txBody>
      </p:sp>
    </p:spTree>
    <p:extLst>
      <p:ext uri="{BB962C8B-B14F-4D97-AF65-F5344CB8AC3E}">
        <p14:creationId xmlns:p14="http://schemas.microsoft.com/office/powerpoint/2010/main" val="1905183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D0D6A-15C7-78AF-6DE8-C8B398E50A6D}"/>
              </a:ext>
            </a:extLst>
          </p:cNvPr>
          <p:cNvSpPr>
            <a:spLocks noGrp="1"/>
          </p:cNvSpPr>
          <p:nvPr>
            <p:ph type="title"/>
          </p:nvPr>
        </p:nvSpPr>
        <p:spPr>
          <a:xfrm>
            <a:off x="677334" y="1099456"/>
            <a:ext cx="8074780" cy="830943"/>
          </a:xfrm>
        </p:spPr>
        <p:txBody>
          <a:bodyPr>
            <a:normAutofit fontScale="90000"/>
          </a:bodyPr>
          <a:lstStyle/>
          <a:p>
            <a:r>
              <a:rPr lang="en-GB" dirty="0"/>
              <a:t>THREE basic components to Piaget's theory</a:t>
            </a:r>
          </a:p>
        </p:txBody>
      </p:sp>
      <p:sp>
        <p:nvSpPr>
          <p:cNvPr id="3" name="Content Placeholder 2">
            <a:extLst>
              <a:ext uri="{FF2B5EF4-FFF2-40B4-BE49-F238E27FC236}">
                <a16:creationId xmlns:a16="http://schemas.microsoft.com/office/drawing/2014/main" id="{CC855C3F-13B0-8A4A-F587-3D9E52425A0C}"/>
              </a:ext>
            </a:extLst>
          </p:cNvPr>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SCHEMAS …….The building  blocks of knowledge. When children learn new information, they do not discard their prior schemas, but rather build on them</a:t>
            </a:r>
          </a:p>
          <a:p>
            <a:r>
              <a:rPr lang="en-GB" dirty="0">
                <a:latin typeface="Arial" panose="020B0604020202020204" pitchFamily="34" charset="0"/>
                <a:cs typeface="Arial" panose="020B0604020202020204" pitchFamily="34" charset="0"/>
              </a:rPr>
              <a:t>Adaptation describe how children update their current cognitive organization and schemas with new information</a:t>
            </a:r>
          </a:p>
          <a:p>
            <a:r>
              <a:rPr lang="en-GB" dirty="0">
                <a:latin typeface="Arial" panose="020B0604020202020204" pitchFamily="34" charset="0"/>
                <a:cs typeface="Arial" panose="020B0604020202020204" pitchFamily="34" charset="0"/>
              </a:rPr>
              <a:t>ASSIMILATION…………..The process that enable the transition from one stage to another (assimilation and accommodation, equilibrium)</a:t>
            </a:r>
          </a:p>
          <a:p>
            <a:r>
              <a:rPr lang="en-GB" dirty="0">
                <a:latin typeface="Arial" panose="020B0604020202020204" pitchFamily="34" charset="0"/>
                <a:cs typeface="Arial" panose="020B0604020202020204" pitchFamily="34" charset="0"/>
              </a:rPr>
              <a:t>It explains how kids update previously learned schemas e.g. a child refers to dogs as ‘woofs', when they see a cats for the first time, they refer to the  cat as a ‘a woof’ too.</a:t>
            </a:r>
          </a:p>
          <a:p>
            <a:r>
              <a:rPr lang="en-GB" dirty="0">
                <a:latin typeface="Arial" panose="020B0604020202020204" pitchFamily="34" charset="0"/>
                <a:cs typeface="Arial" panose="020B0604020202020204" pitchFamily="34" charset="0"/>
              </a:rPr>
              <a:t>When children modify their cognitive architecture to match new information in the outside world, this is referred to as accommodation</a:t>
            </a:r>
          </a:p>
          <a:p>
            <a:r>
              <a:rPr lang="en-GB" dirty="0">
                <a:latin typeface="Arial" panose="020B0604020202020204" pitchFamily="34" charset="0"/>
                <a:cs typeface="Arial" panose="020B0604020202020204" pitchFamily="34" charset="0"/>
              </a:rPr>
              <a:t> STAGES OF DEVELOPMENT………….Sensorimotor, Preoperational, Concrete operational, Formal operational (Griggs,2014)</a:t>
            </a:r>
          </a:p>
        </p:txBody>
      </p:sp>
    </p:spTree>
    <p:extLst>
      <p:ext uri="{BB962C8B-B14F-4D97-AF65-F5344CB8AC3E}">
        <p14:creationId xmlns:p14="http://schemas.microsoft.com/office/powerpoint/2010/main" val="1531992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0AAD7-63FF-4A72-62CA-4C453FD8DD4B}"/>
              </a:ext>
            </a:extLst>
          </p:cNvPr>
          <p:cNvSpPr>
            <a:spLocks noGrp="1"/>
          </p:cNvSpPr>
          <p:nvPr>
            <p:ph type="title"/>
          </p:nvPr>
        </p:nvSpPr>
        <p:spPr>
          <a:xfrm>
            <a:off x="1121854" y="234027"/>
            <a:ext cx="7412545" cy="1181116"/>
          </a:xfrm>
        </p:spPr>
        <p:txBody>
          <a:bodyPr>
            <a:normAutofit fontScale="90000"/>
          </a:bodyPr>
          <a:lstStyle/>
          <a:p>
            <a:r>
              <a:rPr lang="en-GB" dirty="0"/>
              <a:t>ACTIVITY ONE (PEEK A BOO)</a:t>
            </a:r>
            <a:br>
              <a:rPr lang="en-GB" dirty="0"/>
            </a:br>
            <a:br>
              <a:rPr lang="en-GB" dirty="0"/>
            </a:br>
            <a:br>
              <a:rPr lang="en-GB" dirty="0"/>
            </a:br>
            <a:br>
              <a:rPr lang="en-GB" dirty="0"/>
            </a:br>
            <a:br>
              <a:rPr lang="en-GB" dirty="0"/>
            </a:br>
            <a:br>
              <a:rPr lang="en-GB" dirty="0"/>
            </a:br>
            <a:br>
              <a:rPr lang="en-GB" dirty="0"/>
            </a:br>
            <a:endParaRPr lang="en-GB" dirty="0"/>
          </a:p>
        </p:txBody>
      </p:sp>
      <p:sp>
        <p:nvSpPr>
          <p:cNvPr id="9" name="Content Placeholder 8">
            <a:extLst>
              <a:ext uri="{FF2B5EF4-FFF2-40B4-BE49-F238E27FC236}">
                <a16:creationId xmlns:a16="http://schemas.microsoft.com/office/drawing/2014/main" id="{52634438-1996-0B79-63B4-F79E17B8FF36}"/>
              </a:ext>
            </a:extLst>
          </p:cNvPr>
          <p:cNvSpPr>
            <a:spLocks noGrp="1"/>
          </p:cNvSpPr>
          <p:nvPr>
            <p:ph idx="1"/>
          </p:nvPr>
        </p:nvSpPr>
        <p:spPr>
          <a:xfrm>
            <a:off x="373942" y="1274271"/>
            <a:ext cx="9567917" cy="5050970"/>
          </a:xfrm>
        </p:spPr>
        <p:txBody>
          <a:bodyPr>
            <a:normAutofit/>
          </a:bodyPr>
          <a:lstStyle/>
          <a:p>
            <a:endParaRPr lang="en-GB" dirty="0"/>
          </a:p>
          <a:p>
            <a:r>
              <a:rPr lang="en-GB" dirty="0"/>
              <a:t>As a lead volunteer at the refuge centre I can run activities such as; Peek a Boo and playing with colours.</a:t>
            </a:r>
          </a:p>
          <a:p>
            <a:r>
              <a:rPr lang="en-GB" sz="1900" dirty="0">
                <a:latin typeface="Arial" panose="020B0604020202020204" pitchFamily="34" charset="0"/>
                <a:cs typeface="Arial" panose="020B0604020202020204" pitchFamily="34" charset="0"/>
              </a:rPr>
              <a:t>The game of peek a boo is a classic (or traditional) form of hide and seek that can be played by parents/care givers and their babies. It involves the parent care giver covering their face and then unveiling it, saying “ Peek a boo, I see you". This game is a great way for parent / care givers and babies to develop a connection with one another to foster a great relationship. Peek a boo is an enjoyable pastime game. Not only does playing peek a boo provide sensory stimulation for the baby ,but it also help grow their gross motor skills, enhances their visual tracking, encourages social interaction and provide a sense of humour.(Overby,2016)</a:t>
            </a:r>
          </a:p>
          <a:p>
            <a:r>
              <a:rPr lang="en-GB" sz="1900" dirty="0">
                <a:latin typeface="Arial" panose="020B0604020202020204" pitchFamily="34" charset="0"/>
                <a:cs typeface="Arial" panose="020B0604020202020204" pitchFamily="34" charset="0"/>
              </a:rPr>
              <a:t>Additionally, this game helps reinforce a baby’s understanding of objects permanence that even when they cannot see something (like smiling face).It still exists. The concept that things still exist even when they cannot be seen.(Piaget,1929)</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A2009F9-A6BB-C05C-50C8-F5DBB6DB40B7}"/>
              </a:ext>
            </a:extLst>
          </p:cNvPr>
          <p:cNvPicPr>
            <a:picLocks noChangeAspect="1"/>
          </p:cNvPicPr>
          <p:nvPr/>
        </p:nvPicPr>
        <p:blipFill>
          <a:blip r:embed="rId2"/>
          <a:stretch>
            <a:fillRect/>
          </a:stretch>
        </p:blipFill>
        <p:spPr>
          <a:xfrm>
            <a:off x="10203137" y="-232264"/>
            <a:ext cx="2075920" cy="3920344"/>
          </a:xfrm>
          <a:prstGeom prst="rect">
            <a:avLst/>
          </a:prstGeom>
        </p:spPr>
      </p:pic>
    </p:spTree>
    <p:extLst>
      <p:ext uri="{BB962C8B-B14F-4D97-AF65-F5344CB8AC3E}">
        <p14:creationId xmlns:p14="http://schemas.microsoft.com/office/powerpoint/2010/main" val="1735106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Content Placeholder 27">
            <a:extLst>
              <a:ext uri="{FF2B5EF4-FFF2-40B4-BE49-F238E27FC236}">
                <a16:creationId xmlns:a16="http://schemas.microsoft.com/office/drawing/2014/main" id="{D4485AD1-2512-4B5B-65AB-DB9E662E3977}"/>
              </a:ext>
            </a:extLst>
          </p:cNvPr>
          <p:cNvSpPr>
            <a:spLocks noGrp="1"/>
          </p:cNvSpPr>
          <p:nvPr>
            <p:ph idx="1"/>
          </p:nvPr>
        </p:nvSpPr>
        <p:spPr>
          <a:xfrm>
            <a:off x="677334" y="1340032"/>
            <a:ext cx="7432522" cy="4177936"/>
          </a:xfrm>
        </p:spPr>
        <p:txBody>
          <a:bodyPr>
            <a:normAutofit/>
          </a:bodyPr>
          <a:lstStyle/>
          <a:p>
            <a:pPr marL="0" indent="0">
              <a:buNone/>
            </a:pPr>
            <a:r>
              <a:rPr lang="en-GB" dirty="0"/>
              <a:t>Finger painting is a great sensory play that encourages language learning .Finger painting improves fine motor development by strengthening the   muscles of the fingers and hands. Finger painting helps children express their feelings without using words. Manipulating small muscles is known as fine motor, which is applicable when doing activities like drawing ,writing ,connecting beads and finger painting.(</a:t>
            </a:r>
            <a:r>
              <a:rPr lang="en-GB" dirty="0" err="1"/>
              <a:t>Cheatum</a:t>
            </a:r>
            <a:r>
              <a:rPr lang="en-GB" dirty="0"/>
              <a:t> and Hammond,2000). </a:t>
            </a:r>
          </a:p>
        </p:txBody>
      </p:sp>
      <p:sp>
        <p:nvSpPr>
          <p:cNvPr id="30" name="Title 29">
            <a:extLst>
              <a:ext uri="{FF2B5EF4-FFF2-40B4-BE49-F238E27FC236}">
                <a16:creationId xmlns:a16="http://schemas.microsoft.com/office/drawing/2014/main" id="{5FBEF555-7050-B615-3EF2-8C51E4B7D7D6}"/>
              </a:ext>
            </a:extLst>
          </p:cNvPr>
          <p:cNvSpPr>
            <a:spLocks noGrp="1"/>
          </p:cNvSpPr>
          <p:nvPr>
            <p:ph type="title"/>
          </p:nvPr>
        </p:nvSpPr>
        <p:spPr/>
        <p:txBody>
          <a:bodyPr/>
          <a:lstStyle/>
          <a:p>
            <a:r>
              <a:rPr lang="en-GB" dirty="0"/>
              <a:t>Activity 2</a:t>
            </a:r>
          </a:p>
        </p:txBody>
      </p:sp>
      <p:pic>
        <p:nvPicPr>
          <p:cNvPr id="36" name="Picture 35" descr="A child painting on a table&#10;&#10;Description automatically generated with medium confidence">
            <a:extLst>
              <a:ext uri="{FF2B5EF4-FFF2-40B4-BE49-F238E27FC236}">
                <a16:creationId xmlns:a16="http://schemas.microsoft.com/office/drawing/2014/main" id="{810C374E-610F-412B-0959-E897BE3FAF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84065" y="609599"/>
            <a:ext cx="3009221" cy="4012295"/>
          </a:xfrm>
          <a:prstGeom prst="rect">
            <a:avLst/>
          </a:prstGeom>
        </p:spPr>
      </p:pic>
    </p:spTree>
    <p:extLst>
      <p:ext uri="{BB962C8B-B14F-4D97-AF65-F5344CB8AC3E}">
        <p14:creationId xmlns:p14="http://schemas.microsoft.com/office/powerpoint/2010/main" val="1322319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55CCC-3D1C-29BB-47AA-C4B5679C2E5A}"/>
              </a:ext>
            </a:extLst>
          </p:cNvPr>
          <p:cNvSpPr>
            <a:spLocks noGrp="1"/>
          </p:cNvSpPr>
          <p:nvPr>
            <p:ph type="title"/>
          </p:nvPr>
        </p:nvSpPr>
        <p:spPr/>
        <p:txBody>
          <a:bodyPr>
            <a:normAutofit/>
          </a:bodyPr>
          <a:lstStyle/>
          <a:p>
            <a:r>
              <a:rPr lang="en-GB" dirty="0"/>
              <a:t>EVALUATION</a:t>
            </a:r>
            <a:br>
              <a:rPr lang="en-GB" dirty="0"/>
            </a:br>
            <a:endParaRPr lang="en-GB" dirty="0"/>
          </a:p>
        </p:txBody>
      </p:sp>
      <p:sp>
        <p:nvSpPr>
          <p:cNvPr id="3" name="Content Placeholder 2">
            <a:extLst>
              <a:ext uri="{FF2B5EF4-FFF2-40B4-BE49-F238E27FC236}">
                <a16:creationId xmlns:a16="http://schemas.microsoft.com/office/drawing/2014/main" id="{979DB861-1324-5BFD-551B-9EE179A508C7}"/>
              </a:ext>
            </a:extLst>
          </p:cNvPr>
          <p:cNvSpPr>
            <a:spLocks noGrp="1"/>
          </p:cNvSpPr>
          <p:nvPr>
            <p:ph idx="1"/>
          </p:nvPr>
        </p:nvSpPr>
        <p:spPr>
          <a:xfrm>
            <a:off x="677334" y="1572759"/>
            <a:ext cx="9315752" cy="5013097"/>
          </a:xfrm>
        </p:spPr>
        <p:txBody>
          <a:bodyPr>
            <a:normAutofit/>
          </a:bodyPr>
          <a:lstStyle/>
          <a:p>
            <a:r>
              <a:rPr lang="en-GB" dirty="0"/>
              <a:t>Jean Piaget and Vygotsky have different views on the cognitive development in children. For Piaget, the emphasis is placed on schema, which are the mental framework that form prior to the development of language. These schema are created from exploring the environment by oneself  and they guide a child’ behaviour and expectations.(</a:t>
            </a:r>
            <a:r>
              <a:rPr lang="en-GB" dirty="0" err="1"/>
              <a:t>Huitt</a:t>
            </a:r>
            <a:r>
              <a:rPr lang="en-GB" dirty="0"/>
              <a:t> and Hummel,2003).</a:t>
            </a:r>
          </a:p>
          <a:p>
            <a:r>
              <a:rPr lang="en-GB" dirty="0"/>
              <a:t>On the other hand, Vygotsky postulated that intellectual growth is triggered by social interactions ,scaffolding and the use of cultural tools and the zone of proximal development with language as the primary tool. (Overby,2016)</a:t>
            </a:r>
          </a:p>
          <a:p>
            <a:r>
              <a:rPr lang="en-GB" dirty="0"/>
              <a:t>In jean Piaget's theory ,the  child actively manipulates objects and ideas but Vygotsky believes the child interacts with peer, instructor and environment.(Overby,2016)</a:t>
            </a:r>
          </a:p>
          <a:p>
            <a:pPr marL="0" indent="0">
              <a:buNone/>
            </a:pPr>
            <a:r>
              <a:rPr lang="en-GB" dirty="0"/>
              <a:t>According to Piaget, cognitive development advances through four distinct and uniforms stages. Vygotsky rejects the idea of universal stages.(Overby,2016)</a:t>
            </a:r>
          </a:p>
          <a:p>
            <a:endParaRPr lang="en-GB" dirty="0"/>
          </a:p>
          <a:p>
            <a:endParaRPr lang="en-GB" dirty="0"/>
          </a:p>
        </p:txBody>
      </p:sp>
    </p:spTree>
    <p:extLst>
      <p:ext uri="{BB962C8B-B14F-4D97-AF65-F5344CB8AC3E}">
        <p14:creationId xmlns:p14="http://schemas.microsoft.com/office/powerpoint/2010/main" val="367492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FAFE-1901-9AE7-88AF-62A34E4CAF3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535AAD1-256F-55C7-5ACF-A9D6D5729DB6}"/>
              </a:ext>
            </a:extLst>
          </p:cNvPr>
          <p:cNvSpPr>
            <a:spLocks noGrp="1"/>
          </p:cNvSpPr>
          <p:nvPr>
            <p:ph idx="1"/>
          </p:nvPr>
        </p:nvSpPr>
        <p:spPr/>
        <p:txBody>
          <a:bodyPr/>
          <a:lstStyle/>
          <a:p>
            <a:r>
              <a:rPr lang="en-GB" dirty="0"/>
              <a:t>I believe that both theories have merit, and that Piaget's correctly assessed how children learn at different stages and their ability to grow as they get older. I think Piaget's ideas lacked the social theories of cognitive development. Vygotsky's theories of scaffolding and sociocultural learning are essential teaching  practices for a well developed child.</a:t>
            </a:r>
          </a:p>
          <a:p>
            <a:r>
              <a:rPr lang="en-GB" dirty="0"/>
              <a:t>I believe that, as a lead volunteer at the refuge centre, the activities I have proposed will entertain the children till their mothers return. </a:t>
            </a:r>
          </a:p>
        </p:txBody>
      </p:sp>
    </p:spTree>
    <p:extLst>
      <p:ext uri="{BB962C8B-B14F-4D97-AF65-F5344CB8AC3E}">
        <p14:creationId xmlns:p14="http://schemas.microsoft.com/office/powerpoint/2010/main" val="2270054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DAF1-C406-150A-F8E8-B81BF2D64A5A}"/>
              </a:ext>
            </a:extLst>
          </p:cNvPr>
          <p:cNvSpPr>
            <a:spLocks noGrp="1"/>
          </p:cNvSpPr>
          <p:nvPr>
            <p:ph type="title"/>
          </p:nvPr>
        </p:nvSpPr>
        <p:spPr/>
        <p:txBody>
          <a:bodyPr/>
          <a:lstStyle/>
          <a:p>
            <a:r>
              <a:rPr lang="en-GB" dirty="0"/>
              <a:t>REFERENCING LIST</a:t>
            </a:r>
          </a:p>
        </p:txBody>
      </p:sp>
      <p:sp>
        <p:nvSpPr>
          <p:cNvPr id="3" name="Content Placeholder 2">
            <a:extLst>
              <a:ext uri="{FF2B5EF4-FFF2-40B4-BE49-F238E27FC236}">
                <a16:creationId xmlns:a16="http://schemas.microsoft.com/office/drawing/2014/main" id="{BA504686-A533-170C-5806-D4CA72C1B200}"/>
              </a:ext>
            </a:extLst>
          </p:cNvPr>
          <p:cNvSpPr>
            <a:spLocks noGrp="1"/>
          </p:cNvSpPr>
          <p:nvPr>
            <p:ph idx="1"/>
          </p:nvPr>
        </p:nvSpPr>
        <p:spPr/>
        <p:txBody>
          <a:bodyPr>
            <a:normAutofit fontScale="92500" lnSpcReduction="20000"/>
          </a:bodyPr>
          <a:lstStyle/>
          <a:p>
            <a:pPr marL="0" indent="0">
              <a:buNone/>
            </a:pPr>
            <a:endParaRPr lang="en-GB" dirty="0"/>
          </a:p>
          <a:p>
            <a:r>
              <a:rPr lang="en-GB" dirty="0" err="1"/>
              <a:t>Cheatum</a:t>
            </a:r>
            <a:r>
              <a:rPr lang="en-GB" i="1" dirty="0" err="1"/>
              <a:t>children</a:t>
            </a:r>
            <a:r>
              <a:rPr lang="en-GB" i="1" dirty="0"/>
              <a:t>’</a:t>
            </a:r>
            <a:r>
              <a:rPr lang="en-GB" dirty="0"/>
              <a:t>,B.A. and </a:t>
            </a:r>
            <a:r>
              <a:rPr lang="en-GB" dirty="0" err="1"/>
              <a:t>Hammond,A.A</a:t>
            </a:r>
            <a:r>
              <a:rPr lang="en-GB" dirty="0"/>
              <a:t>. (2000).Physical activities for improving </a:t>
            </a:r>
            <a:r>
              <a:rPr lang="en-GB" i="1" dirty="0"/>
              <a:t>s learning and behaviour</a:t>
            </a:r>
            <a:r>
              <a:rPr lang="en-GB" dirty="0"/>
              <a:t>: A guide to sensory motor development.</a:t>
            </a:r>
          </a:p>
          <a:p>
            <a:r>
              <a:rPr lang="en-GB" dirty="0" err="1"/>
              <a:t>Griggs,R.A</a:t>
            </a:r>
            <a:r>
              <a:rPr lang="en-GB" dirty="0"/>
              <a:t>.(2014)</a:t>
            </a:r>
            <a:r>
              <a:rPr lang="en-GB" i="1" dirty="0" err="1"/>
              <a:t>Psychology:A</a:t>
            </a:r>
            <a:r>
              <a:rPr lang="en-GB" i="1" dirty="0"/>
              <a:t> concise Introduction.</a:t>
            </a:r>
            <a:r>
              <a:rPr lang="en-GB" dirty="0"/>
              <a:t>3</a:t>
            </a:r>
            <a:r>
              <a:rPr lang="en-GB" baseline="30000" dirty="0"/>
              <a:t>rd</a:t>
            </a:r>
            <a:r>
              <a:rPr lang="en-GB" dirty="0"/>
              <a:t> </a:t>
            </a:r>
            <a:r>
              <a:rPr lang="en-GB" dirty="0" err="1"/>
              <a:t>edn.New</a:t>
            </a:r>
            <a:r>
              <a:rPr lang="en-GB" dirty="0"/>
              <a:t> York: Worth publishers.</a:t>
            </a:r>
          </a:p>
          <a:p>
            <a:r>
              <a:rPr lang="en-GB" dirty="0" err="1"/>
              <a:t>Huitt</a:t>
            </a:r>
            <a:r>
              <a:rPr lang="en-GB" dirty="0"/>
              <a:t>, W. and  Hummel, J.(2003) </a:t>
            </a:r>
            <a:r>
              <a:rPr lang="en-GB" i="1" dirty="0"/>
              <a:t>Piaget’s theory of cognitive development: Educational psychology interactive 3(2),pp.1-5.</a:t>
            </a:r>
          </a:p>
          <a:p>
            <a:r>
              <a:rPr lang="en-GB" dirty="0"/>
              <a:t>Overby, J.(2016) </a:t>
            </a:r>
            <a:r>
              <a:rPr lang="en-GB" i="1" dirty="0"/>
              <a:t>Development psychology</a:t>
            </a:r>
            <a:r>
              <a:rPr lang="en-GB" dirty="0"/>
              <a:t>. New York: The English Press.</a:t>
            </a:r>
          </a:p>
          <a:p>
            <a:r>
              <a:rPr lang="en-GB" dirty="0"/>
              <a:t>Piaget, J.(1929).</a:t>
            </a:r>
            <a:r>
              <a:rPr lang="en-GB" i="1" dirty="0"/>
              <a:t>The child conception of the world </a:t>
            </a:r>
            <a:r>
              <a:rPr lang="en-GB" dirty="0"/>
              <a:t>.Routledge: London UK.</a:t>
            </a:r>
          </a:p>
          <a:p>
            <a:r>
              <a:rPr lang="en-GB" dirty="0"/>
              <a:t>Smith, J.R. and Haslam, S. A.(2012</a:t>
            </a:r>
            <a:r>
              <a:rPr lang="en-GB" i="1" dirty="0"/>
              <a:t>) Social psychology. 2</a:t>
            </a:r>
            <a:r>
              <a:rPr lang="en-GB" i="1" baseline="30000" dirty="0"/>
              <a:t>nd</a:t>
            </a:r>
            <a:r>
              <a:rPr lang="en-GB" i="1" dirty="0"/>
              <a:t> </a:t>
            </a:r>
            <a:r>
              <a:rPr lang="en-GB" i="1" dirty="0" err="1"/>
              <a:t>edn.London:sage</a:t>
            </a:r>
            <a:r>
              <a:rPr lang="en-GB" i="1" dirty="0"/>
              <a:t> Publication Ltd.</a:t>
            </a:r>
          </a:p>
          <a:p>
            <a:r>
              <a:rPr lang="en-GB" i="1" dirty="0">
                <a:hlinkClick r:id="rId2">
                  <a:extLst>
                    <a:ext uri="{A12FA001-AC4F-418D-AE19-62706E023703}">
                      <ahyp:hlinkClr xmlns:ahyp="http://schemas.microsoft.com/office/drawing/2018/hyperlinkcolor" val="tx"/>
                    </a:ext>
                  </a:extLst>
                </a:hlinkClick>
              </a:rPr>
              <a:t>Mrs. Kerry's Preschool Class: What is more fun than fingerpainting? (mrskerrysclass.blogspot.com)</a:t>
            </a:r>
            <a:endParaRPr lang="en-GB" i="1" dirty="0"/>
          </a:p>
          <a:p>
            <a:endParaRPr lang="en-GB" i="1" dirty="0"/>
          </a:p>
        </p:txBody>
      </p:sp>
    </p:spTree>
    <p:extLst>
      <p:ext uri="{BB962C8B-B14F-4D97-AF65-F5344CB8AC3E}">
        <p14:creationId xmlns:p14="http://schemas.microsoft.com/office/powerpoint/2010/main" val="33223010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16838</TotalTime>
  <Words>1045</Words>
  <Application>Microsoft Office PowerPoint</Application>
  <PresentationFormat>Widescreen</PresentationFormat>
  <Paragraphs>46</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Trebuchet MS</vt:lpstr>
      <vt:lpstr>Wingdings 3</vt:lpstr>
      <vt:lpstr>Facet</vt:lpstr>
      <vt:lpstr>Title page </vt:lpstr>
      <vt:lpstr>INTRODUCTION </vt:lpstr>
      <vt:lpstr>THREE basic components to Piaget's theory</vt:lpstr>
      <vt:lpstr>ACTIVITY ONE (PEEK A BOO)       </vt:lpstr>
      <vt:lpstr>Activity 2</vt:lpstr>
      <vt:lpstr>EVALUATION </vt:lpstr>
      <vt:lpstr>CONCLUSION</vt:lpstr>
      <vt:lpstr>REFERENCING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issagbez@gmail.com</dc:creator>
  <cp:lastModifiedBy>issagbez@gmail.com</cp:lastModifiedBy>
  <cp:revision>2</cp:revision>
  <dcterms:created xsi:type="dcterms:W3CDTF">2023-01-31T12:59:22Z</dcterms:created>
  <dcterms:modified xsi:type="dcterms:W3CDTF">2023-02-19T16:00:01Z</dcterms:modified>
</cp:coreProperties>
</file>