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8" r:id="rId2"/>
    <p:sldId id="259" r:id="rId3"/>
  </p:sldIdLst>
  <p:sldSz cx="43891200" cy="32918400"/>
  <p:notesSz cx="6858000" cy="9144000"/>
  <p:defaultText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2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9646"/>
    <a:srgbClr val="FFC000"/>
    <a:srgbClr val="00B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34" autoAdjust="0"/>
    <p:restoredTop sz="94660"/>
  </p:normalViewPr>
  <p:slideViewPr>
    <p:cSldViewPr snapToGrid="0" snapToObjects="1" showGuides="1">
      <p:cViewPr>
        <p:scale>
          <a:sx n="50" d="100"/>
          <a:sy n="50" d="100"/>
        </p:scale>
        <p:origin x="-1772" y="224"/>
      </p:cViewPr>
      <p:guideLst>
        <p:guide orient="horz" pos="10368"/>
        <p:guide pos="132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ie Porteous" userId="b6122128-dc9b-4bdd-a8c3-82a6bf9735b4" providerId="ADAL" clId="{B75E3C31-123D-4308-9799-170F60A23876}"/>
    <pc:docChg chg="modSld">
      <pc:chgData name="Mollie Porteous" userId="b6122128-dc9b-4bdd-a8c3-82a6bf9735b4" providerId="ADAL" clId="{B75E3C31-123D-4308-9799-170F60A23876}" dt="2024-05-10T15:16:17.120" v="1" actId="20577"/>
      <pc:docMkLst>
        <pc:docMk/>
      </pc:docMkLst>
      <pc:sldChg chg="modSp mod">
        <pc:chgData name="Mollie Porteous" userId="b6122128-dc9b-4bdd-a8c3-82a6bf9735b4" providerId="ADAL" clId="{B75E3C31-123D-4308-9799-170F60A23876}" dt="2024-05-10T15:16:17.120" v="1" actId="20577"/>
        <pc:sldMkLst>
          <pc:docMk/>
          <pc:sldMk cId="0" sldId="258"/>
        </pc:sldMkLst>
        <pc:spChg chg="mod">
          <ac:chgData name="Mollie Porteous" userId="b6122128-dc9b-4bdd-a8c3-82a6bf9735b4" providerId="ADAL" clId="{B75E3C31-123D-4308-9799-170F60A23876}" dt="2024-05-10T15:16:17.120" v="1" actId="20577"/>
          <ac:spMkLst>
            <pc:docMk/>
            <pc:sldMk cId="0" sldId="258"/>
            <ac:spMk id="1066" creationId="{66C79C99-705D-6357-63FD-6377E721577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4C837F-A1B6-437B-9D20-A6C1AAA7A3E5}" type="doc">
      <dgm:prSet loTypeId="urn:microsoft.com/office/officeart/2005/8/layout/chart3" loCatId="cycle" qsTypeId="urn:microsoft.com/office/officeart/2005/8/quickstyle/simple2" qsCatId="simple" csTypeId="urn:microsoft.com/office/officeart/2005/8/colors/colorful5" csCatId="colorful" phldr="1"/>
      <dgm:spPr/>
      <dgm:t>
        <a:bodyPr/>
        <a:lstStyle/>
        <a:p>
          <a:endParaRPr lang="en-GB"/>
        </a:p>
      </dgm:t>
    </dgm:pt>
    <dgm:pt modelId="{511E0938-6AB4-4CA2-8DE8-B30863619A3E}">
      <dgm:prSet phldrT="[Text]" custT="1"/>
      <dgm:spPr>
        <a:solidFill>
          <a:srgbClr val="FFC000"/>
        </a:solidFill>
        <a:ln w="76200">
          <a:solidFill>
            <a:schemeClr val="accent6">
              <a:lumMod val="75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4800" b="1" dirty="0">
              <a:solidFill>
                <a:schemeClr val="accent6">
                  <a:lumMod val="50000"/>
                </a:schemeClr>
              </a:solidFill>
            </a:rPr>
            <a:t>Nature Connected-ness</a:t>
          </a:r>
        </a:p>
      </dgm:t>
    </dgm:pt>
    <dgm:pt modelId="{D8B12F6A-5816-486B-9E9B-419C86165248}" type="parTrans" cxnId="{35011579-6D82-4C80-93BF-E90B39412F97}">
      <dgm:prSet/>
      <dgm:spPr/>
      <dgm:t>
        <a:bodyPr/>
        <a:lstStyle/>
        <a:p>
          <a:endParaRPr lang="en-GB"/>
        </a:p>
      </dgm:t>
    </dgm:pt>
    <dgm:pt modelId="{DC537060-AA91-42BD-A045-ED46A0E3CA81}" type="sibTrans" cxnId="{35011579-6D82-4C80-93BF-E90B39412F97}">
      <dgm:prSet/>
      <dgm:spPr/>
      <dgm:t>
        <a:bodyPr/>
        <a:lstStyle/>
        <a:p>
          <a:endParaRPr lang="en-GB"/>
        </a:p>
      </dgm:t>
    </dgm:pt>
    <dgm:pt modelId="{8168BDED-E258-407C-8DB2-DD7AD1F402DF}">
      <dgm:prSet phldrT="[Text]" custT="1"/>
      <dgm:spPr>
        <a:solidFill>
          <a:srgbClr val="92D050"/>
        </a:solidFill>
        <a:ln w="76200">
          <a:solidFill>
            <a:srgbClr val="00B050"/>
          </a:solidFill>
          <a:extLst>
            <a:ext uri="{C807C97D-BFC1-408E-A445-0C87EB9F89A2}">
              <ask:lineSketchStyleProps xmlns:ask="http://schemas.microsoft.com/office/drawing/2018/sketchyshapes">
                <ask:type>
                  <ask:lineSketchFreehand/>
                </ask:type>
              </ask:lineSketchStyleProps>
            </a:ext>
          </a:extLst>
        </a:ln>
      </dgm:spPr>
      <dgm:t>
        <a:bodyPr/>
        <a:lstStyle/>
        <a:p>
          <a:r>
            <a:rPr lang="en-GB" sz="6600" b="1" dirty="0">
              <a:solidFill>
                <a:schemeClr val="accent3">
                  <a:lumMod val="50000"/>
                </a:schemeClr>
              </a:solidFill>
            </a:rPr>
            <a:t> Wellbeing</a:t>
          </a:r>
        </a:p>
      </dgm:t>
    </dgm:pt>
    <dgm:pt modelId="{470CC987-6621-4D56-8B73-359705F8E3A9}" type="sibTrans" cxnId="{83DA7D3F-CD33-4505-A134-B173BA3EF47B}">
      <dgm:prSet/>
      <dgm:spPr/>
      <dgm:t>
        <a:bodyPr/>
        <a:lstStyle/>
        <a:p>
          <a:endParaRPr lang="en-GB"/>
        </a:p>
      </dgm:t>
    </dgm:pt>
    <dgm:pt modelId="{677533BF-F3E2-4715-A50E-6F84E6C4754F}" type="parTrans" cxnId="{83DA7D3F-CD33-4505-A134-B173BA3EF47B}">
      <dgm:prSet/>
      <dgm:spPr/>
      <dgm:t>
        <a:bodyPr/>
        <a:lstStyle/>
        <a:p>
          <a:endParaRPr lang="en-GB"/>
        </a:p>
      </dgm:t>
    </dgm:pt>
    <dgm:pt modelId="{5BE67F2F-F0C5-4CA8-BB12-E2D163517A6E}">
      <dgm:prSet/>
      <dgm:spPr>
        <a:solidFill>
          <a:srgbClr val="00B0F0"/>
        </a:solidFill>
        <a:ln w="76200">
          <a:solidFill>
            <a:srgbClr val="0070C0"/>
          </a:solidFill>
        </a:ln>
      </dgm:spPr>
      <dgm:t>
        <a:bodyPr/>
        <a:lstStyle/>
        <a:p>
          <a:r>
            <a:rPr lang="en-GB" b="1" dirty="0">
              <a:solidFill>
                <a:schemeClr val="tx2">
                  <a:lumMod val="75000"/>
                </a:schemeClr>
              </a:solidFill>
            </a:rPr>
            <a:t>Importance of Social Interaction</a:t>
          </a:r>
        </a:p>
      </dgm:t>
    </dgm:pt>
    <dgm:pt modelId="{C576C912-E260-4B3D-B352-540DFC24085B}" type="parTrans" cxnId="{1CB0E97B-BC80-415C-9129-C5660D5652BE}">
      <dgm:prSet/>
      <dgm:spPr/>
      <dgm:t>
        <a:bodyPr/>
        <a:lstStyle/>
        <a:p>
          <a:endParaRPr lang="en-GB"/>
        </a:p>
      </dgm:t>
    </dgm:pt>
    <dgm:pt modelId="{9D7F5288-5398-4DBD-B860-C1F1975AEB01}" type="sibTrans" cxnId="{1CB0E97B-BC80-415C-9129-C5660D5652BE}">
      <dgm:prSet/>
      <dgm:spPr/>
      <dgm:t>
        <a:bodyPr/>
        <a:lstStyle/>
        <a:p>
          <a:endParaRPr lang="en-GB"/>
        </a:p>
      </dgm:t>
    </dgm:pt>
    <dgm:pt modelId="{B35F26BE-768E-4BF2-93F0-68832F2D546A}" type="pres">
      <dgm:prSet presAssocID="{3D4C837F-A1B6-437B-9D20-A6C1AAA7A3E5}" presName="compositeShape" presStyleCnt="0">
        <dgm:presLayoutVars>
          <dgm:chMax val="7"/>
          <dgm:dir/>
          <dgm:resizeHandles val="exact"/>
        </dgm:presLayoutVars>
      </dgm:prSet>
      <dgm:spPr/>
    </dgm:pt>
    <dgm:pt modelId="{C48E25AC-BDD0-4724-BBA5-70B33037199E}" type="pres">
      <dgm:prSet presAssocID="{3D4C837F-A1B6-437B-9D20-A6C1AAA7A3E5}" presName="wedge1" presStyleLbl="node1" presStyleIdx="0" presStyleCnt="3" custLinFactNeighborX="-5893" custLinFactNeighborY="-555"/>
      <dgm:spPr/>
    </dgm:pt>
    <dgm:pt modelId="{3089ECF3-8B62-4B52-A8B3-446BADF2FD1F}" type="pres">
      <dgm:prSet presAssocID="{3D4C837F-A1B6-437B-9D20-A6C1AAA7A3E5}" presName="wedge1Tx" presStyleLbl="node1" presStyleIdx="0" presStyleCnt="3">
        <dgm:presLayoutVars>
          <dgm:chMax val="0"/>
          <dgm:chPref val="0"/>
          <dgm:bulletEnabled val="1"/>
        </dgm:presLayoutVars>
      </dgm:prSet>
      <dgm:spPr/>
    </dgm:pt>
    <dgm:pt modelId="{2A36CAE5-55EC-49AF-83CD-FFCC69B9705E}" type="pres">
      <dgm:prSet presAssocID="{3D4C837F-A1B6-437B-9D20-A6C1AAA7A3E5}" presName="wedge2" presStyleLbl="node1" presStyleIdx="1" presStyleCnt="3" custLinFactNeighborX="-2300" custLinFactNeighborY="-565"/>
      <dgm:spPr/>
    </dgm:pt>
    <dgm:pt modelId="{3B5ADE48-E847-41A8-A974-7C8AC4BAA771}" type="pres">
      <dgm:prSet presAssocID="{3D4C837F-A1B6-437B-9D20-A6C1AAA7A3E5}" presName="wedge2Tx" presStyleLbl="node1" presStyleIdx="1" presStyleCnt="3">
        <dgm:presLayoutVars>
          <dgm:chMax val="0"/>
          <dgm:chPref val="0"/>
          <dgm:bulletEnabled val="1"/>
        </dgm:presLayoutVars>
      </dgm:prSet>
      <dgm:spPr/>
    </dgm:pt>
    <dgm:pt modelId="{9F44970C-FA53-4517-B465-AD57555A6625}" type="pres">
      <dgm:prSet presAssocID="{3D4C837F-A1B6-437B-9D20-A6C1AAA7A3E5}" presName="wedge3" presStyleLbl="node1" presStyleIdx="2" presStyleCnt="3" custLinFactNeighborX="-3712" custLinFactNeighborY="-3273"/>
      <dgm:spPr/>
    </dgm:pt>
    <dgm:pt modelId="{E365AF1B-1D69-4A9F-9646-17245B845364}" type="pres">
      <dgm:prSet presAssocID="{3D4C837F-A1B6-437B-9D20-A6C1AAA7A3E5}" presName="wedge3Tx" presStyleLbl="node1" presStyleIdx="2" presStyleCnt="3">
        <dgm:presLayoutVars>
          <dgm:chMax val="0"/>
          <dgm:chPref val="0"/>
          <dgm:bulletEnabled val="1"/>
        </dgm:presLayoutVars>
      </dgm:prSet>
      <dgm:spPr/>
    </dgm:pt>
  </dgm:ptLst>
  <dgm:cxnLst>
    <dgm:cxn modelId="{6A0F5933-6384-49B3-9D67-FC426A7BC166}" type="presOf" srcId="{3D4C837F-A1B6-437B-9D20-A6C1AAA7A3E5}" destId="{B35F26BE-768E-4BF2-93F0-68832F2D546A}" srcOrd="0" destOrd="0" presId="urn:microsoft.com/office/officeart/2005/8/layout/chart3"/>
    <dgm:cxn modelId="{83DA7D3F-CD33-4505-A134-B173BA3EF47B}" srcId="{3D4C837F-A1B6-437B-9D20-A6C1AAA7A3E5}" destId="{8168BDED-E258-407C-8DB2-DD7AD1F402DF}" srcOrd="1" destOrd="0" parTransId="{677533BF-F3E2-4715-A50E-6F84E6C4754F}" sibTransId="{470CC987-6621-4D56-8B73-359705F8E3A9}"/>
    <dgm:cxn modelId="{8D520C4C-5165-4185-83A2-FA4DC029CA76}" type="presOf" srcId="{511E0938-6AB4-4CA2-8DE8-B30863619A3E}" destId="{C48E25AC-BDD0-4724-BBA5-70B33037199E}" srcOrd="0" destOrd="0" presId="urn:microsoft.com/office/officeart/2005/8/layout/chart3"/>
    <dgm:cxn modelId="{0E2A0F4C-3979-4487-8183-6AC6BE9A6A38}" type="presOf" srcId="{5BE67F2F-F0C5-4CA8-BB12-E2D163517A6E}" destId="{E365AF1B-1D69-4A9F-9646-17245B845364}" srcOrd="1" destOrd="0" presId="urn:microsoft.com/office/officeart/2005/8/layout/chart3"/>
    <dgm:cxn modelId="{35011579-6D82-4C80-93BF-E90B39412F97}" srcId="{3D4C837F-A1B6-437B-9D20-A6C1AAA7A3E5}" destId="{511E0938-6AB4-4CA2-8DE8-B30863619A3E}" srcOrd="0" destOrd="0" parTransId="{D8B12F6A-5816-486B-9E9B-419C86165248}" sibTransId="{DC537060-AA91-42BD-A045-ED46A0E3CA81}"/>
    <dgm:cxn modelId="{1CB0E97B-BC80-415C-9129-C5660D5652BE}" srcId="{3D4C837F-A1B6-437B-9D20-A6C1AAA7A3E5}" destId="{5BE67F2F-F0C5-4CA8-BB12-E2D163517A6E}" srcOrd="2" destOrd="0" parTransId="{C576C912-E260-4B3D-B352-540DFC24085B}" sibTransId="{9D7F5288-5398-4DBD-B860-C1F1975AEB01}"/>
    <dgm:cxn modelId="{80AA8F85-BFB3-42B6-B5D9-4CC0A466C207}" type="presOf" srcId="{511E0938-6AB4-4CA2-8DE8-B30863619A3E}" destId="{3089ECF3-8B62-4B52-A8B3-446BADF2FD1F}" srcOrd="1" destOrd="0" presId="urn:microsoft.com/office/officeart/2005/8/layout/chart3"/>
    <dgm:cxn modelId="{236176EE-D73D-42E3-8B3D-D3E6158B22DD}" type="presOf" srcId="{8168BDED-E258-407C-8DB2-DD7AD1F402DF}" destId="{2A36CAE5-55EC-49AF-83CD-FFCC69B9705E}" srcOrd="0" destOrd="0" presId="urn:microsoft.com/office/officeart/2005/8/layout/chart3"/>
    <dgm:cxn modelId="{7B4C96EE-5B58-4669-B7A5-E0D5EAC28797}" type="presOf" srcId="{8168BDED-E258-407C-8DB2-DD7AD1F402DF}" destId="{3B5ADE48-E847-41A8-A974-7C8AC4BAA771}" srcOrd="1" destOrd="0" presId="urn:microsoft.com/office/officeart/2005/8/layout/chart3"/>
    <dgm:cxn modelId="{AB1CA8F5-64D0-4EF2-9B07-A3D3BB8A5796}" type="presOf" srcId="{5BE67F2F-F0C5-4CA8-BB12-E2D163517A6E}" destId="{9F44970C-FA53-4517-B465-AD57555A6625}" srcOrd="0" destOrd="0" presId="urn:microsoft.com/office/officeart/2005/8/layout/chart3"/>
    <dgm:cxn modelId="{B90B1F0B-07A2-41D6-87B0-BFF1A54E19F6}" type="presParOf" srcId="{B35F26BE-768E-4BF2-93F0-68832F2D546A}" destId="{C48E25AC-BDD0-4724-BBA5-70B33037199E}" srcOrd="0" destOrd="0" presId="urn:microsoft.com/office/officeart/2005/8/layout/chart3"/>
    <dgm:cxn modelId="{AB4C0F5C-7B95-4FA0-BE0A-351FEFCED081}" type="presParOf" srcId="{B35F26BE-768E-4BF2-93F0-68832F2D546A}" destId="{3089ECF3-8B62-4B52-A8B3-446BADF2FD1F}" srcOrd="1" destOrd="0" presId="urn:microsoft.com/office/officeart/2005/8/layout/chart3"/>
    <dgm:cxn modelId="{DDAEB2AB-0770-4EF6-8C84-A9FCED012F0B}" type="presParOf" srcId="{B35F26BE-768E-4BF2-93F0-68832F2D546A}" destId="{2A36CAE5-55EC-49AF-83CD-FFCC69B9705E}" srcOrd="2" destOrd="0" presId="urn:microsoft.com/office/officeart/2005/8/layout/chart3"/>
    <dgm:cxn modelId="{D88D0EF2-2814-4F47-B96F-82E8008A5765}" type="presParOf" srcId="{B35F26BE-768E-4BF2-93F0-68832F2D546A}" destId="{3B5ADE48-E847-41A8-A974-7C8AC4BAA771}" srcOrd="3" destOrd="0" presId="urn:microsoft.com/office/officeart/2005/8/layout/chart3"/>
    <dgm:cxn modelId="{BB087736-F4BF-42AD-ADB7-1F173AB41558}" type="presParOf" srcId="{B35F26BE-768E-4BF2-93F0-68832F2D546A}" destId="{9F44970C-FA53-4517-B465-AD57555A6625}" srcOrd="4" destOrd="0" presId="urn:microsoft.com/office/officeart/2005/8/layout/chart3"/>
    <dgm:cxn modelId="{23E61153-6AAC-4782-B9F2-793B122EF7B6}" type="presParOf" srcId="{B35F26BE-768E-4BF2-93F0-68832F2D546A}" destId="{E365AF1B-1D69-4A9F-9646-17245B845364}" srcOrd="5" destOrd="0" presId="urn:microsoft.com/office/officeart/2005/8/layout/chart3"/>
  </dgm:cxnLst>
  <dgm:bg/>
  <dgm:whole>
    <a:ln>
      <a:noFill/>
      <a:extLst>
        <a:ext uri="{C807C97D-BFC1-408E-A445-0C87EB9F89A2}">
          <ask:lineSketchStyleProps xmlns:ask="http://schemas.microsoft.com/office/drawing/2018/sketchyshapes">
            <ask:type>
              <ask:lineSketchCurved/>
            </ask:type>
          </ask:lineSketchStyleProps>
        </a:ext>
      </a:extLst>
    </a:ln>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8E25AC-BDD0-4724-BBA5-70B33037199E}">
      <dsp:nvSpPr>
        <dsp:cNvPr id="0" name=""/>
        <dsp:cNvSpPr/>
      </dsp:nvSpPr>
      <dsp:spPr>
        <a:xfrm>
          <a:off x="560145" y="721750"/>
          <a:ext cx="9022686" cy="9022686"/>
        </a:xfrm>
        <a:prstGeom prst="pie">
          <a:avLst>
            <a:gd name="adj1" fmla="val 16200000"/>
            <a:gd name="adj2" fmla="val 1800000"/>
          </a:avLst>
        </a:prstGeom>
        <a:solidFill>
          <a:srgbClr val="FFC000"/>
        </a:solidFill>
        <a:ln w="76200" cap="flat" cmpd="sng" algn="ctr">
          <a:solidFill>
            <a:schemeClr val="accent6">
              <a:lumMod val="75000"/>
            </a:schemeClr>
          </a:solidFill>
          <a:prstDash val="solid"/>
          <a:extLst>
            <a:ext uri="{C807C97D-BFC1-408E-A445-0C87EB9F89A2}">
              <ask:lineSketchStyleProps xmlns:ask="http://schemas.microsoft.com/office/drawing/2018/sketchyshapes">
                <ask:type>
                  <ask:lineSketchCurved/>
                </ask:type>
              </ask:lineSketchStyleProps>
            </a:ext>
          </a:extLst>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b="1" kern="1200" dirty="0">
              <a:solidFill>
                <a:schemeClr val="accent6">
                  <a:lumMod val="50000"/>
                </a:schemeClr>
              </a:solidFill>
            </a:rPr>
            <a:t>Nature Connected-ness</a:t>
          </a:r>
        </a:p>
      </dsp:txBody>
      <dsp:txXfrm>
        <a:off x="5465694" y="2386650"/>
        <a:ext cx="3061268" cy="3007562"/>
      </dsp:txXfrm>
    </dsp:sp>
    <dsp:sp modelId="{2A36CAE5-55EC-49AF-83CD-FFCC69B9705E}">
      <dsp:nvSpPr>
        <dsp:cNvPr id="0" name=""/>
        <dsp:cNvSpPr/>
      </dsp:nvSpPr>
      <dsp:spPr>
        <a:xfrm>
          <a:off x="419232" y="989380"/>
          <a:ext cx="9022686" cy="9022686"/>
        </a:xfrm>
        <a:prstGeom prst="pie">
          <a:avLst>
            <a:gd name="adj1" fmla="val 1800000"/>
            <a:gd name="adj2" fmla="val 9000000"/>
          </a:avLst>
        </a:prstGeom>
        <a:solidFill>
          <a:srgbClr val="92D050"/>
        </a:solidFill>
        <a:ln w="76200" cap="flat" cmpd="sng" algn="ctr">
          <a:solidFill>
            <a:srgbClr val="00B050"/>
          </a:solidFill>
          <a:prstDash val="solid"/>
          <a:extLst>
            <a:ext uri="{C807C97D-BFC1-408E-A445-0C87EB9F89A2}">
              <ask:lineSketchStyleProps xmlns:ask="http://schemas.microsoft.com/office/drawing/2018/sketchyshapes">
                <ask:type>
                  <ask:lineSketchFreehand/>
                </ask:type>
              </ask:lineSketchStyleProps>
            </a:ext>
          </a:extLst>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2933700">
            <a:lnSpc>
              <a:spcPct val="90000"/>
            </a:lnSpc>
            <a:spcBef>
              <a:spcPct val="0"/>
            </a:spcBef>
            <a:spcAft>
              <a:spcPct val="35000"/>
            </a:spcAft>
            <a:buNone/>
          </a:pPr>
          <a:r>
            <a:rPr lang="en-GB" sz="6600" b="1" kern="1200" dirty="0">
              <a:solidFill>
                <a:schemeClr val="accent3">
                  <a:lumMod val="50000"/>
                </a:schemeClr>
              </a:solidFill>
            </a:rPr>
            <a:t> Wellbeing</a:t>
          </a:r>
        </a:p>
      </dsp:txBody>
      <dsp:txXfrm>
        <a:off x="2889730" y="6682265"/>
        <a:ext cx="4081691" cy="2792736"/>
      </dsp:txXfrm>
    </dsp:sp>
    <dsp:sp modelId="{9F44970C-FA53-4517-B465-AD57555A6625}">
      <dsp:nvSpPr>
        <dsp:cNvPr id="0" name=""/>
        <dsp:cNvSpPr/>
      </dsp:nvSpPr>
      <dsp:spPr>
        <a:xfrm>
          <a:off x="291832" y="745046"/>
          <a:ext cx="9022686" cy="9022686"/>
        </a:xfrm>
        <a:prstGeom prst="pie">
          <a:avLst>
            <a:gd name="adj1" fmla="val 9000000"/>
            <a:gd name="adj2" fmla="val 16200000"/>
          </a:avLst>
        </a:prstGeom>
        <a:solidFill>
          <a:srgbClr val="00B0F0"/>
        </a:solidFill>
        <a:ln w="76200" cap="flat" cmpd="sng" algn="ctr">
          <a:solidFill>
            <a:srgbClr val="0070C0"/>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b="1" kern="1200" dirty="0">
              <a:solidFill>
                <a:schemeClr val="tx2">
                  <a:lumMod val="75000"/>
                </a:schemeClr>
              </a:solidFill>
            </a:rPr>
            <a:t>Importance of Social Interaction</a:t>
          </a:r>
        </a:p>
      </dsp:txBody>
      <dsp:txXfrm>
        <a:off x="1258548" y="2517359"/>
        <a:ext cx="3061268" cy="3007562"/>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25A401-E389-4935-B272-58025AC31F46}" type="datetimeFigureOut">
              <a:rPr lang="en-GB" smtClean="0"/>
              <a:t>10/05/2024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8D2049-6C38-4E2B-8578-4C9AB5090F0D}" type="slidenum">
              <a:rPr lang="en-GB" smtClean="0"/>
              <a:t>‹#›</a:t>
            </a:fld>
            <a:endParaRPr lang="en-GB"/>
          </a:p>
        </p:txBody>
      </p:sp>
    </p:spTree>
    <p:extLst>
      <p:ext uri="{BB962C8B-B14F-4D97-AF65-F5344CB8AC3E}">
        <p14:creationId xmlns:p14="http://schemas.microsoft.com/office/powerpoint/2010/main" val="1107907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8D2049-6C38-4E2B-8578-4C9AB5090F0D}" type="slidenum">
              <a:rPr lang="en-GB" smtClean="0"/>
              <a:t>1</a:t>
            </a:fld>
            <a:endParaRPr lang="en-GB"/>
          </a:p>
        </p:txBody>
      </p:sp>
    </p:spTree>
    <p:extLst>
      <p:ext uri="{BB962C8B-B14F-4D97-AF65-F5344CB8AC3E}">
        <p14:creationId xmlns:p14="http://schemas.microsoft.com/office/powerpoint/2010/main" val="4139620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0" cy="7056120"/>
          </a:xfrm>
        </p:spPr>
        <p:txBody>
          <a:bodyPr/>
          <a:lstStyle/>
          <a:p>
            <a:r>
              <a:rPr lang="en-US"/>
              <a:t>Click to edit Master title style</a:t>
            </a:r>
          </a:p>
        </p:txBody>
      </p:sp>
      <p:sp>
        <p:nvSpPr>
          <p:cNvPr id="3" name="Subtitle 2"/>
          <p:cNvSpPr>
            <a:spLocks noGrp="1"/>
          </p:cNvSpPr>
          <p:nvPr>
            <p:ph type="subTitle" idx="1"/>
          </p:nvPr>
        </p:nvSpPr>
        <p:spPr>
          <a:xfrm>
            <a:off x="6583680" y="18653760"/>
            <a:ext cx="30723840" cy="8412480"/>
          </a:xfr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FC28162-1CBF-1F44-9454-05FFA1C4571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C28162-1CBF-1F44-9454-05FFA1C4571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p:spPr>
        <p:txBody>
          <a:bodyPr anchor="t"/>
          <a:lstStyle>
            <a:lvl1pPr algn="l">
              <a:defRPr sz="19200" b="1" cap="all"/>
            </a:lvl1pPr>
          </a:lstStyle>
          <a:p>
            <a:r>
              <a:rPr lang="en-US"/>
              <a:t>Click to edit Master title style</a:t>
            </a:r>
          </a:p>
        </p:txBody>
      </p:sp>
      <p:sp>
        <p:nvSpPr>
          <p:cNvPr id="3" name="Text Placeholder 2"/>
          <p:cNvSpPr>
            <a:spLocks noGrp="1"/>
          </p:cNvSpPr>
          <p:nvPr>
            <p:ph type="body" idx="1"/>
          </p:nvPr>
        </p:nvSpPr>
        <p:spPr>
          <a:xfrm>
            <a:off x="3467102" y="13952225"/>
            <a:ext cx="37307520" cy="7200898"/>
          </a:xfr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C28162-1CBF-1F44-9454-05FFA1C4571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530842" y="36865560"/>
            <a:ext cx="94442280" cy="10427970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5704642" y="36865560"/>
            <a:ext cx="94442280" cy="10427970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FC28162-1CBF-1F44-9454-05FFA1C45712}" type="datetimeFigureOut">
              <a:rPr lang="en-US" smtClean="0"/>
              <a:pPr/>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194560" y="7368542"/>
            <a:ext cx="19392902"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2" y="7368542"/>
            <a:ext cx="19400520"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FC28162-1CBF-1F44-9454-05FFA1C45712}" type="datetimeFigureOut">
              <a:rPr lang="en-US" smtClean="0"/>
              <a:pPr/>
              <a:t>5/10/2024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FC28162-1CBF-1F44-9454-05FFA1C45712}" type="datetimeFigureOut">
              <a:rPr lang="en-US" smtClean="0"/>
              <a:pPr/>
              <a:t>5/10/2024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C28162-1CBF-1F44-9454-05FFA1C45712}" type="datetimeFigureOut">
              <a:rPr lang="en-US" smtClean="0"/>
              <a:pPr/>
              <a:t>5/10/2024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p:spPr>
        <p:txBody>
          <a:bodyPr anchor="b"/>
          <a:lstStyle>
            <a:lvl1pPr algn="l">
              <a:defRPr sz="9600" b="1"/>
            </a:lvl1pPr>
          </a:lstStyle>
          <a:p>
            <a:r>
              <a:rPr lang="en-US"/>
              <a:t>Click to edit Master title style</a:t>
            </a:r>
          </a:p>
        </p:txBody>
      </p:sp>
      <p:sp>
        <p:nvSpPr>
          <p:cNvPr id="3" name="Content Placeholder 2"/>
          <p:cNvSpPr>
            <a:spLocks noGrp="1"/>
          </p:cNvSpPr>
          <p:nvPr>
            <p:ph idx="1"/>
          </p:nvPr>
        </p:nvSpPr>
        <p:spPr>
          <a:xfrm>
            <a:off x="17160240" y="1310643"/>
            <a:ext cx="24536400" cy="28094942"/>
          </a:xfr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3" y="6888483"/>
            <a:ext cx="14439902" cy="22517102"/>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2FC28162-1CBF-1F44-9454-05FFA1C45712}" type="datetimeFigureOut">
              <a:rPr lang="en-US" smtClean="0"/>
              <a:pPr/>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p:spPr>
        <p:txBody>
          <a:bodyPr anchor="b"/>
          <a:lstStyle>
            <a:lvl1pPr algn="l">
              <a:defRPr sz="9600" b="1"/>
            </a:lvl1pPr>
          </a:lstStyle>
          <a:p>
            <a:r>
              <a:rPr lang="en-US"/>
              <a:t>Click to edit Master title style</a:t>
            </a:r>
          </a:p>
        </p:txBody>
      </p:sp>
      <p:sp>
        <p:nvSpPr>
          <p:cNvPr id="3" name="Picture Placeholder 2"/>
          <p:cNvSpPr>
            <a:spLocks noGrp="1"/>
          </p:cNvSpPr>
          <p:nvPr>
            <p:ph type="pic" idx="1"/>
          </p:nvPr>
        </p:nvSpPr>
        <p:spPr>
          <a:xfrm>
            <a:off x="8602982" y="2941320"/>
            <a:ext cx="26334720" cy="19751040"/>
          </a:xfrm>
        </p:spPr>
        <p:txBody>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endParaRPr lang="en-US"/>
          </a:p>
        </p:txBody>
      </p:sp>
      <p:sp>
        <p:nvSpPr>
          <p:cNvPr id="4" name="Text Placeholder 3"/>
          <p:cNvSpPr>
            <a:spLocks noGrp="1"/>
          </p:cNvSpPr>
          <p:nvPr>
            <p:ph type="body" sz="half" idx="2"/>
          </p:nvPr>
        </p:nvSpPr>
        <p:spPr>
          <a:xfrm>
            <a:off x="8602982" y="25763222"/>
            <a:ext cx="26334720" cy="3863338"/>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2FC28162-1CBF-1F44-9454-05FFA1C45712}" type="datetimeFigureOut">
              <a:rPr lang="en-US" smtClean="0"/>
              <a:pPr/>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C28162-1CBF-1F44-9454-05FFA1C4571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742905" y="6324600"/>
            <a:ext cx="47404018" cy="1348206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530843" y="6324600"/>
            <a:ext cx="141480542" cy="1348206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C28162-1CBF-1F44-9454-05FFA1C4571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45230D-444C-6042-A8AB-03B9471512D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4560" y="1318262"/>
            <a:ext cx="39502080" cy="5486400"/>
          </a:xfrm>
          <a:prstGeom prst="rect">
            <a:avLst/>
          </a:prstGeom>
        </p:spPr>
        <p:txBody>
          <a:bodyPr vert="horz" lIns="438912" tIns="219456" rIns="438912" bIns="219456" rtlCol="0" anchor="ctr">
            <a:normAutofit/>
          </a:bodyPr>
          <a:lstStyle/>
          <a:p>
            <a:r>
              <a:rPr lang="en-US"/>
              <a:t>Click to edit Master title style</a:t>
            </a:r>
          </a:p>
        </p:txBody>
      </p:sp>
      <p:sp>
        <p:nvSpPr>
          <p:cNvPr id="3" name="Text Placeholder 2"/>
          <p:cNvSpPr>
            <a:spLocks noGrp="1"/>
          </p:cNvSpPr>
          <p:nvPr>
            <p:ph type="body" idx="1"/>
          </p:nvPr>
        </p:nvSpPr>
        <p:spPr>
          <a:xfrm>
            <a:off x="2194560" y="7680963"/>
            <a:ext cx="39502080" cy="21724622"/>
          </a:xfrm>
          <a:prstGeom prst="rect">
            <a:avLst/>
          </a:prstGeom>
        </p:spPr>
        <p:txBody>
          <a:bodyPr vert="horz" lIns="438912" tIns="219456" rIns="438912" bIns="21945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194560" y="30510482"/>
            <a:ext cx="10241280" cy="1752600"/>
          </a:xfrm>
          <a:prstGeom prst="rect">
            <a:avLst/>
          </a:prstGeom>
        </p:spPr>
        <p:txBody>
          <a:bodyPr vert="horz" lIns="438912" tIns="219456" rIns="438912" bIns="219456" rtlCol="0" anchor="ctr"/>
          <a:lstStyle>
            <a:lvl1pPr algn="l">
              <a:defRPr sz="5800">
                <a:solidFill>
                  <a:schemeClr val="tx1">
                    <a:tint val="75000"/>
                  </a:schemeClr>
                </a:solidFill>
              </a:defRPr>
            </a:lvl1pPr>
          </a:lstStyle>
          <a:p>
            <a:fld id="{2FC28162-1CBF-1F44-9454-05FFA1C45712}" type="datetimeFigureOut">
              <a:rPr lang="en-US" smtClean="0"/>
              <a:pPr/>
              <a:t>5/10/2024</a:t>
            </a:fld>
            <a:endParaRPr lang="en-US"/>
          </a:p>
        </p:txBody>
      </p:sp>
      <p:sp>
        <p:nvSpPr>
          <p:cNvPr id="5" name="Footer Placeholder 4"/>
          <p:cNvSpPr>
            <a:spLocks noGrp="1"/>
          </p:cNvSpPr>
          <p:nvPr>
            <p:ph type="ftr" sz="quarter" idx="3"/>
          </p:nvPr>
        </p:nvSpPr>
        <p:spPr>
          <a:xfrm>
            <a:off x="14996160" y="30510482"/>
            <a:ext cx="13898880" cy="1752600"/>
          </a:xfrm>
          <a:prstGeom prst="rect">
            <a:avLst/>
          </a:prstGeom>
        </p:spPr>
        <p:txBody>
          <a:bodyPr vert="horz" lIns="438912" tIns="219456" rIns="438912" bIns="219456" rtlCol="0" anchor="ctr"/>
          <a:lstStyle>
            <a:lvl1pPr algn="ctr">
              <a:defRPr sz="5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1455360" y="30510482"/>
            <a:ext cx="10241280" cy="1752600"/>
          </a:xfrm>
          <a:prstGeom prst="rect">
            <a:avLst/>
          </a:prstGeom>
        </p:spPr>
        <p:txBody>
          <a:bodyPr vert="horz" lIns="438912" tIns="219456" rIns="438912" bIns="219456" rtlCol="0" anchor="ctr"/>
          <a:lstStyle>
            <a:lvl1pPr algn="r">
              <a:defRPr sz="5800">
                <a:solidFill>
                  <a:schemeClr val="tx1">
                    <a:tint val="75000"/>
                  </a:schemeClr>
                </a:solidFill>
              </a:defRPr>
            </a:lvl1pPr>
          </a:lstStyle>
          <a:p>
            <a:fld id="{B845230D-444C-6042-A8AB-03B9471512D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194560" rtl="0" eaLnBrk="1" latinLnBrk="0" hangingPunct="1">
        <a:spcBef>
          <a:spcPct val="0"/>
        </a:spcBef>
        <a:buNone/>
        <a:defRPr sz="21100" kern="1200">
          <a:solidFill>
            <a:schemeClr val="tx1"/>
          </a:solidFill>
          <a:latin typeface="+mj-lt"/>
          <a:ea typeface="+mj-ea"/>
          <a:cs typeface="+mj-cs"/>
        </a:defRPr>
      </a:lvl1pPr>
    </p:titleStyle>
    <p:bodyStyle>
      <a:lvl1pPr marL="1645920" indent="-1645920" algn="l" defTabSz="2194560" rtl="0" eaLnBrk="1" latinLnBrk="0" hangingPunct="1">
        <a:spcBef>
          <a:spcPct val="20000"/>
        </a:spcBef>
        <a:buFont typeface="Arial"/>
        <a:buChar char="•"/>
        <a:defRPr sz="15400" kern="1200">
          <a:solidFill>
            <a:schemeClr val="tx1"/>
          </a:solidFill>
          <a:latin typeface="+mn-lt"/>
          <a:ea typeface="+mn-ea"/>
          <a:cs typeface="+mn-cs"/>
        </a:defRPr>
      </a:lvl1pPr>
      <a:lvl2pPr marL="3566160" indent="-1371600" algn="l" defTabSz="2194560" rtl="0" eaLnBrk="1" latinLnBrk="0" hangingPunct="1">
        <a:spcBef>
          <a:spcPct val="20000"/>
        </a:spcBef>
        <a:buFont typeface="Arial"/>
        <a:buChar char="–"/>
        <a:defRPr sz="13400" kern="1200">
          <a:solidFill>
            <a:schemeClr val="tx1"/>
          </a:solidFill>
          <a:latin typeface="+mn-lt"/>
          <a:ea typeface="+mn-ea"/>
          <a:cs typeface="+mn-cs"/>
        </a:defRPr>
      </a:lvl2pPr>
      <a:lvl3pPr marL="5486400" indent="-1097280" algn="l" defTabSz="2194560" rtl="0" eaLnBrk="1" latinLnBrk="0" hangingPunct="1">
        <a:spcBef>
          <a:spcPct val="20000"/>
        </a:spcBef>
        <a:buFont typeface="Arial"/>
        <a:buChar char="•"/>
        <a:defRPr sz="11500" kern="1200">
          <a:solidFill>
            <a:schemeClr val="tx1"/>
          </a:solidFill>
          <a:latin typeface="+mn-lt"/>
          <a:ea typeface="+mn-ea"/>
          <a:cs typeface="+mn-cs"/>
        </a:defRPr>
      </a:lvl3pPr>
      <a:lvl4pPr marL="7680960" indent="-1097280" algn="l" defTabSz="2194560" rtl="0" eaLnBrk="1" latinLnBrk="0" hangingPunct="1">
        <a:spcBef>
          <a:spcPct val="20000"/>
        </a:spcBef>
        <a:buFont typeface="Arial"/>
        <a:buChar char="–"/>
        <a:defRPr sz="9600" kern="1200">
          <a:solidFill>
            <a:schemeClr val="tx1"/>
          </a:solidFill>
          <a:latin typeface="+mn-lt"/>
          <a:ea typeface="+mn-ea"/>
          <a:cs typeface="+mn-cs"/>
        </a:defRPr>
      </a:lvl4pPr>
      <a:lvl5pPr marL="9875520" indent="-1097280" algn="l" defTabSz="2194560" rtl="0" eaLnBrk="1" latinLnBrk="0" hangingPunct="1">
        <a:spcBef>
          <a:spcPct val="20000"/>
        </a:spcBef>
        <a:buFont typeface="Arial"/>
        <a:buChar char="»"/>
        <a:defRPr sz="9600" kern="1200">
          <a:solidFill>
            <a:schemeClr val="tx1"/>
          </a:solidFill>
          <a:latin typeface="+mn-lt"/>
          <a:ea typeface="+mn-ea"/>
          <a:cs typeface="+mn-cs"/>
        </a:defRPr>
      </a:lvl5pPr>
      <a:lvl6pPr marL="12070080" indent="-1097280" algn="l" defTabSz="2194560" rtl="0" eaLnBrk="1" latinLnBrk="0" hangingPunct="1">
        <a:spcBef>
          <a:spcPct val="20000"/>
        </a:spcBef>
        <a:buFont typeface="Arial"/>
        <a:buChar char="•"/>
        <a:defRPr sz="9600" kern="1200">
          <a:solidFill>
            <a:schemeClr val="tx1"/>
          </a:solidFill>
          <a:latin typeface="+mn-lt"/>
          <a:ea typeface="+mn-ea"/>
          <a:cs typeface="+mn-cs"/>
        </a:defRPr>
      </a:lvl6pPr>
      <a:lvl7pPr marL="14264640" indent="-1097280" algn="l" defTabSz="2194560" rtl="0" eaLnBrk="1" latinLnBrk="0" hangingPunct="1">
        <a:spcBef>
          <a:spcPct val="20000"/>
        </a:spcBef>
        <a:buFont typeface="Arial"/>
        <a:buChar char="•"/>
        <a:defRPr sz="9600" kern="1200">
          <a:solidFill>
            <a:schemeClr val="tx1"/>
          </a:solidFill>
          <a:latin typeface="+mn-lt"/>
          <a:ea typeface="+mn-ea"/>
          <a:cs typeface="+mn-cs"/>
        </a:defRPr>
      </a:lvl7pPr>
      <a:lvl8pPr marL="16459200" indent="-1097280" algn="l" defTabSz="2194560" rtl="0" eaLnBrk="1" latinLnBrk="0" hangingPunct="1">
        <a:spcBef>
          <a:spcPct val="20000"/>
        </a:spcBef>
        <a:buFont typeface="Arial"/>
        <a:buChar char="•"/>
        <a:defRPr sz="9600" kern="1200">
          <a:solidFill>
            <a:schemeClr val="tx1"/>
          </a:solidFill>
          <a:latin typeface="+mn-lt"/>
          <a:ea typeface="+mn-ea"/>
          <a:cs typeface="+mn-cs"/>
        </a:defRPr>
      </a:lvl8pPr>
      <a:lvl9pPr marL="18653760" indent="-1097280" algn="l" defTabSz="2194560" rtl="0" eaLnBrk="1" latinLnBrk="0" hangingPunct="1">
        <a:spcBef>
          <a:spcPct val="20000"/>
        </a:spcBef>
        <a:buFont typeface="Arial"/>
        <a:buChar char="•"/>
        <a:defRPr sz="9600" kern="1200">
          <a:solidFill>
            <a:schemeClr val="tx1"/>
          </a:solidFill>
          <a:latin typeface="+mn-lt"/>
          <a:ea typeface="+mn-ea"/>
          <a:cs typeface="+mn-cs"/>
        </a:defRPr>
      </a:lvl9pPr>
    </p:bodyStyle>
    <p:other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4.jpeg"/><Relationship Id="rId3" Type="http://schemas.openxmlformats.org/officeDocument/2006/relationships/image" Target="../media/image1.jpeg"/><Relationship Id="rId7" Type="http://schemas.openxmlformats.org/officeDocument/2006/relationships/diagramLayout" Target="../diagrams/layout1.xml"/><Relationship Id="rId12" Type="http://schemas.microsoft.com/office/2007/relationships/hdphoto" Target="../media/hdphoto2.wd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Data" Target="../diagrams/data1.xml"/><Relationship Id="rId11" Type="http://schemas.openxmlformats.org/officeDocument/2006/relationships/image" Target="../media/image3.png"/><Relationship Id="rId5" Type="http://schemas.microsoft.com/office/2007/relationships/hdphoto" Target="../media/hdphoto1.wdp"/><Relationship Id="rId15" Type="http://schemas.openxmlformats.org/officeDocument/2006/relationships/image" Target="../media/image6.jpe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 Id="rId1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111/bjet.12524" TargetMode="External"/><Relationship Id="rId2" Type="http://schemas.openxmlformats.org/officeDocument/2006/relationships/hyperlink" Target="https://doi.org/10.1080/14729679.2019.1604244" TargetMode="External"/><Relationship Id="rId1" Type="http://schemas.openxmlformats.org/officeDocument/2006/relationships/slideLayout" Target="../slideLayouts/slideLayout2.xml"/><Relationship Id="rId4" Type="http://schemas.openxmlformats.org/officeDocument/2006/relationships/hyperlink" Target="https://doi.org/10.1177/105382592312024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Windham Fabrics. Jot. Graph Paper Bachelor. Choose Your Cut - Etsy">
            <a:extLst>
              <a:ext uri="{FF2B5EF4-FFF2-40B4-BE49-F238E27FC236}">
                <a16:creationId xmlns:a16="http://schemas.microsoft.com/office/drawing/2014/main" id="{72E13D01-9557-A103-59DA-AB286ECB1A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33054" y="9726"/>
            <a:ext cx="5429250" cy="5429250"/>
          </a:xfrm>
          <a:prstGeom prst="rect">
            <a:avLst/>
          </a:prstGeom>
          <a:noFill/>
          <a:extLst>
            <a:ext uri="{909E8E84-426E-40DD-AFC4-6F175D3DCCD1}">
              <a14:hiddenFill xmlns:a14="http://schemas.microsoft.com/office/drawing/2010/main">
                <a:solidFill>
                  <a:srgbClr val="FFFFFF"/>
                </a:solidFill>
              </a14:hiddenFill>
            </a:ext>
          </a:extLst>
        </p:spPr>
      </p:pic>
      <p:grpSp>
        <p:nvGrpSpPr>
          <p:cNvPr id="21" name="Group 20">
            <a:extLst>
              <a:ext uri="{FF2B5EF4-FFF2-40B4-BE49-F238E27FC236}">
                <a16:creationId xmlns:a16="http://schemas.microsoft.com/office/drawing/2014/main" id="{293E92B0-CFA8-94DF-F5E8-524B32D63C83}"/>
              </a:ext>
            </a:extLst>
          </p:cNvPr>
          <p:cNvGrpSpPr/>
          <p:nvPr/>
        </p:nvGrpSpPr>
        <p:grpSpPr>
          <a:xfrm>
            <a:off x="50855" y="-19135"/>
            <a:ext cx="43887553" cy="5450982"/>
            <a:chOff x="0" y="-6825"/>
            <a:chExt cx="43887553" cy="5450982"/>
          </a:xfrm>
        </p:grpSpPr>
        <p:pic>
          <p:nvPicPr>
            <p:cNvPr id="20" name="Picture 2" descr="Windham Fabrics. Jot. Graph Paper Bachelor. Choose Your Cut - Etsy">
              <a:extLst>
                <a:ext uri="{FF2B5EF4-FFF2-40B4-BE49-F238E27FC236}">
                  <a16:creationId xmlns:a16="http://schemas.microsoft.com/office/drawing/2014/main" id="{AE859491-BC33-6A34-B495-0AB23FA7BC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58303"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Windham Fabrics. Jot. Graph Paper Bachelor. Choose Your Cut - Etsy">
              <a:extLst>
                <a:ext uri="{FF2B5EF4-FFF2-40B4-BE49-F238E27FC236}">
                  <a16:creationId xmlns:a16="http://schemas.microsoft.com/office/drawing/2014/main" id="{4FB6EED4-6799-FDF4-C248-EC08DB7F4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717"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Windham Fabrics. Jot. Graph Paper Bachelor. Choose Your Cut - Etsy">
              <a:extLst>
                <a:ext uri="{FF2B5EF4-FFF2-40B4-BE49-F238E27FC236}">
                  <a16:creationId xmlns:a16="http://schemas.microsoft.com/office/drawing/2014/main" id="{69AFB3FA-F4AF-8C66-9DC4-D04DDB64C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505" y="795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Windham Fabrics. Jot. Graph Paper Bachelor. Choose Your Cut - Etsy">
              <a:extLst>
                <a:ext uri="{FF2B5EF4-FFF2-40B4-BE49-F238E27FC236}">
                  <a16:creationId xmlns:a16="http://schemas.microsoft.com/office/drawing/2014/main" id="{8B65BA8B-1AB9-3D94-24B1-51251F5756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566"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descr="Windham Fabrics. Jot. Graph Paper Bachelor. Choose Your Cut - Etsy">
              <a:extLst>
                <a:ext uri="{FF2B5EF4-FFF2-40B4-BE49-F238E27FC236}">
                  <a16:creationId xmlns:a16="http://schemas.microsoft.com/office/drawing/2014/main" id="{9931E345-028F-9557-ABA0-936241C2F9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9087"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Windham Fabrics. Jot. Graph Paper Bachelor. Choose Your Cut - Etsy">
              <a:extLst>
                <a:ext uri="{FF2B5EF4-FFF2-40B4-BE49-F238E27FC236}">
                  <a16:creationId xmlns:a16="http://schemas.microsoft.com/office/drawing/2014/main" id="{2BCF3C72-0DB8-A487-505A-489D6EE10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5744"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Windham Fabrics. Jot. Graph Paper Bachelor. Choose Your Cut - Etsy">
              <a:extLst>
                <a:ext uri="{FF2B5EF4-FFF2-40B4-BE49-F238E27FC236}">
                  <a16:creationId xmlns:a16="http://schemas.microsoft.com/office/drawing/2014/main" id="{944E9809-38DB-2AD9-693A-C56A2E050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917"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Windham Fabrics. Jot. Graph Paper Bachelor. Choose Your Cut - Etsy">
              <a:extLst>
                <a:ext uri="{FF2B5EF4-FFF2-40B4-BE49-F238E27FC236}">
                  <a16:creationId xmlns:a16="http://schemas.microsoft.com/office/drawing/2014/main" id="{092B0098-EB4C-6D7D-B475-2DD2DAB8A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90"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indham Fabrics. Jot. Graph Paper Bachelor. Choose Your Cut - Etsy">
              <a:extLst>
                <a:ext uri="{FF2B5EF4-FFF2-40B4-BE49-F238E27FC236}">
                  <a16:creationId xmlns:a16="http://schemas.microsoft.com/office/drawing/2014/main" id="{5F517ED6-24EA-7F95-44EF-782A43E8DB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5"/>
              <a:ext cx="5429250" cy="542925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44" name="Group 1043">
            <a:extLst>
              <a:ext uri="{FF2B5EF4-FFF2-40B4-BE49-F238E27FC236}">
                <a16:creationId xmlns:a16="http://schemas.microsoft.com/office/drawing/2014/main" id="{31B231CF-FE3F-5FD1-3189-BA4407C01B1B}"/>
              </a:ext>
            </a:extLst>
          </p:cNvPr>
          <p:cNvGrpSpPr/>
          <p:nvPr/>
        </p:nvGrpSpPr>
        <p:grpSpPr>
          <a:xfrm>
            <a:off x="-330199" y="27470571"/>
            <a:ext cx="44211362" cy="5450982"/>
            <a:chOff x="-2106706" y="7055293"/>
            <a:chExt cx="43887553" cy="5450982"/>
          </a:xfrm>
        </p:grpSpPr>
        <p:pic>
          <p:nvPicPr>
            <p:cNvPr id="1045" name="Picture 1044" descr="Windham Fabrics. Jot. Graph Paper Bachelor. Choose Your Cut - Etsy">
              <a:extLst>
                <a:ext uri="{FF2B5EF4-FFF2-40B4-BE49-F238E27FC236}">
                  <a16:creationId xmlns:a16="http://schemas.microsoft.com/office/drawing/2014/main" id="{C3516844-2D96-8013-8B0A-ED0CE7F9D0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1560" y="7055293"/>
              <a:ext cx="5429250" cy="5429250"/>
            </a:xfrm>
            <a:prstGeom prst="rect">
              <a:avLst/>
            </a:prstGeom>
            <a:noFill/>
            <a:extLst>
              <a:ext uri="{909E8E84-426E-40DD-AFC4-6F175D3DCCD1}">
                <a14:hiddenFill xmlns:a14="http://schemas.microsoft.com/office/drawing/2010/main">
                  <a:solidFill>
                    <a:srgbClr val="FFFFFF"/>
                  </a:solidFill>
                </a14:hiddenFill>
              </a:ext>
            </a:extLst>
          </p:spPr>
        </p:pic>
        <p:grpSp>
          <p:nvGrpSpPr>
            <p:cNvPr id="1046" name="Group 1045">
              <a:extLst>
                <a:ext uri="{FF2B5EF4-FFF2-40B4-BE49-F238E27FC236}">
                  <a16:creationId xmlns:a16="http://schemas.microsoft.com/office/drawing/2014/main" id="{6BE3DA1D-01A8-4CD3-9887-003B2BA3F583}"/>
                </a:ext>
              </a:extLst>
            </p:cNvPr>
            <p:cNvGrpSpPr/>
            <p:nvPr/>
          </p:nvGrpSpPr>
          <p:grpSpPr>
            <a:xfrm>
              <a:off x="-2106706" y="7055293"/>
              <a:ext cx="43887553" cy="5450982"/>
              <a:chOff x="0" y="-6825"/>
              <a:chExt cx="43887553" cy="5450982"/>
            </a:xfrm>
          </p:grpSpPr>
          <p:pic>
            <p:nvPicPr>
              <p:cNvPr id="1047" name="Picture 2" descr="Windham Fabrics. Jot. Graph Paper Bachelor. Choose Your Cut - Etsy">
                <a:extLst>
                  <a:ext uri="{FF2B5EF4-FFF2-40B4-BE49-F238E27FC236}">
                    <a16:creationId xmlns:a16="http://schemas.microsoft.com/office/drawing/2014/main" id="{44868871-A054-93C5-688C-F0BB8DFC74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58303"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 descr="Windham Fabrics. Jot. Graph Paper Bachelor. Choose Your Cut - Etsy">
                <a:extLst>
                  <a:ext uri="{FF2B5EF4-FFF2-40B4-BE49-F238E27FC236}">
                    <a16:creationId xmlns:a16="http://schemas.microsoft.com/office/drawing/2014/main" id="{8E349D04-4C07-D527-A141-3E42A0D04F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717"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 descr="Windham Fabrics. Jot. Graph Paper Bachelor. Choose Your Cut - Etsy">
                <a:extLst>
                  <a:ext uri="{FF2B5EF4-FFF2-40B4-BE49-F238E27FC236}">
                    <a16:creationId xmlns:a16="http://schemas.microsoft.com/office/drawing/2014/main" id="{A83A4E6C-78BC-05C6-6F7D-B60FB914B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505" y="795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1049" descr="Windham Fabrics. Jot. Graph Paper Bachelor. Choose Your Cut - Etsy">
                <a:extLst>
                  <a:ext uri="{FF2B5EF4-FFF2-40B4-BE49-F238E27FC236}">
                    <a16:creationId xmlns:a16="http://schemas.microsoft.com/office/drawing/2014/main" id="{E4F53E44-A344-3DA4-C6B7-C3F95FCAB1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566"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51" name="Picture 2" descr="Windham Fabrics. Jot. Graph Paper Bachelor. Choose Your Cut - Etsy">
                <a:extLst>
                  <a:ext uri="{FF2B5EF4-FFF2-40B4-BE49-F238E27FC236}">
                    <a16:creationId xmlns:a16="http://schemas.microsoft.com/office/drawing/2014/main" id="{7125E97D-7C52-585D-9915-74679F6C6B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9087"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1051" descr="Windham Fabrics. Jot. Graph Paper Bachelor. Choose Your Cut - Etsy">
                <a:extLst>
                  <a:ext uri="{FF2B5EF4-FFF2-40B4-BE49-F238E27FC236}">
                    <a16:creationId xmlns:a16="http://schemas.microsoft.com/office/drawing/2014/main" id="{74319847-9E83-FE89-17AD-C0DF071745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5744"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53" name="Picture 2" descr="Windham Fabrics. Jot. Graph Paper Bachelor. Choose Your Cut - Etsy">
                <a:extLst>
                  <a:ext uri="{FF2B5EF4-FFF2-40B4-BE49-F238E27FC236}">
                    <a16:creationId xmlns:a16="http://schemas.microsoft.com/office/drawing/2014/main" id="{21F9AADF-CC27-4359-7623-146C891267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917"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1053" descr="Windham Fabrics. Jot. Graph Paper Bachelor. Choose Your Cut - Etsy">
                <a:extLst>
                  <a:ext uri="{FF2B5EF4-FFF2-40B4-BE49-F238E27FC236}">
                    <a16:creationId xmlns:a16="http://schemas.microsoft.com/office/drawing/2014/main" id="{D7BC2EB9-188A-7CC6-5334-940641E9C3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90"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55" name="Picture 2" descr="Windham Fabrics. Jot. Graph Paper Bachelor. Choose Your Cut - Etsy">
                <a:extLst>
                  <a:ext uri="{FF2B5EF4-FFF2-40B4-BE49-F238E27FC236}">
                    <a16:creationId xmlns:a16="http://schemas.microsoft.com/office/drawing/2014/main" id="{077ED256-5919-DA71-DDFD-8BDDCE932D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5"/>
                <a:ext cx="5429250" cy="5429250"/>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1032" name="Group 1031">
            <a:extLst>
              <a:ext uri="{FF2B5EF4-FFF2-40B4-BE49-F238E27FC236}">
                <a16:creationId xmlns:a16="http://schemas.microsoft.com/office/drawing/2014/main" id="{AE56ED92-85B1-9903-2F28-4A2A5CC9D75A}"/>
              </a:ext>
            </a:extLst>
          </p:cNvPr>
          <p:cNvGrpSpPr/>
          <p:nvPr/>
        </p:nvGrpSpPr>
        <p:grpSpPr>
          <a:xfrm>
            <a:off x="-39790" y="26954064"/>
            <a:ext cx="43887553" cy="5450982"/>
            <a:chOff x="-2106706" y="7055293"/>
            <a:chExt cx="43887553" cy="5450982"/>
          </a:xfrm>
        </p:grpSpPr>
        <p:pic>
          <p:nvPicPr>
            <p:cNvPr id="1033" name="Picture 1032" descr="Windham Fabrics. Jot. Graph Paper Bachelor. Choose Your Cut - Etsy">
              <a:extLst>
                <a:ext uri="{FF2B5EF4-FFF2-40B4-BE49-F238E27FC236}">
                  <a16:creationId xmlns:a16="http://schemas.microsoft.com/office/drawing/2014/main" id="{CAB08BF0-1CC4-617C-55D2-E53D5D9298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1560" y="7055293"/>
              <a:ext cx="5429250" cy="5429250"/>
            </a:xfrm>
            <a:prstGeom prst="rect">
              <a:avLst/>
            </a:prstGeom>
            <a:noFill/>
            <a:extLst>
              <a:ext uri="{909E8E84-426E-40DD-AFC4-6F175D3DCCD1}">
                <a14:hiddenFill xmlns:a14="http://schemas.microsoft.com/office/drawing/2010/main">
                  <a:solidFill>
                    <a:srgbClr val="FFFFFF"/>
                  </a:solidFill>
                </a14:hiddenFill>
              </a:ext>
            </a:extLst>
          </p:spPr>
        </p:pic>
        <p:grpSp>
          <p:nvGrpSpPr>
            <p:cNvPr id="1034" name="Group 1033">
              <a:extLst>
                <a:ext uri="{FF2B5EF4-FFF2-40B4-BE49-F238E27FC236}">
                  <a16:creationId xmlns:a16="http://schemas.microsoft.com/office/drawing/2014/main" id="{C85D78C7-A4A3-0EB9-5615-6FA3D0A6EAFB}"/>
                </a:ext>
              </a:extLst>
            </p:cNvPr>
            <p:cNvGrpSpPr/>
            <p:nvPr/>
          </p:nvGrpSpPr>
          <p:grpSpPr>
            <a:xfrm>
              <a:off x="-2106706" y="7055293"/>
              <a:ext cx="43887553" cy="5450982"/>
              <a:chOff x="0" y="-6825"/>
              <a:chExt cx="43887553" cy="5450982"/>
            </a:xfrm>
          </p:grpSpPr>
          <p:pic>
            <p:nvPicPr>
              <p:cNvPr id="1035" name="Picture 2" descr="Windham Fabrics. Jot. Graph Paper Bachelor. Choose Your Cut - Etsy">
                <a:extLst>
                  <a:ext uri="{FF2B5EF4-FFF2-40B4-BE49-F238E27FC236}">
                    <a16:creationId xmlns:a16="http://schemas.microsoft.com/office/drawing/2014/main" id="{0F5623F6-7A05-F99B-CCF4-C52C69648F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58303"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2" descr="Windham Fabrics. Jot. Graph Paper Bachelor. Choose Your Cut - Etsy">
                <a:extLst>
                  <a:ext uri="{FF2B5EF4-FFF2-40B4-BE49-F238E27FC236}">
                    <a16:creationId xmlns:a16="http://schemas.microsoft.com/office/drawing/2014/main" id="{0AE6A63A-284D-0782-32F9-3D3A6299F7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717"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2" descr="Windham Fabrics. Jot. Graph Paper Bachelor. Choose Your Cut - Etsy">
                <a:extLst>
                  <a:ext uri="{FF2B5EF4-FFF2-40B4-BE49-F238E27FC236}">
                    <a16:creationId xmlns:a16="http://schemas.microsoft.com/office/drawing/2014/main" id="{8D066281-7944-9128-DCEC-264CF7764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505" y="795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037" descr="Windham Fabrics. Jot. Graph Paper Bachelor. Choose Your Cut - Etsy">
                <a:extLst>
                  <a:ext uri="{FF2B5EF4-FFF2-40B4-BE49-F238E27FC236}">
                    <a16:creationId xmlns:a16="http://schemas.microsoft.com/office/drawing/2014/main" id="{5F75827E-F830-D14D-3339-BB7687EE3A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566"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2" descr="Windham Fabrics. Jot. Graph Paper Bachelor. Choose Your Cut - Etsy">
                <a:extLst>
                  <a:ext uri="{FF2B5EF4-FFF2-40B4-BE49-F238E27FC236}">
                    <a16:creationId xmlns:a16="http://schemas.microsoft.com/office/drawing/2014/main" id="{90A94AC2-023C-0120-E8E2-28DBF6228E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9087"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039" descr="Windham Fabrics. Jot. Graph Paper Bachelor. Choose Your Cut - Etsy">
                <a:extLst>
                  <a:ext uri="{FF2B5EF4-FFF2-40B4-BE49-F238E27FC236}">
                    <a16:creationId xmlns:a16="http://schemas.microsoft.com/office/drawing/2014/main" id="{D0652CC8-3343-A2BB-0B0C-3CA7B4A70A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5744"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2" descr="Windham Fabrics. Jot. Graph Paper Bachelor. Choose Your Cut - Etsy">
                <a:extLst>
                  <a:ext uri="{FF2B5EF4-FFF2-40B4-BE49-F238E27FC236}">
                    <a16:creationId xmlns:a16="http://schemas.microsoft.com/office/drawing/2014/main" id="{F21A44BD-40FB-9991-F113-06D87523DC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917"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041" descr="Windham Fabrics. Jot. Graph Paper Bachelor. Choose Your Cut - Etsy">
                <a:extLst>
                  <a:ext uri="{FF2B5EF4-FFF2-40B4-BE49-F238E27FC236}">
                    <a16:creationId xmlns:a16="http://schemas.microsoft.com/office/drawing/2014/main" id="{A6566F91-3724-BDB4-C8E4-A1C31511F1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90"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2" descr="Windham Fabrics. Jot. Graph Paper Bachelor. Choose Your Cut - Etsy">
                <a:extLst>
                  <a:ext uri="{FF2B5EF4-FFF2-40B4-BE49-F238E27FC236}">
                    <a16:creationId xmlns:a16="http://schemas.microsoft.com/office/drawing/2014/main" id="{EE473F29-BB4F-0268-8C8B-771DE79BB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5"/>
                <a:ext cx="5429250" cy="5429250"/>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91" name="Group 90">
            <a:extLst>
              <a:ext uri="{FF2B5EF4-FFF2-40B4-BE49-F238E27FC236}">
                <a16:creationId xmlns:a16="http://schemas.microsoft.com/office/drawing/2014/main" id="{27E2D987-F303-B2B5-56A0-E1FF993514FE}"/>
              </a:ext>
            </a:extLst>
          </p:cNvPr>
          <p:cNvGrpSpPr/>
          <p:nvPr/>
        </p:nvGrpSpPr>
        <p:grpSpPr>
          <a:xfrm>
            <a:off x="-39790" y="21131068"/>
            <a:ext cx="43930990" cy="5913969"/>
            <a:chOff x="-2106706" y="7055293"/>
            <a:chExt cx="43887553" cy="5450982"/>
          </a:xfrm>
        </p:grpSpPr>
        <p:pic>
          <p:nvPicPr>
            <p:cNvPr id="92" name="Picture 91" descr="Windham Fabrics. Jot. Graph Paper Bachelor. Choose Your Cut - Etsy">
              <a:extLst>
                <a:ext uri="{FF2B5EF4-FFF2-40B4-BE49-F238E27FC236}">
                  <a16:creationId xmlns:a16="http://schemas.microsoft.com/office/drawing/2014/main" id="{0EA95902-3908-5B17-F831-4208F4555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1560" y="7055293"/>
              <a:ext cx="5429250" cy="5429250"/>
            </a:xfrm>
            <a:prstGeom prst="rect">
              <a:avLst/>
            </a:prstGeom>
            <a:noFill/>
            <a:extLst>
              <a:ext uri="{909E8E84-426E-40DD-AFC4-6F175D3DCCD1}">
                <a14:hiddenFill xmlns:a14="http://schemas.microsoft.com/office/drawing/2010/main">
                  <a:solidFill>
                    <a:srgbClr val="FFFFFF"/>
                  </a:solidFill>
                </a14:hiddenFill>
              </a:ext>
            </a:extLst>
          </p:spPr>
        </p:pic>
        <p:grpSp>
          <p:nvGrpSpPr>
            <p:cNvPr id="93" name="Group 92">
              <a:extLst>
                <a:ext uri="{FF2B5EF4-FFF2-40B4-BE49-F238E27FC236}">
                  <a16:creationId xmlns:a16="http://schemas.microsoft.com/office/drawing/2014/main" id="{6EC27E6B-8451-7569-F418-ECEDDE5C58A6}"/>
                </a:ext>
              </a:extLst>
            </p:cNvPr>
            <p:cNvGrpSpPr/>
            <p:nvPr/>
          </p:nvGrpSpPr>
          <p:grpSpPr>
            <a:xfrm>
              <a:off x="-2106706" y="7055293"/>
              <a:ext cx="43887553" cy="5450982"/>
              <a:chOff x="0" y="-6825"/>
              <a:chExt cx="43887553" cy="5450982"/>
            </a:xfrm>
          </p:grpSpPr>
          <p:pic>
            <p:nvPicPr>
              <p:cNvPr id="94" name="Picture 2" descr="Windham Fabrics. Jot. Graph Paper Bachelor. Choose Your Cut - Etsy">
                <a:extLst>
                  <a:ext uri="{FF2B5EF4-FFF2-40B4-BE49-F238E27FC236}">
                    <a16:creationId xmlns:a16="http://schemas.microsoft.com/office/drawing/2014/main" id="{CB0B2057-EC2D-F372-2F84-79E0CB689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58303"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2" descr="Windham Fabrics. Jot. Graph Paper Bachelor. Choose Your Cut - Etsy">
                <a:extLst>
                  <a:ext uri="{FF2B5EF4-FFF2-40B4-BE49-F238E27FC236}">
                    <a16:creationId xmlns:a16="http://schemas.microsoft.com/office/drawing/2014/main" id="{4D414280-7774-0BF5-97E6-6C6D7FE34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717"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24" name="Picture 2" descr="Windham Fabrics. Jot. Graph Paper Bachelor. Choose Your Cut - Etsy">
                <a:extLst>
                  <a:ext uri="{FF2B5EF4-FFF2-40B4-BE49-F238E27FC236}">
                    <a16:creationId xmlns:a16="http://schemas.microsoft.com/office/drawing/2014/main" id="{4AEFF911-4161-1BD8-41D0-093A79F5CC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505" y="795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1024" descr="Windham Fabrics. Jot. Graph Paper Bachelor. Choose Your Cut - Etsy">
                <a:extLst>
                  <a:ext uri="{FF2B5EF4-FFF2-40B4-BE49-F238E27FC236}">
                    <a16:creationId xmlns:a16="http://schemas.microsoft.com/office/drawing/2014/main" id="{C0E962D3-5EBE-4D0C-4146-DB2FB09833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566"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2" descr="Windham Fabrics. Jot. Graph Paper Bachelor. Choose Your Cut - Etsy">
                <a:extLst>
                  <a:ext uri="{FF2B5EF4-FFF2-40B4-BE49-F238E27FC236}">
                    <a16:creationId xmlns:a16="http://schemas.microsoft.com/office/drawing/2014/main" id="{83AE3C16-01E3-B0EC-A541-55B34F8C2B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9087"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1027" descr="Windham Fabrics. Jot. Graph Paper Bachelor. Choose Your Cut - Etsy">
                <a:extLst>
                  <a:ext uri="{FF2B5EF4-FFF2-40B4-BE49-F238E27FC236}">
                    <a16:creationId xmlns:a16="http://schemas.microsoft.com/office/drawing/2014/main" id="{1BBA30F3-4251-46BC-2223-581B029842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5744"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2" descr="Windham Fabrics. Jot. Graph Paper Bachelor. Choose Your Cut - Etsy">
                <a:extLst>
                  <a:ext uri="{FF2B5EF4-FFF2-40B4-BE49-F238E27FC236}">
                    <a16:creationId xmlns:a16="http://schemas.microsoft.com/office/drawing/2014/main" id="{8AC821B8-1B08-3711-C07B-4DFCC6E92C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917"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1029" descr="Windham Fabrics. Jot. Graph Paper Bachelor. Choose Your Cut - Etsy">
                <a:extLst>
                  <a:ext uri="{FF2B5EF4-FFF2-40B4-BE49-F238E27FC236}">
                    <a16:creationId xmlns:a16="http://schemas.microsoft.com/office/drawing/2014/main" id="{1CD0BAE9-1CA2-2BA4-02AF-92A1F01DEE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90"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2" descr="Windham Fabrics. Jot. Graph Paper Bachelor. Choose Your Cut - Etsy">
                <a:extLst>
                  <a:ext uri="{FF2B5EF4-FFF2-40B4-BE49-F238E27FC236}">
                    <a16:creationId xmlns:a16="http://schemas.microsoft.com/office/drawing/2014/main" id="{2A8180A2-630E-9A2A-1446-BD398F8D21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5"/>
                <a:ext cx="5429250" cy="5429250"/>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61" name="Group 60">
            <a:extLst>
              <a:ext uri="{FF2B5EF4-FFF2-40B4-BE49-F238E27FC236}">
                <a16:creationId xmlns:a16="http://schemas.microsoft.com/office/drawing/2014/main" id="{069261A7-4665-E4AD-531F-035F1BDA6862}"/>
              </a:ext>
            </a:extLst>
          </p:cNvPr>
          <p:cNvGrpSpPr/>
          <p:nvPr/>
        </p:nvGrpSpPr>
        <p:grpSpPr>
          <a:xfrm>
            <a:off x="4412" y="15843695"/>
            <a:ext cx="43887553" cy="5450982"/>
            <a:chOff x="-2106706" y="7055293"/>
            <a:chExt cx="43887553" cy="5450982"/>
          </a:xfrm>
        </p:grpSpPr>
        <p:pic>
          <p:nvPicPr>
            <p:cNvPr id="65" name="Picture 64" descr="Windham Fabrics. Jot. Graph Paper Bachelor. Choose Your Cut - Etsy">
              <a:extLst>
                <a:ext uri="{FF2B5EF4-FFF2-40B4-BE49-F238E27FC236}">
                  <a16:creationId xmlns:a16="http://schemas.microsoft.com/office/drawing/2014/main" id="{751F3394-6622-1D1B-5C5B-D1A9CFFFC9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1560" y="7055293"/>
              <a:ext cx="5429250" cy="5429250"/>
            </a:xfrm>
            <a:prstGeom prst="rect">
              <a:avLst/>
            </a:prstGeom>
            <a:noFill/>
            <a:extLst>
              <a:ext uri="{909E8E84-426E-40DD-AFC4-6F175D3DCCD1}">
                <a14:hiddenFill xmlns:a14="http://schemas.microsoft.com/office/drawing/2010/main">
                  <a:solidFill>
                    <a:srgbClr val="FFFFFF"/>
                  </a:solidFill>
                </a14:hiddenFill>
              </a:ext>
            </a:extLst>
          </p:spPr>
        </p:pic>
        <p:grpSp>
          <p:nvGrpSpPr>
            <p:cNvPr id="66" name="Group 65">
              <a:extLst>
                <a:ext uri="{FF2B5EF4-FFF2-40B4-BE49-F238E27FC236}">
                  <a16:creationId xmlns:a16="http://schemas.microsoft.com/office/drawing/2014/main" id="{4BDB8D01-D580-4908-E585-E3E7B438E8F9}"/>
                </a:ext>
              </a:extLst>
            </p:cNvPr>
            <p:cNvGrpSpPr/>
            <p:nvPr/>
          </p:nvGrpSpPr>
          <p:grpSpPr>
            <a:xfrm>
              <a:off x="-2106706" y="7055293"/>
              <a:ext cx="43887553" cy="5450982"/>
              <a:chOff x="0" y="-6825"/>
              <a:chExt cx="43887553" cy="5450982"/>
            </a:xfrm>
          </p:grpSpPr>
          <p:pic>
            <p:nvPicPr>
              <p:cNvPr id="67" name="Picture 2" descr="Windham Fabrics. Jot. Graph Paper Bachelor. Choose Your Cut - Etsy">
                <a:extLst>
                  <a:ext uri="{FF2B5EF4-FFF2-40B4-BE49-F238E27FC236}">
                    <a16:creationId xmlns:a16="http://schemas.microsoft.com/office/drawing/2014/main" id="{1BD4C645-1376-350B-90FA-A0F9AFC56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58303"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68" name="Picture 2" descr="Windham Fabrics. Jot. Graph Paper Bachelor. Choose Your Cut - Etsy">
                <a:extLst>
                  <a:ext uri="{FF2B5EF4-FFF2-40B4-BE49-F238E27FC236}">
                    <a16:creationId xmlns:a16="http://schemas.microsoft.com/office/drawing/2014/main" id="{4201A81F-4467-84FA-BDD3-808D1681ED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717"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72" name="Picture 2" descr="Windham Fabrics. Jot. Graph Paper Bachelor. Choose Your Cut - Etsy">
                <a:extLst>
                  <a:ext uri="{FF2B5EF4-FFF2-40B4-BE49-F238E27FC236}">
                    <a16:creationId xmlns:a16="http://schemas.microsoft.com/office/drawing/2014/main" id="{3FF0FE21-DC1C-99A6-82E2-6544B28AB4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505" y="795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79" name="Picture 78" descr="Windham Fabrics. Jot. Graph Paper Bachelor. Choose Your Cut - Etsy">
                <a:extLst>
                  <a:ext uri="{FF2B5EF4-FFF2-40B4-BE49-F238E27FC236}">
                    <a16:creationId xmlns:a16="http://schemas.microsoft.com/office/drawing/2014/main" id="{0D6E626B-2529-9416-DB44-0DE24E7F09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566"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2" descr="Windham Fabrics. Jot. Graph Paper Bachelor. Choose Your Cut - Etsy">
                <a:extLst>
                  <a:ext uri="{FF2B5EF4-FFF2-40B4-BE49-F238E27FC236}">
                    <a16:creationId xmlns:a16="http://schemas.microsoft.com/office/drawing/2014/main" id="{99186733-5DAF-7D55-4BBF-C6EB4098F2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9087"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87" name="Picture 86" descr="Windham Fabrics. Jot. Graph Paper Bachelor. Choose Your Cut - Etsy">
                <a:extLst>
                  <a:ext uri="{FF2B5EF4-FFF2-40B4-BE49-F238E27FC236}">
                    <a16:creationId xmlns:a16="http://schemas.microsoft.com/office/drawing/2014/main" id="{3E6C951E-1255-FCDB-B3A1-8434D7CB08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5744"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88" name="Picture 2" descr="Windham Fabrics. Jot. Graph Paper Bachelor. Choose Your Cut - Etsy">
                <a:extLst>
                  <a:ext uri="{FF2B5EF4-FFF2-40B4-BE49-F238E27FC236}">
                    <a16:creationId xmlns:a16="http://schemas.microsoft.com/office/drawing/2014/main" id="{F6117303-6EBB-3D89-E2EA-B5F0676FCD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917"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88" descr="Windham Fabrics. Jot. Graph Paper Bachelor. Choose Your Cut - Etsy">
                <a:extLst>
                  <a:ext uri="{FF2B5EF4-FFF2-40B4-BE49-F238E27FC236}">
                    <a16:creationId xmlns:a16="http://schemas.microsoft.com/office/drawing/2014/main" id="{0D0B1DAA-09C2-7FAC-3954-6E02DE484F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90"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90" name="Picture 2" descr="Windham Fabrics. Jot. Graph Paper Bachelor. Choose Your Cut - Etsy">
                <a:extLst>
                  <a:ext uri="{FF2B5EF4-FFF2-40B4-BE49-F238E27FC236}">
                    <a16:creationId xmlns:a16="http://schemas.microsoft.com/office/drawing/2014/main" id="{C4099758-7E76-109C-06BF-BFF4CD36E3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5"/>
                <a:ext cx="5429250" cy="5429250"/>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41" name="Group 40">
            <a:extLst>
              <a:ext uri="{FF2B5EF4-FFF2-40B4-BE49-F238E27FC236}">
                <a16:creationId xmlns:a16="http://schemas.microsoft.com/office/drawing/2014/main" id="{5A941E69-25D2-DDE1-35E9-BE6701E05817}"/>
              </a:ext>
            </a:extLst>
          </p:cNvPr>
          <p:cNvGrpSpPr/>
          <p:nvPr/>
        </p:nvGrpSpPr>
        <p:grpSpPr>
          <a:xfrm>
            <a:off x="-66492" y="10448036"/>
            <a:ext cx="43887553" cy="5450982"/>
            <a:chOff x="-2106706" y="7055293"/>
            <a:chExt cx="43887553" cy="5450982"/>
          </a:xfrm>
        </p:grpSpPr>
        <p:pic>
          <p:nvPicPr>
            <p:cNvPr id="42" name="Picture 41" descr="Windham Fabrics. Jot. Graph Paper Bachelor. Choose Your Cut - Etsy">
              <a:extLst>
                <a:ext uri="{FF2B5EF4-FFF2-40B4-BE49-F238E27FC236}">
                  <a16:creationId xmlns:a16="http://schemas.microsoft.com/office/drawing/2014/main" id="{1661BF4D-4AE3-72C7-6E82-91CBE01E95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1560" y="7055293"/>
              <a:ext cx="5429250" cy="5429250"/>
            </a:xfrm>
            <a:prstGeom prst="rect">
              <a:avLst/>
            </a:prstGeom>
            <a:noFill/>
            <a:extLst>
              <a:ext uri="{909E8E84-426E-40DD-AFC4-6F175D3DCCD1}">
                <a14:hiddenFill xmlns:a14="http://schemas.microsoft.com/office/drawing/2010/main">
                  <a:solidFill>
                    <a:srgbClr val="FFFFFF"/>
                  </a:solidFill>
                </a14:hiddenFill>
              </a:ext>
            </a:extLst>
          </p:spPr>
        </p:pic>
        <p:grpSp>
          <p:nvGrpSpPr>
            <p:cNvPr id="44" name="Group 43">
              <a:extLst>
                <a:ext uri="{FF2B5EF4-FFF2-40B4-BE49-F238E27FC236}">
                  <a16:creationId xmlns:a16="http://schemas.microsoft.com/office/drawing/2014/main" id="{EDEE73BD-D3EE-BA9E-9B1A-7ECE357DD70A}"/>
                </a:ext>
              </a:extLst>
            </p:cNvPr>
            <p:cNvGrpSpPr/>
            <p:nvPr/>
          </p:nvGrpSpPr>
          <p:grpSpPr>
            <a:xfrm>
              <a:off x="-2106706" y="7055293"/>
              <a:ext cx="43887553" cy="5450982"/>
              <a:chOff x="0" y="-6825"/>
              <a:chExt cx="43887553" cy="5450982"/>
            </a:xfrm>
          </p:grpSpPr>
          <p:pic>
            <p:nvPicPr>
              <p:cNvPr id="45" name="Picture 2" descr="Windham Fabrics. Jot. Graph Paper Bachelor. Choose Your Cut - Etsy">
                <a:extLst>
                  <a:ext uri="{FF2B5EF4-FFF2-40B4-BE49-F238E27FC236}">
                    <a16:creationId xmlns:a16="http://schemas.microsoft.com/office/drawing/2014/main" id="{1AD811F9-A6A4-84D4-78AA-1435FB27EA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58303"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2" descr="Windham Fabrics. Jot. Graph Paper Bachelor. Choose Your Cut - Etsy">
                <a:extLst>
                  <a:ext uri="{FF2B5EF4-FFF2-40B4-BE49-F238E27FC236}">
                    <a16:creationId xmlns:a16="http://schemas.microsoft.com/office/drawing/2014/main" id="{7D407CB0-E337-00CD-C1C9-831CCD828B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717"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2" descr="Windham Fabrics. Jot. Graph Paper Bachelor. Choose Your Cut - Etsy">
                <a:extLst>
                  <a:ext uri="{FF2B5EF4-FFF2-40B4-BE49-F238E27FC236}">
                    <a16:creationId xmlns:a16="http://schemas.microsoft.com/office/drawing/2014/main" id="{E15C1DD7-24AB-AD22-C60C-EB5F18195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505" y="795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descr="Windham Fabrics. Jot. Graph Paper Bachelor. Choose Your Cut - Etsy">
                <a:extLst>
                  <a:ext uri="{FF2B5EF4-FFF2-40B4-BE49-F238E27FC236}">
                    <a16:creationId xmlns:a16="http://schemas.microsoft.com/office/drawing/2014/main" id="{4CAF75F6-DC3A-0656-CD75-E226BE3AF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566"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2" descr="Windham Fabrics. Jot. Graph Paper Bachelor. Choose Your Cut - Etsy">
                <a:extLst>
                  <a:ext uri="{FF2B5EF4-FFF2-40B4-BE49-F238E27FC236}">
                    <a16:creationId xmlns:a16="http://schemas.microsoft.com/office/drawing/2014/main" id="{ED14EE23-D541-51B8-DB98-10E78E123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9087"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53" descr="Windham Fabrics. Jot. Graph Paper Bachelor. Choose Your Cut - Etsy">
                <a:extLst>
                  <a:ext uri="{FF2B5EF4-FFF2-40B4-BE49-F238E27FC236}">
                    <a16:creationId xmlns:a16="http://schemas.microsoft.com/office/drawing/2014/main" id="{C76CD9BA-B19D-5AE5-FFB6-DC1AC2B609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5744"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2" descr="Windham Fabrics. Jot. Graph Paper Bachelor. Choose Your Cut - Etsy">
                <a:extLst>
                  <a:ext uri="{FF2B5EF4-FFF2-40B4-BE49-F238E27FC236}">
                    <a16:creationId xmlns:a16="http://schemas.microsoft.com/office/drawing/2014/main" id="{BD659007-510E-37D0-79D5-349C3D9FC2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917"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57" descr="Windham Fabrics. Jot. Graph Paper Bachelor. Choose Your Cut - Etsy">
                <a:extLst>
                  <a:ext uri="{FF2B5EF4-FFF2-40B4-BE49-F238E27FC236}">
                    <a16:creationId xmlns:a16="http://schemas.microsoft.com/office/drawing/2014/main" id="{CCA35B3E-8E16-DB26-1476-97B2A616B0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90"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60" name="Picture 2" descr="Windham Fabrics. Jot. Graph Paper Bachelor. Choose Your Cut - Etsy">
                <a:extLst>
                  <a:ext uri="{FF2B5EF4-FFF2-40B4-BE49-F238E27FC236}">
                    <a16:creationId xmlns:a16="http://schemas.microsoft.com/office/drawing/2014/main" id="{0D50A842-7564-0F12-4D59-2D490369A2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5"/>
                <a:ext cx="5429250" cy="5429250"/>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40" name="Group 39">
            <a:extLst>
              <a:ext uri="{FF2B5EF4-FFF2-40B4-BE49-F238E27FC236}">
                <a16:creationId xmlns:a16="http://schemas.microsoft.com/office/drawing/2014/main" id="{76D6D460-54FC-75D9-EAE0-1F78FF0B086C}"/>
              </a:ext>
            </a:extLst>
          </p:cNvPr>
          <p:cNvGrpSpPr/>
          <p:nvPr/>
        </p:nvGrpSpPr>
        <p:grpSpPr>
          <a:xfrm>
            <a:off x="50855" y="5067334"/>
            <a:ext cx="43887553" cy="5450982"/>
            <a:chOff x="-2106706" y="7055293"/>
            <a:chExt cx="43887553" cy="5450982"/>
          </a:xfrm>
        </p:grpSpPr>
        <p:pic>
          <p:nvPicPr>
            <p:cNvPr id="8" name="Picture 7" descr="Windham Fabrics. Jot. Graph Paper Bachelor. Choose Your Cut - Etsy">
              <a:extLst>
                <a:ext uri="{FF2B5EF4-FFF2-40B4-BE49-F238E27FC236}">
                  <a16:creationId xmlns:a16="http://schemas.microsoft.com/office/drawing/2014/main" id="{85EB7BD9-EAFA-96BC-9742-D6C872A95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1560" y="7055293"/>
              <a:ext cx="5429250" cy="5429250"/>
            </a:xfrm>
            <a:prstGeom prst="rect">
              <a:avLst/>
            </a:prstGeom>
            <a:noFill/>
            <a:extLst>
              <a:ext uri="{909E8E84-426E-40DD-AFC4-6F175D3DCCD1}">
                <a14:hiddenFill xmlns:a14="http://schemas.microsoft.com/office/drawing/2010/main">
                  <a:solidFill>
                    <a:srgbClr val="FFFFFF"/>
                  </a:solidFill>
                </a14:hiddenFill>
              </a:ext>
            </a:extLst>
          </p:spPr>
        </p:pic>
        <p:grpSp>
          <p:nvGrpSpPr>
            <p:cNvPr id="24" name="Group 23">
              <a:extLst>
                <a:ext uri="{FF2B5EF4-FFF2-40B4-BE49-F238E27FC236}">
                  <a16:creationId xmlns:a16="http://schemas.microsoft.com/office/drawing/2014/main" id="{FBCEFF63-CEBC-A9FB-8340-0B90DE9B12C3}"/>
                </a:ext>
              </a:extLst>
            </p:cNvPr>
            <p:cNvGrpSpPr/>
            <p:nvPr/>
          </p:nvGrpSpPr>
          <p:grpSpPr>
            <a:xfrm>
              <a:off x="-2106706" y="7055293"/>
              <a:ext cx="43887553" cy="5450982"/>
              <a:chOff x="0" y="-6825"/>
              <a:chExt cx="43887553" cy="5450982"/>
            </a:xfrm>
          </p:grpSpPr>
          <p:pic>
            <p:nvPicPr>
              <p:cNvPr id="25" name="Picture 2" descr="Windham Fabrics. Jot. Graph Paper Bachelor. Choose Your Cut - Etsy">
                <a:extLst>
                  <a:ext uri="{FF2B5EF4-FFF2-40B4-BE49-F238E27FC236}">
                    <a16:creationId xmlns:a16="http://schemas.microsoft.com/office/drawing/2014/main" id="{CE06F8E9-0EFA-927E-42A4-A136BC4B3D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58303"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Windham Fabrics. Jot. Graph Paper Bachelor. Choose Your Cut - Etsy">
                <a:extLst>
                  <a:ext uri="{FF2B5EF4-FFF2-40B4-BE49-F238E27FC236}">
                    <a16:creationId xmlns:a16="http://schemas.microsoft.com/office/drawing/2014/main" id="{C4F7375B-C579-22C7-B16E-EE0EED15DE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45717" y="14907"/>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 descr="Windham Fabrics. Jot. Graph Paper Bachelor. Choose Your Cut - Etsy">
                <a:extLst>
                  <a:ext uri="{FF2B5EF4-FFF2-40B4-BE49-F238E27FC236}">
                    <a16:creationId xmlns:a16="http://schemas.microsoft.com/office/drawing/2014/main" id="{6D0CAB9A-D975-7FF4-C26E-0157AA4CF0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8505" y="795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descr="Windham Fabrics. Jot. Graph Paper Bachelor. Choose Your Cut - Etsy">
                <a:extLst>
                  <a:ext uri="{FF2B5EF4-FFF2-40B4-BE49-F238E27FC236}">
                    <a16:creationId xmlns:a16="http://schemas.microsoft.com/office/drawing/2014/main" id="{5BF27C68-5AE1-06F1-6DCA-15C5B5270C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23566"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 descr="Windham Fabrics. Jot. Graph Paper Bachelor. Choose Your Cut - Etsy">
                <a:extLst>
                  <a:ext uri="{FF2B5EF4-FFF2-40B4-BE49-F238E27FC236}">
                    <a16:creationId xmlns:a16="http://schemas.microsoft.com/office/drawing/2014/main" id="{FE8C209F-C2AA-4440-0338-64F12B438A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19087"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descr="Windham Fabrics. Jot. Graph Paper Bachelor. Choose Your Cut - Etsy">
                <a:extLst>
                  <a:ext uri="{FF2B5EF4-FFF2-40B4-BE49-F238E27FC236}">
                    <a16:creationId xmlns:a16="http://schemas.microsoft.com/office/drawing/2014/main" id="{C1F4EDA0-2A9E-F25C-2AF6-8E4350BD0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85744"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2" descr="Windham Fabrics. Jot. Graph Paper Bachelor. Choose Your Cut - Etsy">
                <a:extLst>
                  <a:ext uri="{FF2B5EF4-FFF2-40B4-BE49-F238E27FC236}">
                    <a16:creationId xmlns:a16="http://schemas.microsoft.com/office/drawing/2014/main" id="{8E642D7F-FB1B-3541-D4EF-0D8B1E9E2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6917" y="9726"/>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5" descr="Windham Fabrics. Jot. Graph Paper Bachelor. Choose Your Cut - Etsy">
                <a:extLst>
                  <a:ext uri="{FF2B5EF4-FFF2-40B4-BE49-F238E27FC236}">
                    <a16:creationId xmlns:a16="http://schemas.microsoft.com/office/drawing/2014/main" id="{D13CEDF3-6FC9-0F2C-560A-9BA4EF139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090" y="0"/>
                <a:ext cx="5429250" cy="5429250"/>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2" descr="Windham Fabrics. Jot. Graph Paper Bachelor. Choose Your Cut - Etsy">
                <a:extLst>
                  <a:ext uri="{FF2B5EF4-FFF2-40B4-BE49-F238E27FC236}">
                    <a16:creationId xmlns:a16="http://schemas.microsoft.com/office/drawing/2014/main" id="{4B435871-C130-C169-9B12-182FF51C9A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25"/>
                <a:ext cx="5429250" cy="5429250"/>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9" name="Round Same Side Corner Rectangle 8"/>
          <p:cNvSpPr/>
          <p:nvPr/>
        </p:nvSpPr>
        <p:spPr>
          <a:xfrm>
            <a:off x="154873" y="261106"/>
            <a:ext cx="43315774" cy="2451206"/>
          </a:xfrm>
          <a:prstGeom prst="round2SameRect">
            <a:avLst/>
          </a:prstGeom>
          <a:solidFill>
            <a:schemeClr val="accent3">
              <a:lumMod val="75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3" name="TextBox 22"/>
          <p:cNvSpPr txBox="1"/>
          <p:nvPr/>
        </p:nvSpPr>
        <p:spPr>
          <a:xfrm>
            <a:off x="222033" y="7302510"/>
            <a:ext cx="12521898" cy="861774"/>
          </a:xfrm>
          <a:prstGeom prst="rect">
            <a:avLst/>
          </a:prstGeom>
          <a:noFill/>
        </p:spPr>
        <p:txBody>
          <a:bodyPr wrap="square" rtlCol="0">
            <a:spAutoFit/>
          </a:bodyPr>
          <a:lstStyle/>
          <a:p>
            <a:pPr algn="ctr"/>
            <a:r>
              <a:rPr lang="en-US" sz="5000" b="1" dirty="0">
                <a:solidFill>
                  <a:schemeClr val="tx1">
                    <a:lumMod val="95000"/>
                    <a:lumOff val="5000"/>
                  </a:schemeClr>
                </a:solidFill>
                <a:latin typeface="Verdana"/>
                <a:cs typeface="Verdana"/>
              </a:rPr>
              <a:t>BACKGROUND</a:t>
            </a:r>
          </a:p>
        </p:txBody>
      </p:sp>
      <p:sp>
        <p:nvSpPr>
          <p:cNvPr id="56" name="Rectangle 55"/>
          <p:cNvSpPr/>
          <p:nvPr/>
        </p:nvSpPr>
        <p:spPr>
          <a:xfrm>
            <a:off x="713719" y="2892201"/>
            <a:ext cx="12768466" cy="10277574"/>
          </a:xfrm>
          <a:prstGeom prst="rect">
            <a:avLst/>
          </a:prstGeom>
          <a:ln w="76200"/>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9" name="Rectangle 58"/>
          <p:cNvSpPr/>
          <p:nvPr/>
        </p:nvSpPr>
        <p:spPr>
          <a:xfrm>
            <a:off x="744520" y="13480485"/>
            <a:ext cx="12814459" cy="7778323"/>
          </a:xfrm>
          <a:prstGeom prst="rect">
            <a:avLst/>
          </a:prstGeom>
          <a:ln w="76200"/>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85" name="TextBox 84"/>
          <p:cNvSpPr txBox="1"/>
          <p:nvPr/>
        </p:nvSpPr>
        <p:spPr>
          <a:xfrm>
            <a:off x="765960" y="13727072"/>
            <a:ext cx="12664440" cy="707886"/>
          </a:xfrm>
          <a:prstGeom prst="rect">
            <a:avLst/>
          </a:prstGeom>
          <a:noFill/>
        </p:spPr>
        <p:txBody>
          <a:bodyPr wrap="square" rtlCol="0">
            <a:spAutoFit/>
          </a:bodyPr>
          <a:lstStyle/>
          <a:p>
            <a:pPr algn="ctr"/>
            <a:r>
              <a:rPr lang="en-US" sz="4000" b="1" dirty="0">
                <a:solidFill>
                  <a:schemeClr val="tx1">
                    <a:lumMod val="95000"/>
                    <a:lumOff val="5000"/>
                  </a:schemeClr>
                </a:solidFill>
                <a:latin typeface="Verdana"/>
                <a:cs typeface="Verdana"/>
              </a:rPr>
              <a:t>AIMS AND OBJECTIVES</a:t>
            </a:r>
          </a:p>
        </p:txBody>
      </p:sp>
      <p:sp>
        <p:nvSpPr>
          <p:cNvPr id="1057" name="Rectangle 1056">
            <a:extLst>
              <a:ext uri="{FF2B5EF4-FFF2-40B4-BE49-F238E27FC236}">
                <a16:creationId xmlns:a16="http://schemas.microsoft.com/office/drawing/2014/main" id="{43EDA7AB-832B-9398-A941-11CB2056FF27}"/>
              </a:ext>
            </a:extLst>
          </p:cNvPr>
          <p:cNvSpPr/>
          <p:nvPr/>
        </p:nvSpPr>
        <p:spPr>
          <a:xfrm>
            <a:off x="1165609" y="4225441"/>
            <a:ext cx="11972280" cy="8524289"/>
          </a:xfrm>
          <a:prstGeom prst="rect">
            <a:avLst/>
          </a:prstGeom>
          <a:solidFill>
            <a:schemeClr val="accent3">
              <a:lumMod val="20000"/>
              <a:lumOff val="80000"/>
            </a:schemeClr>
          </a:solidFill>
          <a:ln w="6032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7" name="TextBox 56"/>
          <p:cNvSpPr txBox="1"/>
          <p:nvPr/>
        </p:nvSpPr>
        <p:spPr>
          <a:xfrm>
            <a:off x="740560" y="3850690"/>
            <a:ext cx="12664440" cy="8729885"/>
          </a:xfrm>
          <a:prstGeom prst="rect">
            <a:avLst/>
          </a:prstGeom>
          <a:noFill/>
          <a:ln w="76200" cap="flat">
            <a:noFill/>
          </a:ln>
        </p:spPr>
        <p:txBody>
          <a:bodyPr wrap="square" lIns="457200" tIns="457200" rIns="548640" rtlCol="0">
            <a:noAutofit/>
          </a:bodyPr>
          <a:lstStyle/>
          <a:p>
            <a:pPr marL="457200" indent="-457200">
              <a:buFont typeface="Courier New" panose="02070309020205020404" pitchFamily="49" charset="0"/>
              <a:buChar char="o"/>
            </a:pPr>
            <a:r>
              <a:rPr lang="en-US" sz="2400" dirty="0">
                <a:latin typeface="Verdana" panose="020B0604030504040204" pitchFamily="34" charset="0"/>
                <a:ea typeface="Verdana" panose="020B0604030504040204" pitchFamily="34" charset="0"/>
                <a:cs typeface="Verdana"/>
              </a:rPr>
              <a:t>The rapid advancement of technology, has made it difficult to establish a clear consistent definition within outdoor education, with the most recent separating</a:t>
            </a:r>
            <a:r>
              <a:rPr lang="en-US" sz="2400" b="1" dirty="0">
                <a:latin typeface="Verdana" panose="020B0604030504040204" pitchFamily="34" charset="0"/>
                <a:ea typeface="Verdana" panose="020B0604030504040204" pitchFamily="34" charset="0"/>
                <a:cs typeface="Verdana"/>
              </a:rPr>
              <a:t> ‘</a:t>
            </a:r>
            <a:r>
              <a:rPr lang="en-US" sz="2400" b="1" u="sng" dirty="0">
                <a:latin typeface="Verdana" panose="020B0604030504040204" pitchFamily="34" charset="0"/>
                <a:ea typeface="Verdana" panose="020B0604030504040204" pitchFamily="34" charset="0"/>
                <a:cs typeface="Verdana"/>
              </a:rPr>
              <a:t>wearable connected devices</a:t>
            </a:r>
            <a:r>
              <a:rPr lang="en-US" sz="2400" b="1" dirty="0">
                <a:latin typeface="Verdana" panose="020B0604030504040204" pitchFamily="34" charset="0"/>
                <a:ea typeface="Verdana" panose="020B0604030504040204" pitchFamily="34" charset="0"/>
                <a:cs typeface="Verdana"/>
              </a:rPr>
              <a:t>’ </a:t>
            </a:r>
            <a:r>
              <a:rPr lang="en-US" sz="2400" dirty="0">
                <a:latin typeface="Verdana" panose="020B0604030504040204" pitchFamily="34" charset="0"/>
                <a:ea typeface="Verdana" panose="020B0604030504040204" pitchFamily="34" charset="0"/>
                <a:cs typeface="Verdana"/>
              </a:rPr>
              <a:t>form other digital technologies (</a:t>
            </a:r>
            <a:r>
              <a:rPr lang="en-GB" sz="2400" dirty="0">
                <a:solidFill>
                  <a:srgbClr val="000000"/>
                </a:solidFill>
                <a:effectLst/>
                <a:latin typeface="Verdana" panose="020B0604030504040204" pitchFamily="34" charset="0"/>
                <a:ea typeface="Verdana" panose="020B0604030504040204" pitchFamily="34" charset="0"/>
              </a:rPr>
              <a:t>Hills, Van Kraalingen and Thomas, 2023, p.6).</a:t>
            </a:r>
          </a:p>
          <a:p>
            <a:pPr marL="457200" indent="-457200">
              <a:buFont typeface="Courier New" panose="02070309020205020404" pitchFamily="49" charset="0"/>
              <a:buChar char="o"/>
            </a:pPr>
            <a:endParaRPr lang="en-US" sz="2400" dirty="0">
              <a:latin typeface="Verdana" panose="020B0604030504040204" pitchFamily="34" charset="0"/>
              <a:ea typeface="Verdana" panose="020B0604030504040204" pitchFamily="34" charset="0"/>
              <a:cs typeface="Verdana"/>
            </a:endParaRPr>
          </a:p>
          <a:p>
            <a:pPr marL="496888" indent="-496888">
              <a:buFont typeface="Courier New" panose="02070309020205020404" pitchFamily="49" charset="0"/>
              <a:buChar char="o"/>
            </a:pPr>
            <a:r>
              <a:rPr lang="en-US" sz="2400" dirty="0">
                <a:latin typeface="Verdana"/>
                <a:cs typeface="Verdana"/>
              </a:rPr>
              <a:t>The use of digital technology has been debated by outdoor educators to establish the boundaries for appropriate inclusion. (Bollinger and Shepherd, 2018). </a:t>
            </a:r>
          </a:p>
          <a:p>
            <a:endParaRPr lang="en-US" sz="2400" dirty="0">
              <a:highlight>
                <a:srgbClr val="00FF00"/>
              </a:highlight>
              <a:latin typeface="Verdana"/>
              <a:cs typeface="Verdana"/>
            </a:endParaRPr>
          </a:p>
          <a:p>
            <a:pPr marL="496888" indent="-496888">
              <a:buFont typeface="Courier New" panose="02070309020205020404" pitchFamily="49" charset="0"/>
              <a:buChar char="o"/>
            </a:pPr>
            <a:r>
              <a:rPr lang="en-US" sz="2400" dirty="0">
                <a:latin typeface="Verdana"/>
                <a:cs typeface="Verdana"/>
              </a:rPr>
              <a:t>Reed (2023) argued that is essential that </a:t>
            </a:r>
            <a:r>
              <a:rPr lang="en-US" sz="2400" b="1" dirty="0">
                <a:latin typeface="Verdana"/>
                <a:cs typeface="Verdana"/>
              </a:rPr>
              <a:t>technology is implemented </a:t>
            </a:r>
            <a:r>
              <a:rPr lang="en-US" sz="2400" dirty="0">
                <a:latin typeface="Verdana"/>
                <a:cs typeface="Verdana"/>
              </a:rPr>
              <a:t>and accepted and </a:t>
            </a:r>
            <a:r>
              <a:rPr lang="en-US" sz="2400" b="1" dirty="0">
                <a:latin typeface="Verdana"/>
                <a:cs typeface="Verdana"/>
              </a:rPr>
              <a:t>improve</a:t>
            </a:r>
            <a:r>
              <a:rPr lang="en-US" sz="2400" dirty="0">
                <a:latin typeface="Verdana"/>
                <a:cs typeface="Verdana"/>
              </a:rPr>
              <a:t> </a:t>
            </a:r>
            <a:r>
              <a:rPr lang="en-US" sz="2400" b="1" dirty="0">
                <a:latin typeface="Verdana"/>
                <a:cs typeface="Verdana"/>
              </a:rPr>
              <a:t>positive experiences </a:t>
            </a:r>
            <a:r>
              <a:rPr lang="en-US" sz="2400" dirty="0">
                <a:latin typeface="Verdana"/>
                <a:cs typeface="Verdana"/>
              </a:rPr>
              <a:t>for individuals and modernize outdoor education</a:t>
            </a:r>
            <a:r>
              <a:rPr lang="en-GB" sz="2400" dirty="0">
                <a:latin typeface="Verdana" panose="020B0604030504040204" pitchFamily="34" charset="0"/>
                <a:ea typeface="Verdana" panose="020B0604030504040204" pitchFamily="34" charset="0"/>
                <a:cs typeface="Verdana"/>
              </a:rPr>
              <a:t>. This can be done through various ways including Augmented Reality and mobile apps.</a:t>
            </a:r>
          </a:p>
          <a:p>
            <a:pPr marL="496888" indent="-496888">
              <a:buFont typeface="Courier New" panose="02070309020205020404" pitchFamily="49" charset="0"/>
              <a:buChar char="o"/>
            </a:pPr>
            <a:endParaRPr lang="en-US" sz="2400" dirty="0">
              <a:latin typeface="Verdana" panose="020B0604030504040204" pitchFamily="34" charset="0"/>
              <a:ea typeface="Verdana" panose="020B0604030504040204" pitchFamily="34" charset="0"/>
              <a:cs typeface="Verdana"/>
            </a:endParaRPr>
          </a:p>
          <a:p>
            <a:pPr marL="496888" indent="-496888">
              <a:buFont typeface="Courier New" panose="02070309020205020404" pitchFamily="49" charset="0"/>
              <a:buChar char="o"/>
            </a:pPr>
            <a:r>
              <a:rPr lang="en-GB" sz="2400" b="1" dirty="0">
                <a:effectLst/>
                <a:latin typeface="Verdana" panose="020B0604030504040204" pitchFamily="34" charset="0"/>
                <a:ea typeface="Verdana" panose="020B0604030504040204" pitchFamily="34" charset="0"/>
              </a:rPr>
              <a:t>Digital natives </a:t>
            </a:r>
            <a:r>
              <a:rPr lang="en-GB" sz="2400" dirty="0">
                <a:effectLst/>
                <a:latin typeface="Verdana" panose="020B0604030504040204" pitchFamily="34" charset="0"/>
                <a:ea typeface="Verdana" panose="020B0604030504040204" pitchFamily="34" charset="0"/>
              </a:rPr>
              <a:t>(individuals who is digitally competent and grew up with  technology) are </a:t>
            </a:r>
            <a:r>
              <a:rPr lang="en-GB" sz="2400" b="1" dirty="0">
                <a:effectLst/>
                <a:latin typeface="Verdana" panose="020B0604030504040204" pitchFamily="34" charset="0"/>
                <a:ea typeface="Verdana" panose="020B0604030504040204" pitchFamily="34" charset="0"/>
              </a:rPr>
              <a:t>now young adults aged 20 – 30</a:t>
            </a:r>
            <a:r>
              <a:rPr lang="en-GB" sz="2400" dirty="0">
                <a:effectLst/>
                <a:latin typeface="Verdana" panose="020B0604030504040204" pitchFamily="34" charset="0"/>
                <a:ea typeface="Verdana" panose="020B0604030504040204" pitchFamily="34" charset="0"/>
              </a:rPr>
              <a:t> who </a:t>
            </a:r>
            <a:r>
              <a:rPr lang="en-GB" sz="2400" dirty="0">
                <a:latin typeface="Verdana" panose="020B0604030504040204" pitchFamily="34" charset="0"/>
                <a:ea typeface="Verdana" panose="020B0604030504040204" pitchFamily="34" charset="0"/>
              </a:rPr>
              <a:t>have autonomy with their technology and </a:t>
            </a:r>
            <a:r>
              <a:rPr lang="en-GB" sz="2400" dirty="0">
                <a:effectLst/>
                <a:latin typeface="Verdana" panose="020B0604030504040204" pitchFamily="34" charset="0"/>
                <a:ea typeface="Verdana" panose="020B0604030504040204" pitchFamily="34" charset="0"/>
              </a:rPr>
              <a:t>may show mixed feelings to technology in unstructured outdoor settings despite (</a:t>
            </a:r>
            <a:r>
              <a:rPr lang="en-GB" sz="2400" dirty="0">
                <a:solidFill>
                  <a:srgbClr val="000000"/>
                </a:solidFill>
                <a:effectLst/>
                <a:latin typeface="Verdana" panose="020B0604030504040204" pitchFamily="34" charset="0"/>
                <a:ea typeface="Verdana" panose="020B0604030504040204" pitchFamily="34" charset="0"/>
              </a:rPr>
              <a:t>Edwards, </a:t>
            </a:r>
            <a:r>
              <a:rPr lang="en-GB" sz="2400" dirty="0" err="1">
                <a:solidFill>
                  <a:srgbClr val="000000"/>
                </a:solidFill>
                <a:effectLst/>
                <a:latin typeface="Verdana" panose="020B0604030504040204" pitchFamily="34" charset="0"/>
                <a:ea typeface="Verdana" panose="020B0604030504040204" pitchFamily="34" charset="0"/>
              </a:rPr>
              <a:t>Zajchowski</a:t>
            </a:r>
            <a:r>
              <a:rPr lang="en-GB" sz="2400" dirty="0">
                <a:solidFill>
                  <a:srgbClr val="000000"/>
                </a:solidFill>
                <a:effectLst/>
                <a:latin typeface="Verdana" panose="020B0604030504040204" pitchFamily="34" charset="0"/>
                <a:ea typeface="Verdana" panose="020B0604030504040204" pitchFamily="34" charset="0"/>
              </a:rPr>
              <a:t> and Hill , 2021)</a:t>
            </a:r>
            <a:r>
              <a:rPr lang="en-GB" sz="2400" dirty="0">
                <a:solidFill>
                  <a:srgbClr val="000000"/>
                </a:solidFill>
                <a:latin typeface="Verdana" panose="020B0604030504040204" pitchFamily="34" charset="0"/>
                <a:ea typeface="Verdana" panose="020B0604030504040204" pitchFamily="34" charset="0"/>
              </a:rPr>
              <a:t>.</a:t>
            </a:r>
          </a:p>
          <a:p>
            <a:pPr marL="496888" indent="-496888">
              <a:buFont typeface="Courier New" panose="02070309020205020404" pitchFamily="49" charset="0"/>
              <a:buChar char="o"/>
            </a:pPr>
            <a:endParaRPr lang="en-GB" sz="2400" dirty="0">
              <a:solidFill>
                <a:srgbClr val="000000"/>
              </a:solidFill>
              <a:highlight>
                <a:srgbClr val="00FF00"/>
              </a:highlight>
              <a:latin typeface="Verdana" panose="020B0604030504040204" pitchFamily="34" charset="0"/>
              <a:ea typeface="Verdana" panose="020B0604030504040204" pitchFamily="34" charset="0"/>
            </a:endParaRPr>
          </a:p>
          <a:p>
            <a:pPr marL="496888" indent="-496888">
              <a:buFont typeface="Courier New" panose="02070309020205020404" pitchFamily="49" charset="0"/>
              <a:buChar char="o"/>
            </a:pPr>
            <a:r>
              <a:rPr lang="en-GB" sz="2400" b="1" dirty="0">
                <a:solidFill>
                  <a:srgbClr val="000000"/>
                </a:solidFill>
                <a:latin typeface="Verdana" panose="020B0604030504040204" pitchFamily="34" charset="0"/>
                <a:ea typeface="Verdana" panose="020B0604030504040204" pitchFamily="34" charset="0"/>
              </a:rPr>
              <a:t>Positive experiences within nature are important for engagement with the outdoors and nature connection.</a:t>
            </a:r>
          </a:p>
          <a:p>
            <a:pPr marL="496888" indent="-496888">
              <a:spcAft>
                <a:spcPts val="3600"/>
              </a:spcAft>
              <a:buFont typeface="Courier New" panose="02070309020205020404" pitchFamily="49" charset="0"/>
              <a:buChar char="o"/>
            </a:pPr>
            <a:endParaRPr lang="en-GB" sz="2800" dirty="0">
              <a:effectLst/>
              <a:latin typeface="Verdana" panose="020B0604030504040204" pitchFamily="34" charset="0"/>
              <a:ea typeface="Verdana" panose="020B0604030504040204" pitchFamily="34" charset="0"/>
            </a:endParaRPr>
          </a:p>
          <a:p>
            <a:pPr marL="496888" indent="-496888">
              <a:spcAft>
                <a:spcPts val="3600"/>
              </a:spcAft>
              <a:buFont typeface="Courier New" panose="02070309020205020404" pitchFamily="49" charset="0"/>
              <a:buChar char="o"/>
            </a:pPr>
            <a:endParaRPr lang="en-GB" sz="2800" dirty="0">
              <a:effectLst/>
              <a:latin typeface="Verdana" panose="020B0604030504040204" pitchFamily="34" charset="0"/>
              <a:ea typeface="Verdana" panose="020B0604030504040204" pitchFamily="34" charset="0"/>
            </a:endParaRPr>
          </a:p>
          <a:p>
            <a:pPr marL="496888" indent="-496888">
              <a:spcAft>
                <a:spcPts val="3600"/>
              </a:spcAft>
              <a:buFont typeface="Courier New" panose="02070309020205020404" pitchFamily="49" charset="0"/>
              <a:buChar char="o"/>
            </a:pPr>
            <a:endParaRPr lang="en-GB" sz="2800" dirty="0">
              <a:effectLst/>
              <a:latin typeface="Verdana" panose="020B0604030504040204" pitchFamily="34" charset="0"/>
              <a:ea typeface="Verdana" panose="020B0604030504040204" pitchFamily="34" charset="0"/>
            </a:endParaRPr>
          </a:p>
          <a:p>
            <a:pPr marL="496888" indent="-496888">
              <a:spcAft>
                <a:spcPts val="3600"/>
              </a:spcAft>
              <a:buFont typeface="Courier New" panose="02070309020205020404" pitchFamily="49" charset="0"/>
              <a:buChar char="o"/>
            </a:pPr>
            <a:endParaRPr lang="en-US" sz="2800" baseline="30000" dirty="0">
              <a:latin typeface="Verdana" panose="020B0604030504040204" pitchFamily="34" charset="0"/>
              <a:ea typeface="Verdana" panose="020B0604030504040204" pitchFamily="34" charset="0"/>
              <a:cs typeface="Verdana"/>
            </a:endParaRPr>
          </a:p>
          <a:p>
            <a:pPr>
              <a:spcAft>
                <a:spcPts val="1200"/>
              </a:spcAft>
              <a:buFont typeface="Arial"/>
              <a:buChar char="•"/>
            </a:pPr>
            <a:endParaRPr lang="en-US" sz="3200" dirty="0">
              <a:latin typeface="Verdana"/>
              <a:cs typeface="Verdana"/>
            </a:endParaRPr>
          </a:p>
          <a:p>
            <a:pPr>
              <a:spcAft>
                <a:spcPts val="1200"/>
              </a:spcAft>
            </a:pPr>
            <a:endParaRPr lang="en-US" sz="3200" dirty="0">
              <a:latin typeface="Verdana"/>
              <a:cs typeface="Verdana"/>
            </a:endParaRPr>
          </a:p>
        </p:txBody>
      </p:sp>
      <p:sp>
        <p:nvSpPr>
          <p:cNvPr id="1063" name="Rectangle 1062">
            <a:extLst>
              <a:ext uri="{FF2B5EF4-FFF2-40B4-BE49-F238E27FC236}">
                <a16:creationId xmlns:a16="http://schemas.microsoft.com/office/drawing/2014/main" id="{75E75A4C-17EB-D2C9-643E-442E2A3963B4}"/>
              </a:ext>
            </a:extLst>
          </p:cNvPr>
          <p:cNvSpPr/>
          <p:nvPr/>
        </p:nvSpPr>
        <p:spPr>
          <a:xfrm>
            <a:off x="941190" y="14643303"/>
            <a:ext cx="12263180" cy="6265269"/>
          </a:xfrm>
          <a:prstGeom prst="rect">
            <a:avLst/>
          </a:prstGeom>
          <a:solidFill>
            <a:schemeClr val="accent3">
              <a:lumMod val="40000"/>
              <a:lumOff val="60000"/>
            </a:schemeClr>
          </a:solidFill>
          <a:ln w="6032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2" name="TextBox 61"/>
          <p:cNvSpPr txBox="1"/>
          <p:nvPr/>
        </p:nvSpPr>
        <p:spPr>
          <a:xfrm>
            <a:off x="925065" y="20313890"/>
            <a:ext cx="15270895" cy="1785104"/>
          </a:xfrm>
          <a:prstGeom prst="rect">
            <a:avLst/>
          </a:prstGeom>
          <a:noFill/>
          <a:ln w="60325" cmpd="sng">
            <a:noFill/>
          </a:ln>
        </p:spPr>
        <p:txBody>
          <a:bodyPr wrap="square" lIns="731520" tIns="640080" rIns="731520" bIns="640080" rtlCol="0">
            <a:spAutoFit/>
          </a:bodyPr>
          <a:lstStyle/>
          <a:p>
            <a:pPr marL="742950" indent="-742950">
              <a:spcAft>
                <a:spcPts val="1800"/>
              </a:spcAft>
              <a:buFont typeface="+mj-lt"/>
              <a:buAutoNum type="arabicPeriod"/>
            </a:pPr>
            <a:endParaRPr lang="en-US" sz="3200" dirty="0">
              <a:latin typeface="Verdana"/>
              <a:cs typeface="Verdana"/>
            </a:endParaRPr>
          </a:p>
        </p:txBody>
      </p:sp>
      <p:sp>
        <p:nvSpPr>
          <p:cNvPr id="1064" name="TextBox 1063">
            <a:extLst>
              <a:ext uri="{FF2B5EF4-FFF2-40B4-BE49-F238E27FC236}">
                <a16:creationId xmlns:a16="http://schemas.microsoft.com/office/drawing/2014/main" id="{26159DF7-90C2-72CD-31EB-4293BF0F5F05}"/>
              </a:ext>
            </a:extLst>
          </p:cNvPr>
          <p:cNvSpPr txBox="1"/>
          <p:nvPr/>
        </p:nvSpPr>
        <p:spPr>
          <a:xfrm>
            <a:off x="643335" y="3202911"/>
            <a:ext cx="12664440" cy="707886"/>
          </a:xfrm>
          <a:prstGeom prst="rect">
            <a:avLst/>
          </a:prstGeom>
          <a:noFill/>
        </p:spPr>
        <p:txBody>
          <a:bodyPr wrap="square" rtlCol="0">
            <a:spAutoFit/>
          </a:bodyPr>
          <a:lstStyle/>
          <a:p>
            <a:pPr algn="ctr"/>
            <a:r>
              <a:rPr lang="en-US" sz="4000" b="1" dirty="0">
                <a:solidFill>
                  <a:schemeClr val="tx1">
                    <a:lumMod val="95000"/>
                    <a:lumOff val="5000"/>
                  </a:schemeClr>
                </a:solidFill>
                <a:latin typeface="Verdana"/>
                <a:cs typeface="Verdana"/>
              </a:rPr>
              <a:t>BACKGROUND</a:t>
            </a:r>
          </a:p>
        </p:txBody>
      </p:sp>
      <p:sp>
        <p:nvSpPr>
          <p:cNvPr id="1066" name="TextBox 1065">
            <a:extLst>
              <a:ext uri="{FF2B5EF4-FFF2-40B4-BE49-F238E27FC236}">
                <a16:creationId xmlns:a16="http://schemas.microsoft.com/office/drawing/2014/main" id="{66C79C99-705D-6357-63FD-6377E721577B}"/>
              </a:ext>
            </a:extLst>
          </p:cNvPr>
          <p:cNvSpPr txBox="1"/>
          <p:nvPr/>
        </p:nvSpPr>
        <p:spPr>
          <a:xfrm>
            <a:off x="4996907" y="227859"/>
            <a:ext cx="34806992" cy="1200329"/>
          </a:xfrm>
          <a:prstGeom prst="rect">
            <a:avLst/>
          </a:prstGeom>
          <a:noFill/>
          <a:ln>
            <a:noFill/>
          </a:ln>
        </p:spPr>
        <p:txBody>
          <a:bodyPr wrap="square" rtlCol="0">
            <a:spAutoFit/>
          </a:bodyPr>
          <a:lstStyle/>
          <a:p>
            <a:pPr algn="ctr"/>
            <a:r>
              <a:rPr lang="en-GB" sz="7200" b="1" u="sng" dirty="0">
                <a:latin typeface="Verdana" panose="020B0604030504040204" pitchFamily="34" charset="0"/>
                <a:ea typeface="Verdana" panose="020B0604030504040204" pitchFamily="34" charset="0"/>
              </a:rPr>
              <a:t>What </a:t>
            </a:r>
            <a:r>
              <a:rPr lang="en-GB" sz="7200" b="1" u="sng">
                <a:latin typeface="Verdana" panose="020B0604030504040204" pitchFamily="34" charset="0"/>
                <a:ea typeface="Verdana" panose="020B0604030504040204" pitchFamily="34" charset="0"/>
              </a:rPr>
              <a:t>an experience! </a:t>
            </a:r>
            <a:r>
              <a:rPr lang="en-GB" sz="7200" b="1" u="sng" dirty="0">
                <a:latin typeface="Verdana" panose="020B0604030504040204" pitchFamily="34" charset="0"/>
                <a:ea typeface="Verdana" panose="020B0604030504040204" pitchFamily="34" charset="0"/>
              </a:rPr>
              <a:t>A study of technology and the outdoors</a:t>
            </a:r>
            <a:r>
              <a:rPr lang="en-GB" sz="7200" b="1" u="sng" dirty="0">
                <a:latin typeface="Arial Narrow" panose="020B0606020202030204" pitchFamily="34" charset="0"/>
                <a:ea typeface="Verdana" panose="020B0604030504040204" pitchFamily="34" charset="0"/>
              </a:rPr>
              <a:t>.</a:t>
            </a:r>
            <a:endParaRPr lang="en-GB" sz="7200" u="sng" dirty="0"/>
          </a:p>
        </p:txBody>
      </p:sp>
      <p:sp>
        <p:nvSpPr>
          <p:cNvPr id="63" name="Rectangle 62"/>
          <p:cNvSpPr/>
          <p:nvPr/>
        </p:nvSpPr>
        <p:spPr>
          <a:xfrm>
            <a:off x="643336" y="21672813"/>
            <a:ext cx="12761664" cy="10485882"/>
          </a:xfrm>
          <a:prstGeom prst="rect">
            <a:avLst/>
          </a:prstGeom>
          <a:ln w="76200"/>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065" name="Rectangle 1064">
            <a:extLst>
              <a:ext uri="{FF2B5EF4-FFF2-40B4-BE49-F238E27FC236}">
                <a16:creationId xmlns:a16="http://schemas.microsoft.com/office/drawing/2014/main" id="{F45BF35E-C1DB-5F8D-AA91-A7F52F422507}"/>
              </a:ext>
            </a:extLst>
          </p:cNvPr>
          <p:cNvSpPr/>
          <p:nvPr/>
        </p:nvSpPr>
        <p:spPr>
          <a:xfrm>
            <a:off x="1100857" y="22916172"/>
            <a:ext cx="11643073" cy="8645910"/>
          </a:xfrm>
          <a:prstGeom prst="rect">
            <a:avLst/>
          </a:prstGeom>
          <a:solidFill>
            <a:schemeClr val="accent3">
              <a:lumMod val="20000"/>
              <a:lumOff val="80000"/>
            </a:schemeClr>
          </a:solidFill>
          <a:ln w="6032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3" name="TextBox 82"/>
          <p:cNvSpPr txBox="1"/>
          <p:nvPr/>
        </p:nvSpPr>
        <p:spPr>
          <a:xfrm>
            <a:off x="-1499774" y="21569141"/>
            <a:ext cx="15273885" cy="1538883"/>
          </a:xfrm>
          <a:prstGeom prst="rect">
            <a:avLst/>
          </a:prstGeom>
          <a:noFill/>
        </p:spPr>
        <p:txBody>
          <a:bodyPr wrap="square" lIns="457200" tIns="457200" rIns="457200" bIns="457200" rtlCol="0">
            <a:spAutoFit/>
          </a:bodyPr>
          <a:lstStyle/>
          <a:p>
            <a:pPr algn="ctr"/>
            <a:r>
              <a:rPr lang="en-US" sz="4000" b="1" dirty="0">
                <a:latin typeface="Verdana"/>
                <a:cs typeface="Verdana"/>
              </a:rPr>
              <a:t>METHOD</a:t>
            </a:r>
            <a:endParaRPr lang="en-US" sz="5000" b="1" dirty="0">
              <a:latin typeface="Verdana"/>
              <a:cs typeface="Verdana"/>
            </a:endParaRPr>
          </a:p>
        </p:txBody>
      </p:sp>
      <p:grpSp>
        <p:nvGrpSpPr>
          <p:cNvPr id="1091" name="Group 1090">
            <a:extLst>
              <a:ext uri="{FF2B5EF4-FFF2-40B4-BE49-F238E27FC236}">
                <a16:creationId xmlns:a16="http://schemas.microsoft.com/office/drawing/2014/main" id="{4F6F2683-76BB-6207-AEF4-229E832D1865}"/>
              </a:ext>
            </a:extLst>
          </p:cNvPr>
          <p:cNvGrpSpPr/>
          <p:nvPr/>
        </p:nvGrpSpPr>
        <p:grpSpPr>
          <a:xfrm>
            <a:off x="836448" y="338715"/>
            <a:ext cx="4512974" cy="2352768"/>
            <a:chOff x="38836769" y="30229690"/>
            <a:chExt cx="4929022" cy="2508856"/>
          </a:xfrm>
        </p:grpSpPr>
        <p:pic>
          <p:nvPicPr>
            <p:cNvPr id="1084" name="Picture 16" descr="University of Wales Trinity Saint David launches ‘One Planet ...">
              <a:extLst>
                <a:ext uri="{FF2B5EF4-FFF2-40B4-BE49-F238E27FC236}">
                  <a16:creationId xmlns:a16="http://schemas.microsoft.com/office/drawing/2014/main" id="{852BCC7D-EBAD-FC08-6A6C-F9C550B65824}"/>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2889" r="96889">
                          <a14:foregroundMark x1="28222" y1="24222" x2="28222" y2="24222"/>
                          <a14:foregroundMark x1="33222" y1="24000" x2="33222" y2="24000"/>
                          <a14:foregroundMark x1="36333" y1="18667" x2="36333" y2="18667"/>
                          <a14:foregroundMark x1="38556" y1="21333" x2="38556" y2="21333"/>
                          <a14:foregroundMark x1="42667" y1="27111" x2="42667" y2="27111"/>
                          <a14:foregroundMark x1="48778" y1="26444" x2="48778" y2="26444"/>
                          <a14:foregroundMark x1="53333" y1="27111" x2="53333" y2="27111"/>
                          <a14:foregroundMark x1="59111" y1="25556" x2="59111" y2="25556"/>
                          <a14:foregroundMark x1="60889" y1="25556" x2="60889" y2="25556"/>
                          <a14:foregroundMark x1="10111" y1="40222" x2="10111" y2="40222"/>
                          <a14:foregroundMark x1="2889" y1="40000" x2="2889" y2="40000"/>
                          <a14:foregroundMark x1="65222" y1="22000" x2="65222" y2="22000"/>
                          <a14:foregroundMark x1="71556" y1="24667" x2="71556" y2="24667"/>
                          <a14:foregroundMark x1="75778" y1="25333" x2="75778" y2="25333"/>
                          <a14:foregroundMark x1="83222" y1="25333" x2="83222" y2="25333"/>
                          <a14:foregroundMark x1="86111" y1="22222" x2="86111" y2="22222"/>
                          <a14:foregroundMark x1="34111" y1="36444" x2="34111" y2="36444"/>
                          <a14:foregroundMark x1="38000" y1="40000" x2="38000" y2="40000"/>
                          <a14:foregroundMark x1="40333" y1="39556" x2="40333" y2="39556"/>
                          <a14:foregroundMark x1="40444" y1="36222" x2="40444" y2="36222"/>
                          <a14:foregroundMark x1="42000" y1="39556" x2="42000" y2="39556"/>
                          <a14:foregroundMark x1="45667" y1="38889" x2="45667" y2="38889"/>
                          <a14:foregroundMark x1="49667" y1="39111" x2="49667" y2="39111"/>
                          <a14:foregroundMark x1="54889" y1="39333" x2="54889" y2="39333"/>
                          <a14:foregroundMark x1="58444" y1="38444" x2="58444" y2="38444"/>
                          <a14:foregroundMark x1="63889" y1="40444" x2="63889" y2="40444"/>
                          <a14:foregroundMark x1="66000" y1="40889" x2="66000" y2="40889"/>
                          <a14:foregroundMark x1="67556" y1="39556" x2="67556" y2="39556"/>
                          <a14:foregroundMark x1="70667" y1="39778" x2="70667" y2="39778"/>
                          <a14:foregroundMark x1="70778" y1="36222" x2="70778" y2="36222"/>
                          <a14:foregroundMark x1="74222" y1="37111" x2="74222" y2="37111"/>
                          <a14:foregroundMark x1="78333" y1="38222" x2="78333" y2="38222"/>
                          <a14:foregroundMark x1="81556" y1="39111" x2="81556" y2="39111"/>
                          <a14:foregroundMark x1="85111" y1="39111" x2="85111" y2="39111"/>
                          <a14:foregroundMark x1="37111" y1="22444" x2="37111" y2="22444"/>
                          <a14:foregroundMark x1="36778" y1="17778" x2="36778" y2="17778"/>
                          <a14:foregroundMark x1="50889" y1="38889" x2="50889" y2="38889"/>
                          <a14:foregroundMark x1="67000" y1="42667" x2="67000" y2="42667"/>
                          <a14:foregroundMark x1="66000" y1="39111" x2="66000" y2="39111"/>
                          <a14:foregroundMark x1="69000" y1="41778" x2="69000" y2="41778"/>
                          <a14:foregroundMark x1="68778" y1="43333" x2="68778" y2="43333"/>
                          <a14:foregroundMark x1="68000" y1="41111" x2="68000" y2="41111"/>
                          <a14:foregroundMark x1="67889" y1="40000" x2="67889" y2="40000"/>
                          <a14:foregroundMark x1="79333" y1="41111" x2="79333" y2="41111"/>
                          <a14:foregroundMark x1="78000" y1="39333" x2="78000" y2="39333"/>
                          <a14:foregroundMark x1="78333" y1="38444" x2="78333" y2="38444"/>
                          <a14:foregroundMark x1="78333" y1="38444" x2="78000" y2="38667"/>
                          <a14:foregroundMark x1="43556" y1="60444" x2="43556" y2="60444"/>
                          <a14:foregroundMark x1="43222" y1="57778" x2="43222" y2="57778"/>
                          <a14:foregroundMark x1="42222" y1="64000" x2="42222" y2="64000"/>
                          <a14:foregroundMark x1="41000" y1="59111" x2="41000" y2="59111"/>
                          <a14:foregroundMark x1="46333" y1="60222" x2="46333" y2="60222"/>
                          <a14:foregroundMark x1="45444" y1="60667" x2="45444" y2="60667"/>
                          <a14:foregroundMark x1="45222" y1="60000" x2="45222" y2="60000"/>
                          <a14:foregroundMark x1="45333" y1="60222" x2="45889" y2="60222"/>
                          <a14:foregroundMark x1="45000" y1="59333" x2="45000" y2="59333"/>
                          <a14:foregroundMark x1="44889" y1="59333" x2="44778" y2="59333"/>
                          <a14:foregroundMark x1="50000" y1="58667" x2="50000" y2="58667"/>
                          <a14:foregroundMark x1="53000" y1="58222" x2="53000" y2="58222"/>
                          <a14:foregroundMark x1="57556" y1="59333" x2="57556" y2="59333"/>
                          <a14:foregroundMark x1="57667" y1="53778" x2="57667" y2="53778"/>
                          <a14:foregroundMark x1="59222" y1="57111" x2="59222" y2="57111"/>
                          <a14:foregroundMark x1="62222" y1="59111" x2="62222" y2="59111"/>
                          <a14:foregroundMark x1="67556" y1="59778" x2="67556" y2="59778"/>
                          <a14:foregroundMark x1="73333" y1="59778" x2="73333" y2="59778"/>
                          <a14:foregroundMark x1="78333" y1="58222" x2="78333" y2="58222"/>
                          <a14:foregroundMark x1="85111" y1="60667" x2="85111" y2="60667"/>
                          <a14:foregroundMark x1="90111" y1="63111" x2="90111" y2="63111"/>
                          <a14:foregroundMark x1="92000" y1="60000" x2="92000" y2="60000"/>
                          <a14:foregroundMark x1="94111" y1="60222" x2="94111" y2="60222"/>
                          <a14:foregroundMark x1="96889" y1="57333" x2="96889" y2="57333"/>
                          <a14:foregroundMark x1="96889" y1="57333" x2="96889" y2="57333"/>
                          <a14:foregroundMark x1="31444" y1="76000" x2="31444" y2="76000"/>
                          <a14:foregroundMark x1="33667" y1="76000" x2="33667" y2="76000"/>
                          <a14:foregroundMark x1="33778" y1="72000" x2="33778" y2="72000"/>
                          <a14:foregroundMark x1="35333" y1="75778" x2="35333" y2="75778"/>
                          <a14:foregroundMark x1="37111" y1="74667" x2="37111" y2="74667"/>
                          <a14:foregroundMark x1="39111" y1="76222" x2="39111" y2="76222"/>
                          <a14:foregroundMark x1="38889" y1="72444" x2="38889" y2="72444"/>
                          <a14:foregroundMark x1="40667" y1="73778" x2="40667" y2="73778"/>
                          <a14:foregroundMark x1="42778" y1="75556" x2="42778" y2="75556"/>
                          <a14:foregroundMark x1="38444" y1="60667" x2="38444" y2="60667"/>
                          <a14:foregroundMark x1="37222" y1="60222" x2="37222" y2="60222"/>
                          <a14:foregroundMark x1="32000" y1="60000" x2="32000" y2="60000"/>
                          <a14:foregroundMark x1="29222" y1="43556" x2="29222" y2="43556"/>
                          <a14:foregroundMark x1="64111" y1="40667" x2="64111" y2="40667"/>
                          <a14:foregroundMark x1="48222" y1="73333" x2="48222" y2="73333"/>
                          <a14:foregroundMark x1="53333" y1="76889" x2="53333" y2="76889"/>
                          <a14:foregroundMark x1="55889" y1="76667" x2="55889" y2="76667"/>
                          <a14:foregroundMark x1="55556" y1="72222" x2="55556" y2="72222"/>
                          <a14:foregroundMark x1="57667" y1="75333" x2="57667" y2="75333"/>
                          <a14:foregroundMark x1="61556" y1="74222" x2="61556" y2="74222"/>
                          <a14:foregroundMark x1="65667" y1="76444" x2="65667" y2="76444"/>
                          <a14:foregroundMark x1="69889" y1="75111" x2="69889" y2="75111"/>
                          <a14:foregroundMark x1="73778" y1="77111" x2="73778" y2="77111"/>
                          <a14:foregroundMark x1="74889" y1="76222" x2="74889" y2="76222"/>
                          <a14:foregroundMark x1="76667" y1="75556" x2="76667" y2="75556"/>
                          <a14:foregroundMark x1="76667" y1="72667" x2="76667" y2="72667"/>
                          <a14:foregroundMark x1="78556" y1="74889" x2="78556" y2="74889"/>
                          <a14:foregroundMark x1="87778" y1="58667" x2="87778" y2="58667"/>
                          <a14:foregroundMark x1="39333" y1="62222" x2="38556" y2="58222"/>
                          <a14:foregroundMark x1="38556" y1="54000" x2="38556" y2="54000"/>
                          <a14:foregroundMark x1="41556" y1="62222" x2="41778" y2="62667"/>
                          <a14:foregroundMark x1="61222" y1="74000" x2="61222" y2="74000"/>
                          <a14:foregroundMark x1="61000" y1="73778" x2="61000" y2="73556"/>
                          <a14:foregroundMark x1="61222" y1="78000" x2="61222" y2="78000"/>
                          <a14:foregroundMark x1="61333" y1="72889" x2="61333" y2="72889"/>
                          <a14:foregroundMark x1="29000" y1="72667" x2="29000" y2="72667"/>
                          <a14:foregroundMark x1="29222" y1="75111" x2="29222" y2="75111"/>
                          <a14:foregroundMark x1="29222" y1="75556" x2="29222" y2="75967"/>
                          <a14:foregroundMark x1="29222" y1="75111" x2="29222" y2="75556"/>
                          <a14:foregroundMark x1="29222" y1="74667" x2="29222" y2="74667"/>
                          <a14:foregroundMark x1="29222" y1="74667" x2="29222" y2="74667"/>
                          <a14:foregroundMark x1="29222" y1="74667" x2="29222" y2="74667"/>
                          <a14:foregroundMark x1="29000" y1="74889" x2="29000" y2="74889"/>
                          <a14:foregroundMark x1="29111" y1="74444" x2="29111" y2="74222"/>
                          <a14:foregroundMark x1="29111" y1="74667" x2="29111" y2="74444"/>
                          <a14:foregroundMark x1="29111" y1="75111" x2="29111" y2="74667"/>
                          <a14:foregroundMark x1="29111" y1="75333" x2="29111" y2="75111"/>
                          <a14:foregroundMark x1="29234" y1="74000" x2="29222" y2="73556"/>
                          <a14:foregroundMark x1="29240" y1="74222" x2="29234" y2="74000"/>
                          <a14:foregroundMark x1="29246" y1="74444" x2="29240" y2="74222"/>
                          <a14:foregroundMark x1="29253" y1="74667" x2="29246" y2="74444"/>
                          <a14:foregroundMark x1="29265" y1="75111" x2="29253" y2="74667"/>
                          <a14:foregroundMark x1="29277" y1="75556" x2="29265" y2="75111"/>
                          <a14:foregroundMark x1="29295" y1="76197" x2="29277" y2="75556"/>
                          <a14:foregroundMark x1="29333" y1="77556" x2="29316" y2="76962"/>
                          <a14:foregroundMark x1="29222" y1="74444" x2="29222" y2="74222"/>
                          <a14:foregroundMark x1="29222" y1="74667" x2="29222" y2="74444"/>
                          <a14:foregroundMark x1="29222" y1="75111" x2="29222" y2="74667"/>
                          <a14:foregroundMark x1="29222" y1="75556" x2="29222" y2="75111"/>
                          <a14:foregroundMark x1="29278" y1="74667" x2="29222" y2="74444"/>
                          <a14:foregroundMark x1="29389" y1="75111" x2="29278" y2="74667"/>
                          <a14:foregroundMark x1="29444" y1="75333" x2="29389" y2="75111"/>
                          <a14:foregroundMark x1="29222" y1="74444" x2="29222" y2="74444"/>
                          <a14:foregroundMark x1="29222" y1="74667" x2="29222" y2="74667"/>
                          <a14:foregroundMark x1="29111" y1="75111" x2="29111" y2="75111"/>
                          <a14:foregroundMark x1="29111" y1="74667" x2="28778" y2="74889"/>
                          <a14:foregroundMark x1="29222" y1="74667" x2="28696" y2="74316"/>
                          <a14:foregroundMark x1="29111" y1="75778" x2="29111" y2="75778"/>
                          <a14:foregroundMark x1="29111" y1="75556" x2="29111" y2="75556"/>
                          <a14:foregroundMark x1="29111" y1="75778" x2="29111" y2="75778"/>
                          <a14:foregroundMark x1="29111" y1="75778" x2="29111" y2="75778"/>
                          <a14:foregroundMark x1="29111" y1="75778" x2="29111" y2="75778"/>
                          <a14:foregroundMark x1="29111" y1="75778" x2="29111" y2="75778"/>
                          <a14:foregroundMark x1="29111" y1="75778" x2="29111" y2="75778"/>
                          <a14:foregroundMark x1="29111" y1="75778" x2="29111" y2="75778"/>
                          <a14:foregroundMark x1="29111" y1="75778" x2="29111" y2="75778"/>
                          <a14:foregroundMark x1="29111" y1="75778" x2="29111" y2="75556"/>
                          <a14:foregroundMark x1="28778" y1="72889" x2="28778" y2="72889"/>
                          <a14:foregroundMark x1="29000" y1="73111" x2="29000" y2="73111"/>
                          <a14:foregroundMark x1="29000" y1="73111" x2="29000" y2="73111"/>
                          <a14:foregroundMark x1="29000" y1="73111" x2="29000" y2="73111"/>
                          <a14:foregroundMark x1="33889" y1="22667" x2="33889" y2="22667"/>
                          <a14:foregroundMark x1="78111" y1="42000" x2="78111" y2="42000"/>
                          <a14:foregroundMark x1="78556" y1="44000" x2="78556" y2="44000"/>
                          <a14:backgroundMark x1="89778" y1="26000" x2="89778" y2="26000"/>
                          <a14:backgroundMark x1="46444" y1="40889" x2="46444" y2="40889"/>
                          <a14:backgroundMark x1="50333" y1="40444" x2="50333" y2="40444"/>
                          <a14:backgroundMark x1="53111" y1="40889" x2="53111" y2="40889"/>
                          <a14:backgroundMark x1="53222" y1="28000" x2="53222" y2="28000"/>
                          <a14:backgroundMark x1="36111" y1="23111" x2="36111" y2="23111"/>
                          <a14:backgroundMark x1="36222" y1="23778" x2="36111" y2="23556"/>
                          <a14:backgroundMark x1="36000" y1="18889" x2="36000" y2="18889"/>
                          <a14:backgroundMark x1="36111" y1="18889" x2="36111" y2="18889"/>
                          <a14:backgroundMark x1="36222" y1="18889" x2="36222" y2="18889"/>
                          <a14:backgroundMark x1="36222" y1="18667" x2="36222" y2="18667"/>
                          <a14:backgroundMark x1="36444" y1="18667" x2="36444" y2="18667"/>
                          <a14:backgroundMark x1="33000" y1="24222" x2="33000" y2="24222"/>
                          <a14:backgroundMark x1="49667" y1="39556" x2="49667" y2="39556"/>
                          <a14:backgroundMark x1="49778" y1="39333" x2="49778" y2="39333"/>
                          <a14:backgroundMark x1="63667" y1="39111" x2="63667" y2="39111"/>
                          <a14:backgroundMark x1="64222" y1="40222" x2="64222" y2="40222"/>
                          <a14:backgroundMark x1="63889" y1="40222" x2="63889" y2="40222"/>
                          <a14:backgroundMark x1="65889" y1="41556" x2="65889" y2="41556"/>
                          <a14:backgroundMark x1="67778" y1="39778" x2="67778" y2="39778"/>
                          <a14:backgroundMark x1="66000" y1="41556" x2="66000" y2="41556"/>
                          <a14:backgroundMark x1="65889" y1="40889" x2="65889" y2="40889"/>
                          <a14:backgroundMark x1="78333" y1="38000" x2="78333" y2="38000"/>
                          <a14:backgroundMark x1="78444" y1="42889" x2="78444" y2="42889"/>
                          <a14:backgroundMark x1="79444" y1="77111" x2="79444" y2="77111"/>
                          <a14:backgroundMark x1="87111" y1="61778" x2="87111" y2="61778"/>
                          <a14:backgroundMark x1="85000" y1="60667" x2="85000" y2="60667"/>
                          <a14:backgroundMark x1="46778" y1="58889" x2="46778" y2="58889"/>
                          <a14:backgroundMark x1="38000" y1="60889" x2="38000" y2="60889"/>
                          <a14:backgroundMark x1="38333" y1="60889" x2="38333" y2="60889"/>
                          <a14:backgroundMark x1="38222" y1="60222" x2="38222" y2="60222"/>
                          <a14:backgroundMark x1="38333" y1="60667" x2="38333" y2="60667"/>
                          <a14:backgroundMark x1="43778" y1="60222" x2="43778" y2="60222"/>
                          <a14:backgroundMark x1="43667" y1="60889" x2="43667" y2="60889"/>
                          <a14:backgroundMark x1="43667" y1="60667" x2="43667" y2="60667"/>
                          <a14:backgroundMark x1="57778" y1="54444" x2="57778" y2="53778"/>
                          <a14:backgroundMark x1="52889" y1="78667" x2="52889" y2="78667"/>
                          <a14:backgroundMark x1="65778" y1="76222" x2="65778" y2="76222"/>
                          <a14:backgroundMark x1="65778" y1="76889" x2="65778" y2="76889"/>
                          <a14:backgroundMark x1="71111" y1="78222" x2="71111" y2="78222"/>
                          <a14:backgroundMark x1="43556" y1="60444" x2="43556" y2="60444"/>
                          <a14:backgroundMark x1="55444" y1="72444" x2="55444" y2="72444"/>
                          <a14:backgroundMark x1="55444" y1="71778" x2="55444" y2="71778"/>
                          <a14:backgroundMark x1="65778" y1="76667" x2="65778" y2="76667"/>
                          <a14:backgroundMark x1="61667" y1="73778" x2="61667" y2="73778"/>
                          <a14:backgroundMark x1="60889" y1="73778" x2="60889" y2="73778"/>
                          <a14:backgroundMark x1="60889" y1="73556" x2="60778" y2="72889"/>
                          <a14:backgroundMark x1="73889" y1="77111" x2="73889" y2="76889"/>
                          <a14:backgroundMark x1="28889" y1="73111" x2="28889" y2="73111"/>
                          <a14:backgroundMark x1="28667" y1="75111" x2="28667" y2="75111"/>
                          <a14:backgroundMark x1="28778" y1="75111" x2="28778" y2="75111"/>
                          <a14:backgroundMark x1="28778" y1="74667" x2="28778" y2="74667"/>
                          <a14:backgroundMark x1="28444" y1="74222" x2="28444" y2="74222"/>
                          <a14:backgroundMark x1="28667" y1="74222" x2="28444" y2="74222"/>
                          <a14:backgroundMark x1="28556" y1="74444" x2="28556" y2="74444"/>
                          <a14:backgroundMark x1="28556" y1="74444" x2="28556" y2="74444"/>
                          <a14:backgroundMark x1="29000" y1="75556" x2="29000" y2="75556"/>
                          <a14:backgroundMark x1="28889" y1="73333" x2="28889" y2="73333"/>
                          <a14:backgroundMark x1="28778" y1="73333" x2="28778" y2="73333"/>
                          <a14:backgroundMark x1="28778" y1="74222" x2="28778" y2="74222"/>
                          <a14:backgroundMark x1="28889" y1="76222" x2="28889" y2="76222"/>
                          <a14:backgroundMark x1="28778" y1="72889" x2="28778" y2="72889"/>
                          <a14:backgroundMark x1="93444" y1="58667" x2="93444" y2="58667"/>
                        </a14:backgroundRemoval>
                      </a14:imgEffect>
                    </a14:imgLayer>
                  </a14:imgProps>
                </a:ext>
                <a:ext uri="{28A0092B-C50C-407E-A947-70E740481C1C}">
                  <a14:useLocalDpi xmlns:a14="http://schemas.microsoft.com/office/drawing/2010/main" val="0"/>
                </a:ext>
              </a:extLst>
            </a:blip>
            <a:srcRect/>
            <a:stretch>
              <a:fillRect/>
            </a:stretch>
          </p:blipFill>
          <p:spPr bwMode="auto">
            <a:xfrm>
              <a:off x="38836769" y="30229690"/>
              <a:ext cx="4929022" cy="2508856"/>
            </a:xfrm>
            <a:prstGeom prst="rect">
              <a:avLst/>
            </a:prstGeom>
            <a:noFill/>
            <a:extLst>
              <a:ext uri="{909E8E84-426E-40DD-AFC4-6F175D3DCCD1}">
                <a14:hiddenFill xmlns:a14="http://schemas.microsoft.com/office/drawing/2010/main">
                  <a:solidFill>
                    <a:srgbClr val="FFFFFF"/>
                  </a:solidFill>
                </a14:hiddenFill>
              </a:ext>
            </a:extLst>
          </p:spPr>
        </p:pic>
        <p:cxnSp>
          <p:nvCxnSpPr>
            <p:cNvPr id="1086" name="Straight Connector 1085">
              <a:extLst>
                <a:ext uri="{FF2B5EF4-FFF2-40B4-BE49-F238E27FC236}">
                  <a16:creationId xmlns:a16="http://schemas.microsoft.com/office/drawing/2014/main" id="{E18C4166-4227-8314-229D-7A2F70E96774}"/>
                </a:ext>
              </a:extLst>
            </p:cNvPr>
            <p:cNvCxnSpPr>
              <a:cxnSpLocks/>
            </p:cNvCxnSpPr>
            <p:nvPr/>
          </p:nvCxnSpPr>
          <p:spPr>
            <a:xfrm>
              <a:off x="40278318" y="32035972"/>
              <a:ext cx="0" cy="158315"/>
            </a:xfrm>
            <a:prstGeom prst="line">
              <a:avLst/>
            </a:prstGeom>
            <a:ln/>
          </p:spPr>
          <p:style>
            <a:lnRef idx="2">
              <a:schemeClr val="dk1"/>
            </a:lnRef>
            <a:fillRef idx="0">
              <a:schemeClr val="dk1"/>
            </a:fillRef>
            <a:effectRef idx="1">
              <a:schemeClr val="dk1"/>
            </a:effectRef>
            <a:fontRef idx="minor">
              <a:schemeClr val="tx1"/>
            </a:fontRef>
          </p:style>
        </p:cxnSp>
      </p:grpSp>
      <p:sp>
        <p:nvSpPr>
          <p:cNvPr id="10" name="TextBox 9">
            <a:extLst>
              <a:ext uri="{FF2B5EF4-FFF2-40B4-BE49-F238E27FC236}">
                <a16:creationId xmlns:a16="http://schemas.microsoft.com/office/drawing/2014/main" id="{7B9D47B9-6C02-B8FB-5EE0-B9B69961D85A}"/>
              </a:ext>
            </a:extLst>
          </p:cNvPr>
          <p:cNvSpPr txBox="1"/>
          <p:nvPr/>
        </p:nvSpPr>
        <p:spPr>
          <a:xfrm>
            <a:off x="1100858" y="14827664"/>
            <a:ext cx="12030193" cy="6338274"/>
          </a:xfrm>
          <a:prstGeom prst="rect">
            <a:avLst/>
          </a:prstGeom>
          <a:noFill/>
        </p:spPr>
        <p:txBody>
          <a:bodyPr wrap="square" rtlCol="0">
            <a:spAutoFit/>
          </a:bodyPr>
          <a:lstStyle/>
          <a:p>
            <a:pPr lvl="0">
              <a:lnSpc>
                <a:spcPct val="107000"/>
              </a:lnSpc>
              <a:spcAft>
                <a:spcPts val="800"/>
              </a:spcAft>
            </a:pPr>
            <a:r>
              <a:rPr lang="en-GB" sz="2600" kern="0" dirty="0">
                <a:effectLst/>
                <a:latin typeface="Verdana" panose="020B0604030504040204" pitchFamily="34" charset="0"/>
                <a:ea typeface="Verdana" panose="020B0604030504040204" pitchFamily="34" charset="0"/>
                <a:cs typeface="Times New Roman" panose="02020603050405020304" pitchFamily="18" charset="0"/>
              </a:rPr>
              <a:t>The purpose of this study is to understand the </a:t>
            </a:r>
            <a:r>
              <a:rPr lang="en-GB" sz="2600" b="1" kern="0" dirty="0">
                <a:effectLst/>
                <a:latin typeface="Verdana" panose="020B0604030504040204" pitchFamily="34" charset="0"/>
                <a:ea typeface="Verdana" panose="020B0604030504040204" pitchFamily="34" charset="0"/>
                <a:cs typeface="Times New Roman" panose="02020603050405020304" pitchFamily="18" charset="0"/>
              </a:rPr>
              <a:t>experience of digital natives aged 20 – 30 </a:t>
            </a:r>
            <a:r>
              <a:rPr lang="en-GB" sz="2600" kern="0" dirty="0">
                <a:effectLst/>
                <a:latin typeface="Verdana" panose="020B0604030504040204" pitchFamily="34" charset="0"/>
                <a:ea typeface="Verdana" panose="020B0604030504040204" pitchFamily="34" charset="0"/>
                <a:cs typeface="Times New Roman" panose="02020603050405020304" pitchFamily="18" charset="0"/>
              </a:rPr>
              <a:t>and how </a:t>
            </a:r>
            <a:r>
              <a:rPr lang="en-GB" sz="2600" b="1" kern="0" dirty="0">
                <a:effectLst/>
                <a:latin typeface="Verdana" panose="020B0604030504040204" pitchFamily="34" charset="0"/>
                <a:ea typeface="Verdana" panose="020B0604030504040204" pitchFamily="34" charset="0"/>
                <a:cs typeface="Times New Roman" panose="02020603050405020304" pitchFamily="18" charset="0"/>
              </a:rPr>
              <a:t>technology is used </a:t>
            </a:r>
            <a:r>
              <a:rPr lang="en-GB" sz="2600" kern="0" dirty="0">
                <a:effectLst/>
                <a:latin typeface="Verdana" panose="020B0604030504040204" pitchFamily="34" charset="0"/>
                <a:ea typeface="Verdana" panose="020B0604030504040204" pitchFamily="34" charset="0"/>
                <a:cs typeface="Times New Roman" panose="02020603050405020304" pitchFamily="18" charset="0"/>
              </a:rPr>
              <a:t>and </a:t>
            </a:r>
            <a:r>
              <a:rPr lang="en-GB" sz="2600" b="1" kern="0" dirty="0">
                <a:effectLst/>
                <a:latin typeface="Verdana" panose="020B0604030504040204" pitchFamily="34" charset="0"/>
                <a:ea typeface="Verdana" panose="020B0604030504040204" pitchFamily="34" charset="0"/>
                <a:cs typeface="Times New Roman" panose="02020603050405020304" pitchFamily="18" charset="0"/>
              </a:rPr>
              <a:t>influenced when they are walking within nature</a:t>
            </a:r>
            <a:r>
              <a:rPr lang="en-GB" sz="2600" kern="0" dirty="0">
                <a:effectLst/>
                <a:latin typeface="Verdana" panose="020B0604030504040204" pitchFamily="34" charset="0"/>
                <a:ea typeface="Verdana" panose="020B0604030504040204" pitchFamily="34" charset="0"/>
                <a:cs typeface="Times New Roman" panose="02020603050405020304" pitchFamily="18" charset="0"/>
              </a:rPr>
              <a:t>. </a:t>
            </a:r>
            <a:endParaRPr lang="en-GB" sz="2600" kern="0" dirty="0">
              <a:latin typeface="Verdana" panose="020B0604030504040204" pitchFamily="34" charset="0"/>
              <a:ea typeface="Verdana" panose="020B0604030504040204" pitchFamily="34" charset="0"/>
              <a:cs typeface="Times New Roman" panose="02020603050405020304" pitchFamily="18" charset="0"/>
            </a:endParaRPr>
          </a:p>
          <a:p>
            <a:pPr lvl="0">
              <a:lnSpc>
                <a:spcPct val="107000"/>
              </a:lnSpc>
            </a:pPr>
            <a:r>
              <a:rPr lang="en-GB" sz="2600" kern="0" dirty="0">
                <a:effectLst/>
                <a:latin typeface="Verdana" panose="020B0604030504040204" pitchFamily="34" charset="0"/>
                <a:ea typeface="Verdana" panose="020B0604030504040204" pitchFamily="34" charset="0"/>
                <a:cs typeface="Times New Roman" panose="02020603050405020304" pitchFamily="18" charset="0"/>
              </a:rPr>
              <a:t>This study will: </a:t>
            </a:r>
          </a:p>
          <a:p>
            <a:pPr lvl="0">
              <a:lnSpc>
                <a:spcPct val="107000"/>
              </a:lnSpc>
            </a:pPr>
            <a:endParaRPr lang="en-GB" sz="2600" kern="0" dirty="0">
              <a:effectLst/>
              <a:latin typeface="Verdana" panose="020B0604030504040204" pitchFamily="34" charset="0"/>
              <a:ea typeface="Verdana" panose="020B0604030504040204" pitchFamily="34" charset="0"/>
              <a:cs typeface="Times New Roman" panose="02020603050405020304" pitchFamily="18" charset="0"/>
            </a:endParaRPr>
          </a:p>
          <a:p>
            <a:pPr marL="342900" lvl="0" indent="-342900">
              <a:lnSpc>
                <a:spcPct val="107000"/>
              </a:lnSpc>
              <a:spcAft>
                <a:spcPts val="800"/>
              </a:spcAft>
              <a:buFont typeface="Courier New" panose="02070309020205020404" pitchFamily="49" charset="0"/>
              <a:buChar char="o"/>
            </a:pPr>
            <a:r>
              <a:rPr lang="en-GB" sz="2600" kern="0" dirty="0">
                <a:effectLst/>
                <a:latin typeface="Verdana" panose="020B0604030504040204" pitchFamily="34" charset="0"/>
                <a:ea typeface="Verdana" panose="020B0604030504040204" pitchFamily="34" charset="0"/>
                <a:cs typeface="Times New Roman" panose="02020603050405020304" pitchFamily="18" charset="0"/>
              </a:rPr>
              <a:t>To undertake observation on a group experiencing nature with the barrier of smart technologies.</a:t>
            </a:r>
          </a:p>
          <a:p>
            <a:pPr marL="342900" lvl="0" indent="-342900">
              <a:lnSpc>
                <a:spcPct val="107000"/>
              </a:lnSpc>
              <a:spcAft>
                <a:spcPts val="800"/>
              </a:spcAft>
              <a:buFont typeface="Courier New" panose="02070309020205020404" pitchFamily="49" charset="0"/>
              <a:buChar char="o"/>
            </a:pPr>
            <a:endParaRPr lang="en-GB" sz="2600" kern="100" dirty="0">
              <a:effectLst/>
              <a:latin typeface="Verdana" panose="020B0604030504040204" pitchFamily="34" charset="0"/>
              <a:ea typeface="Verdana" panose="020B0604030504040204" pitchFamily="34" charset="0"/>
              <a:cs typeface="Times New Roman" panose="02020603050405020304" pitchFamily="18" charset="0"/>
            </a:endParaRPr>
          </a:p>
          <a:p>
            <a:pPr marL="342900" lvl="0" indent="-342900">
              <a:lnSpc>
                <a:spcPct val="107000"/>
              </a:lnSpc>
              <a:spcAft>
                <a:spcPts val="800"/>
              </a:spcAft>
              <a:buFont typeface="Courier New" panose="02070309020205020404" pitchFamily="49" charset="0"/>
              <a:buChar char="o"/>
            </a:pPr>
            <a:r>
              <a:rPr lang="en-GB" sz="2600" kern="0" dirty="0">
                <a:effectLst/>
                <a:latin typeface="Verdana" panose="020B0604030504040204" pitchFamily="34" charset="0"/>
                <a:ea typeface="Verdana" panose="020B0604030504040204" pitchFamily="34" charset="0"/>
                <a:cs typeface="Times New Roman" panose="02020603050405020304" pitchFamily="18" charset="0"/>
              </a:rPr>
              <a:t>To engage the participants in semi-structured interviews to gain insight into the experience of the age bracket (20–30-year-olds).</a:t>
            </a:r>
          </a:p>
          <a:p>
            <a:pPr marL="342900" lvl="0" indent="-342900">
              <a:lnSpc>
                <a:spcPct val="107000"/>
              </a:lnSpc>
              <a:spcAft>
                <a:spcPts val="800"/>
              </a:spcAft>
              <a:buFont typeface="Courier New" panose="02070309020205020404" pitchFamily="49" charset="0"/>
              <a:buChar char="o"/>
            </a:pPr>
            <a:endParaRPr lang="en-GB" sz="2600" kern="100" dirty="0">
              <a:effectLst/>
              <a:latin typeface="Verdana" panose="020B0604030504040204" pitchFamily="34" charset="0"/>
              <a:ea typeface="Verdana" panose="020B0604030504040204" pitchFamily="34" charset="0"/>
              <a:cs typeface="Times New Roman" panose="02020603050405020304" pitchFamily="18" charset="0"/>
            </a:endParaRPr>
          </a:p>
          <a:p>
            <a:pPr marL="342900" lvl="0" indent="-342900">
              <a:lnSpc>
                <a:spcPct val="107000"/>
              </a:lnSpc>
              <a:spcAft>
                <a:spcPts val="800"/>
              </a:spcAft>
              <a:buFont typeface="Courier New" panose="02070309020205020404" pitchFamily="49" charset="0"/>
              <a:buChar char="o"/>
            </a:pPr>
            <a:r>
              <a:rPr lang="en-GB" sz="2600" kern="0" dirty="0">
                <a:effectLst/>
                <a:latin typeface="Verdana" panose="020B0604030504040204" pitchFamily="34" charset="0"/>
                <a:ea typeface="Verdana" panose="020B0604030504040204" pitchFamily="34" charset="0"/>
                <a:cs typeface="Times New Roman" panose="02020603050405020304" pitchFamily="18" charset="0"/>
              </a:rPr>
              <a:t>To gain an understanding on the influence of smart technologies on these experiences.</a:t>
            </a:r>
            <a:endParaRPr lang="en-GB" sz="2600" kern="100" dirty="0">
              <a:effectLst/>
              <a:latin typeface="Verdana" panose="020B0604030504040204" pitchFamily="34" charset="0"/>
              <a:ea typeface="Verdana" panose="020B060403050404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967EA85C-57A5-78FA-24DA-726469CA8240}"/>
              </a:ext>
            </a:extLst>
          </p:cNvPr>
          <p:cNvSpPr txBox="1"/>
          <p:nvPr/>
        </p:nvSpPr>
        <p:spPr>
          <a:xfrm>
            <a:off x="9276653" y="1480504"/>
            <a:ext cx="34193994" cy="769441"/>
          </a:xfrm>
          <a:prstGeom prst="rect">
            <a:avLst/>
          </a:prstGeom>
          <a:noFill/>
        </p:spPr>
        <p:txBody>
          <a:bodyPr wrap="square" rtlCol="0">
            <a:spAutoFit/>
          </a:bodyPr>
          <a:lstStyle/>
          <a:p>
            <a:r>
              <a:rPr lang="en-GB" sz="4400" dirty="0">
                <a:solidFill>
                  <a:schemeClr val="bg1"/>
                </a:solidFill>
              </a:rPr>
              <a:t>A study on the experience of digital natives aged 20-30 in nature and how wearable connected devices are used</a:t>
            </a:r>
          </a:p>
        </p:txBody>
      </p:sp>
      <p:sp>
        <p:nvSpPr>
          <p:cNvPr id="64" name="TextBox 63"/>
          <p:cNvSpPr txBox="1"/>
          <p:nvPr/>
        </p:nvSpPr>
        <p:spPr>
          <a:xfrm>
            <a:off x="1128806" y="22537067"/>
            <a:ext cx="11573321" cy="10279737"/>
          </a:xfrm>
          <a:prstGeom prst="rect">
            <a:avLst/>
          </a:prstGeom>
          <a:noFill/>
          <a:ln w="60325">
            <a:noFill/>
          </a:ln>
        </p:spPr>
        <p:txBody>
          <a:bodyPr wrap="square" lIns="457200" tIns="457200" rIns="457200" bIns="457200" rtlCol="0">
            <a:spAutoFit/>
          </a:bodyPr>
          <a:lstStyle/>
          <a:p>
            <a:r>
              <a:rPr lang="en-US" sz="2800" b="1" u="sng" dirty="0">
                <a:latin typeface="Verdana"/>
                <a:cs typeface="Verdana"/>
              </a:rPr>
              <a:t>Research Design: </a:t>
            </a:r>
            <a:r>
              <a:rPr lang="en-US" sz="2800" dirty="0">
                <a:latin typeface="Verdana"/>
                <a:cs typeface="Verdana"/>
              </a:rPr>
              <a:t>This research adopts a qualitative approach to understand the experiences of the participants through their thoughts and feelings .  </a:t>
            </a:r>
          </a:p>
          <a:p>
            <a:endParaRPr lang="en-US" sz="2800" dirty="0">
              <a:latin typeface="Verdana"/>
              <a:cs typeface="Verdana"/>
            </a:endParaRPr>
          </a:p>
          <a:p>
            <a:r>
              <a:rPr lang="en-US" sz="2800" b="1" u="sng" dirty="0">
                <a:latin typeface="Verdana"/>
                <a:cs typeface="Verdana"/>
              </a:rPr>
              <a:t>Participants: </a:t>
            </a:r>
            <a:r>
              <a:rPr lang="en-US" sz="2800" dirty="0">
                <a:latin typeface="Verdana"/>
                <a:cs typeface="Verdana"/>
              </a:rPr>
              <a:t>6 participants were selected using, a volunteer sample of young adults aged between 20 and 30. A mix of Male and Female participants was used.</a:t>
            </a:r>
          </a:p>
          <a:p>
            <a:endParaRPr lang="en-US" sz="2800" dirty="0">
              <a:latin typeface="Verdana"/>
              <a:cs typeface="Verdana"/>
            </a:endParaRPr>
          </a:p>
          <a:p>
            <a:r>
              <a:rPr lang="en-US" sz="2800" b="1" u="sng" dirty="0">
                <a:latin typeface="Verdana"/>
                <a:cs typeface="Verdana"/>
              </a:rPr>
              <a:t>Setting: </a:t>
            </a:r>
            <a:r>
              <a:rPr lang="en-US" sz="2800" dirty="0">
                <a:latin typeface="Verdana"/>
                <a:cs typeface="Verdana"/>
              </a:rPr>
              <a:t>A trail that was already established in a country park was used.</a:t>
            </a:r>
          </a:p>
          <a:p>
            <a:endParaRPr lang="en-US" sz="2800" b="1" u="sng" dirty="0">
              <a:latin typeface="Verdana"/>
              <a:cs typeface="Verdana"/>
            </a:endParaRPr>
          </a:p>
          <a:p>
            <a:r>
              <a:rPr lang="en-US" sz="2800" b="1" u="sng" dirty="0">
                <a:latin typeface="Verdana"/>
                <a:cs typeface="Verdana"/>
              </a:rPr>
              <a:t>Data collection: </a:t>
            </a:r>
          </a:p>
          <a:p>
            <a:r>
              <a:rPr lang="en-US" sz="2800" dirty="0">
                <a:latin typeface="Verdana"/>
                <a:cs typeface="Verdana"/>
              </a:rPr>
              <a:t>Two types of data collection were used:  </a:t>
            </a:r>
          </a:p>
          <a:p>
            <a:pPr marL="342900" indent="-342900">
              <a:buFont typeface="Courier New" panose="02070309020205020404" pitchFamily="49" charset="0"/>
              <a:buChar char="o"/>
            </a:pPr>
            <a:r>
              <a:rPr lang="en-US" sz="2800" dirty="0">
                <a:latin typeface="Verdana"/>
                <a:cs typeface="Verdana"/>
              </a:rPr>
              <a:t>Semi – structured interviews took place to better understand the participant’s experience through their own voice expressing their thoughts and feelings.</a:t>
            </a:r>
          </a:p>
          <a:p>
            <a:pPr marL="342900" indent="-342900">
              <a:buFont typeface="Courier New" panose="02070309020205020404" pitchFamily="49" charset="0"/>
              <a:buChar char="o"/>
            </a:pPr>
            <a:endParaRPr lang="en-US" sz="2800" dirty="0">
              <a:latin typeface="Verdana"/>
              <a:cs typeface="Verdana"/>
            </a:endParaRPr>
          </a:p>
          <a:p>
            <a:pPr marL="342900" indent="-342900">
              <a:buFont typeface="Courier New" panose="02070309020205020404" pitchFamily="49" charset="0"/>
              <a:buChar char="o"/>
            </a:pPr>
            <a:r>
              <a:rPr lang="en-US" sz="2800" dirty="0">
                <a:latin typeface="Verdana"/>
                <a:cs typeface="Verdana"/>
              </a:rPr>
              <a:t>Observations were also undertaken to provide further insight into the participant’s experience and interaction with technology and nature. </a:t>
            </a:r>
          </a:p>
          <a:p>
            <a:endParaRPr lang="en-US" sz="2400" dirty="0">
              <a:latin typeface="Verdana"/>
              <a:cs typeface="Verdana"/>
            </a:endParaRPr>
          </a:p>
          <a:p>
            <a:endParaRPr lang="en-US" sz="2400" dirty="0">
              <a:latin typeface="Verdana"/>
              <a:cs typeface="Verdana"/>
            </a:endParaRPr>
          </a:p>
        </p:txBody>
      </p:sp>
      <p:graphicFrame>
        <p:nvGraphicFramePr>
          <p:cNvPr id="80" name="Diagram 79">
            <a:extLst>
              <a:ext uri="{FF2B5EF4-FFF2-40B4-BE49-F238E27FC236}">
                <a16:creationId xmlns:a16="http://schemas.microsoft.com/office/drawing/2014/main" id="{316592EF-7F61-5BF5-CA4F-6866D651886C}"/>
              </a:ext>
            </a:extLst>
          </p:cNvPr>
          <p:cNvGraphicFramePr/>
          <p:nvPr>
            <p:extLst>
              <p:ext uri="{D42A27DB-BD31-4B8C-83A1-F6EECF244321}">
                <p14:modId xmlns:p14="http://schemas.microsoft.com/office/powerpoint/2010/main" val="1943852869"/>
              </p:ext>
            </p:extLst>
          </p:nvPr>
        </p:nvGraphicFramePr>
        <p:xfrm>
          <a:off x="21474239" y="4941770"/>
          <a:ext cx="10741293" cy="1083487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94" name="Rectangle 1093">
            <a:extLst>
              <a:ext uri="{FF2B5EF4-FFF2-40B4-BE49-F238E27FC236}">
                <a16:creationId xmlns:a16="http://schemas.microsoft.com/office/drawing/2014/main" id="{355B652D-A88C-065B-08B5-949636BE8FCB}"/>
              </a:ext>
            </a:extLst>
          </p:cNvPr>
          <p:cNvSpPr/>
          <p:nvPr/>
        </p:nvSpPr>
        <p:spPr>
          <a:xfrm>
            <a:off x="14552173" y="2968858"/>
            <a:ext cx="23875253" cy="983873"/>
          </a:xfrm>
          <a:prstGeom prst="rect">
            <a:avLst/>
          </a:prstGeom>
          <a:noFill/>
          <a:ln w="7620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Verdana" panose="020B0604030504040204" pitchFamily="34" charset="0"/>
                <a:ea typeface="Verdana" panose="020B0604030504040204" pitchFamily="34" charset="0"/>
              </a:rPr>
              <a:t>IDENTIFIED THEMES</a:t>
            </a:r>
          </a:p>
        </p:txBody>
      </p:sp>
      <p:sp>
        <p:nvSpPr>
          <p:cNvPr id="1097" name="Rectangle 1096">
            <a:extLst>
              <a:ext uri="{FF2B5EF4-FFF2-40B4-BE49-F238E27FC236}">
                <a16:creationId xmlns:a16="http://schemas.microsoft.com/office/drawing/2014/main" id="{EC3DA7FA-F799-EA54-3C6F-4B4DE95511F7}"/>
              </a:ext>
            </a:extLst>
          </p:cNvPr>
          <p:cNvSpPr/>
          <p:nvPr/>
        </p:nvSpPr>
        <p:spPr>
          <a:xfrm>
            <a:off x="13948732" y="21565230"/>
            <a:ext cx="19657665" cy="10640188"/>
          </a:xfrm>
          <a:prstGeom prst="rect">
            <a:avLst/>
          </a:prstGeom>
          <a:solidFill>
            <a:schemeClr val="bg1"/>
          </a:solidFill>
          <a:ln w="3810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96" name="Rectangle 1095">
            <a:extLst>
              <a:ext uri="{FF2B5EF4-FFF2-40B4-BE49-F238E27FC236}">
                <a16:creationId xmlns:a16="http://schemas.microsoft.com/office/drawing/2014/main" id="{04A7C959-1EB2-3B4B-E343-0EC9774CC7C3}"/>
              </a:ext>
            </a:extLst>
          </p:cNvPr>
          <p:cNvSpPr/>
          <p:nvPr/>
        </p:nvSpPr>
        <p:spPr>
          <a:xfrm rot="5400000">
            <a:off x="15777620" y="21534024"/>
            <a:ext cx="8976829" cy="11741129"/>
          </a:xfrm>
          <a:prstGeom prst="rect">
            <a:avLst/>
          </a:prstGeom>
          <a:solidFill>
            <a:schemeClr val="accent3">
              <a:lumMod val="40000"/>
              <a:lumOff val="60000"/>
            </a:schemeClr>
          </a:solidFill>
          <a:ln w="6032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98" name="TextBox 1097">
            <a:extLst>
              <a:ext uri="{FF2B5EF4-FFF2-40B4-BE49-F238E27FC236}">
                <a16:creationId xmlns:a16="http://schemas.microsoft.com/office/drawing/2014/main" id="{7B457673-722C-E489-9137-3C3E9D6FEA54}"/>
              </a:ext>
            </a:extLst>
          </p:cNvPr>
          <p:cNvSpPr txBox="1"/>
          <p:nvPr/>
        </p:nvSpPr>
        <p:spPr>
          <a:xfrm>
            <a:off x="15514204" y="21569141"/>
            <a:ext cx="15273885" cy="1538883"/>
          </a:xfrm>
          <a:prstGeom prst="rect">
            <a:avLst/>
          </a:prstGeom>
          <a:noFill/>
        </p:spPr>
        <p:txBody>
          <a:bodyPr wrap="square" lIns="457200" tIns="457200" rIns="457200" bIns="457200" rtlCol="0">
            <a:spAutoFit/>
          </a:bodyPr>
          <a:lstStyle/>
          <a:p>
            <a:pPr algn="ctr"/>
            <a:r>
              <a:rPr lang="en-US" sz="4000" b="1" dirty="0">
                <a:latin typeface="Verdana"/>
                <a:cs typeface="Verdana"/>
              </a:rPr>
              <a:t>Initial Findings</a:t>
            </a:r>
            <a:endParaRPr lang="en-US" sz="5000" b="1" dirty="0">
              <a:latin typeface="Verdana"/>
              <a:cs typeface="Verdana"/>
            </a:endParaRPr>
          </a:p>
        </p:txBody>
      </p:sp>
      <p:sp>
        <p:nvSpPr>
          <p:cNvPr id="1102" name="Rectangle 1101">
            <a:extLst>
              <a:ext uri="{FF2B5EF4-FFF2-40B4-BE49-F238E27FC236}">
                <a16:creationId xmlns:a16="http://schemas.microsoft.com/office/drawing/2014/main" id="{9D8C61EA-86B4-5D10-DA41-0E871AABE8AA}"/>
              </a:ext>
            </a:extLst>
          </p:cNvPr>
          <p:cNvSpPr/>
          <p:nvPr/>
        </p:nvSpPr>
        <p:spPr>
          <a:xfrm>
            <a:off x="34168591" y="23108024"/>
            <a:ext cx="9436955" cy="9050670"/>
          </a:xfrm>
          <a:prstGeom prst="rect">
            <a:avLst/>
          </a:prstGeom>
          <a:solidFill>
            <a:schemeClr val="bg1"/>
          </a:solidFill>
          <a:ln w="3810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03" name="Rectangle 1102">
            <a:extLst>
              <a:ext uri="{FF2B5EF4-FFF2-40B4-BE49-F238E27FC236}">
                <a16:creationId xmlns:a16="http://schemas.microsoft.com/office/drawing/2014/main" id="{7F5C11AA-7F82-39F9-F904-172A362A37FA}"/>
              </a:ext>
            </a:extLst>
          </p:cNvPr>
          <p:cNvSpPr/>
          <p:nvPr/>
        </p:nvSpPr>
        <p:spPr>
          <a:xfrm rot="5400000">
            <a:off x="35091330" y="23622416"/>
            <a:ext cx="7447277" cy="8432059"/>
          </a:xfrm>
          <a:prstGeom prst="rect">
            <a:avLst/>
          </a:prstGeom>
          <a:solidFill>
            <a:schemeClr val="accent3">
              <a:lumMod val="20000"/>
              <a:lumOff val="80000"/>
            </a:schemeClr>
          </a:solidFill>
          <a:ln w="6032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04" name="TextBox 1103">
            <a:extLst>
              <a:ext uri="{FF2B5EF4-FFF2-40B4-BE49-F238E27FC236}">
                <a16:creationId xmlns:a16="http://schemas.microsoft.com/office/drawing/2014/main" id="{6B960DA5-C47E-FDED-5F55-97CA25796D88}"/>
              </a:ext>
            </a:extLst>
          </p:cNvPr>
          <p:cNvSpPr txBox="1"/>
          <p:nvPr/>
        </p:nvSpPr>
        <p:spPr>
          <a:xfrm>
            <a:off x="35284304" y="23068770"/>
            <a:ext cx="7332457" cy="1538883"/>
          </a:xfrm>
          <a:prstGeom prst="rect">
            <a:avLst/>
          </a:prstGeom>
          <a:noFill/>
        </p:spPr>
        <p:txBody>
          <a:bodyPr wrap="square" lIns="457200" tIns="457200" rIns="457200" bIns="457200" rtlCol="0">
            <a:spAutoFit/>
          </a:bodyPr>
          <a:lstStyle/>
          <a:p>
            <a:pPr algn="ctr"/>
            <a:r>
              <a:rPr lang="en-US" sz="4000" b="1" dirty="0">
                <a:latin typeface="Verdana"/>
                <a:cs typeface="Verdana"/>
              </a:rPr>
              <a:t>CONCLUSION</a:t>
            </a:r>
            <a:endParaRPr lang="en-US" sz="5000" b="1" dirty="0">
              <a:latin typeface="Verdana"/>
              <a:cs typeface="Verdana"/>
            </a:endParaRPr>
          </a:p>
        </p:txBody>
      </p:sp>
      <p:sp>
        <p:nvSpPr>
          <p:cNvPr id="1109" name="TextBox 1108">
            <a:extLst>
              <a:ext uri="{FF2B5EF4-FFF2-40B4-BE49-F238E27FC236}">
                <a16:creationId xmlns:a16="http://schemas.microsoft.com/office/drawing/2014/main" id="{6607D0A2-01C7-95A8-5E58-085961E05657}"/>
              </a:ext>
            </a:extLst>
          </p:cNvPr>
          <p:cNvSpPr txBox="1"/>
          <p:nvPr/>
        </p:nvSpPr>
        <p:spPr>
          <a:xfrm>
            <a:off x="34817726" y="24187412"/>
            <a:ext cx="8294049" cy="8217634"/>
          </a:xfrm>
          <a:prstGeom prst="rect">
            <a:avLst/>
          </a:prstGeom>
          <a:noFill/>
        </p:spPr>
        <p:txBody>
          <a:bodyPr wrap="square" rtlCol="0">
            <a:spAutoFit/>
          </a:bodyPr>
          <a:lstStyle/>
          <a:p>
            <a:r>
              <a:rPr lang="en-GB" sz="2800" dirty="0">
                <a:latin typeface="Verdana" panose="020B0604030504040204" pitchFamily="34" charset="0"/>
                <a:ea typeface="Verdana" panose="020B0604030504040204" pitchFamily="34" charset="0"/>
              </a:rPr>
              <a:t>Following this initial study into the experience of 20 – 30-year-olds within nature. There is a subconscious connection to their smart wearable technology. However, this did not necessarily detract from their experience on the walk as they showed a level of connection to nature. </a:t>
            </a:r>
          </a:p>
          <a:p>
            <a:endParaRPr lang="en-GB" sz="2800" dirty="0">
              <a:latin typeface="Verdana" panose="020B0604030504040204" pitchFamily="34" charset="0"/>
              <a:ea typeface="Verdana" panose="020B0604030504040204" pitchFamily="34" charset="0"/>
            </a:endParaRPr>
          </a:p>
          <a:p>
            <a:r>
              <a:rPr lang="en-GB" sz="2800" dirty="0">
                <a:latin typeface="Verdana" panose="020B0604030504040204" pitchFamily="34" charset="0"/>
                <a:ea typeface="Verdana" panose="020B0604030504040204" pitchFamily="34" charset="0"/>
              </a:rPr>
              <a:t>There was discussion around other experiences within nature and the use of apps and wanting to understand the environment was largely mentioned.</a:t>
            </a:r>
          </a:p>
          <a:p>
            <a:endParaRPr lang="en-GB" sz="2800" dirty="0">
              <a:latin typeface="Verdana" panose="020B0604030504040204" pitchFamily="34" charset="0"/>
              <a:ea typeface="Verdana" panose="020B0604030504040204" pitchFamily="34" charset="0"/>
            </a:endParaRPr>
          </a:p>
          <a:p>
            <a:r>
              <a:rPr lang="en-GB" sz="2800" dirty="0">
                <a:latin typeface="Verdana" panose="020B0604030504040204" pitchFamily="34" charset="0"/>
                <a:ea typeface="Verdana" panose="020B0604030504040204" pitchFamily="34" charset="0"/>
              </a:rPr>
              <a:t>Further research is needed to explore larger and more diverse sample groups. To add to the field of research as discussed by  and expand on my findings from this study. </a:t>
            </a:r>
          </a:p>
          <a:p>
            <a:endParaRPr lang="en-GB" sz="2800" dirty="0"/>
          </a:p>
          <a:p>
            <a:endParaRPr lang="en-GB" sz="2400" dirty="0"/>
          </a:p>
        </p:txBody>
      </p:sp>
      <p:sp>
        <p:nvSpPr>
          <p:cNvPr id="1113" name="Flowchart: Alternate Process 1112">
            <a:extLst>
              <a:ext uri="{FF2B5EF4-FFF2-40B4-BE49-F238E27FC236}">
                <a16:creationId xmlns:a16="http://schemas.microsoft.com/office/drawing/2014/main" id="{F9B1E0B6-EE7D-A10D-7ABA-B0FD242B24A1}"/>
              </a:ext>
            </a:extLst>
          </p:cNvPr>
          <p:cNvSpPr/>
          <p:nvPr/>
        </p:nvSpPr>
        <p:spPr>
          <a:xfrm>
            <a:off x="32700225" y="4351045"/>
            <a:ext cx="9565375" cy="1793030"/>
          </a:xfrm>
          <a:custGeom>
            <a:avLst/>
            <a:gdLst>
              <a:gd name="connsiteX0" fmla="*/ 0 w 9565375"/>
              <a:gd name="connsiteY0" fmla="*/ 298838 h 1793030"/>
              <a:gd name="connsiteX1" fmla="*/ 298838 w 9565375"/>
              <a:gd name="connsiteY1" fmla="*/ 0 h 1793030"/>
              <a:gd name="connsiteX2" fmla="*/ 1078338 w 9565375"/>
              <a:gd name="connsiteY2" fmla="*/ 0 h 1793030"/>
              <a:gd name="connsiteX3" fmla="*/ 1857838 w 9565375"/>
              <a:gd name="connsiteY3" fmla="*/ 0 h 1793030"/>
              <a:gd name="connsiteX4" fmla="*/ 2278630 w 9565375"/>
              <a:gd name="connsiteY4" fmla="*/ 0 h 1793030"/>
              <a:gd name="connsiteX5" fmla="*/ 2789099 w 9565375"/>
              <a:gd name="connsiteY5" fmla="*/ 0 h 1793030"/>
              <a:gd name="connsiteX6" fmla="*/ 3389245 w 9565375"/>
              <a:gd name="connsiteY6" fmla="*/ 0 h 1793030"/>
              <a:gd name="connsiteX7" fmla="*/ 4079068 w 9565375"/>
              <a:gd name="connsiteY7" fmla="*/ 0 h 1793030"/>
              <a:gd name="connsiteX8" fmla="*/ 4499860 w 9565375"/>
              <a:gd name="connsiteY8" fmla="*/ 0 h 1793030"/>
              <a:gd name="connsiteX9" fmla="*/ 5100006 w 9565375"/>
              <a:gd name="connsiteY9" fmla="*/ 0 h 1793030"/>
              <a:gd name="connsiteX10" fmla="*/ 5610475 w 9565375"/>
              <a:gd name="connsiteY10" fmla="*/ 0 h 1793030"/>
              <a:gd name="connsiteX11" fmla="*/ 6120944 w 9565375"/>
              <a:gd name="connsiteY11" fmla="*/ 0 h 1793030"/>
              <a:gd name="connsiteX12" fmla="*/ 6721090 w 9565375"/>
              <a:gd name="connsiteY12" fmla="*/ 0 h 1793030"/>
              <a:gd name="connsiteX13" fmla="*/ 7141882 w 9565375"/>
              <a:gd name="connsiteY13" fmla="*/ 0 h 1793030"/>
              <a:gd name="connsiteX14" fmla="*/ 7652351 w 9565375"/>
              <a:gd name="connsiteY14" fmla="*/ 0 h 1793030"/>
              <a:gd name="connsiteX15" fmla="*/ 8521528 w 9565375"/>
              <a:gd name="connsiteY15" fmla="*/ 0 h 1793030"/>
              <a:gd name="connsiteX16" fmla="*/ 9266537 w 9565375"/>
              <a:gd name="connsiteY16" fmla="*/ 0 h 1793030"/>
              <a:gd name="connsiteX17" fmla="*/ 9565375 w 9565375"/>
              <a:gd name="connsiteY17" fmla="*/ 298838 h 1793030"/>
              <a:gd name="connsiteX18" fmla="*/ 9565375 w 9565375"/>
              <a:gd name="connsiteY18" fmla="*/ 920422 h 1793030"/>
              <a:gd name="connsiteX19" fmla="*/ 9565375 w 9565375"/>
              <a:gd name="connsiteY19" fmla="*/ 1494192 h 1793030"/>
              <a:gd name="connsiteX20" fmla="*/ 9266537 w 9565375"/>
              <a:gd name="connsiteY20" fmla="*/ 1793030 h 1793030"/>
              <a:gd name="connsiteX21" fmla="*/ 8576714 w 9565375"/>
              <a:gd name="connsiteY21" fmla="*/ 1793030 h 1793030"/>
              <a:gd name="connsiteX22" fmla="*/ 7886891 w 9565375"/>
              <a:gd name="connsiteY22" fmla="*/ 1793030 h 1793030"/>
              <a:gd name="connsiteX23" fmla="*/ 7376422 w 9565375"/>
              <a:gd name="connsiteY23" fmla="*/ 1793030 h 1793030"/>
              <a:gd name="connsiteX24" fmla="*/ 6955630 w 9565375"/>
              <a:gd name="connsiteY24" fmla="*/ 1793030 h 1793030"/>
              <a:gd name="connsiteX25" fmla="*/ 6355484 w 9565375"/>
              <a:gd name="connsiteY25" fmla="*/ 1793030 h 1793030"/>
              <a:gd name="connsiteX26" fmla="*/ 5755338 w 9565375"/>
              <a:gd name="connsiteY26" fmla="*/ 1793030 h 1793030"/>
              <a:gd name="connsiteX27" fmla="*/ 5244869 w 9565375"/>
              <a:gd name="connsiteY27" fmla="*/ 1793030 h 1793030"/>
              <a:gd name="connsiteX28" fmla="*/ 4465369 w 9565375"/>
              <a:gd name="connsiteY28" fmla="*/ 1793030 h 1793030"/>
              <a:gd name="connsiteX29" fmla="*/ 4044577 w 9565375"/>
              <a:gd name="connsiteY29" fmla="*/ 1793030 h 1793030"/>
              <a:gd name="connsiteX30" fmla="*/ 3354754 w 9565375"/>
              <a:gd name="connsiteY30" fmla="*/ 1793030 h 1793030"/>
              <a:gd name="connsiteX31" fmla="*/ 2844285 w 9565375"/>
              <a:gd name="connsiteY31" fmla="*/ 1793030 h 1793030"/>
              <a:gd name="connsiteX32" fmla="*/ 2423493 w 9565375"/>
              <a:gd name="connsiteY32" fmla="*/ 1793030 h 1793030"/>
              <a:gd name="connsiteX33" fmla="*/ 1733670 w 9565375"/>
              <a:gd name="connsiteY33" fmla="*/ 1793030 h 1793030"/>
              <a:gd name="connsiteX34" fmla="*/ 954170 w 9565375"/>
              <a:gd name="connsiteY34" fmla="*/ 1793030 h 1793030"/>
              <a:gd name="connsiteX35" fmla="*/ 298838 w 9565375"/>
              <a:gd name="connsiteY35" fmla="*/ 1793030 h 1793030"/>
              <a:gd name="connsiteX36" fmla="*/ 0 w 9565375"/>
              <a:gd name="connsiteY36" fmla="*/ 1494192 h 1793030"/>
              <a:gd name="connsiteX37" fmla="*/ 0 w 9565375"/>
              <a:gd name="connsiteY37" fmla="*/ 884561 h 1793030"/>
              <a:gd name="connsiteX38" fmla="*/ 0 w 9565375"/>
              <a:gd name="connsiteY38" fmla="*/ 298838 h 179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565375" h="1793030" fill="none" extrusionOk="0">
                <a:moveTo>
                  <a:pt x="0" y="298838"/>
                </a:moveTo>
                <a:cubicBezTo>
                  <a:pt x="9916" y="104891"/>
                  <a:pt x="132160" y="22455"/>
                  <a:pt x="298838" y="0"/>
                </a:cubicBezTo>
                <a:cubicBezTo>
                  <a:pt x="485245" y="4097"/>
                  <a:pt x="886242" y="-17182"/>
                  <a:pt x="1078338" y="0"/>
                </a:cubicBezTo>
                <a:cubicBezTo>
                  <a:pt x="1270434" y="17182"/>
                  <a:pt x="1552463" y="27134"/>
                  <a:pt x="1857838" y="0"/>
                </a:cubicBezTo>
                <a:cubicBezTo>
                  <a:pt x="2163213" y="-27134"/>
                  <a:pt x="2110815" y="-2533"/>
                  <a:pt x="2278630" y="0"/>
                </a:cubicBezTo>
                <a:cubicBezTo>
                  <a:pt x="2446445" y="2533"/>
                  <a:pt x="2550194" y="3463"/>
                  <a:pt x="2789099" y="0"/>
                </a:cubicBezTo>
                <a:cubicBezTo>
                  <a:pt x="3028004" y="-3463"/>
                  <a:pt x="3139888" y="-17448"/>
                  <a:pt x="3389245" y="0"/>
                </a:cubicBezTo>
                <a:cubicBezTo>
                  <a:pt x="3638602" y="17448"/>
                  <a:pt x="3850914" y="-6094"/>
                  <a:pt x="4079068" y="0"/>
                </a:cubicBezTo>
                <a:cubicBezTo>
                  <a:pt x="4307222" y="6094"/>
                  <a:pt x="4312973" y="9029"/>
                  <a:pt x="4499860" y="0"/>
                </a:cubicBezTo>
                <a:cubicBezTo>
                  <a:pt x="4686747" y="-9029"/>
                  <a:pt x="4801801" y="2672"/>
                  <a:pt x="5100006" y="0"/>
                </a:cubicBezTo>
                <a:cubicBezTo>
                  <a:pt x="5398211" y="-2672"/>
                  <a:pt x="5448943" y="3300"/>
                  <a:pt x="5610475" y="0"/>
                </a:cubicBezTo>
                <a:cubicBezTo>
                  <a:pt x="5772007" y="-3300"/>
                  <a:pt x="5883650" y="-214"/>
                  <a:pt x="6120944" y="0"/>
                </a:cubicBezTo>
                <a:cubicBezTo>
                  <a:pt x="6358238" y="214"/>
                  <a:pt x="6458946" y="-21126"/>
                  <a:pt x="6721090" y="0"/>
                </a:cubicBezTo>
                <a:cubicBezTo>
                  <a:pt x="6983234" y="21126"/>
                  <a:pt x="7047098" y="-6004"/>
                  <a:pt x="7141882" y="0"/>
                </a:cubicBezTo>
                <a:cubicBezTo>
                  <a:pt x="7236666" y="6004"/>
                  <a:pt x="7485634" y="-22136"/>
                  <a:pt x="7652351" y="0"/>
                </a:cubicBezTo>
                <a:cubicBezTo>
                  <a:pt x="7819068" y="22136"/>
                  <a:pt x="8277909" y="-37648"/>
                  <a:pt x="8521528" y="0"/>
                </a:cubicBezTo>
                <a:cubicBezTo>
                  <a:pt x="8765147" y="37648"/>
                  <a:pt x="9028613" y="-3968"/>
                  <a:pt x="9266537" y="0"/>
                </a:cubicBezTo>
                <a:cubicBezTo>
                  <a:pt x="9436682" y="-16861"/>
                  <a:pt x="9537384" y="150404"/>
                  <a:pt x="9565375" y="298838"/>
                </a:cubicBezTo>
                <a:cubicBezTo>
                  <a:pt x="9552173" y="600177"/>
                  <a:pt x="9576816" y="705868"/>
                  <a:pt x="9565375" y="920422"/>
                </a:cubicBezTo>
                <a:cubicBezTo>
                  <a:pt x="9553934" y="1134976"/>
                  <a:pt x="9573389" y="1267168"/>
                  <a:pt x="9565375" y="1494192"/>
                </a:cubicBezTo>
                <a:cubicBezTo>
                  <a:pt x="9588549" y="1633889"/>
                  <a:pt x="9428546" y="1814322"/>
                  <a:pt x="9266537" y="1793030"/>
                </a:cubicBezTo>
                <a:cubicBezTo>
                  <a:pt x="8945922" y="1792551"/>
                  <a:pt x="8902981" y="1826850"/>
                  <a:pt x="8576714" y="1793030"/>
                </a:cubicBezTo>
                <a:cubicBezTo>
                  <a:pt x="8250447" y="1759210"/>
                  <a:pt x="8142564" y="1787116"/>
                  <a:pt x="7886891" y="1793030"/>
                </a:cubicBezTo>
                <a:cubicBezTo>
                  <a:pt x="7631218" y="1798944"/>
                  <a:pt x="7528687" y="1791812"/>
                  <a:pt x="7376422" y="1793030"/>
                </a:cubicBezTo>
                <a:cubicBezTo>
                  <a:pt x="7224157" y="1794248"/>
                  <a:pt x="7082023" y="1797158"/>
                  <a:pt x="6955630" y="1793030"/>
                </a:cubicBezTo>
                <a:cubicBezTo>
                  <a:pt x="6829237" y="1788902"/>
                  <a:pt x="6619241" y="1780438"/>
                  <a:pt x="6355484" y="1793030"/>
                </a:cubicBezTo>
                <a:cubicBezTo>
                  <a:pt x="6091727" y="1805622"/>
                  <a:pt x="5889354" y="1812661"/>
                  <a:pt x="5755338" y="1793030"/>
                </a:cubicBezTo>
                <a:cubicBezTo>
                  <a:pt x="5621322" y="1773399"/>
                  <a:pt x="5364998" y="1769532"/>
                  <a:pt x="5244869" y="1793030"/>
                </a:cubicBezTo>
                <a:cubicBezTo>
                  <a:pt x="5124740" y="1816528"/>
                  <a:pt x="4759737" y="1778235"/>
                  <a:pt x="4465369" y="1793030"/>
                </a:cubicBezTo>
                <a:cubicBezTo>
                  <a:pt x="4171001" y="1807825"/>
                  <a:pt x="4137094" y="1776599"/>
                  <a:pt x="4044577" y="1793030"/>
                </a:cubicBezTo>
                <a:cubicBezTo>
                  <a:pt x="3952060" y="1809461"/>
                  <a:pt x="3653254" y="1773516"/>
                  <a:pt x="3354754" y="1793030"/>
                </a:cubicBezTo>
                <a:cubicBezTo>
                  <a:pt x="3056254" y="1812544"/>
                  <a:pt x="3045481" y="1799322"/>
                  <a:pt x="2844285" y="1793030"/>
                </a:cubicBezTo>
                <a:cubicBezTo>
                  <a:pt x="2643089" y="1786738"/>
                  <a:pt x="2559037" y="1801941"/>
                  <a:pt x="2423493" y="1793030"/>
                </a:cubicBezTo>
                <a:cubicBezTo>
                  <a:pt x="2287949" y="1784119"/>
                  <a:pt x="1994433" y="1770422"/>
                  <a:pt x="1733670" y="1793030"/>
                </a:cubicBezTo>
                <a:cubicBezTo>
                  <a:pt x="1472907" y="1815638"/>
                  <a:pt x="1230250" y="1779982"/>
                  <a:pt x="954170" y="1793030"/>
                </a:cubicBezTo>
                <a:cubicBezTo>
                  <a:pt x="678090" y="1806078"/>
                  <a:pt x="578327" y="1773443"/>
                  <a:pt x="298838" y="1793030"/>
                </a:cubicBezTo>
                <a:cubicBezTo>
                  <a:pt x="135998" y="1755130"/>
                  <a:pt x="-670" y="1665350"/>
                  <a:pt x="0" y="1494192"/>
                </a:cubicBezTo>
                <a:cubicBezTo>
                  <a:pt x="-27014" y="1301948"/>
                  <a:pt x="29291" y="1161615"/>
                  <a:pt x="0" y="884561"/>
                </a:cubicBezTo>
                <a:cubicBezTo>
                  <a:pt x="-29291" y="607507"/>
                  <a:pt x="-11997" y="566320"/>
                  <a:pt x="0" y="298838"/>
                </a:cubicBezTo>
                <a:close/>
              </a:path>
              <a:path w="9565375" h="1793030" stroke="0" extrusionOk="0">
                <a:moveTo>
                  <a:pt x="0" y="298838"/>
                </a:moveTo>
                <a:cubicBezTo>
                  <a:pt x="18857" y="158450"/>
                  <a:pt x="125534" y="-13068"/>
                  <a:pt x="298838" y="0"/>
                </a:cubicBezTo>
                <a:cubicBezTo>
                  <a:pt x="730974" y="-22946"/>
                  <a:pt x="989633" y="29054"/>
                  <a:pt x="1168015" y="0"/>
                </a:cubicBezTo>
                <a:cubicBezTo>
                  <a:pt x="1346397" y="-29054"/>
                  <a:pt x="1476497" y="19962"/>
                  <a:pt x="1768161" y="0"/>
                </a:cubicBezTo>
                <a:cubicBezTo>
                  <a:pt x="2059825" y="-19962"/>
                  <a:pt x="2149388" y="-17467"/>
                  <a:pt x="2278630" y="0"/>
                </a:cubicBezTo>
                <a:cubicBezTo>
                  <a:pt x="2407872" y="17467"/>
                  <a:pt x="2899627" y="36568"/>
                  <a:pt x="3147807" y="0"/>
                </a:cubicBezTo>
                <a:cubicBezTo>
                  <a:pt x="3395987" y="-36568"/>
                  <a:pt x="3666227" y="-40660"/>
                  <a:pt x="4016984" y="0"/>
                </a:cubicBezTo>
                <a:cubicBezTo>
                  <a:pt x="4367741" y="40660"/>
                  <a:pt x="4620791" y="16987"/>
                  <a:pt x="4886161" y="0"/>
                </a:cubicBezTo>
                <a:cubicBezTo>
                  <a:pt x="5151531" y="-16987"/>
                  <a:pt x="5407847" y="-15381"/>
                  <a:pt x="5575984" y="0"/>
                </a:cubicBezTo>
                <a:cubicBezTo>
                  <a:pt x="5744121" y="15381"/>
                  <a:pt x="5888096" y="18504"/>
                  <a:pt x="5996776" y="0"/>
                </a:cubicBezTo>
                <a:cubicBezTo>
                  <a:pt x="6105456" y="-18504"/>
                  <a:pt x="6437728" y="11473"/>
                  <a:pt x="6596922" y="0"/>
                </a:cubicBezTo>
                <a:cubicBezTo>
                  <a:pt x="6756116" y="-11473"/>
                  <a:pt x="6848530" y="-3097"/>
                  <a:pt x="7017714" y="0"/>
                </a:cubicBezTo>
                <a:cubicBezTo>
                  <a:pt x="7186898" y="3097"/>
                  <a:pt x="7283638" y="5173"/>
                  <a:pt x="7528183" y="0"/>
                </a:cubicBezTo>
                <a:cubicBezTo>
                  <a:pt x="7772728" y="-5173"/>
                  <a:pt x="7988497" y="32984"/>
                  <a:pt x="8307683" y="0"/>
                </a:cubicBezTo>
                <a:cubicBezTo>
                  <a:pt x="8626869" y="-32984"/>
                  <a:pt x="8907628" y="-43850"/>
                  <a:pt x="9266537" y="0"/>
                </a:cubicBezTo>
                <a:cubicBezTo>
                  <a:pt x="9433590" y="11809"/>
                  <a:pt x="9593087" y="117447"/>
                  <a:pt x="9565375" y="298838"/>
                </a:cubicBezTo>
                <a:cubicBezTo>
                  <a:pt x="9560282" y="526754"/>
                  <a:pt x="9570663" y="749870"/>
                  <a:pt x="9565375" y="884561"/>
                </a:cubicBezTo>
                <a:cubicBezTo>
                  <a:pt x="9560087" y="1019252"/>
                  <a:pt x="9537392" y="1211894"/>
                  <a:pt x="9565375" y="1494192"/>
                </a:cubicBezTo>
                <a:cubicBezTo>
                  <a:pt x="9587218" y="1678469"/>
                  <a:pt x="9436181" y="1791654"/>
                  <a:pt x="9266537" y="1793030"/>
                </a:cubicBezTo>
                <a:cubicBezTo>
                  <a:pt x="9112090" y="1764075"/>
                  <a:pt x="8813053" y="1813283"/>
                  <a:pt x="8666391" y="1793030"/>
                </a:cubicBezTo>
                <a:cubicBezTo>
                  <a:pt x="8519729" y="1772777"/>
                  <a:pt x="8183245" y="1772358"/>
                  <a:pt x="7976568" y="1793030"/>
                </a:cubicBezTo>
                <a:cubicBezTo>
                  <a:pt x="7769891" y="1813702"/>
                  <a:pt x="7465886" y="1777656"/>
                  <a:pt x="7197068" y="1793030"/>
                </a:cubicBezTo>
                <a:cubicBezTo>
                  <a:pt x="6928250" y="1808404"/>
                  <a:pt x="6593127" y="1800463"/>
                  <a:pt x="6417568" y="1793030"/>
                </a:cubicBezTo>
                <a:cubicBezTo>
                  <a:pt x="6242009" y="1785597"/>
                  <a:pt x="6040955" y="1809336"/>
                  <a:pt x="5907099" y="1793030"/>
                </a:cubicBezTo>
                <a:cubicBezTo>
                  <a:pt x="5773243" y="1776724"/>
                  <a:pt x="5529692" y="1807043"/>
                  <a:pt x="5396630" y="1793030"/>
                </a:cubicBezTo>
                <a:cubicBezTo>
                  <a:pt x="5263568" y="1779017"/>
                  <a:pt x="5051050" y="1795808"/>
                  <a:pt x="4796484" y="1793030"/>
                </a:cubicBezTo>
                <a:cubicBezTo>
                  <a:pt x="4541918" y="1790252"/>
                  <a:pt x="4298891" y="1751452"/>
                  <a:pt x="3927307" y="1793030"/>
                </a:cubicBezTo>
                <a:cubicBezTo>
                  <a:pt x="3555723" y="1834608"/>
                  <a:pt x="3586479" y="1810648"/>
                  <a:pt x="3416838" y="1793030"/>
                </a:cubicBezTo>
                <a:cubicBezTo>
                  <a:pt x="3247197" y="1775412"/>
                  <a:pt x="3111208" y="1798106"/>
                  <a:pt x="2816692" y="1793030"/>
                </a:cubicBezTo>
                <a:cubicBezTo>
                  <a:pt x="2522176" y="1787954"/>
                  <a:pt x="2486187" y="1784609"/>
                  <a:pt x="2306223" y="1793030"/>
                </a:cubicBezTo>
                <a:cubicBezTo>
                  <a:pt x="2126259" y="1801451"/>
                  <a:pt x="2023818" y="1810222"/>
                  <a:pt x="1885431" y="1793030"/>
                </a:cubicBezTo>
                <a:cubicBezTo>
                  <a:pt x="1747044" y="1775838"/>
                  <a:pt x="1438705" y="1794912"/>
                  <a:pt x="1285285" y="1793030"/>
                </a:cubicBezTo>
                <a:cubicBezTo>
                  <a:pt x="1131865" y="1791148"/>
                  <a:pt x="596112" y="1835446"/>
                  <a:pt x="298838" y="1793030"/>
                </a:cubicBezTo>
                <a:cubicBezTo>
                  <a:pt x="123548" y="1777051"/>
                  <a:pt x="8402" y="1639137"/>
                  <a:pt x="0" y="1494192"/>
                </a:cubicBezTo>
                <a:cubicBezTo>
                  <a:pt x="8526" y="1308566"/>
                  <a:pt x="-19414" y="1185158"/>
                  <a:pt x="0" y="896515"/>
                </a:cubicBezTo>
                <a:cubicBezTo>
                  <a:pt x="19414" y="607872"/>
                  <a:pt x="-27886" y="501640"/>
                  <a:pt x="0" y="298838"/>
                </a:cubicBezTo>
                <a:close/>
              </a:path>
            </a:pathLst>
          </a:custGeom>
          <a:solidFill>
            <a:schemeClr val="accent6">
              <a:lumMod val="40000"/>
              <a:lumOff val="60000"/>
            </a:schemeClr>
          </a:solidFill>
          <a:ln w="38100">
            <a:solidFill>
              <a:schemeClr val="accent6"/>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sz="2400" b="1" dirty="0">
              <a:solidFill>
                <a:schemeClr val="tx1"/>
              </a:solidFill>
            </a:endParaRPr>
          </a:p>
          <a:p>
            <a:pPr algn="ctr"/>
            <a:endParaRPr lang="en-GB" sz="3200" b="1" dirty="0">
              <a:solidFill>
                <a:schemeClr val="tx1"/>
              </a:solidFill>
            </a:endParaRPr>
          </a:p>
          <a:p>
            <a:pPr algn="ctr"/>
            <a:r>
              <a:rPr lang="en-GB" sz="3200" b="1" dirty="0">
                <a:solidFill>
                  <a:schemeClr val="tx1"/>
                </a:solidFill>
              </a:rPr>
              <a:t>Emotional Engagement with Natural Environment</a:t>
            </a:r>
          </a:p>
          <a:p>
            <a:pPr algn="ctr"/>
            <a:r>
              <a:rPr lang="en-GB" sz="2800" i="1" dirty="0">
                <a:solidFill>
                  <a:schemeClr val="tx1"/>
                </a:solidFill>
              </a:rPr>
              <a:t>“ It’s nice to see everything (nature) how it was intended to be without people ruining it”</a:t>
            </a:r>
          </a:p>
          <a:p>
            <a:endParaRPr lang="en-GB" sz="2000" b="1" dirty="0">
              <a:solidFill>
                <a:schemeClr val="tx1"/>
              </a:solidFill>
            </a:endParaRPr>
          </a:p>
          <a:p>
            <a:endParaRPr lang="en-GB" sz="2000" b="1" dirty="0">
              <a:solidFill>
                <a:schemeClr val="tx1"/>
              </a:solidFill>
            </a:endParaRPr>
          </a:p>
          <a:p>
            <a:pPr algn="ctr"/>
            <a:r>
              <a:rPr lang="en-GB" sz="2000" b="1" dirty="0">
                <a:solidFill>
                  <a:schemeClr val="tx1"/>
                </a:solidFill>
              </a:rPr>
              <a:t>   </a:t>
            </a:r>
          </a:p>
        </p:txBody>
      </p:sp>
      <p:cxnSp>
        <p:nvCxnSpPr>
          <p:cNvPr id="1121" name="Straight Arrow Connector 1120">
            <a:extLst>
              <a:ext uri="{FF2B5EF4-FFF2-40B4-BE49-F238E27FC236}">
                <a16:creationId xmlns:a16="http://schemas.microsoft.com/office/drawing/2014/main" id="{ADA58A11-D4C8-6706-4848-1AA1255344EF}"/>
              </a:ext>
            </a:extLst>
          </p:cNvPr>
          <p:cNvCxnSpPr>
            <a:cxnSpLocks/>
          </p:cNvCxnSpPr>
          <p:nvPr/>
        </p:nvCxnSpPr>
        <p:spPr>
          <a:xfrm flipH="1">
            <a:off x="30941302" y="7706172"/>
            <a:ext cx="3077280" cy="509460"/>
          </a:xfrm>
          <a:prstGeom prst="straightConnector1">
            <a:avLst/>
          </a:prstGeom>
          <a:ln w="76200">
            <a:solidFill>
              <a:srgbClr val="FFC000"/>
            </a:solidFill>
            <a:tailEnd type="triangle"/>
          </a:ln>
          <a:effectLst/>
        </p:spPr>
        <p:style>
          <a:lnRef idx="2">
            <a:schemeClr val="accent1"/>
          </a:lnRef>
          <a:fillRef idx="0">
            <a:schemeClr val="accent1"/>
          </a:fillRef>
          <a:effectRef idx="1">
            <a:schemeClr val="accent1"/>
          </a:effectRef>
          <a:fontRef idx="minor">
            <a:schemeClr val="tx1"/>
          </a:fontRef>
        </p:style>
      </p:cxnSp>
      <p:sp>
        <p:nvSpPr>
          <p:cNvPr id="1122" name="Flowchart: Alternate Process 1121">
            <a:extLst>
              <a:ext uri="{FF2B5EF4-FFF2-40B4-BE49-F238E27FC236}">
                <a16:creationId xmlns:a16="http://schemas.microsoft.com/office/drawing/2014/main" id="{14EC1F36-01C4-BDE0-ACEB-13633D2E6BFF}"/>
              </a:ext>
            </a:extLst>
          </p:cNvPr>
          <p:cNvSpPr/>
          <p:nvPr/>
        </p:nvSpPr>
        <p:spPr>
          <a:xfrm>
            <a:off x="34018581" y="7260085"/>
            <a:ext cx="9565375" cy="1574576"/>
          </a:xfrm>
          <a:custGeom>
            <a:avLst/>
            <a:gdLst>
              <a:gd name="connsiteX0" fmla="*/ 0 w 9565375"/>
              <a:gd name="connsiteY0" fmla="*/ 262429 h 1574576"/>
              <a:gd name="connsiteX1" fmla="*/ 262429 w 9565375"/>
              <a:gd name="connsiteY1" fmla="*/ 0 h 1574576"/>
              <a:gd name="connsiteX2" fmla="*/ 1048259 w 9565375"/>
              <a:gd name="connsiteY2" fmla="*/ 0 h 1574576"/>
              <a:gd name="connsiteX3" fmla="*/ 1834088 w 9565375"/>
              <a:gd name="connsiteY3" fmla="*/ 0 h 1574576"/>
              <a:gd name="connsiteX4" fmla="*/ 2258297 w 9565375"/>
              <a:gd name="connsiteY4" fmla="*/ 0 h 1574576"/>
              <a:gd name="connsiteX5" fmla="*/ 2772911 w 9565375"/>
              <a:gd name="connsiteY5" fmla="*/ 0 h 1574576"/>
              <a:gd name="connsiteX6" fmla="*/ 3377930 w 9565375"/>
              <a:gd name="connsiteY6" fmla="*/ 0 h 1574576"/>
              <a:gd name="connsiteX7" fmla="*/ 4073355 w 9565375"/>
              <a:gd name="connsiteY7" fmla="*/ 0 h 1574576"/>
              <a:gd name="connsiteX8" fmla="*/ 4497564 w 9565375"/>
              <a:gd name="connsiteY8" fmla="*/ 0 h 1574576"/>
              <a:gd name="connsiteX9" fmla="*/ 5102583 w 9565375"/>
              <a:gd name="connsiteY9" fmla="*/ 0 h 1574576"/>
              <a:gd name="connsiteX10" fmla="*/ 5617197 w 9565375"/>
              <a:gd name="connsiteY10" fmla="*/ 0 h 1574576"/>
              <a:gd name="connsiteX11" fmla="*/ 6131811 w 9565375"/>
              <a:gd name="connsiteY11" fmla="*/ 0 h 1574576"/>
              <a:gd name="connsiteX12" fmla="*/ 6736830 w 9565375"/>
              <a:gd name="connsiteY12" fmla="*/ 0 h 1574576"/>
              <a:gd name="connsiteX13" fmla="*/ 7161039 w 9565375"/>
              <a:gd name="connsiteY13" fmla="*/ 0 h 1574576"/>
              <a:gd name="connsiteX14" fmla="*/ 7675653 w 9565375"/>
              <a:gd name="connsiteY14" fmla="*/ 0 h 1574576"/>
              <a:gd name="connsiteX15" fmla="*/ 8551888 w 9565375"/>
              <a:gd name="connsiteY15" fmla="*/ 0 h 1574576"/>
              <a:gd name="connsiteX16" fmla="*/ 9302946 w 9565375"/>
              <a:gd name="connsiteY16" fmla="*/ 0 h 1574576"/>
              <a:gd name="connsiteX17" fmla="*/ 9565375 w 9565375"/>
              <a:gd name="connsiteY17" fmla="*/ 262429 h 1574576"/>
              <a:gd name="connsiteX18" fmla="*/ 9565375 w 9565375"/>
              <a:gd name="connsiteY18" fmla="*/ 808282 h 1574576"/>
              <a:gd name="connsiteX19" fmla="*/ 9565375 w 9565375"/>
              <a:gd name="connsiteY19" fmla="*/ 1312147 h 1574576"/>
              <a:gd name="connsiteX20" fmla="*/ 9302946 w 9565375"/>
              <a:gd name="connsiteY20" fmla="*/ 1574576 h 1574576"/>
              <a:gd name="connsiteX21" fmla="*/ 8607522 w 9565375"/>
              <a:gd name="connsiteY21" fmla="*/ 1574576 h 1574576"/>
              <a:gd name="connsiteX22" fmla="*/ 7912097 w 9565375"/>
              <a:gd name="connsiteY22" fmla="*/ 1574576 h 1574576"/>
              <a:gd name="connsiteX23" fmla="*/ 7397483 w 9565375"/>
              <a:gd name="connsiteY23" fmla="*/ 1574576 h 1574576"/>
              <a:gd name="connsiteX24" fmla="*/ 6973274 w 9565375"/>
              <a:gd name="connsiteY24" fmla="*/ 1574576 h 1574576"/>
              <a:gd name="connsiteX25" fmla="*/ 6368255 w 9565375"/>
              <a:gd name="connsiteY25" fmla="*/ 1574576 h 1574576"/>
              <a:gd name="connsiteX26" fmla="*/ 5763236 w 9565375"/>
              <a:gd name="connsiteY26" fmla="*/ 1574576 h 1574576"/>
              <a:gd name="connsiteX27" fmla="*/ 5248622 w 9565375"/>
              <a:gd name="connsiteY27" fmla="*/ 1574576 h 1574576"/>
              <a:gd name="connsiteX28" fmla="*/ 4462792 w 9565375"/>
              <a:gd name="connsiteY28" fmla="*/ 1574576 h 1574576"/>
              <a:gd name="connsiteX29" fmla="*/ 4038583 w 9565375"/>
              <a:gd name="connsiteY29" fmla="*/ 1574576 h 1574576"/>
              <a:gd name="connsiteX30" fmla="*/ 3343159 w 9565375"/>
              <a:gd name="connsiteY30" fmla="*/ 1574576 h 1574576"/>
              <a:gd name="connsiteX31" fmla="*/ 2828545 w 9565375"/>
              <a:gd name="connsiteY31" fmla="*/ 1574576 h 1574576"/>
              <a:gd name="connsiteX32" fmla="*/ 2404336 w 9565375"/>
              <a:gd name="connsiteY32" fmla="*/ 1574576 h 1574576"/>
              <a:gd name="connsiteX33" fmla="*/ 1708912 w 9565375"/>
              <a:gd name="connsiteY33" fmla="*/ 1574576 h 1574576"/>
              <a:gd name="connsiteX34" fmla="*/ 923082 w 9565375"/>
              <a:gd name="connsiteY34" fmla="*/ 1574576 h 1574576"/>
              <a:gd name="connsiteX35" fmla="*/ 262429 w 9565375"/>
              <a:gd name="connsiteY35" fmla="*/ 1574576 h 1574576"/>
              <a:gd name="connsiteX36" fmla="*/ 0 w 9565375"/>
              <a:gd name="connsiteY36" fmla="*/ 1312147 h 1574576"/>
              <a:gd name="connsiteX37" fmla="*/ 0 w 9565375"/>
              <a:gd name="connsiteY37" fmla="*/ 776791 h 1574576"/>
              <a:gd name="connsiteX38" fmla="*/ 0 w 9565375"/>
              <a:gd name="connsiteY38" fmla="*/ 262429 h 157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565375" h="1574576" fill="none" extrusionOk="0">
                <a:moveTo>
                  <a:pt x="0" y="262429"/>
                </a:moveTo>
                <a:cubicBezTo>
                  <a:pt x="1829" y="112162"/>
                  <a:pt x="115962" y="21029"/>
                  <a:pt x="262429" y="0"/>
                </a:cubicBezTo>
                <a:cubicBezTo>
                  <a:pt x="547350" y="31970"/>
                  <a:pt x="833102" y="-11167"/>
                  <a:pt x="1048259" y="0"/>
                </a:cubicBezTo>
                <a:cubicBezTo>
                  <a:pt x="1263416" y="11167"/>
                  <a:pt x="1515145" y="11578"/>
                  <a:pt x="1834088" y="0"/>
                </a:cubicBezTo>
                <a:cubicBezTo>
                  <a:pt x="2153031" y="-11578"/>
                  <a:pt x="2107168" y="3424"/>
                  <a:pt x="2258297" y="0"/>
                </a:cubicBezTo>
                <a:cubicBezTo>
                  <a:pt x="2409426" y="-3424"/>
                  <a:pt x="2642111" y="14616"/>
                  <a:pt x="2772911" y="0"/>
                </a:cubicBezTo>
                <a:cubicBezTo>
                  <a:pt x="2903711" y="-14616"/>
                  <a:pt x="3232811" y="28189"/>
                  <a:pt x="3377930" y="0"/>
                </a:cubicBezTo>
                <a:cubicBezTo>
                  <a:pt x="3523049" y="-28189"/>
                  <a:pt x="3792692" y="-34453"/>
                  <a:pt x="4073355" y="0"/>
                </a:cubicBezTo>
                <a:cubicBezTo>
                  <a:pt x="4354018" y="34453"/>
                  <a:pt x="4332442" y="18978"/>
                  <a:pt x="4497564" y="0"/>
                </a:cubicBezTo>
                <a:cubicBezTo>
                  <a:pt x="4662686" y="-18978"/>
                  <a:pt x="4827153" y="-4617"/>
                  <a:pt x="5102583" y="0"/>
                </a:cubicBezTo>
                <a:cubicBezTo>
                  <a:pt x="5378013" y="4617"/>
                  <a:pt x="5397826" y="-19162"/>
                  <a:pt x="5617197" y="0"/>
                </a:cubicBezTo>
                <a:cubicBezTo>
                  <a:pt x="5836568" y="19162"/>
                  <a:pt x="5903042" y="4387"/>
                  <a:pt x="6131811" y="0"/>
                </a:cubicBezTo>
                <a:cubicBezTo>
                  <a:pt x="6360580" y="-4387"/>
                  <a:pt x="6473587" y="-16140"/>
                  <a:pt x="6736830" y="0"/>
                </a:cubicBezTo>
                <a:cubicBezTo>
                  <a:pt x="7000073" y="16140"/>
                  <a:pt x="6958873" y="-13417"/>
                  <a:pt x="7161039" y="0"/>
                </a:cubicBezTo>
                <a:cubicBezTo>
                  <a:pt x="7363205" y="13417"/>
                  <a:pt x="7567117" y="19580"/>
                  <a:pt x="7675653" y="0"/>
                </a:cubicBezTo>
                <a:cubicBezTo>
                  <a:pt x="7784189" y="-19580"/>
                  <a:pt x="8188152" y="16028"/>
                  <a:pt x="8551888" y="0"/>
                </a:cubicBezTo>
                <a:cubicBezTo>
                  <a:pt x="8915625" y="-16028"/>
                  <a:pt x="9041427" y="8833"/>
                  <a:pt x="9302946" y="0"/>
                </a:cubicBezTo>
                <a:cubicBezTo>
                  <a:pt x="9456033" y="-26939"/>
                  <a:pt x="9543521" y="130461"/>
                  <a:pt x="9565375" y="262429"/>
                </a:cubicBezTo>
                <a:cubicBezTo>
                  <a:pt x="9550858" y="395721"/>
                  <a:pt x="9560057" y="648660"/>
                  <a:pt x="9565375" y="808282"/>
                </a:cubicBezTo>
                <a:cubicBezTo>
                  <a:pt x="9570693" y="967904"/>
                  <a:pt x="9560605" y="1206168"/>
                  <a:pt x="9565375" y="1312147"/>
                </a:cubicBezTo>
                <a:cubicBezTo>
                  <a:pt x="9583890" y="1436832"/>
                  <a:pt x="9446656" y="1583174"/>
                  <a:pt x="9302946" y="1574576"/>
                </a:cubicBezTo>
                <a:cubicBezTo>
                  <a:pt x="9153579" y="1606497"/>
                  <a:pt x="8850138" y="1605160"/>
                  <a:pt x="8607522" y="1574576"/>
                </a:cubicBezTo>
                <a:cubicBezTo>
                  <a:pt x="8364906" y="1543992"/>
                  <a:pt x="8132721" y="1595273"/>
                  <a:pt x="7912097" y="1574576"/>
                </a:cubicBezTo>
                <a:cubicBezTo>
                  <a:pt x="7691473" y="1553879"/>
                  <a:pt x="7511852" y="1594154"/>
                  <a:pt x="7397483" y="1574576"/>
                </a:cubicBezTo>
                <a:cubicBezTo>
                  <a:pt x="7283114" y="1554998"/>
                  <a:pt x="7111605" y="1585261"/>
                  <a:pt x="6973274" y="1574576"/>
                </a:cubicBezTo>
                <a:cubicBezTo>
                  <a:pt x="6834943" y="1563891"/>
                  <a:pt x="6546488" y="1549479"/>
                  <a:pt x="6368255" y="1574576"/>
                </a:cubicBezTo>
                <a:cubicBezTo>
                  <a:pt x="6190022" y="1599673"/>
                  <a:pt x="5891816" y="1579630"/>
                  <a:pt x="5763236" y="1574576"/>
                </a:cubicBezTo>
                <a:cubicBezTo>
                  <a:pt x="5634656" y="1569522"/>
                  <a:pt x="5384227" y="1597245"/>
                  <a:pt x="5248622" y="1574576"/>
                </a:cubicBezTo>
                <a:cubicBezTo>
                  <a:pt x="5113017" y="1551907"/>
                  <a:pt x="4676503" y="1609946"/>
                  <a:pt x="4462792" y="1574576"/>
                </a:cubicBezTo>
                <a:cubicBezTo>
                  <a:pt x="4249081" y="1539207"/>
                  <a:pt x="4212102" y="1588386"/>
                  <a:pt x="4038583" y="1574576"/>
                </a:cubicBezTo>
                <a:cubicBezTo>
                  <a:pt x="3865064" y="1560766"/>
                  <a:pt x="3547598" y="1579377"/>
                  <a:pt x="3343159" y="1574576"/>
                </a:cubicBezTo>
                <a:cubicBezTo>
                  <a:pt x="3138720" y="1569775"/>
                  <a:pt x="2980553" y="1580036"/>
                  <a:pt x="2828545" y="1574576"/>
                </a:cubicBezTo>
                <a:cubicBezTo>
                  <a:pt x="2676537" y="1569116"/>
                  <a:pt x="2559250" y="1565194"/>
                  <a:pt x="2404336" y="1574576"/>
                </a:cubicBezTo>
                <a:cubicBezTo>
                  <a:pt x="2249422" y="1583958"/>
                  <a:pt x="1897949" y="1589577"/>
                  <a:pt x="1708912" y="1574576"/>
                </a:cubicBezTo>
                <a:cubicBezTo>
                  <a:pt x="1519875" y="1559575"/>
                  <a:pt x="1293137" y="1579329"/>
                  <a:pt x="923082" y="1574576"/>
                </a:cubicBezTo>
                <a:cubicBezTo>
                  <a:pt x="553027" y="1569824"/>
                  <a:pt x="470477" y="1557470"/>
                  <a:pt x="262429" y="1574576"/>
                </a:cubicBezTo>
                <a:cubicBezTo>
                  <a:pt x="118935" y="1549788"/>
                  <a:pt x="-1451" y="1470320"/>
                  <a:pt x="0" y="1312147"/>
                </a:cubicBezTo>
                <a:cubicBezTo>
                  <a:pt x="-14190" y="1062935"/>
                  <a:pt x="6438" y="951394"/>
                  <a:pt x="0" y="776791"/>
                </a:cubicBezTo>
                <a:cubicBezTo>
                  <a:pt x="-6438" y="602188"/>
                  <a:pt x="-17703" y="486748"/>
                  <a:pt x="0" y="262429"/>
                </a:cubicBezTo>
                <a:close/>
              </a:path>
              <a:path w="9565375" h="1574576" stroke="0" extrusionOk="0">
                <a:moveTo>
                  <a:pt x="0" y="262429"/>
                </a:moveTo>
                <a:cubicBezTo>
                  <a:pt x="14860" y="136922"/>
                  <a:pt x="109407" y="-12792"/>
                  <a:pt x="262429" y="0"/>
                </a:cubicBezTo>
                <a:cubicBezTo>
                  <a:pt x="599056" y="-38049"/>
                  <a:pt x="932771" y="-25452"/>
                  <a:pt x="1138664" y="0"/>
                </a:cubicBezTo>
                <a:cubicBezTo>
                  <a:pt x="1344558" y="25452"/>
                  <a:pt x="1586087" y="22524"/>
                  <a:pt x="1743683" y="0"/>
                </a:cubicBezTo>
                <a:cubicBezTo>
                  <a:pt x="1901279" y="-22524"/>
                  <a:pt x="2006447" y="-18300"/>
                  <a:pt x="2258297" y="0"/>
                </a:cubicBezTo>
                <a:cubicBezTo>
                  <a:pt x="2510147" y="18300"/>
                  <a:pt x="2716188" y="38779"/>
                  <a:pt x="3134532" y="0"/>
                </a:cubicBezTo>
                <a:cubicBezTo>
                  <a:pt x="3552876" y="-38779"/>
                  <a:pt x="3642491" y="25491"/>
                  <a:pt x="4010766" y="0"/>
                </a:cubicBezTo>
                <a:cubicBezTo>
                  <a:pt x="4379041" y="-25491"/>
                  <a:pt x="4597659" y="-17127"/>
                  <a:pt x="4887001" y="0"/>
                </a:cubicBezTo>
                <a:cubicBezTo>
                  <a:pt x="5176344" y="17127"/>
                  <a:pt x="5443217" y="-22510"/>
                  <a:pt x="5582426" y="0"/>
                </a:cubicBezTo>
                <a:cubicBezTo>
                  <a:pt x="5721635" y="22510"/>
                  <a:pt x="5808335" y="3711"/>
                  <a:pt x="6006634" y="0"/>
                </a:cubicBezTo>
                <a:cubicBezTo>
                  <a:pt x="6204933" y="-3711"/>
                  <a:pt x="6341580" y="-15135"/>
                  <a:pt x="6611654" y="0"/>
                </a:cubicBezTo>
                <a:cubicBezTo>
                  <a:pt x="6881728" y="15135"/>
                  <a:pt x="6858175" y="-15977"/>
                  <a:pt x="7035863" y="0"/>
                </a:cubicBezTo>
                <a:cubicBezTo>
                  <a:pt x="7213551" y="15977"/>
                  <a:pt x="7340590" y="-5862"/>
                  <a:pt x="7550477" y="0"/>
                </a:cubicBezTo>
                <a:cubicBezTo>
                  <a:pt x="7760364" y="5862"/>
                  <a:pt x="7979479" y="-3630"/>
                  <a:pt x="8336306" y="0"/>
                </a:cubicBezTo>
                <a:cubicBezTo>
                  <a:pt x="8693133" y="3630"/>
                  <a:pt x="8954863" y="-13083"/>
                  <a:pt x="9302946" y="0"/>
                </a:cubicBezTo>
                <a:cubicBezTo>
                  <a:pt x="9452767" y="28714"/>
                  <a:pt x="9572724" y="113158"/>
                  <a:pt x="9565375" y="262429"/>
                </a:cubicBezTo>
                <a:cubicBezTo>
                  <a:pt x="9572081" y="434945"/>
                  <a:pt x="9583572" y="582576"/>
                  <a:pt x="9565375" y="776791"/>
                </a:cubicBezTo>
                <a:cubicBezTo>
                  <a:pt x="9547178" y="971006"/>
                  <a:pt x="9578317" y="1105892"/>
                  <a:pt x="9565375" y="1312147"/>
                </a:cubicBezTo>
                <a:cubicBezTo>
                  <a:pt x="9582209" y="1471905"/>
                  <a:pt x="9470239" y="1567889"/>
                  <a:pt x="9302946" y="1574576"/>
                </a:cubicBezTo>
                <a:cubicBezTo>
                  <a:pt x="9148865" y="1555982"/>
                  <a:pt x="8943329" y="1558513"/>
                  <a:pt x="8697927" y="1574576"/>
                </a:cubicBezTo>
                <a:cubicBezTo>
                  <a:pt x="8452525" y="1590639"/>
                  <a:pt x="8189800" y="1580359"/>
                  <a:pt x="8002502" y="1574576"/>
                </a:cubicBezTo>
                <a:cubicBezTo>
                  <a:pt x="7815205" y="1568793"/>
                  <a:pt x="7427397" y="1583303"/>
                  <a:pt x="7216673" y="1574576"/>
                </a:cubicBezTo>
                <a:cubicBezTo>
                  <a:pt x="7005949" y="1565849"/>
                  <a:pt x="6822206" y="1596659"/>
                  <a:pt x="6430843" y="1574576"/>
                </a:cubicBezTo>
                <a:cubicBezTo>
                  <a:pt x="6039480" y="1552494"/>
                  <a:pt x="6144945" y="1566231"/>
                  <a:pt x="5916229" y="1574576"/>
                </a:cubicBezTo>
                <a:cubicBezTo>
                  <a:pt x="5687513" y="1582921"/>
                  <a:pt x="5602574" y="1582924"/>
                  <a:pt x="5401615" y="1574576"/>
                </a:cubicBezTo>
                <a:cubicBezTo>
                  <a:pt x="5200656" y="1566228"/>
                  <a:pt x="5080043" y="1556577"/>
                  <a:pt x="4796596" y="1574576"/>
                </a:cubicBezTo>
                <a:cubicBezTo>
                  <a:pt x="4513149" y="1592575"/>
                  <a:pt x="4267685" y="1584157"/>
                  <a:pt x="3920361" y="1574576"/>
                </a:cubicBezTo>
                <a:cubicBezTo>
                  <a:pt x="3573037" y="1564995"/>
                  <a:pt x="3535105" y="1575482"/>
                  <a:pt x="3405747" y="1574576"/>
                </a:cubicBezTo>
                <a:cubicBezTo>
                  <a:pt x="3276389" y="1573670"/>
                  <a:pt x="3073561" y="1565404"/>
                  <a:pt x="2800728" y="1574576"/>
                </a:cubicBezTo>
                <a:cubicBezTo>
                  <a:pt x="2527895" y="1583748"/>
                  <a:pt x="2538095" y="1564079"/>
                  <a:pt x="2286114" y="1574576"/>
                </a:cubicBezTo>
                <a:cubicBezTo>
                  <a:pt x="2034133" y="1585073"/>
                  <a:pt x="2061540" y="1564624"/>
                  <a:pt x="1861905" y="1574576"/>
                </a:cubicBezTo>
                <a:cubicBezTo>
                  <a:pt x="1662270" y="1584528"/>
                  <a:pt x="1430355" y="1575858"/>
                  <a:pt x="1256886" y="1574576"/>
                </a:cubicBezTo>
                <a:cubicBezTo>
                  <a:pt x="1083417" y="1573294"/>
                  <a:pt x="741304" y="1581870"/>
                  <a:pt x="262429" y="1574576"/>
                </a:cubicBezTo>
                <a:cubicBezTo>
                  <a:pt x="113373" y="1568150"/>
                  <a:pt x="9560" y="1434213"/>
                  <a:pt x="0" y="1312147"/>
                </a:cubicBezTo>
                <a:cubicBezTo>
                  <a:pt x="7136" y="1154219"/>
                  <a:pt x="14006" y="1009952"/>
                  <a:pt x="0" y="787288"/>
                </a:cubicBezTo>
                <a:cubicBezTo>
                  <a:pt x="-14006" y="564624"/>
                  <a:pt x="-4760" y="465892"/>
                  <a:pt x="0" y="262429"/>
                </a:cubicBezTo>
                <a:close/>
              </a:path>
            </a:pathLst>
          </a:custGeom>
          <a:solidFill>
            <a:srgbClr val="FFC000">
              <a:alpha val="25098"/>
            </a:srgbClr>
          </a:solidFill>
          <a:ln w="38100">
            <a:solidFill>
              <a:srgbClr val="FFC000"/>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r>
              <a:rPr lang="en-GB" sz="3200" b="1" dirty="0">
                <a:solidFill>
                  <a:schemeClr val="tx1"/>
                </a:solidFill>
              </a:rPr>
              <a:t>Sense of Belonging</a:t>
            </a:r>
          </a:p>
          <a:p>
            <a:pPr algn="ctr"/>
            <a:r>
              <a:rPr lang="en-GB" sz="3200" i="1" dirty="0">
                <a:solidFill>
                  <a:schemeClr val="tx1"/>
                </a:solidFill>
              </a:rPr>
              <a:t>“ I feel </a:t>
            </a:r>
            <a:r>
              <a:rPr lang="en-GB" sz="3200" b="1" i="1" dirty="0">
                <a:solidFill>
                  <a:schemeClr val="tx1"/>
                </a:solidFill>
              </a:rPr>
              <a:t>calm</a:t>
            </a:r>
            <a:r>
              <a:rPr lang="en-GB" sz="3200" i="1" dirty="0">
                <a:solidFill>
                  <a:schemeClr val="tx1"/>
                </a:solidFill>
              </a:rPr>
              <a:t> and relaxed.” </a:t>
            </a:r>
          </a:p>
          <a:p>
            <a:pPr algn="ctr"/>
            <a:r>
              <a:rPr lang="en-GB" sz="2800" i="1" dirty="0">
                <a:solidFill>
                  <a:schemeClr val="tx1"/>
                </a:solidFill>
              </a:rPr>
              <a:t>“I (now) appreciate the landscape when I’m in it</a:t>
            </a:r>
            <a:r>
              <a:rPr lang="en-GB" sz="2800" dirty="0">
                <a:solidFill>
                  <a:schemeClr val="tx1"/>
                </a:solidFill>
              </a:rPr>
              <a:t>”</a:t>
            </a:r>
          </a:p>
          <a:p>
            <a:pPr algn="ctr"/>
            <a:endParaRPr lang="en-GB" sz="2400" b="1" dirty="0">
              <a:solidFill>
                <a:schemeClr val="tx1"/>
              </a:solidFill>
            </a:endParaRPr>
          </a:p>
        </p:txBody>
      </p:sp>
      <p:cxnSp>
        <p:nvCxnSpPr>
          <p:cNvPr id="1127" name="Straight Arrow Connector 1126">
            <a:extLst>
              <a:ext uri="{FF2B5EF4-FFF2-40B4-BE49-F238E27FC236}">
                <a16:creationId xmlns:a16="http://schemas.microsoft.com/office/drawing/2014/main" id="{31A5B1B2-3681-345F-C0C6-A2FF88E11C54}"/>
              </a:ext>
            </a:extLst>
          </p:cNvPr>
          <p:cNvCxnSpPr>
            <a:cxnSpLocks/>
          </p:cNvCxnSpPr>
          <p:nvPr/>
        </p:nvCxnSpPr>
        <p:spPr>
          <a:xfrm flipH="1" flipV="1">
            <a:off x="31491551" y="10496584"/>
            <a:ext cx="2804158" cy="168256"/>
          </a:xfrm>
          <a:prstGeom prst="straightConnector1">
            <a:avLst/>
          </a:prstGeom>
          <a:ln w="76200">
            <a:solidFill>
              <a:schemeClr val="accent6"/>
            </a:solidFill>
            <a:tailEnd type="triangle"/>
          </a:ln>
          <a:effectLst/>
        </p:spPr>
        <p:style>
          <a:lnRef idx="2">
            <a:schemeClr val="accent1"/>
          </a:lnRef>
          <a:fillRef idx="0">
            <a:schemeClr val="accent1"/>
          </a:fillRef>
          <a:effectRef idx="1">
            <a:schemeClr val="accent1"/>
          </a:effectRef>
          <a:fontRef idx="minor">
            <a:schemeClr val="tx1"/>
          </a:fontRef>
        </p:style>
      </p:cxnSp>
      <p:sp>
        <p:nvSpPr>
          <p:cNvPr id="1128" name="Flowchart: Alternate Process 1127">
            <a:extLst>
              <a:ext uri="{FF2B5EF4-FFF2-40B4-BE49-F238E27FC236}">
                <a16:creationId xmlns:a16="http://schemas.microsoft.com/office/drawing/2014/main" id="{50332139-D79D-4087-3415-8BB92FF5B853}"/>
              </a:ext>
            </a:extLst>
          </p:cNvPr>
          <p:cNvSpPr/>
          <p:nvPr/>
        </p:nvSpPr>
        <p:spPr>
          <a:xfrm>
            <a:off x="34259795" y="9996628"/>
            <a:ext cx="9345751" cy="1696844"/>
          </a:xfrm>
          <a:custGeom>
            <a:avLst/>
            <a:gdLst>
              <a:gd name="connsiteX0" fmla="*/ 0 w 9345751"/>
              <a:gd name="connsiteY0" fmla="*/ 282807 h 1696844"/>
              <a:gd name="connsiteX1" fmla="*/ 282807 w 9345751"/>
              <a:gd name="connsiteY1" fmla="*/ 0 h 1696844"/>
              <a:gd name="connsiteX2" fmla="*/ 1046004 w 9345751"/>
              <a:gd name="connsiteY2" fmla="*/ 0 h 1696844"/>
              <a:gd name="connsiteX3" fmla="*/ 1809200 w 9345751"/>
              <a:gd name="connsiteY3" fmla="*/ 0 h 1696844"/>
              <a:gd name="connsiteX4" fmla="*/ 2221191 w 9345751"/>
              <a:gd name="connsiteY4" fmla="*/ 0 h 1696844"/>
              <a:gd name="connsiteX5" fmla="*/ 2720984 w 9345751"/>
              <a:gd name="connsiteY5" fmla="*/ 0 h 1696844"/>
              <a:gd name="connsiteX6" fmla="*/ 3308577 w 9345751"/>
              <a:gd name="connsiteY6" fmla="*/ 0 h 1696844"/>
              <a:gd name="connsiteX7" fmla="*/ 3983972 w 9345751"/>
              <a:gd name="connsiteY7" fmla="*/ 0 h 1696844"/>
              <a:gd name="connsiteX8" fmla="*/ 4395963 w 9345751"/>
              <a:gd name="connsiteY8" fmla="*/ 0 h 1696844"/>
              <a:gd name="connsiteX9" fmla="*/ 4983557 w 9345751"/>
              <a:gd name="connsiteY9" fmla="*/ 0 h 1696844"/>
              <a:gd name="connsiteX10" fmla="*/ 5483350 w 9345751"/>
              <a:gd name="connsiteY10" fmla="*/ 0 h 1696844"/>
              <a:gd name="connsiteX11" fmla="*/ 5983142 w 9345751"/>
              <a:gd name="connsiteY11" fmla="*/ 0 h 1696844"/>
              <a:gd name="connsiteX12" fmla="*/ 6570736 w 9345751"/>
              <a:gd name="connsiteY12" fmla="*/ 0 h 1696844"/>
              <a:gd name="connsiteX13" fmla="*/ 6982727 w 9345751"/>
              <a:gd name="connsiteY13" fmla="*/ 0 h 1696844"/>
              <a:gd name="connsiteX14" fmla="*/ 7482519 w 9345751"/>
              <a:gd name="connsiteY14" fmla="*/ 0 h 1696844"/>
              <a:gd name="connsiteX15" fmla="*/ 8333517 w 9345751"/>
              <a:gd name="connsiteY15" fmla="*/ 0 h 1696844"/>
              <a:gd name="connsiteX16" fmla="*/ 9062944 w 9345751"/>
              <a:gd name="connsiteY16" fmla="*/ 0 h 1696844"/>
              <a:gd name="connsiteX17" fmla="*/ 9345751 w 9345751"/>
              <a:gd name="connsiteY17" fmla="*/ 282807 h 1696844"/>
              <a:gd name="connsiteX18" fmla="*/ 9345751 w 9345751"/>
              <a:gd name="connsiteY18" fmla="*/ 871047 h 1696844"/>
              <a:gd name="connsiteX19" fmla="*/ 9345751 w 9345751"/>
              <a:gd name="connsiteY19" fmla="*/ 1414037 h 1696844"/>
              <a:gd name="connsiteX20" fmla="*/ 9062944 w 9345751"/>
              <a:gd name="connsiteY20" fmla="*/ 1696844 h 1696844"/>
              <a:gd name="connsiteX21" fmla="*/ 8387549 w 9345751"/>
              <a:gd name="connsiteY21" fmla="*/ 1696844 h 1696844"/>
              <a:gd name="connsiteX22" fmla="*/ 7712154 w 9345751"/>
              <a:gd name="connsiteY22" fmla="*/ 1696844 h 1696844"/>
              <a:gd name="connsiteX23" fmla="*/ 7212361 w 9345751"/>
              <a:gd name="connsiteY23" fmla="*/ 1696844 h 1696844"/>
              <a:gd name="connsiteX24" fmla="*/ 6800370 w 9345751"/>
              <a:gd name="connsiteY24" fmla="*/ 1696844 h 1696844"/>
              <a:gd name="connsiteX25" fmla="*/ 6212776 w 9345751"/>
              <a:gd name="connsiteY25" fmla="*/ 1696844 h 1696844"/>
              <a:gd name="connsiteX26" fmla="*/ 5625183 w 9345751"/>
              <a:gd name="connsiteY26" fmla="*/ 1696844 h 1696844"/>
              <a:gd name="connsiteX27" fmla="*/ 5125390 w 9345751"/>
              <a:gd name="connsiteY27" fmla="*/ 1696844 h 1696844"/>
              <a:gd name="connsiteX28" fmla="*/ 4362194 w 9345751"/>
              <a:gd name="connsiteY28" fmla="*/ 1696844 h 1696844"/>
              <a:gd name="connsiteX29" fmla="*/ 3950203 w 9345751"/>
              <a:gd name="connsiteY29" fmla="*/ 1696844 h 1696844"/>
              <a:gd name="connsiteX30" fmla="*/ 3274808 w 9345751"/>
              <a:gd name="connsiteY30" fmla="*/ 1696844 h 1696844"/>
              <a:gd name="connsiteX31" fmla="*/ 2775015 w 9345751"/>
              <a:gd name="connsiteY31" fmla="*/ 1696844 h 1696844"/>
              <a:gd name="connsiteX32" fmla="*/ 2363024 w 9345751"/>
              <a:gd name="connsiteY32" fmla="*/ 1696844 h 1696844"/>
              <a:gd name="connsiteX33" fmla="*/ 1687629 w 9345751"/>
              <a:gd name="connsiteY33" fmla="*/ 1696844 h 1696844"/>
              <a:gd name="connsiteX34" fmla="*/ 924432 w 9345751"/>
              <a:gd name="connsiteY34" fmla="*/ 1696844 h 1696844"/>
              <a:gd name="connsiteX35" fmla="*/ 282807 w 9345751"/>
              <a:gd name="connsiteY35" fmla="*/ 1696844 h 1696844"/>
              <a:gd name="connsiteX36" fmla="*/ 0 w 9345751"/>
              <a:gd name="connsiteY36" fmla="*/ 1414037 h 1696844"/>
              <a:gd name="connsiteX37" fmla="*/ 0 w 9345751"/>
              <a:gd name="connsiteY37" fmla="*/ 837110 h 1696844"/>
              <a:gd name="connsiteX38" fmla="*/ 0 w 9345751"/>
              <a:gd name="connsiteY38" fmla="*/ 282807 h 1696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345751" h="1696844" fill="none" extrusionOk="0">
                <a:moveTo>
                  <a:pt x="0" y="282807"/>
                </a:moveTo>
                <a:cubicBezTo>
                  <a:pt x="3701" y="115830"/>
                  <a:pt x="124903" y="23543"/>
                  <a:pt x="282807" y="0"/>
                </a:cubicBezTo>
                <a:cubicBezTo>
                  <a:pt x="634033" y="6153"/>
                  <a:pt x="690025" y="13522"/>
                  <a:pt x="1046004" y="0"/>
                </a:cubicBezTo>
                <a:cubicBezTo>
                  <a:pt x="1401983" y="-13522"/>
                  <a:pt x="1496333" y="32321"/>
                  <a:pt x="1809200" y="0"/>
                </a:cubicBezTo>
                <a:cubicBezTo>
                  <a:pt x="2122067" y="-32321"/>
                  <a:pt x="2034347" y="20155"/>
                  <a:pt x="2221191" y="0"/>
                </a:cubicBezTo>
                <a:cubicBezTo>
                  <a:pt x="2408035" y="-20155"/>
                  <a:pt x="2480378" y="-24220"/>
                  <a:pt x="2720984" y="0"/>
                </a:cubicBezTo>
                <a:cubicBezTo>
                  <a:pt x="2961590" y="24220"/>
                  <a:pt x="3018319" y="11952"/>
                  <a:pt x="3308577" y="0"/>
                </a:cubicBezTo>
                <a:cubicBezTo>
                  <a:pt x="3598835" y="-11952"/>
                  <a:pt x="3780617" y="-19441"/>
                  <a:pt x="3983972" y="0"/>
                </a:cubicBezTo>
                <a:cubicBezTo>
                  <a:pt x="4187327" y="19441"/>
                  <a:pt x="4277666" y="3840"/>
                  <a:pt x="4395963" y="0"/>
                </a:cubicBezTo>
                <a:cubicBezTo>
                  <a:pt x="4514260" y="-3840"/>
                  <a:pt x="4742872" y="-10657"/>
                  <a:pt x="4983557" y="0"/>
                </a:cubicBezTo>
                <a:cubicBezTo>
                  <a:pt x="5224242" y="10657"/>
                  <a:pt x="5268674" y="10576"/>
                  <a:pt x="5483350" y="0"/>
                </a:cubicBezTo>
                <a:cubicBezTo>
                  <a:pt x="5698026" y="-10576"/>
                  <a:pt x="5759109" y="-7641"/>
                  <a:pt x="5983142" y="0"/>
                </a:cubicBezTo>
                <a:cubicBezTo>
                  <a:pt x="6207175" y="7641"/>
                  <a:pt x="6450085" y="2064"/>
                  <a:pt x="6570736" y="0"/>
                </a:cubicBezTo>
                <a:cubicBezTo>
                  <a:pt x="6691387" y="-2064"/>
                  <a:pt x="6843610" y="3124"/>
                  <a:pt x="6982727" y="0"/>
                </a:cubicBezTo>
                <a:cubicBezTo>
                  <a:pt x="7121844" y="-3124"/>
                  <a:pt x="7290905" y="-932"/>
                  <a:pt x="7482519" y="0"/>
                </a:cubicBezTo>
                <a:cubicBezTo>
                  <a:pt x="7674133" y="932"/>
                  <a:pt x="8117693" y="-3259"/>
                  <a:pt x="8333517" y="0"/>
                </a:cubicBezTo>
                <a:cubicBezTo>
                  <a:pt x="8549341" y="3259"/>
                  <a:pt x="8833904" y="27501"/>
                  <a:pt x="9062944" y="0"/>
                </a:cubicBezTo>
                <a:cubicBezTo>
                  <a:pt x="9225230" y="-20148"/>
                  <a:pt x="9339034" y="130603"/>
                  <a:pt x="9345751" y="282807"/>
                </a:cubicBezTo>
                <a:cubicBezTo>
                  <a:pt x="9368683" y="464175"/>
                  <a:pt x="9367402" y="674613"/>
                  <a:pt x="9345751" y="871047"/>
                </a:cubicBezTo>
                <a:cubicBezTo>
                  <a:pt x="9324100" y="1067481"/>
                  <a:pt x="9361501" y="1217061"/>
                  <a:pt x="9345751" y="1414037"/>
                </a:cubicBezTo>
                <a:cubicBezTo>
                  <a:pt x="9359160" y="1555560"/>
                  <a:pt x="9218385" y="1702101"/>
                  <a:pt x="9062944" y="1696844"/>
                </a:cubicBezTo>
                <a:cubicBezTo>
                  <a:pt x="8816910" y="1677272"/>
                  <a:pt x="8526714" y="1679595"/>
                  <a:pt x="8387549" y="1696844"/>
                </a:cubicBezTo>
                <a:cubicBezTo>
                  <a:pt x="8248385" y="1714093"/>
                  <a:pt x="8017162" y="1684133"/>
                  <a:pt x="7712154" y="1696844"/>
                </a:cubicBezTo>
                <a:cubicBezTo>
                  <a:pt x="7407147" y="1709555"/>
                  <a:pt x="7328840" y="1703403"/>
                  <a:pt x="7212361" y="1696844"/>
                </a:cubicBezTo>
                <a:cubicBezTo>
                  <a:pt x="7095882" y="1690285"/>
                  <a:pt x="6903033" y="1697537"/>
                  <a:pt x="6800370" y="1696844"/>
                </a:cubicBezTo>
                <a:cubicBezTo>
                  <a:pt x="6697707" y="1696151"/>
                  <a:pt x="6374546" y="1689757"/>
                  <a:pt x="6212776" y="1696844"/>
                </a:cubicBezTo>
                <a:cubicBezTo>
                  <a:pt x="6051006" y="1703931"/>
                  <a:pt x="5884108" y="1707244"/>
                  <a:pt x="5625183" y="1696844"/>
                </a:cubicBezTo>
                <a:cubicBezTo>
                  <a:pt x="5366258" y="1686444"/>
                  <a:pt x="5351808" y="1708250"/>
                  <a:pt x="5125390" y="1696844"/>
                </a:cubicBezTo>
                <a:cubicBezTo>
                  <a:pt x="4898972" y="1685438"/>
                  <a:pt x="4657872" y="1686635"/>
                  <a:pt x="4362194" y="1696844"/>
                </a:cubicBezTo>
                <a:cubicBezTo>
                  <a:pt x="4066516" y="1707053"/>
                  <a:pt x="4094920" y="1711954"/>
                  <a:pt x="3950203" y="1696844"/>
                </a:cubicBezTo>
                <a:cubicBezTo>
                  <a:pt x="3805486" y="1681734"/>
                  <a:pt x="3489502" y="1717311"/>
                  <a:pt x="3274808" y="1696844"/>
                </a:cubicBezTo>
                <a:cubicBezTo>
                  <a:pt x="3060115" y="1676377"/>
                  <a:pt x="3020564" y="1681666"/>
                  <a:pt x="2775015" y="1696844"/>
                </a:cubicBezTo>
                <a:cubicBezTo>
                  <a:pt x="2529466" y="1712022"/>
                  <a:pt x="2470381" y="1685244"/>
                  <a:pt x="2363024" y="1696844"/>
                </a:cubicBezTo>
                <a:cubicBezTo>
                  <a:pt x="2255667" y="1708444"/>
                  <a:pt x="1827965" y="1713315"/>
                  <a:pt x="1687629" y="1696844"/>
                </a:cubicBezTo>
                <a:cubicBezTo>
                  <a:pt x="1547293" y="1680373"/>
                  <a:pt x="1155773" y="1729956"/>
                  <a:pt x="924432" y="1696844"/>
                </a:cubicBezTo>
                <a:cubicBezTo>
                  <a:pt x="693091" y="1663732"/>
                  <a:pt x="548540" y="1670776"/>
                  <a:pt x="282807" y="1696844"/>
                </a:cubicBezTo>
                <a:cubicBezTo>
                  <a:pt x="127167" y="1687385"/>
                  <a:pt x="-1811" y="1586743"/>
                  <a:pt x="0" y="1414037"/>
                </a:cubicBezTo>
                <a:cubicBezTo>
                  <a:pt x="-28320" y="1199491"/>
                  <a:pt x="-27819" y="964755"/>
                  <a:pt x="0" y="837110"/>
                </a:cubicBezTo>
                <a:cubicBezTo>
                  <a:pt x="27819" y="709465"/>
                  <a:pt x="-3806" y="397597"/>
                  <a:pt x="0" y="282807"/>
                </a:cubicBezTo>
                <a:close/>
              </a:path>
              <a:path w="9345751" h="1696844" stroke="0" extrusionOk="0">
                <a:moveTo>
                  <a:pt x="0" y="282807"/>
                </a:moveTo>
                <a:cubicBezTo>
                  <a:pt x="21598" y="154856"/>
                  <a:pt x="119558" y="-11168"/>
                  <a:pt x="282807" y="0"/>
                </a:cubicBezTo>
                <a:cubicBezTo>
                  <a:pt x="548824" y="20839"/>
                  <a:pt x="757450" y="-11064"/>
                  <a:pt x="1133805" y="0"/>
                </a:cubicBezTo>
                <a:cubicBezTo>
                  <a:pt x="1510160" y="11064"/>
                  <a:pt x="1467838" y="6075"/>
                  <a:pt x="1721399" y="0"/>
                </a:cubicBezTo>
                <a:cubicBezTo>
                  <a:pt x="1974960" y="-6075"/>
                  <a:pt x="2018145" y="-10528"/>
                  <a:pt x="2221191" y="0"/>
                </a:cubicBezTo>
                <a:cubicBezTo>
                  <a:pt x="2424237" y="10528"/>
                  <a:pt x="2883004" y="-29005"/>
                  <a:pt x="3072189" y="0"/>
                </a:cubicBezTo>
                <a:cubicBezTo>
                  <a:pt x="3261374" y="29005"/>
                  <a:pt x="3724271" y="-5158"/>
                  <a:pt x="3923187" y="0"/>
                </a:cubicBezTo>
                <a:cubicBezTo>
                  <a:pt x="4122103" y="5158"/>
                  <a:pt x="4389010" y="3269"/>
                  <a:pt x="4774185" y="0"/>
                </a:cubicBezTo>
                <a:cubicBezTo>
                  <a:pt x="5159360" y="-3269"/>
                  <a:pt x="5270845" y="5533"/>
                  <a:pt x="5449580" y="0"/>
                </a:cubicBezTo>
                <a:cubicBezTo>
                  <a:pt x="5628315" y="-5533"/>
                  <a:pt x="5730594" y="7089"/>
                  <a:pt x="5861571" y="0"/>
                </a:cubicBezTo>
                <a:cubicBezTo>
                  <a:pt x="5992548" y="-7089"/>
                  <a:pt x="6302042" y="14310"/>
                  <a:pt x="6449165" y="0"/>
                </a:cubicBezTo>
                <a:cubicBezTo>
                  <a:pt x="6596288" y="-14310"/>
                  <a:pt x="6683564" y="-2910"/>
                  <a:pt x="6861156" y="0"/>
                </a:cubicBezTo>
                <a:cubicBezTo>
                  <a:pt x="7038748" y="2910"/>
                  <a:pt x="7255434" y="13692"/>
                  <a:pt x="7360948" y="0"/>
                </a:cubicBezTo>
                <a:cubicBezTo>
                  <a:pt x="7466462" y="-13692"/>
                  <a:pt x="7953337" y="15517"/>
                  <a:pt x="8124145" y="0"/>
                </a:cubicBezTo>
                <a:cubicBezTo>
                  <a:pt x="8294953" y="-15517"/>
                  <a:pt x="8627071" y="-37700"/>
                  <a:pt x="9062944" y="0"/>
                </a:cubicBezTo>
                <a:cubicBezTo>
                  <a:pt x="9220500" y="8028"/>
                  <a:pt x="9359061" y="118766"/>
                  <a:pt x="9345751" y="282807"/>
                </a:cubicBezTo>
                <a:cubicBezTo>
                  <a:pt x="9355470" y="559642"/>
                  <a:pt x="9353892" y="597580"/>
                  <a:pt x="9345751" y="837110"/>
                </a:cubicBezTo>
                <a:cubicBezTo>
                  <a:pt x="9337610" y="1076640"/>
                  <a:pt x="9350899" y="1152691"/>
                  <a:pt x="9345751" y="1414037"/>
                </a:cubicBezTo>
                <a:cubicBezTo>
                  <a:pt x="9352969" y="1576583"/>
                  <a:pt x="9251791" y="1687077"/>
                  <a:pt x="9062944" y="1696844"/>
                </a:cubicBezTo>
                <a:cubicBezTo>
                  <a:pt x="8799171" y="1681255"/>
                  <a:pt x="8627590" y="1717837"/>
                  <a:pt x="8475350" y="1696844"/>
                </a:cubicBezTo>
                <a:cubicBezTo>
                  <a:pt x="8323110" y="1675851"/>
                  <a:pt x="7950375" y="1716797"/>
                  <a:pt x="7799955" y="1696844"/>
                </a:cubicBezTo>
                <a:cubicBezTo>
                  <a:pt x="7649535" y="1676891"/>
                  <a:pt x="7260542" y="1725047"/>
                  <a:pt x="7036759" y="1696844"/>
                </a:cubicBezTo>
                <a:cubicBezTo>
                  <a:pt x="6812976" y="1668641"/>
                  <a:pt x="6597786" y="1704750"/>
                  <a:pt x="6273562" y="1696844"/>
                </a:cubicBezTo>
                <a:cubicBezTo>
                  <a:pt x="5949338" y="1688938"/>
                  <a:pt x="5988752" y="1672003"/>
                  <a:pt x="5773770" y="1696844"/>
                </a:cubicBezTo>
                <a:cubicBezTo>
                  <a:pt x="5558788" y="1721685"/>
                  <a:pt x="5483226" y="1674576"/>
                  <a:pt x="5273977" y="1696844"/>
                </a:cubicBezTo>
                <a:cubicBezTo>
                  <a:pt x="5064728" y="1719112"/>
                  <a:pt x="4973280" y="1675931"/>
                  <a:pt x="4686383" y="1696844"/>
                </a:cubicBezTo>
                <a:cubicBezTo>
                  <a:pt x="4399486" y="1717757"/>
                  <a:pt x="4235606" y="1730180"/>
                  <a:pt x="3835386" y="1696844"/>
                </a:cubicBezTo>
                <a:cubicBezTo>
                  <a:pt x="3435166" y="1663508"/>
                  <a:pt x="3495936" y="1692410"/>
                  <a:pt x="3335593" y="1696844"/>
                </a:cubicBezTo>
                <a:cubicBezTo>
                  <a:pt x="3175250" y="1701278"/>
                  <a:pt x="2974845" y="1699838"/>
                  <a:pt x="2747999" y="1696844"/>
                </a:cubicBezTo>
                <a:cubicBezTo>
                  <a:pt x="2521153" y="1693850"/>
                  <a:pt x="2474618" y="1703305"/>
                  <a:pt x="2248207" y="1696844"/>
                </a:cubicBezTo>
                <a:cubicBezTo>
                  <a:pt x="2021796" y="1690383"/>
                  <a:pt x="2005160" y="1714873"/>
                  <a:pt x="1836216" y="1696844"/>
                </a:cubicBezTo>
                <a:cubicBezTo>
                  <a:pt x="1667272" y="1678815"/>
                  <a:pt x="1472863" y="1690028"/>
                  <a:pt x="1248622" y="1696844"/>
                </a:cubicBezTo>
                <a:cubicBezTo>
                  <a:pt x="1024381" y="1703660"/>
                  <a:pt x="666696" y="1695473"/>
                  <a:pt x="282807" y="1696844"/>
                </a:cubicBezTo>
                <a:cubicBezTo>
                  <a:pt x="119140" y="1685184"/>
                  <a:pt x="2666" y="1563850"/>
                  <a:pt x="0" y="1414037"/>
                </a:cubicBezTo>
                <a:cubicBezTo>
                  <a:pt x="-18840" y="1284019"/>
                  <a:pt x="-5085" y="990188"/>
                  <a:pt x="0" y="848422"/>
                </a:cubicBezTo>
                <a:cubicBezTo>
                  <a:pt x="5085" y="706656"/>
                  <a:pt x="2088" y="497538"/>
                  <a:pt x="0" y="282807"/>
                </a:cubicBezTo>
                <a:close/>
              </a:path>
            </a:pathLst>
          </a:custGeom>
          <a:solidFill>
            <a:schemeClr val="accent6">
              <a:lumMod val="20000"/>
              <a:lumOff val="80000"/>
            </a:schemeClr>
          </a:solidFill>
          <a:ln w="38100">
            <a:solidFill>
              <a:schemeClr val="accent6"/>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sz="2400" b="1" dirty="0">
              <a:solidFill>
                <a:schemeClr val="tx1"/>
              </a:solidFill>
            </a:endParaRPr>
          </a:p>
          <a:p>
            <a:pPr algn="ctr"/>
            <a:endParaRPr lang="en-GB" sz="2400" b="1" dirty="0">
              <a:solidFill>
                <a:schemeClr val="tx1"/>
              </a:solidFill>
            </a:endParaRPr>
          </a:p>
          <a:p>
            <a:pPr algn="ctr"/>
            <a:endParaRPr lang="en-GB" sz="3200" b="1" dirty="0">
              <a:solidFill>
                <a:schemeClr val="tx1"/>
              </a:solidFill>
            </a:endParaRPr>
          </a:p>
          <a:p>
            <a:pPr algn="ctr"/>
            <a:r>
              <a:rPr lang="en-GB" sz="3200" b="1" dirty="0">
                <a:solidFill>
                  <a:schemeClr val="tx1"/>
                </a:solidFill>
              </a:rPr>
              <a:t>Curiosity</a:t>
            </a:r>
          </a:p>
          <a:p>
            <a:pPr algn="ctr"/>
            <a:r>
              <a:rPr lang="en-GB" sz="2800" i="1" dirty="0">
                <a:solidFill>
                  <a:schemeClr val="tx1"/>
                </a:solidFill>
              </a:rPr>
              <a:t>“ I like to use the RSPB Birdsong app on my phone to find out what birds I can hear, I’m trying to improve my Bird ID”</a:t>
            </a:r>
          </a:p>
          <a:p>
            <a:pPr algn="ctr"/>
            <a:endParaRPr lang="en-GB" sz="2000" dirty="0">
              <a:solidFill>
                <a:schemeClr val="tx1"/>
              </a:solidFill>
            </a:endParaRPr>
          </a:p>
          <a:p>
            <a:endParaRPr lang="en-GB" sz="2000" b="1" dirty="0">
              <a:solidFill>
                <a:schemeClr val="tx1"/>
              </a:solidFill>
            </a:endParaRPr>
          </a:p>
          <a:p>
            <a:endParaRPr lang="en-GB" sz="2000" b="1" dirty="0">
              <a:solidFill>
                <a:schemeClr val="tx1"/>
              </a:solidFill>
            </a:endParaRPr>
          </a:p>
          <a:p>
            <a:pPr algn="ctr"/>
            <a:r>
              <a:rPr lang="en-GB" sz="2000" b="1" dirty="0">
                <a:solidFill>
                  <a:schemeClr val="tx1"/>
                </a:solidFill>
              </a:rPr>
              <a:t>   </a:t>
            </a:r>
          </a:p>
        </p:txBody>
      </p:sp>
      <p:cxnSp>
        <p:nvCxnSpPr>
          <p:cNvPr id="1132" name="Straight Arrow Connector 1131">
            <a:extLst>
              <a:ext uri="{FF2B5EF4-FFF2-40B4-BE49-F238E27FC236}">
                <a16:creationId xmlns:a16="http://schemas.microsoft.com/office/drawing/2014/main" id="{C74F9F62-0FBC-F86A-8DC2-42C23FA96624}"/>
              </a:ext>
            </a:extLst>
          </p:cNvPr>
          <p:cNvCxnSpPr>
            <a:cxnSpLocks/>
          </p:cNvCxnSpPr>
          <p:nvPr/>
        </p:nvCxnSpPr>
        <p:spPr>
          <a:xfrm flipH="1">
            <a:off x="29241766" y="4714859"/>
            <a:ext cx="3458459" cy="1666748"/>
          </a:xfrm>
          <a:prstGeom prst="straightConnector1">
            <a:avLst/>
          </a:prstGeom>
          <a:ln w="76200">
            <a:solidFill>
              <a:schemeClr val="accent6"/>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145" name="Straight Arrow Connector 1144">
            <a:extLst>
              <a:ext uri="{FF2B5EF4-FFF2-40B4-BE49-F238E27FC236}">
                <a16:creationId xmlns:a16="http://schemas.microsoft.com/office/drawing/2014/main" id="{E92886CF-8BCA-B7EB-0B0A-37661A9B9344}"/>
              </a:ext>
            </a:extLst>
          </p:cNvPr>
          <p:cNvCxnSpPr>
            <a:cxnSpLocks/>
          </p:cNvCxnSpPr>
          <p:nvPr/>
        </p:nvCxnSpPr>
        <p:spPr>
          <a:xfrm flipV="1">
            <a:off x="22889031" y="14630352"/>
            <a:ext cx="1072414" cy="2070893"/>
          </a:xfrm>
          <a:prstGeom prst="straightConnector1">
            <a:avLst/>
          </a:prstGeom>
          <a:ln w="76200">
            <a:solidFill>
              <a:srgbClr val="00B050"/>
            </a:solidFill>
            <a:tailEnd type="triangle"/>
          </a:ln>
          <a:effectLst/>
        </p:spPr>
        <p:style>
          <a:lnRef idx="2">
            <a:schemeClr val="accent1"/>
          </a:lnRef>
          <a:fillRef idx="0">
            <a:schemeClr val="accent1"/>
          </a:fillRef>
          <a:effectRef idx="1">
            <a:schemeClr val="accent1"/>
          </a:effectRef>
          <a:fontRef idx="minor">
            <a:schemeClr val="tx1"/>
          </a:fontRef>
        </p:style>
      </p:cxnSp>
      <p:sp>
        <p:nvSpPr>
          <p:cNvPr id="1146" name="Flowchart: Alternate Process 1145">
            <a:extLst>
              <a:ext uri="{FF2B5EF4-FFF2-40B4-BE49-F238E27FC236}">
                <a16:creationId xmlns:a16="http://schemas.microsoft.com/office/drawing/2014/main" id="{AB12C5A9-4EAC-F244-E933-CF2ED464AC62}"/>
              </a:ext>
            </a:extLst>
          </p:cNvPr>
          <p:cNvSpPr/>
          <p:nvPr/>
        </p:nvSpPr>
        <p:spPr>
          <a:xfrm>
            <a:off x="20169601" y="16731148"/>
            <a:ext cx="4279202" cy="4142143"/>
          </a:xfrm>
          <a:custGeom>
            <a:avLst/>
            <a:gdLst>
              <a:gd name="connsiteX0" fmla="*/ 0 w 4279202"/>
              <a:gd name="connsiteY0" fmla="*/ 690357 h 4142143"/>
              <a:gd name="connsiteX1" fmla="*/ 690357 w 4279202"/>
              <a:gd name="connsiteY1" fmla="*/ 0 h 4142143"/>
              <a:gd name="connsiteX2" fmla="*/ 1299039 w 4279202"/>
              <a:gd name="connsiteY2" fmla="*/ 0 h 4142143"/>
              <a:gd name="connsiteX3" fmla="*/ 1820767 w 4279202"/>
              <a:gd name="connsiteY3" fmla="*/ 0 h 4142143"/>
              <a:gd name="connsiteX4" fmla="*/ 2371480 w 4279202"/>
              <a:gd name="connsiteY4" fmla="*/ 0 h 4142143"/>
              <a:gd name="connsiteX5" fmla="*/ 2893208 w 4279202"/>
              <a:gd name="connsiteY5" fmla="*/ 0 h 4142143"/>
              <a:gd name="connsiteX6" fmla="*/ 3588845 w 4279202"/>
              <a:gd name="connsiteY6" fmla="*/ 0 h 4142143"/>
              <a:gd name="connsiteX7" fmla="*/ 4279202 w 4279202"/>
              <a:gd name="connsiteY7" fmla="*/ 690357 h 4142143"/>
              <a:gd name="connsiteX8" fmla="*/ 4279202 w 4279202"/>
              <a:gd name="connsiteY8" fmla="*/ 1325486 h 4142143"/>
              <a:gd name="connsiteX9" fmla="*/ 4279202 w 4279202"/>
              <a:gd name="connsiteY9" fmla="*/ 2015843 h 4142143"/>
              <a:gd name="connsiteX10" fmla="*/ 4279202 w 4279202"/>
              <a:gd name="connsiteY10" fmla="*/ 2650972 h 4142143"/>
              <a:gd name="connsiteX11" fmla="*/ 4279202 w 4279202"/>
              <a:gd name="connsiteY11" fmla="*/ 3451786 h 4142143"/>
              <a:gd name="connsiteX12" fmla="*/ 3588845 w 4279202"/>
              <a:gd name="connsiteY12" fmla="*/ 4142143 h 4142143"/>
              <a:gd name="connsiteX13" fmla="*/ 2980163 w 4279202"/>
              <a:gd name="connsiteY13" fmla="*/ 4142143 h 4142143"/>
              <a:gd name="connsiteX14" fmla="*/ 2371480 w 4279202"/>
              <a:gd name="connsiteY14" fmla="*/ 4142143 h 4142143"/>
              <a:gd name="connsiteX15" fmla="*/ 1878737 w 4279202"/>
              <a:gd name="connsiteY15" fmla="*/ 4142143 h 4142143"/>
              <a:gd name="connsiteX16" fmla="*/ 1357009 w 4279202"/>
              <a:gd name="connsiteY16" fmla="*/ 4142143 h 4142143"/>
              <a:gd name="connsiteX17" fmla="*/ 690357 w 4279202"/>
              <a:gd name="connsiteY17" fmla="*/ 4142143 h 4142143"/>
              <a:gd name="connsiteX18" fmla="*/ 0 w 4279202"/>
              <a:gd name="connsiteY18" fmla="*/ 3451786 h 4142143"/>
              <a:gd name="connsiteX19" fmla="*/ 0 w 4279202"/>
              <a:gd name="connsiteY19" fmla="*/ 2761429 h 4142143"/>
              <a:gd name="connsiteX20" fmla="*/ 0 w 4279202"/>
              <a:gd name="connsiteY20" fmla="*/ 2126300 h 4142143"/>
              <a:gd name="connsiteX21" fmla="*/ 0 w 4279202"/>
              <a:gd name="connsiteY21" fmla="*/ 1491171 h 4142143"/>
              <a:gd name="connsiteX22" fmla="*/ 0 w 4279202"/>
              <a:gd name="connsiteY22" fmla="*/ 690357 h 414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279202" h="4142143" fill="none" extrusionOk="0">
                <a:moveTo>
                  <a:pt x="0" y="690357"/>
                </a:moveTo>
                <a:cubicBezTo>
                  <a:pt x="-2721" y="289839"/>
                  <a:pt x="304725" y="-86820"/>
                  <a:pt x="690357" y="0"/>
                </a:cubicBezTo>
                <a:cubicBezTo>
                  <a:pt x="866142" y="19308"/>
                  <a:pt x="1106851" y="-11542"/>
                  <a:pt x="1299039" y="0"/>
                </a:cubicBezTo>
                <a:cubicBezTo>
                  <a:pt x="1491227" y="11542"/>
                  <a:pt x="1674853" y="15919"/>
                  <a:pt x="1820767" y="0"/>
                </a:cubicBezTo>
                <a:cubicBezTo>
                  <a:pt x="1966681" y="-15919"/>
                  <a:pt x="2131905" y="19759"/>
                  <a:pt x="2371480" y="0"/>
                </a:cubicBezTo>
                <a:cubicBezTo>
                  <a:pt x="2611055" y="-19759"/>
                  <a:pt x="2697712" y="-20417"/>
                  <a:pt x="2893208" y="0"/>
                </a:cubicBezTo>
                <a:cubicBezTo>
                  <a:pt x="3088704" y="20417"/>
                  <a:pt x="3396261" y="22495"/>
                  <a:pt x="3588845" y="0"/>
                </a:cubicBezTo>
                <a:cubicBezTo>
                  <a:pt x="3910517" y="-34666"/>
                  <a:pt x="4292373" y="306869"/>
                  <a:pt x="4279202" y="690357"/>
                </a:cubicBezTo>
                <a:cubicBezTo>
                  <a:pt x="4274410" y="925657"/>
                  <a:pt x="4303654" y="1143882"/>
                  <a:pt x="4279202" y="1325486"/>
                </a:cubicBezTo>
                <a:cubicBezTo>
                  <a:pt x="4254750" y="1507090"/>
                  <a:pt x="4291287" y="1726921"/>
                  <a:pt x="4279202" y="2015843"/>
                </a:cubicBezTo>
                <a:cubicBezTo>
                  <a:pt x="4267117" y="2304765"/>
                  <a:pt x="4265231" y="2392573"/>
                  <a:pt x="4279202" y="2650972"/>
                </a:cubicBezTo>
                <a:cubicBezTo>
                  <a:pt x="4293173" y="2909371"/>
                  <a:pt x="4275381" y="3237075"/>
                  <a:pt x="4279202" y="3451786"/>
                </a:cubicBezTo>
                <a:cubicBezTo>
                  <a:pt x="4299908" y="3772704"/>
                  <a:pt x="3968964" y="4158015"/>
                  <a:pt x="3588845" y="4142143"/>
                </a:cubicBezTo>
                <a:cubicBezTo>
                  <a:pt x="3439612" y="4128918"/>
                  <a:pt x="3210285" y="4166973"/>
                  <a:pt x="2980163" y="4142143"/>
                </a:cubicBezTo>
                <a:cubicBezTo>
                  <a:pt x="2750041" y="4117313"/>
                  <a:pt x="2612829" y="4131892"/>
                  <a:pt x="2371480" y="4142143"/>
                </a:cubicBezTo>
                <a:cubicBezTo>
                  <a:pt x="2130131" y="4152394"/>
                  <a:pt x="2086213" y="4151672"/>
                  <a:pt x="1878737" y="4142143"/>
                </a:cubicBezTo>
                <a:cubicBezTo>
                  <a:pt x="1671261" y="4132614"/>
                  <a:pt x="1591726" y="4167484"/>
                  <a:pt x="1357009" y="4142143"/>
                </a:cubicBezTo>
                <a:cubicBezTo>
                  <a:pt x="1122292" y="4116802"/>
                  <a:pt x="983382" y="4148535"/>
                  <a:pt x="690357" y="4142143"/>
                </a:cubicBezTo>
                <a:cubicBezTo>
                  <a:pt x="302607" y="4150765"/>
                  <a:pt x="-4336" y="3885690"/>
                  <a:pt x="0" y="3451786"/>
                </a:cubicBezTo>
                <a:cubicBezTo>
                  <a:pt x="-4548" y="3119702"/>
                  <a:pt x="20714" y="2937301"/>
                  <a:pt x="0" y="2761429"/>
                </a:cubicBezTo>
                <a:cubicBezTo>
                  <a:pt x="-20714" y="2585557"/>
                  <a:pt x="-30819" y="2382614"/>
                  <a:pt x="0" y="2126300"/>
                </a:cubicBezTo>
                <a:cubicBezTo>
                  <a:pt x="30819" y="1869986"/>
                  <a:pt x="-5266" y="1793560"/>
                  <a:pt x="0" y="1491171"/>
                </a:cubicBezTo>
                <a:cubicBezTo>
                  <a:pt x="5266" y="1188782"/>
                  <a:pt x="3786" y="978678"/>
                  <a:pt x="0" y="690357"/>
                </a:cubicBezTo>
                <a:close/>
              </a:path>
              <a:path w="4279202" h="4142143" stroke="0" extrusionOk="0">
                <a:moveTo>
                  <a:pt x="0" y="690357"/>
                </a:moveTo>
                <a:cubicBezTo>
                  <a:pt x="20585" y="335998"/>
                  <a:pt x="287010" y="-34921"/>
                  <a:pt x="690357" y="0"/>
                </a:cubicBezTo>
                <a:cubicBezTo>
                  <a:pt x="822569" y="-17777"/>
                  <a:pt x="1141172" y="22588"/>
                  <a:pt x="1328024" y="0"/>
                </a:cubicBezTo>
                <a:cubicBezTo>
                  <a:pt x="1514876" y="-22588"/>
                  <a:pt x="1700103" y="25965"/>
                  <a:pt x="1878737" y="0"/>
                </a:cubicBezTo>
                <a:cubicBezTo>
                  <a:pt x="2057371" y="-25965"/>
                  <a:pt x="2189173" y="4832"/>
                  <a:pt x="2400465" y="0"/>
                </a:cubicBezTo>
                <a:cubicBezTo>
                  <a:pt x="2611757" y="-4832"/>
                  <a:pt x="2838042" y="-10395"/>
                  <a:pt x="3038132" y="0"/>
                </a:cubicBezTo>
                <a:cubicBezTo>
                  <a:pt x="3238222" y="10395"/>
                  <a:pt x="3363736" y="-1336"/>
                  <a:pt x="3588845" y="0"/>
                </a:cubicBezTo>
                <a:cubicBezTo>
                  <a:pt x="4011825" y="-84726"/>
                  <a:pt x="4285192" y="232691"/>
                  <a:pt x="4279202" y="690357"/>
                </a:cubicBezTo>
                <a:cubicBezTo>
                  <a:pt x="4291243" y="961964"/>
                  <a:pt x="4276742" y="1086734"/>
                  <a:pt x="4279202" y="1435943"/>
                </a:cubicBezTo>
                <a:cubicBezTo>
                  <a:pt x="4281662" y="1785152"/>
                  <a:pt x="4250026" y="1958317"/>
                  <a:pt x="4279202" y="2098686"/>
                </a:cubicBezTo>
                <a:cubicBezTo>
                  <a:pt x="4308378" y="2239055"/>
                  <a:pt x="4280759" y="2571935"/>
                  <a:pt x="4279202" y="2706200"/>
                </a:cubicBezTo>
                <a:cubicBezTo>
                  <a:pt x="4277645" y="2840465"/>
                  <a:pt x="4312147" y="3269356"/>
                  <a:pt x="4279202" y="3451786"/>
                </a:cubicBezTo>
                <a:cubicBezTo>
                  <a:pt x="4254212" y="3834803"/>
                  <a:pt x="3917335" y="4150865"/>
                  <a:pt x="3588845" y="4142143"/>
                </a:cubicBezTo>
                <a:cubicBezTo>
                  <a:pt x="3275862" y="4169582"/>
                  <a:pt x="3110302" y="4149056"/>
                  <a:pt x="2951178" y="4142143"/>
                </a:cubicBezTo>
                <a:cubicBezTo>
                  <a:pt x="2792054" y="4135230"/>
                  <a:pt x="2586812" y="4155616"/>
                  <a:pt x="2458435" y="4142143"/>
                </a:cubicBezTo>
                <a:cubicBezTo>
                  <a:pt x="2330058" y="4128670"/>
                  <a:pt x="2118561" y="4151734"/>
                  <a:pt x="1965692" y="4142143"/>
                </a:cubicBezTo>
                <a:cubicBezTo>
                  <a:pt x="1812823" y="4132552"/>
                  <a:pt x="1680962" y="4154361"/>
                  <a:pt x="1443964" y="4142143"/>
                </a:cubicBezTo>
                <a:cubicBezTo>
                  <a:pt x="1206966" y="4129925"/>
                  <a:pt x="928460" y="4128053"/>
                  <a:pt x="690357" y="4142143"/>
                </a:cubicBezTo>
                <a:cubicBezTo>
                  <a:pt x="319919" y="4075606"/>
                  <a:pt x="32989" y="3880001"/>
                  <a:pt x="0" y="3451786"/>
                </a:cubicBezTo>
                <a:cubicBezTo>
                  <a:pt x="-11398" y="3288087"/>
                  <a:pt x="-17286" y="3007689"/>
                  <a:pt x="0" y="2816657"/>
                </a:cubicBezTo>
                <a:cubicBezTo>
                  <a:pt x="17286" y="2625625"/>
                  <a:pt x="6996" y="2310258"/>
                  <a:pt x="0" y="2098686"/>
                </a:cubicBezTo>
                <a:cubicBezTo>
                  <a:pt x="-6996" y="1887114"/>
                  <a:pt x="24425" y="1532706"/>
                  <a:pt x="0" y="1380714"/>
                </a:cubicBezTo>
                <a:cubicBezTo>
                  <a:pt x="-24425" y="1228722"/>
                  <a:pt x="-24084" y="857113"/>
                  <a:pt x="0" y="690357"/>
                </a:cubicBezTo>
                <a:close/>
              </a:path>
            </a:pathLst>
          </a:custGeom>
          <a:solidFill>
            <a:srgbClr val="00B050">
              <a:alpha val="25098"/>
            </a:srgbClr>
          </a:solidFill>
          <a:ln w="38100">
            <a:solidFill>
              <a:srgbClr val="00B050"/>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sz="2800" b="1" dirty="0">
              <a:solidFill>
                <a:schemeClr val="tx1"/>
              </a:solidFill>
            </a:endParaRPr>
          </a:p>
          <a:p>
            <a:pPr algn="ctr"/>
            <a:endParaRPr lang="en-GB" sz="2800" b="1" dirty="0">
              <a:solidFill>
                <a:schemeClr val="tx1"/>
              </a:solidFill>
            </a:endParaRPr>
          </a:p>
          <a:p>
            <a:pPr algn="ctr"/>
            <a:endParaRPr lang="en-GB" sz="2800" b="1" dirty="0">
              <a:solidFill>
                <a:schemeClr val="tx1"/>
              </a:solidFill>
            </a:endParaRPr>
          </a:p>
          <a:p>
            <a:pPr algn="ctr"/>
            <a:endParaRPr lang="en-GB" sz="2800" b="1" dirty="0">
              <a:solidFill>
                <a:schemeClr val="tx1"/>
              </a:solidFill>
            </a:endParaRPr>
          </a:p>
          <a:p>
            <a:endParaRPr lang="en-GB" sz="2000" b="1" dirty="0">
              <a:solidFill>
                <a:schemeClr val="tx1"/>
              </a:solidFill>
            </a:endParaRPr>
          </a:p>
          <a:p>
            <a:pPr algn="ctr"/>
            <a:r>
              <a:rPr lang="en-GB" sz="2000" b="1" dirty="0">
                <a:solidFill>
                  <a:schemeClr val="tx1"/>
                </a:solidFill>
              </a:rPr>
              <a:t>   </a:t>
            </a:r>
          </a:p>
        </p:txBody>
      </p:sp>
      <p:cxnSp>
        <p:nvCxnSpPr>
          <p:cNvPr id="1149" name="Straight Arrow Connector 1148">
            <a:extLst>
              <a:ext uri="{FF2B5EF4-FFF2-40B4-BE49-F238E27FC236}">
                <a16:creationId xmlns:a16="http://schemas.microsoft.com/office/drawing/2014/main" id="{A0C1653E-766C-31EB-3BE1-BE744EF2795A}"/>
              </a:ext>
            </a:extLst>
          </p:cNvPr>
          <p:cNvCxnSpPr>
            <a:cxnSpLocks/>
          </p:cNvCxnSpPr>
          <p:nvPr/>
        </p:nvCxnSpPr>
        <p:spPr>
          <a:xfrm flipH="1" flipV="1">
            <a:off x="28929904" y="14599831"/>
            <a:ext cx="1862187" cy="2358291"/>
          </a:xfrm>
          <a:prstGeom prst="straightConnector1">
            <a:avLst/>
          </a:prstGeom>
          <a:ln w="76200">
            <a:solidFill>
              <a:srgbClr val="92D050"/>
            </a:solidFill>
            <a:tailEnd type="triangle"/>
          </a:ln>
          <a:effectLst/>
        </p:spPr>
        <p:style>
          <a:lnRef idx="2">
            <a:schemeClr val="accent1"/>
          </a:lnRef>
          <a:fillRef idx="0">
            <a:schemeClr val="accent1"/>
          </a:fillRef>
          <a:effectRef idx="1">
            <a:schemeClr val="accent1"/>
          </a:effectRef>
          <a:fontRef idx="minor">
            <a:schemeClr val="tx1"/>
          </a:fontRef>
        </p:style>
      </p:cxnSp>
      <p:sp>
        <p:nvSpPr>
          <p:cNvPr id="1150" name="Flowchart: Alternate Process 1149">
            <a:extLst>
              <a:ext uri="{FF2B5EF4-FFF2-40B4-BE49-F238E27FC236}">
                <a16:creationId xmlns:a16="http://schemas.microsoft.com/office/drawing/2014/main" id="{40CFA51A-6090-580F-D6D5-AC42F9F8DCE2}"/>
              </a:ext>
            </a:extLst>
          </p:cNvPr>
          <p:cNvSpPr/>
          <p:nvPr/>
        </p:nvSpPr>
        <p:spPr>
          <a:xfrm>
            <a:off x="25607737" y="16953067"/>
            <a:ext cx="9565375" cy="1872519"/>
          </a:xfrm>
          <a:custGeom>
            <a:avLst/>
            <a:gdLst>
              <a:gd name="connsiteX0" fmla="*/ 0 w 9565375"/>
              <a:gd name="connsiteY0" fmla="*/ 312087 h 1872519"/>
              <a:gd name="connsiteX1" fmla="*/ 312087 w 9565375"/>
              <a:gd name="connsiteY1" fmla="*/ 0 h 1872519"/>
              <a:gd name="connsiteX2" fmla="*/ 910460 w 9565375"/>
              <a:gd name="connsiteY2" fmla="*/ 0 h 1872519"/>
              <a:gd name="connsiteX3" fmla="*/ 1777069 w 9565375"/>
              <a:gd name="connsiteY3" fmla="*/ 0 h 1872519"/>
              <a:gd name="connsiteX4" fmla="*/ 2464853 w 9565375"/>
              <a:gd name="connsiteY4" fmla="*/ 0 h 1872519"/>
              <a:gd name="connsiteX5" fmla="*/ 3152638 w 9565375"/>
              <a:gd name="connsiteY5" fmla="*/ 0 h 1872519"/>
              <a:gd name="connsiteX6" fmla="*/ 3661599 w 9565375"/>
              <a:gd name="connsiteY6" fmla="*/ 0 h 1872519"/>
              <a:gd name="connsiteX7" fmla="*/ 4438796 w 9565375"/>
              <a:gd name="connsiteY7" fmla="*/ 0 h 1872519"/>
              <a:gd name="connsiteX8" fmla="*/ 5126580 w 9565375"/>
              <a:gd name="connsiteY8" fmla="*/ 0 h 1872519"/>
              <a:gd name="connsiteX9" fmla="*/ 5814365 w 9565375"/>
              <a:gd name="connsiteY9" fmla="*/ 0 h 1872519"/>
              <a:gd name="connsiteX10" fmla="*/ 6591562 w 9565375"/>
              <a:gd name="connsiteY10" fmla="*/ 0 h 1872519"/>
              <a:gd name="connsiteX11" fmla="*/ 7279347 w 9565375"/>
              <a:gd name="connsiteY11" fmla="*/ 0 h 1872519"/>
              <a:gd name="connsiteX12" fmla="*/ 8145956 w 9565375"/>
              <a:gd name="connsiteY12" fmla="*/ 0 h 1872519"/>
              <a:gd name="connsiteX13" fmla="*/ 9253289 w 9565375"/>
              <a:gd name="connsiteY13" fmla="*/ 0 h 1872519"/>
              <a:gd name="connsiteX14" fmla="*/ 9565376 w 9565375"/>
              <a:gd name="connsiteY14" fmla="*/ 312087 h 1872519"/>
              <a:gd name="connsiteX15" fmla="*/ 9565375 w 9565375"/>
              <a:gd name="connsiteY15" fmla="*/ 1560433 h 1872519"/>
              <a:gd name="connsiteX16" fmla="*/ 9253288 w 9565375"/>
              <a:gd name="connsiteY16" fmla="*/ 1872520 h 1872519"/>
              <a:gd name="connsiteX17" fmla="*/ 8654915 w 9565375"/>
              <a:gd name="connsiteY17" fmla="*/ 1872520 h 1872519"/>
              <a:gd name="connsiteX18" fmla="*/ 8056543 w 9565375"/>
              <a:gd name="connsiteY18" fmla="*/ 1872520 h 1872519"/>
              <a:gd name="connsiteX19" fmla="*/ 7189934 w 9565375"/>
              <a:gd name="connsiteY19" fmla="*/ 1872520 h 1872519"/>
              <a:gd name="connsiteX20" fmla="*/ 6323325 w 9565375"/>
              <a:gd name="connsiteY20" fmla="*/ 1872520 h 1872519"/>
              <a:gd name="connsiteX21" fmla="*/ 5635541 w 9565375"/>
              <a:gd name="connsiteY21" fmla="*/ 1872520 h 1872519"/>
              <a:gd name="connsiteX22" fmla="*/ 4858344 w 9565375"/>
              <a:gd name="connsiteY22" fmla="*/ 1872520 h 1872519"/>
              <a:gd name="connsiteX23" fmla="*/ 4170559 w 9565375"/>
              <a:gd name="connsiteY23" fmla="*/ 1872519 h 1872519"/>
              <a:gd name="connsiteX24" fmla="*/ 3661598 w 9565375"/>
              <a:gd name="connsiteY24" fmla="*/ 1872519 h 1872519"/>
              <a:gd name="connsiteX25" fmla="*/ 2884402 w 9565375"/>
              <a:gd name="connsiteY25" fmla="*/ 1872519 h 1872519"/>
              <a:gd name="connsiteX26" fmla="*/ 2107205 w 9565375"/>
              <a:gd name="connsiteY26" fmla="*/ 1872519 h 1872519"/>
              <a:gd name="connsiteX27" fmla="*/ 1598244 w 9565375"/>
              <a:gd name="connsiteY27" fmla="*/ 1872519 h 1872519"/>
              <a:gd name="connsiteX28" fmla="*/ 1089284 w 9565375"/>
              <a:gd name="connsiteY28" fmla="*/ 1872519 h 1872519"/>
              <a:gd name="connsiteX29" fmla="*/ 312087 w 9565375"/>
              <a:gd name="connsiteY29" fmla="*/ 1872519 h 1872519"/>
              <a:gd name="connsiteX30" fmla="*/ 0 w 9565375"/>
              <a:gd name="connsiteY30" fmla="*/ 1560432 h 1872519"/>
              <a:gd name="connsiteX31" fmla="*/ 0 w 9565375"/>
              <a:gd name="connsiteY31" fmla="*/ 923776 h 1872519"/>
              <a:gd name="connsiteX32" fmla="*/ 0 w 9565375"/>
              <a:gd name="connsiteY32" fmla="*/ 312087 h 1872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565375" h="1872519" fill="none" extrusionOk="0">
                <a:moveTo>
                  <a:pt x="0" y="312087"/>
                </a:moveTo>
                <a:cubicBezTo>
                  <a:pt x="5218" y="150724"/>
                  <a:pt x="145161" y="-5656"/>
                  <a:pt x="312087" y="0"/>
                </a:cubicBezTo>
                <a:cubicBezTo>
                  <a:pt x="469781" y="-15344"/>
                  <a:pt x="786232" y="11756"/>
                  <a:pt x="910460" y="0"/>
                </a:cubicBezTo>
                <a:cubicBezTo>
                  <a:pt x="1034688" y="-11756"/>
                  <a:pt x="1408378" y="-24670"/>
                  <a:pt x="1777069" y="0"/>
                </a:cubicBezTo>
                <a:cubicBezTo>
                  <a:pt x="2145760" y="24670"/>
                  <a:pt x="2285022" y="-34156"/>
                  <a:pt x="2464853" y="0"/>
                </a:cubicBezTo>
                <a:cubicBezTo>
                  <a:pt x="2644684" y="34156"/>
                  <a:pt x="2909651" y="-5567"/>
                  <a:pt x="3152638" y="0"/>
                </a:cubicBezTo>
                <a:cubicBezTo>
                  <a:pt x="3395626" y="5567"/>
                  <a:pt x="3523899" y="14185"/>
                  <a:pt x="3661599" y="0"/>
                </a:cubicBezTo>
                <a:cubicBezTo>
                  <a:pt x="3799299" y="-14185"/>
                  <a:pt x="4102352" y="-17879"/>
                  <a:pt x="4438796" y="0"/>
                </a:cubicBezTo>
                <a:cubicBezTo>
                  <a:pt x="4775240" y="17879"/>
                  <a:pt x="4838352" y="2049"/>
                  <a:pt x="5126580" y="0"/>
                </a:cubicBezTo>
                <a:cubicBezTo>
                  <a:pt x="5414808" y="-2049"/>
                  <a:pt x="5513009" y="6738"/>
                  <a:pt x="5814365" y="0"/>
                </a:cubicBezTo>
                <a:cubicBezTo>
                  <a:pt x="6115721" y="-6738"/>
                  <a:pt x="6279107" y="18702"/>
                  <a:pt x="6591562" y="0"/>
                </a:cubicBezTo>
                <a:cubicBezTo>
                  <a:pt x="6904017" y="-18702"/>
                  <a:pt x="7007004" y="5892"/>
                  <a:pt x="7279347" y="0"/>
                </a:cubicBezTo>
                <a:cubicBezTo>
                  <a:pt x="7551691" y="-5892"/>
                  <a:pt x="7796255" y="19710"/>
                  <a:pt x="8145956" y="0"/>
                </a:cubicBezTo>
                <a:cubicBezTo>
                  <a:pt x="8495657" y="-19710"/>
                  <a:pt x="8832571" y="-39758"/>
                  <a:pt x="9253289" y="0"/>
                </a:cubicBezTo>
                <a:cubicBezTo>
                  <a:pt x="9432958" y="-1160"/>
                  <a:pt x="9592828" y="116230"/>
                  <a:pt x="9565376" y="312087"/>
                </a:cubicBezTo>
                <a:cubicBezTo>
                  <a:pt x="9476624" y="777768"/>
                  <a:pt x="9536082" y="1069906"/>
                  <a:pt x="9565375" y="1560433"/>
                </a:cubicBezTo>
                <a:cubicBezTo>
                  <a:pt x="9564439" y="1747296"/>
                  <a:pt x="9412929" y="1905168"/>
                  <a:pt x="9253288" y="1872520"/>
                </a:cubicBezTo>
                <a:cubicBezTo>
                  <a:pt x="9007507" y="1886395"/>
                  <a:pt x="8865351" y="1895871"/>
                  <a:pt x="8654915" y="1872520"/>
                </a:cubicBezTo>
                <a:cubicBezTo>
                  <a:pt x="8444479" y="1849169"/>
                  <a:pt x="8271864" y="1901762"/>
                  <a:pt x="8056543" y="1872520"/>
                </a:cubicBezTo>
                <a:cubicBezTo>
                  <a:pt x="7841222" y="1843278"/>
                  <a:pt x="7463703" y="1907402"/>
                  <a:pt x="7189934" y="1872520"/>
                </a:cubicBezTo>
                <a:cubicBezTo>
                  <a:pt x="6916165" y="1837638"/>
                  <a:pt x="6573162" y="1910594"/>
                  <a:pt x="6323325" y="1872520"/>
                </a:cubicBezTo>
                <a:cubicBezTo>
                  <a:pt x="6073488" y="1834446"/>
                  <a:pt x="5837715" y="1861591"/>
                  <a:pt x="5635541" y="1872520"/>
                </a:cubicBezTo>
                <a:cubicBezTo>
                  <a:pt x="5433367" y="1883449"/>
                  <a:pt x="5041608" y="1879760"/>
                  <a:pt x="4858344" y="1872520"/>
                </a:cubicBezTo>
                <a:cubicBezTo>
                  <a:pt x="4675080" y="1865279"/>
                  <a:pt x="4324025" y="1854753"/>
                  <a:pt x="4170559" y="1872519"/>
                </a:cubicBezTo>
                <a:cubicBezTo>
                  <a:pt x="4017093" y="1890285"/>
                  <a:pt x="3897791" y="1878537"/>
                  <a:pt x="3661598" y="1872519"/>
                </a:cubicBezTo>
                <a:cubicBezTo>
                  <a:pt x="3425405" y="1866501"/>
                  <a:pt x="3133136" y="1846705"/>
                  <a:pt x="2884402" y="1872519"/>
                </a:cubicBezTo>
                <a:cubicBezTo>
                  <a:pt x="2635668" y="1898333"/>
                  <a:pt x="2482750" y="1852095"/>
                  <a:pt x="2107205" y="1872519"/>
                </a:cubicBezTo>
                <a:cubicBezTo>
                  <a:pt x="1731660" y="1892943"/>
                  <a:pt x="1828218" y="1888108"/>
                  <a:pt x="1598244" y="1872519"/>
                </a:cubicBezTo>
                <a:cubicBezTo>
                  <a:pt x="1368270" y="1856930"/>
                  <a:pt x="1235325" y="1859847"/>
                  <a:pt x="1089284" y="1872519"/>
                </a:cubicBezTo>
                <a:cubicBezTo>
                  <a:pt x="943243" y="1885191"/>
                  <a:pt x="538735" y="1894938"/>
                  <a:pt x="312087" y="1872519"/>
                </a:cubicBezTo>
                <a:cubicBezTo>
                  <a:pt x="161457" y="1893625"/>
                  <a:pt x="10600" y="1722509"/>
                  <a:pt x="0" y="1560432"/>
                </a:cubicBezTo>
                <a:cubicBezTo>
                  <a:pt x="13994" y="1320668"/>
                  <a:pt x="29189" y="1186250"/>
                  <a:pt x="0" y="923776"/>
                </a:cubicBezTo>
                <a:cubicBezTo>
                  <a:pt x="-29189" y="661302"/>
                  <a:pt x="20008" y="585553"/>
                  <a:pt x="0" y="312087"/>
                </a:cubicBezTo>
                <a:close/>
              </a:path>
              <a:path w="9565375" h="1872519" stroke="0" extrusionOk="0">
                <a:moveTo>
                  <a:pt x="0" y="312087"/>
                </a:moveTo>
                <a:cubicBezTo>
                  <a:pt x="18690" y="164163"/>
                  <a:pt x="125254" y="-22896"/>
                  <a:pt x="312087" y="0"/>
                </a:cubicBezTo>
                <a:cubicBezTo>
                  <a:pt x="636275" y="17733"/>
                  <a:pt x="877118" y="-13343"/>
                  <a:pt x="1178696" y="0"/>
                </a:cubicBezTo>
                <a:cubicBezTo>
                  <a:pt x="1480274" y="13343"/>
                  <a:pt x="1527820" y="-8492"/>
                  <a:pt x="1777069" y="0"/>
                </a:cubicBezTo>
                <a:cubicBezTo>
                  <a:pt x="2026318" y="8492"/>
                  <a:pt x="2179863" y="10914"/>
                  <a:pt x="2286029" y="0"/>
                </a:cubicBezTo>
                <a:cubicBezTo>
                  <a:pt x="2392195" y="-10914"/>
                  <a:pt x="2862767" y="-9758"/>
                  <a:pt x="3152638" y="0"/>
                </a:cubicBezTo>
                <a:cubicBezTo>
                  <a:pt x="3442509" y="9758"/>
                  <a:pt x="3633488" y="-8852"/>
                  <a:pt x="4019247" y="0"/>
                </a:cubicBezTo>
                <a:cubicBezTo>
                  <a:pt x="4405006" y="8852"/>
                  <a:pt x="4640235" y="-41439"/>
                  <a:pt x="4885856" y="0"/>
                </a:cubicBezTo>
                <a:cubicBezTo>
                  <a:pt x="5131477" y="41439"/>
                  <a:pt x="5385558" y="12003"/>
                  <a:pt x="5573640" y="0"/>
                </a:cubicBezTo>
                <a:cubicBezTo>
                  <a:pt x="5761722" y="-12003"/>
                  <a:pt x="5866980" y="-18541"/>
                  <a:pt x="5993189" y="0"/>
                </a:cubicBezTo>
                <a:cubicBezTo>
                  <a:pt x="6119398" y="18541"/>
                  <a:pt x="6418967" y="25076"/>
                  <a:pt x="6591562" y="0"/>
                </a:cubicBezTo>
                <a:cubicBezTo>
                  <a:pt x="6764157" y="-25076"/>
                  <a:pt x="6869457" y="-16370"/>
                  <a:pt x="7011111" y="0"/>
                </a:cubicBezTo>
                <a:cubicBezTo>
                  <a:pt x="7152765" y="16370"/>
                  <a:pt x="7366886" y="-16118"/>
                  <a:pt x="7520071" y="0"/>
                </a:cubicBezTo>
                <a:cubicBezTo>
                  <a:pt x="7673256" y="16118"/>
                  <a:pt x="7960952" y="9627"/>
                  <a:pt x="8297268" y="0"/>
                </a:cubicBezTo>
                <a:cubicBezTo>
                  <a:pt x="8633584" y="-9627"/>
                  <a:pt x="8855018" y="-42347"/>
                  <a:pt x="9253289" y="0"/>
                </a:cubicBezTo>
                <a:cubicBezTo>
                  <a:pt x="9429262" y="21228"/>
                  <a:pt x="9592175" y="123918"/>
                  <a:pt x="9565376" y="312087"/>
                </a:cubicBezTo>
                <a:cubicBezTo>
                  <a:pt x="9498338" y="734337"/>
                  <a:pt x="9527573" y="1172648"/>
                  <a:pt x="9565375" y="1560433"/>
                </a:cubicBezTo>
                <a:cubicBezTo>
                  <a:pt x="9569365" y="1720336"/>
                  <a:pt x="9441108" y="1864637"/>
                  <a:pt x="9253288" y="1872520"/>
                </a:cubicBezTo>
                <a:cubicBezTo>
                  <a:pt x="9053518" y="1882066"/>
                  <a:pt x="9007735" y="1878681"/>
                  <a:pt x="8833739" y="1872520"/>
                </a:cubicBezTo>
                <a:cubicBezTo>
                  <a:pt x="8659743" y="1866359"/>
                  <a:pt x="8294362" y="1883635"/>
                  <a:pt x="7967131" y="1872520"/>
                </a:cubicBezTo>
                <a:cubicBezTo>
                  <a:pt x="7639900" y="1861405"/>
                  <a:pt x="7349122" y="1838037"/>
                  <a:pt x="7100522" y="1872520"/>
                </a:cubicBezTo>
                <a:cubicBezTo>
                  <a:pt x="6851922" y="1907003"/>
                  <a:pt x="6458601" y="1875971"/>
                  <a:pt x="6233913" y="1872520"/>
                </a:cubicBezTo>
                <a:cubicBezTo>
                  <a:pt x="6009225" y="1869069"/>
                  <a:pt x="5886807" y="1874782"/>
                  <a:pt x="5546129" y="1872520"/>
                </a:cubicBezTo>
                <a:cubicBezTo>
                  <a:pt x="5205451" y="1870258"/>
                  <a:pt x="5202700" y="1893958"/>
                  <a:pt x="4947756" y="1872520"/>
                </a:cubicBezTo>
                <a:cubicBezTo>
                  <a:pt x="4692812" y="1851082"/>
                  <a:pt x="4631792" y="1877883"/>
                  <a:pt x="4438795" y="1872519"/>
                </a:cubicBezTo>
                <a:cubicBezTo>
                  <a:pt x="4245798" y="1867155"/>
                  <a:pt x="4016838" y="1883135"/>
                  <a:pt x="3661598" y="1872519"/>
                </a:cubicBezTo>
                <a:cubicBezTo>
                  <a:pt x="3306358" y="1861903"/>
                  <a:pt x="3391856" y="1858017"/>
                  <a:pt x="3242050" y="1872519"/>
                </a:cubicBezTo>
                <a:cubicBezTo>
                  <a:pt x="3092244" y="1887021"/>
                  <a:pt x="2619345" y="1862126"/>
                  <a:pt x="2375441" y="1872519"/>
                </a:cubicBezTo>
                <a:cubicBezTo>
                  <a:pt x="2131537" y="1882912"/>
                  <a:pt x="1770478" y="1852463"/>
                  <a:pt x="1508832" y="1872519"/>
                </a:cubicBezTo>
                <a:cubicBezTo>
                  <a:pt x="1247186" y="1892575"/>
                  <a:pt x="1201653" y="1880635"/>
                  <a:pt x="1089284" y="1872519"/>
                </a:cubicBezTo>
                <a:cubicBezTo>
                  <a:pt x="976915" y="1864403"/>
                  <a:pt x="540456" y="1855136"/>
                  <a:pt x="312087" y="1872519"/>
                </a:cubicBezTo>
                <a:cubicBezTo>
                  <a:pt x="125995" y="1882728"/>
                  <a:pt x="-17921" y="1758773"/>
                  <a:pt x="0" y="1560432"/>
                </a:cubicBezTo>
                <a:cubicBezTo>
                  <a:pt x="18830" y="1307377"/>
                  <a:pt x="27529" y="1178183"/>
                  <a:pt x="0" y="973710"/>
                </a:cubicBezTo>
                <a:cubicBezTo>
                  <a:pt x="-27529" y="769237"/>
                  <a:pt x="-11121" y="569032"/>
                  <a:pt x="0" y="312087"/>
                </a:cubicBezTo>
                <a:close/>
              </a:path>
            </a:pathLst>
          </a:custGeom>
          <a:solidFill>
            <a:schemeClr val="accent3">
              <a:lumMod val="20000"/>
              <a:lumOff val="80000"/>
            </a:schemeClr>
          </a:solidFill>
          <a:ln w="38100">
            <a:solidFill>
              <a:srgbClr val="92D050"/>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sz="2800" b="1" dirty="0">
              <a:solidFill>
                <a:schemeClr val="tx1"/>
              </a:solidFill>
            </a:endParaRPr>
          </a:p>
          <a:p>
            <a:pPr algn="ctr"/>
            <a:endParaRPr lang="en-GB" sz="2800" b="1" dirty="0">
              <a:solidFill>
                <a:schemeClr val="tx1"/>
              </a:solidFill>
            </a:endParaRPr>
          </a:p>
          <a:p>
            <a:pPr algn="ctr"/>
            <a:r>
              <a:rPr lang="en-GB" sz="3200" b="1" dirty="0">
                <a:solidFill>
                  <a:schemeClr val="tx1"/>
                </a:solidFill>
              </a:rPr>
              <a:t>Self-Awareness</a:t>
            </a:r>
          </a:p>
          <a:p>
            <a:pPr algn="ctr"/>
            <a:r>
              <a:rPr lang="en-GB" sz="2800" i="1" dirty="0">
                <a:solidFill>
                  <a:schemeClr val="tx1"/>
                </a:solidFill>
              </a:rPr>
              <a:t>“ </a:t>
            </a:r>
            <a:r>
              <a:rPr lang="en-GB" sz="3200" i="1" dirty="0">
                <a:solidFill>
                  <a:schemeClr val="tx1"/>
                </a:solidFill>
              </a:rPr>
              <a:t>I definitely feel lighter after a walk”</a:t>
            </a:r>
          </a:p>
          <a:p>
            <a:pPr algn="ctr"/>
            <a:r>
              <a:rPr lang="en-GB" sz="3200" i="1" dirty="0">
                <a:solidFill>
                  <a:schemeClr val="tx1"/>
                </a:solidFill>
              </a:rPr>
              <a:t>“I walk to calm my brain</a:t>
            </a:r>
            <a:r>
              <a:rPr lang="en-GB" sz="3600" i="1" dirty="0">
                <a:solidFill>
                  <a:schemeClr val="tx1"/>
                </a:solidFill>
              </a:rPr>
              <a:t>”</a:t>
            </a:r>
          </a:p>
          <a:p>
            <a:pPr algn="ctr"/>
            <a:r>
              <a:rPr lang="en-GB" sz="2800" b="1" dirty="0">
                <a:solidFill>
                  <a:schemeClr val="tx1"/>
                </a:solidFill>
              </a:rPr>
              <a:t>  </a:t>
            </a:r>
          </a:p>
          <a:p>
            <a:endParaRPr lang="en-GB" sz="2000" b="1" dirty="0">
              <a:solidFill>
                <a:schemeClr val="tx1"/>
              </a:solidFill>
            </a:endParaRPr>
          </a:p>
          <a:p>
            <a:endParaRPr lang="en-GB" sz="2000" b="1" dirty="0">
              <a:solidFill>
                <a:schemeClr val="tx1"/>
              </a:solidFill>
            </a:endParaRPr>
          </a:p>
          <a:p>
            <a:pPr algn="ctr"/>
            <a:r>
              <a:rPr lang="en-GB" sz="2000" b="1" dirty="0">
                <a:solidFill>
                  <a:schemeClr val="tx1"/>
                </a:solidFill>
              </a:rPr>
              <a:t>   </a:t>
            </a:r>
          </a:p>
        </p:txBody>
      </p:sp>
      <p:sp>
        <p:nvSpPr>
          <p:cNvPr id="1163" name="Flowchart: Alternate Process 1162">
            <a:extLst>
              <a:ext uri="{FF2B5EF4-FFF2-40B4-BE49-F238E27FC236}">
                <a16:creationId xmlns:a16="http://schemas.microsoft.com/office/drawing/2014/main" id="{8282878C-2024-401C-A192-D9308C6331E3}"/>
              </a:ext>
            </a:extLst>
          </p:cNvPr>
          <p:cNvSpPr/>
          <p:nvPr/>
        </p:nvSpPr>
        <p:spPr>
          <a:xfrm>
            <a:off x="13887159" y="10179127"/>
            <a:ext cx="5966715" cy="2670142"/>
          </a:xfrm>
          <a:custGeom>
            <a:avLst/>
            <a:gdLst>
              <a:gd name="connsiteX0" fmla="*/ 0 w 5966715"/>
              <a:gd name="connsiteY0" fmla="*/ 445024 h 2670142"/>
              <a:gd name="connsiteX1" fmla="*/ 445024 w 5966715"/>
              <a:gd name="connsiteY1" fmla="*/ 0 h 2670142"/>
              <a:gd name="connsiteX2" fmla="*/ 1028841 w 5966715"/>
              <a:gd name="connsiteY2" fmla="*/ 0 h 2670142"/>
              <a:gd name="connsiteX3" fmla="*/ 1511124 w 5966715"/>
              <a:gd name="connsiteY3" fmla="*/ 0 h 2670142"/>
              <a:gd name="connsiteX4" fmla="*/ 2094941 w 5966715"/>
              <a:gd name="connsiteY4" fmla="*/ 0 h 2670142"/>
              <a:gd name="connsiteX5" fmla="*/ 2577224 w 5966715"/>
              <a:gd name="connsiteY5" fmla="*/ 0 h 2670142"/>
              <a:gd name="connsiteX6" fmla="*/ 3313341 w 5966715"/>
              <a:gd name="connsiteY6" fmla="*/ 0 h 2670142"/>
              <a:gd name="connsiteX7" fmla="*/ 3947924 w 5966715"/>
              <a:gd name="connsiteY7" fmla="*/ 0 h 2670142"/>
              <a:gd name="connsiteX8" fmla="*/ 4480974 w 5966715"/>
              <a:gd name="connsiteY8" fmla="*/ 0 h 2670142"/>
              <a:gd name="connsiteX9" fmla="*/ 5521691 w 5966715"/>
              <a:gd name="connsiteY9" fmla="*/ 0 h 2670142"/>
              <a:gd name="connsiteX10" fmla="*/ 5966715 w 5966715"/>
              <a:gd name="connsiteY10" fmla="*/ 445024 h 2670142"/>
              <a:gd name="connsiteX11" fmla="*/ 5966715 w 5966715"/>
              <a:gd name="connsiteY11" fmla="*/ 1056190 h 2670142"/>
              <a:gd name="connsiteX12" fmla="*/ 5966715 w 5966715"/>
              <a:gd name="connsiteY12" fmla="*/ 1667355 h 2670142"/>
              <a:gd name="connsiteX13" fmla="*/ 5966715 w 5966715"/>
              <a:gd name="connsiteY13" fmla="*/ 2225118 h 2670142"/>
              <a:gd name="connsiteX14" fmla="*/ 5521691 w 5966715"/>
              <a:gd name="connsiteY14" fmla="*/ 2670142 h 2670142"/>
              <a:gd name="connsiteX15" fmla="*/ 4887108 w 5966715"/>
              <a:gd name="connsiteY15" fmla="*/ 2670142 h 2670142"/>
              <a:gd name="connsiteX16" fmla="*/ 4404824 w 5966715"/>
              <a:gd name="connsiteY16" fmla="*/ 2670142 h 2670142"/>
              <a:gd name="connsiteX17" fmla="*/ 3821008 w 5966715"/>
              <a:gd name="connsiteY17" fmla="*/ 2670142 h 2670142"/>
              <a:gd name="connsiteX18" fmla="*/ 3287958 w 5966715"/>
              <a:gd name="connsiteY18" fmla="*/ 2670142 h 2670142"/>
              <a:gd name="connsiteX19" fmla="*/ 2754907 w 5966715"/>
              <a:gd name="connsiteY19" fmla="*/ 2670142 h 2670142"/>
              <a:gd name="connsiteX20" fmla="*/ 2171091 w 5966715"/>
              <a:gd name="connsiteY20" fmla="*/ 2670142 h 2670142"/>
              <a:gd name="connsiteX21" fmla="*/ 1688807 w 5966715"/>
              <a:gd name="connsiteY21" fmla="*/ 2670142 h 2670142"/>
              <a:gd name="connsiteX22" fmla="*/ 1155757 w 5966715"/>
              <a:gd name="connsiteY22" fmla="*/ 2670142 h 2670142"/>
              <a:gd name="connsiteX23" fmla="*/ 445024 w 5966715"/>
              <a:gd name="connsiteY23" fmla="*/ 2670142 h 2670142"/>
              <a:gd name="connsiteX24" fmla="*/ 0 w 5966715"/>
              <a:gd name="connsiteY24" fmla="*/ 2225118 h 2670142"/>
              <a:gd name="connsiteX25" fmla="*/ 0 w 5966715"/>
              <a:gd name="connsiteY25" fmla="*/ 1649554 h 2670142"/>
              <a:gd name="connsiteX26" fmla="*/ 0 w 5966715"/>
              <a:gd name="connsiteY26" fmla="*/ 1109592 h 2670142"/>
              <a:gd name="connsiteX27" fmla="*/ 0 w 5966715"/>
              <a:gd name="connsiteY27" fmla="*/ 445024 h 2670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966715" h="2670142" fill="none" extrusionOk="0">
                <a:moveTo>
                  <a:pt x="0" y="445024"/>
                </a:moveTo>
                <a:cubicBezTo>
                  <a:pt x="-10803" y="223171"/>
                  <a:pt x="190980" y="-24976"/>
                  <a:pt x="445024" y="0"/>
                </a:cubicBezTo>
                <a:cubicBezTo>
                  <a:pt x="722094" y="-25118"/>
                  <a:pt x="870555" y="-14072"/>
                  <a:pt x="1028841" y="0"/>
                </a:cubicBezTo>
                <a:cubicBezTo>
                  <a:pt x="1187127" y="14072"/>
                  <a:pt x="1316202" y="3504"/>
                  <a:pt x="1511124" y="0"/>
                </a:cubicBezTo>
                <a:cubicBezTo>
                  <a:pt x="1706046" y="-3504"/>
                  <a:pt x="1976324" y="7706"/>
                  <a:pt x="2094941" y="0"/>
                </a:cubicBezTo>
                <a:cubicBezTo>
                  <a:pt x="2213558" y="-7706"/>
                  <a:pt x="2477992" y="-23054"/>
                  <a:pt x="2577224" y="0"/>
                </a:cubicBezTo>
                <a:cubicBezTo>
                  <a:pt x="2676456" y="23054"/>
                  <a:pt x="2981080" y="8453"/>
                  <a:pt x="3313341" y="0"/>
                </a:cubicBezTo>
                <a:cubicBezTo>
                  <a:pt x="3645602" y="-8453"/>
                  <a:pt x="3818310" y="12541"/>
                  <a:pt x="3947924" y="0"/>
                </a:cubicBezTo>
                <a:cubicBezTo>
                  <a:pt x="4077538" y="-12541"/>
                  <a:pt x="4342910" y="12899"/>
                  <a:pt x="4480974" y="0"/>
                </a:cubicBezTo>
                <a:cubicBezTo>
                  <a:pt x="4619038" y="-12899"/>
                  <a:pt x="5055805" y="-46484"/>
                  <a:pt x="5521691" y="0"/>
                </a:cubicBezTo>
                <a:cubicBezTo>
                  <a:pt x="5785157" y="-51553"/>
                  <a:pt x="5963580" y="242320"/>
                  <a:pt x="5966715" y="445024"/>
                </a:cubicBezTo>
                <a:cubicBezTo>
                  <a:pt x="5958325" y="646194"/>
                  <a:pt x="5974653" y="879094"/>
                  <a:pt x="5966715" y="1056190"/>
                </a:cubicBezTo>
                <a:cubicBezTo>
                  <a:pt x="5958777" y="1233286"/>
                  <a:pt x="5971314" y="1402113"/>
                  <a:pt x="5966715" y="1667355"/>
                </a:cubicBezTo>
                <a:cubicBezTo>
                  <a:pt x="5962116" y="1932598"/>
                  <a:pt x="5941867" y="2006221"/>
                  <a:pt x="5966715" y="2225118"/>
                </a:cubicBezTo>
                <a:cubicBezTo>
                  <a:pt x="5947279" y="2417603"/>
                  <a:pt x="5759344" y="2663044"/>
                  <a:pt x="5521691" y="2670142"/>
                </a:cubicBezTo>
                <a:cubicBezTo>
                  <a:pt x="5227792" y="2670382"/>
                  <a:pt x="5148269" y="2676070"/>
                  <a:pt x="4887108" y="2670142"/>
                </a:cubicBezTo>
                <a:cubicBezTo>
                  <a:pt x="4625947" y="2664214"/>
                  <a:pt x="4522403" y="2654636"/>
                  <a:pt x="4404824" y="2670142"/>
                </a:cubicBezTo>
                <a:cubicBezTo>
                  <a:pt x="4287245" y="2685648"/>
                  <a:pt x="4112803" y="2646589"/>
                  <a:pt x="3821008" y="2670142"/>
                </a:cubicBezTo>
                <a:cubicBezTo>
                  <a:pt x="3529213" y="2693695"/>
                  <a:pt x="3486225" y="2666530"/>
                  <a:pt x="3287958" y="2670142"/>
                </a:cubicBezTo>
                <a:cubicBezTo>
                  <a:pt x="3089691" y="2673755"/>
                  <a:pt x="2919972" y="2667293"/>
                  <a:pt x="2754907" y="2670142"/>
                </a:cubicBezTo>
                <a:cubicBezTo>
                  <a:pt x="2589842" y="2672991"/>
                  <a:pt x="2325846" y="2692440"/>
                  <a:pt x="2171091" y="2670142"/>
                </a:cubicBezTo>
                <a:cubicBezTo>
                  <a:pt x="2016336" y="2647844"/>
                  <a:pt x="1813039" y="2659366"/>
                  <a:pt x="1688807" y="2670142"/>
                </a:cubicBezTo>
                <a:cubicBezTo>
                  <a:pt x="1564575" y="2680918"/>
                  <a:pt x="1326575" y="2660962"/>
                  <a:pt x="1155757" y="2670142"/>
                </a:cubicBezTo>
                <a:cubicBezTo>
                  <a:pt x="984939" y="2679323"/>
                  <a:pt x="800031" y="2651416"/>
                  <a:pt x="445024" y="2670142"/>
                </a:cubicBezTo>
                <a:cubicBezTo>
                  <a:pt x="206246" y="2665977"/>
                  <a:pt x="-5151" y="2494658"/>
                  <a:pt x="0" y="2225118"/>
                </a:cubicBezTo>
                <a:cubicBezTo>
                  <a:pt x="-27460" y="1979237"/>
                  <a:pt x="-12948" y="1902394"/>
                  <a:pt x="0" y="1649554"/>
                </a:cubicBezTo>
                <a:cubicBezTo>
                  <a:pt x="12948" y="1396714"/>
                  <a:pt x="4236" y="1322482"/>
                  <a:pt x="0" y="1109592"/>
                </a:cubicBezTo>
                <a:cubicBezTo>
                  <a:pt x="-4236" y="896702"/>
                  <a:pt x="-1656" y="729016"/>
                  <a:pt x="0" y="445024"/>
                </a:cubicBezTo>
                <a:close/>
              </a:path>
              <a:path w="5966715" h="2670142" stroke="0" extrusionOk="0">
                <a:moveTo>
                  <a:pt x="0" y="445024"/>
                </a:moveTo>
                <a:cubicBezTo>
                  <a:pt x="19154" y="224289"/>
                  <a:pt x="193963" y="-8355"/>
                  <a:pt x="445024" y="0"/>
                </a:cubicBezTo>
                <a:cubicBezTo>
                  <a:pt x="804097" y="22836"/>
                  <a:pt x="1022579" y="-33982"/>
                  <a:pt x="1181141" y="0"/>
                </a:cubicBezTo>
                <a:cubicBezTo>
                  <a:pt x="1339703" y="33982"/>
                  <a:pt x="1562763" y="-24814"/>
                  <a:pt x="1764957" y="0"/>
                </a:cubicBezTo>
                <a:cubicBezTo>
                  <a:pt x="1967151" y="24814"/>
                  <a:pt x="2174347" y="12662"/>
                  <a:pt x="2298007" y="0"/>
                </a:cubicBezTo>
                <a:cubicBezTo>
                  <a:pt x="2421667" y="-12662"/>
                  <a:pt x="2833249" y="-9693"/>
                  <a:pt x="3034124" y="0"/>
                </a:cubicBezTo>
                <a:cubicBezTo>
                  <a:pt x="3234999" y="9693"/>
                  <a:pt x="3591754" y="-13115"/>
                  <a:pt x="3770241" y="0"/>
                </a:cubicBezTo>
                <a:cubicBezTo>
                  <a:pt x="3948728" y="13115"/>
                  <a:pt x="4158377" y="7173"/>
                  <a:pt x="4506358" y="0"/>
                </a:cubicBezTo>
                <a:cubicBezTo>
                  <a:pt x="4854339" y="-7173"/>
                  <a:pt x="5207628" y="-19761"/>
                  <a:pt x="5521691" y="0"/>
                </a:cubicBezTo>
                <a:cubicBezTo>
                  <a:pt x="5733369" y="-28725"/>
                  <a:pt x="5964426" y="161797"/>
                  <a:pt x="5966715" y="445024"/>
                </a:cubicBezTo>
                <a:cubicBezTo>
                  <a:pt x="5943991" y="611375"/>
                  <a:pt x="5941016" y="842075"/>
                  <a:pt x="5966715" y="1002787"/>
                </a:cubicBezTo>
                <a:cubicBezTo>
                  <a:pt x="5992414" y="1163499"/>
                  <a:pt x="5966463" y="1331239"/>
                  <a:pt x="5966715" y="1560550"/>
                </a:cubicBezTo>
                <a:cubicBezTo>
                  <a:pt x="5966967" y="1789861"/>
                  <a:pt x="5982911" y="1900811"/>
                  <a:pt x="5966715" y="2225118"/>
                </a:cubicBezTo>
                <a:cubicBezTo>
                  <a:pt x="5929226" y="2503329"/>
                  <a:pt x="5766701" y="2664184"/>
                  <a:pt x="5521691" y="2670142"/>
                </a:cubicBezTo>
                <a:cubicBezTo>
                  <a:pt x="5260898" y="2661064"/>
                  <a:pt x="5123043" y="2664281"/>
                  <a:pt x="4887108" y="2670142"/>
                </a:cubicBezTo>
                <a:cubicBezTo>
                  <a:pt x="4651173" y="2676003"/>
                  <a:pt x="4575488" y="2675137"/>
                  <a:pt x="4404824" y="2670142"/>
                </a:cubicBezTo>
                <a:cubicBezTo>
                  <a:pt x="4234160" y="2665147"/>
                  <a:pt x="4072015" y="2691851"/>
                  <a:pt x="3871774" y="2670142"/>
                </a:cubicBezTo>
                <a:cubicBezTo>
                  <a:pt x="3671533" y="2648434"/>
                  <a:pt x="3567924" y="2670506"/>
                  <a:pt x="3389491" y="2670142"/>
                </a:cubicBezTo>
                <a:cubicBezTo>
                  <a:pt x="3211058" y="2669778"/>
                  <a:pt x="3002786" y="2645875"/>
                  <a:pt x="2704141" y="2670142"/>
                </a:cubicBezTo>
                <a:cubicBezTo>
                  <a:pt x="2405496" y="2694410"/>
                  <a:pt x="2333439" y="2693164"/>
                  <a:pt x="2018791" y="2670142"/>
                </a:cubicBezTo>
                <a:cubicBezTo>
                  <a:pt x="1704143" y="2647121"/>
                  <a:pt x="1617226" y="2676472"/>
                  <a:pt x="1384207" y="2670142"/>
                </a:cubicBezTo>
                <a:cubicBezTo>
                  <a:pt x="1151188" y="2663812"/>
                  <a:pt x="646497" y="2660597"/>
                  <a:pt x="445024" y="2670142"/>
                </a:cubicBezTo>
                <a:cubicBezTo>
                  <a:pt x="223805" y="2625782"/>
                  <a:pt x="13746" y="2465898"/>
                  <a:pt x="0" y="2225118"/>
                </a:cubicBezTo>
                <a:cubicBezTo>
                  <a:pt x="-23381" y="1992382"/>
                  <a:pt x="11776" y="1918707"/>
                  <a:pt x="0" y="1631753"/>
                </a:cubicBezTo>
                <a:cubicBezTo>
                  <a:pt x="-11776" y="1344799"/>
                  <a:pt x="21518" y="1224402"/>
                  <a:pt x="0" y="1056190"/>
                </a:cubicBezTo>
                <a:cubicBezTo>
                  <a:pt x="-21518" y="887978"/>
                  <a:pt x="-14541" y="614650"/>
                  <a:pt x="0" y="445024"/>
                </a:cubicBezTo>
                <a:close/>
              </a:path>
            </a:pathLst>
          </a:custGeom>
          <a:solidFill>
            <a:schemeClr val="accent5">
              <a:lumMod val="20000"/>
              <a:lumOff val="80000"/>
            </a:schemeClr>
          </a:solidFill>
          <a:ln w="38100">
            <a:solidFill>
              <a:schemeClr val="accent5"/>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000" b="1" dirty="0">
                <a:solidFill>
                  <a:schemeClr val="tx1"/>
                </a:solidFill>
              </a:rPr>
              <a:t>   </a:t>
            </a:r>
          </a:p>
        </p:txBody>
      </p:sp>
      <p:sp>
        <p:nvSpPr>
          <p:cNvPr id="1164" name="Flowchart: Alternate Process 1163">
            <a:extLst>
              <a:ext uri="{FF2B5EF4-FFF2-40B4-BE49-F238E27FC236}">
                <a16:creationId xmlns:a16="http://schemas.microsoft.com/office/drawing/2014/main" id="{EFB32628-6389-EE5C-9D37-22D43C6720EE}"/>
              </a:ext>
            </a:extLst>
          </p:cNvPr>
          <p:cNvSpPr/>
          <p:nvPr/>
        </p:nvSpPr>
        <p:spPr>
          <a:xfrm>
            <a:off x="32852625" y="13359466"/>
            <a:ext cx="9565375" cy="1620598"/>
          </a:xfrm>
          <a:custGeom>
            <a:avLst/>
            <a:gdLst>
              <a:gd name="connsiteX0" fmla="*/ 0 w 9565375"/>
              <a:gd name="connsiteY0" fmla="*/ 270100 h 1620598"/>
              <a:gd name="connsiteX1" fmla="*/ 270100 w 9565375"/>
              <a:gd name="connsiteY1" fmla="*/ 0 h 1620598"/>
              <a:gd name="connsiteX2" fmla="*/ 1054596 w 9565375"/>
              <a:gd name="connsiteY2" fmla="*/ 0 h 1620598"/>
              <a:gd name="connsiteX3" fmla="*/ 1839092 w 9565375"/>
              <a:gd name="connsiteY3" fmla="*/ 0 h 1620598"/>
              <a:gd name="connsiteX4" fmla="*/ 2262581 w 9565375"/>
              <a:gd name="connsiteY4" fmla="*/ 0 h 1620598"/>
              <a:gd name="connsiteX5" fmla="*/ 2776322 w 9565375"/>
              <a:gd name="connsiteY5" fmla="*/ 0 h 1620598"/>
              <a:gd name="connsiteX6" fmla="*/ 3380314 w 9565375"/>
              <a:gd name="connsiteY6" fmla="*/ 0 h 1620598"/>
              <a:gd name="connsiteX7" fmla="*/ 4074558 w 9565375"/>
              <a:gd name="connsiteY7" fmla="*/ 0 h 1620598"/>
              <a:gd name="connsiteX8" fmla="*/ 4498047 w 9565375"/>
              <a:gd name="connsiteY8" fmla="*/ 0 h 1620598"/>
              <a:gd name="connsiteX9" fmla="*/ 5102040 w 9565375"/>
              <a:gd name="connsiteY9" fmla="*/ 0 h 1620598"/>
              <a:gd name="connsiteX10" fmla="*/ 5615781 w 9565375"/>
              <a:gd name="connsiteY10" fmla="*/ 0 h 1620598"/>
              <a:gd name="connsiteX11" fmla="*/ 6129521 w 9565375"/>
              <a:gd name="connsiteY11" fmla="*/ 0 h 1620598"/>
              <a:gd name="connsiteX12" fmla="*/ 6733514 w 9565375"/>
              <a:gd name="connsiteY12" fmla="*/ 0 h 1620598"/>
              <a:gd name="connsiteX13" fmla="*/ 7157003 w 9565375"/>
              <a:gd name="connsiteY13" fmla="*/ 0 h 1620598"/>
              <a:gd name="connsiteX14" fmla="*/ 7670744 w 9565375"/>
              <a:gd name="connsiteY14" fmla="*/ 0 h 1620598"/>
              <a:gd name="connsiteX15" fmla="*/ 8545491 w 9565375"/>
              <a:gd name="connsiteY15" fmla="*/ 0 h 1620598"/>
              <a:gd name="connsiteX16" fmla="*/ 9295275 w 9565375"/>
              <a:gd name="connsiteY16" fmla="*/ 0 h 1620598"/>
              <a:gd name="connsiteX17" fmla="*/ 9565375 w 9565375"/>
              <a:gd name="connsiteY17" fmla="*/ 270100 h 1620598"/>
              <a:gd name="connsiteX18" fmla="*/ 9565375 w 9565375"/>
              <a:gd name="connsiteY18" fmla="*/ 831907 h 1620598"/>
              <a:gd name="connsiteX19" fmla="*/ 9565375 w 9565375"/>
              <a:gd name="connsiteY19" fmla="*/ 1350498 h 1620598"/>
              <a:gd name="connsiteX20" fmla="*/ 9295275 w 9565375"/>
              <a:gd name="connsiteY20" fmla="*/ 1620598 h 1620598"/>
              <a:gd name="connsiteX21" fmla="*/ 8601031 w 9565375"/>
              <a:gd name="connsiteY21" fmla="*/ 1620598 h 1620598"/>
              <a:gd name="connsiteX22" fmla="*/ 7906787 w 9565375"/>
              <a:gd name="connsiteY22" fmla="*/ 1620598 h 1620598"/>
              <a:gd name="connsiteX23" fmla="*/ 7393046 w 9565375"/>
              <a:gd name="connsiteY23" fmla="*/ 1620598 h 1620598"/>
              <a:gd name="connsiteX24" fmla="*/ 6969557 w 9565375"/>
              <a:gd name="connsiteY24" fmla="*/ 1620598 h 1620598"/>
              <a:gd name="connsiteX25" fmla="*/ 6365564 w 9565375"/>
              <a:gd name="connsiteY25" fmla="*/ 1620598 h 1620598"/>
              <a:gd name="connsiteX26" fmla="*/ 5761572 w 9565375"/>
              <a:gd name="connsiteY26" fmla="*/ 1620598 h 1620598"/>
              <a:gd name="connsiteX27" fmla="*/ 5247831 w 9565375"/>
              <a:gd name="connsiteY27" fmla="*/ 1620598 h 1620598"/>
              <a:gd name="connsiteX28" fmla="*/ 4463335 w 9565375"/>
              <a:gd name="connsiteY28" fmla="*/ 1620598 h 1620598"/>
              <a:gd name="connsiteX29" fmla="*/ 4039846 w 9565375"/>
              <a:gd name="connsiteY29" fmla="*/ 1620598 h 1620598"/>
              <a:gd name="connsiteX30" fmla="*/ 3345602 w 9565375"/>
              <a:gd name="connsiteY30" fmla="*/ 1620598 h 1620598"/>
              <a:gd name="connsiteX31" fmla="*/ 2831861 w 9565375"/>
              <a:gd name="connsiteY31" fmla="*/ 1620598 h 1620598"/>
              <a:gd name="connsiteX32" fmla="*/ 2408372 w 9565375"/>
              <a:gd name="connsiteY32" fmla="*/ 1620598 h 1620598"/>
              <a:gd name="connsiteX33" fmla="*/ 1714128 w 9565375"/>
              <a:gd name="connsiteY33" fmla="*/ 1620598 h 1620598"/>
              <a:gd name="connsiteX34" fmla="*/ 929632 w 9565375"/>
              <a:gd name="connsiteY34" fmla="*/ 1620598 h 1620598"/>
              <a:gd name="connsiteX35" fmla="*/ 270100 w 9565375"/>
              <a:gd name="connsiteY35" fmla="*/ 1620598 h 1620598"/>
              <a:gd name="connsiteX36" fmla="*/ 0 w 9565375"/>
              <a:gd name="connsiteY36" fmla="*/ 1350498 h 1620598"/>
              <a:gd name="connsiteX37" fmla="*/ 0 w 9565375"/>
              <a:gd name="connsiteY37" fmla="*/ 799495 h 1620598"/>
              <a:gd name="connsiteX38" fmla="*/ 0 w 9565375"/>
              <a:gd name="connsiteY38" fmla="*/ 270100 h 1620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565375" h="1620598" fill="none" extrusionOk="0">
                <a:moveTo>
                  <a:pt x="0" y="270100"/>
                </a:moveTo>
                <a:cubicBezTo>
                  <a:pt x="9044" y="94565"/>
                  <a:pt x="120026" y="12397"/>
                  <a:pt x="270100" y="0"/>
                </a:cubicBezTo>
                <a:cubicBezTo>
                  <a:pt x="482921" y="32454"/>
                  <a:pt x="802036" y="-11797"/>
                  <a:pt x="1054596" y="0"/>
                </a:cubicBezTo>
                <a:cubicBezTo>
                  <a:pt x="1307156" y="11797"/>
                  <a:pt x="1615401" y="-20541"/>
                  <a:pt x="1839092" y="0"/>
                </a:cubicBezTo>
                <a:cubicBezTo>
                  <a:pt x="2062783" y="20541"/>
                  <a:pt x="2156646" y="-15964"/>
                  <a:pt x="2262581" y="0"/>
                </a:cubicBezTo>
                <a:cubicBezTo>
                  <a:pt x="2368516" y="15964"/>
                  <a:pt x="2586265" y="-19395"/>
                  <a:pt x="2776322" y="0"/>
                </a:cubicBezTo>
                <a:cubicBezTo>
                  <a:pt x="2966379" y="19395"/>
                  <a:pt x="3236662" y="-1057"/>
                  <a:pt x="3380314" y="0"/>
                </a:cubicBezTo>
                <a:cubicBezTo>
                  <a:pt x="3523966" y="1057"/>
                  <a:pt x="3841820" y="-260"/>
                  <a:pt x="4074558" y="0"/>
                </a:cubicBezTo>
                <a:cubicBezTo>
                  <a:pt x="4307296" y="260"/>
                  <a:pt x="4371828" y="-9387"/>
                  <a:pt x="4498047" y="0"/>
                </a:cubicBezTo>
                <a:cubicBezTo>
                  <a:pt x="4624266" y="9387"/>
                  <a:pt x="4949247" y="20729"/>
                  <a:pt x="5102040" y="0"/>
                </a:cubicBezTo>
                <a:cubicBezTo>
                  <a:pt x="5254833" y="-20729"/>
                  <a:pt x="5440846" y="14937"/>
                  <a:pt x="5615781" y="0"/>
                </a:cubicBezTo>
                <a:cubicBezTo>
                  <a:pt x="5790716" y="-14937"/>
                  <a:pt x="5933890" y="-19098"/>
                  <a:pt x="6129521" y="0"/>
                </a:cubicBezTo>
                <a:cubicBezTo>
                  <a:pt x="6325152" y="19098"/>
                  <a:pt x="6540288" y="-23495"/>
                  <a:pt x="6733514" y="0"/>
                </a:cubicBezTo>
                <a:cubicBezTo>
                  <a:pt x="6926740" y="23495"/>
                  <a:pt x="7065043" y="-18250"/>
                  <a:pt x="7157003" y="0"/>
                </a:cubicBezTo>
                <a:cubicBezTo>
                  <a:pt x="7248963" y="18250"/>
                  <a:pt x="7542429" y="-3688"/>
                  <a:pt x="7670744" y="0"/>
                </a:cubicBezTo>
                <a:cubicBezTo>
                  <a:pt x="7799059" y="3688"/>
                  <a:pt x="8298229" y="-42349"/>
                  <a:pt x="8545491" y="0"/>
                </a:cubicBezTo>
                <a:cubicBezTo>
                  <a:pt x="8792753" y="42349"/>
                  <a:pt x="9001202" y="30371"/>
                  <a:pt x="9295275" y="0"/>
                </a:cubicBezTo>
                <a:cubicBezTo>
                  <a:pt x="9446794" y="-7758"/>
                  <a:pt x="9539651" y="136193"/>
                  <a:pt x="9565375" y="270100"/>
                </a:cubicBezTo>
                <a:cubicBezTo>
                  <a:pt x="9592130" y="384517"/>
                  <a:pt x="9564729" y="647136"/>
                  <a:pt x="9565375" y="831907"/>
                </a:cubicBezTo>
                <a:cubicBezTo>
                  <a:pt x="9566021" y="1016678"/>
                  <a:pt x="9567674" y="1128044"/>
                  <a:pt x="9565375" y="1350498"/>
                </a:cubicBezTo>
                <a:cubicBezTo>
                  <a:pt x="9580049" y="1483620"/>
                  <a:pt x="9440465" y="1648533"/>
                  <a:pt x="9295275" y="1620598"/>
                </a:cubicBezTo>
                <a:cubicBezTo>
                  <a:pt x="8983160" y="1648347"/>
                  <a:pt x="8792342" y="1631835"/>
                  <a:pt x="8601031" y="1620598"/>
                </a:cubicBezTo>
                <a:cubicBezTo>
                  <a:pt x="8409720" y="1609361"/>
                  <a:pt x="8069891" y="1640040"/>
                  <a:pt x="7906787" y="1620598"/>
                </a:cubicBezTo>
                <a:cubicBezTo>
                  <a:pt x="7743683" y="1601156"/>
                  <a:pt x="7648647" y="1596458"/>
                  <a:pt x="7393046" y="1620598"/>
                </a:cubicBezTo>
                <a:cubicBezTo>
                  <a:pt x="7137445" y="1644738"/>
                  <a:pt x="7119338" y="1617632"/>
                  <a:pt x="6969557" y="1620598"/>
                </a:cubicBezTo>
                <a:cubicBezTo>
                  <a:pt x="6819776" y="1623564"/>
                  <a:pt x="6537523" y="1646091"/>
                  <a:pt x="6365564" y="1620598"/>
                </a:cubicBezTo>
                <a:cubicBezTo>
                  <a:pt x="6193605" y="1595105"/>
                  <a:pt x="6062274" y="1621627"/>
                  <a:pt x="5761572" y="1620598"/>
                </a:cubicBezTo>
                <a:cubicBezTo>
                  <a:pt x="5460870" y="1619569"/>
                  <a:pt x="5466691" y="1636241"/>
                  <a:pt x="5247831" y="1620598"/>
                </a:cubicBezTo>
                <a:cubicBezTo>
                  <a:pt x="5028971" y="1604955"/>
                  <a:pt x="4806720" y="1635350"/>
                  <a:pt x="4463335" y="1620598"/>
                </a:cubicBezTo>
                <a:cubicBezTo>
                  <a:pt x="4119950" y="1605846"/>
                  <a:pt x="4200786" y="1611312"/>
                  <a:pt x="4039846" y="1620598"/>
                </a:cubicBezTo>
                <a:cubicBezTo>
                  <a:pt x="3878906" y="1629884"/>
                  <a:pt x="3603735" y="1639621"/>
                  <a:pt x="3345602" y="1620598"/>
                </a:cubicBezTo>
                <a:cubicBezTo>
                  <a:pt x="3087469" y="1601575"/>
                  <a:pt x="3037675" y="1598807"/>
                  <a:pt x="2831861" y="1620598"/>
                </a:cubicBezTo>
                <a:cubicBezTo>
                  <a:pt x="2626047" y="1642389"/>
                  <a:pt x="2494101" y="1638590"/>
                  <a:pt x="2408372" y="1620598"/>
                </a:cubicBezTo>
                <a:cubicBezTo>
                  <a:pt x="2322643" y="1602606"/>
                  <a:pt x="1999587" y="1604700"/>
                  <a:pt x="1714128" y="1620598"/>
                </a:cubicBezTo>
                <a:cubicBezTo>
                  <a:pt x="1428669" y="1636496"/>
                  <a:pt x="1189402" y="1625665"/>
                  <a:pt x="929632" y="1620598"/>
                </a:cubicBezTo>
                <a:cubicBezTo>
                  <a:pt x="669862" y="1615531"/>
                  <a:pt x="478695" y="1593387"/>
                  <a:pt x="270100" y="1620598"/>
                </a:cubicBezTo>
                <a:cubicBezTo>
                  <a:pt x="121452" y="1611586"/>
                  <a:pt x="-878" y="1507674"/>
                  <a:pt x="0" y="1350498"/>
                </a:cubicBezTo>
                <a:cubicBezTo>
                  <a:pt x="-12153" y="1192916"/>
                  <a:pt x="20375" y="1001409"/>
                  <a:pt x="0" y="799495"/>
                </a:cubicBezTo>
                <a:cubicBezTo>
                  <a:pt x="-20375" y="597581"/>
                  <a:pt x="8867" y="511880"/>
                  <a:pt x="0" y="270100"/>
                </a:cubicBezTo>
                <a:close/>
              </a:path>
              <a:path w="9565375" h="1620598" stroke="0" extrusionOk="0">
                <a:moveTo>
                  <a:pt x="0" y="270100"/>
                </a:moveTo>
                <a:cubicBezTo>
                  <a:pt x="10239" y="134316"/>
                  <a:pt x="113678" y="-11469"/>
                  <a:pt x="270100" y="0"/>
                </a:cubicBezTo>
                <a:cubicBezTo>
                  <a:pt x="572351" y="43197"/>
                  <a:pt x="963793" y="5220"/>
                  <a:pt x="1144848" y="0"/>
                </a:cubicBezTo>
                <a:cubicBezTo>
                  <a:pt x="1325903" y="-5220"/>
                  <a:pt x="1584728" y="-2182"/>
                  <a:pt x="1748840" y="0"/>
                </a:cubicBezTo>
                <a:cubicBezTo>
                  <a:pt x="1912952" y="2182"/>
                  <a:pt x="2071909" y="18075"/>
                  <a:pt x="2262581" y="0"/>
                </a:cubicBezTo>
                <a:cubicBezTo>
                  <a:pt x="2453253" y="-18075"/>
                  <a:pt x="2944597" y="7089"/>
                  <a:pt x="3137329" y="0"/>
                </a:cubicBezTo>
                <a:cubicBezTo>
                  <a:pt x="3330061" y="-7089"/>
                  <a:pt x="3710523" y="-41583"/>
                  <a:pt x="4012076" y="0"/>
                </a:cubicBezTo>
                <a:cubicBezTo>
                  <a:pt x="4313629" y="41583"/>
                  <a:pt x="4469460" y="25153"/>
                  <a:pt x="4886824" y="0"/>
                </a:cubicBezTo>
                <a:cubicBezTo>
                  <a:pt x="5304188" y="-25153"/>
                  <a:pt x="5410800" y="-7851"/>
                  <a:pt x="5581068" y="0"/>
                </a:cubicBezTo>
                <a:cubicBezTo>
                  <a:pt x="5751336" y="7851"/>
                  <a:pt x="5831401" y="20006"/>
                  <a:pt x="6004557" y="0"/>
                </a:cubicBezTo>
                <a:cubicBezTo>
                  <a:pt x="6177713" y="-20006"/>
                  <a:pt x="6425749" y="15964"/>
                  <a:pt x="6608550" y="0"/>
                </a:cubicBezTo>
                <a:cubicBezTo>
                  <a:pt x="6791351" y="-15964"/>
                  <a:pt x="6940564" y="9657"/>
                  <a:pt x="7032039" y="0"/>
                </a:cubicBezTo>
                <a:cubicBezTo>
                  <a:pt x="7123514" y="-9657"/>
                  <a:pt x="7342886" y="11411"/>
                  <a:pt x="7545780" y="0"/>
                </a:cubicBezTo>
                <a:cubicBezTo>
                  <a:pt x="7748674" y="-11411"/>
                  <a:pt x="8052201" y="31241"/>
                  <a:pt x="8330276" y="0"/>
                </a:cubicBezTo>
                <a:cubicBezTo>
                  <a:pt x="8608351" y="-31241"/>
                  <a:pt x="9040367" y="29329"/>
                  <a:pt x="9295275" y="0"/>
                </a:cubicBezTo>
                <a:cubicBezTo>
                  <a:pt x="9447287" y="16692"/>
                  <a:pt x="9591778" y="105354"/>
                  <a:pt x="9565375" y="270100"/>
                </a:cubicBezTo>
                <a:cubicBezTo>
                  <a:pt x="9555504" y="472482"/>
                  <a:pt x="9539902" y="607777"/>
                  <a:pt x="9565375" y="799495"/>
                </a:cubicBezTo>
                <a:cubicBezTo>
                  <a:pt x="9590848" y="991213"/>
                  <a:pt x="9540895" y="1096734"/>
                  <a:pt x="9565375" y="1350498"/>
                </a:cubicBezTo>
                <a:cubicBezTo>
                  <a:pt x="9580447" y="1512941"/>
                  <a:pt x="9479317" y="1610169"/>
                  <a:pt x="9295275" y="1620598"/>
                </a:cubicBezTo>
                <a:cubicBezTo>
                  <a:pt x="9040943" y="1631100"/>
                  <a:pt x="8850655" y="1640626"/>
                  <a:pt x="8691283" y="1620598"/>
                </a:cubicBezTo>
                <a:cubicBezTo>
                  <a:pt x="8531911" y="1600570"/>
                  <a:pt x="8324187" y="1599927"/>
                  <a:pt x="7997038" y="1620598"/>
                </a:cubicBezTo>
                <a:cubicBezTo>
                  <a:pt x="7669889" y="1641269"/>
                  <a:pt x="7446941" y="1611818"/>
                  <a:pt x="7212542" y="1620598"/>
                </a:cubicBezTo>
                <a:cubicBezTo>
                  <a:pt x="6978143" y="1629378"/>
                  <a:pt x="6607009" y="1597024"/>
                  <a:pt x="6428046" y="1620598"/>
                </a:cubicBezTo>
                <a:cubicBezTo>
                  <a:pt x="6249083" y="1644172"/>
                  <a:pt x="6071699" y="1616262"/>
                  <a:pt x="5914306" y="1620598"/>
                </a:cubicBezTo>
                <a:cubicBezTo>
                  <a:pt x="5756913" y="1624934"/>
                  <a:pt x="5638006" y="1626787"/>
                  <a:pt x="5400565" y="1620598"/>
                </a:cubicBezTo>
                <a:cubicBezTo>
                  <a:pt x="5163124" y="1614409"/>
                  <a:pt x="4999609" y="1646368"/>
                  <a:pt x="4796572" y="1620598"/>
                </a:cubicBezTo>
                <a:cubicBezTo>
                  <a:pt x="4593535" y="1594828"/>
                  <a:pt x="4268175" y="1642336"/>
                  <a:pt x="3921825" y="1620598"/>
                </a:cubicBezTo>
                <a:cubicBezTo>
                  <a:pt x="3575475" y="1598860"/>
                  <a:pt x="3571790" y="1641358"/>
                  <a:pt x="3408084" y="1620598"/>
                </a:cubicBezTo>
                <a:cubicBezTo>
                  <a:pt x="3244378" y="1599838"/>
                  <a:pt x="2999562" y="1643718"/>
                  <a:pt x="2804091" y="1620598"/>
                </a:cubicBezTo>
                <a:cubicBezTo>
                  <a:pt x="2608620" y="1597478"/>
                  <a:pt x="2542130" y="1612154"/>
                  <a:pt x="2290351" y="1620598"/>
                </a:cubicBezTo>
                <a:cubicBezTo>
                  <a:pt x="2038572" y="1629042"/>
                  <a:pt x="1961888" y="1638632"/>
                  <a:pt x="1866862" y="1620598"/>
                </a:cubicBezTo>
                <a:cubicBezTo>
                  <a:pt x="1771836" y="1602564"/>
                  <a:pt x="1390410" y="1603809"/>
                  <a:pt x="1262869" y="1620598"/>
                </a:cubicBezTo>
                <a:cubicBezTo>
                  <a:pt x="1135328" y="1637387"/>
                  <a:pt x="598785" y="1665967"/>
                  <a:pt x="270100" y="1620598"/>
                </a:cubicBezTo>
                <a:cubicBezTo>
                  <a:pt x="116571" y="1613803"/>
                  <a:pt x="11017" y="1473315"/>
                  <a:pt x="0" y="1350498"/>
                </a:cubicBezTo>
                <a:cubicBezTo>
                  <a:pt x="-7498" y="1160421"/>
                  <a:pt x="-12737" y="931757"/>
                  <a:pt x="0" y="810299"/>
                </a:cubicBezTo>
                <a:cubicBezTo>
                  <a:pt x="12737" y="688841"/>
                  <a:pt x="-3363" y="450943"/>
                  <a:pt x="0" y="270100"/>
                </a:cubicBezTo>
                <a:close/>
              </a:path>
            </a:pathLst>
          </a:custGeom>
          <a:solidFill>
            <a:srgbClr val="00B050">
              <a:alpha val="25098"/>
            </a:srgbClr>
          </a:solidFill>
          <a:ln w="38100">
            <a:solidFill>
              <a:srgbClr val="00B050"/>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r>
              <a:rPr lang="en-GB" sz="3200" b="1" dirty="0">
                <a:solidFill>
                  <a:schemeClr val="tx1"/>
                </a:solidFill>
              </a:rPr>
              <a:t>Digital Detox </a:t>
            </a:r>
          </a:p>
          <a:p>
            <a:endParaRPr lang="en-GB" sz="2000" b="1" dirty="0">
              <a:solidFill>
                <a:schemeClr val="tx1"/>
              </a:solidFill>
            </a:endParaRPr>
          </a:p>
          <a:p>
            <a:endParaRPr lang="en-GB" sz="2000" b="1" dirty="0">
              <a:solidFill>
                <a:schemeClr val="tx1"/>
              </a:solidFill>
            </a:endParaRPr>
          </a:p>
          <a:p>
            <a:pPr algn="ctr"/>
            <a:r>
              <a:rPr lang="en-GB" sz="2000" b="1" dirty="0">
                <a:solidFill>
                  <a:schemeClr val="tx1"/>
                </a:solidFill>
              </a:rPr>
              <a:t>   </a:t>
            </a:r>
          </a:p>
        </p:txBody>
      </p:sp>
      <p:cxnSp>
        <p:nvCxnSpPr>
          <p:cNvPr id="1167" name="Straight Arrow Connector 1166">
            <a:extLst>
              <a:ext uri="{FF2B5EF4-FFF2-40B4-BE49-F238E27FC236}">
                <a16:creationId xmlns:a16="http://schemas.microsoft.com/office/drawing/2014/main" id="{58630173-90B3-03E2-0A45-B39EBB760BD3}"/>
              </a:ext>
            </a:extLst>
          </p:cNvPr>
          <p:cNvCxnSpPr>
            <a:cxnSpLocks/>
          </p:cNvCxnSpPr>
          <p:nvPr/>
        </p:nvCxnSpPr>
        <p:spPr>
          <a:xfrm flipH="1" flipV="1">
            <a:off x="30109886" y="13569572"/>
            <a:ext cx="2784401" cy="1097505"/>
          </a:xfrm>
          <a:prstGeom prst="straightConnector1">
            <a:avLst/>
          </a:prstGeom>
          <a:ln w="76200">
            <a:solidFill>
              <a:srgbClr val="00B050"/>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171" name="Straight Arrow Connector 1170">
            <a:extLst>
              <a:ext uri="{FF2B5EF4-FFF2-40B4-BE49-F238E27FC236}">
                <a16:creationId xmlns:a16="http://schemas.microsoft.com/office/drawing/2014/main" id="{998DB4B4-C388-69E3-25A4-34ED866A1F39}"/>
              </a:ext>
            </a:extLst>
          </p:cNvPr>
          <p:cNvCxnSpPr>
            <a:cxnSpLocks/>
          </p:cNvCxnSpPr>
          <p:nvPr/>
        </p:nvCxnSpPr>
        <p:spPr>
          <a:xfrm flipV="1">
            <a:off x="20361502" y="13007374"/>
            <a:ext cx="1893609" cy="1256403"/>
          </a:xfrm>
          <a:prstGeom prst="straightConnector1">
            <a:avLst/>
          </a:prstGeom>
          <a:ln w="76200">
            <a:solidFill>
              <a:srgbClr val="92D050"/>
            </a:solidFill>
            <a:tailEnd type="triangle"/>
          </a:ln>
          <a:effectLst/>
        </p:spPr>
        <p:style>
          <a:lnRef idx="2">
            <a:schemeClr val="accent1"/>
          </a:lnRef>
          <a:fillRef idx="0">
            <a:schemeClr val="accent1"/>
          </a:fillRef>
          <a:effectRef idx="1">
            <a:schemeClr val="accent1"/>
          </a:effectRef>
          <a:fontRef idx="minor">
            <a:schemeClr val="tx1"/>
          </a:fontRef>
        </p:style>
      </p:cxnSp>
      <p:grpSp>
        <p:nvGrpSpPr>
          <p:cNvPr id="1174" name="Group 1173">
            <a:extLst>
              <a:ext uri="{FF2B5EF4-FFF2-40B4-BE49-F238E27FC236}">
                <a16:creationId xmlns:a16="http://schemas.microsoft.com/office/drawing/2014/main" id="{67B0D6CD-A3AE-A379-3C5B-29E5A2533447}"/>
              </a:ext>
            </a:extLst>
          </p:cNvPr>
          <p:cNvGrpSpPr/>
          <p:nvPr/>
        </p:nvGrpSpPr>
        <p:grpSpPr>
          <a:xfrm rot="19404887">
            <a:off x="36583587" y="14703940"/>
            <a:ext cx="9380200" cy="9380200"/>
            <a:chOff x="36162008" y="732326"/>
            <a:chExt cx="9380200" cy="9380200"/>
          </a:xfrm>
        </p:grpSpPr>
        <p:pic>
          <p:nvPicPr>
            <p:cNvPr id="1175" name="Picture 6" descr="Premium Vector | Smartwatch hand watch flat icon no screen black ...">
              <a:extLst>
                <a:ext uri="{FF2B5EF4-FFF2-40B4-BE49-F238E27FC236}">
                  <a16:creationId xmlns:a16="http://schemas.microsoft.com/office/drawing/2014/main" id="{B9A6431F-0C27-9369-E5EB-29B36E88DD00}"/>
                </a:ext>
              </a:extLst>
            </p:cNvPr>
            <p:cNvPicPr>
              <a:picLocks noChangeAspect="1" noChangeArrowheads="1"/>
            </p:cNvPicPr>
            <p:nvPr/>
          </p:nvPicPr>
          <p:blipFill>
            <a:blip r:embed="rId11">
              <a:extLst>
                <a:ext uri="{BEBA8EAE-BF5A-486C-A8C5-ECC9F3942E4B}">
                  <a14:imgProps xmlns:a14="http://schemas.microsoft.com/office/drawing/2010/main">
                    <a14:imgLayer r:embed="rId12">
                      <a14:imgEffect>
                        <a14:backgroundRemoval t="10000" b="90000" l="10000" r="90000">
                          <a14:foregroundMark x1="35232" y1="27004" x2="35232" y2="27004"/>
                          <a14:foregroundMark x1="35232" y1="27004" x2="45148" y2="27004"/>
                          <a14:foregroundMark x1="45148" y1="27004" x2="54641" y2="28059"/>
                          <a14:foregroundMark x1="46237" y1="21143" x2="45992" y2="21097"/>
                          <a14:foregroundMark x1="52743" y1="22363" x2="49809" y2="21813"/>
                          <a14:foregroundMark x1="52321" y1="25949" x2="43038" y2="21097"/>
                          <a14:foregroundMark x1="44304" y1="20675" x2="39241" y2="53797"/>
                          <a14:foregroundMark x1="39241" y1="53797" x2="46835" y2="64557"/>
                          <a14:foregroundMark x1="46835" y1="64557" x2="58228" y2="61814"/>
                          <a14:foregroundMark x1="58228" y1="61814" x2="55907" y2="33544"/>
                          <a14:foregroundMark x1="55907" y1="33544" x2="50633" y2="22996"/>
                          <a14:foregroundMark x1="50633" y1="22996" x2="43882" y2="22785"/>
                          <a14:foregroundMark x1="53153" y1="21415" x2="60549" y2="26793"/>
                          <a14:foregroundMark x1="60549" y1="26793" x2="47679" y2="36076"/>
                          <a14:foregroundMark x1="47679" y1="36076" x2="31176" y2="29229"/>
                          <a14:foregroundMark x1="52888" y1="16878" x2="53165" y2="16878"/>
                          <a14:foregroundMark x1="47679" y1="17722" x2="47679" y2="17722"/>
                          <a14:foregroundMark x1="50000" y1="17722" x2="41772" y2="17722"/>
                          <a14:foregroundMark x1="52110" y1="17511" x2="38186" y2="18565"/>
                          <a14:foregroundMark x1="52743" y1="20253" x2="58228" y2="20464"/>
                          <a14:foregroundMark x1="58439" y1="24895" x2="66034" y2="35865"/>
                          <a14:foregroundMark x1="66034" y1="35865" x2="66034" y2="37764"/>
                          <a14:foregroundMark x1="66667" y1="39030" x2="68143" y2="48734"/>
                          <a14:foregroundMark x1="68143" y1="48734" x2="66034" y2="58228"/>
                          <a14:foregroundMark x1="66245" y1="62025" x2="56751" y2="67089"/>
                          <a14:foregroundMark x1="62447" y1="68354" x2="68354" y2="57595"/>
                          <a14:foregroundMark x1="68354" y1="57595" x2="68354" y2="57384"/>
                          <a14:foregroundMark x1="67300" y1="61392" x2="60127" y2="70253"/>
                          <a14:foregroundMark x1="60127" y1="70253" x2="58861" y2="70886"/>
                          <a14:foregroundMark x1="59494" y1="71730" x2="41983" y2="68354"/>
                          <a14:foregroundMark x1="41983" y1="68354" x2="41983" y2="68354"/>
                          <a14:foregroundMark x1="52532" y1="79325" x2="48523" y2="72152"/>
                          <a14:foregroundMark x1="59916" y1="80169" x2="45781" y2="81013"/>
                          <a14:foregroundMark x1="45781" y1="81013" x2="50633" y2="70253"/>
                          <a14:foregroundMark x1="50633" y1="70253" x2="60759" y2="73418"/>
                          <a14:foregroundMark x1="60759" y1="73418" x2="60127" y2="79114"/>
                          <a14:foregroundMark x1="47046" y1="78692" x2="33544" y2="69409"/>
                          <a14:foregroundMark x1="33544" y1="69409" x2="45570" y2="71941"/>
                          <a14:foregroundMark x1="45570" y1="71941" x2="45992" y2="79114"/>
                          <a14:foregroundMark x1="33755" y1="31013" x2="27215" y2="43882"/>
                          <a14:foregroundMark x1="27215" y1="43882" x2="36076" y2="50211"/>
                          <a14:foregroundMark x1="36076" y1="50211" x2="36498" y2="37764"/>
                          <a14:foregroundMark x1="36498" y1="37764" x2="34177" y2="31224"/>
                          <a14:foregroundMark x1="36709" y1="19831" x2="38186" y2="18354"/>
                          <a14:foregroundMark x1="37131" y1="19198" x2="37131" y2="19198"/>
                          <a14:foregroundMark x1="36920" y1="19198" x2="36920" y2="19198"/>
                          <a14:foregroundMark x1="36920" y1="19198" x2="36709" y2="19831"/>
                          <a14:foregroundMark x1="37975" y1="18354" x2="37131" y2="18987"/>
                          <a14:backgroundMark x1="34240" y1="18336" x2="35055" y2="17063"/>
                          <a14:backgroundMark x1="33688" y1="19198" x2="33868" y2="18917"/>
                          <a14:backgroundMark x1="28692" y1="27004" x2="33688" y2="19198"/>
                          <a14:backgroundMark x1="35728" y1="16272" x2="36389" y2="15880"/>
                          <a14:backgroundMark x1="32946" y1="17920" x2="34797" y2="16823"/>
                          <a14:backgroundMark x1="31857" y1="18565" x2="32179" y2="18374"/>
                          <a14:backgroundMark x1="35273" y1="19369" x2="35021" y2="19831"/>
                          <a14:backgroundMark x1="36035" y1="17972" x2="35598" y2="18773"/>
                          <a14:backgroundMark x1="36823" y1="16528" x2="36548" y2="17032"/>
                          <a14:backgroundMark x1="29325" y1="27426" x2="24051" y2="31013"/>
                          <a14:backgroundMark x1="28903" y1="24051" x2="27426" y2="26582"/>
                          <a14:backgroundMark x1="52743" y1="16667" x2="51634" y2="16799"/>
                          <a14:backgroundMark x1="53586" y1="16667" x2="53586" y2="16667"/>
                        </a14:backgroundRemoval>
                      </a14:imgEffect>
                    </a14:imgLayer>
                  </a14:imgProps>
                </a:ext>
                <a:ext uri="{28A0092B-C50C-407E-A947-70E740481C1C}">
                  <a14:useLocalDpi xmlns:a14="http://schemas.microsoft.com/office/drawing/2010/main" val="0"/>
                </a:ext>
              </a:extLst>
            </a:blip>
            <a:srcRect/>
            <a:stretch>
              <a:fillRect/>
            </a:stretch>
          </p:blipFill>
          <p:spPr bwMode="auto">
            <a:xfrm rot="2769648">
              <a:off x="36162008" y="732326"/>
              <a:ext cx="9380200" cy="9380200"/>
            </a:xfrm>
            <a:prstGeom prst="rect">
              <a:avLst/>
            </a:prstGeom>
            <a:noFill/>
            <a:extLst>
              <a:ext uri="{909E8E84-426E-40DD-AFC4-6F175D3DCCD1}">
                <a14:hiddenFill xmlns:a14="http://schemas.microsoft.com/office/drawing/2010/main">
                  <a:solidFill>
                    <a:srgbClr val="FFFFFF"/>
                  </a:solidFill>
                </a14:hiddenFill>
              </a:ext>
            </a:extLst>
          </p:spPr>
        </p:pic>
        <p:sp>
          <p:nvSpPr>
            <p:cNvPr id="1176" name="Flowchart: Alternate Process 1175">
              <a:extLst>
                <a:ext uri="{FF2B5EF4-FFF2-40B4-BE49-F238E27FC236}">
                  <a16:creationId xmlns:a16="http://schemas.microsoft.com/office/drawing/2014/main" id="{95F0C51A-6EE9-ED3E-D571-C0DD3CB6E984}"/>
                </a:ext>
              </a:extLst>
            </p:cNvPr>
            <p:cNvSpPr/>
            <p:nvPr/>
          </p:nvSpPr>
          <p:spPr>
            <a:xfrm rot="2818437">
              <a:off x="39294401" y="3712273"/>
              <a:ext cx="3090098" cy="3266498"/>
            </a:xfrm>
            <a:prstGeom prst="flowChartAlternateProcess">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GB"/>
            </a:p>
          </p:txBody>
        </p:sp>
      </p:grpSp>
      <p:sp>
        <p:nvSpPr>
          <p:cNvPr id="1179" name="TextBox 1178">
            <a:extLst>
              <a:ext uri="{FF2B5EF4-FFF2-40B4-BE49-F238E27FC236}">
                <a16:creationId xmlns:a16="http://schemas.microsoft.com/office/drawing/2014/main" id="{49DA3388-C465-89E5-FC49-24A371586E74}"/>
              </a:ext>
            </a:extLst>
          </p:cNvPr>
          <p:cNvSpPr txBox="1"/>
          <p:nvPr/>
        </p:nvSpPr>
        <p:spPr>
          <a:xfrm rot="656752">
            <a:off x="39689883" y="17965851"/>
            <a:ext cx="3161908" cy="2862322"/>
          </a:xfrm>
          <a:prstGeom prst="rect">
            <a:avLst/>
          </a:prstGeom>
          <a:noFill/>
        </p:spPr>
        <p:txBody>
          <a:bodyPr wrap="square">
            <a:spAutoFit/>
          </a:bodyPr>
          <a:lstStyle/>
          <a:p>
            <a:pPr algn="ctr"/>
            <a:r>
              <a:rPr lang="en-GB" sz="7200" b="1" dirty="0">
                <a:solidFill>
                  <a:schemeClr val="bg1"/>
                </a:solidFill>
                <a:latin typeface="The Hand Black" panose="020F0502020204030204" pitchFamily="66" charset="0"/>
              </a:rPr>
              <a:t>“</a:t>
            </a:r>
            <a:r>
              <a:rPr lang="en-GB" sz="5400" b="1" dirty="0">
                <a:solidFill>
                  <a:schemeClr val="bg1"/>
                </a:solidFill>
                <a:latin typeface="The Hand Black" panose="020F0502020204030204" pitchFamily="66" charset="0"/>
              </a:rPr>
              <a:t>I love to track my steps when I am out.”</a:t>
            </a:r>
            <a:endParaRPr lang="en-GB" sz="7200" b="1" dirty="0">
              <a:solidFill>
                <a:schemeClr val="bg1"/>
              </a:solidFill>
              <a:latin typeface="The Hand Black" panose="020F0502020204030204" pitchFamily="66" charset="0"/>
            </a:endParaRPr>
          </a:p>
        </p:txBody>
      </p:sp>
      <p:sp>
        <p:nvSpPr>
          <p:cNvPr id="6" name="Rectangle 5">
            <a:extLst>
              <a:ext uri="{FF2B5EF4-FFF2-40B4-BE49-F238E27FC236}">
                <a16:creationId xmlns:a16="http://schemas.microsoft.com/office/drawing/2014/main" id="{5B77173A-716D-DC71-E98A-1B2E96B7FF2F}"/>
              </a:ext>
            </a:extLst>
          </p:cNvPr>
          <p:cNvSpPr/>
          <p:nvPr/>
        </p:nvSpPr>
        <p:spPr>
          <a:xfrm rot="5400000">
            <a:off x="23115926" y="27707561"/>
            <a:ext cx="4671401" cy="3699489"/>
          </a:xfrm>
          <a:prstGeom prst="rect">
            <a:avLst/>
          </a:prstGeom>
          <a:solidFill>
            <a:schemeClr val="accent3">
              <a:lumMod val="40000"/>
              <a:lumOff val="60000"/>
            </a:schemeClr>
          </a:solidFill>
          <a:ln w="60325">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80" name="Flowchart: Alternate Process 1179">
            <a:extLst>
              <a:ext uri="{FF2B5EF4-FFF2-40B4-BE49-F238E27FC236}">
                <a16:creationId xmlns:a16="http://schemas.microsoft.com/office/drawing/2014/main" id="{4D9B1CCD-0773-6FDF-E662-9059D6C540BE}"/>
              </a:ext>
            </a:extLst>
          </p:cNvPr>
          <p:cNvSpPr/>
          <p:nvPr/>
        </p:nvSpPr>
        <p:spPr>
          <a:xfrm>
            <a:off x="13732819" y="13827713"/>
            <a:ext cx="6628683" cy="3111165"/>
          </a:xfrm>
          <a:custGeom>
            <a:avLst/>
            <a:gdLst>
              <a:gd name="connsiteX0" fmla="*/ 0 w 6628683"/>
              <a:gd name="connsiteY0" fmla="*/ 518528 h 3111165"/>
              <a:gd name="connsiteX1" fmla="*/ 518528 w 6628683"/>
              <a:gd name="connsiteY1" fmla="*/ 0 h 3111165"/>
              <a:gd name="connsiteX2" fmla="*/ 1329314 w 6628683"/>
              <a:gd name="connsiteY2" fmla="*/ 0 h 3111165"/>
              <a:gd name="connsiteX3" fmla="*/ 2140100 w 6628683"/>
              <a:gd name="connsiteY3" fmla="*/ 0 h 3111165"/>
              <a:gd name="connsiteX4" fmla="*/ 2671305 w 6628683"/>
              <a:gd name="connsiteY4" fmla="*/ 0 h 3111165"/>
              <a:gd name="connsiteX5" fmla="*/ 3482091 w 6628683"/>
              <a:gd name="connsiteY5" fmla="*/ 0 h 3111165"/>
              <a:gd name="connsiteX6" fmla="*/ 4013296 w 6628683"/>
              <a:gd name="connsiteY6" fmla="*/ 0 h 3111165"/>
              <a:gd name="connsiteX7" fmla="*/ 4768165 w 6628683"/>
              <a:gd name="connsiteY7" fmla="*/ 0 h 3111165"/>
              <a:gd name="connsiteX8" fmla="*/ 6110156 w 6628683"/>
              <a:gd name="connsiteY8" fmla="*/ 0 h 3111165"/>
              <a:gd name="connsiteX9" fmla="*/ 6628684 w 6628683"/>
              <a:gd name="connsiteY9" fmla="*/ 518528 h 3111165"/>
              <a:gd name="connsiteX10" fmla="*/ 6628683 w 6628683"/>
              <a:gd name="connsiteY10" fmla="*/ 2592638 h 3111165"/>
              <a:gd name="connsiteX11" fmla="*/ 6110155 w 6628683"/>
              <a:gd name="connsiteY11" fmla="*/ 3111166 h 3111165"/>
              <a:gd name="connsiteX12" fmla="*/ 5299369 w 6628683"/>
              <a:gd name="connsiteY12" fmla="*/ 3111166 h 3111165"/>
              <a:gd name="connsiteX13" fmla="*/ 4544499 w 6628683"/>
              <a:gd name="connsiteY13" fmla="*/ 3111166 h 3111165"/>
              <a:gd name="connsiteX14" fmla="*/ 3789630 w 6628683"/>
              <a:gd name="connsiteY14" fmla="*/ 3111166 h 3111165"/>
              <a:gd name="connsiteX15" fmla="*/ 3090676 w 6628683"/>
              <a:gd name="connsiteY15" fmla="*/ 3111165 h 3111165"/>
              <a:gd name="connsiteX16" fmla="*/ 2391723 w 6628683"/>
              <a:gd name="connsiteY16" fmla="*/ 3111165 h 3111165"/>
              <a:gd name="connsiteX17" fmla="*/ 1692770 w 6628683"/>
              <a:gd name="connsiteY17" fmla="*/ 3111165 h 3111165"/>
              <a:gd name="connsiteX18" fmla="*/ 518528 w 6628683"/>
              <a:gd name="connsiteY18" fmla="*/ 3111165 h 3111165"/>
              <a:gd name="connsiteX19" fmla="*/ 0 w 6628683"/>
              <a:gd name="connsiteY19" fmla="*/ 2592637 h 3111165"/>
              <a:gd name="connsiteX20" fmla="*/ 0 w 6628683"/>
              <a:gd name="connsiteY20" fmla="*/ 1859785 h 3111165"/>
              <a:gd name="connsiteX21" fmla="*/ 0 w 6628683"/>
              <a:gd name="connsiteY21" fmla="*/ 1147674 h 3111165"/>
              <a:gd name="connsiteX22" fmla="*/ 0 w 6628683"/>
              <a:gd name="connsiteY22" fmla="*/ 518528 h 3111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628683" h="3111165" fill="none" extrusionOk="0">
                <a:moveTo>
                  <a:pt x="0" y="518528"/>
                </a:moveTo>
                <a:cubicBezTo>
                  <a:pt x="-2347" y="185399"/>
                  <a:pt x="252005" y="20682"/>
                  <a:pt x="518528" y="0"/>
                </a:cubicBezTo>
                <a:cubicBezTo>
                  <a:pt x="846731" y="-7243"/>
                  <a:pt x="937522" y="-30505"/>
                  <a:pt x="1329314" y="0"/>
                </a:cubicBezTo>
                <a:cubicBezTo>
                  <a:pt x="1721106" y="30505"/>
                  <a:pt x="1914052" y="17471"/>
                  <a:pt x="2140100" y="0"/>
                </a:cubicBezTo>
                <a:cubicBezTo>
                  <a:pt x="2366148" y="-17471"/>
                  <a:pt x="2456959" y="-3436"/>
                  <a:pt x="2671305" y="0"/>
                </a:cubicBezTo>
                <a:cubicBezTo>
                  <a:pt x="2885651" y="3436"/>
                  <a:pt x="3305552" y="-26266"/>
                  <a:pt x="3482091" y="0"/>
                </a:cubicBezTo>
                <a:cubicBezTo>
                  <a:pt x="3658630" y="26266"/>
                  <a:pt x="3890597" y="-25272"/>
                  <a:pt x="4013296" y="0"/>
                </a:cubicBezTo>
                <a:cubicBezTo>
                  <a:pt x="4135996" y="25272"/>
                  <a:pt x="4604593" y="-25521"/>
                  <a:pt x="4768165" y="0"/>
                </a:cubicBezTo>
                <a:cubicBezTo>
                  <a:pt x="4931737" y="25521"/>
                  <a:pt x="5678846" y="55183"/>
                  <a:pt x="6110156" y="0"/>
                </a:cubicBezTo>
                <a:cubicBezTo>
                  <a:pt x="6403464" y="-16587"/>
                  <a:pt x="6590186" y="230625"/>
                  <a:pt x="6628684" y="518528"/>
                </a:cubicBezTo>
                <a:cubicBezTo>
                  <a:pt x="6671482" y="1369244"/>
                  <a:pt x="6602075" y="1830034"/>
                  <a:pt x="6628683" y="2592638"/>
                </a:cubicBezTo>
                <a:cubicBezTo>
                  <a:pt x="6604079" y="2928008"/>
                  <a:pt x="6413285" y="3062326"/>
                  <a:pt x="6110155" y="3111166"/>
                </a:cubicBezTo>
                <a:cubicBezTo>
                  <a:pt x="5725453" y="3114082"/>
                  <a:pt x="5481573" y="3122717"/>
                  <a:pt x="5299369" y="3111166"/>
                </a:cubicBezTo>
                <a:cubicBezTo>
                  <a:pt x="5117165" y="3099615"/>
                  <a:pt x="4773481" y="3077163"/>
                  <a:pt x="4544499" y="3111166"/>
                </a:cubicBezTo>
                <a:cubicBezTo>
                  <a:pt x="4315517" y="3145170"/>
                  <a:pt x="4166568" y="3121398"/>
                  <a:pt x="3789630" y="3111166"/>
                </a:cubicBezTo>
                <a:cubicBezTo>
                  <a:pt x="3412692" y="3100934"/>
                  <a:pt x="3313201" y="3141711"/>
                  <a:pt x="3090676" y="3111165"/>
                </a:cubicBezTo>
                <a:cubicBezTo>
                  <a:pt x="2868151" y="3080619"/>
                  <a:pt x="2542162" y="3105749"/>
                  <a:pt x="2391723" y="3111165"/>
                </a:cubicBezTo>
                <a:cubicBezTo>
                  <a:pt x="2241284" y="3116581"/>
                  <a:pt x="1867261" y="3088525"/>
                  <a:pt x="1692770" y="3111165"/>
                </a:cubicBezTo>
                <a:cubicBezTo>
                  <a:pt x="1518279" y="3133805"/>
                  <a:pt x="871947" y="3098327"/>
                  <a:pt x="518528" y="3111165"/>
                </a:cubicBezTo>
                <a:cubicBezTo>
                  <a:pt x="182149" y="3146932"/>
                  <a:pt x="9290" y="2882949"/>
                  <a:pt x="0" y="2592637"/>
                </a:cubicBezTo>
                <a:cubicBezTo>
                  <a:pt x="-4953" y="2288104"/>
                  <a:pt x="21855" y="2193980"/>
                  <a:pt x="0" y="1859785"/>
                </a:cubicBezTo>
                <a:cubicBezTo>
                  <a:pt x="-21855" y="1525590"/>
                  <a:pt x="25202" y="1361761"/>
                  <a:pt x="0" y="1147674"/>
                </a:cubicBezTo>
                <a:cubicBezTo>
                  <a:pt x="-25202" y="933587"/>
                  <a:pt x="26233" y="736756"/>
                  <a:pt x="0" y="518528"/>
                </a:cubicBezTo>
                <a:close/>
              </a:path>
              <a:path w="6628683" h="3111165" stroke="0" extrusionOk="0">
                <a:moveTo>
                  <a:pt x="0" y="518528"/>
                </a:moveTo>
                <a:cubicBezTo>
                  <a:pt x="22804" y="261969"/>
                  <a:pt x="224914" y="-11452"/>
                  <a:pt x="518528" y="0"/>
                </a:cubicBezTo>
                <a:cubicBezTo>
                  <a:pt x="893237" y="612"/>
                  <a:pt x="1072226" y="-32503"/>
                  <a:pt x="1329314" y="0"/>
                </a:cubicBezTo>
                <a:cubicBezTo>
                  <a:pt x="1586402" y="32503"/>
                  <a:pt x="1786766" y="-11176"/>
                  <a:pt x="1972351" y="0"/>
                </a:cubicBezTo>
                <a:cubicBezTo>
                  <a:pt x="2157936" y="11176"/>
                  <a:pt x="2419755" y="-2217"/>
                  <a:pt x="2559472" y="0"/>
                </a:cubicBezTo>
                <a:cubicBezTo>
                  <a:pt x="2699189" y="2217"/>
                  <a:pt x="2994353" y="12597"/>
                  <a:pt x="3370258" y="0"/>
                </a:cubicBezTo>
                <a:cubicBezTo>
                  <a:pt x="3746163" y="-12597"/>
                  <a:pt x="3871389" y="40083"/>
                  <a:pt x="4181044" y="0"/>
                </a:cubicBezTo>
                <a:cubicBezTo>
                  <a:pt x="4490699" y="-40083"/>
                  <a:pt x="4700681" y="-14813"/>
                  <a:pt x="4991830" y="0"/>
                </a:cubicBezTo>
                <a:cubicBezTo>
                  <a:pt x="5282979" y="14813"/>
                  <a:pt x="5643900" y="-36339"/>
                  <a:pt x="6110156" y="0"/>
                </a:cubicBezTo>
                <a:cubicBezTo>
                  <a:pt x="6372542" y="-20207"/>
                  <a:pt x="6625122" y="173872"/>
                  <a:pt x="6628684" y="518528"/>
                </a:cubicBezTo>
                <a:cubicBezTo>
                  <a:pt x="6608748" y="1265755"/>
                  <a:pt x="6688304" y="1811594"/>
                  <a:pt x="6628683" y="2592638"/>
                </a:cubicBezTo>
                <a:cubicBezTo>
                  <a:pt x="6600839" y="2814458"/>
                  <a:pt x="6399180" y="3119810"/>
                  <a:pt x="6110155" y="3111166"/>
                </a:cubicBezTo>
                <a:cubicBezTo>
                  <a:pt x="5807548" y="3145257"/>
                  <a:pt x="5667470" y="3136833"/>
                  <a:pt x="5355285" y="3111166"/>
                </a:cubicBezTo>
                <a:cubicBezTo>
                  <a:pt x="5043100" y="3085500"/>
                  <a:pt x="4925249" y="3119199"/>
                  <a:pt x="4656332" y="3111166"/>
                </a:cubicBezTo>
                <a:cubicBezTo>
                  <a:pt x="4387415" y="3103133"/>
                  <a:pt x="4293288" y="3081203"/>
                  <a:pt x="4013295" y="3111166"/>
                </a:cubicBezTo>
                <a:cubicBezTo>
                  <a:pt x="3733302" y="3141129"/>
                  <a:pt x="3727681" y="3111284"/>
                  <a:pt x="3482090" y="3111166"/>
                </a:cubicBezTo>
                <a:cubicBezTo>
                  <a:pt x="3236499" y="3111047"/>
                  <a:pt x="2987452" y="3083522"/>
                  <a:pt x="2727221" y="3111165"/>
                </a:cubicBezTo>
                <a:cubicBezTo>
                  <a:pt x="2466990" y="3138808"/>
                  <a:pt x="2235917" y="3143330"/>
                  <a:pt x="1916435" y="3111165"/>
                </a:cubicBezTo>
                <a:cubicBezTo>
                  <a:pt x="1596953" y="3079000"/>
                  <a:pt x="1578638" y="3120063"/>
                  <a:pt x="1385230" y="3111165"/>
                </a:cubicBezTo>
                <a:cubicBezTo>
                  <a:pt x="1191823" y="3102267"/>
                  <a:pt x="884968" y="3110894"/>
                  <a:pt x="518528" y="3111165"/>
                </a:cubicBezTo>
                <a:cubicBezTo>
                  <a:pt x="213360" y="3095185"/>
                  <a:pt x="-5038" y="2843056"/>
                  <a:pt x="0" y="2592637"/>
                </a:cubicBezTo>
                <a:cubicBezTo>
                  <a:pt x="-14019" y="2395816"/>
                  <a:pt x="23913" y="2077982"/>
                  <a:pt x="0" y="1880526"/>
                </a:cubicBezTo>
                <a:cubicBezTo>
                  <a:pt x="-23913" y="1683070"/>
                  <a:pt x="-24804" y="1363505"/>
                  <a:pt x="0" y="1209898"/>
                </a:cubicBezTo>
                <a:cubicBezTo>
                  <a:pt x="24804" y="1056291"/>
                  <a:pt x="27512" y="837314"/>
                  <a:pt x="0" y="518528"/>
                </a:cubicBezTo>
                <a:close/>
              </a:path>
            </a:pathLst>
          </a:custGeom>
          <a:solidFill>
            <a:schemeClr val="accent3">
              <a:lumMod val="20000"/>
              <a:lumOff val="80000"/>
            </a:schemeClr>
          </a:solidFill>
          <a:ln w="38100">
            <a:solidFill>
              <a:srgbClr val="92D050"/>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000" b="1" dirty="0">
                <a:solidFill>
                  <a:schemeClr val="tx1"/>
                </a:solidFill>
              </a:rPr>
              <a:t>   </a:t>
            </a:r>
          </a:p>
        </p:txBody>
      </p:sp>
      <p:cxnSp>
        <p:nvCxnSpPr>
          <p:cNvPr id="1181" name="Straight Arrow Connector 1180">
            <a:extLst>
              <a:ext uri="{FF2B5EF4-FFF2-40B4-BE49-F238E27FC236}">
                <a16:creationId xmlns:a16="http://schemas.microsoft.com/office/drawing/2014/main" id="{8F694E8F-8B2C-75DA-D09A-AE5FE050AA8F}"/>
              </a:ext>
            </a:extLst>
          </p:cNvPr>
          <p:cNvCxnSpPr>
            <a:cxnSpLocks/>
          </p:cNvCxnSpPr>
          <p:nvPr/>
        </p:nvCxnSpPr>
        <p:spPr>
          <a:xfrm flipV="1">
            <a:off x="19908934" y="10513135"/>
            <a:ext cx="1556915" cy="809297"/>
          </a:xfrm>
          <a:prstGeom prst="straightConnector1">
            <a:avLst/>
          </a:prstGeom>
          <a:ln w="76200">
            <a:solidFill>
              <a:schemeClr val="accent5"/>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1186" name="Straight Arrow Connector 1185">
            <a:extLst>
              <a:ext uri="{FF2B5EF4-FFF2-40B4-BE49-F238E27FC236}">
                <a16:creationId xmlns:a16="http://schemas.microsoft.com/office/drawing/2014/main" id="{EC137491-EC20-1F62-1C74-D8057BDB0EEC}"/>
              </a:ext>
            </a:extLst>
          </p:cNvPr>
          <p:cNvCxnSpPr>
            <a:cxnSpLocks/>
          </p:cNvCxnSpPr>
          <p:nvPr/>
        </p:nvCxnSpPr>
        <p:spPr>
          <a:xfrm>
            <a:off x="20364993" y="7861618"/>
            <a:ext cx="1388244" cy="471063"/>
          </a:xfrm>
          <a:prstGeom prst="straightConnector1">
            <a:avLst/>
          </a:prstGeom>
          <a:ln w="76200">
            <a:solidFill>
              <a:schemeClr val="tx2">
                <a:lumMod val="60000"/>
                <a:lumOff val="40000"/>
              </a:schemeClr>
            </a:solidFill>
            <a:tailEnd type="triangle"/>
          </a:ln>
          <a:effectLst/>
        </p:spPr>
        <p:style>
          <a:lnRef idx="2">
            <a:schemeClr val="accent1"/>
          </a:lnRef>
          <a:fillRef idx="0">
            <a:schemeClr val="accent1"/>
          </a:fillRef>
          <a:effectRef idx="1">
            <a:schemeClr val="accent1"/>
          </a:effectRef>
          <a:fontRef idx="minor">
            <a:schemeClr val="tx1"/>
          </a:fontRef>
        </p:style>
      </p:cxnSp>
      <p:sp>
        <p:nvSpPr>
          <p:cNvPr id="1189" name="Flowchart: Alternate Process 1188">
            <a:extLst>
              <a:ext uri="{FF2B5EF4-FFF2-40B4-BE49-F238E27FC236}">
                <a16:creationId xmlns:a16="http://schemas.microsoft.com/office/drawing/2014/main" id="{88705438-E7B0-745A-3C8E-8AE3F23AC54F}"/>
              </a:ext>
            </a:extLst>
          </p:cNvPr>
          <p:cNvSpPr/>
          <p:nvPr/>
        </p:nvSpPr>
        <p:spPr>
          <a:xfrm>
            <a:off x="18184891" y="4517610"/>
            <a:ext cx="4779852" cy="1887500"/>
          </a:xfrm>
          <a:custGeom>
            <a:avLst/>
            <a:gdLst>
              <a:gd name="connsiteX0" fmla="*/ 0 w 4779852"/>
              <a:gd name="connsiteY0" fmla="*/ 314583 h 1887500"/>
              <a:gd name="connsiteX1" fmla="*/ 314583 w 4779852"/>
              <a:gd name="connsiteY1" fmla="*/ 0 h 1887500"/>
              <a:gd name="connsiteX2" fmla="*/ 1047871 w 4779852"/>
              <a:gd name="connsiteY2" fmla="*/ 0 h 1887500"/>
              <a:gd name="connsiteX3" fmla="*/ 1656638 w 4779852"/>
              <a:gd name="connsiteY3" fmla="*/ 0 h 1887500"/>
              <a:gd name="connsiteX4" fmla="*/ 2306912 w 4779852"/>
              <a:gd name="connsiteY4" fmla="*/ 0 h 1887500"/>
              <a:gd name="connsiteX5" fmla="*/ 3081707 w 4779852"/>
              <a:gd name="connsiteY5" fmla="*/ 0 h 1887500"/>
              <a:gd name="connsiteX6" fmla="*/ 3690474 w 4779852"/>
              <a:gd name="connsiteY6" fmla="*/ 0 h 1887500"/>
              <a:gd name="connsiteX7" fmla="*/ 4465269 w 4779852"/>
              <a:gd name="connsiteY7" fmla="*/ 0 h 1887500"/>
              <a:gd name="connsiteX8" fmla="*/ 4779852 w 4779852"/>
              <a:gd name="connsiteY8" fmla="*/ 314583 h 1887500"/>
              <a:gd name="connsiteX9" fmla="*/ 4779852 w 4779852"/>
              <a:gd name="connsiteY9" fmla="*/ 931167 h 1887500"/>
              <a:gd name="connsiteX10" fmla="*/ 4779852 w 4779852"/>
              <a:gd name="connsiteY10" fmla="*/ 1572917 h 1887500"/>
              <a:gd name="connsiteX11" fmla="*/ 4465269 w 4779852"/>
              <a:gd name="connsiteY11" fmla="*/ 1887500 h 1887500"/>
              <a:gd name="connsiteX12" fmla="*/ 3773488 w 4779852"/>
              <a:gd name="connsiteY12" fmla="*/ 1887500 h 1887500"/>
              <a:gd name="connsiteX13" fmla="*/ 3123214 w 4779852"/>
              <a:gd name="connsiteY13" fmla="*/ 1887500 h 1887500"/>
              <a:gd name="connsiteX14" fmla="*/ 2348419 w 4779852"/>
              <a:gd name="connsiteY14" fmla="*/ 1887500 h 1887500"/>
              <a:gd name="connsiteX15" fmla="*/ 1615131 w 4779852"/>
              <a:gd name="connsiteY15" fmla="*/ 1887500 h 1887500"/>
              <a:gd name="connsiteX16" fmla="*/ 314583 w 4779852"/>
              <a:gd name="connsiteY16" fmla="*/ 1887500 h 1887500"/>
              <a:gd name="connsiteX17" fmla="*/ 0 w 4779852"/>
              <a:gd name="connsiteY17" fmla="*/ 1572917 h 1887500"/>
              <a:gd name="connsiteX18" fmla="*/ 0 w 4779852"/>
              <a:gd name="connsiteY18" fmla="*/ 943750 h 1887500"/>
              <a:gd name="connsiteX19" fmla="*/ 0 w 4779852"/>
              <a:gd name="connsiteY19" fmla="*/ 314583 h 188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779852" h="1887500" fill="none" extrusionOk="0">
                <a:moveTo>
                  <a:pt x="0" y="314583"/>
                </a:moveTo>
                <a:cubicBezTo>
                  <a:pt x="-30366" y="148573"/>
                  <a:pt x="132565" y="-8619"/>
                  <a:pt x="314583" y="0"/>
                </a:cubicBezTo>
                <a:cubicBezTo>
                  <a:pt x="525168" y="10117"/>
                  <a:pt x="787690" y="-31979"/>
                  <a:pt x="1047871" y="0"/>
                </a:cubicBezTo>
                <a:cubicBezTo>
                  <a:pt x="1308052" y="31979"/>
                  <a:pt x="1474965" y="-27912"/>
                  <a:pt x="1656638" y="0"/>
                </a:cubicBezTo>
                <a:cubicBezTo>
                  <a:pt x="1838311" y="27912"/>
                  <a:pt x="2097253" y="-23208"/>
                  <a:pt x="2306912" y="0"/>
                </a:cubicBezTo>
                <a:cubicBezTo>
                  <a:pt x="2516571" y="23208"/>
                  <a:pt x="2822958" y="-22986"/>
                  <a:pt x="3081707" y="0"/>
                </a:cubicBezTo>
                <a:cubicBezTo>
                  <a:pt x="3340456" y="22986"/>
                  <a:pt x="3510809" y="26382"/>
                  <a:pt x="3690474" y="0"/>
                </a:cubicBezTo>
                <a:cubicBezTo>
                  <a:pt x="3870139" y="-26382"/>
                  <a:pt x="4204653" y="22388"/>
                  <a:pt x="4465269" y="0"/>
                </a:cubicBezTo>
                <a:cubicBezTo>
                  <a:pt x="4650486" y="8892"/>
                  <a:pt x="4769868" y="149521"/>
                  <a:pt x="4779852" y="314583"/>
                </a:cubicBezTo>
                <a:cubicBezTo>
                  <a:pt x="4765548" y="561587"/>
                  <a:pt x="4804996" y="756310"/>
                  <a:pt x="4779852" y="931167"/>
                </a:cubicBezTo>
                <a:cubicBezTo>
                  <a:pt x="4754708" y="1106024"/>
                  <a:pt x="4779640" y="1269447"/>
                  <a:pt x="4779852" y="1572917"/>
                </a:cubicBezTo>
                <a:cubicBezTo>
                  <a:pt x="4767695" y="1727698"/>
                  <a:pt x="4649521" y="1862349"/>
                  <a:pt x="4465269" y="1887500"/>
                </a:cubicBezTo>
                <a:cubicBezTo>
                  <a:pt x="4267787" y="1904033"/>
                  <a:pt x="4017478" y="1867106"/>
                  <a:pt x="3773488" y="1887500"/>
                </a:cubicBezTo>
                <a:cubicBezTo>
                  <a:pt x="3529498" y="1907894"/>
                  <a:pt x="3446870" y="1918359"/>
                  <a:pt x="3123214" y="1887500"/>
                </a:cubicBezTo>
                <a:cubicBezTo>
                  <a:pt x="2799558" y="1856641"/>
                  <a:pt x="2646826" y="1900583"/>
                  <a:pt x="2348419" y="1887500"/>
                </a:cubicBezTo>
                <a:cubicBezTo>
                  <a:pt x="2050012" y="1874417"/>
                  <a:pt x="1950629" y="1910067"/>
                  <a:pt x="1615131" y="1887500"/>
                </a:cubicBezTo>
                <a:cubicBezTo>
                  <a:pt x="1279633" y="1864933"/>
                  <a:pt x="696871" y="1892994"/>
                  <a:pt x="314583" y="1887500"/>
                </a:cubicBezTo>
                <a:cubicBezTo>
                  <a:pt x="128820" y="1903037"/>
                  <a:pt x="-8164" y="1742802"/>
                  <a:pt x="0" y="1572917"/>
                </a:cubicBezTo>
                <a:cubicBezTo>
                  <a:pt x="-30175" y="1336056"/>
                  <a:pt x="-17435" y="1129907"/>
                  <a:pt x="0" y="943750"/>
                </a:cubicBezTo>
                <a:cubicBezTo>
                  <a:pt x="17435" y="757593"/>
                  <a:pt x="18752" y="552302"/>
                  <a:pt x="0" y="314583"/>
                </a:cubicBezTo>
                <a:close/>
              </a:path>
              <a:path w="4779852" h="1887500" stroke="0" extrusionOk="0">
                <a:moveTo>
                  <a:pt x="0" y="314583"/>
                </a:moveTo>
                <a:cubicBezTo>
                  <a:pt x="25578" y="174288"/>
                  <a:pt x="128507" y="-19517"/>
                  <a:pt x="314583" y="0"/>
                </a:cubicBezTo>
                <a:cubicBezTo>
                  <a:pt x="668920" y="-8626"/>
                  <a:pt x="782362" y="-25599"/>
                  <a:pt x="1089378" y="0"/>
                </a:cubicBezTo>
                <a:cubicBezTo>
                  <a:pt x="1396394" y="25599"/>
                  <a:pt x="1575949" y="-23085"/>
                  <a:pt x="1739652" y="0"/>
                </a:cubicBezTo>
                <a:cubicBezTo>
                  <a:pt x="1903355" y="23085"/>
                  <a:pt x="2192430" y="28707"/>
                  <a:pt x="2348419" y="0"/>
                </a:cubicBezTo>
                <a:cubicBezTo>
                  <a:pt x="2504408" y="-28707"/>
                  <a:pt x="2801527" y="8211"/>
                  <a:pt x="3123214" y="0"/>
                </a:cubicBezTo>
                <a:cubicBezTo>
                  <a:pt x="3444902" y="-8211"/>
                  <a:pt x="4042083" y="27389"/>
                  <a:pt x="4465269" y="0"/>
                </a:cubicBezTo>
                <a:cubicBezTo>
                  <a:pt x="4650580" y="-23508"/>
                  <a:pt x="4781142" y="124399"/>
                  <a:pt x="4779852" y="314583"/>
                </a:cubicBezTo>
                <a:cubicBezTo>
                  <a:pt x="4757019" y="615548"/>
                  <a:pt x="4761754" y="715682"/>
                  <a:pt x="4779852" y="968917"/>
                </a:cubicBezTo>
                <a:cubicBezTo>
                  <a:pt x="4797950" y="1222152"/>
                  <a:pt x="4799152" y="1374675"/>
                  <a:pt x="4779852" y="1572917"/>
                </a:cubicBezTo>
                <a:cubicBezTo>
                  <a:pt x="4802186" y="1713065"/>
                  <a:pt x="4628021" y="1862028"/>
                  <a:pt x="4465269" y="1887500"/>
                </a:cubicBezTo>
                <a:cubicBezTo>
                  <a:pt x="4197822" y="1897851"/>
                  <a:pt x="4044404" y="1904662"/>
                  <a:pt x="3898009" y="1887500"/>
                </a:cubicBezTo>
                <a:cubicBezTo>
                  <a:pt x="3751614" y="1870338"/>
                  <a:pt x="3474764" y="1892667"/>
                  <a:pt x="3164721" y="1887500"/>
                </a:cubicBezTo>
                <a:cubicBezTo>
                  <a:pt x="2854678" y="1882333"/>
                  <a:pt x="2661341" y="1854296"/>
                  <a:pt x="2431433" y="1887500"/>
                </a:cubicBezTo>
                <a:cubicBezTo>
                  <a:pt x="2201525" y="1920704"/>
                  <a:pt x="2004121" y="1884756"/>
                  <a:pt x="1864172" y="1887500"/>
                </a:cubicBezTo>
                <a:cubicBezTo>
                  <a:pt x="1724223" y="1890244"/>
                  <a:pt x="1507028" y="1896021"/>
                  <a:pt x="1296912" y="1887500"/>
                </a:cubicBezTo>
                <a:cubicBezTo>
                  <a:pt x="1086796" y="1878979"/>
                  <a:pt x="785830" y="1903429"/>
                  <a:pt x="314583" y="1887500"/>
                </a:cubicBezTo>
                <a:cubicBezTo>
                  <a:pt x="157186" y="1901889"/>
                  <a:pt x="29436" y="1737852"/>
                  <a:pt x="0" y="1572917"/>
                </a:cubicBezTo>
                <a:cubicBezTo>
                  <a:pt x="12269" y="1447769"/>
                  <a:pt x="24942" y="1181004"/>
                  <a:pt x="0" y="956333"/>
                </a:cubicBezTo>
                <a:cubicBezTo>
                  <a:pt x="-24942" y="731662"/>
                  <a:pt x="12181" y="615556"/>
                  <a:pt x="0" y="314583"/>
                </a:cubicBezTo>
                <a:close/>
              </a:path>
            </a:pathLst>
          </a:custGeom>
          <a:solidFill>
            <a:schemeClr val="accent5">
              <a:lumMod val="20000"/>
              <a:lumOff val="80000"/>
            </a:schemeClr>
          </a:solidFill>
          <a:ln w="38100">
            <a:solidFill>
              <a:schemeClr val="accent5"/>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000" b="1" dirty="0">
                <a:solidFill>
                  <a:schemeClr val="tx1"/>
                </a:solidFill>
              </a:rPr>
              <a:t>   </a:t>
            </a:r>
          </a:p>
        </p:txBody>
      </p:sp>
      <p:sp>
        <p:nvSpPr>
          <p:cNvPr id="14" name="Flowchart: Alternate Process 13">
            <a:extLst>
              <a:ext uri="{FF2B5EF4-FFF2-40B4-BE49-F238E27FC236}">
                <a16:creationId xmlns:a16="http://schemas.microsoft.com/office/drawing/2014/main" id="{CDA13769-5EB9-AA40-1676-C61FF0549EF1}"/>
              </a:ext>
            </a:extLst>
          </p:cNvPr>
          <p:cNvSpPr/>
          <p:nvPr/>
        </p:nvSpPr>
        <p:spPr>
          <a:xfrm>
            <a:off x="14540108" y="6778263"/>
            <a:ext cx="5966715" cy="2153782"/>
          </a:xfrm>
          <a:custGeom>
            <a:avLst/>
            <a:gdLst>
              <a:gd name="connsiteX0" fmla="*/ 0 w 5966715"/>
              <a:gd name="connsiteY0" fmla="*/ 358964 h 2153782"/>
              <a:gd name="connsiteX1" fmla="*/ 358964 w 5966715"/>
              <a:gd name="connsiteY1" fmla="*/ 0 h 2153782"/>
              <a:gd name="connsiteX2" fmla="*/ 962575 w 5966715"/>
              <a:gd name="connsiteY2" fmla="*/ 0 h 2153782"/>
              <a:gd name="connsiteX3" fmla="*/ 1461209 w 5966715"/>
              <a:gd name="connsiteY3" fmla="*/ 0 h 2153782"/>
              <a:gd name="connsiteX4" fmla="*/ 2064820 w 5966715"/>
              <a:gd name="connsiteY4" fmla="*/ 0 h 2153782"/>
              <a:gd name="connsiteX5" fmla="*/ 2563455 w 5966715"/>
              <a:gd name="connsiteY5" fmla="*/ 0 h 2153782"/>
              <a:gd name="connsiteX6" fmla="*/ 3324529 w 5966715"/>
              <a:gd name="connsiteY6" fmla="*/ 0 h 2153782"/>
              <a:gd name="connsiteX7" fmla="*/ 3980627 w 5966715"/>
              <a:gd name="connsiteY7" fmla="*/ 0 h 2153782"/>
              <a:gd name="connsiteX8" fmla="*/ 4531750 w 5966715"/>
              <a:gd name="connsiteY8" fmla="*/ 0 h 2153782"/>
              <a:gd name="connsiteX9" fmla="*/ 5607751 w 5966715"/>
              <a:gd name="connsiteY9" fmla="*/ 0 h 2153782"/>
              <a:gd name="connsiteX10" fmla="*/ 5966715 w 5966715"/>
              <a:gd name="connsiteY10" fmla="*/ 358964 h 2153782"/>
              <a:gd name="connsiteX11" fmla="*/ 5966715 w 5966715"/>
              <a:gd name="connsiteY11" fmla="*/ 851941 h 2153782"/>
              <a:gd name="connsiteX12" fmla="*/ 5966715 w 5966715"/>
              <a:gd name="connsiteY12" fmla="*/ 1344917 h 2153782"/>
              <a:gd name="connsiteX13" fmla="*/ 5966715 w 5966715"/>
              <a:gd name="connsiteY13" fmla="*/ 1794818 h 2153782"/>
              <a:gd name="connsiteX14" fmla="*/ 5607751 w 5966715"/>
              <a:gd name="connsiteY14" fmla="*/ 2153782 h 2153782"/>
              <a:gd name="connsiteX15" fmla="*/ 4951653 w 5966715"/>
              <a:gd name="connsiteY15" fmla="*/ 2153782 h 2153782"/>
              <a:gd name="connsiteX16" fmla="*/ 4453018 w 5966715"/>
              <a:gd name="connsiteY16" fmla="*/ 2153782 h 2153782"/>
              <a:gd name="connsiteX17" fmla="*/ 3849407 w 5966715"/>
              <a:gd name="connsiteY17" fmla="*/ 2153782 h 2153782"/>
              <a:gd name="connsiteX18" fmla="*/ 3298285 w 5966715"/>
              <a:gd name="connsiteY18" fmla="*/ 2153782 h 2153782"/>
              <a:gd name="connsiteX19" fmla="*/ 2747162 w 5966715"/>
              <a:gd name="connsiteY19" fmla="*/ 2153782 h 2153782"/>
              <a:gd name="connsiteX20" fmla="*/ 2143552 w 5966715"/>
              <a:gd name="connsiteY20" fmla="*/ 2153782 h 2153782"/>
              <a:gd name="connsiteX21" fmla="*/ 1644917 w 5966715"/>
              <a:gd name="connsiteY21" fmla="*/ 2153782 h 2153782"/>
              <a:gd name="connsiteX22" fmla="*/ 1093794 w 5966715"/>
              <a:gd name="connsiteY22" fmla="*/ 2153782 h 2153782"/>
              <a:gd name="connsiteX23" fmla="*/ 358964 w 5966715"/>
              <a:gd name="connsiteY23" fmla="*/ 2153782 h 2153782"/>
              <a:gd name="connsiteX24" fmla="*/ 0 w 5966715"/>
              <a:gd name="connsiteY24" fmla="*/ 1794818 h 2153782"/>
              <a:gd name="connsiteX25" fmla="*/ 0 w 5966715"/>
              <a:gd name="connsiteY25" fmla="*/ 1330559 h 2153782"/>
              <a:gd name="connsiteX26" fmla="*/ 0 w 5966715"/>
              <a:gd name="connsiteY26" fmla="*/ 895016 h 2153782"/>
              <a:gd name="connsiteX27" fmla="*/ 0 w 5966715"/>
              <a:gd name="connsiteY27" fmla="*/ 358964 h 2153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966715" h="2153782" fill="none" extrusionOk="0">
                <a:moveTo>
                  <a:pt x="0" y="358964"/>
                </a:moveTo>
                <a:cubicBezTo>
                  <a:pt x="-9418" y="181573"/>
                  <a:pt x="155560" y="-15579"/>
                  <a:pt x="358964" y="0"/>
                </a:cubicBezTo>
                <a:cubicBezTo>
                  <a:pt x="491544" y="21958"/>
                  <a:pt x="692265" y="-311"/>
                  <a:pt x="962575" y="0"/>
                </a:cubicBezTo>
                <a:cubicBezTo>
                  <a:pt x="1232885" y="311"/>
                  <a:pt x="1281657" y="14780"/>
                  <a:pt x="1461209" y="0"/>
                </a:cubicBezTo>
                <a:cubicBezTo>
                  <a:pt x="1640761" y="-14780"/>
                  <a:pt x="1930103" y="8208"/>
                  <a:pt x="2064820" y="0"/>
                </a:cubicBezTo>
                <a:cubicBezTo>
                  <a:pt x="2199537" y="-8208"/>
                  <a:pt x="2446144" y="-22629"/>
                  <a:pt x="2563455" y="0"/>
                </a:cubicBezTo>
                <a:cubicBezTo>
                  <a:pt x="2680766" y="22629"/>
                  <a:pt x="3023044" y="7181"/>
                  <a:pt x="3324529" y="0"/>
                </a:cubicBezTo>
                <a:cubicBezTo>
                  <a:pt x="3626014" y="-7181"/>
                  <a:pt x="3774829" y="-23153"/>
                  <a:pt x="3980627" y="0"/>
                </a:cubicBezTo>
                <a:cubicBezTo>
                  <a:pt x="4186425" y="23153"/>
                  <a:pt x="4345943" y="9334"/>
                  <a:pt x="4531750" y="0"/>
                </a:cubicBezTo>
                <a:cubicBezTo>
                  <a:pt x="4717557" y="-9334"/>
                  <a:pt x="5384534" y="-10029"/>
                  <a:pt x="5607751" y="0"/>
                </a:cubicBezTo>
                <a:cubicBezTo>
                  <a:pt x="5821647" y="-45607"/>
                  <a:pt x="5963478" y="205191"/>
                  <a:pt x="5966715" y="358964"/>
                </a:cubicBezTo>
                <a:cubicBezTo>
                  <a:pt x="5959333" y="603731"/>
                  <a:pt x="5953633" y="686551"/>
                  <a:pt x="5966715" y="851941"/>
                </a:cubicBezTo>
                <a:cubicBezTo>
                  <a:pt x="5979797" y="1017331"/>
                  <a:pt x="5942314" y="1160344"/>
                  <a:pt x="5966715" y="1344917"/>
                </a:cubicBezTo>
                <a:cubicBezTo>
                  <a:pt x="5991116" y="1529490"/>
                  <a:pt x="5958260" y="1569941"/>
                  <a:pt x="5966715" y="1794818"/>
                </a:cubicBezTo>
                <a:cubicBezTo>
                  <a:pt x="5963816" y="1985120"/>
                  <a:pt x="5775590" y="2127223"/>
                  <a:pt x="5607751" y="2153782"/>
                </a:cubicBezTo>
                <a:cubicBezTo>
                  <a:pt x="5456284" y="2159494"/>
                  <a:pt x="5209347" y="2160680"/>
                  <a:pt x="4951653" y="2153782"/>
                </a:cubicBezTo>
                <a:cubicBezTo>
                  <a:pt x="4693959" y="2146884"/>
                  <a:pt x="4623625" y="2170787"/>
                  <a:pt x="4453018" y="2153782"/>
                </a:cubicBezTo>
                <a:cubicBezTo>
                  <a:pt x="4282412" y="2136777"/>
                  <a:pt x="4104820" y="2134990"/>
                  <a:pt x="3849407" y="2153782"/>
                </a:cubicBezTo>
                <a:cubicBezTo>
                  <a:pt x="3593994" y="2172574"/>
                  <a:pt x="3557199" y="2152820"/>
                  <a:pt x="3298285" y="2153782"/>
                </a:cubicBezTo>
                <a:cubicBezTo>
                  <a:pt x="3039371" y="2154744"/>
                  <a:pt x="2964004" y="2146896"/>
                  <a:pt x="2747162" y="2153782"/>
                </a:cubicBezTo>
                <a:cubicBezTo>
                  <a:pt x="2530320" y="2160668"/>
                  <a:pt x="2268693" y="2158646"/>
                  <a:pt x="2143552" y="2153782"/>
                </a:cubicBezTo>
                <a:cubicBezTo>
                  <a:pt x="2018411" y="2148919"/>
                  <a:pt x="1781081" y="2130251"/>
                  <a:pt x="1644917" y="2153782"/>
                </a:cubicBezTo>
                <a:cubicBezTo>
                  <a:pt x="1508754" y="2177313"/>
                  <a:pt x="1321037" y="2134107"/>
                  <a:pt x="1093794" y="2153782"/>
                </a:cubicBezTo>
                <a:cubicBezTo>
                  <a:pt x="866551" y="2173457"/>
                  <a:pt x="651144" y="2174706"/>
                  <a:pt x="358964" y="2153782"/>
                </a:cubicBezTo>
                <a:cubicBezTo>
                  <a:pt x="170016" y="2148248"/>
                  <a:pt x="-1967" y="2002143"/>
                  <a:pt x="0" y="1794818"/>
                </a:cubicBezTo>
                <a:cubicBezTo>
                  <a:pt x="-2981" y="1617775"/>
                  <a:pt x="-21725" y="1501528"/>
                  <a:pt x="0" y="1330559"/>
                </a:cubicBezTo>
                <a:cubicBezTo>
                  <a:pt x="21725" y="1159590"/>
                  <a:pt x="5329" y="1031790"/>
                  <a:pt x="0" y="895016"/>
                </a:cubicBezTo>
                <a:cubicBezTo>
                  <a:pt x="-5329" y="758242"/>
                  <a:pt x="-20481" y="538645"/>
                  <a:pt x="0" y="358964"/>
                </a:cubicBezTo>
                <a:close/>
              </a:path>
              <a:path w="5966715" h="2153782" stroke="0" extrusionOk="0">
                <a:moveTo>
                  <a:pt x="0" y="358964"/>
                </a:moveTo>
                <a:cubicBezTo>
                  <a:pt x="21661" y="189036"/>
                  <a:pt x="150311" y="-16459"/>
                  <a:pt x="358964" y="0"/>
                </a:cubicBezTo>
                <a:cubicBezTo>
                  <a:pt x="570260" y="-19444"/>
                  <a:pt x="825152" y="-34546"/>
                  <a:pt x="1120038" y="0"/>
                </a:cubicBezTo>
                <a:cubicBezTo>
                  <a:pt x="1414924" y="34546"/>
                  <a:pt x="1485219" y="11985"/>
                  <a:pt x="1723649" y="0"/>
                </a:cubicBezTo>
                <a:cubicBezTo>
                  <a:pt x="1962079" y="-11985"/>
                  <a:pt x="2010867" y="7906"/>
                  <a:pt x="2274771" y="0"/>
                </a:cubicBezTo>
                <a:cubicBezTo>
                  <a:pt x="2538675" y="-7906"/>
                  <a:pt x="2768498" y="21248"/>
                  <a:pt x="3035845" y="0"/>
                </a:cubicBezTo>
                <a:cubicBezTo>
                  <a:pt x="3303192" y="-21248"/>
                  <a:pt x="3633068" y="-14503"/>
                  <a:pt x="3796919" y="0"/>
                </a:cubicBezTo>
                <a:cubicBezTo>
                  <a:pt x="3960770" y="14503"/>
                  <a:pt x="4237419" y="11736"/>
                  <a:pt x="4557994" y="0"/>
                </a:cubicBezTo>
                <a:cubicBezTo>
                  <a:pt x="4878570" y="-11736"/>
                  <a:pt x="5317053" y="22289"/>
                  <a:pt x="5607751" y="0"/>
                </a:cubicBezTo>
                <a:cubicBezTo>
                  <a:pt x="5781038" y="-21027"/>
                  <a:pt x="5963824" y="113408"/>
                  <a:pt x="5966715" y="358964"/>
                </a:cubicBezTo>
                <a:cubicBezTo>
                  <a:pt x="5972827" y="572628"/>
                  <a:pt x="5958961" y="641753"/>
                  <a:pt x="5966715" y="808865"/>
                </a:cubicBezTo>
                <a:cubicBezTo>
                  <a:pt x="5974469" y="975977"/>
                  <a:pt x="5970484" y="1066708"/>
                  <a:pt x="5966715" y="1258766"/>
                </a:cubicBezTo>
                <a:cubicBezTo>
                  <a:pt x="5962946" y="1450824"/>
                  <a:pt x="5991464" y="1634547"/>
                  <a:pt x="5966715" y="1794818"/>
                </a:cubicBezTo>
                <a:cubicBezTo>
                  <a:pt x="5942107" y="2014356"/>
                  <a:pt x="5801152" y="2116249"/>
                  <a:pt x="5607751" y="2153782"/>
                </a:cubicBezTo>
                <a:cubicBezTo>
                  <a:pt x="5441459" y="2172395"/>
                  <a:pt x="5120310" y="2139196"/>
                  <a:pt x="4951653" y="2153782"/>
                </a:cubicBezTo>
                <a:cubicBezTo>
                  <a:pt x="4782996" y="2168368"/>
                  <a:pt x="4690703" y="2171656"/>
                  <a:pt x="4453018" y="2153782"/>
                </a:cubicBezTo>
                <a:cubicBezTo>
                  <a:pt x="4215333" y="2135908"/>
                  <a:pt x="4089313" y="2176321"/>
                  <a:pt x="3901895" y="2153782"/>
                </a:cubicBezTo>
                <a:cubicBezTo>
                  <a:pt x="3714477" y="2131243"/>
                  <a:pt x="3591305" y="2171815"/>
                  <a:pt x="3403260" y="2153782"/>
                </a:cubicBezTo>
                <a:cubicBezTo>
                  <a:pt x="3215215" y="2135749"/>
                  <a:pt x="2926968" y="2121399"/>
                  <a:pt x="2694674" y="2153782"/>
                </a:cubicBezTo>
                <a:cubicBezTo>
                  <a:pt x="2462380" y="2186165"/>
                  <a:pt x="2219724" y="2163872"/>
                  <a:pt x="1986088" y="2153782"/>
                </a:cubicBezTo>
                <a:cubicBezTo>
                  <a:pt x="1752452" y="2143692"/>
                  <a:pt x="1604452" y="2178560"/>
                  <a:pt x="1329990" y="2153782"/>
                </a:cubicBezTo>
                <a:cubicBezTo>
                  <a:pt x="1055528" y="2129004"/>
                  <a:pt x="820492" y="2122949"/>
                  <a:pt x="358964" y="2153782"/>
                </a:cubicBezTo>
                <a:cubicBezTo>
                  <a:pt x="163374" y="2148977"/>
                  <a:pt x="31283" y="1981690"/>
                  <a:pt x="0" y="1794818"/>
                </a:cubicBezTo>
                <a:cubicBezTo>
                  <a:pt x="20361" y="1622731"/>
                  <a:pt x="10122" y="1514958"/>
                  <a:pt x="0" y="1316200"/>
                </a:cubicBezTo>
                <a:cubicBezTo>
                  <a:pt x="-10122" y="1117442"/>
                  <a:pt x="12666" y="1004041"/>
                  <a:pt x="0" y="851941"/>
                </a:cubicBezTo>
                <a:cubicBezTo>
                  <a:pt x="-12666" y="699841"/>
                  <a:pt x="22657" y="491583"/>
                  <a:pt x="0" y="358964"/>
                </a:cubicBezTo>
                <a:close/>
              </a:path>
            </a:pathLst>
          </a:custGeom>
          <a:solidFill>
            <a:schemeClr val="tx2">
              <a:lumMod val="40000"/>
              <a:lumOff val="60000"/>
            </a:schemeClr>
          </a:solidFill>
          <a:ln w="38100">
            <a:solidFill>
              <a:srgbClr val="0070C0"/>
            </a:solidFill>
            <a:extLst>
              <a:ext uri="{C807C97D-BFC1-408E-A445-0C87EB9F89A2}">
                <ask:lineSketchStyleProps xmlns:ask="http://schemas.microsoft.com/office/drawing/2018/sketchyshapes" sd="4057322111">
                  <a:prstGeom prst="flowChartAlternateProcess">
                    <a:avLst/>
                  </a:prstGeom>
                  <ask:type>
                    <ask:lineSketchFreehand/>
                  </ask:type>
                </ask:lineSketchStyleProps>
              </a:ext>
            </a:extLst>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000" b="1" dirty="0">
                <a:solidFill>
                  <a:schemeClr val="tx1"/>
                </a:solidFill>
              </a:rPr>
              <a:t>   </a:t>
            </a:r>
          </a:p>
        </p:txBody>
      </p:sp>
      <p:cxnSp>
        <p:nvCxnSpPr>
          <p:cNvPr id="1190" name="Straight Arrow Connector 1189">
            <a:extLst>
              <a:ext uri="{FF2B5EF4-FFF2-40B4-BE49-F238E27FC236}">
                <a16:creationId xmlns:a16="http://schemas.microsoft.com/office/drawing/2014/main" id="{8FC59725-FC3F-FDFC-11E9-293897ED59D5}"/>
              </a:ext>
            </a:extLst>
          </p:cNvPr>
          <p:cNvCxnSpPr>
            <a:cxnSpLocks/>
          </p:cNvCxnSpPr>
          <p:nvPr/>
        </p:nvCxnSpPr>
        <p:spPr>
          <a:xfrm>
            <a:off x="22950275" y="5082109"/>
            <a:ext cx="1232185" cy="625055"/>
          </a:xfrm>
          <a:prstGeom prst="straightConnector1">
            <a:avLst/>
          </a:prstGeom>
          <a:ln w="76200">
            <a:solidFill>
              <a:schemeClr val="accent5"/>
            </a:solidFill>
            <a:tailEnd type="triangle"/>
          </a:ln>
          <a:effectLst/>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A43A3C4D-41CE-BAA8-5653-6B4BA216903A}"/>
              </a:ext>
            </a:extLst>
          </p:cNvPr>
          <p:cNvSpPr txBox="1"/>
          <p:nvPr/>
        </p:nvSpPr>
        <p:spPr>
          <a:xfrm>
            <a:off x="14800977" y="6881514"/>
            <a:ext cx="5470961" cy="1446550"/>
          </a:xfrm>
          <a:prstGeom prst="rect">
            <a:avLst/>
          </a:prstGeom>
          <a:noFill/>
        </p:spPr>
        <p:txBody>
          <a:bodyPr wrap="square">
            <a:spAutoFit/>
          </a:bodyPr>
          <a:lstStyle/>
          <a:p>
            <a:pPr algn="ctr"/>
            <a:r>
              <a:rPr lang="en-GB" sz="3200" b="1" dirty="0"/>
              <a:t>Constant Connection</a:t>
            </a:r>
          </a:p>
          <a:p>
            <a:pPr algn="ctr"/>
            <a:r>
              <a:rPr lang="en-GB" sz="2800" i="1" dirty="0"/>
              <a:t>“I like people to be able to get hold of me and vice versa</a:t>
            </a:r>
            <a:r>
              <a:rPr lang="en-GB" sz="2200" i="1" dirty="0"/>
              <a:t>” </a:t>
            </a:r>
            <a:endParaRPr lang="en-GB" sz="2200" i="1" dirty="0">
              <a:solidFill>
                <a:schemeClr val="tx1"/>
              </a:solidFill>
            </a:endParaRPr>
          </a:p>
        </p:txBody>
      </p:sp>
      <p:sp>
        <p:nvSpPr>
          <p:cNvPr id="18" name="TextBox 17">
            <a:extLst>
              <a:ext uri="{FF2B5EF4-FFF2-40B4-BE49-F238E27FC236}">
                <a16:creationId xmlns:a16="http://schemas.microsoft.com/office/drawing/2014/main" id="{79B2B8A7-3BB2-3CAC-891E-BE39CD138FEE}"/>
              </a:ext>
            </a:extLst>
          </p:cNvPr>
          <p:cNvSpPr txBox="1"/>
          <p:nvPr/>
        </p:nvSpPr>
        <p:spPr>
          <a:xfrm>
            <a:off x="14117230" y="10391426"/>
            <a:ext cx="5470961" cy="1877437"/>
          </a:xfrm>
          <a:prstGeom prst="rect">
            <a:avLst/>
          </a:prstGeom>
          <a:noFill/>
        </p:spPr>
        <p:txBody>
          <a:bodyPr wrap="square">
            <a:spAutoFit/>
          </a:bodyPr>
          <a:lstStyle/>
          <a:p>
            <a:pPr algn="ctr"/>
            <a:r>
              <a:rPr lang="en-GB" sz="3200" b="1" i="1" dirty="0"/>
              <a:t>Group Walking </a:t>
            </a:r>
          </a:p>
          <a:p>
            <a:pPr algn="ctr"/>
            <a:r>
              <a:rPr lang="en-GB" sz="2800" i="1" dirty="0">
                <a:solidFill>
                  <a:schemeClr val="tx1"/>
                </a:solidFill>
              </a:rPr>
              <a:t>“Whereas</a:t>
            </a:r>
            <a:r>
              <a:rPr lang="en-GB" sz="2800" i="1" dirty="0"/>
              <a:t>, in a group it’s been a lot more social… there has been </a:t>
            </a:r>
            <a:r>
              <a:rPr lang="en-GB" sz="2800" b="1" i="1" dirty="0"/>
              <a:t>a lot of laughter</a:t>
            </a:r>
            <a:r>
              <a:rPr lang="en-GB" sz="2800" i="1" dirty="0"/>
              <a:t>”</a:t>
            </a:r>
            <a:endParaRPr lang="en-GB" sz="2200" i="1" dirty="0">
              <a:solidFill>
                <a:schemeClr val="tx1"/>
              </a:solidFill>
            </a:endParaRPr>
          </a:p>
        </p:txBody>
      </p:sp>
      <p:sp>
        <p:nvSpPr>
          <p:cNvPr id="22" name="TextBox 21">
            <a:extLst>
              <a:ext uri="{FF2B5EF4-FFF2-40B4-BE49-F238E27FC236}">
                <a16:creationId xmlns:a16="http://schemas.microsoft.com/office/drawing/2014/main" id="{84854236-BE8F-4417-E506-3C6B86A90835}"/>
              </a:ext>
            </a:extLst>
          </p:cNvPr>
          <p:cNvSpPr txBox="1"/>
          <p:nvPr/>
        </p:nvSpPr>
        <p:spPr>
          <a:xfrm>
            <a:off x="14166089" y="14197985"/>
            <a:ext cx="5470961" cy="2215991"/>
          </a:xfrm>
          <a:prstGeom prst="rect">
            <a:avLst/>
          </a:prstGeom>
          <a:noFill/>
        </p:spPr>
        <p:txBody>
          <a:bodyPr wrap="square">
            <a:spAutoFit/>
          </a:bodyPr>
          <a:lstStyle/>
          <a:p>
            <a:pPr algn="ctr"/>
            <a:r>
              <a:rPr lang="en-GB" sz="3200" b="1" i="1" dirty="0"/>
              <a:t>Anxious without phones</a:t>
            </a:r>
            <a:endParaRPr lang="en-GB" sz="2200" b="1" i="1" dirty="0"/>
          </a:p>
          <a:p>
            <a:pPr algn="ctr"/>
            <a:r>
              <a:rPr lang="en-GB" sz="2800" b="1" i="1" dirty="0"/>
              <a:t>“</a:t>
            </a:r>
            <a:r>
              <a:rPr lang="en-GB" sz="2800" i="1" dirty="0"/>
              <a:t> If I was going anywhere other than where I normally walk, I’d be </a:t>
            </a:r>
            <a:r>
              <a:rPr lang="en-GB" sz="2800" b="1" i="1" dirty="0"/>
              <a:t>anxious without my phone</a:t>
            </a:r>
            <a:r>
              <a:rPr lang="en-GB" sz="2800" i="1" dirty="0"/>
              <a:t>”</a:t>
            </a:r>
          </a:p>
          <a:p>
            <a:pPr algn="ctr"/>
            <a:endParaRPr lang="en-GB" sz="2200" i="1" dirty="0">
              <a:solidFill>
                <a:schemeClr val="tx1"/>
              </a:solidFill>
            </a:endParaRPr>
          </a:p>
        </p:txBody>
      </p:sp>
      <p:sp>
        <p:nvSpPr>
          <p:cNvPr id="29" name="TextBox 28">
            <a:extLst>
              <a:ext uri="{FF2B5EF4-FFF2-40B4-BE49-F238E27FC236}">
                <a16:creationId xmlns:a16="http://schemas.microsoft.com/office/drawing/2014/main" id="{2547E8FF-75F4-E28E-BB57-7BF3ECCEB6AD}"/>
              </a:ext>
            </a:extLst>
          </p:cNvPr>
          <p:cNvSpPr txBox="1"/>
          <p:nvPr/>
        </p:nvSpPr>
        <p:spPr>
          <a:xfrm>
            <a:off x="18377474" y="4443729"/>
            <a:ext cx="4323997" cy="1877437"/>
          </a:xfrm>
          <a:prstGeom prst="rect">
            <a:avLst/>
          </a:prstGeom>
          <a:noFill/>
        </p:spPr>
        <p:txBody>
          <a:bodyPr wrap="square" rtlCol="0">
            <a:spAutoFit/>
          </a:bodyPr>
          <a:lstStyle/>
          <a:p>
            <a:pPr algn="ctr"/>
            <a:r>
              <a:rPr lang="en-GB" sz="3200" b="1" dirty="0"/>
              <a:t>Security</a:t>
            </a:r>
          </a:p>
          <a:p>
            <a:pPr algn="ctr"/>
            <a:r>
              <a:rPr lang="en-GB" sz="2800" i="1" dirty="0"/>
              <a:t>“I like having my phone if something were to happen. It’s nice to have back up</a:t>
            </a:r>
            <a:r>
              <a:rPr lang="en-GB" sz="2800" dirty="0"/>
              <a:t>”</a:t>
            </a:r>
          </a:p>
        </p:txBody>
      </p:sp>
      <p:sp>
        <p:nvSpPr>
          <p:cNvPr id="1123" name="TextBox 1122">
            <a:extLst>
              <a:ext uri="{FF2B5EF4-FFF2-40B4-BE49-F238E27FC236}">
                <a16:creationId xmlns:a16="http://schemas.microsoft.com/office/drawing/2014/main" id="{ECD2E62D-AB81-4CB9-4784-B70066FF5934}"/>
              </a:ext>
            </a:extLst>
          </p:cNvPr>
          <p:cNvSpPr txBox="1"/>
          <p:nvPr/>
        </p:nvSpPr>
        <p:spPr>
          <a:xfrm>
            <a:off x="20499488" y="17217169"/>
            <a:ext cx="3559625" cy="3170099"/>
          </a:xfrm>
          <a:prstGeom prst="rect">
            <a:avLst/>
          </a:prstGeom>
          <a:noFill/>
        </p:spPr>
        <p:txBody>
          <a:bodyPr wrap="square">
            <a:spAutoFit/>
          </a:bodyPr>
          <a:lstStyle/>
          <a:p>
            <a:pPr algn="ctr"/>
            <a:r>
              <a:rPr lang="en-GB" sz="3200" b="1" dirty="0">
                <a:solidFill>
                  <a:schemeClr val="tx1"/>
                </a:solidFill>
              </a:rPr>
              <a:t>Fitness &amp; Health</a:t>
            </a:r>
          </a:p>
          <a:p>
            <a:pPr algn="ctr"/>
            <a:r>
              <a:rPr lang="en-GB" sz="2800" i="1" dirty="0">
                <a:solidFill>
                  <a:schemeClr val="tx1"/>
                </a:solidFill>
              </a:rPr>
              <a:t>“I love to track my steps when out”</a:t>
            </a:r>
          </a:p>
          <a:p>
            <a:pPr algn="ctr"/>
            <a:endParaRPr lang="en-GB" sz="2800" i="1" dirty="0"/>
          </a:p>
          <a:p>
            <a:pPr algn="ctr"/>
            <a:r>
              <a:rPr lang="en-GB" sz="2800" i="1" dirty="0"/>
              <a:t>“ I love the fresh air and feeling like I’ve exercised”</a:t>
            </a:r>
            <a:endParaRPr lang="en-GB" sz="2800" i="1" dirty="0">
              <a:solidFill>
                <a:schemeClr val="tx1"/>
              </a:solidFill>
            </a:endParaRPr>
          </a:p>
        </p:txBody>
      </p:sp>
      <p:sp>
        <p:nvSpPr>
          <p:cNvPr id="1124" name="TextBox 1123">
            <a:extLst>
              <a:ext uri="{FF2B5EF4-FFF2-40B4-BE49-F238E27FC236}">
                <a16:creationId xmlns:a16="http://schemas.microsoft.com/office/drawing/2014/main" id="{8636FF4B-3691-E74F-4109-C784E8A08B7D}"/>
              </a:ext>
            </a:extLst>
          </p:cNvPr>
          <p:cNvSpPr txBox="1"/>
          <p:nvPr/>
        </p:nvSpPr>
        <p:spPr>
          <a:xfrm>
            <a:off x="32919041" y="13849052"/>
            <a:ext cx="9092559" cy="954107"/>
          </a:xfrm>
          <a:prstGeom prst="rect">
            <a:avLst/>
          </a:prstGeom>
          <a:noFill/>
        </p:spPr>
        <p:txBody>
          <a:bodyPr wrap="square">
            <a:spAutoFit/>
          </a:bodyPr>
          <a:lstStyle/>
          <a:p>
            <a:pPr algn="ctr"/>
            <a:r>
              <a:rPr lang="en-GB" sz="2800" i="1" dirty="0">
                <a:solidFill>
                  <a:schemeClr val="tx1"/>
                </a:solidFill>
              </a:rPr>
              <a:t>“I much more en</a:t>
            </a:r>
            <a:r>
              <a:rPr lang="en-GB" sz="2800" i="1" dirty="0"/>
              <a:t>joy time away from my phone” </a:t>
            </a:r>
          </a:p>
          <a:p>
            <a:pPr algn="ctr"/>
            <a:r>
              <a:rPr lang="en-GB" sz="2800" i="1" dirty="0">
                <a:solidFill>
                  <a:schemeClr val="tx1"/>
                </a:solidFill>
              </a:rPr>
              <a:t>“</a:t>
            </a:r>
            <a:r>
              <a:rPr lang="en-GB" sz="2800" b="1" i="1" dirty="0">
                <a:solidFill>
                  <a:schemeClr val="tx1"/>
                </a:solidFill>
              </a:rPr>
              <a:t>It stay</a:t>
            </a:r>
            <a:r>
              <a:rPr lang="en-GB" sz="2800" b="1" i="1" dirty="0"/>
              <a:t>s in my pocket </a:t>
            </a:r>
            <a:r>
              <a:rPr lang="en-GB" sz="2800" i="1" dirty="0"/>
              <a:t>&amp; I’m quite able not to look at it”</a:t>
            </a:r>
            <a:endParaRPr lang="en-GB" sz="2800" i="1" dirty="0">
              <a:solidFill>
                <a:schemeClr val="tx1"/>
              </a:solidFill>
            </a:endParaRPr>
          </a:p>
        </p:txBody>
      </p:sp>
      <p:sp>
        <p:nvSpPr>
          <p:cNvPr id="12" name="Rectangle 11">
            <a:extLst>
              <a:ext uri="{FF2B5EF4-FFF2-40B4-BE49-F238E27FC236}">
                <a16:creationId xmlns:a16="http://schemas.microsoft.com/office/drawing/2014/main" id="{982A410A-0223-C2BE-9DE7-2A140A8782A7}"/>
              </a:ext>
            </a:extLst>
          </p:cNvPr>
          <p:cNvSpPr/>
          <p:nvPr/>
        </p:nvSpPr>
        <p:spPr>
          <a:xfrm rot="5400000">
            <a:off x="22200091" y="27904756"/>
            <a:ext cx="5108409" cy="2709092"/>
          </a:xfrm>
          <a:prstGeom prst="rect">
            <a:avLst/>
          </a:prstGeom>
          <a:solidFill>
            <a:schemeClr val="accent3">
              <a:lumMod val="40000"/>
              <a:lumOff val="60000"/>
            </a:schemeClr>
          </a:solidFill>
          <a:ln w="6032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08" name="TextBox 1107">
            <a:extLst>
              <a:ext uri="{FF2B5EF4-FFF2-40B4-BE49-F238E27FC236}">
                <a16:creationId xmlns:a16="http://schemas.microsoft.com/office/drawing/2014/main" id="{18463B7E-613A-FF81-9ACA-8E5178A12226}"/>
              </a:ext>
            </a:extLst>
          </p:cNvPr>
          <p:cNvSpPr txBox="1"/>
          <p:nvPr/>
        </p:nvSpPr>
        <p:spPr>
          <a:xfrm>
            <a:off x="14445687" y="23040639"/>
            <a:ext cx="11792080" cy="3970318"/>
          </a:xfrm>
          <a:prstGeom prst="rect">
            <a:avLst/>
          </a:prstGeom>
          <a:noFill/>
        </p:spPr>
        <p:txBody>
          <a:bodyPr wrap="square" rtlCol="0">
            <a:spAutoFit/>
          </a:bodyPr>
          <a:lstStyle/>
          <a:p>
            <a:r>
              <a:rPr lang="en-GB" sz="2400" dirty="0">
                <a:latin typeface="Verdana" panose="020B0604030504040204" pitchFamily="34" charset="0"/>
                <a:ea typeface="Verdana" panose="020B0604030504040204" pitchFamily="34" charset="0"/>
              </a:rPr>
              <a:t>After data collection was completed, thematic analysis was undertaken. Following this, there are 3 clear findings that have emerged . </a:t>
            </a:r>
          </a:p>
          <a:p>
            <a:endParaRPr lang="en-GB" sz="2400" dirty="0">
              <a:latin typeface="Verdana" panose="020B0604030504040204" pitchFamily="34" charset="0"/>
              <a:ea typeface="Verdana" panose="020B0604030504040204" pitchFamily="34" charset="0"/>
            </a:endParaRPr>
          </a:p>
          <a:p>
            <a:r>
              <a:rPr lang="en-GB" sz="2400" dirty="0">
                <a:latin typeface="Verdana" panose="020B0604030504040204" pitchFamily="34" charset="0"/>
                <a:ea typeface="Verdana" panose="020B0604030504040204" pitchFamily="34" charset="0"/>
              </a:rPr>
              <a:t>There are </a:t>
            </a:r>
            <a:r>
              <a:rPr lang="en-GB" sz="2400" b="1" dirty="0">
                <a:latin typeface="Verdana" panose="020B0604030504040204" pitchFamily="34" charset="0"/>
                <a:ea typeface="Verdana" panose="020B0604030504040204" pitchFamily="34" charset="0"/>
              </a:rPr>
              <a:t>3</a:t>
            </a:r>
            <a:r>
              <a:rPr lang="en-GB" sz="2400" dirty="0">
                <a:latin typeface="Verdana" panose="020B0604030504040204" pitchFamily="34" charset="0"/>
                <a:ea typeface="Verdana" panose="020B0604030504040204" pitchFamily="34" charset="0"/>
              </a:rPr>
              <a:t> </a:t>
            </a:r>
            <a:r>
              <a:rPr lang="en-GB" sz="2400" b="1" dirty="0">
                <a:latin typeface="Verdana" panose="020B0604030504040204" pitchFamily="34" charset="0"/>
                <a:ea typeface="Verdana" panose="020B0604030504040204" pitchFamily="34" charset="0"/>
              </a:rPr>
              <a:t>main themes </a:t>
            </a:r>
            <a:r>
              <a:rPr lang="en-GB" sz="2400" dirty="0">
                <a:latin typeface="Verdana" panose="020B0604030504040204" pitchFamily="34" charset="0"/>
                <a:ea typeface="Verdana" panose="020B0604030504040204" pitchFamily="34" charset="0"/>
              </a:rPr>
              <a:t>that have emerged from the data collection which are:</a:t>
            </a:r>
          </a:p>
          <a:p>
            <a:endParaRPr lang="en-GB" sz="2400" dirty="0">
              <a:latin typeface="Verdana" panose="020B0604030504040204" pitchFamily="34" charset="0"/>
              <a:ea typeface="Verdana" panose="020B0604030504040204" pitchFamily="34" charset="0"/>
            </a:endParaRPr>
          </a:p>
          <a:p>
            <a:pPr marL="342900" indent="-342900">
              <a:buFontTx/>
              <a:buChar char="-"/>
            </a:pPr>
            <a:r>
              <a:rPr lang="en-GB" sz="2800" b="1" dirty="0">
                <a:latin typeface="Verdana" panose="020B0604030504040204" pitchFamily="34" charset="0"/>
                <a:ea typeface="Verdana" panose="020B0604030504040204" pitchFamily="34" charset="0"/>
              </a:rPr>
              <a:t>Wellbeing </a:t>
            </a:r>
          </a:p>
          <a:p>
            <a:pPr marL="342900" indent="-342900">
              <a:buFontTx/>
              <a:buChar char="-"/>
            </a:pPr>
            <a:r>
              <a:rPr lang="en-GB" sz="2800" b="1" dirty="0">
                <a:latin typeface="Verdana" panose="020B0604030504040204" pitchFamily="34" charset="0"/>
                <a:ea typeface="Verdana" panose="020B0604030504040204" pitchFamily="34" charset="0"/>
              </a:rPr>
              <a:t>Nature connectedness </a:t>
            </a:r>
          </a:p>
          <a:p>
            <a:pPr marL="342900" indent="-342900">
              <a:buFontTx/>
              <a:buChar char="-"/>
            </a:pPr>
            <a:r>
              <a:rPr lang="en-GB" sz="2800" b="1" dirty="0">
                <a:latin typeface="Verdana" panose="020B0604030504040204" pitchFamily="34" charset="0"/>
                <a:ea typeface="Verdana" panose="020B0604030504040204" pitchFamily="34" charset="0"/>
              </a:rPr>
              <a:t>The importance of social interaction.</a:t>
            </a:r>
          </a:p>
          <a:p>
            <a:endParaRPr lang="en-GB" sz="2400" dirty="0"/>
          </a:p>
        </p:txBody>
      </p:sp>
      <p:sp>
        <p:nvSpPr>
          <p:cNvPr id="26" name="TextBox 25">
            <a:extLst>
              <a:ext uri="{FF2B5EF4-FFF2-40B4-BE49-F238E27FC236}">
                <a16:creationId xmlns:a16="http://schemas.microsoft.com/office/drawing/2014/main" id="{ABE8979E-AE0A-826A-9ECA-563F085FBF71}"/>
              </a:ext>
            </a:extLst>
          </p:cNvPr>
          <p:cNvSpPr txBox="1"/>
          <p:nvPr/>
        </p:nvSpPr>
        <p:spPr>
          <a:xfrm>
            <a:off x="14496638" y="26105540"/>
            <a:ext cx="12768905" cy="6063198"/>
          </a:xfrm>
          <a:prstGeom prst="rect">
            <a:avLst/>
          </a:prstGeom>
          <a:noFill/>
        </p:spPr>
        <p:txBody>
          <a:bodyPr wrap="square" rtlCol="0">
            <a:spAutoFit/>
          </a:bodyPr>
          <a:lstStyle/>
          <a:p>
            <a:endParaRPr lang="en-GB" sz="2800" dirty="0">
              <a:latin typeface="Verdana" panose="020B0604030504040204" pitchFamily="34" charset="0"/>
              <a:ea typeface="Verdana" panose="020B0604030504040204" pitchFamily="34" charset="0"/>
            </a:endParaRPr>
          </a:p>
          <a:p>
            <a:r>
              <a:rPr lang="en-GB" sz="2800" b="1" u="sng" dirty="0">
                <a:latin typeface="Verdana" panose="020B0604030504040204" pitchFamily="34" charset="0"/>
                <a:ea typeface="Verdana" panose="020B0604030504040204" pitchFamily="34" charset="0"/>
              </a:rPr>
              <a:t>Findings  </a:t>
            </a:r>
          </a:p>
          <a:p>
            <a:endParaRPr lang="en-GB" sz="2800" b="1" u="sng" dirty="0">
              <a:latin typeface="Verdana" panose="020B0604030504040204" pitchFamily="34" charset="0"/>
              <a:ea typeface="Verdana" panose="020B0604030504040204" pitchFamily="34" charset="0"/>
            </a:endParaRPr>
          </a:p>
          <a:p>
            <a:pPr marL="342900" indent="-342900">
              <a:buFont typeface="Courier New" panose="02070309020205020404" pitchFamily="49" charset="0"/>
              <a:buChar char="o"/>
            </a:pPr>
            <a:r>
              <a:rPr lang="en-GB" sz="2800" dirty="0">
                <a:latin typeface="Verdana" panose="020B0604030504040204" pitchFamily="34" charset="0"/>
                <a:ea typeface="Verdana" panose="020B0604030504040204" pitchFamily="34" charset="0"/>
              </a:rPr>
              <a:t>For the participants, there is an apparent subconscious connection to smart devices, as they all looked at their phones during the walk despite stating that they remain in pockets and not looked at.</a:t>
            </a:r>
          </a:p>
          <a:p>
            <a:pPr marL="342900" indent="-342900">
              <a:buFont typeface="Courier New" panose="02070309020205020404" pitchFamily="49" charset="0"/>
              <a:buChar char="o"/>
            </a:pPr>
            <a:endParaRPr lang="en-GB" sz="2800" dirty="0">
              <a:latin typeface="Verdana" panose="020B0604030504040204" pitchFamily="34" charset="0"/>
              <a:ea typeface="Verdana" panose="020B0604030504040204" pitchFamily="34" charset="0"/>
            </a:endParaRPr>
          </a:p>
          <a:p>
            <a:pPr marL="342900" indent="-342900">
              <a:buFont typeface="Courier New" panose="02070309020205020404" pitchFamily="49" charset="0"/>
              <a:buChar char="o"/>
            </a:pPr>
            <a:r>
              <a:rPr lang="en-GB" sz="2800" dirty="0">
                <a:latin typeface="Verdana" panose="020B0604030504040204" pitchFamily="34" charset="0"/>
                <a:ea typeface="Verdana" panose="020B0604030504040204" pitchFamily="34" charset="0"/>
              </a:rPr>
              <a:t>The use of identification apps in nature were beneficial to their enjoyment and enhanced their experience.</a:t>
            </a:r>
          </a:p>
          <a:p>
            <a:pPr marL="342900" indent="-342900">
              <a:buFont typeface="Courier New" panose="02070309020205020404" pitchFamily="49" charset="0"/>
              <a:buChar char="o"/>
            </a:pPr>
            <a:endParaRPr lang="en-GB" sz="2800" dirty="0">
              <a:latin typeface="Verdana" panose="020B0604030504040204" pitchFamily="34" charset="0"/>
              <a:ea typeface="Verdana" panose="020B0604030504040204" pitchFamily="34" charset="0"/>
            </a:endParaRPr>
          </a:p>
          <a:p>
            <a:pPr marL="342900" indent="-342900">
              <a:buFont typeface="Courier New" panose="02070309020205020404" pitchFamily="49" charset="0"/>
              <a:buChar char="o"/>
            </a:pPr>
            <a:r>
              <a:rPr lang="en-GB" sz="2800" dirty="0">
                <a:latin typeface="Verdana" panose="020B0604030504040204" pitchFamily="34" charset="0"/>
                <a:ea typeface="Verdana" panose="020B0604030504040204" pitchFamily="34" charset="0"/>
              </a:rPr>
              <a:t>Despite wellbeing being a common theme, it appears to be largely Hedonic in their experiences – leading to short term gratification and  questions of sustainability</a:t>
            </a:r>
          </a:p>
          <a:p>
            <a:pPr marL="342900" indent="-342900">
              <a:buFont typeface="Courier New" panose="02070309020205020404" pitchFamily="49" charset="0"/>
              <a:buChar char="o"/>
            </a:pPr>
            <a:endParaRPr lang="en-GB" sz="2400" dirty="0">
              <a:highlight>
                <a:srgbClr val="FFFF00"/>
              </a:highlight>
              <a:latin typeface="Verdana" panose="020B0604030504040204" pitchFamily="34" charset="0"/>
              <a:ea typeface="Verdana" panose="020B0604030504040204" pitchFamily="34" charset="0"/>
            </a:endParaRPr>
          </a:p>
        </p:txBody>
      </p:sp>
      <p:pic>
        <p:nvPicPr>
          <p:cNvPr id="1129" name="Picture 6">
            <a:extLst>
              <a:ext uri="{FF2B5EF4-FFF2-40B4-BE49-F238E27FC236}">
                <a16:creationId xmlns:a16="http://schemas.microsoft.com/office/drawing/2014/main" id="{EB47063B-1FD8-443F-E90F-B06686E8F19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7697621" y="26836550"/>
            <a:ext cx="5752878" cy="426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
            <a:extLst>
              <a:ext uri="{FF2B5EF4-FFF2-40B4-BE49-F238E27FC236}">
                <a16:creationId xmlns:a16="http://schemas.microsoft.com/office/drawing/2014/main" id="{E68DC623-3691-8912-6CEF-AE0E1703A6CD}"/>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t="8083"/>
          <a:stretch/>
        </p:blipFill>
        <p:spPr bwMode="auto">
          <a:xfrm rot="21263799">
            <a:off x="26335301" y="21988954"/>
            <a:ext cx="3763521" cy="4612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5" name="Picture 4">
            <a:extLst>
              <a:ext uri="{FF2B5EF4-FFF2-40B4-BE49-F238E27FC236}">
                <a16:creationId xmlns:a16="http://schemas.microsoft.com/office/drawing/2014/main" id="{DEA24F3A-0ED0-FB7E-889B-6DCAD49EEBAB}"/>
              </a:ext>
            </a:extLst>
          </p:cNvPr>
          <p:cNvPicPr>
            <a:picLocks noChangeAspect="1" noChangeArrowheads="1"/>
          </p:cNvPicPr>
          <p:nvPr/>
        </p:nvPicPr>
        <p:blipFill rotWithShape="1">
          <a:blip r:embed="rId15">
            <a:extLst>
              <a:ext uri="{28A0092B-C50C-407E-A947-70E740481C1C}">
                <a14:useLocalDpi xmlns:a14="http://schemas.microsoft.com/office/drawing/2010/main" val="0"/>
              </a:ext>
            </a:extLst>
          </a:blip>
          <a:srcRect l="22156" t="18666" r="22659" b="27504"/>
          <a:stretch/>
        </p:blipFill>
        <p:spPr bwMode="auto">
          <a:xfrm rot="838457">
            <a:off x="29367319" y="22220702"/>
            <a:ext cx="3682503" cy="4789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0" name="TextBox 1119">
            <a:extLst>
              <a:ext uri="{FF2B5EF4-FFF2-40B4-BE49-F238E27FC236}">
                <a16:creationId xmlns:a16="http://schemas.microsoft.com/office/drawing/2014/main" id="{37D2CAE9-8113-F120-226F-B91E429E680D}"/>
              </a:ext>
            </a:extLst>
          </p:cNvPr>
          <p:cNvSpPr txBox="1"/>
          <p:nvPr/>
        </p:nvSpPr>
        <p:spPr>
          <a:xfrm>
            <a:off x="38255810" y="525831"/>
            <a:ext cx="5565251" cy="2062103"/>
          </a:xfrm>
          <a:prstGeom prst="rect">
            <a:avLst/>
          </a:prstGeom>
          <a:noFill/>
        </p:spPr>
        <p:txBody>
          <a:bodyPr wrap="square" rtlCol="0">
            <a:spAutoFit/>
          </a:bodyPr>
          <a:lstStyle/>
          <a:p>
            <a:pPr algn="ctr"/>
            <a:r>
              <a:rPr lang="en-GB" sz="3600" b="1" dirty="0"/>
              <a:t>Author:</a:t>
            </a:r>
          </a:p>
          <a:p>
            <a:pPr algn="ctr"/>
            <a:r>
              <a:rPr lang="en-GB" sz="3600" b="1" dirty="0"/>
              <a:t> Mollie Porteous</a:t>
            </a:r>
          </a:p>
          <a:p>
            <a:pPr algn="ctr"/>
            <a:r>
              <a:rPr lang="en-GB" sz="2800" dirty="0"/>
              <a:t>University of Wales Trinity Saint David </a:t>
            </a:r>
          </a:p>
        </p:txBody>
      </p:sp>
      <p:cxnSp>
        <p:nvCxnSpPr>
          <p:cNvPr id="1130" name="Straight Connector 1129">
            <a:extLst>
              <a:ext uri="{FF2B5EF4-FFF2-40B4-BE49-F238E27FC236}">
                <a16:creationId xmlns:a16="http://schemas.microsoft.com/office/drawing/2014/main" id="{3FA87AE7-8F5C-F5F1-3705-6AB546CD2D73}"/>
              </a:ext>
            </a:extLst>
          </p:cNvPr>
          <p:cNvCxnSpPr>
            <a:cxnSpLocks/>
          </p:cNvCxnSpPr>
          <p:nvPr/>
        </p:nvCxnSpPr>
        <p:spPr>
          <a:xfrm>
            <a:off x="39059318" y="1675182"/>
            <a:ext cx="4066504"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72" y="0"/>
            <a:ext cx="43880228" cy="329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5002176" cy="329184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4DCAA8-FF28-FF26-A2C4-593B0D49463A}"/>
              </a:ext>
            </a:extLst>
          </p:cNvPr>
          <p:cNvSpPr>
            <a:spLocks noGrp="1"/>
          </p:cNvSpPr>
          <p:nvPr>
            <p:ph type="title"/>
          </p:nvPr>
        </p:nvSpPr>
        <p:spPr>
          <a:xfrm>
            <a:off x="2472602" y="5537145"/>
            <a:ext cx="11521440" cy="21413583"/>
          </a:xfrm>
        </p:spPr>
        <p:txBody>
          <a:bodyPr>
            <a:normAutofit/>
          </a:bodyPr>
          <a:lstStyle/>
          <a:p>
            <a:r>
              <a:rPr lang="en-GB" sz="17900" dirty="0">
                <a:solidFill>
                  <a:srgbClr val="FFFFFF"/>
                </a:solidFill>
              </a:rPr>
              <a:t>References</a:t>
            </a:r>
            <a:br>
              <a:rPr lang="en-GB" sz="17900" dirty="0">
                <a:solidFill>
                  <a:srgbClr val="FFFFFF"/>
                </a:solidFill>
              </a:rPr>
            </a:br>
            <a:endParaRPr lang="en-GB" sz="179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7181447" y="11786299"/>
            <a:ext cx="14700359" cy="19600478"/>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590AD9-BAAA-7597-6B98-9F078D6AC336}"/>
              </a:ext>
            </a:extLst>
          </p:cNvPr>
          <p:cNvSpPr>
            <a:spLocks noGrp="1"/>
          </p:cNvSpPr>
          <p:nvPr>
            <p:ph idx="1"/>
          </p:nvPr>
        </p:nvSpPr>
        <p:spPr>
          <a:xfrm>
            <a:off x="16010308" y="2838451"/>
            <a:ext cx="24863368" cy="26810971"/>
          </a:xfrm>
        </p:spPr>
        <p:txBody>
          <a:bodyPr anchor="ctr">
            <a:normAutofit/>
          </a:bodyPr>
          <a:lstStyle/>
          <a:p>
            <a:pPr marL="0" indent="0">
              <a:buNone/>
            </a:pPr>
            <a:r>
              <a:rPr lang="en-GB" sz="4000" kern="100" dirty="0">
                <a:effectLst/>
                <a:latin typeface="Calibri" panose="020F0502020204030204" pitchFamily="34" charset="0"/>
                <a:ea typeface="Calibri" panose="020F0502020204030204" pitchFamily="34" charset="0"/>
                <a:cs typeface="Calibri" panose="020F0502020204030204" pitchFamily="34" charset="0"/>
              </a:rPr>
              <a:t>Hills, D. and Thomas, G. (2019) ‘Digital technology and outdoor experiential learning’,</a:t>
            </a:r>
            <a:r>
              <a:rPr lang="en-GB" sz="4000" i="1" kern="100" dirty="0">
                <a:effectLst/>
                <a:latin typeface="Calibri" panose="020F0502020204030204" pitchFamily="34" charset="0"/>
                <a:ea typeface="Calibri" panose="020F0502020204030204" pitchFamily="34" charset="0"/>
                <a:cs typeface="Calibri" panose="020F0502020204030204" pitchFamily="34" charset="0"/>
              </a:rPr>
              <a:t> Journal of Adventure Education and Outdoor Learning</a:t>
            </a:r>
            <a:r>
              <a:rPr lang="en-GB" sz="4000" kern="100" dirty="0">
                <a:effectLst/>
                <a:latin typeface="Calibri" panose="020F0502020204030204" pitchFamily="34" charset="0"/>
                <a:ea typeface="Calibri" panose="020F0502020204030204" pitchFamily="34" charset="0"/>
                <a:cs typeface="Calibri" panose="020F0502020204030204" pitchFamily="34" charset="0"/>
              </a:rPr>
              <a:t>, 20(2), Pp. 155 – 169. Available at:</a:t>
            </a:r>
            <a:r>
              <a:rPr lang="en-GB" sz="4000" kern="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r>
              <a:rPr lang="en-GB" sz="40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https://doi.org/10.1080/14729679.2019.1604244</a:t>
            </a:r>
            <a:r>
              <a:rPr lang="en-GB" sz="4000" kern="100" dirty="0">
                <a:effectLst/>
                <a:latin typeface="Calibri" panose="020F0502020204030204" pitchFamily="34" charset="0"/>
                <a:ea typeface="Calibri" panose="020F0502020204030204" pitchFamily="34" charset="0"/>
                <a:cs typeface="Calibri" panose="020F0502020204030204" pitchFamily="34" charset="0"/>
              </a:rPr>
              <a:t> [Accessed on 6th April 2024].</a:t>
            </a:r>
          </a:p>
          <a:p>
            <a:pPr marL="0" indent="0">
              <a:buNone/>
            </a:pPr>
            <a:endParaRPr lang="en-GB" sz="4000" kern="1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4000" dirty="0" err="1">
                <a:effectLst/>
                <a:latin typeface="Calibri" panose="020F0502020204030204" pitchFamily="34" charset="0"/>
                <a:ea typeface="Calibri" panose="020F0502020204030204" pitchFamily="34" charset="0"/>
              </a:rPr>
              <a:t>Bolliger</a:t>
            </a:r>
            <a:r>
              <a:rPr lang="en-GB" sz="4000" dirty="0">
                <a:effectLst/>
                <a:latin typeface="Calibri" panose="020F0502020204030204" pitchFamily="34" charset="0"/>
                <a:ea typeface="Calibri" panose="020F0502020204030204" pitchFamily="34" charset="0"/>
              </a:rPr>
              <a:t>, D.U. and Shepherd, C.E. (2018) ‘Instructor and adult learner perceptions of the use of Internet‐enabled devices in residential outdoor education programs’ </a:t>
            </a:r>
            <a:r>
              <a:rPr lang="en-GB" sz="4000" i="1" dirty="0">
                <a:effectLst/>
                <a:latin typeface="Calibri" panose="020F0502020204030204" pitchFamily="34" charset="0"/>
                <a:ea typeface="Calibri" panose="020F0502020204030204" pitchFamily="34" charset="0"/>
              </a:rPr>
              <a:t>British Journal of Educational Technology</a:t>
            </a:r>
            <a:r>
              <a:rPr lang="en-GB" sz="4000" dirty="0">
                <a:effectLst/>
                <a:latin typeface="Calibri" panose="020F0502020204030204" pitchFamily="34" charset="0"/>
                <a:ea typeface="Calibri" panose="020F0502020204030204" pitchFamily="34" charset="0"/>
              </a:rPr>
              <a:t>, 49(1), Pp. 78-87. Available at: </a:t>
            </a:r>
            <a:r>
              <a:rPr lang="en-GB" sz="4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https://doi.org/10.1111/bjet.12524</a:t>
            </a:r>
            <a:r>
              <a:rPr lang="en-GB" sz="4000" dirty="0">
                <a:effectLst/>
                <a:latin typeface="Calibri" panose="020F0502020204030204" pitchFamily="34" charset="0"/>
                <a:ea typeface="Calibri" panose="020F0502020204030204" pitchFamily="34" charset="0"/>
              </a:rPr>
              <a:t> [Accessed on 31st March 2024]</a:t>
            </a:r>
            <a:endParaRPr lang="en-GB" sz="40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000" kern="1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000" kern="1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4000" dirty="0">
                <a:effectLst/>
                <a:latin typeface="Calibri" panose="020F0502020204030204" pitchFamily="34" charset="0"/>
                <a:ea typeface="Calibri" panose="020F0502020204030204" pitchFamily="34" charset="0"/>
              </a:rPr>
              <a:t>Reed, J. (2023) ‘Portable comfort Zones’, </a:t>
            </a:r>
            <a:r>
              <a:rPr lang="en-GB" sz="4000" i="1" dirty="0">
                <a:effectLst/>
                <a:latin typeface="Calibri" panose="020F0502020204030204" pitchFamily="34" charset="0"/>
                <a:ea typeface="Calibri" panose="020F0502020204030204" pitchFamily="34" charset="0"/>
              </a:rPr>
              <a:t>Horizons,</a:t>
            </a:r>
            <a:r>
              <a:rPr lang="en-GB" sz="4000" dirty="0">
                <a:effectLst/>
                <a:latin typeface="Calibri" panose="020F0502020204030204" pitchFamily="34" charset="0"/>
                <a:ea typeface="Calibri" panose="020F0502020204030204" pitchFamily="34" charset="0"/>
              </a:rPr>
              <a:t> 100(4), pp14-17</a:t>
            </a:r>
            <a:endParaRPr lang="en-GB" sz="40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000" kern="1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40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Hills, D., Van Kraalingen, I. and Thomas, G.J. (2023) ‘The Impact of Technology on Presence in Outdoor Education’ </a:t>
            </a:r>
            <a:r>
              <a:rPr lang="en-GB" sz="40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experiential education, </a:t>
            </a:r>
            <a:r>
              <a:rPr lang="en-GB" sz="40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1(1), Pp. 1-18. Available a</a:t>
            </a:r>
            <a:r>
              <a:rPr lang="en-GB" sz="4000" kern="100" dirty="0">
                <a:effectLst/>
                <a:latin typeface="Calibri" panose="020F0502020204030204" pitchFamily="34" charset="0"/>
                <a:ea typeface="Calibri" panose="020F0502020204030204" pitchFamily="34" charset="0"/>
                <a:cs typeface="Calibri" panose="020F0502020204030204" pitchFamily="34" charset="0"/>
              </a:rPr>
              <a:t>t: </a:t>
            </a:r>
            <a:r>
              <a:rPr lang="en-GB" sz="40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https://doi.org/10.1177/10538259231202</a:t>
            </a:r>
            <a:r>
              <a:rPr lang="en-GB" sz="4000" kern="100" dirty="0">
                <a:effectLst/>
                <a:latin typeface="Calibri" panose="020F0502020204030204" pitchFamily="34" charset="0"/>
                <a:ea typeface="Calibri" panose="020F0502020204030204" pitchFamily="34" charset="0"/>
                <a:cs typeface="Calibri" panose="020F0502020204030204" pitchFamily="34" charset="0"/>
              </a:rPr>
              <a:t> [Accessed on 3rd May 2024]</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40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4800" kern="1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800" kern="1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800" kern="1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8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3549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18564</TotalTime>
  <Words>1127</Words>
  <Application>Microsoft Office PowerPoint</Application>
  <PresentationFormat>Custom</PresentationFormat>
  <Paragraphs>140</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Arial Narrow</vt:lpstr>
      <vt:lpstr>Calibri</vt:lpstr>
      <vt:lpstr>Courier New</vt:lpstr>
      <vt:lpstr>The Hand Black</vt:lpstr>
      <vt:lpstr>Verdana</vt:lpstr>
      <vt:lpstr>Office Theme</vt:lpstr>
      <vt:lpstr>PowerPoint Presentation</vt:lpstr>
      <vt:lpstr>References </vt:lpstr>
    </vt:vector>
  </TitlesOfParts>
  <Company>Unlimited Software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Vicki Pollack</dc:creator>
  <cp:lastModifiedBy>Mollie Porteous</cp:lastModifiedBy>
  <cp:revision>13</cp:revision>
  <dcterms:created xsi:type="dcterms:W3CDTF">2012-11-05T16:38:54Z</dcterms:created>
  <dcterms:modified xsi:type="dcterms:W3CDTF">2024-05-10T15:16:25Z</dcterms:modified>
</cp:coreProperties>
</file>