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7" r:id="rId5"/>
    <p:sldId id="335" r:id="rId6"/>
    <p:sldId id="336" r:id="rId7"/>
    <p:sldId id="337" r:id="rId8"/>
    <p:sldId id="338" r:id="rId9"/>
    <p:sldId id="339" r:id="rId10"/>
    <p:sldId id="340" r:id="rId11"/>
    <p:sldId id="341" r:id="rId12"/>
    <p:sldId id="343" r:id="rId13"/>
    <p:sldId id="344" r:id="rId14"/>
    <p:sldId id="345" r:id="rId15"/>
    <p:sldId id="346" r:id="rId16"/>
    <p:sldId id="347" r:id="rId17"/>
    <p:sldId id="348" r:id="rId18"/>
    <p:sldId id="349" r:id="rId19"/>
    <p:sldId id="350" r:id="rId20"/>
    <p:sldId id="351" r:id="rId21"/>
    <p:sldId id="352" r:id="rId22"/>
    <p:sldId id="353" r:id="rId23"/>
    <p:sldId id="354" r:id="rId24"/>
    <p:sldId id="355" r:id="rId25"/>
    <p:sldId id="356" r:id="rId26"/>
    <p:sldId id="334" r:id="rId27"/>
    <p:sldId id="342" r:id="rId28"/>
    <p:sldId id="333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https://msdn.microsoft.com/en-US/library/ms189499.aspx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187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99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</a:t>
            </a:r>
            <a:r>
              <a:rPr lang="en-GB" baseline="0" dirty="0"/>
              <a:t> that COUNT(*) does not eliminate duplicates.</a:t>
            </a:r>
          </a:p>
          <a:p>
            <a:r>
              <a:rPr lang="en-GB" baseline="0" dirty="0" smtClean="0"/>
              <a:t>Using COUNT(DISTINCT </a:t>
            </a:r>
            <a:r>
              <a:rPr lang="en-GB" baseline="0" dirty="0" err="1" smtClean="0"/>
              <a:t>column_name</a:t>
            </a:r>
            <a:r>
              <a:rPr lang="en-GB" baseline="0" dirty="0" smtClean="0"/>
              <a:t>) will eliminate duplicates before it counts the results.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86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CAST and CONVERT (Transact-SQL):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dirty="0" smtClean="0"/>
              <a:t>https://msdn.microsoft.com/en-us/library/ms187928.aspx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02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hh231076.aspx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sdn.microsoft.com/en-us/library/ms187928.aspx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07-Nov-2016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SQL’s </a:t>
            </a:r>
            <a:r>
              <a:rPr lang="en-GB" dirty="0"/>
              <a:t>Data Manipulation Language</a:t>
            </a:r>
          </a:p>
          <a:p>
            <a:pPr lvl="1"/>
            <a:r>
              <a:rPr lang="en-GB" dirty="0"/>
              <a:t>The </a:t>
            </a:r>
            <a:r>
              <a:rPr lang="en-GB" dirty="0" smtClean="0"/>
              <a:t>SELECT Statement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order of the clauses cannot be changed.</a:t>
            </a:r>
          </a:p>
          <a:p>
            <a:r>
              <a:rPr lang="en-GB" dirty="0"/>
              <a:t>Only </a:t>
            </a:r>
            <a:r>
              <a:rPr lang="en-GB" b="1" dirty="0"/>
              <a:t>SELECT</a:t>
            </a:r>
            <a:r>
              <a:rPr lang="en-GB" dirty="0"/>
              <a:t> and </a:t>
            </a:r>
            <a:r>
              <a:rPr lang="en-GB" b="1" dirty="0"/>
              <a:t>FROM</a:t>
            </a:r>
            <a:r>
              <a:rPr lang="en-GB" dirty="0"/>
              <a:t> are mandatory.</a:t>
            </a:r>
          </a:p>
          <a:p>
            <a:r>
              <a:rPr lang="en-GB" dirty="0"/>
              <a:t>Note: the semi-colon at the end is the standard for separating multiple SQL statements, but not necessarily mandatory.</a:t>
            </a:r>
          </a:p>
        </p:txBody>
      </p:sp>
    </p:spTree>
    <p:extLst>
      <p:ext uri="{BB962C8B-B14F-4D97-AF65-F5344CB8AC3E}">
        <p14:creationId xmlns:p14="http://schemas.microsoft.com/office/powerpoint/2010/main" val="116004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Processing for SELECT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780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590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5994375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the table(s) to use to retrieve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i="1" dirty="0"/>
                        <a:t>(table </a:t>
                      </a:r>
                      <a:r>
                        <a:rPr lang="en-GB" i="1" dirty="0" err="1"/>
                        <a:t>aliasName</a:t>
                      </a:r>
                      <a:r>
                        <a:rPr lang="en-GB" dirty="0"/>
                        <a:t>:</a:t>
                      </a:r>
                      <a:r>
                        <a:rPr lang="en-GB" baseline="0" dirty="0"/>
                        <a:t> The name used to identify or simplify the table name in the query.)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rows based on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GROUP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Forms groups</a:t>
                      </a:r>
                      <a:r>
                        <a:rPr lang="en-GB" baseline="0" dirty="0"/>
                        <a:t> of rows with the same column value.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groups subject to the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*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   s</a:t>
                      </a:r>
                      <a:r>
                        <a:rPr lang="en-GB" dirty="0"/>
                        <a:t>elects all columns</a:t>
                      </a:r>
                      <a:r>
                        <a:rPr lang="en-GB" baseline="0" dirty="0"/>
                        <a:t> from the table.</a:t>
                      </a:r>
                      <a:endParaRPr lang="en-GB" dirty="0"/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 err="1"/>
                        <a:t>columnExpression</a:t>
                      </a:r>
                      <a:r>
                        <a:rPr lang="en-GB" dirty="0"/>
                        <a:t>: specifies</a:t>
                      </a:r>
                      <a:r>
                        <a:rPr lang="en-GB" baseline="0" dirty="0"/>
                        <a:t> t</a:t>
                      </a:r>
                      <a:r>
                        <a:rPr lang="en-GB" dirty="0"/>
                        <a:t>he list of columns</a:t>
                      </a:r>
                      <a:r>
                        <a:rPr lang="en-GB" baseline="0" dirty="0"/>
                        <a:t> to appear in the query results e.g. column1, column2, … or may be an expression e.g. </a:t>
                      </a:r>
                      <a:r>
                        <a:rPr lang="en-GB" baseline="0" dirty="0" err="1"/>
                        <a:t>GetDate</a:t>
                      </a:r>
                      <a:r>
                        <a:rPr lang="en-GB" baseline="0" dirty="0"/>
                        <a:t>(), sum(column1), </a:t>
                      </a: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+ ' ' + </a:t>
                      </a:r>
                      <a:r>
                        <a:rPr lang="en-GB" baseline="0" dirty="0" err="1"/>
                        <a:t>lastName</a:t>
                      </a:r>
                      <a:r>
                        <a:rPr lang="en-GB" baseline="0" dirty="0"/>
                        <a:t>, </a:t>
                      </a:r>
                      <a:r>
                        <a:rPr lang="en-GB" baseline="0" dirty="0" err="1"/>
                        <a:t>qty</a:t>
                      </a:r>
                      <a:r>
                        <a:rPr lang="en-GB" baseline="0" dirty="0"/>
                        <a:t> * </a:t>
                      </a:r>
                      <a:r>
                        <a:rPr lang="en-GB" baseline="0" dirty="0" err="1"/>
                        <a:t>unitPrice</a:t>
                      </a:r>
                      <a:r>
                        <a:rPr lang="en-GB" baseline="0" dirty="0"/>
                        <a:t>, etc.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aseline="0" dirty="0"/>
                        <a:t>(</a:t>
                      </a:r>
                      <a:r>
                        <a:rPr lang="en-GB" i="1" baseline="0" dirty="0"/>
                        <a:t>column </a:t>
                      </a:r>
                      <a:r>
                        <a:rPr lang="en-GB" i="1" baseline="0" dirty="0" err="1"/>
                        <a:t>aliasName</a:t>
                      </a:r>
                      <a:r>
                        <a:rPr lang="en-GB" baseline="0" dirty="0"/>
                        <a:t>: </a:t>
                      </a:r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name used to identify the column in the query results.)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ORDER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the order of the output.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713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All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Two ways:</a:t>
            </a:r>
          </a:p>
          <a:p>
            <a:pPr lvl="1"/>
            <a:r>
              <a:rPr lang="en-GB" dirty="0"/>
              <a:t>Specify </a:t>
            </a:r>
            <a:r>
              <a:rPr lang="en-GB" b="1" i="1" dirty="0"/>
              <a:t>all the column names</a:t>
            </a:r>
            <a:r>
              <a:rPr lang="en-GB" dirty="0"/>
              <a:t> in the SELECT column list.</a:t>
            </a:r>
          </a:p>
          <a:p>
            <a:pPr lvl="1"/>
            <a:r>
              <a:rPr lang="en-GB" dirty="0"/>
              <a:t>Alternatively, use </a:t>
            </a:r>
            <a:r>
              <a:rPr lang="en-GB" b="1" dirty="0"/>
              <a:t>*</a:t>
            </a:r>
            <a:r>
              <a:rPr lang="en-GB" dirty="0"/>
              <a:t>, which is an abbreviation for “all columns”.</a:t>
            </a:r>
          </a:p>
          <a:p>
            <a:r>
              <a:rPr lang="en-GB" dirty="0"/>
              <a:t>List full details (all columns and all rows) of all branches: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6392996"/>
            <a:ext cx="8736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in programming database applications, it is </a:t>
            </a:r>
            <a:r>
              <a:rPr lang="en-GB" dirty="0" smtClean="0"/>
              <a:t>considered to be bad </a:t>
            </a:r>
            <a:r>
              <a:rPr lang="en-GB" dirty="0"/>
              <a:t>to use SELECT *</a:t>
            </a:r>
          </a:p>
        </p:txBody>
      </p:sp>
    </p:spTree>
    <p:extLst>
      <p:ext uri="{BB962C8B-B14F-4D97-AF65-F5344CB8AC3E}">
        <p14:creationId xmlns:p14="http://schemas.microsoft.com/office/powerpoint/2010/main" val="318042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Produce a list of salaries for all staff, showing only their staff number, first and last names and salary.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b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phone numbers for all branches, showing the branch number and city location.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655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DISTINCT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SELECT on its own does not eliminate duplicate values.</a:t>
            </a:r>
          </a:p>
          <a:p>
            <a:r>
              <a:rPr lang="en-GB" dirty="0"/>
              <a:t>To eliminate duplicates, we use the </a:t>
            </a:r>
            <a:r>
              <a:rPr lang="en-GB" b="1" dirty="0"/>
              <a:t>DISTINCT</a:t>
            </a:r>
            <a:r>
              <a:rPr lang="en-GB" dirty="0"/>
              <a:t> keyword.</a:t>
            </a:r>
          </a:p>
          <a:p>
            <a:r>
              <a:rPr lang="en-GB" dirty="0"/>
              <a:t>List the property numbers of all properties that have been viewed.</a:t>
            </a:r>
          </a:p>
          <a:p>
            <a:r>
              <a:rPr lang="en-GB" dirty="0"/>
              <a:t>Run the following first: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Now compare with: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16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Column Expressions (Calculated Fields)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Produce a list of monthly salaries for all staff, showing staff number, first and last name and the monthly salary (total salary/12)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will probably notice that the calculated monthly salary column has no name. Try this: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r>
              <a:rPr lang="en-GB" dirty="0" smtClean="0"/>
              <a:t>Now</a:t>
            </a:r>
            <a:r>
              <a:rPr lang="en-GB" dirty="0"/>
              <a:t>, your column should have the heading </a:t>
            </a:r>
            <a:r>
              <a:rPr lang="en-GB" dirty="0" err="1"/>
              <a:t>monthlySalary</a:t>
            </a:r>
            <a:r>
              <a:rPr lang="en-GB" dirty="0"/>
              <a:t> - this is known as an alias name (the use of AS is optional).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6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Clause: Selecting specific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WHERE clause is used to retrieve records that match a specified filter condition.</a:t>
            </a:r>
          </a:p>
          <a:p>
            <a:pPr marL="685800" lvl="2" indent="0">
              <a:buNone/>
            </a:pPr>
            <a:r>
              <a:rPr lang="en-GB" dirty="0"/>
              <a:t>WHERE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r>
              <a:rPr lang="en-GB" dirty="0"/>
              <a:t>The five basic conditions are: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115616" y="3645024"/>
          <a:ext cx="7776864" cy="266192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7567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020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Compare the value of one expression to the value of another.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</a:t>
                      </a:r>
                      <a:r>
                        <a:rPr lang="en-GB" baseline="0" dirty="0"/>
                        <a:t> value of an expression falls within a specified range of values.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Set membership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 value of an expression equals one of a set of specified values.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Pattern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</a:t>
                      </a:r>
                      <a:r>
                        <a:rPr lang="en-GB" baseline="0" dirty="0"/>
                        <a:t> whether a string value matches a specified pattern.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</a:t>
                      </a:r>
                      <a:r>
                        <a:rPr lang="en-GB" baseline="0" dirty="0"/>
                        <a:t> a column has a null (unknown) value (or not).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73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18861806"/>
              </p:ext>
            </p:extLst>
          </p:nvPr>
        </p:nvGraphicFramePr>
        <p:xfrm>
          <a:off x="612775" y="1600200"/>
          <a:ext cx="8153400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BETWEEN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Between an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inclusive</a:t>
                      </a:r>
                      <a:r>
                        <a:rPr lang="en-GB" baseline="0" dirty="0"/>
                        <a:t> range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BETWEEN</a:t>
                      </a:r>
                      <a:r>
                        <a:rPr lang="en-GB" dirty="0"/>
                        <a:t> value1 AND</a:t>
                      </a:r>
                      <a:r>
                        <a:rPr lang="en-GB" baseline="0" dirty="0"/>
                        <a:t> value2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IS 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Column expression value is</a:t>
                      </a:r>
                      <a:r>
                        <a:rPr lang="en-GB" baseline="0" dirty="0"/>
                        <a:t> null (unknown</a:t>
                      </a:r>
                      <a:r>
                        <a:rPr lang="en-GB" baseline="0" dirty="0" smtClean="0"/>
                        <a:t>)</a:t>
                      </a:r>
                      <a:endParaRPr lang="en-GB" dirty="0"/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IS </a:t>
                      </a:r>
                      <a:r>
                        <a:rPr lang="en-GB" b="1" dirty="0" smtClean="0"/>
                        <a:t>NULL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6519446"/>
            <a:ext cx="8752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Note</a:t>
            </a:r>
            <a:r>
              <a:rPr lang="en-GB" sz="1600" dirty="0"/>
              <a:t>: </a:t>
            </a:r>
            <a:r>
              <a:rPr lang="en-GB" sz="1600" dirty="0" err="1"/>
              <a:t>column_name</a:t>
            </a:r>
            <a:r>
              <a:rPr lang="en-GB" sz="1600" dirty="0"/>
              <a:t> can also be a column expression. For example: WHERE (</a:t>
            </a:r>
            <a:r>
              <a:rPr lang="en-GB" sz="1600" dirty="0" err="1"/>
              <a:t>qty</a:t>
            </a:r>
            <a:r>
              <a:rPr lang="en-GB" sz="1600" dirty="0"/>
              <a:t> * </a:t>
            </a:r>
            <a:r>
              <a:rPr lang="en-GB" sz="1600" dirty="0" err="1"/>
              <a:t>unitPrice</a:t>
            </a:r>
            <a:r>
              <a:rPr lang="en-GB" sz="1600" dirty="0"/>
              <a:t>) &gt; 100</a:t>
            </a:r>
          </a:p>
        </p:txBody>
      </p:sp>
    </p:spTree>
    <p:extLst>
      <p:ext uri="{BB962C8B-B14F-4D97-AF65-F5344CB8AC3E}">
        <p14:creationId xmlns:p14="http://schemas.microsoft.com/office/powerpoint/2010/main" val="259014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4" y="1600200"/>
          <a:ext cx="8351713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146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302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</a:t>
                      </a:r>
                      <a:r>
                        <a:rPr lang="en-GB" baseline="0" dirty="0"/>
                        <a:t> a specified pattern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LIKE</a:t>
                      </a:r>
                      <a:r>
                        <a:rPr lang="en-GB" dirty="0"/>
                        <a:t> value</a:t>
                      </a:r>
                    </a:p>
                    <a:p>
                      <a:r>
                        <a:rPr lang="en-GB" dirty="0"/>
                        <a:t>To specify patterns</a:t>
                      </a:r>
                      <a:r>
                        <a:rPr lang="en-GB" baseline="0" dirty="0"/>
                        <a:t>, you use wildcard characters: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 matches any string of zero or more characters e.g.: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'J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starting with J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streetAddress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high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street addresses containing the word high.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baseline="0" dirty="0"/>
                        <a:t>_</a:t>
                      </a:r>
                      <a:r>
                        <a:rPr lang="en-GB" baseline="0" dirty="0"/>
                        <a:t> (underscore) matches any single character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aseline="0" dirty="0" err="1"/>
                        <a:t>J</a:t>
                      </a:r>
                      <a:r>
                        <a:rPr lang="en-GB" b="1" baseline="0" dirty="0" err="1"/>
                        <a:t>__</a:t>
                      </a:r>
                      <a:r>
                        <a:rPr lang="en-GB" baseline="0" dirty="0" err="1"/>
                        <a:t>n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containing 4 characters and starting with J and ending with 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  <a:r>
                        <a:rPr lang="en-GB" baseline="0" dirty="0"/>
                        <a:t> one of </a:t>
                      </a:r>
                      <a:r>
                        <a:rPr lang="en-GB" b="1" i="1" baseline="0" dirty="0"/>
                        <a:t>multiple</a:t>
                      </a:r>
                      <a:r>
                        <a:rPr lang="en-GB" baseline="0" dirty="0"/>
                        <a:t> possible values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IN</a:t>
                      </a:r>
                      <a:r>
                        <a:rPr lang="en-GB" dirty="0"/>
                        <a:t> (value1, value2, value3, …)</a:t>
                      </a:r>
                    </a:p>
                    <a:p>
                      <a:r>
                        <a:rPr lang="en-GB" dirty="0"/>
                        <a:t>Note: the</a:t>
                      </a:r>
                      <a:r>
                        <a:rPr lang="en-GB" baseline="0" dirty="0"/>
                        <a:t> values can also be determined by a SELECT statement.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8882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Produce a list all staff, showing their staff number, first and </a:t>
            </a:r>
            <a:r>
              <a:rPr lang="en-GB" dirty="0" err="1"/>
              <a:t>lastname</a:t>
            </a:r>
            <a:r>
              <a:rPr lang="en-GB" dirty="0"/>
              <a:t>, branch and salary:</a:t>
            </a:r>
          </a:p>
          <a:p>
            <a:r>
              <a:rPr lang="en-GB" dirty="0"/>
              <a:t>Working at branch, B002: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'B0002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Earning over £30,000: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30000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 smtClean="0"/>
          </a:p>
          <a:p>
            <a:r>
              <a:rPr lang="en-GB" dirty="0" smtClean="0"/>
              <a:t>Started </a:t>
            </a:r>
            <a:r>
              <a:rPr lang="en-GB" dirty="0"/>
              <a:t>work in the first quarter of </a:t>
            </a:r>
            <a:r>
              <a:rPr lang="en-GB" dirty="0" smtClean="0"/>
              <a:t>2016:</a:t>
            </a:r>
            <a:endParaRPr lang="en-GB" dirty="0"/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'01-Jan-2016'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'31-Mar-2016'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60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Produce a list of private property owners, showing owner number, first and last names and contact information: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clients with an email provided by myemaildomain.com: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'%@myemaildomain.com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property owners with any of the first names, David, Sarah or Julie: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'Cole'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'Emily'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'Jaxon'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 if the values used in the IN (…) part are few, it is more efficient to use OR</a:t>
            </a:r>
          </a:p>
          <a:p>
            <a:pPr marL="91440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06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 Compound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complex filter conditions can be formed using the logical operators, AND, OR and NOT:</a:t>
            </a:r>
          </a:p>
          <a:p>
            <a:pPr lvl="1"/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dirty="0" smtClean="0"/>
              <a:t>condition </a:t>
            </a:r>
            <a:r>
              <a:rPr lang="en-GB" b="1" i="1" dirty="0" err="1"/>
              <a:t>logical_operator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dirty="0" smtClean="0"/>
              <a:t>condition</a:t>
            </a:r>
            <a:endParaRPr lang="en-GB" dirty="0"/>
          </a:p>
          <a:p>
            <a:pPr lvl="2"/>
            <a:r>
              <a:rPr lang="en-GB" dirty="0"/>
              <a:t>AND: both first condition and second condition are true</a:t>
            </a:r>
          </a:p>
          <a:p>
            <a:pPr lvl="2"/>
            <a:r>
              <a:rPr lang="en-GB" dirty="0"/>
              <a:t>OR: either the first condition or second condition is true</a:t>
            </a:r>
          </a:p>
          <a:p>
            <a:pPr lvl="1"/>
            <a:r>
              <a:rPr lang="en-GB" b="1" i="1" dirty="0"/>
              <a:t>NOT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NOT: negates a condition</a:t>
            </a:r>
          </a:p>
          <a:p>
            <a:r>
              <a:rPr lang="en-GB" dirty="0"/>
              <a:t>Note the following:</a:t>
            </a:r>
          </a:p>
          <a:p>
            <a:pPr lvl="1"/>
            <a:r>
              <a:rPr lang="en-GB" dirty="0"/>
              <a:t>Expressions are evaluated from left to right.</a:t>
            </a:r>
          </a:p>
          <a:p>
            <a:pPr lvl="1"/>
            <a:r>
              <a:rPr lang="en-GB" dirty="0"/>
              <a:t>Sub-expressions in brackets are evaluated first.</a:t>
            </a:r>
          </a:p>
          <a:p>
            <a:pPr lvl="1"/>
            <a:r>
              <a:rPr lang="en-GB" dirty="0"/>
              <a:t>NOTs are evaluated before ANDs and ORs.</a:t>
            </a:r>
          </a:p>
          <a:p>
            <a:pPr lvl="1"/>
            <a:r>
              <a:rPr lang="en-GB" dirty="0"/>
              <a:t>ANDs are evaluated before ORs.</a:t>
            </a:r>
          </a:p>
        </p:txBody>
      </p:sp>
    </p:spTree>
    <p:extLst>
      <p:ext uri="{BB962C8B-B14F-4D97-AF65-F5344CB8AC3E}">
        <p14:creationId xmlns:p14="http://schemas.microsoft.com/office/powerpoint/2010/main" val="317992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Rows: Compound Search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012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List the branch number and contact information of all branches in London and Bristol: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'Bristol'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List the staff </a:t>
            </a:r>
            <a:r>
              <a:rPr lang="en-GB" dirty="0" smtClean="0"/>
              <a:t>with a staff number starting with ’26’ and earning </a:t>
            </a:r>
            <a:r>
              <a:rPr lang="en-GB" dirty="0"/>
              <a:t>less than £20,000.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'S26%'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staff earning less than </a:t>
            </a:r>
            <a:r>
              <a:rPr lang="en-GB" dirty="0" smtClean="0"/>
              <a:t>20000 </a:t>
            </a:r>
            <a:r>
              <a:rPr lang="en-GB" dirty="0"/>
              <a:t>and over </a:t>
            </a:r>
            <a:r>
              <a:rPr lang="en-GB" dirty="0" smtClean="0"/>
              <a:t>32000 (either solution works):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60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Sorting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ORDER BY Clause is used to sort query results. You can sort:</a:t>
            </a:r>
          </a:p>
          <a:p>
            <a:pPr lvl="1"/>
            <a:r>
              <a:rPr lang="en-GB" b="1" dirty="0"/>
              <a:t>ASC</a:t>
            </a:r>
            <a:r>
              <a:rPr lang="en-GB" dirty="0"/>
              <a:t>: in ascending order (this is the default)</a:t>
            </a:r>
          </a:p>
          <a:p>
            <a:pPr lvl="1"/>
            <a:r>
              <a:rPr lang="en-GB" b="1" dirty="0"/>
              <a:t>DESC</a:t>
            </a:r>
            <a:r>
              <a:rPr lang="en-GB" dirty="0"/>
              <a:t>: in descending order (</a:t>
            </a:r>
            <a:r>
              <a:rPr lang="en-GB" i="1" dirty="0"/>
              <a:t>must be specified</a:t>
            </a:r>
            <a:r>
              <a:rPr lang="en-GB" dirty="0"/>
              <a:t>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can also sort by multiple columns, (sorting order is left to right of columns specified)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711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Quite often, it is required to combine data and derive summary information e.g. sums, counts, averages, etc.</a:t>
            </a:r>
          </a:p>
          <a:p>
            <a:r>
              <a:rPr lang="en-GB" dirty="0"/>
              <a:t>SQL defines the following aggregate functions:</a:t>
            </a:r>
          </a:p>
          <a:p>
            <a:pPr lvl="1"/>
            <a:r>
              <a:rPr lang="en-GB" b="1" dirty="0"/>
              <a:t>COUNT</a:t>
            </a:r>
            <a:r>
              <a:rPr lang="en-GB" dirty="0"/>
              <a:t>: returns number of values in specified column</a:t>
            </a:r>
          </a:p>
          <a:p>
            <a:pPr lvl="1"/>
            <a:r>
              <a:rPr lang="en-GB" b="1" dirty="0"/>
              <a:t>SUM</a:t>
            </a:r>
            <a:r>
              <a:rPr lang="en-GB" dirty="0"/>
              <a:t>: returns sum of values in specified column.</a:t>
            </a:r>
          </a:p>
          <a:p>
            <a:pPr lvl="1"/>
            <a:r>
              <a:rPr lang="en-GB" b="1" dirty="0"/>
              <a:t>AVG</a:t>
            </a:r>
            <a:r>
              <a:rPr lang="en-GB" dirty="0"/>
              <a:t>: returns average of values in specified column.</a:t>
            </a:r>
          </a:p>
          <a:p>
            <a:pPr lvl="1"/>
            <a:r>
              <a:rPr lang="en-GB" b="1" dirty="0"/>
              <a:t>MIN</a:t>
            </a:r>
            <a:r>
              <a:rPr lang="en-GB" dirty="0"/>
              <a:t>: returns smallest value in specified column.</a:t>
            </a:r>
          </a:p>
          <a:p>
            <a:pPr lvl="1"/>
            <a:r>
              <a:rPr lang="en-GB" b="1" dirty="0"/>
              <a:t>MAX</a:t>
            </a:r>
            <a:r>
              <a:rPr lang="en-GB" dirty="0"/>
              <a:t>: returns largest value in specified column.</a:t>
            </a:r>
          </a:p>
        </p:txBody>
      </p:sp>
    </p:spTree>
    <p:extLst>
      <p:ext uri="{BB962C8B-B14F-4D97-AF65-F5344CB8AC3E}">
        <p14:creationId xmlns:p14="http://schemas.microsoft.com/office/powerpoint/2010/main" val="296468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aggregate functions operate on a </a:t>
            </a:r>
            <a:r>
              <a:rPr lang="en-GB" b="1" i="1" dirty="0"/>
              <a:t>single</a:t>
            </a:r>
            <a:r>
              <a:rPr lang="en-GB" b="1" dirty="0"/>
              <a:t> </a:t>
            </a:r>
            <a:r>
              <a:rPr lang="en-GB" b="1" i="1" dirty="0"/>
              <a:t>column</a:t>
            </a:r>
            <a:r>
              <a:rPr lang="en-GB" dirty="0"/>
              <a:t> of a table and returns a </a:t>
            </a:r>
            <a:r>
              <a:rPr lang="en-GB" b="1" i="1" dirty="0"/>
              <a:t>single value</a:t>
            </a:r>
            <a:r>
              <a:rPr lang="en-GB" dirty="0"/>
              <a:t>.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r>
              <a:rPr lang="en-GB" dirty="0"/>
              <a:t>COUNT, MIN and MAX apply to </a:t>
            </a:r>
            <a:r>
              <a:rPr lang="en-GB" i="1" dirty="0" smtClean="0"/>
              <a:t>both</a:t>
            </a:r>
            <a:r>
              <a:rPr lang="en-GB" dirty="0" smtClean="0"/>
              <a:t> numeric </a:t>
            </a:r>
            <a:r>
              <a:rPr lang="en-GB" dirty="0"/>
              <a:t>and non-numeric fields.</a:t>
            </a:r>
          </a:p>
          <a:p>
            <a:r>
              <a:rPr lang="en-GB" dirty="0"/>
              <a:t>SUM and AVG, however, may </a:t>
            </a:r>
            <a:r>
              <a:rPr lang="en-GB" i="1" dirty="0"/>
              <a:t>only</a:t>
            </a:r>
            <a:r>
              <a:rPr lang="en-GB" dirty="0"/>
              <a:t> be used on numeric fields.</a:t>
            </a:r>
          </a:p>
          <a:p>
            <a:r>
              <a:rPr lang="en-GB" dirty="0"/>
              <a:t>Apart from COUNT(*), each function eliminates nulls first and operates only on the remaining non-null values.</a:t>
            </a:r>
          </a:p>
          <a:p>
            <a:r>
              <a:rPr lang="en-GB" dirty="0"/>
              <a:t>COUNT(*) is a special use of COUNT which counts </a:t>
            </a:r>
            <a:r>
              <a:rPr lang="en-GB" b="1" i="1" dirty="0"/>
              <a:t>all the rows</a:t>
            </a:r>
            <a:r>
              <a:rPr lang="en-GB" dirty="0"/>
              <a:t> of a table, regardless of whether nulls or duplicate values are present.</a:t>
            </a:r>
          </a:p>
        </p:txBody>
      </p:sp>
    </p:spTree>
    <p:extLst>
      <p:ext uri="{BB962C8B-B14F-4D97-AF65-F5344CB8AC3E}">
        <p14:creationId xmlns:p14="http://schemas.microsoft.com/office/powerpoint/2010/main" val="5072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13176"/>
          </a:xfrm>
        </p:spPr>
        <p:txBody>
          <a:bodyPr/>
          <a:lstStyle/>
          <a:p>
            <a:r>
              <a:rPr lang="en-GB" dirty="0"/>
              <a:t>To eliminate duplicates before the function is applied, use DISTINCT before the column name: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b="1" dirty="0"/>
              <a:t>DISTINCT</a:t>
            </a:r>
            <a:r>
              <a:rPr lang="en-GB" dirty="0"/>
              <a:t> 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DISTINCT has no effect with MIN/MAX, but does on COUNT/SUM/AVG and consideration must be given </a:t>
            </a:r>
            <a:r>
              <a:rPr lang="en-GB" dirty="0" smtClean="0"/>
              <a:t>to whether </a:t>
            </a:r>
            <a:r>
              <a:rPr lang="en-GB" dirty="0"/>
              <a:t>duplicates need to be included/excluded.</a:t>
            </a:r>
          </a:p>
          <a:p>
            <a:pPr lvl="1"/>
            <a:r>
              <a:rPr lang="en-GB" dirty="0"/>
              <a:t>DISTINCT can be specified </a:t>
            </a:r>
            <a:r>
              <a:rPr lang="en-GB" b="1" i="1" dirty="0"/>
              <a:t>only once </a:t>
            </a:r>
            <a:r>
              <a:rPr lang="en-GB" dirty="0"/>
              <a:t>in a query.</a:t>
            </a:r>
          </a:p>
          <a:p>
            <a:r>
              <a:rPr lang="en-GB" b="1" dirty="0"/>
              <a:t>Note</a:t>
            </a:r>
            <a:r>
              <a:rPr lang="en-GB" dirty="0"/>
              <a:t>: Aggregate functions can only be used in the SELECT list and in the HAVING clause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They cannot be used in other parts of the SELECT statement.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55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 </a:t>
            </a: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part of an </a:t>
            </a:r>
            <a:r>
              <a:rPr lang="en-GB" dirty="0" smtClean="0"/>
              <a:t>aggregate, </a:t>
            </a:r>
            <a:r>
              <a:rPr lang="en-GB" dirty="0"/>
              <a:t>and </a:t>
            </a:r>
          </a:p>
          <a:p>
            <a:pPr lvl="2"/>
            <a:r>
              <a:rPr lang="en-GB" dirty="0"/>
              <a:t>neither is it part of a GROUP BY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1647784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How many properties are currently registered in the </a:t>
            </a:r>
            <a:r>
              <a:rPr lang="en-GB" dirty="0" err="1"/>
              <a:t>DreamHome</a:t>
            </a:r>
            <a:r>
              <a:rPr lang="en-GB" dirty="0"/>
              <a:t> database?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registered property owners are private owners?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numPrivateOwners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</a:t>
            </a:r>
            <a:r>
              <a:rPr lang="en-GB" b="1" dirty="0"/>
              <a:t>different properties</a:t>
            </a:r>
            <a:r>
              <a:rPr lang="en-GB" dirty="0"/>
              <a:t> have been lined up for viewings </a:t>
            </a:r>
            <a:r>
              <a:rPr lang="en-GB" dirty="0" smtClean="0"/>
              <a:t>in the last quarter of 2016?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Viewing</a:t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'01-Oct-2016'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'31-Dec-2016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pPr marL="640440" lvl="1" indent="-320400"/>
            <a:r>
              <a:rPr lang="en-GB" b="1" dirty="0"/>
              <a:t>Why</a:t>
            </a:r>
            <a:r>
              <a:rPr lang="en-GB" dirty="0"/>
              <a:t> does </a:t>
            </a:r>
            <a:r>
              <a:rPr lang="en-GB" dirty="0" smtClean="0"/>
              <a:t>this </a:t>
            </a:r>
            <a:r>
              <a:rPr lang="en-GB" b="1" dirty="0" smtClean="0"/>
              <a:t>slightly different query</a:t>
            </a:r>
            <a:r>
              <a:rPr lang="en-GB" dirty="0" smtClean="0"/>
              <a:t> give a </a:t>
            </a:r>
            <a:r>
              <a:rPr lang="en-GB" b="1" dirty="0" smtClean="0"/>
              <a:t>different result</a:t>
            </a:r>
            <a:r>
              <a:rPr lang="en-GB" dirty="0" smtClean="0"/>
              <a:t>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Viewing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'01-Oct-2016'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'31-Dec-2016'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" y="5661248"/>
            <a:ext cx="1345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 smtClean="0"/>
              <a:t>Correct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9790" y="4593586"/>
            <a:ext cx="1205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 smtClean="0"/>
              <a:t>Wrong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8814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 the total number of managers and the sum of their salaries.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numManagers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salaryTotal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 smtClean="0"/>
              <a:t>Find </a:t>
            </a:r>
            <a:r>
              <a:rPr lang="en-GB" dirty="0"/>
              <a:t>the minimum, maximum and average staff salary.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minStaffSalary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MAX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maxStaffSalary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avgStaffSalary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962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Aggregating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is more to aggregating data – Next Lesson!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28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Conversions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Sometimes you need to convert a value to another data type.</a:t>
            </a:r>
          </a:p>
          <a:p>
            <a:r>
              <a:rPr lang="en-GB" dirty="0" smtClean="0"/>
              <a:t>Microsoft SQL Server provides a number of </a:t>
            </a:r>
            <a:r>
              <a:rPr lang="en-GB" dirty="0" smtClean="0">
                <a:hlinkClick r:id="rId3"/>
              </a:rPr>
              <a:t>conversion functions</a:t>
            </a:r>
            <a:r>
              <a:rPr lang="en-GB" dirty="0" smtClean="0"/>
              <a:t>, but the </a:t>
            </a:r>
            <a:r>
              <a:rPr lang="en-GB" dirty="0" smtClean="0">
                <a:hlinkClick r:id="rId4"/>
              </a:rPr>
              <a:t>main two</a:t>
            </a:r>
            <a:r>
              <a:rPr lang="en-GB" dirty="0" smtClean="0"/>
              <a:t> are:</a:t>
            </a:r>
          </a:p>
          <a:p>
            <a:pPr lvl="1"/>
            <a:r>
              <a:rPr lang="en-GB" b="1" dirty="0" smtClean="0"/>
              <a:t>CAST</a:t>
            </a:r>
            <a:r>
              <a:rPr lang="en-GB" dirty="0" smtClean="0"/>
              <a:t>(expression AS </a:t>
            </a:r>
            <a:r>
              <a:rPr lang="en-GB" dirty="0" err="1" smtClean="0"/>
              <a:t>data_type</a:t>
            </a:r>
            <a:r>
              <a:rPr lang="en-GB" dirty="0" smtClean="0"/>
              <a:t>[(length)] – ISO Standard</a:t>
            </a:r>
          </a:p>
          <a:p>
            <a:pPr lvl="1"/>
            <a:r>
              <a:rPr lang="en-GB" b="1" dirty="0" smtClean="0"/>
              <a:t>CONVERT</a:t>
            </a:r>
            <a:r>
              <a:rPr lang="en-GB" dirty="0" smtClean="0"/>
              <a:t>(</a:t>
            </a:r>
            <a:r>
              <a:rPr lang="en-GB" dirty="0" err="1" smtClean="0"/>
              <a:t>data_type</a:t>
            </a:r>
            <a:r>
              <a:rPr lang="en-GB" dirty="0" smtClean="0"/>
              <a:t>[(length)], expression [, style]) </a:t>
            </a:r>
          </a:p>
          <a:p>
            <a:pPr lvl="2"/>
            <a:r>
              <a:rPr lang="en-GB" dirty="0" smtClean="0"/>
              <a:t>Expression e.g. column, single constant value, variable value, scalar function value.</a:t>
            </a:r>
          </a:p>
          <a:p>
            <a:pPr lvl="2"/>
            <a:r>
              <a:rPr lang="en-GB" dirty="0" err="1" smtClean="0"/>
              <a:t>Data_type</a:t>
            </a:r>
            <a:r>
              <a:rPr lang="en-GB" dirty="0" smtClean="0"/>
              <a:t>: target data type to convert to.</a:t>
            </a:r>
          </a:p>
          <a:p>
            <a:pPr lvl="2"/>
            <a:r>
              <a:rPr lang="en-GB" dirty="0" smtClean="0"/>
              <a:t>Length (optional) – the length of the target data type</a:t>
            </a:r>
          </a:p>
          <a:p>
            <a:pPr lvl="2"/>
            <a:r>
              <a:rPr lang="en-GB" dirty="0" smtClean="0"/>
              <a:t>Style – used only by CONVERT to define format styles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Convert is typically used to create </a:t>
            </a:r>
            <a:r>
              <a:rPr lang="en-GB" b="1" i="1" dirty="0" smtClean="0"/>
              <a:t>formatted string values</a:t>
            </a:r>
            <a:r>
              <a:rPr lang="en-GB" dirty="0" smtClean="0"/>
              <a:t>, in which case the target data type will be VARCHAR.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609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Conversions: A Simple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Compare the output from the following </a:t>
            </a:r>
            <a:r>
              <a:rPr lang="en-GB" dirty="0" smtClean="0"/>
              <a:t>four statements</a:t>
            </a:r>
            <a:r>
              <a:rPr lang="en-GB" dirty="0" smtClean="0"/>
              <a:t>.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30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smallmoney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 -- this example, casts first to money and then uses convert to create a formatted string.</a:t>
            </a:r>
            <a:endParaRPr lang="en-GB" sz="22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14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96156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10641</TotalTime>
  <Words>2105</Words>
  <Application>Microsoft Office PowerPoint</Application>
  <PresentationFormat>On-screen Show (4:3)</PresentationFormat>
  <Paragraphs>238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The SELECT Statement</vt:lpstr>
      <vt:lpstr>Sequence Processing for SELECT</vt:lpstr>
      <vt:lpstr>Selecting All Columns, All Rows</vt:lpstr>
      <vt:lpstr>Selecting Specific Columns, All Rows</vt:lpstr>
      <vt:lpstr>Selecting DISTINCT Values</vt:lpstr>
      <vt:lpstr>Selecting Column Expressions (Calculated Fields)</vt:lpstr>
      <vt:lpstr>WHERE Clause: Selecting specific rows</vt:lpstr>
      <vt:lpstr>Operators in the WHERE Clause</vt:lpstr>
      <vt:lpstr>Operators in the WHERE Clause</vt:lpstr>
      <vt:lpstr>Selecting Specific Rows Examples</vt:lpstr>
      <vt:lpstr>Selecting Specific Rows Examples</vt:lpstr>
      <vt:lpstr>WHERE Clause Compound Conditions</vt:lpstr>
      <vt:lpstr>Selecting Specific Rows: Compound Search Conditions</vt:lpstr>
      <vt:lpstr>SELECT - Sorting Results</vt:lpstr>
      <vt:lpstr>SELECT - Aggregating Data</vt:lpstr>
      <vt:lpstr>SELECT - Aggregating Data</vt:lpstr>
      <vt:lpstr>SELECT - Aggregating Data</vt:lpstr>
      <vt:lpstr>SELECT - Aggregating Data</vt:lpstr>
      <vt:lpstr>Aggregating Data Examples</vt:lpstr>
      <vt:lpstr>Aggregating Data Examples</vt:lpstr>
      <vt:lpstr>Aggregating Data</vt:lpstr>
      <vt:lpstr>Conversions</vt:lpstr>
      <vt:lpstr>Conversions: A Simple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1676</cp:revision>
  <cp:lastPrinted>2014-09-29T16:21:25Z</cp:lastPrinted>
  <dcterms:created xsi:type="dcterms:W3CDTF">2013-09-18T07:00:31Z</dcterms:created>
  <dcterms:modified xsi:type="dcterms:W3CDTF">2016-11-09T07:45:13Z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