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sldIdLst>
    <p:sldId id="256" r:id="rId2"/>
    <p:sldId id="258" r:id="rId3"/>
    <p:sldId id="262" r:id="rId4"/>
    <p:sldId id="257" r:id="rId5"/>
    <p:sldId id="259" r:id="rId6"/>
    <p:sldId id="260" r:id="rId7"/>
    <p:sldId id="261" r:id="rId8"/>
    <p:sldId id="268" r:id="rId9"/>
    <p:sldId id="274" r:id="rId10"/>
    <p:sldId id="267" r:id="rId11"/>
    <p:sldId id="263" r:id="rId12"/>
    <p:sldId id="264" r:id="rId13"/>
    <p:sldId id="266" r:id="rId14"/>
    <p:sldId id="272" r:id="rId15"/>
    <p:sldId id="265" r:id="rId16"/>
    <p:sldId id="269" r:id="rId17"/>
    <p:sldId id="270" r:id="rId18"/>
    <p:sldId id="273"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68" autoAdjust="0"/>
    <p:restoredTop sz="94660"/>
  </p:normalViewPr>
  <p:slideViewPr>
    <p:cSldViewPr snapToGrid="0">
      <p:cViewPr varScale="1">
        <p:scale>
          <a:sx n="80" d="100"/>
          <a:sy n="80" d="100"/>
        </p:scale>
        <p:origin x="82" y="1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8C6D51-E69F-49A5-A299-DEE1E5729BFD}" type="datetimeFigureOut">
              <a:rPr lang="en-GB" smtClean="0"/>
              <a:t>29/11/2018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F4CAE5-7C74-4C9C-9406-40024BB91F09}" type="slidenum">
              <a:rPr lang="en-GB" smtClean="0"/>
              <a:t>‹#›</a:t>
            </a:fld>
            <a:endParaRPr lang="en-GB"/>
          </a:p>
        </p:txBody>
      </p:sp>
    </p:spTree>
    <p:extLst>
      <p:ext uri="{BB962C8B-B14F-4D97-AF65-F5344CB8AC3E}">
        <p14:creationId xmlns:p14="http://schemas.microsoft.com/office/powerpoint/2010/main" val="2277609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Sally James.</a:t>
            </a:r>
          </a:p>
          <a:p>
            <a:r>
              <a:rPr lang="en-GB" dirty="0"/>
              <a:t>For the next 10 minuets you will be shown a presentation about a communicable disease. The Presentation will give a brief but detailed overview on what the disease is about, followed with information on symptoms, treatment and how the infection can be controlled. Statistic  based on the disease in wales will be included during the presentation along with reasons as to why these statistic have been given.</a:t>
            </a:r>
          </a:p>
        </p:txBody>
      </p:sp>
      <p:sp>
        <p:nvSpPr>
          <p:cNvPr id="4" name="Slide Number Placeholder 3"/>
          <p:cNvSpPr>
            <a:spLocks noGrp="1"/>
          </p:cNvSpPr>
          <p:nvPr>
            <p:ph type="sldNum" sz="quarter" idx="5"/>
          </p:nvPr>
        </p:nvSpPr>
        <p:spPr/>
        <p:txBody>
          <a:bodyPr/>
          <a:lstStyle/>
          <a:p>
            <a:fld id="{79F4CAE5-7C74-4C9C-9406-40024BB91F09}" type="slidenum">
              <a:rPr lang="en-GB" smtClean="0"/>
              <a:t>1</a:t>
            </a:fld>
            <a:endParaRPr lang="en-GB"/>
          </a:p>
        </p:txBody>
      </p:sp>
    </p:spTree>
    <p:extLst>
      <p:ext uri="{BB962C8B-B14F-4D97-AF65-F5344CB8AC3E}">
        <p14:creationId xmlns:p14="http://schemas.microsoft.com/office/powerpoint/2010/main" val="1036844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Communicable disease is a disease or infection that is infectious and contagious and can be passed on from person to person, animal or any objects that have been brought into contact with the disease. A communicable disease can be caught through direct contact of a person or vector.</a:t>
            </a:r>
          </a:p>
        </p:txBody>
      </p:sp>
      <p:sp>
        <p:nvSpPr>
          <p:cNvPr id="4" name="Slide Number Placeholder 3"/>
          <p:cNvSpPr>
            <a:spLocks noGrp="1"/>
          </p:cNvSpPr>
          <p:nvPr>
            <p:ph type="sldNum" sz="quarter" idx="5"/>
          </p:nvPr>
        </p:nvSpPr>
        <p:spPr/>
        <p:txBody>
          <a:bodyPr/>
          <a:lstStyle/>
          <a:p>
            <a:fld id="{79F4CAE5-7C74-4C9C-9406-40024BB91F09}" type="slidenum">
              <a:rPr lang="en-GB" smtClean="0"/>
              <a:t>2</a:t>
            </a:fld>
            <a:endParaRPr lang="en-GB"/>
          </a:p>
        </p:txBody>
      </p:sp>
    </p:spTree>
    <p:extLst>
      <p:ext uri="{BB962C8B-B14F-4D97-AF65-F5344CB8AC3E}">
        <p14:creationId xmlns:p14="http://schemas.microsoft.com/office/powerpoint/2010/main" val="935550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keep a communicable diseases under control, it is important for information and data on the disease to be kept up to date. This is so it is known how the </a:t>
            </a:r>
            <a:r>
              <a:rPr lang="en-GB" dirty="0" err="1"/>
              <a:t>ddisease</a:t>
            </a:r>
            <a:r>
              <a:rPr lang="en-GB" dirty="0"/>
              <a:t> has changed over time and what the strength is of the disease at the time of the treatment being needed. This way the correct treatment can be given. Like any other illnesses, controlling the infection will vary depending on the actual disease and the strain of the disease. Something that way work on one communicable disease, may not work on another.</a:t>
            </a:r>
          </a:p>
        </p:txBody>
      </p:sp>
      <p:sp>
        <p:nvSpPr>
          <p:cNvPr id="4" name="Slide Number Placeholder 3"/>
          <p:cNvSpPr>
            <a:spLocks noGrp="1"/>
          </p:cNvSpPr>
          <p:nvPr>
            <p:ph type="sldNum" sz="quarter" idx="5"/>
          </p:nvPr>
        </p:nvSpPr>
        <p:spPr/>
        <p:txBody>
          <a:bodyPr/>
          <a:lstStyle/>
          <a:p>
            <a:fld id="{79F4CAE5-7C74-4C9C-9406-40024BB91F09}" type="slidenum">
              <a:rPr lang="en-GB" smtClean="0"/>
              <a:t>3</a:t>
            </a:fld>
            <a:endParaRPr lang="en-GB"/>
          </a:p>
        </p:txBody>
      </p:sp>
    </p:spTree>
    <p:extLst>
      <p:ext uri="{BB962C8B-B14F-4D97-AF65-F5344CB8AC3E}">
        <p14:creationId xmlns:p14="http://schemas.microsoft.com/office/powerpoint/2010/main" val="2093414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chosen communicable disease for this </a:t>
            </a:r>
            <a:r>
              <a:rPr lang="en-GB" dirty="0" err="1"/>
              <a:t>presesntaion</a:t>
            </a:r>
            <a:r>
              <a:rPr lang="en-GB" dirty="0"/>
              <a:t> is Methicillin-Resistant Staphylococcus aureus, also known as MRSA or ‘Super bug’. MRSA is a bacteria that is resistant to most antibiotics. This makes it harder to treat.  MRSA lives on the skin, and can live there harmlessly without any problems or anyone ever knowing. Places to find MRSA include the nose, </a:t>
            </a:r>
            <a:r>
              <a:rPr lang="en-GB" dirty="0" err="1"/>
              <a:t>thoat</a:t>
            </a:r>
            <a:r>
              <a:rPr lang="en-GB" dirty="0"/>
              <a:t>, groin and </a:t>
            </a:r>
            <a:r>
              <a:rPr lang="en-GB" dirty="0" err="1"/>
              <a:t>pereneaum</a:t>
            </a:r>
            <a:r>
              <a:rPr lang="en-GB" dirty="0"/>
              <a:t>. However, once  the bacteria manages to get into the skin through a break , this is when the problems begin.  An MRSA infection can vary from severities depending on the strain and on how unwell the infected person is. When something is </a:t>
            </a:r>
            <a:r>
              <a:rPr lang="en-GB" dirty="0" err="1"/>
              <a:t>contamintated</a:t>
            </a:r>
            <a:r>
              <a:rPr lang="en-GB" dirty="0"/>
              <a:t>, this is called colonisation.   MRSA mainly affects people who are staying in hospital or have had surgery. This is because while being in hospital patients have catheters and cannulas. They are also have bloods test and other test done meaning the skin is being broken and giving the bacteria a chance to make an entrance. When changing a dressing on a wound, </a:t>
            </a:r>
            <a:r>
              <a:rPr lang="en-GB" dirty="0" err="1"/>
              <a:t>wether</a:t>
            </a:r>
            <a:r>
              <a:rPr lang="en-GB" dirty="0"/>
              <a:t> it being surgical or not, it should always be done aseptic. This is so reduce the risk of any bacterial infection such as MRSA.</a:t>
            </a:r>
          </a:p>
        </p:txBody>
      </p:sp>
      <p:sp>
        <p:nvSpPr>
          <p:cNvPr id="4" name="Slide Number Placeholder 3"/>
          <p:cNvSpPr>
            <a:spLocks noGrp="1"/>
          </p:cNvSpPr>
          <p:nvPr>
            <p:ph type="sldNum" sz="quarter" idx="5"/>
          </p:nvPr>
        </p:nvSpPr>
        <p:spPr/>
        <p:txBody>
          <a:bodyPr/>
          <a:lstStyle/>
          <a:p>
            <a:fld id="{79F4CAE5-7C74-4C9C-9406-40024BB91F09}" type="slidenum">
              <a:rPr lang="en-GB" smtClean="0"/>
              <a:t>4</a:t>
            </a:fld>
            <a:endParaRPr lang="en-GB"/>
          </a:p>
        </p:txBody>
      </p:sp>
    </p:spTree>
    <p:extLst>
      <p:ext uri="{BB962C8B-B14F-4D97-AF65-F5344CB8AC3E}">
        <p14:creationId xmlns:p14="http://schemas.microsoft.com/office/powerpoint/2010/main" val="2645477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Signs and symptoms can vary on different strains and wellness of the infected patient. Typical symptoms  can include redness, swelling and warmth on the infected area, the area of infection may also have some pus. This is a good indication that the broken area is infected. In more severer cases, the infected patient can also experience a fever and high temperature. Dizziness and aches and pains. If the infection is strong, the patient may also become confused and disorientated. </a:t>
            </a:r>
          </a:p>
        </p:txBody>
      </p:sp>
      <p:sp>
        <p:nvSpPr>
          <p:cNvPr id="4" name="Slide Number Placeholder 3"/>
          <p:cNvSpPr>
            <a:spLocks noGrp="1"/>
          </p:cNvSpPr>
          <p:nvPr>
            <p:ph type="sldNum" sz="quarter" idx="5"/>
          </p:nvPr>
        </p:nvSpPr>
        <p:spPr/>
        <p:txBody>
          <a:bodyPr/>
          <a:lstStyle/>
          <a:p>
            <a:fld id="{79F4CAE5-7C74-4C9C-9406-40024BB91F09}" type="slidenum">
              <a:rPr lang="en-GB" smtClean="0"/>
              <a:t>5</a:t>
            </a:fld>
            <a:endParaRPr lang="en-GB"/>
          </a:p>
        </p:txBody>
      </p:sp>
    </p:spTree>
    <p:extLst>
      <p:ext uri="{BB962C8B-B14F-4D97-AF65-F5344CB8AC3E}">
        <p14:creationId xmlns:p14="http://schemas.microsoft.com/office/powerpoint/2010/main" val="354343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MRSA can be difficult to treat, due to it being resistant to so many antibiotics, it can be treated. Treatment will depend on the sensitivity of the strain. Treatment will include antibacterial cream, wash and shampoos that are </a:t>
            </a:r>
            <a:r>
              <a:rPr lang="en-GB" dirty="0" err="1"/>
              <a:t>unsed</a:t>
            </a:r>
            <a:r>
              <a:rPr lang="en-GB" dirty="0"/>
              <a:t> to </a:t>
            </a:r>
            <a:r>
              <a:rPr lang="en-GB" dirty="0" err="1"/>
              <a:t>deconolise</a:t>
            </a:r>
            <a:r>
              <a:rPr lang="en-GB" dirty="0"/>
              <a:t> the patient. it is </a:t>
            </a:r>
            <a:r>
              <a:rPr lang="en-GB" dirty="0" err="1"/>
              <a:t>impoatant</a:t>
            </a:r>
            <a:r>
              <a:rPr lang="en-GB" dirty="0"/>
              <a:t> to make sure that </a:t>
            </a:r>
            <a:r>
              <a:rPr lang="en-GB" dirty="0" err="1"/>
              <a:t>towels,beddings</a:t>
            </a:r>
            <a:r>
              <a:rPr lang="en-GB" dirty="0"/>
              <a:t> </a:t>
            </a:r>
            <a:r>
              <a:rPr lang="en-GB" dirty="0" err="1"/>
              <a:t>ect</a:t>
            </a:r>
            <a:r>
              <a:rPr lang="en-GB" dirty="0"/>
              <a:t> are changed daily and are not shared. If the infected person in staying in hospital, they will have to stay in a side room away from other patients and visitors will have to wear personal </a:t>
            </a:r>
            <a:r>
              <a:rPr lang="en-GB" dirty="0" err="1"/>
              <a:t>pretectivr</a:t>
            </a:r>
            <a:r>
              <a:rPr lang="en-GB" dirty="0"/>
              <a:t> equipment to reduce the risk of MRSA spreading.</a:t>
            </a:r>
          </a:p>
          <a:p>
            <a:r>
              <a:rPr lang="en-GB" dirty="0"/>
              <a:t>Although MRSA is resistant to many antibiotics, it is actually treated with antibiotics that the MRSA have not become resistant too.</a:t>
            </a:r>
          </a:p>
        </p:txBody>
      </p:sp>
      <p:sp>
        <p:nvSpPr>
          <p:cNvPr id="4" name="Slide Number Placeholder 3"/>
          <p:cNvSpPr>
            <a:spLocks noGrp="1"/>
          </p:cNvSpPr>
          <p:nvPr>
            <p:ph type="sldNum" sz="quarter" idx="5"/>
          </p:nvPr>
        </p:nvSpPr>
        <p:spPr/>
        <p:txBody>
          <a:bodyPr/>
          <a:lstStyle/>
          <a:p>
            <a:fld id="{79F4CAE5-7C74-4C9C-9406-40024BB91F09}" type="slidenum">
              <a:rPr lang="en-GB" smtClean="0"/>
              <a:t>6</a:t>
            </a:fld>
            <a:endParaRPr lang="en-GB"/>
          </a:p>
        </p:txBody>
      </p:sp>
    </p:spTree>
    <p:extLst>
      <p:ext uri="{BB962C8B-B14F-4D97-AF65-F5344CB8AC3E}">
        <p14:creationId xmlns:p14="http://schemas.microsoft.com/office/powerpoint/2010/main" val="1858370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statistic state that between 2010 – 2013 numbers of MRSA stayed between 877 – 889</a:t>
            </a:r>
          </a:p>
          <a:p>
            <a:r>
              <a:rPr lang="en-GB" dirty="0"/>
              <a:t>During 2013 – 2015 numbers began to increase to 916-925</a:t>
            </a:r>
          </a:p>
          <a:p>
            <a:r>
              <a:rPr lang="en-GB" dirty="0"/>
              <a:t>However, during 2015 – 2017 the numbers decreased and stayed between 866-857</a:t>
            </a:r>
          </a:p>
          <a:p>
            <a:r>
              <a:rPr lang="en-GB" dirty="0"/>
              <a:t>These statistics are based on MRSA in wales.</a:t>
            </a:r>
          </a:p>
        </p:txBody>
      </p:sp>
      <p:sp>
        <p:nvSpPr>
          <p:cNvPr id="4" name="Slide Number Placeholder 3"/>
          <p:cNvSpPr>
            <a:spLocks noGrp="1"/>
          </p:cNvSpPr>
          <p:nvPr>
            <p:ph type="sldNum" sz="quarter" idx="5"/>
          </p:nvPr>
        </p:nvSpPr>
        <p:spPr/>
        <p:txBody>
          <a:bodyPr/>
          <a:lstStyle/>
          <a:p>
            <a:fld id="{79F4CAE5-7C74-4C9C-9406-40024BB91F09}" type="slidenum">
              <a:rPr lang="en-GB" smtClean="0"/>
              <a:t>7</a:t>
            </a:fld>
            <a:endParaRPr lang="en-GB"/>
          </a:p>
        </p:txBody>
      </p:sp>
    </p:spTree>
    <p:extLst>
      <p:ext uri="{BB962C8B-B14F-4D97-AF65-F5344CB8AC3E}">
        <p14:creationId xmlns:p14="http://schemas.microsoft.com/office/powerpoint/2010/main" val="183450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Center for Disease Dynamics, Economics &amp; Policy shared statistics comparing the numbers of MRSA between the UK and USA.</a:t>
            </a:r>
          </a:p>
          <a:p>
            <a:r>
              <a:rPr lang="en-GB" dirty="0" err="1"/>
              <a:t>Whilsts</a:t>
            </a:r>
            <a:r>
              <a:rPr lang="en-GB" dirty="0"/>
              <a:t> the UK , during 1999 – 2001, had their highest peak of MRSA, The USA experiences their lowest. MRSA has </a:t>
            </a:r>
            <a:r>
              <a:rPr lang="en-GB" dirty="0" err="1"/>
              <a:t>dcresed</a:t>
            </a:r>
            <a:r>
              <a:rPr lang="en-GB" dirty="0"/>
              <a:t> dramatically in the UK compared the USA. The </a:t>
            </a:r>
            <a:r>
              <a:rPr lang="en-GB" dirty="0" err="1"/>
              <a:t>statsitcs</a:t>
            </a:r>
            <a:r>
              <a:rPr lang="en-GB" dirty="0"/>
              <a:t> show that when the numbers for MRSA in the UK began to decrease, the numbers in the USA where at their highest and then began to decrease at a slow pace.</a:t>
            </a:r>
          </a:p>
        </p:txBody>
      </p:sp>
      <p:sp>
        <p:nvSpPr>
          <p:cNvPr id="4" name="Slide Number Placeholder 3"/>
          <p:cNvSpPr>
            <a:spLocks noGrp="1"/>
          </p:cNvSpPr>
          <p:nvPr>
            <p:ph type="sldNum" sz="quarter" idx="5"/>
          </p:nvPr>
        </p:nvSpPr>
        <p:spPr/>
        <p:txBody>
          <a:bodyPr/>
          <a:lstStyle/>
          <a:p>
            <a:fld id="{79F4CAE5-7C74-4C9C-9406-40024BB91F09}" type="slidenum">
              <a:rPr lang="en-GB" smtClean="0"/>
              <a:t>8</a:t>
            </a:fld>
            <a:endParaRPr lang="en-GB"/>
          </a:p>
        </p:txBody>
      </p:sp>
    </p:spTree>
    <p:extLst>
      <p:ext uri="{BB962C8B-B14F-4D97-AF65-F5344CB8AC3E}">
        <p14:creationId xmlns:p14="http://schemas.microsoft.com/office/powerpoint/2010/main" val="2062538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reasoning behind the higher amount of MRSA in the USA is sure to the two health care systems being different in both, medical care and the type of patients they treat. In the USA it is more common for people to have diabetes and also more common for patients who have been affected by MRSA to have had a cannular inserted while admitted into hospital. Studies show that MRSA was 100 times more common to be affecting people who had been on dialysis for renal failure which had been discussed that it is twice as likely for a USA citizen to be diagnosed with.</a:t>
            </a:r>
          </a:p>
        </p:txBody>
      </p:sp>
      <p:sp>
        <p:nvSpPr>
          <p:cNvPr id="4" name="Slide Number Placeholder 3"/>
          <p:cNvSpPr>
            <a:spLocks noGrp="1"/>
          </p:cNvSpPr>
          <p:nvPr>
            <p:ph type="sldNum" sz="quarter" idx="5"/>
          </p:nvPr>
        </p:nvSpPr>
        <p:spPr/>
        <p:txBody>
          <a:bodyPr/>
          <a:lstStyle/>
          <a:p>
            <a:fld id="{79F4CAE5-7C74-4C9C-9406-40024BB91F09}" type="slidenum">
              <a:rPr lang="en-GB" smtClean="0"/>
              <a:t>9</a:t>
            </a:fld>
            <a:endParaRPr lang="en-GB"/>
          </a:p>
        </p:txBody>
      </p:sp>
    </p:spTree>
    <p:extLst>
      <p:ext uri="{BB962C8B-B14F-4D97-AF65-F5344CB8AC3E}">
        <p14:creationId xmlns:p14="http://schemas.microsoft.com/office/powerpoint/2010/main" val="33449773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previously stated, the numbers for MRSA in wales had an increase during 2013 – 2015.</a:t>
            </a:r>
          </a:p>
          <a:p>
            <a:r>
              <a:rPr lang="en-GB" dirty="0"/>
              <a:t>After much research, it has been discovered that MRSA is constantly adapting and become resistant to </a:t>
            </a:r>
            <a:r>
              <a:rPr lang="en-GB" dirty="0" err="1"/>
              <a:t>antibiotcs</a:t>
            </a:r>
            <a:r>
              <a:rPr lang="en-GB" dirty="0"/>
              <a:t> all of the time, making it very difficult for </a:t>
            </a:r>
            <a:r>
              <a:rPr lang="en-GB" dirty="0" err="1"/>
              <a:t>reaserchers</a:t>
            </a:r>
            <a:r>
              <a:rPr lang="en-GB" dirty="0"/>
              <a:t> to keep up and knowing what antibiotics are going to work with the treatment. This means MRSA increased while research is being done.</a:t>
            </a:r>
          </a:p>
        </p:txBody>
      </p:sp>
      <p:sp>
        <p:nvSpPr>
          <p:cNvPr id="4" name="Slide Number Placeholder 3"/>
          <p:cNvSpPr>
            <a:spLocks noGrp="1"/>
          </p:cNvSpPr>
          <p:nvPr>
            <p:ph type="sldNum" sz="quarter" idx="5"/>
          </p:nvPr>
        </p:nvSpPr>
        <p:spPr/>
        <p:txBody>
          <a:bodyPr/>
          <a:lstStyle/>
          <a:p>
            <a:fld id="{79F4CAE5-7C74-4C9C-9406-40024BB91F09}" type="slidenum">
              <a:rPr lang="en-GB" smtClean="0"/>
              <a:t>10</a:t>
            </a:fld>
            <a:endParaRPr lang="en-GB"/>
          </a:p>
        </p:txBody>
      </p:sp>
    </p:spTree>
    <p:extLst>
      <p:ext uri="{BB962C8B-B14F-4D97-AF65-F5344CB8AC3E}">
        <p14:creationId xmlns:p14="http://schemas.microsoft.com/office/powerpoint/2010/main" val="313112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Office for National Statistics show that during 2014, there were 25 recorded death certificates that mention MRSA. Within that 25, 1 in 6 of the death certificated state that MRSA was the underlying cause of the death. </a:t>
            </a:r>
          </a:p>
          <a:p>
            <a:r>
              <a:rPr lang="en-GB" dirty="0"/>
              <a:t>Between 1994 – 2005 that standardised age rate for deaths involving MRSA increased from 5.7 to 40.2 per million. During 2014 it had decreased dramatically to 8.1 per million. </a:t>
            </a:r>
          </a:p>
          <a:p>
            <a:r>
              <a:rPr lang="en-GB" dirty="0"/>
              <a:t>Although the Office for nation statistics state that an intense 93% of deaths, in the UK, caused by MRSA have happened in a NHS hospital, this only accounts for 0.2 % of all deaths in NHS hospitals.  They also mention that men are more prone to becoming infected with MRSA that women.</a:t>
            </a:r>
          </a:p>
        </p:txBody>
      </p:sp>
      <p:sp>
        <p:nvSpPr>
          <p:cNvPr id="4" name="Slide Number Placeholder 3"/>
          <p:cNvSpPr>
            <a:spLocks noGrp="1"/>
          </p:cNvSpPr>
          <p:nvPr>
            <p:ph type="sldNum" sz="quarter" idx="5"/>
          </p:nvPr>
        </p:nvSpPr>
        <p:spPr/>
        <p:txBody>
          <a:bodyPr/>
          <a:lstStyle/>
          <a:p>
            <a:fld id="{79F4CAE5-7C74-4C9C-9406-40024BB91F09}" type="slidenum">
              <a:rPr lang="en-GB" smtClean="0"/>
              <a:t>11</a:t>
            </a:fld>
            <a:endParaRPr lang="en-GB"/>
          </a:p>
        </p:txBody>
      </p:sp>
    </p:spTree>
    <p:extLst>
      <p:ext uri="{BB962C8B-B14F-4D97-AF65-F5344CB8AC3E}">
        <p14:creationId xmlns:p14="http://schemas.microsoft.com/office/powerpoint/2010/main" val="3989095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 Library of </a:t>
            </a:r>
            <a:r>
              <a:rPr lang="en-GB" dirty="0" err="1"/>
              <a:t>Mediciene</a:t>
            </a:r>
            <a:r>
              <a:rPr lang="en-GB" dirty="0"/>
              <a:t> </a:t>
            </a:r>
            <a:r>
              <a:rPr lang="en-GB" dirty="0" err="1"/>
              <a:t>dicuse</a:t>
            </a:r>
            <a:r>
              <a:rPr lang="en-GB" dirty="0"/>
              <a:t> hygiene being an </a:t>
            </a:r>
            <a:r>
              <a:rPr lang="en-GB" dirty="0" err="1"/>
              <a:t>imorptant</a:t>
            </a:r>
            <a:r>
              <a:rPr lang="en-GB" dirty="0"/>
              <a:t> part in controlling and preventing a communicable disease in affecting someone.</a:t>
            </a:r>
          </a:p>
          <a:p>
            <a:r>
              <a:rPr lang="en-GB" dirty="0"/>
              <a:t>They state that as men are not as compliant with hygiene and women, this gives them a higher chance of them catching a communicable disease such as MRSA. They also add that men are more prone to higher colonisation, infection and bacterial sepsis due to being more non compliant in hand washing. </a:t>
            </a:r>
          </a:p>
          <a:p>
            <a:r>
              <a:rPr lang="en-GB" dirty="0"/>
              <a:t>The NHS – Healthy Body advice washing your hands thoroughly before and after visiting any </a:t>
            </a:r>
            <a:r>
              <a:rPr lang="en-GB" dirty="0" err="1"/>
              <a:t>patien</a:t>
            </a:r>
            <a:r>
              <a:rPr lang="en-GB" dirty="0"/>
              <a:t> in hospital to prevent the spread of any infection.</a:t>
            </a:r>
          </a:p>
        </p:txBody>
      </p:sp>
      <p:sp>
        <p:nvSpPr>
          <p:cNvPr id="4" name="Slide Number Placeholder 3"/>
          <p:cNvSpPr>
            <a:spLocks noGrp="1"/>
          </p:cNvSpPr>
          <p:nvPr>
            <p:ph type="sldNum" sz="quarter" idx="5"/>
          </p:nvPr>
        </p:nvSpPr>
        <p:spPr/>
        <p:txBody>
          <a:bodyPr/>
          <a:lstStyle/>
          <a:p>
            <a:fld id="{79F4CAE5-7C74-4C9C-9406-40024BB91F09}" type="slidenum">
              <a:rPr lang="en-GB" smtClean="0"/>
              <a:t>12</a:t>
            </a:fld>
            <a:endParaRPr lang="en-GB"/>
          </a:p>
        </p:txBody>
      </p:sp>
    </p:spTree>
    <p:extLst>
      <p:ext uri="{BB962C8B-B14F-4D97-AF65-F5344CB8AC3E}">
        <p14:creationId xmlns:p14="http://schemas.microsoft.com/office/powerpoint/2010/main" val="35600510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prevent the spread of MRSA or any other </a:t>
            </a:r>
            <a:r>
              <a:rPr lang="en-GB" dirty="0" err="1"/>
              <a:t>cominicable</a:t>
            </a:r>
            <a:r>
              <a:rPr lang="en-GB" dirty="0"/>
              <a:t> disease, the organisation need to follow their specific infection prevention program.</a:t>
            </a:r>
          </a:p>
          <a:p>
            <a:r>
              <a:rPr lang="en-GB" dirty="0"/>
              <a:t>They will need to monitor the infection </a:t>
            </a:r>
            <a:r>
              <a:rPr lang="en-GB" dirty="0" err="1"/>
              <a:t>regulry</a:t>
            </a:r>
            <a:r>
              <a:rPr lang="en-GB" dirty="0"/>
              <a:t> making sure the infection </a:t>
            </a:r>
            <a:r>
              <a:rPr lang="en-GB" dirty="0" err="1"/>
              <a:t>insnt</a:t>
            </a:r>
            <a:r>
              <a:rPr lang="en-GB" dirty="0"/>
              <a:t> spreading and if it is, reducing it. In order to monitor </a:t>
            </a:r>
            <a:r>
              <a:rPr lang="en-GB" dirty="0" err="1"/>
              <a:t>ifficiently</a:t>
            </a:r>
            <a:r>
              <a:rPr lang="en-GB" dirty="0"/>
              <a:t> they will need to have routine assessments, checking patients before they are admitted and if the are admitted being MRSA </a:t>
            </a:r>
            <a:r>
              <a:rPr lang="en-GB" dirty="0" err="1"/>
              <a:t>possitivd</a:t>
            </a:r>
            <a:r>
              <a:rPr lang="en-GB" dirty="0"/>
              <a:t>, making sure they are treated and are isolated from other patients. The patients should then be checked again so make sure the infection has cleared.</a:t>
            </a:r>
          </a:p>
          <a:p>
            <a:r>
              <a:rPr lang="en-GB" dirty="0"/>
              <a:t>Educated the </a:t>
            </a:r>
            <a:r>
              <a:rPr lang="en-GB" dirty="0" err="1"/>
              <a:t>employess</a:t>
            </a:r>
            <a:r>
              <a:rPr lang="en-GB" dirty="0"/>
              <a:t> of the organisation is important, as they need to know what is the best way to minimise the risk of the infection spreading.</a:t>
            </a:r>
          </a:p>
        </p:txBody>
      </p:sp>
      <p:sp>
        <p:nvSpPr>
          <p:cNvPr id="4" name="Slide Number Placeholder 3"/>
          <p:cNvSpPr>
            <a:spLocks noGrp="1"/>
          </p:cNvSpPr>
          <p:nvPr>
            <p:ph type="sldNum" sz="quarter" idx="5"/>
          </p:nvPr>
        </p:nvSpPr>
        <p:spPr/>
        <p:txBody>
          <a:bodyPr/>
          <a:lstStyle/>
          <a:p>
            <a:fld id="{79F4CAE5-7C74-4C9C-9406-40024BB91F09}" type="slidenum">
              <a:rPr lang="en-GB" smtClean="0"/>
              <a:t>13</a:t>
            </a:fld>
            <a:endParaRPr lang="en-GB"/>
          </a:p>
        </p:txBody>
      </p:sp>
    </p:spTree>
    <p:extLst>
      <p:ext uri="{BB962C8B-B14F-4D97-AF65-F5344CB8AC3E}">
        <p14:creationId xmlns:p14="http://schemas.microsoft.com/office/powerpoint/2010/main" val="20017691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Dulon</a:t>
            </a:r>
            <a:r>
              <a:rPr lang="en-GB" dirty="0"/>
              <a:t>, Peters, </a:t>
            </a:r>
            <a:r>
              <a:rPr lang="en-GB" dirty="0" err="1"/>
              <a:t>Schablon</a:t>
            </a:r>
            <a:r>
              <a:rPr lang="en-GB" dirty="0"/>
              <a:t> and </a:t>
            </a:r>
            <a:r>
              <a:rPr lang="en-GB" dirty="0" err="1"/>
              <a:t>Nienhaus</a:t>
            </a:r>
            <a:r>
              <a:rPr lang="en-GB" dirty="0"/>
              <a:t> produced a research </a:t>
            </a:r>
            <a:r>
              <a:rPr lang="en-GB" dirty="0" err="1"/>
              <a:t>atrticle</a:t>
            </a:r>
            <a:r>
              <a:rPr lang="en-GB" dirty="0"/>
              <a:t> on MRSA in health care professions. It has been pointed out the Health Care workers and the group with the highest risk of being infected by MRSA and added that more attention </a:t>
            </a:r>
            <a:r>
              <a:rPr lang="en-GB" dirty="0" err="1"/>
              <a:t>shoyld</a:t>
            </a:r>
            <a:r>
              <a:rPr lang="en-GB" dirty="0"/>
              <a:t> be payed in trying to prevent MRSA within nursing staff. They added they staff screening could be a useful contribution in preventing MRSA within the health care sector.  Nursing time published an article in 2008 and agreed that staff screening for MRSA should be in place and if found positive, staff should be treated with the same respect and confidentiality as the patients.</a:t>
            </a:r>
          </a:p>
        </p:txBody>
      </p:sp>
      <p:sp>
        <p:nvSpPr>
          <p:cNvPr id="4" name="Slide Number Placeholder 3"/>
          <p:cNvSpPr>
            <a:spLocks noGrp="1"/>
          </p:cNvSpPr>
          <p:nvPr>
            <p:ph type="sldNum" sz="quarter" idx="5"/>
          </p:nvPr>
        </p:nvSpPr>
        <p:spPr/>
        <p:txBody>
          <a:bodyPr/>
          <a:lstStyle/>
          <a:p>
            <a:fld id="{79F4CAE5-7C74-4C9C-9406-40024BB91F09}" type="slidenum">
              <a:rPr lang="en-GB" smtClean="0"/>
              <a:t>14</a:t>
            </a:fld>
            <a:endParaRPr lang="en-GB"/>
          </a:p>
        </p:txBody>
      </p:sp>
    </p:spTree>
    <p:extLst>
      <p:ext uri="{BB962C8B-B14F-4D97-AF65-F5344CB8AC3E}">
        <p14:creationId xmlns:p14="http://schemas.microsoft.com/office/powerpoint/2010/main" val="24387581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MRSA was discovered in the 1960’s and </a:t>
            </a:r>
            <a:r>
              <a:rPr lang="en-GB" dirty="0" err="1"/>
              <a:t>reaserchers</a:t>
            </a:r>
            <a:r>
              <a:rPr lang="en-GB" dirty="0"/>
              <a:t> have been trying to create a vaccine ever since, </a:t>
            </a:r>
            <a:r>
              <a:rPr lang="en-GB" dirty="0" err="1"/>
              <a:t>unofrtunally</a:t>
            </a:r>
            <a:r>
              <a:rPr lang="en-GB" dirty="0"/>
              <a:t> they have never been successful.  MRSA has a wide range of Virulence factors, allowing it to escape from the host immune responses. </a:t>
            </a:r>
          </a:p>
          <a:p>
            <a:r>
              <a:rPr lang="en-GB" dirty="0"/>
              <a:t>Due to MRSA being geographically diverse, and their  supply of antibodies being so versatile, it becomes very difficult to create a vaccine that will continuously fight off the infection. However, researchers have been </a:t>
            </a:r>
            <a:r>
              <a:rPr lang="en-GB" dirty="0" err="1"/>
              <a:t>sucseffull</a:t>
            </a:r>
            <a:r>
              <a:rPr lang="en-GB" dirty="0"/>
              <a:t> in creating a vaccine for Staph Aureus soft </a:t>
            </a:r>
            <a:r>
              <a:rPr lang="en-GB" dirty="0" err="1"/>
              <a:t>tissure</a:t>
            </a:r>
            <a:r>
              <a:rPr lang="en-GB" dirty="0"/>
              <a:t> infection and are yet to </a:t>
            </a:r>
            <a:r>
              <a:rPr lang="en-GB" dirty="0" err="1"/>
              <a:t>disscover</a:t>
            </a:r>
            <a:r>
              <a:rPr lang="en-GB" dirty="0"/>
              <a:t> if the same vaccine can be used </a:t>
            </a:r>
            <a:r>
              <a:rPr lang="en-GB" dirty="0" err="1"/>
              <a:t>againt</a:t>
            </a:r>
            <a:r>
              <a:rPr lang="en-GB" dirty="0"/>
              <a:t> any other forms of staph aureus such as MRSA.</a:t>
            </a:r>
          </a:p>
        </p:txBody>
      </p:sp>
      <p:sp>
        <p:nvSpPr>
          <p:cNvPr id="4" name="Slide Number Placeholder 3"/>
          <p:cNvSpPr>
            <a:spLocks noGrp="1"/>
          </p:cNvSpPr>
          <p:nvPr>
            <p:ph type="sldNum" sz="quarter" idx="5"/>
          </p:nvPr>
        </p:nvSpPr>
        <p:spPr/>
        <p:txBody>
          <a:bodyPr/>
          <a:lstStyle/>
          <a:p>
            <a:fld id="{79F4CAE5-7C74-4C9C-9406-40024BB91F09}" type="slidenum">
              <a:rPr lang="en-GB" smtClean="0"/>
              <a:t>15</a:t>
            </a:fld>
            <a:endParaRPr lang="en-GB"/>
          </a:p>
        </p:txBody>
      </p:sp>
    </p:spTree>
    <p:extLst>
      <p:ext uri="{BB962C8B-B14F-4D97-AF65-F5344CB8AC3E}">
        <p14:creationId xmlns:p14="http://schemas.microsoft.com/office/powerpoint/2010/main" val="5116638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11/29/2018</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ddep.org/blog/posts/successful_public_policy_against_mrsa_united_kingdom/" TargetMode="External"/><Relationship Id="rId2" Type="http://schemas.openxmlformats.org/officeDocument/2006/relationships/hyperlink" Target="https://www.cdc.gov/mrsa/community/index.html" TargetMode="External"/><Relationship Id="rId1" Type="http://schemas.openxmlformats.org/officeDocument/2006/relationships/slideLayout" Target="../slideLayouts/slideLayout2.xml"/><Relationship Id="rId4" Type="http://schemas.openxmlformats.org/officeDocument/2006/relationships/hyperlink" Target="https://www.ons.gov.uk/peoplepopulationandcommunity/birthsdeathsandmarriages/deaths/datasets/deathsinvolvingmrsawale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infectionpreventioncontrol.co.uk/content/uploads/2015/05/02-Aseptic-Technique-May-2015-Version-1.01.pdf" TargetMode="External"/><Relationship Id="rId2" Type="http://schemas.openxmlformats.org/officeDocument/2006/relationships/hyperlink" Target="https://health.gov.ie/wp-content/uploads/2015/01/National-Clinical-Guideline-No.-2-MRSA1.pdf" TargetMode="External"/><Relationship Id="rId1" Type="http://schemas.openxmlformats.org/officeDocument/2006/relationships/slideLayout" Target="../slideLayouts/slideLayout2.xml"/><Relationship Id="rId6" Type="http://schemas.openxmlformats.org/officeDocument/2006/relationships/hyperlink" Target="https://bnf.nice.org.uk/treatment-summary/mrsa.html" TargetMode="External"/><Relationship Id="rId5" Type="http://schemas.openxmlformats.org/officeDocument/2006/relationships/hyperlink" Target="https://www.nhs.uk/conditions/mrsa/" TargetMode="External"/><Relationship Id="rId4" Type="http://schemas.openxmlformats.org/officeDocument/2006/relationships/hyperlink" Target="https://www.nhs.uk/live-well/healthy-body/best-way-to-wash-your-hand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nlm.nih.gov/" TargetMode="External"/><Relationship Id="rId3" Type="http://schemas.openxmlformats.org/officeDocument/2006/relationships/hyperlink" Target="https://medicalxpress.com/news/2013-04-relative-proportion-mrsa-aureus-isolates.html" TargetMode="External"/><Relationship Id="rId7" Type="http://schemas.openxmlformats.org/officeDocument/2006/relationships/hyperlink" Target="https://www.weforum.org/agenda/2016/02/can-we-find-a-vaccine-for-staph-aureus" TargetMode="External"/><Relationship Id="rId2" Type="http://schemas.openxmlformats.org/officeDocument/2006/relationships/hyperlink" Target="https://www.nursingtimes.net/staff-screening-for-mrsa-the-facts/1842163.article" TargetMode="External"/><Relationship Id="rId1" Type="http://schemas.openxmlformats.org/officeDocument/2006/relationships/slideLayout" Target="../slideLayouts/slideLayout2.xml"/><Relationship Id="rId6" Type="http://schemas.openxmlformats.org/officeDocument/2006/relationships/hyperlink" Target="http://www.wales.nhs.uk/sites3/page.cfm?orgid=379&amp;pid=67899" TargetMode="External"/><Relationship Id="rId5" Type="http://schemas.openxmlformats.org/officeDocument/2006/relationships/hyperlink" Target="https://www.webmd.com/skin-problems-and-treatments/understanding-mrsa" TargetMode="External"/><Relationship Id="rId10" Type="http://schemas.openxmlformats.org/officeDocument/2006/relationships/hyperlink" Target="https://www.ncbi.nlm.nih.gov/pubmed/26202769" TargetMode="External"/><Relationship Id="rId4" Type="http://schemas.openxmlformats.org/officeDocument/2006/relationships/hyperlink" Target="https://www.reuters.com/article/us-mrsa-superbug/mrsa-superbug-much-more-common-in-u-s-than-uk-idUSTRE69J4Z620101020" TargetMode="External"/><Relationship Id="rId9" Type="http://schemas.openxmlformats.org/officeDocument/2006/relationships/hyperlink" Target="https://www.nih.gov/"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22B37-7305-4538-965F-B661422E282C}"/>
              </a:ext>
            </a:extLst>
          </p:cNvPr>
          <p:cNvSpPr>
            <a:spLocks noGrp="1"/>
          </p:cNvSpPr>
          <p:nvPr>
            <p:ph type="ctrTitle"/>
          </p:nvPr>
        </p:nvSpPr>
        <p:spPr/>
        <p:txBody>
          <a:bodyPr>
            <a:normAutofit/>
          </a:bodyPr>
          <a:lstStyle/>
          <a:p>
            <a:r>
              <a:rPr lang="en-GB" sz="13800" dirty="0"/>
              <a:t>MRSA</a:t>
            </a:r>
          </a:p>
        </p:txBody>
      </p:sp>
      <p:sp>
        <p:nvSpPr>
          <p:cNvPr id="3" name="Subtitle 2">
            <a:extLst>
              <a:ext uri="{FF2B5EF4-FFF2-40B4-BE49-F238E27FC236}">
                <a16:creationId xmlns:a16="http://schemas.microsoft.com/office/drawing/2014/main" id="{52F9B89F-461D-48C8-B94F-3A5EFA3F044E}"/>
              </a:ext>
            </a:extLst>
          </p:cNvPr>
          <p:cNvSpPr>
            <a:spLocks noGrp="1"/>
          </p:cNvSpPr>
          <p:nvPr>
            <p:ph type="subTitle" idx="1"/>
          </p:nvPr>
        </p:nvSpPr>
        <p:spPr/>
        <p:txBody>
          <a:bodyPr/>
          <a:lstStyle/>
          <a:p>
            <a:r>
              <a:rPr lang="en-GB" dirty="0"/>
              <a:t>Sally James</a:t>
            </a:r>
          </a:p>
        </p:txBody>
      </p:sp>
    </p:spTree>
    <p:extLst>
      <p:ext uri="{BB962C8B-B14F-4D97-AF65-F5344CB8AC3E}">
        <p14:creationId xmlns:p14="http://schemas.microsoft.com/office/powerpoint/2010/main" val="3061554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078B1-105D-4CDA-BB7A-E9A070FD9425}"/>
              </a:ext>
            </a:extLst>
          </p:cNvPr>
          <p:cNvSpPr>
            <a:spLocks noGrp="1"/>
          </p:cNvSpPr>
          <p:nvPr>
            <p:ph type="title"/>
          </p:nvPr>
        </p:nvSpPr>
        <p:spPr>
          <a:xfrm>
            <a:off x="685801" y="609600"/>
            <a:ext cx="10131425" cy="1456267"/>
          </a:xfrm>
        </p:spPr>
        <p:txBody>
          <a:bodyPr/>
          <a:lstStyle/>
          <a:p>
            <a:r>
              <a:rPr lang="en-GB" dirty="0"/>
              <a:t>What is a communicable disease? </a:t>
            </a:r>
          </a:p>
        </p:txBody>
      </p:sp>
      <p:sp>
        <p:nvSpPr>
          <p:cNvPr id="3" name="Content Placeholder 2">
            <a:extLst>
              <a:ext uri="{FF2B5EF4-FFF2-40B4-BE49-F238E27FC236}">
                <a16:creationId xmlns:a16="http://schemas.microsoft.com/office/drawing/2014/main" id="{4F650D74-60FF-431D-B2D2-4B92007B9245}"/>
              </a:ext>
            </a:extLst>
          </p:cNvPr>
          <p:cNvSpPr>
            <a:spLocks noGrp="1"/>
          </p:cNvSpPr>
          <p:nvPr>
            <p:ph idx="1"/>
          </p:nvPr>
        </p:nvSpPr>
        <p:spPr>
          <a:xfrm>
            <a:off x="319596" y="2142067"/>
            <a:ext cx="10963921" cy="3649133"/>
          </a:xfrm>
        </p:spPr>
        <p:txBody>
          <a:bodyPr>
            <a:normAutofit/>
          </a:bodyPr>
          <a:lstStyle/>
          <a:p>
            <a:r>
              <a:rPr lang="en-GB" dirty="0"/>
              <a:t>Can be transferred from another person, animal or an inanimate source.</a:t>
            </a:r>
          </a:p>
          <a:p>
            <a:r>
              <a:rPr lang="en-GB" dirty="0"/>
              <a:t>Can be caught directly </a:t>
            </a:r>
          </a:p>
          <a:p>
            <a:r>
              <a:rPr lang="en-GB" dirty="0"/>
              <a:t>Can be caught by a vector </a:t>
            </a:r>
          </a:p>
          <a:p>
            <a:r>
              <a:rPr lang="en-GB" dirty="0"/>
              <a:t>Parasite disease</a:t>
            </a:r>
          </a:p>
          <a:p>
            <a:r>
              <a:rPr lang="en-GB" dirty="0"/>
              <a:t>Infectious </a:t>
            </a:r>
          </a:p>
          <a:p>
            <a:r>
              <a:rPr lang="en-GB" dirty="0"/>
              <a:t>contagious</a:t>
            </a:r>
          </a:p>
          <a:p>
            <a:pPr marL="0" indent="0">
              <a:buNone/>
            </a:pPr>
            <a:r>
              <a:rPr lang="en-GB" dirty="0"/>
              <a:t>                                                                                                                                                               </a:t>
            </a:r>
          </a:p>
          <a:p>
            <a:pPr marL="0" indent="0">
              <a:buNone/>
            </a:pPr>
            <a:endParaRPr lang="en-GB" dirty="0"/>
          </a:p>
          <a:p>
            <a:pPr marL="0" indent="0">
              <a:buNone/>
            </a:pPr>
            <a:r>
              <a:rPr lang="en-GB" dirty="0"/>
              <a:t>                                                                                                                                                                               Webber (2016)</a:t>
            </a:r>
          </a:p>
        </p:txBody>
      </p:sp>
    </p:spTree>
    <p:extLst>
      <p:ext uri="{BB962C8B-B14F-4D97-AF65-F5344CB8AC3E}">
        <p14:creationId xmlns:p14="http://schemas.microsoft.com/office/powerpoint/2010/main" val="3974084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869C4-C009-40AC-8A07-86A0B4186E11}"/>
              </a:ext>
            </a:extLst>
          </p:cNvPr>
          <p:cNvSpPr>
            <a:spLocks noGrp="1"/>
          </p:cNvSpPr>
          <p:nvPr>
            <p:ph type="title"/>
          </p:nvPr>
        </p:nvSpPr>
        <p:spPr>
          <a:xfrm>
            <a:off x="685801" y="609600"/>
            <a:ext cx="10131425" cy="1456267"/>
          </a:xfrm>
        </p:spPr>
        <p:txBody>
          <a:bodyPr>
            <a:normAutofit/>
          </a:bodyPr>
          <a:lstStyle/>
          <a:p>
            <a:r>
              <a:rPr lang="en-GB" dirty="0"/>
              <a:t>How can a communicable disease be controlled?</a:t>
            </a:r>
          </a:p>
        </p:txBody>
      </p:sp>
      <p:sp>
        <p:nvSpPr>
          <p:cNvPr id="3" name="Content Placeholder 2">
            <a:extLst>
              <a:ext uri="{FF2B5EF4-FFF2-40B4-BE49-F238E27FC236}">
                <a16:creationId xmlns:a16="http://schemas.microsoft.com/office/drawing/2014/main" id="{A2F4724D-9824-478B-AF7B-FA8A38ED4FFA}"/>
              </a:ext>
            </a:extLst>
          </p:cNvPr>
          <p:cNvSpPr>
            <a:spLocks noGrp="1"/>
          </p:cNvSpPr>
          <p:nvPr>
            <p:ph idx="1"/>
          </p:nvPr>
        </p:nvSpPr>
        <p:spPr>
          <a:xfrm>
            <a:off x="685800" y="2807972"/>
            <a:ext cx="10131425" cy="3649133"/>
          </a:xfrm>
        </p:spPr>
        <p:txBody>
          <a:bodyPr>
            <a:normAutofit fontScale="92500"/>
          </a:bodyPr>
          <a:lstStyle/>
          <a:p>
            <a:r>
              <a:rPr lang="en-GB" dirty="0"/>
              <a:t>Impossible to control with out information</a:t>
            </a:r>
          </a:p>
          <a:p>
            <a:r>
              <a:rPr lang="en-GB" dirty="0"/>
              <a:t>Need data</a:t>
            </a:r>
          </a:p>
          <a:p>
            <a:r>
              <a:rPr lang="en-GB" dirty="0"/>
              <a:t>Different for different communicable diseases</a:t>
            </a:r>
          </a:p>
          <a:p>
            <a:pPr marL="0" indent="0">
              <a:buNone/>
            </a:pPr>
            <a:endParaRPr lang="en-GB" dirty="0"/>
          </a:p>
          <a:p>
            <a:pPr marL="0" indent="0">
              <a:buNone/>
            </a:pPr>
            <a:endParaRPr lang="en-GB" dirty="0"/>
          </a:p>
          <a:p>
            <a:pPr marL="0" indent="0">
              <a:buNone/>
            </a:pPr>
            <a:endParaRPr lang="en-GB" dirty="0"/>
          </a:p>
          <a:p>
            <a:pPr marL="0" indent="0">
              <a:buNone/>
            </a:pPr>
            <a:r>
              <a:rPr lang="en-GB" dirty="0"/>
              <a:t>                                                                                                                                                                  </a:t>
            </a:r>
          </a:p>
          <a:p>
            <a:pPr marL="0" indent="0">
              <a:buNone/>
            </a:pPr>
            <a:endParaRPr lang="en-GB" dirty="0"/>
          </a:p>
          <a:p>
            <a:pPr marL="0" indent="0">
              <a:buNone/>
            </a:pPr>
            <a:r>
              <a:rPr lang="en-GB" dirty="0"/>
              <a:t>                                                                                                                                                                               Norman (2006)</a:t>
            </a:r>
          </a:p>
          <a:p>
            <a:endParaRPr lang="en-GB" dirty="0"/>
          </a:p>
        </p:txBody>
      </p:sp>
      <p:pic>
        <p:nvPicPr>
          <p:cNvPr id="4" name="Picture 3">
            <a:extLst>
              <a:ext uri="{FF2B5EF4-FFF2-40B4-BE49-F238E27FC236}">
                <a16:creationId xmlns:a16="http://schemas.microsoft.com/office/drawing/2014/main" id="{6182C0C5-1A96-4A3A-809F-391F722936E3}"/>
              </a:ext>
            </a:extLst>
          </p:cNvPr>
          <p:cNvPicPr>
            <a:picLocks noChangeAspect="1"/>
          </p:cNvPicPr>
          <p:nvPr/>
        </p:nvPicPr>
        <p:blipFill>
          <a:blip r:embed="rId3"/>
          <a:stretch>
            <a:fillRect/>
          </a:stretch>
        </p:blipFill>
        <p:spPr>
          <a:xfrm>
            <a:off x="6240729" y="2054439"/>
            <a:ext cx="4854308" cy="2686051"/>
          </a:xfrm>
          <a:prstGeom prst="rect">
            <a:avLst/>
          </a:prstGeom>
          <a:ln>
            <a:noFill/>
          </a:ln>
          <a:effectLst>
            <a:softEdge rad="112500"/>
          </a:effectLst>
        </p:spPr>
      </p:pic>
      <p:sp>
        <p:nvSpPr>
          <p:cNvPr id="5" name="TextBox 4">
            <a:extLst>
              <a:ext uri="{FF2B5EF4-FFF2-40B4-BE49-F238E27FC236}">
                <a16:creationId xmlns:a16="http://schemas.microsoft.com/office/drawing/2014/main" id="{0784F56B-7C11-4E38-A216-132127AEEA72}"/>
              </a:ext>
            </a:extLst>
          </p:cNvPr>
          <p:cNvSpPr txBox="1"/>
          <p:nvPr/>
        </p:nvSpPr>
        <p:spPr>
          <a:xfrm>
            <a:off x="9277483" y="4728005"/>
            <a:ext cx="1924050" cy="307777"/>
          </a:xfrm>
          <a:prstGeom prst="rect">
            <a:avLst/>
          </a:prstGeom>
          <a:noFill/>
        </p:spPr>
        <p:txBody>
          <a:bodyPr wrap="square" rtlCol="0">
            <a:spAutoFit/>
          </a:bodyPr>
          <a:lstStyle/>
          <a:p>
            <a:r>
              <a:rPr lang="en-GB" sz="1400" dirty="0"/>
              <a:t>Google Images (2018)</a:t>
            </a:r>
          </a:p>
        </p:txBody>
      </p:sp>
    </p:spTree>
    <p:extLst>
      <p:ext uri="{BB962C8B-B14F-4D97-AF65-F5344CB8AC3E}">
        <p14:creationId xmlns:p14="http://schemas.microsoft.com/office/powerpoint/2010/main" val="306065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A0EC2-6046-41DF-95A4-7561F9BC2BE6}"/>
              </a:ext>
            </a:extLst>
          </p:cNvPr>
          <p:cNvSpPr>
            <a:spLocks noGrp="1"/>
          </p:cNvSpPr>
          <p:nvPr>
            <p:ph type="title"/>
          </p:nvPr>
        </p:nvSpPr>
        <p:spPr/>
        <p:txBody>
          <a:bodyPr/>
          <a:lstStyle/>
          <a:p>
            <a:r>
              <a:rPr lang="en-GB" dirty="0"/>
              <a:t>What is </a:t>
            </a:r>
            <a:r>
              <a:rPr lang="en-GB" dirty="0" err="1"/>
              <a:t>MRSa</a:t>
            </a:r>
            <a:r>
              <a:rPr lang="en-GB" dirty="0"/>
              <a:t>?</a:t>
            </a:r>
          </a:p>
        </p:txBody>
      </p:sp>
      <p:sp>
        <p:nvSpPr>
          <p:cNvPr id="3" name="Content Placeholder 2">
            <a:extLst>
              <a:ext uri="{FF2B5EF4-FFF2-40B4-BE49-F238E27FC236}">
                <a16:creationId xmlns:a16="http://schemas.microsoft.com/office/drawing/2014/main" id="{EDE0F0AA-76D7-42FD-8A24-580F49E5C618}"/>
              </a:ext>
            </a:extLst>
          </p:cNvPr>
          <p:cNvSpPr>
            <a:spLocks noGrp="1"/>
          </p:cNvSpPr>
          <p:nvPr>
            <p:ph idx="1"/>
          </p:nvPr>
        </p:nvSpPr>
        <p:spPr/>
        <p:txBody>
          <a:bodyPr/>
          <a:lstStyle/>
          <a:p>
            <a:r>
              <a:rPr lang="en-GB" dirty="0"/>
              <a:t>methicillin-resistant Staphylococcus aureus</a:t>
            </a:r>
          </a:p>
          <a:p>
            <a:r>
              <a:rPr lang="en-GB" dirty="0"/>
              <a:t>Communicable disease </a:t>
            </a:r>
          </a:p>
          <a:p>
            <a:r>
              <a:rPr lang="en-GB" dirty="0"/>
              <a:t>Bacteria</a:t>
            </a:r>
          </a:p>
          <a:p>
            <a:r>
              <a:rPr lang="en-GB" dirty="0"/>
              <a:t>Resistant to most ABX “Super Bug”</a:t>
            </a:r>
          </a:p>
          <a:p>
            <a:endParaRPr lang="en-GB" dirty="0"/>
          </a:p>
        </p:txBody>
      </p:sp>
      <p:pic>
        <p:nvPicPr>
          <p:cNvPr id="4" name="Picture 3">
            <a:extLst>
              <a:ext uri="{FF2B5EF4-FFF2-40B4-BE49-F238E27FC236}">
                <a16:creationId xmlns:a16="http://schemas.microsoft.com/office/drawing/2014/main" id="{F5F29362-AABE-494D-A303-03CBC313A9F1}"/>
              </a:ext>
            </a:extLst>
          </p:cNvPr>
          <p:cNvPicPr>
            <a:picLocks noChangeAspect="1"/>
          </p:cNvPicPr>
          <p:nvPr/>
        </p:nvPicPr>
        <p:blipFill>
          <a:blip r:embed="rId3"/>
          <a:stretch>
            <a:fillRect/>
          </a:stretch>
        </p:blipFill>
        <p:spPr>
          <a:xfrm>
            <a:off x="6355194" y="512802"/>
            <a:ext cx="3407852" cy="4507659"/>
          </a:xfrm>
          <a:prstGeom prst="rect">
            <a:avLst/>
          </a:prstGeom>
          <a:ln>
            <a:noFill/>
          </a:ln>
          <a:effectLst>
            <a:softEdge rad="112500"/>
          </a:effectLst>
        </p:spPr>
      </p:pic>
      <p:sp>
        <p:nvSpPr>
          <p:cNvPr id="5" name="Rectangle 4">
            <a:extLst>
              <a:ext uri="{FF2B5EF4-FFF2-40B4-BE49-F238E27FC236}">
                <a16:creationId xmlns:a16="http://schemas.microsoft.com/office/drawing/2014/main" id="{9C2878B3-01F3-4D36-8AF2-BEB3DEDFF921}"/>
              </a:ext>
            </a:extLst>
          </p:cNvPr>
          <p:cNvSpPr/>
          <p:nvPr/>
        </p:nvSpPr>
        <p:spPr>
          <a:xfrm>
            <a:off x="4623384" y="4849767"/>
            <a:ext cx="6096000" cy="415498"/>
          </a:xfrm>
          <a:prstGeom prst="rect">
            <a:avLst/>
          </a:prstGeom>
        </p:spPr>
        <p:txBody>
          <a:bodyPr>
            <a:spAutoFit/>
          </a:bodyPr>
          <a:lstStyle/>
          <a:p>
            <a:endParaRPr lang="en-GB" sz="1000" dirty="0"/>
          </a:p>
          <a:p>
            <a:r>
              <a:rPr lang="en-GB" sz="1100" dirty="0"/>
              <a:t>                                                                                                                                                  Google images (2018)</a:t>
            </a:r>
          </a:p>
        </p:txBody>
      </p:sp>
      <p:sp>
        <p:nvSpPr>
          <p:cNvPr id="6" name="TextBox 5">
            <a:extLst>
              <a:ext uri="{FF2B5EF4-FFF2-40B4-BE49-F238E27FC236}">
                <a16:creationId xmlns:a16="http://schemas.microsoft.com/office/drawing/2014/main" id="{549A81DB-F6ED-4970-B5AD-744A9F444E41}"/>
              </a:ext>
            </a:extLst>
          </p:cNvPr>
          <p:cNvSpPr txBox="1"/>
          <p:nvPr/>
        </p:nvSpPr>
        <p:spPr>
          <a:xfrm>
            <a:off x="9681709" y="6160532"/>
            <a:ext cx="2623733" cy="369332"/>
          </a:xfrm>
          <a:prstGeom prst="rect">
            <a:avLst/>
          </a:prstGeom>
          <a:noFill/>
        </p:spPr>
        <p:txBody>
          <a:bodyPr wrap="square" rtlCol="0">
            <a:spAutoFit/>
          </a:bodyPr>
          <a:lstStyle/>
          <a:p>
            <a:r>
              <a:rPr lang="en-GB" dirty="0"/>
              <a:t>NHS (2018) </a:t>
            </a:r>
          </a:p>
        </p:txBody>
      </p:sp>
    </p:spTree>
    <p:extLst>
      <p:ext uri="{BB962C8B-B14F-4D97-AF65-F5344CB8AC3E}">
        <p14:creationId xmlns:p14="http://schemas.microsoft.com/office/powerpoint/2010/main" val="903941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E9310-710D-41F7-82DC-4F4FFDB818A3}"/>
              </a:ext>
            </a:extLst>
          </p:cNvPr>
          <p:cNvSpPr>
            <a:spLocks noGrp="1"/>
          </p:cNvSpPr>
          <p:nvPr>
            <p:ph type="title"/>
          </p:nvPr>
        </p:nvSpPr>
        <p:spPr/>
        <p:txBody>
          <a:bodyPr/>
          <a:lstStyle/>
          <a:p>
            <a:r>
              <a:rPr lang="en-GB" dirty="0"/>
              <a:t>What are the signs and symptoms of </a:t>
            </a:r>
            <a:r>
              <a:rPr lang="en-GB" dirty="0" err="1"/>
              <a:t>mrsa</a:t>
            </a:r>
            <a:endParaRPr lang="en-GB" dirty="0"/>
          </a:p>
        </p:txBody>
      </p:sp>
      <p:sp>
        <p:nvSpPr>
          <p:cNvPr id="3" name="Content Placeholder 2">
            <a:extLst>
              <a:ext uri="{FF2B5EF4-FFF2-40B4-BE49-F238E27FC236}">
                <a16:creationId xmlns:a16="http://schemas.microsoft.com/office/drawing/2014/main" id="{EF3E6D36-10A9-43E6-867B-CE5B95FE0BFE}"/>
              </a:ext>
            </a:extLst>
          </p:cNvPr>
          <p:cNvSpPr>
            <a:spLocks noGrp="1"/>
          </p:cNvSpPr>
          <p:nvPr>
            <p:ph idx="1"/>
          </p:nvPr>
        </p:nvSpPr>
        <p:spPr/>
        <p:txBody>
          <a:bodyPr>
            <a:normAutofit lnSpcReduction="10000"/>
          </a:bodyPr>
          <a:lstStyle/>
          <a:p>
            <a:r>
              <a:rPr lang="en-GB" dirty="0"/>
              <a:t>Redness</a:t>
            </a:r>
          </a:p>
          <a:p>
            <a:r>
              <a:rPr lang="en-GB" dirty="0"/>
              <a:t>Swelling</a:t>
            </a:r>
          </a:p>
          <a:p>
            <a:r>
              <a:rPr lang="en-GB" dirty="0"/>
              <a:t>Warmth</a:t>
            </a:r>
          </a:p>
          <a:p>
            <a:r>
              <a:rPr lang="en-GB" dirty="0"/>
              <a:t>Pus</a:t>
            </a:r>
          </a:p>
          <a:p>
            <a:r>
              <a:rPr lang="en-GB" dirty="0"/>
              <a:t>High temp</a:t>
            </a:r>
          </a:p>
          <a:p>
            <a:r>
              <a:rPr lang="en-GB" dirty="0"/>
              <a:t>Chills</a:t>
            </a:r>
          </a:p>
          <a:p>
            <a:r>
              <a:rPr lang="en-GB" dirty="0"/>
              <a:t>Aches and pains</a:t>
            </a:r>
          </a:p>
          <a:p>
            <a:r>
              <a:rPr lang="en-GB" dirty="0"/>
              <a:t>Dizzy</a:t>
            </a:r>
          </a:p>
          <a:p>
            <a:r>
              <a:rPr lang="en-GB" dirty="0"/>
              <a:t>confusion</a:t>
            </a:r>
          </a:p>
          <a:p>
            <a:endParaRPr lang="en-GB" dirty="0"/>
          </a:p>
        </p:txBody>
      </p:sp>
      <p:pic>
        <p:nvPicPr>
          <p:cNvPr id="4" name="Picture 3">
            <a:extLst>
              <a:ext uri="{FF2B5EF4-FFF2-40B4-BE49-F238E27FC236}">
                <a16:creationId xmlns:a16="http://schemas.microsoft.com/office/drawing/2014/main" id="{4442C849-84DD-42ED-8EF1-2BD86082EAB1}"/>
              </a:ext>
            </a:extLst>
          </p:cNvPr>
          <p:cNvPicPr>
            <a:picLocks noChangeAspect="1"/>
          </p:cNvPicPr>
          <p:nvPr/>
        </p:nvPicPr>
        <p:blipFill>
          <a:blip r:embed="rId3"/>
          <a:stretch>
            <a:fillRect/>
          </a:stretch>
        </p:blipFill>
        <p:spPr>
          <a:xfrm>
            <a:off x="6227978" y="2328470"/>
            <a:ext cx="4351632" cy="3276325"/>
          </a:xfrm>
          <a:prstGeom prst="rect">
            <a:avLst/>
          </a:prstGeom>
          <a:ln>
            <a:noFill/>
          </a:ln>
          <a:effectLst>
            <a:softEdge rad="112500"/>
          </a:effectLst>
        </p:spPr>
      </p:pic>
      <p:sp>
        <p:nvSpPr>
          <p:cNvPr id="5" name="Rectangle 4">
            <a:extLst>
              <a:ext uri="{FF2B5EF4-FFF2-40B4-BE49-F238E27FC236}">
                <a16:creationId xmlns:a16="http://schemas.microsoft.com/office/drawing/2014/main" id="{391925F1-ACBE-430A-A8A4-738E92761249}"/>
              </a:ext>
            </a:extLst>
          </p:cNvPr>
          <p:cNvSpPr/>
          <p:nvPr/>
        </p:nvSpPr>
        <p:spPr>
          <a:xfrm>
            <a:off x="9493624" y="5467165"/>
            <a:ext cx="2631320" cy="276999"/>
          </a:xfrm>
          <a:prstGeom prst="rect">
            <a:avLst/>
          </a:prstGeom>
        </p:spPr>
        <p:txBody>
          <a:bodyPr wrap="square">
            <a:spAutoFit/>
          </a:bodyPr>
          <a:lstStyle/>
          <a:p>
            <a:r>
              <a:rPr lang="en-GB" sz="1200" dirty="0"/>
              <a:t>Google Images (2018)</a:t>
            </a:r>
          </a:p>
        </p:txBody>
      </p:sp>
      <p:sp>
        <p:nvSpPr>
          <p:cNvPr id="6" name="TextBox 5">
            <a:extLst>
              <a:ext uri="{FF2B5EF4-FFF2-40B4-BE49-F238E27FC236}">
                <a16:creationId xmlns:a16="http://schemas.microsoft.com/office/drawing/2014/main" id="{C878942A-3757-4E83-ADAE-DC6061C86C1C}"/>
              </a:ext>
            </a:extLst>
          </p:cNvPr>
          <p:cNvSpPr txBox="1"/>
          <p:nvPr/>
        </p:nvSpPr>
        <p:spPr>
          <a:xfrm>
            <a:off x="5924366" y="6248400"/>
            <a:ext cx="6267634" cy="369332"/>
          </a:xfrm>
          <a:prstGeom prst="rect">
            <a:avLst/>
          </a:prstGeom>
          <a:noFill/>
        </p:spPr>
        <p:txBody>
          <a:bodyPr wrap="square" rtlCol="0">
            <a:spAutoFit/>
          </a:bodyPr>
          <a:lstStyle/>
          <a:p>
            <a:r>
              <a:rPr lang="en-GB" dirty="0"/>
              <a:t>NHS (2018) Centres for Disease control and prevention(2016)</a:t>
            </a:r>
          </a:p>
        </p:txBody>
      </p:sp>
    </p:spTree>
    <p:extLst>
      <p:ext uri="{BB962C8B-B14F-4D97-AF65-F5344CB8AC3E}">
        <p14:creationId xmlns:p14="http://schemas.microsoft.com/office/powerpoint/2010/main" val="7051212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9F3F6-BD34-494F-B034-FF34078295FA}"/>
              </a:ext>
            </a:extLst>
          </p:cNvPr>
          <p:cNvSpPr>
            <a:spLocks noGrp="1"/>
          </p:cNvSpPr>
          <p:nvPr>
            <p:ph type="title"/>
          </p:nvPr>
        </p:nvSpPr>
        <p:spPr/>
        <p:txBody>
          <a:bodyPr/>
          <a:lstStyle/>
          <a:p>
            <a:r>
              <a:rPr lang="en-GB" dirty="0"/>
              <a:t>How can mrsa be treated?</a:t>
            </a:r>
          </a:p>
        </p:txBody>
      </p:sp>
      <p:sp>
        <p:nvSpPr>
          <p:cNvPr id="3" name="Content Placeholder 2">
            <a:extLst>
              <a:ext uri="{FF2B5EF4-FFF2-40B4-BE49-F238E27FC236}">
                <a16:creationId xmlns:a16="http://schemas.microsoft.com/office/drawing/2014/main" id="{206B7A8F-EB27-4166-B947-5B20E7E141EE}"/>
              </a:ext>
            </a:extLst>
          </p:cNvPr>
          <p:cNvSpPr>
            <a:spLocks noGrp="1"/>
          </p:cNvSpPr>
          <p:nvPr>
            <p:ph idx="1"/>
          </p:nvPr>
        </p:nvSpPr>
        <p:spPr/>
        <p:txBody>
          <a:bodyPr>
            <a:normAutofit fontScale="85000" lnSpcReduction="20000"/>
          </a:bodyPr>
          <a:lstStyle/>
          <a:p>
            <a:r>
              <a:rPr lang="en-GB" sz="2200" dirty="0"/>
              <a:t>Difficult to manage</a:t>
            </a:r>
          </a:p>
          <a:p>
            <a:r>
              <a:rPr lang="en-GB" sz="2200" dirty="0"/>
              <a:t>Depends on the sensitivity of the strain</a:t>
            </a:r>
          </a:p>
          <a:p>
            <a:r>
              <a:rPr lang="en-GB" sz="2200" dirty="0"/>
              <a:t>Decolonisation</a:t>
            </a:r>
          </a:p>
          <a:p>
            <a:r>
              <a:rPr lang="en-GB" sz="2200" dirty="0"/>
              <a:t>Antibacterial cream</a:t>
            </a:r>
          </a:p>
          <a:p>
            <a:r>
              <a:rPr lang="en-GB" sz="2200" dirty="0"/>
              <a:t>Antibacterial wash/shampoo</a:t>
            </a:r>
          </a:p>
          <a:p>
            <a:r>
              <a:rPr lang="en-GB" sz="2200" dirty="0"/>
              <a:t>Change towels, bedding etc</a:t>
            </a:r>
          </a:p>
          <a:p>
            <a:r>
              <a:rPr lang="en-GB" sz="2200" dirty="0"/>
              <a:t>Side room</a:t>
            </a:r>
          </a:p>
          <a:p>
            <a:r>
              <a:rPr lang="en-GB" sz="2200" dirty="0"/>
              <a:t>Visitors</a:t>
            </a:r>
          </a:p>
          <a:p>
            <a:r>
              <a:rPr lang="en-GB" sz="2200" dirty="0"/>
              <a:t>Prevent spreading</a:t>
            </a:r>
          </a:p>
          <a:p>
            <a:pPr marL="0" indent="0">
              <a:buNone/>
            </a:pPr>
            <a:r>
              <a:rPr lang="en-GB" dirty="0"/>
              <a:t>  </a:t>
            </a:r>
          </a:p>
        </p:txBody>
      </p:sp>
      <p:sp>
        <p:nvSpPr>
          <p:cNvPr id="6" name="TextBox 5">
            <a:extLst>
              <a:ext uri="{FF2B5EF4-FFF2-40B4-BE49-F238E27FC236}">
                <a16:creationId xmlns:a16="http://schemas.microsoft.com/office/drawing/2014/main" id="{B1921C52-D3DC-451D-B1D7-5B1A5E7DB564}"/>
              </a:ext>
            </a:extLst>
          </p:cNvPr>
          <p:cNvSpPr txBox="1"/>
          <p:nvPr/>
        </p:nvSpPr>
        <p:spPr>
          <a:xfrm>
            <a:off x="7306322" y="6320901"/>
            <a:ext cx="4554245" cy="369332"/>
          </a:xfrm>
          <a:prstGeom prst="rect">
            <a:avLst/>
          </a:prstGeom>
          <a:noFill/>
        </p:spPr>
        <p:txBody>
          <a:bodyPr wrap="square" rtlCol="0">
            <a:spAutoFit/>
          </a:bodyPr>
          <a:lstStyle/>
          <a:p>
            <a:r>
              <a:rPr lang="en-GB" dirty="0"/>
              <a:t>NHS (2018), NICE (2018)</a:t>
            </a:r>
          </a:p>
        </p:txBody>
      </p:sp>
      <p:pic>
        <p:nvPicPr>
          <p:cNvPr id="7" name="Picture 6">
            <a:extLst>
              <a:ext uri="{FF2B5EF4-FFF2-40B4-BE49-F238E27FC236}">
                <a16:creationId xmlns:a16="http://schemas.microsoft.com/office/drawing/2014/main" id="{EDFDE838-5BA1-4FE2-885C-C19E9420E5C4}"/>
              </a:ext>
            </a:extLst>
          </p:cNvPr>
          <p:cNvPicPr>
            <a:picLocks noChangeAspect="1"/>
          </p:cNvPicPr>
          <p:nvPr/>
        </p:nvPicPr>
        <p:blipFill>
          <a:blip r:embed="rId3"/>
          <a:stretch>
            <a:fillRect/>
          </a:stretch>
        </p:blipFill>
        <p:spPr>
          <a:xfrm>
            <a:off x="5611906" y="1771084"/>
            <a:ext cx="5387788" cy="3580806"/>
          </a:xfrm>
          <a:prstGeom prst="rect">
            <a:avLst/>
          </a:prstGeom>
          <a:ln>
            <a:noFill/>
          </a:ln>
          <a:effectLst>
            <a:softEdge rad="112500"/>
          </a:effectLst>
        </p:spPr>
      </p:pic>
      <p:sp>
        <p:nvSpPr>
          <p:cNvPr id="8" name="TextBox 7">
            <a:extLst>
              <a:ext uri="{FF2B5EF4-FFF2-40B4-BE49-F238E27FC236}">
                <a16:creationId xmlns:a16="http://schemas.microsoft.com/office/drawing/2014/main" id="{CD1AAC88-59EC-499A-9A73-D99DDA519547}"/>
              </a:ext>
            </a:extLst>
          </p:cNvPr>
          <p:cNvSpPr txBox="1"/>
          <p:nvPr/>
        </p:nvSpPr>
        <p:spPr>
          <a:xfrm>
            <a:off x="9001125" y="5351890"/>
            <a:ext cx="1816101" cy="276999"/>
          </a:xfrm>
          <a:prstGeom prst="rect">
            <a:avLst/>
          </a:prstGeom>
          <a:noFill/>
        </p:spPr>
        <p:txBody>
          <a:bodyPr wrap="square" rtlCol="0">
            <a:spAutoFit/>
          </a:bodyPr>
          <a:lstStyle/>
          <a:p>
            <a:r>
              <a:rPr lang="en-GB" sz="1200" dirty="0"/>
              <a:t>Google Images (2018)</a:t>
            </a:r>
          </a:p>
        </p:txBody>
      </p:sp>
    </p:spTree>
    <p:extLst>
      <p:ext uri="{BB962C8B-B14F-4D97-AF65-F5344CB8AC3E}">
        <p14:creationId xmlns:p14="http://schemas.microsoft.com/office/powerpoint/2010/main" val="1423664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11F61-219F-4114-80D9-4454EF4BD591}"/>
              </a:ext>
            </a:extLst>
          </p:cNvPr>
          <p:cNvSpPr>
            <a:spLocks noGrp="1"/>
          </p:cNvSpPr>
          <p:nvPr>
            <p:ph type="title"/>
          </p:nvPr>
        </p:nvSpPr>
        <p:spPr/>
        <p:txBody>
          <a:bodyPr/>
          <a:lstStyle/>
          <a:p>
            <a:r>
              <a:rPr lang="en-GB" dirty="0"/>
              <a:t>Statistics</a:t>
            </a:r>
          </a:p>
        </p:txBody>
      </p:sp>
      <p:pic>
        <p:nvPicPr>
          <p:cNvPr id="4" name="Content Placeholder 3">
            <a:extLst>
              <a:ext uri="{FF2B5EF4-FFF2-40B4-BE49-F238E27FC236}">
                <a16:creationId xmlns:a16="http://schemas.microsoft.com/office/drawing/2014/main" id="{44C515B8-5DF2-486D-97B2-C6F777703DCF}"/>
              </a:ext>
            </a:extLst>
          </p:cNvPr>
          <p:cNvPicPr>
            <a:picLocks noGrp="1" noChangeAspect="1"/>
          </p:cNvPicPr>
          <p:nvPr>
            <p:ph idx="1"/>
          </p:nvPr>
        </p:nvPicPr>
        <p:blipFill rotWithShape="1">
          <a:blip r:embed="rId3"/>
          <a:srcRect l="9711" t="43545" r="12842" b="27374"/>
          <a:stretch/>
        </p:blipFill>
        <p:spPr>
          <a:xfrm>
            <a:off x="241650" y="2488736"/>
            <a:ext cx="11544680" cy="2438369"/>
          </a:xfrm>
          <a:prstGeom prst="rect">
            <a:avLst/>
          </a:prstGeom>
          <a:ln>
            <a:noFill/>
          </a:ln>
          <a:effectLst>
            <a:softEdge rad="112500"/>
          </a:effectLst>
        </p:spPr>
      </p:pic>
      <p:sp>
        <p:nvSpPr>
          <p:cNvPr id="3" name="TextBox 2">
            <a:extLst>
              <a:ext uri="{FF2B5EF4-FFF2-40B4-BE49-F238E27FC236}">
                <a16:creationId xmlns:a16="http://schemas.microsoft.com/office/drawing/2014/main" id="{FF34A2BF-7F23-46E9-8433-D198E5E1C45F}"/>
              </a:ext>
            </a:extLst>
          </p:cNvPr>
          <p:cNvSpPr txBox="1"/>
          <p:nvPr/>
        </p:nvSpPr>
        <p:spPr>
          <a:xfrm>
            <a:off x="6409944" y="5689994"/>
            <a:ext cx="7907015" cy="369332"/>
          </a:xfrm>
          <a:prstGeom prst="rect">
            <a:avLst/>
          </a:prstGeom>
          <a:noFill/>
        </p:spPr>
        <p:txBody>
          <a:bodyPr wrap="square" rtlCol="0">
            <a:spAutoFit/>
          </a:bodyPr>
          <a:lstStyle/>
          <a:p>
            <a:r>
              <a:rPr lang="en-GB" dirty="0"/>
              <a:t>Welsh Healthcare Associated Infection Programme</a:t>
            </a:r>
            <a:r>
              <a:rPr lang="en-GB" sz="1600" dirty="0"/>
              <a:t>(2018)</a:t>
            </a:r>
            <a:endParaRPr lang="en-GB" dirty="0"/>
          </a:p>
        </p:txBody>
      </p:sp>
    </p:spTree>
    <p:extLst>
      <p:ext uri="{BB962C8B-B14F-4D97-AF65-F5344CB8AC3E}">
        <p14:creationId xmlns:p14="http://schemas.microsoft.com/office/powerpoint/2010/main" val="1525917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BA8A-72D5-451A-B449-03CD164C85D2}"/>
              </a:ext>
            </a:extLst>
          </p:cNvPr>
          <p:cNvSpPr>
            <a:spLocks noGrp="1"/>
          </p:cNvSpPr>
          <p:nvPr>
            <p:ph type="title"/>
          </p:nvPr>
        </p:nvSpPr>
        <p:spPr/>
        <p:txBody>
          <a:bodyPr/>
          <a:lstStyle/>
          <a:p>
            <a:r>
              <a:rPr lang="en-GB" dirty="0"/>
              <a:t>TREND</a:t>
            </a:r>
          </a:p>
        </p:txBody>
      </p:sp>
      <p:sp>
        <p:nvSpPr>
          <p:cNvPr id="3" name="Content Placeholder 2">
            <a:extLst>
              <a:ext uri="{FF2B5EF4-FFF2-40B4-BE49-F238E27FC236}">
                <a16:creationId xmlns:a16="http://schemas.microsoft.com/office/drawing/2014/main" id="{F2D528CB-E70F-4482-9229-779EEFBD7237}"/>
              </a:ext>
            </a:extLst>
          </p:cNvPr>
          <p:cNvSpPr>
            <a:spLocks noGrp="1"/>
          </p:cNvSpPr>
          <p:nvPr>
            <p:ph idx="1"/>
          </p:nvPr>
        </p:nvSpPr>
        <p:spPr>
          <a:xfrm>
            <a:off x="1138562" y="2878914"/>
            <a:ext cx="10131425" cy="3649133"/>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The Center For Disease Dynamics, Economics &amp; Policy (2017)</a:t>
            </a:r>
          </a:p>
        </p:txBody>
      </p:sp>
      <p:pic>
        <p:nvPicPr>
          <p:cNvPr id="1026" name="Picture 2" descr="Image result for mrsa trends uk">
            <a:extLst>
              <a:ext uri="{FF2B5EF4-FFF2-40B4-BE49-F238E27FC236}">
                <a16:creationId xmlns:a16="http://schemas.microsoft.com/office/drawing/2014/main" id="{2B3F6DC6-5E02-4430-9A22-662DD6EF7E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3302" y="1164655"/>
            <a:ext cx="6312024" cy="478720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133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CECF9-01C1-4895-9CF1-7043EF136DCA}"/>
              </a:ext>
            </a:extLst>
          </p:cNvPr>
          <p:cNvSpPr>
            <a:spLocks noGrp="1"/>
          </p:cNvSpPr>
          <p:nvPr>
            <p:ph type="title"/>
          </p:nvPr>
        </p:nvSpPr>
        <p:spPr/>
        <p:txBody>
          <a:bodyPr/>
          <a:lstStyle/>
          <a:p>
            <a:r>
              <a:rPr lang="en-GB" dirty="0"/>
              <a:t>USA vs uk</a:t>
            </a:r>
          </a:p>
        </p:txBody>
      </p:sp>
      <p:sp>
        <p:nvSpPr>
          <p:cNvPr id="3" name="Content Placeholder 2">
            <a:extLst>
              <a:ext uri="{FF2B5EF4-FFF2-40B4-BE49-F238E27FC236}">
                <a16:creationId xmlns:a16="http://schemas.microsoft.com/office/drawing/2014/main" id="{D783C586-89EC-40DB-9B6B-FCC8011F7476}"/>
              </a:ext>
            </a:extLst>
          </p:cNvPr>
          <p:cNvSpPr>
            <a:spLocks noGrp="1"/>
          </p:cNvSpPr>
          <p:nvPr>
            <p:ph idx="1"/>
          </p:nvPr>
        </p:nvSpPr>
        <p:spPr/>
        <p:txBody>
          <a:bodyPr/>
          <a:lstStyle/>
          <a:p>
            <a:r>
              <a:rPr lang="en-GB" dirty="0"/>
              <a:t> differences between the two surveillance systems</a:t>
            </a:r>
          </a:p>
          <a:p>
            <a:r>
              <a:rPr lang="en-GB" dirty="0"/>
              <a:t>differences in medical care and patient type</a:t>
            </a:r>
          </a:p>
          <a:p>
            <a:r>
              <a:rPr lang="en-GB" dirty="0"/>
              <a:t>more commonly had diabetes or had had a  cannular </a:t>
            </a:r>
          </a:p>
          <a:p>
            <a:r>
              <a:rPr lang="en-GB" dirty="0"/>
              <a:t> twice as likely to have been on dialysis</a:t>
            </a:r>
          </a:p>
          <a:p>
            <a:r>
              <a:rPr lang="en-GB" dirty="0"/>
              <a:t> patients on dialysis for renal failure</a:t>
            </a:r>
          </a:p>
          <a:p>
            <a:endParaRPr lang="en-GB" dirty="0"/>
          </a:p>
          <a:p>
            <a:pPr marL="0" indent="0">
              <a:buNone/>
            </a:pPr>
            <a:r>
              <a:rPr lang="en-GB" dirty="0"/>
              <a:t>                                                                                                                                                             REUTERS(2010)</a:t>
            </a:r>
          </a:p>
        </p:txBody>
      </p:sp>
      <p:pic>
        <p:nvPicPr>
          <p:cNvPr id="4" name="Picture 3">
            <a:extLst>
              <a:ext uri="{FF2B5EF4-FFF2-40B4-BE49-F238E27FC236}">
                <a16:creationId xmlns:a16="http://schemas.microsoft.com/office/drawing/2014/main" id="{EFAE3470-B5DC-4762-91CA-6E38FBBA01DB}"/>
              </a:ext>
            </a:extLst>
          </p:cNvPr>
          <p:cNvPicPr>
            <a:picLocks noChangeAspect="1"/>
          </p:cNvPicPr>
          <p:nvPr/>
        </p:nvPicPr>
        <p:blipFill>
          <a:blip r:embed="rId3"/>
          <a:stretch>
            <a:fillRect/>
          </a:stretch>
        </p:blipFill>
        <p:spPr>
          <a:xfrm>
            <a:off x="6422716" y="1156758"/>
            <a:ext cx="4950133" cy="2690062"/>
          </a:xfrm>
          <a:prstGeom prst="rect">
            <a:avLst/>
          </a:prstGeom>
          <a:ln>
            <a:noFill/>
          </a:ln>
          <a:effectLst>
            <a:softEdge rad="112500"/>
          </a:effectLst>
        </p:spPr>
      </p:pic>
      <p:sp>
        <p:nvSpPr>
          <p:cNvPr id="5" name="TextBox 4">
            <a:extLst>
              <a:ext uri="{FF2B5EF4-FFF2-40B4-BE49-F238E27FC236}">
                <a16:creationId xmlns:a16="http://schemas.microsoft.com/office/drawing/2014/main" id="{23C10603-83A6-483C-A3F2-5444C93F0A8E}"/>
              </a:ext>
            </a:extLst>
          </p:cNvPr>
          <p:cNvSpPr txBox="1"/>
          <p:nvPr/>
        </p:nvSpPr>
        <p:spPr>
          <a:xfrm>
            <a:off x="9277350" y="3781967"/>
            <a:ext cx="2581275" cy="338554"/>
          </a:xfrm>
          <a:prstGeom prst="rect">
            <a:avLst/>
          </a:prstGeom>
          <a:noFill/>
        </p:spPr>
        <p:txBody>
          <a:bodyPr wrap="square" rtlCol="0">
            <a:spAutoFit/>
          </a:bodyPr>
          <a:lstStyle/>
          <a:p>
            <a:r>
              <a:rPr lang="en-GB" sz="1600" dirty="0"/>
              <a:t>Google Images (2018)</a:t>
            </a:r>
          </a:p>
        </p:txBody>
      </p:sp>
    </p:spTree>
    <p:extLst>
      <p:ext uri="{BB962C8B-B14F-4D97-AF65-F5344CB8AC3E}">
        <p14:creationId xmlns:p14="http://schemas.microsoft.com/office/powerpoint/2010/main" val="4237588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38DE9-E52F-49CF-B126-6E0401640BF3}"/>
              </a:ext>
            </a:extLst>
          </p:cNvPr>
          <p:cNvSpPr>
            <a:spLocks noGrp="1"/>
          </p:cNvSpPr>
          <p:nvPr>
            <p:ph type="title"/>
          </p:nvPr>
        </p:nvSpPr>
        <p:spPr/>
        <p:txBody>
          <a:bodyPr/>
          <a:lstStyle/>
          <a:p>
            <a:r>
              <a:rPr lang="en-GB" dirty="0"/>
              <a:t>Increasing </a:t>
            </a:r>
            <a:r>
              <a:rPr lang="en-GB" dirty="0" err="1"/>
              <a:t>mrsa</a:t>
            </a:r>
            <a:endParaRPr lang="en-GB" dirty="0"/>
          </a:p>
        </p:txBody>
      </p:sp>
      <p:sp>
        <p:nvSpPr>
          <p:cNvPr id="3" name="Content Placeholder 2">
            <a:extLst>
              <a:ext uri="{FF2B5EF4-FFF2-40B4-BE49-F238E27FC236}">
                <a16:creationId xmlns:a16="http://schemas.microsoft.com/office/drawing/2014/main" id="{21D1E00F-A666-4BBF-AA60-5FC2972733ED}"/>
              </a:ext>
            </a:extLst>
          </p:cNvPr>
          <p:cNvSpPr>
            <a:spLocks noGrp="1"/>
          </p:cNvSpPr>
          <p:nvPr>
            <p:ph idx="1"/>
          </p:nvPr>
        </p:nvSpPr>
        <p:spPr>
          <a:xfrm>
            <a:off x="685800" y="2325950"/>
            <a:ext cx="10970581" cy="3922450"/>
          </a:xfrm>
        </p:spPr>
        <p:txBody>
          <a:bodyPr/>
          <a:lstStyle/>
          <a:p>
            <a:r>
              <a:rPr lang="en-GB" dirty="0"/>
              <a:t>Increasingly resistant to antibiotics</a:t>
            </a:r>
          </a:p>
          <a:p>
            <a:r>
              <a:rPr lang="en-GB" dirty="0"/>
              <a:t>Constantly adapting</a:t>
            </a:r>
          </a:p>
          <a:p>
            <a:r>
              <a:rPr lang="en-GB" dirty="0"/>
              <a:t>Hard to keep up</a:t>
            </a:r>
          </a:p>
          <a:p>
            <a:pPr marL="0" indent="0">
              <a:buNone/>
            </a:pPr>
            <a:endParaRPr lang="en-GB" dirty="0"/>
          </a:p>
          <a:p>
            <a:pPr marL="0" indent="0">
              <a:buNone/>
            </a:pPr>
            <a:endParaRPr lang="en-GB" dirty="0"/>
          </a:p>
          <a:p>
            <a:pPr marL="0" indent="0">
              <a:buNone/>
            </a:pPr>
            <a:endParaRPr lang="en-GB" dirty="0"/>
          </a:p>
          <a:p>
            <a:pPr marL="0" indent="0">
              <a:buNone/>
            </a:pPr>
            <a:r>
              <a:rPr lang="en-GB" dirty="0"/>
              <a:t>                                                                                                                   </a:t>
            </a:r>
          </a:p>
          <a:p>
            <a:pPr marL="0" indent="0">
              <a:buNone/>
            </a:pPr>
            <a:endParaRPr lang="en-GB" dirty="0"/>
          </a:p>
          <a:p>
            <a:pPr marL="0" indent="0">
              <a:buNone/>
            </a:pPr>
            <a:r>
              <a:rPr lang="en-GB" dirty="0"/>
              <a:t>                                                                                                                                         </a:t>
            </a:r>
            <a:r>
              <a:rPr lang="en-GB" dirty="0" err="1"/>
              <a:t>MedicalXpress</a:t>
            </a:r>
            <a:r>
              <a:rPr lang="en-GB" dirty="0"/>
              <a:t> (2013), WEBMD (2018)</a:t>
            </a:r>
          </a:p>
          <a:p>
            <a:pPr marL="0" indent="0">
              <a:buNone/>
            </a:pPr>
            <a:endParaRPr lang="en-GB" dirty="0"/>
          </a:p>
        </p:txBody>
      </p:sp>
      <p:pic>
        <p:nvPicPr>
          <p:cNvPr id="4" name="Picture 3">
            <a:extLst>
              <a:ext uri="{FF2B5EF4-FFF2-40B4-BE49-F238E27FC236}">
                <a16:creationId xmlns:a16="http://schemas.microsoft.com/office/drawing/2014/main" id="{F640EEBB-56EE-45AE-83BF-7C958DAC889B}"/>
              </a:ext>
            </a:extLst>
          </p:cNvPr>
          <p:cNvPicPr>
            <a:picLocks noChangeAspect="1"/>
          </p:cNvPicPr>
          <p:nvPr/>
        </p:nvPicPr>
        <p:blipFill>
          <a:blip r:embed="rId3"/>
          <a:stretch>
            <a:fillRect/>
          </a:stretch>
        </p:blipFill>
        <p:spPr>
          <a:xfrm>
            <a:off x="5278419" y="1763462"/>
            <a:ext cx="5603165" cy="3151780"/>
          </a:xfrm>
          <a:prstGeom prst="rect">
            <a:avLst/>
          </a:prstGeom>
          <a:ln>
            <a:noFill/>
          </a:ln>
          <a:effectLst>
            <a:softEdge rad="112500"/>
          </a:effectLst>
        </p:spPr>
      </p:pic>
      <p:sp>
        <p:nvSpPr>
          <p:cNvPr id="5" name="TextBox 4">
            <a:extLst>
              <a:ext uri="{FF2B5EF4-FFF2-40B4-BE49-F238E27FC236}">
                <a16:creationId xmlns:a16="http://schemas.microsoft.com/office/drawing/2014/main" id="{BC3F8E19-EE22-46F1-AE58-E67C62B88D72}"/>
              </a:ext>
            </a:extLst>
          </p:cNvPr>
          <p:cNvSpPr txBox="1"/>
          <p:nvPr/>
        </p:nvSpPr>
        <p:spPr>
          <a:xfrm>
            <a:off x="9307628" y="4776742"/>
            <a:ext cx="2348753" cy="276999"/>
          </a:xfrm>
          <a:prstGeom prst="rect">
            <a:avLst/>
          </a:prstGeom>
          <a:noFill/>
        </p:spPr>
        <p:txBody>
          <a:bodyPr wrap="square" rtlCol="0">
            <a:spAutoFit/>
          </a:bodyPr>
          <a:lstStyle/>
          <a:p>
            <a:r>
              <a:rPr lang="en-GB" sz="1200" dirty="0"/>
              <a:t>Google Images (2018)</a:t>
            </a:r>
          </a:p>
        </p:txBody>
      </p:sp>
    </p:spTree>
    <p:extLst>
      <p:ext uri="{BB962C8B-B14F-4D97-AF65-F5344CB8AC3E}">
        <p14:creationId xmlns:p14="http://schemas.microsoft.com/office/powerpoint/2010/main" val="3599315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0928-1D50-4578-BC7E-6AC60E71391B}"/>
              </a:ext>
            </a:extLst>
          </p:cNvPr>
          <p:cNvSpPr>
            <a:spLocks noGrp="1"/>
          </p:cNvSpPr>
          <p:nvPr>
            <p:ph type="title"/>
          </p:nvPr>
        </p:nvSpPr>
        <p:spPr/>
        <p:txBody>
          <a:bodyPr/>
          <a:lstStyle/>
          <a:p>
            <a:r>
              <a:rPr lang="en-GB" dirty="0"/>
              <a:t>Incidence and prevalence</a:t>
            </a:r>
          </a:p>
        </p:txBody>
      </p:sp>
      <p:sp>
        <p:nvSpPr>
          <p:cNvPr id="3" name="Content Placeholder 2">
            <a:extLst>
              <a:ext uri="{FF2B5EF4-FFF2-40B4-BE49-F238E27FC236}">
                <a16:creationId xmlns:a16="http://schemas.microsoft.com/office/drawing/2014/main" id="{5C072A56-B8F1-46C3-A116-243A8216ADFC}"/>
              </a:ext>
            </a:extLst>
          </p:cNvPr>
          <p:cNvSpPr>
            <a:spLocks noGrp="1"/>
          </p:cNvSpPr>
          <p:nvPr>
            <p:ph idx="1"/>
          </p:nvPr>
        </p:nvSpPr>
        <p:spPr>
          <a:xfrm>
            <a:off x="923545" y="2279227"/>
            <a:ext cx="10131425" cy="4106333"/>
          </a:xfrm>
        </p:spPr>
        <p:txBody>
          <a:bodyPr>
            <a:normAutofit/>
          </a:bodyPr>
          <a:lstStyle/>
          <a:p>
            <a:r>
              <a:rPr lang="en-GB" dirty="0"/>
              <a:t>25 recorded death certificates for 2014 mention MRSA </a:t>
            </a:r>
          </a:p>
          <a:p>
            <a:r>
              <a:rPr lang="en-GB" dirty="0"/>
              <a:t>1 in 6 deaths include MRSA being the underlying cause </a:t>
            </a:r>
          </a:p>
          <a:p>
            <a:r>
              <a:rPr lang="en-GB" dirty="0"/>
              <a:t>Age-standardise  rate for deaths between 1994 and 2005 per million have increased from 5.7 to 40.2</a:t>
            </a:r>
          </a:p>
          <a:p>
            <a:r>
              <a:rPr lang="en-GB" dirty="0"/>
              <a:t>During 2014 fallen to 8.1</a:t>
            </a:r>
          </a:p>
          <a:p>
            <a:r>
              <a:rPr lang="en-GB" dirty="0"/>
              <a:t>93 % of deaths due to MRSA have occurred in a NHS hospital</a:t>
            </a:r>
          </a:p>
          <a:p>
            <a:r>
              <a:rPr lang="en-GB" dirty="0"/>
              <a:t>Only 0.2% of all deaths in NHS hospitals</a:t>
            </a:r>
          </a:p>
          <a:p>
            <a:r>
              <a:rPr lang="en-GB" dirty="0"/>
              <a:t>More likely for men to become positive to MRSA that females – WHY?</a:t>
            </a:r>
          </a:p>
          <a:p>
            <a:pPr marL="0" indent="0">
              <a:buNone/>
            </a:pPr>
            <a:endParaRPr lang="en-GB" dirty="0"/>
          </a:p>
          <a:p>
            <a:pPr marL="0" indent="0">
              <a:buNone/>
            </a:pPr>
            <a:r>
              <a:rPr lang="en-GB" dirty="0"/>
              <a:t>                                                                                                             </a:t>
            </a:r>
          </a:p>
          <a:p>
            <a:pPr marL="0" indent="0">
              <a:buNone/>
            </a:pPr>
            <a:r>
              <a:rPr lang="en-GB" dirty="0"/>
              <a:t>                                                                                                                                Office for National Statistics (2015)</a:t>
            </a:r>
          </a:p>
          <a:p>
            <a:endParaRPr lang="en-GB" dirty="0"/>
          </a:p>
        </p:txBody>
      </p:sp>
    </p:spTree>
    <p:extLst>
      <p:ext uri="{BB962C8B-B14F-4D97-AF65-F5344CB8AC3E}">
        <p14:creationId xmlns:p14="http://schemas.microsoft.com/office/powerpoint/2010/main" val="27589512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FCB684-4200-4F7A-819D-265B4BE938D4}"/>
              </a:ext>
            </a:extLst>
          </p:cNvPr>
          <p:cNvSpPr>
            <a:spLocks noGrp="1"/>
          </p:cNvSpPr>
          <p:nvPr>
            <p:ph type="title"/>
          </p:nvPr>
        </p:nvSpPr>
        <p:spPr/>
        <p:txBody>
          <a:bodyPr/>
          <a:lstStyle/>
          <a:p>
            <a:r>
              <a:rPr lang="en-GB" dirty="0"/>
              <a:t>Hygiene</a:t>
            </a:r>
          </a:p>
        </p:txBody>
      </p:sp>
      <p:sp>
        <p:nvSpPr>
          <p:cNvPr id="5" name="Content Placeholder 4">
            <a:extLst>
              <a:ext uri="{FF2B5EF4-FFF2-40B4-BE49-F238E27FC236}">
                <a16:creationId xmlns:a16="http://schemas.microsoft.com/office/drawing/2014/main" id="{33632F3F-E1B1-45FA-8342-A51CEAA4786E}"/>
              </a:ext>
            </a:extLst>
          </p:cNvPr>
          <p:cNvSpPr>
            <a:spLocks noGrp="1"/>
          </p:cNvSpPr>
          <p:nvPr>
            <p:ph idx="1"/>
          </p:nvPr>
        </p:nvSpPr>
        <p:spPr>
          <a:xfrm>
            <a:off x="685801" y="2208229"/>
            <a:ext cx="10131425" cy="3902117"/>
          </a:xfrm>
        </p:spPr>
        <p:txBody>
          <a:bodyPr>
            <a:normAutofit/>
          </a:bodyPr>
          <a:lstStyle/>
          <a:p>
            <a:r>
              <a:rPr lang="en-GB" dirty="0"/>
              <a:t>Hygiene plays and important part in communicable disease.</a:t>
            </a:r>
          </a:p>
          <a:p>
            <a:r>
              <a:rPr lang="en-GB" dirty="0"/>
              <a:t>Men are not as compliant </a:t>
            </a:r>
          </a:p>
          <a:p>
            <a:r>
              <a:rPr lang="en-GB" dirty="0"/>
              <a:t>Higher colonization</a:t>
            </a:r>
          </a:p>
          <a:p>
            <a:r>
              <a:rPr lang="en-GB" dirty="0"/>
              <a:t>More infection</a:t>
            </a:r>
          </a:p>
          <a:p>
            <a:r>
              <a:rPr lang="en-GB" dirty="0"/>
              <a:t>More prone to bacterial sepsis</a:t>
            </a:r>
          </a:p>
          <a:p>
            <a:r>
              <a:rPr lang="en-GB" dirty="0"/>
              <a:t>Wash your hands!  </a:t>
            </a:r>
          </a:p>
          <a:p>
            <a:r>
              <a:rPr lang="en-GB" dirty="0"/>
              <a:t>hand washing before visiting a patient and after to help prevent the spread of infection</a:t>
            </a:r>
          </a:p>
          <a:p>
            <a:endParaRPr lang="en-GB" dirty="0"/>
          </a:p>
          <a:p>
            <a:pPr marL="0" indent="0">
              <a:buNone/>
            </a:pPr>
            <a:r>
              <a:rPr lang="en-GB" dirty="0"/>
              <a:t>                                                                            NHS – Healthy Body(2018) , National Library of Medicine (2015)</a:t>
            </a:r>
          </a:p>
        </p:txBody>
      </p:sp>
      <p:pic>
        <p:nvPicPr>
          <p:cNvPr id="6" name="Picture 5">
            <a:extLst>
              <a:ext uri="{FF2B5EF4-FFF2-40B4-BE49-F238E27FC236}">
                <a16:creationId xmlns:a16="http://schemas.microsoft.com/office/drawing/2014/main" id="{15381AB3-4E94-4D5C-A9FB-36BD30B861C0}"/>
              </a:ext>
            </a:extLst>
          </p:cNvPr>
          <p:cNvPicPr>
            <a:picLocks noChangeAspect="1"/>
          </p:cNvPicPr>
          <p:nvPr/>
        </p:nvPicPr>
        <p:blipFill>
          <a:blip r:embed="rId3"/>
          <a:stretch>
            <a:fillRect/>
          </a:stretch>
        </p:blipFill>
        <p:spPr>
          <a:xfrm>
            <a:off x="7653527" y="1216059"/>
            <a:ext cx="3852672" cy="2889504"/>
          </a:xfrm>
          <a:prstGeom prst="rect">
            <a:avLst/>
          </a:prstGeom>
          <a:ln>
            <a:noFill/>
          </a:ln>
          <a:effectLst>
            <a:softEdge rad="112500"/>
          </a:effectLst>
        </p:spPr>
      </p:pic>
      <p:sp>
        <p:nvSpPr>
          <p:cNvPr id="7" name="Rectangle 6">
            <a:extLst>
              <a:ext uri="{FF2B5EF4-FFF2-40B4-BE49-F238E27FC236}">
                <a16:creationId xmlns:a16="http://schemas.microsoft.com/office/drawing/2014/main" id="{1247D8F1-9C31-44DD-9CF2-B8F4154E212B}"/>
              </a:ext>
            </a:extLst>
          </p:cNvPr>
          <p:cNvSpPr/>
          <p:nvPr/>
        </p:nvSpPr>
        <p:spPr>
          <a:xfrm>
            <a:off x="9848850" y="4159287"/>
            <a:ext cx="1907286" cy="276999"/>
          </a:xfrm>
          <a:prstGeom prst="rect">
            <a:avLst/>
          </a:prstGeom>
        </p:spPr>
        <p:txBody>
          <a:bodyPr wrap="square">
            <a:spAutoFit/>
          </a:bodyPr>
          <a:lstStyle/>
          <a:p>
            <a:r>
              <a:rPr lang="en-GB" sz="1200" dirty="0"/>
              <a:t>      Google Images (2018)</a:t>
            </a:r>
          </a:p>
        </p:txBody>
      </p:sp>
    </p:spTree>
    <p:extLst>
      <p:ext uri="{BB962C8B-B14F-4D97-AF65-F5344CB8AC3E}">
        <p14:creationId xmlns:p14="http://schemas.microsoft.com/office/powerpoint/2010/main" val="3900700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09FD5-1398-43C1-A018-76AD891A53BE}"/>
              </a:ext>
            </a:extLst>
          </p:cNvPr>
          <p:cNvSpPr>
            <a:spLocks noGrp="1"/>
          </p:cNvSpPr>
          <p:nvPr>
            <p:ph type="title"/>
          </p:nvPr>
        </p:nvSpPr>
        <p:spPr>
          <a:xfrm>
            <a:off x="685802" y="609600"/>
            <a:ext cx="6282266" cy="1456267"/>
          </a:xfrm>
        </p:spPr>
        <p:txBody>
          <a:bodyPr>
            <a:normAutofit/>
          </a:bodyPr>
          <a:lstStyle/>
          <a:p>
            <a:r>
              <a:rPr lang="en-GB" dirty="0"/>
              <a:t>Prevention and Method</a:t>
            </a:r>
          </a:p>
        </p:txBody>
      </p:sp>
      <p:sp>
        <p:nvSpPr>
          <p:cNvPr id="3" name="Content Placeholder 2">
            <a:extLst>
              <a:ext uri="{FF2B5EF4-FFF2-40B4-BE49-F238E27FC236}">
                <a16:creationId xmlns:a16="http://schemas.microsoft.com/office/drawing/2014/main" id="{29B4795F-AA7B-41CE-89C0-B791BEE0EAFD}"/>
              </a:ext>
            </a:extLst>
          </p:cNvPr>
          <p:cNvSpPr>
            <a:spLocks noGrp="1"/>
          </p:cNvSpPr>
          <p:nvPr>
            <p:ph idx="1"/>
          </p:nvPr>
        </p:nvSpPr>
        <p:spPr>
          <a:xfrm>
            <a:off x="685802" y="2142067"/>
            <a:ext cx="6282266" cy="3649133"/>
          </a:xfrm>
        </p:spPr>
        <p:txBody>
          <a:bodyPr>
            <a:normAutofit/>
          </a:bodyPr>
          <a:lstStyle/>
          <a:p>
            <a:r>
              <a:rPr lang="en-GB" dirty="0"/>
              <a:t>Infection prevention program</a:t>
            </a:r>
          </a:p>
          <a:p>
            <a:r>
              <a:rPr lang="en-GB" dirty="0"/>
              <a:t>Monitoring </a:t>
            </a:r>
          </a:p>
          <a:p>
            <a:r>
              <a:rPr lang="en-GB" dirty="0"/>
              <a:t>Routinely assessing </a:t>
            </a:r>
          </a:p>
          <a:p>
            <a:r>
              <a:rPr lang="en-GB" dirty="0"/>
              <a:t>Education of employees</a:t>
            </a:r>
          </a:p>
          <a:p>
            <a:endParaRPr lang="en-GB" dirty="0"/>
          </a:p>
          <a:p>
            <a:endParaRPr lang="en-GB" dirty="0"/>
          </a:p>
          <a:p>
            <a:endParaRPr lang="en-GB" dirty="0"/>
          </a:p>
          <a:p>
            <a:pPr marL="0" indent="0">
              <a:buNone/>
            </a:pPr>
            <a:r>
              <a:rPr lang="en-GB" dirty="0"/>
              <a:t>                                                                                                       National Clinical Effectiveness Committee (2013) </a:t>
            </a:r>
          </a:p>
        </p:txBody>
      </p:sp>
    </p:spTree>
    <p:extLst>
      <p:ext uri="{BB962C8B-B14F-4D97-AF65-F5344CB8AC3E}">
        <p14:creationId xmlns:p14="http://schemas.microsoft.com/office/powerpoint/2010/main" val="4847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170FF-1D88-47D3-B822-EDC370395090}"/>
              </a:ext>
            </a:extLst>
          </p:cNvPr>
          <p:cNvSpPr>
            <a:spLocks noGrp="1"/>
          </p:cNvSpPr>
          <p:nvPr>
            <p:ph type="title"/>
          </p:nvPr>
        </p:nvSpPr>
        <p:spPr>
          <a:xfrm>
            <a:off x="685801" y="609600"/>
            <a:ext cx="10131425" cy="1456267"/>
          </a:xfrm>
        </p:spPr>
        <p:txBody>
          <a:bodyPr/>
          <a:lstStyle/>
          <a:p>
            <a:r>
              <a:rPr lang="en-GB" dirty="0"/>
              <a:t>Healthcare Professionals </a:t>
            </a:r>
          </a:p>
        </p:txBody>
      </p:sp>
      <p:sp>
        <p:nvSpPr>
          <p:cNvPr id="3" name="Content Placeholder 2">
            <a:extLst>
              <a:ext uri="{FF2B5EF4-FFF2-40B4-BE49-F238E27FC236}">
                <a16:creationId xmlns:a16="http://schemas.microsoft.com/office/drawing/2014/main" id="{E6AC5597-FB81-4AA8-B976-940CCB59EFEE}"/>
              </a:ext>
            </a:extLst>
          </p:cNvPr>
          <p:cNvSpPr>
            <a:spLocks noGrp="1"/>
          </p:cNvSpPr>
          <p:nvPr>
            <p:ph idx="1"/>
          </p:nvPr>
        </p:nvSpPr>
        <p:spPr>
          <a:xfrm>
            <a:off x="685801" y="2142067"/>
            <a:ext cx="10131425" cy="3649133"/>
          </a:xfrm>
        </p:spPr>
        <p:txBody>
          <a:bodyPr>
            <a:normAutofit/>
          </a:bodyPr>
          <a:lstStyle/>
          <a:p>
            <a:r>
              <a:rPr lang="en-GB" dirty="0"/>
              <a:t>Highest risk</a:t>
            </a:r>
          </a:p>
          <a:p>
            <a:r>
              <a:rPr lang="en-GB" dirty="0"/>
              <a:t>Prevention in nursing staff</a:t>
            </a:r>
          </a:p>
          <a:p>
            <a:r>
              <a:rPr lang="en-GB" dirty="0"/>
              <a:t>screening</a:t>
            </a:r>
          </a:p>
          <a:p>
            <a:r>
              <a:rPr lang="en-GB" dirty="0"/>
              <a:t>Treated fairly </a:t>
            </a:r>
          </a:p>
          <a:p>
            <a:r>
              <a:rPr lang="en-GB" dirty="0"/>
              <a:t>Confidential </a:t>
            </a:r>
          </a:p>
          <a:p>
            <a:endParaRPr lang="en-GB" dirty="0"/>
          </a:p>
          <a:p>
            <a:r>
              <a:rPr lang="en-GB" dirty="0"/>
              <a:t>                                                                               </a:t>
            </a:r>
          </a:p>
          <a:p>
            <a:endParaRPr lang="en-GB" dirty="0"/>
          </a:p>
          <a:p>
            <a:r>
              <a:rPr lang="en-GB" dirty="0"/>
              <a:t>                                          </a:t>
            </a:r>
            <a:r>
              <a:rPr lang="en-GB" dirty="0" err="1"/>
              <a:t>Dulon</a:t>
            </a:r>
            <a:r>
              <a:rPr lang="en-GB" dirty="0"/>
              <a:t>, M., Peters, C., </a:t>
            </a:r>
            <a:r>
              <a:rPr lang="en-GB" dirty="0" err="1"/>
              <a:t>Schablon</a:t>
            </a:r>
            <a:r>
              <a:rPr lang="en-GB" dirty="0"/>
              <a:t>, A. and </a:t>
            </a:r>
            <a:r>
              <a:rPr lang="en-GB" dirty="0" err="1"/>
              <a:t>Nienhaus</a:t>
            </a:r>
            <a:r>
              <a:rPr lang="en-GB" dirty="0"/>
              <a:t>, A. (2014) Nursing Time (2008)</a:t>
            </a:r>
          </a:p>
        </p:txBody>
      </p:sp>
      <p:pic>
        <p:nvPicPr>
          <p:cNvPr id="5" name="Picture 4">
            <a:extLst>
              <a:ext uri="{FF2B5EF4-FFF2-40B4-BE49-F238E27FC236}">
                <a16:creationId xmlns:a16="http://schemas.microsoft.com/office/drawing/2014/main" id="{7CD8D2FE-9D2F-4E55-9B06-9FD8DC10B562}"/>
              </a:ext>
            </a:extLst>
          </p:cNvPr>
          <p:cNvPicPr>
            <a:picLocks noChangeAspect="1"/>
          </p:cNvPicPr>
          <p:nvPr/>
        </p:nvPicPr>
        <p:blipFill>
          <a:blip r:embed="rId3"/>
          <a:stretch>
            <a:fillRect/>
          </a:stretch>
        </p:blipFill>
        <p:spPr>
          <a:xfrm>
            <a:off x="4813624" y="1644122"/>
            <a:ext cx="4681537" cy="3148012"/>
          </a:xfrm>
          <a:prstGeom prst="rect">
            <a:avLst/>
          </a:prstGeom>
          <a:ln>
            <a:noFill/>
          </a:ln>
          <a:effectLst>
            <a:softEdge rad="112500"/>
          </a:effectLst>
        </p:spPr>
      </p:pic>
      <p:sp>
        <p:nvSpPr>
          <p:cNvPr id="6" name="TextBox 5">
            <a:extLst>
              <a:ext uri="{FF2B5EF4-FFF2-40B4-BE49-F238E27FC236}">
                <a16:creationId xmlns:a16="http://schemas.microsoft.com/office/drawing/2014/main" id="{27F86F62-F1AD-4DEF-BC23-E587C3E37128}"/>
              </a:ext>
            </a:extLst>
          </p:cNvPr>
          <p:cNvSpPr txBox="1"/>
          <p:nvPr/>
        </p:nvSpPr>
        <p:spPr>
          <a:xfrm>
            <a:off x="7908294" y="4716993"/>
            <a:ext cx="2247900" cy="307777"/>
          </a:xfrm>
          <a:prstGeom prst="rect">
            <a:avLst/>
          </a:prstGeom>
          <a:noFill/>
        </p:spPr>
        <p:txBody>
          <a:bodyPr wrap="square" rtlCol="0">
            <a:spAutoFit/>
          </a:bodyPr>
          <a:lstStyle/>
          <a:p>
            <a:r>
              <a:rPr lang="en-GB" sz="1400" dirty="0"/>
              <a:t>Medco Services (2018)</a:t>
            </a:r>
          </a:p>
        </p:txBody>
      </p:sp>
    </p:spTree>
    <p:extLst>
      <p:ext uri="{BB962C8B-B14F-4D97-AF65-F5344CB8AC3E}">
        <p14:creationId xmlns:p14="http://schemas.microsoft.com/office/powerpoint/2010/main" val="2970316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514EC-DD2E-4AC3-9B11-18D3221E74B5}"/>
              </a:ext>
            </a:extLst>
          </p:cNvPr>
          <p:cNvSpPr>
            <a:spLocks noGrp="1"/>
          </p:cNvSpPr>
          <p:nvPr>
            <p:ph type="title"/>
          </p:nvPr>
        </p:nvSpPr>
        <p:spPr/>
        <p:txBody>
          <a:bodyPr/>
          <a:lstStyle/>
          <a:p>
            <a:r>
              <a:rPr lang="en-GB" dirty="0"/>
              <a:t>Vaccines</a:t>
            </a:r>
          </a:p>
        </p:txBody>
      </p:sp>
      <p:sp>
        <p:nvSpPr>
          <p:cNvPr id="3" name="Content Placeholder 2">
            <a:extLst>
              <a:ext uri="{FF2B5EF4-FFF2-40B4-BE49-F238E27FC236}">
                <a16:creationId xmlns:a16="http://schemas.microsoft.com/office/drawing/2014/main" id="{6E6D0CB7-245D-48B9-A6D0-5FF0CFFF4B21}"/>
              </a:ext>
            </a:extLst>
          </p:cNvPr>
          <p:cNvSpPr>
            <a:spLocks noGrp="1"/>
          </p:cNvSpPr>
          <p:nvPr>
            <p:ph idx="1"/>
          </p:nvPr>
        </p:nvSpPr>
        <p:spPr/>
        <p:txBody>
          <a:bodyPr>
            <a:normAutofit/>
          </a:bodyPr>
          <a:lstStyle/>
          <a:p>
            <a:r>
              <a:rPr lang="en-GB" dirty="0"/>
              <a:t>Since 1960’s</a:t>
            </a:r>
          </a:p>
          <a:p>
            <a:r>
              <a:rPr lang="en-GB" dirty="0"/>
              <a:t>Never succeeded</a:t>
            </a:r>
          </a:p>
          <a:p>
            <a:r>
              <a:rPr lang="en-GB" dirty="0"/>
              <a:t>Evade host immune responses </a:t>
            </a:r>
          </a:p>
          <a:p>
            <a:r>
              <a:rPr lang="en-GB" dirty="0"/>
              <a:t>Geographically diverse </a:t>
            </a:r>
          </a:p>
          <a:p>
            <a:r>
              <a:rPr lang="en-GB" dirty="0"/>
              <a:t>Antigenic repertoire </a:t>
            </a:r>
          </a:p>
          <a:p>
            <a:r>
              <a:rPr lang="en-GB" dirty="0"/>
              <a:t>Staph Aureus soft tissue infection – vaccination </a:t>
            </a:r>
          </a:p>
          <a:p>
            <a:endParaRPr lang="en-GB" dirty="0"/>
          </a:p>
          <a:p>
            <a:pPr marL="0" indent="0">
              <a:buNone/>
            </a:pPr>
            <a:endParaRPr lang="en-GB" dirty="0"/>
          </a:p>
          <a:p>
            <a:pPr marL="0" indent="0">
              <a:buNone/>
            </a:pPr>
            <a:r>
              <a:rPr lang="en-GB" dirty="0"/>
              <a:t>                                                                                                                                       World Economic Forum (2016)</a:t>
            </a:r>
          </a:p>
        </p:txBody>
      </p:sp>
      <p:pic>
        <p:nvPicPr>
          <p:cNvPr id="4" name="Picture 3">
            <a:extLst>
              <a:ext uri="{FF2B5EF4-FFF2-40B4-BE49-F238E27FC236}">
                <a16:creationId xmlns:a16="http://schemas.microsoft.com/office/drawing/2014/main" id="{06B2D38C-CB9D-4B29-A6DA-B7FE8BC0041B}"/>
              </a:ext>
            </a:extLst>
          </p:cNvPr>
          <p:cNvPicPr>
            <a:picLocks noChangeAspect="1"/>
          </p:cNvPicPr>
          <p:nvPr/>
        </p:nvPicPr>
        <p:blipFill>
          <a:blip r:embed="rId3"/>
          <a:stretch>
            <a:fillRect/>
          </a:stretch>
        </p:blipFill>
        <p:spPr>
          <a:xfrm>
            <a:off x="5881687" y="889320"/>
            <a:ext cx="5243514" cy="3439791"/>
          </a:xfrm>
          <a:prstGeom prst="rect">
            <a:avLst/>
          </a:prstGeom>
          <a:ln>
            <a:noFill/>
          </a:ln>
          <a:effectLst>
            <a:softEdge rad="112500"/>
          </a:effectLst>
        </p:spPr>
      </p:pic>
      <p:sp>
        <p:nvSpPr>
          <p:cNvPr id="5" name="TextBox 4">
            <a:extLst>
              <a:ext uri="{FF2B5EF4-FFF2-40B4-BE49-F238E27FC236}">
                <a16:creationId xmlns:a16="http://schemas.microsoft.com/office/drawing/2014/main" id="{89F12F14-B8F5-4A33-9742-AFE4A4E5579E}"/>
              </a:ext>
            </a:extLst>
          </p:cNvPr>
          <p:cNvSpPr txBox="1"/>
          <p:nvPr/>
        </p:nvSpPr>
        <p:spPr>
          <a:xfrm>
            <a:off x="9105900" y="4281009"/>
            <a:ext cx="2647950" cy="369332"/>
          </a:xfrm>
          <a:prstGeom prst="rect">
            <a:avLst/>
          </a:prstGeom>
          <a:noFill/>
        </p:spPr>
        <p:txBody>
          <a:bodyPr wrap="square" rtlCol="0">
            <a:spAutoFit/>
          </a:bodyPr>
          <a:lstStyle/>
          <a:p>
            <a:r>
              <a:rPr lang="en-GB" dirty="0"/>
              <a:t>Google Images (2018)</a:t>
            </a:r>
          </a:p>
        </p:txBody>
      </p:sp>
    </p:spTree>
    <p:extLst>
      <p:ext uri="{BB962C8B-B14F-4D97-AF65-F5344CB8AC3E}">
        <p14:creationId xmlns:p14="http://schemas.microsoft.com/office/powerpoint/2010/main" val="3719249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8451B-AA4C-41BD-B630-6FCD5EBCB50A}"/>
              </a:ext>
            </a:extLst>
          </p:cNvPr>
          <p:cNvSpPr>
            <a:spLocks noGrp="1"/>
          </p:cNvSpPr>
          <p:nvPr>
            <p:ph type="title"/>
          </p:nvPr>
        </p:nvSpPr>
        <p:spPr>
          <a:xfrm>
            <a:off x="381001" y="152400"/>
            <a:ext cx="10131425" cy="1456267"/>
          </a:xfrm>
        </p:spPr>
        <p:txBody>
          <a:bodyPr/>
          <a:lstStyle/>
          <a:p>
            <a:r>
              <a:rPr lang="en-GB" dirty="0"/>
              <a:t>Reference list</a:t>
            </a:r>
          </a:p>
        </p:txBody>
      </p:sp>
      <p:sp>
        <p:nvSpPr>
          <p:cNvPr id="3" name="Content Placeholder 2">
            <a:extLst>
              <a:ext uri="{FF2B5EF4-FFF2-40B4-BE49-F238E27FC236}">
                <a16:creationId xmlns:a16="http://schemas.microsoft.com/office/drawing/2014/main" id="{68BA6E6D-C93B-4B94-AE1C-58DE53C3C179}"/>
              </a:ext>
            </a:extLst>
          </p:cNvPr>
          <p:cNvSpPr>
            <a:spLocks noGrp="1"/>
          </p:cNvSpPr>
          <p:nvPr>
            <p:ph idx="1"/>
          </p:nvPr>
        </p:nvSpPr>
        <p:spPr>
          <a:xfrm>
            <a:off x="1" y="1685925"/>
            <a:ext cx="12191999" cy="4905376"/>
          </a:xfrm>
        </p:spPr>
        <p:txBody>
          <a:bodyPr>
            <a:normAutofit fontScale="85000" lnSpcReduction="10000"/>
          </a:bodyPr>
          <a:lstStyle/>
          <a:p>
            <a:r>
              <a:rPr lang="en-GB" sz="1500" dirty="0"/>
              <a:t>CDC.gov. (2018) </a:t>
            </a:r>
            <a:r>
              <a:rPr lang="en-GB" sz="1500" i="1" dirty="0"/>
              <a:t>General Information | MRSA | CDC</a:t>
            </a:r>
            <a:r>
              <a:rPr lang="en-GB" sz="1500" dirty="0"/>
              <a:t>. [ONLINE] Available at: </a:t>
            </a:r>
            <a:r>
              <a:rPr lang="en-GB" sz="1500" u="sng" dirty="0">
                <a:hlinkClick r:id="rId2"/>
              </a:rPr>
              <a:t>https://www.cdc.gov/mrsa/community/index.html</a:t>
            </a:r>
            <a:r>
              <a:rPr lang="en-GB" sz="1500" dirty="0"/>
              <a:t>. [Accessed 29 November 2018].</a:t>
            </a:r>
          </a:p>
          <a:p>
            <a:r>
              <a:rPr lang="en-GB" sz="1500" dirty="0"/>
              <a:t>Center for Disease Dynamics, Economics &amp; Policy (2018) </a:t>
            </a:r>
            <a:r>
              <a:rPr lang="en-GB" sz="1500" i="1" dirty="0" err="1"/>
              <a:t>ResistanceMap</a:t>
            </a:r>
            <a:r>
              <a:rPr lang="en-GB" sz="1500" i="1" dirty="0"/>
              <a:t> Blog: Successful Public Policy Against MRSA in the United Kingdom - Center for Disease Dynamics, Economics &amp; Policy (CDDEP)</a:t>
            </a:r>
            <a:r>
              <a:rPr lang="en-GB" sz="1500" dirty="0"/>
              <a:t>. [ONLINE] Available at: </a:t>
            </a:r>
            <a:r>
              <a:rPr lang="en-GB" sz="1500" u="sng" dirty="0">
                <a:hlinkClick r:id="rId3"/>
              </a:rPr>
              <a:t>https://cddep.org/blog/posts/successful_public_policy_against_mrsa_united_kingdom/</a:t>
            </a:r>
            <a:r>
              <a:rPr lang="en-GB" sz="1500" dirty="0"/>
              <a:t>. [Accessed 29 November 2018].</a:t>
            </a:r>
          </a:p>
          <a:p>
            <a:r>
              <a:rPr lang="en-GB" sz="1500" dirty="0"/>
              <a:t>Deaths involving MRSA: Wales - Office for National Statistics. 2018. </a:t>
            </a:r>
            <a:r>
              <a:rPr lang="en-GB" sz="1500" i="1" dirty="0"/>
              <a:t>Deaths involving MRSA: Wales - Office for National Statistics</a:t>
            </a:r>
            <a:r>
              <a:rPr lang="en-GB" sz="1500" dirty="0"/>
              <a:t>. [ONLINE] Available at: </a:t>
            </a:r>
            <a:r>
              <a:rPr lang="en-GB" sz="1500" u="sng" dirty="0">
                <a:hlinkClick r:id="rId4"/>
              </a:rPr>
              <a:t>https://www.ons.gov.uk/peoplepopulationandcommunity/birthsdeathsandmarriages/deaths/datasets/deathsinvolvingmrsawales</a:t>
            </a:r>
            <a:r>
              <a:rPr lang="en-GB" sz="1500" dirty="0"/>
              <a:t>. [Accessed 29 November 2018].</a:t>
            </a:r>
          </a:p>
          <a:p>
            <a:r>
              <a:rPr lang="en-GB" sz="1500" dirty="0"/>
              <a:t>Dulon, M., Peters, C., Schablon, A. and Nienhaus, A. (2014). MRSA carriage among healthcare workers in non-outbreak settings in Europe and the United States: a systematic review. </a:t>
            </a:r>
            <a:r>
              <a:rPr lang="en-GB" sz="1500" i="1" dirty="0"/>
              <a:t>BMC Infectious Diseases</a:t>
            </a:r>
            <a:r>
              <a:rPr lang="en-GB" sz="1500" dirty="0"/>
              <a:t>, [online] 14(1). Available at: https://www.ncbi.nlm.nih.gov/pmc/articles/PMC4094410/ [Accessed 26 Nov. 2018].</a:t>
            </a:r>
          </a:p>
          <a:p>
            <a:r>
              <a:rPr lang="en-GB" sz="1500" dirty="0"/>
              <a:t>Google images, (2018) Methicillin-Resistant Staphylococcus aureus [ONLINE]. Available at: https://www.google.co.uk/url?sa=i&amp;source=images&amp;cd=&amp;cad=rja&amp;uact=8&amp;ved=2ahUKEwiyrqrh4-LeAhUJK8AKHYSAA38QjRx6BAgBEAU&amp;url=https%3A%2F%2Fen.wikipedia.org%2Fwiki%2FMethicillin-resistant_Staphylococcus_aureus&amp;psig=AOvVaw0a_Qv2IuWIi2Asrzxi2GRL&amp;ust=1542796684296408 [Accessed 25 November 2018]</a:t>
            </a:r>
          </a:p>
          <a:p>
            <a:r>
              <a:rPr lang="en-GB" sz="1500" dirty="0"/>
              <a:t>Google Images, (2018), </a:t>
            </a:r>
            <a:r>
              <a:rPr lang="en-GB" sz="1500" i="1" dirty="0"/>
              <a:t>Data</a:t>
            </a:r>
            <a:r>
              <a:rPr lang="en-GB" sz="1500" dirty="0"/>
              <a:t> [ONLINE]. Available at: </a:t>
            </a:r>
            <a:r>
              <a:rPr lang="en-GB" sz="1500" u="sng" dirty="0"/>
              <a:t>http://media-s3-us-east-1.ceros.com/mckinsey/images/2018/08/06/47c7c3b841415075b120f407797c3858/spot-1.png</a:t>
            </a:r>
            <a:r>
              <a:rPr lang="en-GB" sz="1500" dirty="0"/>
              <a:t> [Accessed 29 November 2018].</a:t>
            </a:r>
          </a:p>
          <a:p>
            <a:r>
              <a:rPr lang="en-GB" sz="1500" dirty="0"/>
              <a:t>Google Images, (2018), </a:t>
            </a:r>
            <a:r>
              <a:rPr lang="en-GB" sz="1500" i="1" dirty="0"/>
              <a:t>Hand </a:t>
            </a:r>
            <a:r>
              <a:rPr lang="en-GB" sz="1500" i="1" dirty="0" err="1"/>
              <a:t>wahsing</a:t>
            </a:r>
            <a:r>
              <a:rPr lang="en-GB" sz="1500" dirty="0"/>
              <a:t> [ONLINE]. Available at: </a:t>
            </a:r>
            <a:r>
              <a:rPr lang="en-GB" sz="1500" u="sng" dirty="0"/>
              <a:t>https://cdifffoundation.files.wordpress.com/2013/07/washhands2.jpg</a:t>
            </a:r>
            <a:r>
              <a:rPr lang="en-GB" sz="1500" dirty="0"/>
              <a:t> [Accessed 26 November 2018]</a:t>
            </a:r>
          </a:p>
          <a:p>
            <a:r>
              <a:rPr lang="en-GB" sz="1500" dirty="0"/>
              <a:t>Google Images, (2018), </a:t>
            </a:r>
            <a:r>
              <a:rPr lang="en-GB" sz="1500" i="1" dirty="0"/>
              <a:t>MRSA adapting</a:t>
            </a:r>
            <a:r>
              <a:rPr lang="en-GB" sz="1500" dirty="0"/>
              <a:t> [ONLINE]. Available at: </a:t>
            </a:r>
            <a:r>
              <a:rPr lang="en-GB" sz="1500" u="sng" dirty="0"/>
              <a:t>https://img.webmd.com/dtmcms/live/webmd/consumer_assets/site_images/article_thumbnails/video/wibbitz/wbz-understanding-mrsa-infection-the-basics.jpg</a:t>
            </a:r>
            <a:r>
              <a:rPr lang="en-GB" sz="1500" dirty="0"/>
              <a:t> [Accessed 29 November 2018].</a:t>
            </a:r>
          </a:p>
          <a:p>
            <a:r>
              <a:rPr lang="en-GB" sz="1500" dirty="0"/>
              <a:t>Google Images, (2018), </a:t>
            </a:r>
            <a:r>
              <a:rPr lang="en-GB" sz="1500" i="1" dirty="0"/>
              <a:t>MRSA treatment</a:t>
            </a:r>
            <a:r>
              <a:rPr lang="en-GB" sz="1500" dirty="0"/>
              <a:t> [ONLINE]. Available at: </a:t>
            </a:r>
            <a:r>
              <a:rPr lang="en-GB" sz="1500" u="sng" dirty="0"/>
              <a:t>https://previews.123rf.com/images/greenapple78/greenapple781608/greenapple78160800053/60786143-mrsa-methicillin-resistant-staphylococcus-aureus-treatment-and-prevention-of-disease-syringe-and-vac.jpg</a:t>
            </a:r>
            <a:r>
              <a:rPr lang="en-GB" sz="1500" dirty="0"/>
              <a:t> [Accessed 29 November 2018].</a:t>
            </a:r>
          </a:p>
          <a:p>
            <a:endParaRPr lang="en-GB" dirty="0"/>
          </a:p>
          <a:p>
            <a:endParaRPr lang="en-GB" dirty="0"/>
          </a:p>
        </p:txBody>
      </p:sp>
    </p:spTree>
    <p:extLst>
      <p:ext uri="{BB962C8B-B14F-4D97-AF65-F5344CB8AC3E}">
        <p14:creationId xmlns:p14="http://schemas.microsoft.com/office/powerpoint/2010/main" val="21658590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87622E-66CD-4ACB-A438-070E95A281BD}"/>
              </a:ext>
            </a:extLst>
          </p:cNvPr>
          <p:cNvSpPr>
            <a:spLocks noGrp="1"/>
          </p:cNvSpPr>
          <p:nvPr>
            <p:ph type="title"/>
          </p:nvPr>
        </p:nvSpPr>
        <p:spPr>
          <a:xfrm>
            <a:off x="561976" y="504825"/>
            <a:ext cx="10131425" cy="1456267"/>
          </a:xfrm>
        </p:spPr>
        <p:txBody>
          <a:bodyPr/>
          <a:lstStyle/>
          <a:p>
            <a:r>
              <a:rPr lang="en-GB" dirty="0"/>
              <a:t>Reference list </a:t>
            </a:r>
          </a:p>
        </p:txBody>
      </p:sp>
      <p:sp>
        <p:nvSpPr>
          <p:cNvPr id="5" name="Content Placeholder 4">
            <a:extLst>
              <a:ext uri="{FF2B5EF4-FFF2-40B4-BE49-F238E27FC236}">
                <a16:creationId xmlns:a16="http://schemas.microsoft.com/office/drawing/2014/main" id="{548E08F2-CB4E-4B24-879A-E771A9FEB77E}"/>
              </a:ext>
            </a:extLst>
          </p:cNvPr>
          <p:cNvSpPr>
            <a:spLocks noGrp="1"/>
          </p:cNvSpPr>
          <p:nvPr>
            <p:ph idx="1"/>
          </p:nvPr>
        </p:nvSpPr>
        <p:spPr>
          <a:xfrm>
            <a:off x="147637" y="695325"/>
            <a:ext cx="11896726" cy="6867276"/>
          </a:xfrm>
        </p:spPr>
        <p:txBody>
          <a:bodyPr>
            <a:normAutofit/>
          </a:bodyPr>
          <a:lstStyle/>
          <a:p>
            <a:r>
              <a:rPr lang="en-GB" sz="1300" dirty="0"/>
              <a:t>Google Images, (2018), </a:t>
            </a:r>
            <a:r>
              <a:rPr lang="en-GB" sz="1300" i="1" dirty="0"/>
              <a:t>MRSA</a:t>
            </a:r>
            <a:r>
              <a:rPr lang="en-GB" sz="1300" dirty="0"/>
              <a:t> [ONLINE]. Available at: </a:t>
            </a:r>
            <a:r>
              <a:rPr lang="en-GB" sz="1300" u="sng" dirty="0"/>
              <a:t>https://encrypted-tbn0.gstatic.com/images?q=tbn:ANd9GcRK_La3SPCXjElSfvFAPIkIA-ruDsaLpm-Js1nv7ckDeezCEN0V_A</a:t>
            </a:r>
            <a:r>
              <a:rPr lang="en-GB" sz="1300" dirty="0"/>
              <a:t> [Accessed 26 November 2018].</a:t>
            </a:r>
          </a:p>
          <a:p>
            <a:r>
              <a:rPr lang="en-GB" sz="1300" dirty="0"/>
              <a:t>google images, (2018), </a:t>
            </a:r>
            <a:r>
              <a:rPr lang="en-GB" sz="1300" i="1" dirty="0" err="1"/>
              <a:t>usa</a:t>
            </a:r>
            <a:r>
              <a:rPr lang="en-GB" sz="1300" i="1" dirty="0"/>
              <a:t> vs uk</a:t>
            </a:r>
            <a:r>
              <a:rPr lang="en-GB" sz="1300" dirty="0"/>
              <a:t> [ONLINE]. Available at: </a:t>
            </a:r>
            <a:r>
              <a:rPr lang="en-GB" sz="1300" u="sng" dirty="0"/>
              <a:t>https://www.paycare.org/wp-content/uploads/2017/06/AssetVault-34.jpg</a:t>
            </a:r>
            <a:r>
              <a:rPr lang="en-GB" sz="1300" dirty="0"/>
              <a:t> [Accessed 29 November 2018].</a:t>
            </a:r>
          </a:p>
          <a:p>
            <a:r>
              <a:rPr lang="en-GB" sz="1300" dirty="0"/>
              <a:t>Google Images, (2018), </a:t>
            </a:r>
            <a:r>
              <a:rPr lang="en-GB" sz="1300" i="1" dirty="0"/>
              <a:t>vaccine</a:t>
            </a:r>
            <a:r>
              <a:rPr lang="en-GB" sz="1300" dirty="0"/>
              <a:t> [ONLINE]. Available at: </a:t>
            </a:r>
            <a:r>
              <a:rPr lang="en-GB" sz="1300" u="sng" dirty="0"/>
              <a:t>https://r.hswstatic.com/w_907/gif/vaccine-needle-660.jpg</a:t>
            </a:r>
            <a:r>
              <a:rPr lang="en-GB" sz="1300" dirty="0"/>
              <a:t> [Accessed 29 November 2018].</a:t>
            </a:r>
          </a:p>
          <a:p>
            <a:r>
              <a:rPr lang="en-GB" sz="1300" dirty="0"/>
              <a:t>Medco Services, (2018), </a:t>
            </a:r>
            <a:r>
              <a:rPr lang="en-GB" sz="1300" i="1" dirty="0"/>
              <a:t>nursing staff</a:t>
            </a:r>
            <a:r>
              <a:rPr lang="en-GB" sz="1300" dirty="0"/>
              <a:t> [ONLINE]. Available at: </a:t>
            </a:r>
            <a:r>
              <a:rPr lang="en-GB" sz="1300" u="sng" dirty="0"/>
              <a:t>http://www.medco-services.com/</a:t>
            </a:r>
            <a:r>
              <a:rPr lang="en-GB" sz="1300" dirty="0"/>
              <a:t> [Accessed 29 November 2018].</a:t>
            </a:r>
          </a:p>
          <a:p>
            <a:r>
              <a:rPr lang="en-GB" sz="1300" dirty="0"/>
              <a:t>National Clinical Effectiveness Committee (2013) </a:t>
            </a:r>
            <a:r>
              <a:rPr lang="en-GB" sz="1300" i="1" dirty="0"/>
              <a:t>Prevention and Control Methicillin-Resistant Staphylococcus aureus (MRSA) National Clinical Guideline No. 2 </a:t>
            </a:r>
            <a:r>
              <a:rPr lang="en-GB" sz="1300" dirty="0"/>
              <a:t>[ONLINE] Available at: </a:t>
            </a:r>
            <a:r>
              <a:rPr lang="en-GB" sz="1300" u="sng" dirty="0">
                <a:hlinkClick r:id="rId2"/>
              </a:rPr>
              <a:t>https://health.gov.ie/wp-content/uploads/2015/01/National-Clinical-Guideline-No.-2-MRSA1.pdf</a:t>
            </a:r>
            <a:r>
              <a:rPr lang="en-GB" sz="1300" dirty="0"/>
              <a:t> [Accessed 28 November 2018]</a:t>
            </a:r>
          </a:p>
          <a:p>
            <a:r>
              <a:rPr lang="en-GB" sz="1300" dirty="0"/>
              <a:t>NHS (2015) </a:t>
            </a:r>
            <a:r>
              <a:rPr lang="en-GB" sz="1300" i="1" dirty="0"/>
              <a:t>Community Infection Prevention and Control Guidance for Health and Social Care – Aseptic Technique . </a:t>
            </a:r>
            <a:r>
              <a:rPr lang="en-GB" sz="1300" dirty="0"/>
              <a:t>Infection </a:t>
            </a:r>
            <a:r>
              <a:rPr lang="en-GB" sz="1300" dirty="0" err="1"/>
              <a:t>Provention</a:t>
            </a:r>
            <a:r>
              <a:rPr lang="en-GB" sz="1300" dirty="0"/>
              <a:t> Control [ONLINE] Available at: </a:t>
            </a:r>
            <a:r>
              <a:rPr lang="en-GB" sz="1300" u="sng" dirty="0">
                <a:hlinkClick r:id="rId3"/>
              </a:rPr>
              <a:t>https://www.infectionpreventioncontrol.co.uk/content/uploads/2015/05/02-Aseptic-Technique-May-2015-Version-1.01.pdf</a:t>
            </a:r>
            <a:r>
              <a:rPr lang="en-GB" sz="1300" dirty="0"/>
              <a:t> [Accessed 27 November 2018]</a:t>
            </a:r>
          </a:p>
          <a:p>
            <a:r>
              <a:rPr lang="en-GB" sz="1300" dirty="0"/>
              <a:t>NHS (2018) </a:t>
            </a:r>
            <a:r>
              <a:rPr lang="en-GB" sz="1300" i="1" dirty="0"/>
              <a:t>How to wash your hands - NHS</a:t>
            </a:r>
            <a:r>
              <a:rPr lang="en-GB" sz="1300" dirty="0"/>
              <a:t>. [ONLINE] Available at: </a:t>
            </a:r>
            <a:r>
              <a:rPr lang="en-GB" sz="1300" u="sng" dirty="0">
                <a:hlinkClick r:id="rId4"/>
              </a:rPr>
              <a:t>https://www.nhs.uk/live-well/healthy-body/best-way-to-wash-your-hands/</a:t>
            </a:r>
            <a:r>
              <a:rPr lang="en-GB" sz="1300" dirty="0"/>
              <a:t>. [Accessed 29 November 2018].</a:t>
            </a:r>
          </a:p>
          <a:p>
            <a:r>
              <a:rPr lang="en-GB" sz="1300" dirty="0"/>
              <a:t>NHS (2018) </a:t>
            </a:r>
            <a:r>
              <a:rPr lang="en-GB" sz="1300" i="1" dirty="0"/>
              <a:t>MRSA - NHS</a:t>
            </a:r>
            <a:r>
              <a:rPr lang="en-GB" sz="1300" dirty="0"/>
              <a:t>. [ONLINE] Available at: </a:t>
            </a:r>
            <a:r>
              <a:rPr lang="en-GB" sz="1300" u="sng" dirty="0">
                <a:hlinkClick r:id="rId5"/>
              </a:rPr>
              <a:t>https://www.nhs.uk/conditions/mrsa/</a:t>
            </a:r>
            <a:r>
              <a:rPr lang="en-GB" sz="1300" dirty="0"/>
              <a:t>. [Accessed 29 November 2018].</a:t>
            </a:r>
          </a:p>
          <a:p>
            <a:r>
              <a:rPr lang="en-GB" sz="1300" dirty="0"/>
              <a:t>NICE - The National Institute for Health and Care Excellence (2018) </a:t>
            </a:r>
            <a:r>
              <a:rPr lang="en-GB" sz="1300" i="1" dirty="0"/>
              <a:t>MRSA | Treatment summary | BNF content published by NICE</a:t>
            </a:r>
            <a:r>
              <a:rPr lang="en-GB" sz="1300" dirty="0"/>
              <a:t>. [ONLINE] Available at: </a:t>
            </a:r>
            <a:r>
              <a:rPr lang="en-GB" sz="1300" u="sng" dirty="0">
                <a:hlinkClick r:id="rId6"/>
              </a:rPr>
              <a:t>https://bnf.nice.org.uk/treatment-summary/mrsa.html</a:t>
            </a:r>
            <a:r>
              <a:rPr lang="en-GB" sz="1300" dirty="0"/>
              <a:t>. [Accessed 26 November 2018].</a:t>
            </a:r>
          </a:p>
          <a:p>
            <a:endParaRPr lang="en-GB" sz="1300" i="1" dirty="0"/>
          </a:p>
        </p:txBody>
      </p:sp>
    </p:spTree>
    <p:extLst>
      <p:ext uri="{BB962C8B-B14F-4D97-AF65-F5344CB8AC3E}">
        <p14:creationId xmlns:p14="http://schemas.microsoft.com/office/powerpoint/2010/main" val="615989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D591A-ED73-41F5-8367-9C901CCD3C2F}"/>
              </a:ext>
            </a:extLst>
          </p:cNvPr>
          <p:cNvSpPr>
            <a:spLocks noGrp="1"/>
          </p:cNvSpPr>
          <p:nvPr>
            <p:ph type="title"/>
          </p:nvPr>
        </p:nvSpPr>
        <p:spPr>
          <a:xfrm>
            <a:off x="628651" y="276225"/>
            <a:ext cx="10131425" cy="1456267"/>
          </a:xfrm>
        </p:spPr>
        <p:txBody>
          <a:bodyPr/>
          <a:lstStyle/>
          <a:p>
            <a:r>
              <a:rPr lang="en-GB" dirty="0"/>
              <a:t>Reference list</a:t>
            </a:r>
          </a:p>
        </p:txBody>
      </p:sp>
      <p:sp>
        <p:nvSpPr>
          <p:cNvPr id="3" name="Content Placeholder 2">
            <a:extLst>
              <a:ext uri="{FF2B5EF4-FFF2-40B4-BE49-F238E27FC236}">
                <a16:creationId xmlns:a16="http://schemas.microsoft.com/office/drawing/2014/main" id="{2EB48111-7DA6-43E2-97C9-B800CF30FEAE}"/>
              </a:ext>
            </a:extLst>
          </p:cNvPr>
          <p:cNvSpPr>
            <a:spLocks noGrp="1"/>
          </p:cNvSpPr>
          <p:nvPr>
            <p:ph idx="1"/>
          </p:nvPr>
        </p:nvSpPr>
        <p:spPr>
          <a:xfrm>
            <a:off x="0" y="1276350"/>
            <a:ext cx="12192000" cy="5153025"/>
          </a:xfrm>
        </p:spPr>
        <p:txBody>
          <a:bodyPr>
            <a:normAutofit/>
          </a:bodyPr>
          <a:lstStyle/>
          <a:p>
            <a:pPr lvl="0"/>
            <a:r>
              <a:rPr lang="en-GB" sz="1300" dirty="0"/>
              <a:t>Norman, N (2006) </a:t>
            </a:r>
            <a:r>
              <a:rPr lang="en-GB" sz="1300" i="1" dirty="0"/>
              <a:t>Controlling Communicable Disease – Understanding Public Health. </a:t>
            </a:r>
            <a:r>
              <a:rPr lang="en-GB" sz="1300" dirty="0"/>
              <a:t>Berkshire: McGraw- Hill Education </a:t>
            </a:r>
          </a:p>
          <a:p>
            <a:pPr lvl="0"/>
            <a:r>
              <a:rPr lang="en-GB" sz="1300" dirty="0"/>
              <a:t>Nursing Times (2008) </a:t>
            </a:r>
            <a:r>
              <a:rPr lang="en-GB" sz="1300" i="1" dirty="0"/>
              <a:t>Staff screening for MRSA: the facts | Share nursing ideas | Nursing Times</a:t>
            </a:r>
            <a:r>
              <a:rPr lang="en-GB" sz="1300" dirty="0"/>
              <a:t>. [ONLINE] Available at: </a:t>
            </a:r>
            <a:r>
              <a:rPr lang="en-GB" sz="1300" u="sng" dirty="0">
                <a:hlinkClick r:id="rId2"/>
              </a:rPr>
              <a:t>https://www.nursingtimes.net/staff-screening-for-mrsa-the-facts/1842163.article</a:t>
            </a:r>
            <a:r>
              <a:rPr lang="en-GB" sz="1300" dirty="0"/>
              <a:t>. [Accessed 29 November 2018].</a:t>
            </a:r>
          </a:p>
          <a:p>
            <a:pPr lvl="0"/>
            <a:r>
              <a:rPr lang="en-GB" sz="1300" dirty="0"/>
              <a:t>Relative proportion of MRSA increasing in S. aureus isolates. 2018. </a:t>
            </a:r>
            <a:r>
              <a:rPr lang="en-GB" sz="1300" i="1" dirty="0"/>
              <a:t>Relative proportion of MRSA increasing in S. aureus isolates</a:t>
            </a:r>
            <a:r>
              <a:rPr lang="en-GB" sz="1300" dirty="0"/>
              <a:t>. [ONLINE] Available at: </a:t>
            </a:r>
            <a:r>
              <a:rPr lang="en-GB" sz="1300" u="sng" dirty="0">
                <a:hlinkClick r:id="rId3"/>
              </a:rPr>
              <a:t>https://medicalxpress.com/news/2013-04-relative-proportion-mrsa-aureus-isolates.html</a:t>
            </a:r>
            <a:r>
              <a:rPr lang="en-GB" sz="1300" dirty="0"/>
              <a:t>. [Accessed 29 November 2018].</a:t>
            </a:r>
          </a:p>
          <a:p>
            <a:pPr lvl="0"/>
            <a:r>
              <a:rPr lang="en-GB" sz="1300" dirty="0"/>
              <a:t>Reuters (2010) . </a:t>
            </a:r>
            <a:r>
              <a:rPr lang="en-GB" sz="1300" i="1" dirty="0"/>
              <a:t>MRSA superbug much more common in U.S. than UK | Reuters</a:t>
            </a:r>
            <a:r>
              <a:rPr lang="en-GB" sz="1300" dirty="0"/>
              <a:t>. [ONLINE] Available at: </a:t>
            </a:r>
            <a:r>
              <a:rPr lang="en-GB" sz="1300" u="sng" dirty="0">
                <a:hlinkClick r:id="rId4"/>
              </a:rPr>
              <a:t>https://www.reuters.com/article/us-mrsa-superbug/mrsa-superbug-much-more-common-in-u-s-than-uk-idUSTRE69J4Z620101020</a:t>
            </a:r>
            <a:r>
              <a:rPr lang="en-GB" sz="1300" dirty="0"/>
              <a:t>. [Accessed 30 November 2018].</a:t>
            </a:r>
          </a:p>
          <a:p>
            <a:pPr lvl="0"/>
            <a:r>
              <a:rPr lang="en-GB" sz="1300" dirty="0"/>
              <a:t>Webber, R (2016) </a:t>
            </a:r>
            <a:r>
              <a:rPr lang="en-GB" sz="1300" i="1" dirty="0"/>
              <a:t>Communicable Diseases – A Global Perspective </a:t>
            </a:r>
            <a:r>
              <a:rPr lang="en-GB" sz="1300" dirty="0"/>
              <a:t>5th Ed. Oxford: CABI </a:t>
            </a:r>
          </a:p>
          <a:p>
            <a:pPr lvl="0"/>
            <a:r>
              <a:rPr lang="en-GB" sz="1300" dirty="0"/>
              <a:t>WebMD (2018) </a:t>
            </a:r>
            <a:r>
              <a:rPr lang="en-GB" sz="1300" i="1" dirty="0"/>
              <a:t>MRSA: Contagious, Symptoms, Causes, Prevention, Treatments</a:t>
            </a:r>
            <a:r>
              <a:rPr lang="en-GB" sz="1300" dirty="0"/>
              <a:t>. [ONLINE] Available at: </a:t>
            </a:r>
            <a:r>
              <a:rPr lang="en-GB" sz="1300" u="sng" dirty="0">
                <a:hlinkClick r:id="rId5"/>
              </a:rPr>
              <a:t>https://www.webmd.com/skin-problems-and-treatments/understanding-mrsa#1</a:t>
            </a:r>
            <a:r>
              <a:rPr lang="en-GB" sz="1300" dirty="0"/>
              <a:t>. [Accessed 26 November 2018].</a:t>
            </a:r>
          </a:p>
          <a:p>
            <a:pPr lvl="0"/>
            <a:r>
              <a:rPr lang="en-GB" sz="1300" dirty="0"/>
              <a:t>Welsh Healthcare Associated Infection Programme  - Clostridium difficile, Staphylococcus aureus bacteraemia and Escherichia coli bacteraemia, Surveillance Update (2018) </a:t>
            </a:r>
            <a:r>
              <a:rPr lang="en-GB" sz="1300" i="1" dirty="0"/>
              <a:t>Welsh Healthcare Associated Infection Programme (WHAIP) - Clostridium difficile, Staphylococcus aureus bacteraemia and Escherichia coli bacteraemia, Surveillance Update</a:t>
            </a:r>
            <a:r>
              <a:rPr lang="en-GB" sz="1300" dirty="0"/>
              <a:t>. [ONLINE] Available at: </a:t>
            </a:r>
            <a:r>
              <a:rPr lang="en-GB" sz="1300" u="sng" dirty="0">
                <a:hlinkClick r:id="rId6"/>
              </a:rPr>
              <a:t>http://www.wales.nhs.uk/sites3/page.cfm?orgid=379&amp;pid=67899</a:t>
            </a:r>
            <a:r>
              <a:rPr lang="en-GB" sz="1300" dirty="0"/>
              <a:t>. [Accessed 27 November 2018]</a:t>
            </a:r>
          </a:p>
          <a:p>
            <a:pPr lvl="0"/>
            <a:r>
              <a:rPr lang="en-GB" sz="1300" dirty="0"/>
              <a:t>World Economic Forum. 2018. </a:t>
            </a:r>
            <a:r>
              <a:rPr lang="en-GB" sz="1300" i="1" dirty="0"/>
              <a:t>Can we find a vaccine for Staph aureus? | World Economic Forum</a:t>
            </a:r>
            <a:r>
              <a:rPr lang="en-GB" sz="1300" dirty="0"/>
              <a:t>. [ONLINE] Available at: </a:t>
            </a:r>
            <a:r>
              <a:rPr lang="en-GB" sz="1300" u="sng" dirty="0">
                <a:hlinkClick r:id="rId7"/>
              </a:rPr>
              <a:t>https://www.weforum.org/agenda/2016/02/can-we-find-a-vaccine-for-staph-aureus</a:t>
            </a:r>
            <a:r>
              <a:rPr lang="en-GB" sz="1300" dirty="0"/>
              <a:t>. [Accessed 29 November 2018].</a:t>
            </a:r>
          </a:p>
          <a:p>
            <a:pPr lvl="0"/>
            <a:r>
              <a:rPr lang="en-GB" sz="1300" dirty="0"/>
              <a:t> </a:t>
            </a:r>
            <a:r>
              <a:rPr lang="en-GB" sz="1300" dirty="0">
                <a:hlinkClick r:id="rId8" tooltip="National Library of Medicine"/>
              </a:rPr>
              <a:t>National Library of Medicine</a:t>
            </a:r>
            <a:r>
              <a:rPr lang="en-GB" sz="1300" dirty="0"/>
              <a:t> </a:t>
            </a:r>
            <a:r>
              <a:rPr lang="en-GB" sz="1300" dirty="0">
                <a:hlinkClick r:id="rId9" tooltip="National Institutes of Health"/>
              </a:rPr>
              <a:t>National Institutes of Health</a:t>
            </a:r>
            <a:r>
              <a:rPr lang="en-GB" sz="1300" dirty="0"/>
              <a:t> (2018)</a:t>
            </a:r>
            <a:r>
              <a:rPr lang="en-GB" sz="1300" b="1" dirty="0"/>
              <a:t> </a:t>
            </a:r>
            <a:r>
              <a:rPr lang="en-GB" sz="1300" i="1" dirty="0"/>
              <a:t>Gender differences in rates of carriage and bloodstream infection caused by methicillin-resistant Staphylococcus aureus: are they real, do they matter and why? </a:t>
            </a:r>
            <a:r>
              <a:rPr lang="en-GB" sz="1300" dirty="0"/>
              <a:t>[ONLINE] Available at: </a:t>
            </a:r>
            <a:r>
              <a:rPr lang="en-GB" sz="1300" u="sng" dirty="0">
                <a:hlinkClick r:id="rId10"/>
              </a:rPr>
              <a:t>https://www.ncbi.nlm.nih.gov/pubmed/26202769</a:t>
            </a:r>
            <a:r>
              <a:rPr lang="en-GB" sz="1300" dirty="0"/>
              <a:t>. [Accessed 29 November 2018].</a:t>
            </a:r>
            <a:endParaRPr lang="en-GB" sz="1300" b="1" dirty="0"/>
          </a:p>
        </p:txBody>
      </p:sp>
    </p:spTree>
    <p:extLst>
      <p:ext uri="{BB962C8B-B14F-4D97-AF65-F5344CB8AC3E}">
        <p14:creationId xmlns:p14="http://schemas.microsoft.com/office/powerpoint/2010/main" val="1022701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08E861-6707-4E60-896B-B169407A6D4E}"/>
              </a:ext>
            </a:extLst>
          </p:cNvPr>
          <p:cNvSpPr>
            <a:spLocks noGrp="1"/>
          </p:cNvSpPr>
          <p:nvPr>
            <p:ph type="title"/>
          </p:nvPr>
        </p:nvSpPr>
        <p:spPr/>
        <p:txBody>
          <a:bodyPr>
            <a:normAutofit fontScale="90000"/>
          </a:bodyPr>
          <a:lstStyle/>
          <a:p>
            <a:r>
              <a:rPr lang="en-GB" sz="19900" dirty="0"/>
              <a:t>Thank you</a:t>
            </a:r>
          </a:p>
        </p:txBody>
      </p:sp>
      <p:sp>
        <p:nvSpPr>
          <p:cNvPr id="5" name="Text Placeholder 4">
            <a:extLst>
              <a:ext uri="{FF2B5EF4-FFF2-40B4-BE49-F238E27FC236}">
                <a16:creationId xmlns:a16="http://schemas.microsoft.com/office/drawing/2014/main" id="{BE521142-917B-45C9-A6F3-EAC042FB7254}"/>
              </a:ext>
            </a:extLst>
          </p:cNvPr>
          <p:cNvSpPr>
            <a:spLocks noGrp="1"/>
          </p:cNvSpPr>
          <p:nvPr>
            <p:ph type="body" idx="1"/>
          </p:nvPr>
        </p:nvSpPr>
        <p:spPr/>
        <p:txBody>
          <a:bodyPr>
            <a:normAutofit/>
          </a:bodyPr>
          <a:lstStyle/>
          <a:p>
            <a:pPr algn="ctr"/>
            <a:r>
              <a:rPr lang="en-GB" sz="4000" dirty="0"/>
              <a:t>Any Questions?</a:t>
            </a:r>
          </a:p>
        </p:txBody>
      </p:sp>
    </p:spTree>
    <p:extLst>
      <p:ext uri="{BB962C8B-B14F-4D97-AF65-F5344CB8AC3E}">
        <p14:creationId xmlns:p14="http://schemas.microsoft.com/office/powerpoint/2010/main" val="16730980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TotalTime>
  <Words>2133</Words>
  <Application>Microsoft Office PowerPoint</Application>
  <PresentationFormat>Widescreen</PresentationFormat>
  <Paragraphs>217</Paragraphs>
  <Slides>19</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Celestial</vt:lpstr>
      <vt:lpstr>MRSA</vt:lpstr>
      <vt:lpstr>What is a communicable disease? </vt:lpstr>
      <vt:lpstr>How can a communicable disease be controlled?</vt:lpstr>
      <vt:lpstr>What is MRSa?</vt:lpstr>
      <vt:lpstr>What are the signs and symptoms of mrsa</vt:lpstr>
      <vt:lpstr>How can mrsa be treated?</vt:lpstr>
      <vt:lpstr>Statistics</vt:lpstr>
      <vt:lpstr>TREND</vt:lpstr>
      <vt:lpstr>USA vs uk</vt:lpstr>
      <vt:lpstr>Increasing mrsa</vt:lpstr>
      <vt:lpstr>Incidence and prevalence</vt:lpstr>
      <vt:lpstr>Hygiene</vt:lpstr>
      <vt:lpstr>Prevention and Method</vt:lpstr>
      <vt:lpstr>Healthcare Professionals </vt:lpstr>
      <vt:lpstr>Vaccines</vt:lpstr>
      <vt:lpstr>Reference list</vt:lpstr>
      <vt:lpstr>Reference list </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MRSA</dc:title>
  <dc:creator>Sally James</dc:creator>
  <cp:lastModifiedBy>Sally James</cp:lastModifiedBy>
  <cp:revision>8</cp:revision>
  <dcterms:created xsi:type="dcterms:W3CDTF">2018-11-29T16:29:03Z</dcterms:created>
  <dcterms:modified xsi:type="dcterms:W3CDTF">2018-11-30T00:20:32Z</dcterms:modified>
</cp:coreProperties>
</file>