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4" r:id="rId5"/>
  </p:sldMasterIdLst>
  <p:notesMasterIdLst>
    <p:notesMasterId r:id="rId47"/>
  </p:notesMasterIdLst>
  <p:sldIdLst>
    <p:sldId id="455" r:id="rId6"/>
    <p:sldId id="263" r:id="rId7"/>
    <p:sldId id="364" r:id="rId8"/>
    <p:sldId id="366" r:id="rId9"/>
    <p:sldId id="362" r:id="rId10"/>
    <p:sldId id="363" r:id="rId11"/>
    <p:sldId id="365" r:id="rId12"/>
    <p:sldId id="271" r:id="rId13"/>
    <p:sldId id="367" r:id="rId14"/>
    <p:sldId id="373" r:id="rId15"/>
    <p:sldId id="374" r:id="rId16"/>
    <p:sldId id="369" r:id="rId17"/>
    <p:sldId id="375" r:id="rId18"/>
    <p:sldId id="376" r:id="rId19"/>
    <p:sldId id="377" r:id="rId20"/>
    <p:sldId id="378" r:id="rId21"/>
    <p:sldId id="379" r:id="rId22"/>
    <p:sldId id="380" r:id="rId23"/>
    <p:sldId id="381" r:id="rId24"/>
    <p:sldId id="383" r:id="rId25"/>
    <p:sldId id="454" r:id="rId26"/>
    <p:sldId id="436" r:id="rId27"/>
    <p:sldId id="390" r:id="rId28"/>
    <p:sldId id="386" r:id="rId29"/>
    <p:sldId id="435" r:id="rId30"/>
    <p:sldId id="445" r:id="rId31"/>
    <p:sldId id="443" r:id="rId32"/>
    <p:sldId id="444" r:id="rId33"/>
    <p:sldId id="450" r:id="rId34"/>
    <p:sldId id="457" r:id="rId35"/>
    <p:sldId id="460" r:id="rId36"/>
    <p:sldId id="458" r:id="rId37"/>
    <p:sldId id="459" r:id="rId38"/>
    <p:sldId id="461" r:id="rId39"/>
    <p:sldId id="462" r:id="rId40"/>
    <p:sldId id="456" r:id="rId41"/>
    <p:sldId id="447" r:id="rId42"/>
    <p:sldId id="448" r:id="rId43"/>
    <p:sldId id="449" r:id="rId44"/>
    <p:sldId id="451" r:id="rId45"/>
    <p:sldId id="446"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99" autoAdjust="0"/>
    <p:restoredTop sz="63807" autoAdjust="0"/>
  </p:normalViewPr>
  <p:slideViewPr>
    <p:cSldViewPr snapToGrid="0" snapToObjects="1">
      <p:cViewPr varScale="1">
        <p:scale>
          <a:sx n="68" d="100"/>
          <a:sy n="68" d="100"/>
        </p:scale>
        <p:origin x="1832" y="192"/>
      </p:cViewPr>
      <p:guideLst>
        <p:guide orient="horz" pos="2160"/>
        <p:guide pos="2880"/>
      </p:guideLst>
    </p:cSldViewPr>
  </p:slideViewPr>
  <p:outlineViewPr>
    <p:cViewPr>
      <p:scale>
        <a:sx n="33" d="100"/>
        <a:sy n="33" d="100"/>
      </p:scale>
      <p:origin x="0" y="-803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p:scale>
          <a:sx n="95" d="100"/>
          <a:sy n="95" d="100"/>
        </p:scale>
        <p:origin x="1181" y="-60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commentAuthors" Target="commentAuthors.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7F71DD-C6A5-4338-AEFC-6133D63C9387}"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59E818B-E8C7-4E5D-9955-494151B0E047}">
      <dgm:prSet/>
      <dgm:spPr/>
      <dgm:t>
        <a:bodyPr/>
        <a:lstStyle/>
        <a:p>
          <a:pPr>
            <a:defRPr cap="all"/>
          </a:pPr>
          <a:r>
            <a:rPr lang="en-US"/>
            <a:t>Reflective thinking involves essentially three processes:</a:t>
          </a:r>
        </a:p>
      </dgm:t>
    </dgm:pt>
    <dgm:pt modelId="{D43C391B-B96A-4723-845F-55183C9046BC}" type="parTrans" cxnId="{5DF265EF-E595-42E8-BB30-FAE6BCB97EAF}">
      <dgm:prSet/>
      <dgm:spPr/>
      <dgm:t>
        <a:bodyPr/>
        <a:lstStyle/>
        <a:p>
          <a:endParaRPr lang="en-US"/>
        </a:p>
      </dgm:t>
    </dgm:pt>
    <dgm:pt modelId="{58E03A34-846B-4FA5-9A15-C54B1BEF0C1A}" type="sibTrans" cxnId="{5DF265EF-E595-42E8-BB30-FAE6BCB97EAF}">
      <dgm:prSet/>
      <dgm:spPr/>
      <dgm:t>
        <a:bodyPr/>
        <a:lstStyle/>
        <a:p>
          <a:endParaRPr lang="en-US"/>
        </a:p>
      </dgm:t>
    </dgm:pt>
    <dgm:pt modelId="{58B11155-AB46-4849-9D35-C08A952EAF13}">
      <dgm:prSet/>
      <dgm:spPr/>
      <dgm:t>
        <a:bodyPr/>
        <a:lstStyle/>
        <a:p>
          <a:pPr>
            <a:defRPr cap="all"/>
          </a:pPr>
          <a:r>
            <a:rPr lang="en-US"/>
            <a:t>experiencing something</a:t>
          </a:r>
        </a:p>
      </dgm:t>
    </dgm:pt>
    <dgm:pt modelId="{817F9C6A-BE34-4C23-9393-2849F9FC9A2F}" type="parTrans" cxnId="{87132D74-5B71-4C1E-8C42-487A96263C7A}">
      <dgm:prSet/>
      <dgm:spPr/>
      <dgm:t>
        <a:bodyPr/>
        <a:lstStyle/>
        <a:p>
          <a:endParaRPr lang="en-US"/>
        </a:p>
      </dgm:t>
    </dgm:pt>
    <dgm:pt modelId="{9B08CB71-7F2E-4712-A394-1BE636C92B92}" type="sibTrans" cxnId="{87132D74-5B71-4C1E-8C42-487A96263C7A}">
      <dgm:prSet/>
      <dgm:spPr/>
      <dgm:t>
        <a:bodyPr/>
        <a:lstStyle/>
        <a:p>
          <a:endParaRPr lang="en-US"/>
        </a:p>
      </dgm:t>
    </dgm:pt>
    <dgm:pt modelId="{E0DEC22E-2F20-4229-87D5-3782D9392C8C}">
      <dgm:prSet/>
      <dgm:spPr/>
      <dgm:t>
        <a:bodyPr/>
        <a:lstStyle/>
        <a:p>
          <a:pPr>
            <a:defRPr cap="all"/>
          </a:pPr>
          <a:r>
            <a:rPr lang="en-US"/>
            <a:t>thinking (reflecting) on the experience</a:t>
          </a:r>
        </a:p>
      </dgm:t>
    </dgm:pt>
    <dgm:pt modelId="{DBCC42C2-B724-4BE5-AC89-1E4CD25F87F7}" type="parTrans" cxnId="{91E11B66-F433-48CF-A9A5-BDA6B89C52A8}">
      <dgm:prSet/>
      <dgm:spPr/>
      <dgm:t>
        <a:bodyPr/>
        <a:lstStyle/>
        <a:p>
          <a:endParaRPr lang="en-US"/>
        </a:p>
      </dgm:t>
    </dgm:pt>
    <dgm:pt modelId="{1C2AA160-E16C-4459-92F3-CCCA4430342C}" type="sibTrans" cxnId="{91E11B66-F433-48CF-A9A5-BDA6B89C52A8}">
      <dgm:prSet/>
      <dgm:spPr/>
      <dgm:t>
        <a:bodyPr/>
        <a:lstStyle/>
        <a:p>
          <a:endParaRPr lang="en-US"/>
        </a:p>
      </dgm:t>
    </dgm:pt>
    <dgm:pt modelId="{D0258090-27AA-4714-B46B-9B7ED741CAF8}">
      <dgm:prSet/>
      <dgm:spPr/>
      <dgm:t>
        <a:bodyPr/>
        <a:lstStyle/>
        <a:p>
          <a:pPr>
            <a:defRPr cap="all"/>
          </a:pPr>
          <a:r>
            <a:rPr lang="en-US"/>
            <a:t>learning from the experience.</a:t>
          </a:r>
        </a:p>
      </dgm:t>
    </dgm:pt>
    <dgm:pt modelId="{F4D598AF-D53F-443C-A775-54F91B79AE7A}" type="parTrans" cxnId="{5E2048FA-7A22-49A9-956E-C3C594032EBC}">
      <dgm:prSet/>
      <dgm:spPr/>
      <dgm:t>
        <a:bodyPr/>
        <a:lstStyle/>
        <a:p>
          <a:endParaRPr lang="en-US"/>
        </a:p>
      </dgm:t>
    </dgm:pt>
    <dgm:pt modelId="{7F472B99-63A4-4E0F-8926-48FB3AE0FDED}" type="sibTrans" cxnId="{5E2048FA-7A22-49A9-956E-C3C594032EBC}">
      <dgm:prSet/>
      <dgm:spPr/>
      <dgm:t>
        <a:bodyPr/>
        <a:lstStyle/>
        <a:p>
          <a:endParaRPr lang="en-US"/>
        </a:p>
      </dgm:t>
    </dgm:pt>
    <dgm:pt modelId="{54A72FF4-FD75-44D7-8FA6-975099104432}" type="pres">
      <dgm:prSet presAssocID="{397F71DD-C6A5-4338-AEFC-6133D63C9387}" presName="root" presStyleCnt="0">
        <dgm:presLayoutVars>
          <dgm:dir/>
          <dgm:resizeHandles val="exact"/>
        </dgm:presLayoutVars>
      </dgm:prSet>
      <dgm:spPr/>
    </dgm:pt>
    <dgm:pt modelId="{FB0013D8-3F3F-42D8-B050-3DE704768D69}" type="pres">
      <dgm:prSet presAssocID="{459E818B-E8C7-4E5D-9955-494151B0E047}" presName="compNode" presStyleCnt="0"/>
      <dgm:spPr/>
    </dgm:pt>
    <dgm:pt modelId="{D0765B28-B3E3-433B-B4C2-750648AEC11C}" type="pres">
      <dgm:prSet presAssocID="{459E818B-E8C7-4E5D-9955-494151B0E047}" presName="iconBgRect" presStyleLbl="bgShp" presStyleIdx="0" presStyleCnt="4"/>
      <dgm:spPr/>
    </dgm:pt>
    <dgm:pt modelId="{4743301D-32C9-4EBF-9E5C-6E752DF88A7E}" type="pres">
      <dgm:prSet presAssocID="{459E818B-E8C7-4E5D-9955-494151B0E0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02FD8D-3213-4E70-8565-DA42B86706A1}" type="pres">
      <dgm:prSet presAssocID="{459E818B-E8C7-4E5D-9955-494151B0E047}" presName="spaceRect" presStyleCnt="0"/>
      <dgm:spPr/>
    </dgm:pt>
    <dgm:pt modelId="{11B0A287-E797-445F-8F95-B3E5F1F8B671}" type="pres">
      <dgm:prSet presAssocID="{459E818B-E8C7-4E5D-9955-494151B0E047}" presName="textRect" presStyleLbl="revTx" presStyleIdx="0" presStyleCnt="4">
        <dgm:presLayoutVars>
          <dgm:chMax val="1"/>
          <dgm:chPref val="1"/>
        </dgm:presLayoutVars>
      </dgm:prSet>
      <dgm:spPr/>
    </dgm:pt>
    <dgm:pt modelId="{01D6DB9B-86E4-42B4-BF7C-E26478FEBBEA}" type="pres">
      <dgm:prSet presAssocID="{58E03A34-846B-4FA5-9A15-C54B1BEF0C1A}" presName="sibTrans" presStyleCnt="0"/>
      <dgm:spPr/>
    </dgm:pt>
    <dgm:pt modelId="{363F6902-66CE-4A5C-9B1C-9F024D1EB51A}" type="pres">
      <dgm:prSet presAssocID="{58B11155-AB46-4849-9D35-C08A952EAF13}" presName="compNode" presStyleCnt="0"/>
      <dgm:spPr/>
    </dgm:pt>
    <dgm:pt modelId="{442E5730-EB18-435D-A055-FFA19EF67005}" type="pres">
      <dgm:prSet presAssocID="{58B11155-AB46-4849-9D35-C08A952EAF13}" presName="iconBgRect" presStyleLbl="bgShp" presStyleIdx="1" presStyleCnt="4"/>
      <dgm:spPr/>
    </dgm:pt>
    <dgm:pt modelId="{F0B49BA6-09B4-46B0-8BD1-D08184925E55}" type="pres">
      <dgm:prSet presAssocID="{58B11155-AB46-4849-9D35-C08A952EAF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03AA131-E3E7-4F7E-993A-DC5FC884E209}" type="pres">
      <dgm:prSet presAssocID="{58B11155-AB46-4849-9D35-C08A952EAF13}" presName="spaceRect" presStyleCnt="0"/>
      <dgm:spPr/>
    </dgm:pt>
    <dgm:pt modelId="{69FC4763-A054-4C45-A647-8A100B711D3A}" type="pres">
      <dgm:prSet presAssocID="{58B11155-AB46-4849-9D35-C08A952EAF13}" presName="textRect" presStyleLbl="revTx" presStyleIdx="1" presStyleCnt="4">
        <dgm:presLayoutVars>
          <dgm:chMax val="1"/>
          <dgm:chPref val="1"/>
        </dgm:presLayoutVars>
      </dgm:prSet>
      <dgm:spPr/>
    </dgm:pt>
    <dgm:pt modelId="{91ED9AD7-1D6F-43DE-9F6D-B7E790400B41}" type="pres">
      <dgm:prSet presAssocID="{9B08CB71-7F2E-4712-A394-1BE636C92B92}" presName="sibTrans" presStyleCnt="0"/>
      <dgm:spPr/>
    </dgm:pt>
    <dgm:pt modelId="{6EBF1AC0-4164-4863-8E67-EFE5117A9DB2}" type="pres">
      <dgm:prSet presAssocID="{E0DEC22E-2F20-4229-87D5-3782D9392C8C}" presName="compNode" presStyleCnt="0"/>
      <dgm:spPr/>
    </dgm:pt>
    <dgm:pt modelId="{8239CFD7-CDD4-4AE8-B0B5-5942FD50A796}" type="pres">
      <dgm:prSet presAssocID="{E0DEC22E-2F20-4229-87D5-3782D9392C8C}" presName="iconBgRect" presStyleLbl="bgShp" presStyleIdx="2" presStyleCnt="4"/>
      <dgm:spPr/>
    </dgm:pt>
    <dgm:pt modelId="{A1360CAE-F95C-4A33-9ECA-5194B54C4338}" type="pres">
      <dgm:prSet presAssocID="{E0DEC22E-2F20-4229-87D5-3782D9392C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48EDF6D1-5A43-4088-9301-8DA823E38763}" type="pres">
      <dgm:prSet presAssocID="{E0DEC22E-2F20-4229-87D5-3782D9392C8C}" presName="spaceRect" presStyleCnt="0"/>
      <dgm:spPr/>
    </dgm:pt>
    <dgm:pt modelId="{70100367-E59B-43F2-B5C8-C9A6CD78FDD0}" type="pres">
      <dgm:prSet presAssocID="{E0DEC22E-2F20-4229-87D5-3782D9392C8C}" presName="textRect" presStyleLbl="revTx" presStyleIdx="2" presStyleCnt="4">
        <dgm:presLayoutVars>
          <dgm:chMax val="1"/>
          <dgm:chPref val="1"/>
        </dgm:presLayoutVars>
      </dgm:prSet>
      <dgm:spPr/>
    </dgm:pt>
    <dgm:pt modelId="{52060634-C74E-493B-BEA7-2AFE9D0FFBA3}" type="pres">
      <dgm:prSet presAssocID="{1C2AA160-E16C-4459-92F3-CCCA4430342C}" presName="sibTrans" presStyleCnt="0"/>
      <dgm:spPr/>
    </dgm:pt>
    <dgm:pt modelId="{E5D9E141-BCC0-4ECD-BAAB-A221AA0C3A10}" type="pres">
      <dgm:prSet presAssocID="{D0258090-27AA-4714-B46B-9B7ED741CAF8}" presName="compNode" presStyleCnt="0"/>
      <dgm:spPr/>
    </dgm:pt>
    <dgm:pt modelId="{7886FAFB-ED2D-4BDB-9253-A2895A0A0130}" type="pres">
      <dgm:prSet presAssocID="{D0258090-27AA-4714-B46B-9B7ED741CAF8}" presName="iconBgRect" presStyleLbl="bgShp" presStyleIdx="3" presStyleCnt="4"/>
      <dgm:spPr/>
    </dgm:pt>
    <dgm:pt modelId="{18C6F704-981D-4912-8FCD-026D0D9B227B}" type="pres">
      <dgm:prSet presAssocID="{D0258090-27AA-4714-B46B-9B7ED741CA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E9C2F11C-F905-4AF2-975E-D024D8570AF2}" type="pres">
      <dgm:prSet presAssocID="{D0258090-27AA-4714-B46B-9B7ED741CAF8}" presName="spaceRect" presStyleCnt="0"/>
      <dgm:spPr/>
    </dgm:pt>
    <dgm:pt modelId="{9C413CDB-6011-42B9-A605-9FEF67B82F98}" type="pres">
      <dgm:prSet presAssocID="{D0258090-27AA-4714-B46B-9B7ED741CAF8}" presName="textRect" presStyleLbl="revTx" presStyleIdx="3" presStyleCnt="4">
        <dgm:presLayoutVars>
          <dgm:chMax val="1"/>
          <dgm:chPref val="1"/>
        </dgm:presLayoutVars>
      </dgm:prSet>
      <dgm:spPr/>
    </dgm:pt>
  </dgm:ptLst>
  <dgm:cxnLst>
    <dgm:cxn modelId="{140C5319-F765-4812-BB0A-AF728EC66AC8}" type="presOf" srcId="{D0258090-27AA-4714-B46B-9B7ED741CAF8}" destId="{9C413CDB-6011-42B9-A605-9FEF67B82F98}" srcOrd="0" destOrd="0" presId="urn:microsoft.com/office/officeart/2018/5/layout/IconCircleLabelList"/>
    <dgm:cxn modelId="{C5AC8C21-9690-4B98-8DC7-93B7F974B25A}" type="presOf" srcId="{459E818B-E8C7-4E5D-9955-494151B0E047}" destId="{11B0A287-E797-445F-8F95-B3E5F1F8B671}" srcOrd="0" destOrd="0" presId="urn:microsoft.com/office/officeart/2018/5/layout/IconCircleLabelList"/>
    <dgm:cxn modelId="{B6D7F544-92CF-46DC-A8E7-BB826C093E8C}" type="presOf" srcId="{397F71DD-C6A5-4338-AEFC-6133D63C9387}" destId="{54A72FF4-FD75-44D7-8FA6-975099104432}" srcOrd="0" destOrd="0" presId="urn:microsoft.com/office/officeart/2018/5/layout/IconCircleLabelList"/>
    <dgm:cxn modelId="{91E11B66-F433-48CF-A9A5-BDA6B89C52A8}" srcId="{397F71DD-C6A5-4338-AEFC-6133D63C9387}" destId="{E0DEC22E-2F20-4229-87D5-3782D9392C8C}" srcOrd="2" destOrd="0" parTransId="{DBCC42C2-B724-4BE5-AC89-1E4CD25F87F7}" sibTransId="{1C2AA160-E16C-4459-92F3-CCCA4430342C}"/>
    <dgm:cxn modelId="{87132D74-5B71-4C1E-8C42-487A96263C7A}" srcId="{397F71DD-C6A5-4338-AEFC-6133D63C9387}" destId="{58B11155-AB46-4849-9D35-C08A952EAF13}" srcOrd="1" destOrd="0" parTransId="{817F9C6A-BE34-4C23-9393-2849F9FC9A2F}" sibTransId="{9B08CB71-7F2E-4712-A394-1BE636C92B92}"/>
    <dgm:cxn modelId="{64897375-CD61-4C10-AAC7-1F015EEDBC4D}" type="presOf" srcId="{58B11155-AB46-4849-9D35-C08A952EAF13}" destId="{69FC4763-A054-4C45-A647-8A100B711D3A}" srcOrd="0" destOrd="0" presId="urn:microsoft.com/office/officeart/2018/5/layout/IconCircleLabelList"/>
    <dgm:cxn modelId="{4C4066D3-0A57-4B3E-840D-324F34F9A33E}" type="presOf" srcId="{E0DEC22E-2F20-4229-87D5-3782D9392C8C}" destId="{70100367-E59B-43F2-B5C8-C9A6CD78FDD0}" srcOrd="0" destOrd="0" presId="urn:microsoft.com/office/officeart/2018/5/layout/IconCircleLabelList"/>
    <dgm:cxn modelId="{5DF265EF-E595-42E8-BB30-FAE6BCB97EAF}" srcId="{397F71DD-C6A5-4338-AEFC-6133D63C9387}" destId="{459E818B-E8C7-4E5D-9955-494151B0E047}" srcOrd="0" destOrd="0" parTransId="{D43C391B-B96A-4723-845F-55183C9046BC}" sibTransId="{58E03A34-846B-4FA5-9A15-C54B1BEF0C1A}"/>
    <dgm:cxn modelId="{5E2048FA-7A22-49A9-956E-C3C594032EBC}" srcId="{397F71DD-C6A5-4338-AEFC-6133D63C9387}" destId="{D0258090-27AA-4714-B46B-9B7ED741CAF8}" srcOrd="3" destOrd="0" parTransId="{F4D598AF-D53F-443C-A775-54F91B79AE7A}" sibTransId="{7F472B99-63A4-4E0F-8926-48FB3AE0FDED}"/>
    <dgm:cxn modelId="{42B1B911-B360-438C-BBDD-8003F2D95F89}" type="presParOf" srcId="{54A72FF4-FD75-44D7-8FA6-975099104432}" destId="{FB0013D8-3F3F-42D8-B050-3DE704768D69}" srcOrd="0" destOrd="0" presId="urn:microsoft.com/office/officeart/2018/5/layout/IconCircleLabelList"/>
    <dgm:cxn modelId="{8B33646B-0457-4D06-BC51-9A28DA962770}" type="presParOf" srcId="{FB0013D8-3F3F-42D8-B050-3DE704768D69}" destId="{D0765B28-B3E3-433B-B4C2-750648AEC11C}" srcOrd="0" destOrd="0" presId="urn:microsoft.com/office/officeart/2018/5/layout/IconCircleLabelList"/>
    <dgm:cxn modelId="{6C1CEC8B-1B10-4E3F-A5D9-2BC0516AC273}" type="presParOf" srcId="{FB0013D8-3F3F-42D8-B050-3DE704768D69}" destId="{4743301D-32C9-4EBF-9E5C-6E752DF88A7E}" srcOrd="1" destOrd="0" presId="urn:microsoft.com/office/officeart/2018/5/layout/IconCircleLabelList"/>
    <dgm:cxn modelId="{BD055809-C159-4E02-B5F2-C0E588614EC3}" type="presParOf" srcId="{FB0013D8-3F3F-42D8-B050-3DE704768D69}" destId="{8902FD8D-3213-4E70-8565-DA42B86706A1}" srcOrd="2" destOrd="0" presId="urn:microsoft.com/office/officeart/2018/5/layout/IconCircleLabelList"/>
    <dgm:cxn modelId="{71C57D61-D8D8-4224-B347-F92506C0ED7F}" type="presParOf" srcId="{FB0013D8-3F3F-42D8-B050-3DE704768D69}" destId="{11B0A287-E797-445F-8F95-B3E5F1F8B671}" srcOrd="3" destOrd="0" presId="urn:microsoft.com/office/officeart/2018/5/layout/IconCircleLabelList"/>
    <dgm:cxn modelId="{1584A5DA-4ADA-4CC4-8F9D-0ADFF3308E4B}" type="presParOf" srcId="{54A72FF4-FD75-44D7-8FA6-975099104432}" destId="{01D6DB9B-86E4-42B4-BF7C-E26478FEBBEA}" srcOrd="1" destOrd="0" presId="urn:microsoft.com/office/officeart/2018/5/layout/IconCircleLabelList"/>
    <dgm:cxn modelId="{37FF3768-924C-4712-9909-3E42C7DD833F}" type="presParOf" srcId="{54A72FF4-FD75-44D7-8FA6-975099104432}" destId="{363F6902-66CE-4A5C-9B1C-9F024D1EB51A}" srcOrd="2" destOrd="0" presId="urn:microsoft.com/office/officeart/2018/5/layout/IconCircleLabelList"/>
    <dgm:cxn modelId="{F54F909A-C5C1-4BD7-815C-9339B071440C}" type="presParOf" srcId="{363F6902-66CE-4A5C-9B1C-9F024D1EB51A}" destId="{442E5730-EB18-435D-A055-FFA19EF67005}" srcOrd="0" destOrd="0" presId="urn:microsoft.com/office/officeart/2018/5/layout/IconCircleLabelList"/>
    <dgm:cxn modelId="{C1BE1E2C-6D8E-4002-8565-783CC0FF1D16}" type="presParOf" srcId="{363F6902-66CE-4A5C-9B1C-9F024D1EB51A}" destId="{F0B49BA6-09B4-46B0-8BD1-D08184925E55}" srcOrd="1" destOrd="0" presId="urn:microsoft.com/office/officeart/2018/5/layout/IconCircleLabelList"/>
    <dgm:cxn modelId="{AAC71B2A-FDEA-46E0-95F4-327E676C09F1}" type="presParOf" srcId="{363F6902-66CE-4A5C-9B1C-9F024D1EB51A}" destId="{403AA131-E3E7-4F7E-993A-DC5FC884E209}" srcOrd="2" destOrd="0" presId="urn:microsoft.com/office/officeart/2018/5/layout/IconCircleLabelList"/>
    <dgm:cxn modelId="{66BAC007-52A5-41A9-8419-B8D275F24326}" type="presParOf" srcId="{363F6902-66CE-4A5C-9B1C-9F024D1EB51A}" destId="{69FC4763-A054-4C45-A647-8A100B711D3A}" srcOrd="3" destOrd="0" presId="urn:microsoft.com/office/officeart/2018/5/layout/IconCircleLabelList"/>
    <dgm:cxn modelId="{8079F06C-FE7C-496B-9F71-0BF86DC290EC}" type="presParOf" srcId="{54A72FF4-FD75-44D7-8FA6-975099104432}" destId="{91ED9AD7-1D6F-43DE-9F6D-B7E790400B41}" srcOrd="3" destOrd="0" presId="urn:microsoft.com/office/officeart/2018/5/layout/IconCircleLabelList"/>
    <dgm:cxn modelId="{D6F3D3A8-3652-48E6-AA7C-20368E2CA5D8}" type="presParOf" srcId="{54A72FF4-FD75-44D7-8FA6-975099104432}" destId="{6EBF1AC0-4164-4863-8E67-EFE5117A9DB2}" srcOrd="4" destOrd="0" presId="urn:microsoft.com/office/officeart/2018/5/layout/IconCircleLabelList"/>
    <dgm:cxn modelId="{7661463D-BA9F-4763-AC03-0A84B38A834C}" type="presParOf" srcId="{6EBF1AC0-4164-4863-8E67-EFE5117A9DB2}" destId="{8239CFD7-CDD4-4AE8-B0B5-5942FD50A796}" srcOrd="0" destOrd="0" presId="urn:microsoft.com/office/officeart/2018/5/layout/IconCircleLabelList"/>
    <dgm:cxn modelId="{517E591E-27C3-490C-885D-555A58597B18}" type="presParOf" srcId="{6EBF1AC0-4164-4863-8E67-EFE5117A9DB2}" destId="{A1360CAE-F95C-4A33-9ECA-5194B54C4338}" srcOrd="1" destOrd="0" presId="urn:microsoft.com/office/officeart/2018/5/layout/IconCircleLabelList"/>
    <dgm:cxn modelId="{6D239550-D078-4E2C-9B40-22C0D331E479}" type="presParOf" srcId="{6EBF1AC0-4164-4863-8E67-EFE5117A9DB2}" destId="{48EDF6D1-5A43-4088-9301-8DA823E38763}" srcOrd="2" destOrd="0" presId="urn:microsoft.com/office/officeart/2018/5/layout/IconCircleLabelList"/>
    <dgm:cxn modelId="{125AAE05-F5EB-45D9-A755-1C30F0A75A2A}" type="presParOf" srcId="{6EBF1AC0-4164-4863-8E67-EFE5117A9DB2}" destId="{70100367-E59B-43F2-B5C8-C9A6CD78FDD0}" srcOrd="3" destOrd="0" presId="urn:microsoft.com/office/officeart/2018/5/layout/IconCircleLabelList"/>
    <dgm:cxn modelId="{6B7C3C2E-126D-4629-9C69-2CBB2D0D244B}" type="presParOf" srcId="{54A72FF4-FD75-44D7-8FA6-975099104432}" destId="{52060634-C74E-493B-BEA7-2AFE9D0FFBA3}" srcOrd="5" destOrd="0" presId="urn:microsoft.com/office/officeart/2018/5/layout/IconCircleLabelList"/>
    <dgm:cxn modelId="{F4EBD34F-D89A-4026-BF98-8D43304475CE}" type="presParOf" srcId="{54A72FF4-FD75-44D7-8FA6-975099104432}" destId="{E5D9E141-BCC0-4ECD-BAAB-A221AA0C3A10}" srcOrd="6" destOrd="0" presId="urn:microsoft.com/office/officeart/2018/5/layout/IconCircleLabelList"/>
    <dgm:cxn modelId="{31A5ECB8-DF7E-448D-8317-06FA7E7633D2}" type="presParOf" srcId="{E5D9E141-BCC0-4ECD-BAAB-A221AA0C3A10}" destId="{7886FAFB-ED2D-4BDB-9253-A2895A0A0130}" srcOrd="0" destOrd="0" presId="urn:microsoft.com/office/officeart/2018/5/layout/IconCircleLabelList"/>
    <dgm:cxn modelId="{46C57C00-4461-4188-9261-646C5AB49D69}" type="presParOf" srcId="{E5D9E141-BCC0-4ECD-BAAB-A221AA0C3A10}" destId="{18C6F704-981D-4912-8FCD-026D0D9B227B}" srcOrd="1" destOrd="0" presId="urn:microsoft.com/office/officeart/2018/5/layout/IconCircleLabelList"/>
    <dgm:cxn modelId="{77947B2F-C541-408E-BAF4-8F09E2A87DBC}" type="presParOf" srcId="{E5D9E141-BCC0-4ECD-BAAB-A221AA0C3A10}" destId="{E9C2F11C-F905-4AF2-975E-D024D8570AF2}" srcOrd="2" destOrd="0" presId="urn:microsoft.com/office/officeart/2018/5/layout/IconCircleLabelList"/>
    <dgm:cxn modelId="{7E22D3D4-1AD8-498A-8CA9-9F9619BF1CAF}" type="presParOf" srcId="{E5D9E141-BCC0-4ECD-BAAB-A221AA0C3A10}" destId="{9C413CDB-6011-42B9-A605-9FEF67B82F9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FEA5F9-7A82-42C1-B262-3D907C58F1C5}" type="doc">
      <dgm:prSet loTypeId="urn:microsoft.com/office/officeart/2005/8/layout/default" loCatId="list" qsTypeId="urn:microsoft.com/office/officeart/2005/8/quickstyle/simple1" qsCatId="simple" csTypeId="urn:microsoft.com/office/officeart/2005/8/colors/accent6_2" csCatId="accent6" phldr="1"/>
      <dgm:spPr/>
      <dgm:t>
        <a:bodyPr/>
        <a:lstStyle/>
        <a:p>
          <a:endParaRPr lang="en-GB"/>
        </a:p>
      </dgm:t>
    </dgm:pt>
    <dgm:pt modelId="{13BEE186-DB0C-44C0-B456-A8300CF5EAFE}">
      <dgm:prSet phldrT="[Text]"/>
      <dgm:spPr/>
      <dgm:t>
        <a:bodyPr/>
        <a:lstStyle/>
        <a:p>
          <a:r>
            <a:rPr lang="en-GB" b="1" i="1" dirty="0"/>
            <a:t>Interaction</a:t>
          </a:r>
        </a:p>
      </dgm:t>
    </dgm:pt>
    <dgm:pt modelId="{F06D9820-AD22-4E10-993C-BCA3100D7227}" type="parTrans" cxnId="{2CCDED75-9B49-41A2-AFAD-67453D5DAEF5}">
      <dgm:prSet/>
      <dgm:spPr/>
      <dgm:t>
        <a:bodyPr/>
        <a:lstStyle/>
        <a:p>
          <a:endParaRPr lang="en-GB"/>
        </a:p>
      </dgm:t>
    </dgm:pt>
    <dgm:pt modelId="{0B26EAC2-6281-4397-9896-1BB4738C24A4}" type="sibTrans" cxnId="{2CCDED75-9B49-41A2-AFAD-67453D5DAEF5}">
      <dgm:prSet/>
      <dgm:spPr/>
      <dgm:t>
        <a:bodyPr/>
        <a:lstStyle/>
        <a:p>
          <a:endParaRPr lang="en-GB"/>
        </a:p>
      </dgm:t>
    </dgm:pt>
    <dgm:pt modelId="{0F6455B2-B2CA-4E35-843E-EF6B352F9ADE}">
      <dgm:prSet phldrT="[Text]"/>
      <dgm:spPr/>
      <dgm:t>
        <a:bodyPr/>
        <a:lstStyle/>
        <a:p>
          <a:r>
            <a:rPr lang="en-GB" b="1" i="1" dirty="0"/>
            <a:t>Communication</a:t>
          </a:r>
        </a:p>
      </dgm:t>
    </dgm:pt>
    <dgm:pt modelId="{04D79832-23D4-43C8-BAFE-64474D33339B}" type="parTrans" cxnId="{066996C7-756E-44DD-A39D-F24D1383632A}">
      <dgm:prSet/>
      <dgm:spPr/>
      <dgm:t>
        <a:bodyPr/>
        <a:lstStyle/>
        <a:p>
          <a:endParaRPr lang="en-GB"/>
        </a:p>
      </dgm:t>
    </dgm:pt>
    <dgm:pt modelId="{6F5AF68D-A5DF-4640-B520-E846BE3D786D}" type="sibTrans" cxnId="{066996C7-756E-44DD-A39D-F24D1383632A}">
      <dgm:prSet/>
      <dgm:spPr/>
      <dgm:t>
        <a:bodyPr/>
        <a:lstStyle/>
        <a:p>
          <a:endParaRPr lang="en-GB"/>
        </a:p>
      </dgm:t>
    </dgm:pt>
    <dgm:pt modelId="{62664A70-F81A-494E-8929-70DB9617FF80}">
      <dgm:prSet phldrT="[Text]"/>
      <dgm:spPr/>
      <dgm:t>
        <a:bodyPr/>
        <a:lstStyle/>
        <a:p>
          <a:r>
            <a:rPr lang="en-GB" b="1" i="1" dirty="0"/>
            <a:t>Relationship</a:t>
          </a:r>
        </a:p>
      </dgm:t>
    </dgm:pt>
    <dgm:pt modelId="{3A60D304-4C36-4705-8709-8BA169B999C4}" type="parTrans" cxnId="{32B3A96D-902E-4C4B-9D2B-E9A51943CD8D}">
      <dgm:prSet/>
      <dgm:spPr/>
      <dgm:t>
        <a:bodyPr/>
        <a:lstStyle/>
        <a:p>
          <a:endParaRPr lang="en-GB"/>
        </a:p>
      </dgm:t>
    </dgm:pt>
    <dgm:pt modelId="{AF1C1B65-A395-4E35-B03B-5F63527B3888}" type="sibTrans" cxnId="{32B3A96D-902E-4C4B-9D2B-E9A51943CD8D}">
      <dgm:prSet/>
      <dgm:spPr/>
      <dgm:t>
        <a:bodyPr/>
        <a:lstStyle/>
        <a:p>
          <a:endParaRPr lang="en-GB"/>
        </a:p>
      </dgm:t>
    </dgm:pt>
    <dgm:pt modelId="{0692EC52-45CC-4071-BADE-56F8CDAADCE4}">
      <dgm:prSet phldrT="[Text]"/>
      <dgm:spPr/>
      <dgm:t>
        <a:bodyPr/>
        <a:lstStyle/>
        <a:p>
          <a:r>
            <a:rPr lang="en-GB" b="1" i="1" dirty="0"/>
            <a:t>Interconnection</a:t>
          </a:r>
        </a:p>
      </dgm:t>
    </dgm:pt>
    <dgm:pt modelId="{A054F46E-AC9C-4473-BAA1-AE507E509380}" type="parTrans" cxnId="{91D00659-A4EA-41F2-9E2C-E3A7E151C80A}">
      <dgm:prSet/>
      <dgm:spPr/>
      <dgm:t>
        <a:bodyPr/>
        <a:lstStyle/>
        <a:p>
          <a:endParaRPr lang="en-GB"/>
        </a:p>
      </dgm:t>
    </dgm:pt>
    <dgm:pt modelId="{605591F8-558D-4338-B83D-48AE9295042A}" type="sibTrans" cxnId="{91D00659-A4EA-41F2-9E2C-E3A7E151C80A}">
      <dgm:prSet/>
      <dgm:spPr/>
      <dgm:t>
        <a:bodyPr/>
        <a:lstStyle/>
        <a:p>
          <a:endParaRPr lang="en-GB"/>
        </a:p>
      </dgm:t>
    </dgm:pt>
    <dgm:pt modelId="{EAFDE551-ED95-40C8-B7DD-01195908BED4}" type="pres">
      <dgm:prSet presAssocID="{1DFEA5F9-7A82-42C1-B262-3D907C58F1C5}" presName="diagram" presStyleCnt="0">
        <dgm:presLayoutVars>
          <dgm:dir/>
          <dgm:resizeHandles val="exact"/>
        </dgm:presLayoutVars>
      </dgm:prSet>
      <dgm:spPr/>
    </dgm:pt>
    <dgm:pt modelId="{C00B98EF-128E-4717-8E9C-5F4392B3404E}" type="pres">
      <dgm:prSet presAssocID="{13BEE186-DB0C-44C0-B456-A8300CF5EAFE}" presName="node" presStyleLbl="node1" presStyleIdx="0" presStyleCnt="4">
        <dgm:presLayoutVars>
          <dgm:bulletEnabled val="1"/>
        </dgm:presLayoutVars>
      </dgm:prSet>
      <dgm:spPr/>
    </dgm:pt>
    <dgm:pt modelId="{2F0D5E32-C98F-488D-9D0D-2C5731EA17F1}" type="pres">
      <dgm:prSet presAssocID="{0B26EAC2-6281-4397-9896-1BB4738C24A4}" presName="sibTrans" presStyleCnt="0"/>
      <dgm:spPr/>
    </dgm:pt>
    <dgm:pt modelId="{44B99126-B75C-4A8C-94EF-A4CD8AEC95ED}" type="pres">
      <dgm:prSet presAssocID="{0F6455B2-B2CA-4E35-843E-EF6B352F9ADE}" presName="node" presStyleLbl="node1" presStyleIdx="1" presStyleCnt="4">
        <dgm:presLayoutVars>
          <dgm:bulletEnabled val="1"/>
        </dgm:presLayoutVars>
      </dgm:prSet>
      <dgm:spPr/>
    </dgm:pt>
    <dgm:pt modelId="{52792BD3-DAE3-445A-BA03-81472F994F18}" type="pres">
      <dgm:prSet presAssocID="{6F5AF68D-A5DF-4640-B520-E846BE3D786D}" presName="sibTrans" presStyleCnt="0"/>
      <dgm:spPr/>
    </dgm:pt>
    <dgm:pt modelId="{5A793FA8-29E0-433C-BA1E-70242371BBDC}" type="pres">
      <dgm:prSet presAssocID="{62664A70-F81A-494E-8929-70DB9617FF80}" presName="node" presStyleLbl="node1" presStyleIdx="2" presStyleCnt="4">
        <dgm:presLayoutVars>
          <dgm:bulletEnabled val="1"/>
        </dgm:presLayoutVars>
      </dgm:prSet>
      <dgm:spPr/>
    </dgm:pt>
    <dgm:pt modelId="{D924AF28-4B84-463F-A566-24EA2F4491D2}" type="pres">
      <dgm:prSet presAssocID="{AF1C1B65-A395-4E35-B03B-5F63527B3888}" presName="sibTrans" presStyleCnt="0"/>
      <dgm:spPr/>
    </dgm:pt>
    <dgm:pt modelId="{1D5BCA30-95F6-4ECD-A613-38557063D00E}" type="pres">
      <dgm:prSet presAssocID="{0692EC52-45CC-4071-BADE-56F8CDAADCE4}" presName="node" presStyleLbl="node1" presStyleIdx="3" presStyleCnt="4">
        <dgm:presLayoutVars>
          <dgm:bulletEnabled val="1"/>
        </dgm:presLayoutVars>
      </dgm:prSet>
      <dgm:spPr/>
    </dgm:pt>
  </dgm:ptLst>
  <dgm:cxnLst>
    <dgm:cxn modelId="{A9A39744-EF16-48E0-A19A-15B6C84440D1}" type="presOf" srcId="{1DFEA5F9-7A82-42C1-B262-3D907C58F1C5}" destId="{EAFDE551-ED95-40C8-B7DD-01195908BED4}" srcOrd="0" destOrd="0" presId="urn:microsoft.com/office/officeart/2005/8/layout/default"/>
    <dgm:cxn modelId="{DA7EC74C-5368-4742-9549-CC6E138A272C}" type="presOf" srcId="{0692EC52-45CC-4071-BADE-56F8CDAADCE4}" destId="{1D5BCA30-95F6-4ECD-A613-38557063D00E}" srcOrd="0" destOrd="0" presId="urn:microsoft.com/office/officeart/2005/8/layout/default"/>
    <dgm:cxn modelId="{91D00659-A4EA-41F2-9E2C-E3A7E151C80A}" srcId="{1DFEA5F9-7A82-42C1-B262-3D907C58F1C5}" destId="{0692EC52-45CC-4071-BADE-56F8CDAADCE4}" srcOrd="3" destOrd="0" parTransId="{A054F46E-AC9C-4473-BAA1-AE507E509380}" sibTransId="{605591F8-558D-4338-B83D-48AE9295042A}"/>
    <dgm:cxn modelId="{76EFF163-ED6E-44F0-80E2-2428F4C765B2}" type="presOf" srcId="{13BEE186-DB0C-44C0-B456-A8300CF5EAFE}" destId="{C00B98EF-128E-4717-8E9C-5F4392B3404E}" srcOrd="0" destOrd="0" presId="urn:microsoft.com/office/officeart/2005/8/layout/default"/>
    <dgm:cxn modelId="{32B3A96D-902E-4C4B-9D2B-E9A51943CD8D}" srcId="{1DFEA5F9-7A82-42C1-B262-3D907C58F1C5}" destId="{62664A70-F81A-494E-8929-70DB9617FF80}" srcOrd="2" destOrd="0" parTransId="{3A60D304-4C36-4705-8709-8BA169B999C4}" sibTransId="{AF1C1B65-A395-4E35-B03B-5F63527B3888}"/>
    <dgm:cxn modelId="{2CCDED75-9B49-41A2-AFAD-67453D5DAEF5}" srcId="{1DFEA5F9-7A82-42C1-B262-3D907C58F1C5}" destId="{13BEE186-DB0C-44C0-B456-A8300CF5EAFE}" srcOrd="0" destOrd="0" parTransId="{F06D9820-AD22-4E10-993C-BCA3100D7227}" sibTransId="{0B26EAC2-6281-4397-9896-1BB4738C24A4}"/>
    <dgm:cxn modelId="{072B7290-2CF2-4A60-8794-2DABF2AB701B}" type="presOf" srcId="{62664A70-F81A-494E-8929-70DB9617FF80}" destId="{5A793FA8-29E0-433C-BA1E-70242371BBDC}" srcOrd="0" destOrd="0" presId="urn:microsoft.com/office/officeart/2005/8/layout/default"/>
    <dgm:cxn modelId="{FE9CD7BE-FE30-44DC-B76E-ED92E57EEA51}" type="presOf" srcId="{0F6455B2-B2CA-4E35-843E-EF6B352F9ADE}" destId="{44B99126-B75C-4A8C-94EF-A4CD8AEC95ED}" srcOrd="0" destOrd="0" presId="urn:microsoft.com/office/officeart/2005/8/layout/default"/>
    <dgm:cxn modelId="{066996C7-756E-44DD-A39D-F24D1383632A}" srcId="{1DFEA5F9-7A82-42C1-B262-3D907C58F1C5}" destId="{0F6455B2-B2CA-4E35-843E-EF6B352F9ADE}" srcOrd="1" destOrd="0" parTransId="{04D79832-23D4-43C8-BAFE-64474D33339B}" sibTransId="{6F5AF68D-A5DF-4640-B520-E846BE3D786D}"/>
    <dgm:cxn modelId="{66EECD9B-2055-47A1-B2D6-EC33B81C5240}" type="presParOf" srcId="{EAFDE551-ED95-40C8-B7DD-01195908BED4}" destId="{C00B98EF-128E-4717-8E9C-5F4392B3404E}" srcOrd="0" destOrd="0" presId="urn:microsoft.com/office/officeart/2005/8/layout/default"/>
    <dgm:cxn modelId="{AF8D553B-BDC2-4247-A13A-F21179D19D08}" type="presParOf" srcId="{EAFDE551-ED95-40C8-B7DD-01195908BED4}" destId="{2F0D5E32-C98F-488D-9D0D-2C5731EA17F1}" srcOrd="1" destOrd="0" presId="urn:microsoft.com/office/officeart/2005/8/layout/default"/>
    <dgm:cxn modelId="{AA47A913-0FA1-450A-AE1E-B8968463956D}" type="presParOf" srcId="{EAFDE551-ED95-40C8-B7DD-01195908BED4}" destId="{44B99126-B75C-4A8C-94EF-A4CD8AEC95ED}" srcOrd="2" destOrd="0" presId="urn:microsoft.com/office/officeart/2005/8/layout/default"/>
    <dgm:cxn modelId="{BF088C99-673F-40D3-A8F3-D11863C1948C}" type="presParOf" srcId="{EAFDE551-ED95-40C8-B7DD-01195908BED4}" destId="{52792BD3-DAE3-445A-BA03-81472F994F18}" srcOrd="3" destOrd="0" presId="urn:microsoft.com/office/officeart/2005/8/layout/default"/>
    <dgm:cxn modelId="{93DCA465-26C8-4617-B406-A63FD484E123}" type="presParOf" srcId="{EAFDE551-ED95-40C8-B7DD-01195908BED4}" destId="{5A793FA8-29E0-433C-BA1E-70242371BBDC}" srcOrd="4" destOrd="0" presId="urn:microsoft.com/office/officeart/2005/8/layout/default"/>
    <dgm:cxn modelId="{5F1025E6-598F-4103-828B-08EA9EF43657}" type="presParOf" srcId="{EAFDE551-ED95-40C8-B7DD-01195908BED4}" destId="{D924AF28-4B84-463F-A566-24EA2F4491D2}" srcOrd="5" destOrd="0" presId="urn:microsoft.com/office/officeart/2005/8/layout/default"/>
    <dgm:cxn modelId="{ECC90F06-33A4-498C-8382-B6E6655C79D5}" type="presParOf" srcId="{EAFDE551-ED95-40C8-B7DD-01195908BED4}" destId="{1D5BCA30-95F6-4ECD-A613-38557063D00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BD4304-304B-4182-9D6A-9F2ECEC0D48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82D0ACC-5DDD-4024-82F0-F2D4D8EA5D76}">
      <dgm:prSet phldrT="[Text]"/>
      <dgm:spPr/>
      <dgm:t>
        <a:bodyPr/>
        <a:lstStyle/>
        <a:p>
          <a:r>
            <a:rPr lang="en-GB" i="1" dirty="0"/>
            <a:t>trust</a:t>
          </a:r>
        </a:p>
      </dgm:t>
    </dgm:pt>
    <dgm:pt modelId="{45CB52DC-A08D-4EEE-9ECC-3B94CB661C13}" type="parTrans" cxnId="{5A32D81F-634B-43D9-B1F7-2752281744E8}">
      <dgm:prSet/>
      <dgm:spPr/>
      <dgm:t>
        <a:bodyPr/>
        <a:lstStyle/>
        <a:p>
          <a:endParaRPr lang="en-GB"/>
        </a:p>
      </dgm:t>
    </dgm:pt>
    <dgm:pt modelId="{FE4245CA-BE84-46C9-BA09-1ACA5F000E04}" type="sibTrans" cxnId="{5A32D81F-634B-43D9-B1F7-2752281744E8}">
      <dgm:prSet/>
      <dgm:spPr/>
      <dgm:t>
        <a:bodyPr/>
        <a:lstStyle/>
        <a:p>
          <a:endParaRPr lang="en-GB"/>
        </a:p>
      </dgm:t>
    </dgm:pt>
    <dgm:pt modelId="{79AC4A95-3739-46EA-A168-F9A4235442F3}">
      <dgm:prSet phldrT="[Text]"/>
      <dgm:spPr/>
      <dgm:t>
        <a:bodyPr/>
        <a:lstStyle/>
        <a:p>
          <a:r>
            <a:rPr lang="en-GB" i="1" dirty="0"/>
            <a:t>autonomy</a:t>
          </a:r>
        </a:p>
      </dgm:t>
    </dgm:pt>
    <dgm:pt modelId="{5E0DDC8E-FB53-40CB-AA86-EE43BF478872}" type="parTrans" cxnId="{3CFFA509-65ED-4242-A781-90C7086A0B45}">
      <dgm:prSet/>
      <dgm:spPr/>
      <dgm:t>
        <a:bodyPr/>
        <a:lstStyle/>
        <a:p>
          <a:endParaRPr lang="en-GB"/>
        </a:p>
      </dgm:t>
    </dgm:pt>
    <dgm:pt modelId="{8BA86196-10C3-4582-91D4-EEA6EF2DDC58}" type="sibTrans" cxnId="{3CFFA509-65ED-4242-A781-90C7086A0B45}">
      <dgm:prSet/>
      <dgm:spPr/>
      <dgm:t>
        <a:bodyPr/>
        <a:lstStyle/>
        <a:p>
          <a:endParaRPr lang="en-GB"/>
        </a:p>
      </dgm:t>
    </dgm:pt>
    <dgm:pt modelId="{AA741A3A-1624-4EDB-95E3-127363079085}">
      <dgm:prSet phldrT="[Text]"/>
      <dgm:spPr/>
      <dgm:t>
        <a:bodyPr/>
        <a:lstStyle/>
        <a:p>
          <a:r>
            <a:rPr lang="en-GB" i="1" dirty="0"/>
            <a:t>support</a:t>
          </a:r>
        </a:p>
      </dgm:t>
    </dgm:pt>
    <dgm:pt modelId="{84503936-B3E1-45BF-9D9C-22291458B4CA}" type="parTrans" cxnId="{2B228760-7CC6-4D00-842E-A6E946FF2100}">
      <dgm:prSet/>
      <dgm:spPr/>
      <dgm:t>
        <a:bodyPr/>
        <a:lstStyle/>
        <a:p>
          <a:endParaRPr lang="en-GB"/>
        </a:p>
      </dgm:t>
    </dgm:pt>
    <dgm:pt modelId="{3A5EF5B1-8E98-420A-AB5E-59B3EF6D5C42}" type="sibTrans" cxnId="{2B228760-7CC6-4D00-842E-A6E946FF2100}">
      <dgm:prSet/>
      <dgm:spPr/>
      <dgm:t>
        <a:bodyPr/>
        <a:lstStyle/>
        <a:p>
          <a:endParaRPr lang="en-GB"/>
        </a:p>
      </dgm:t>
    </dgm:pt>
    <dgm:pt modelId="{E42DFC2C-1ED7-4EC0-A0A9-E8CD837AED95}">
      <dgm:prSet phldrT="[Text]"/>
      <dgm:spPr/>
      <dgm:t>
        <a:bodyPr/>
        <a:lstStyle/>
        <a:p>
          <a:r>
            <a:rPr lang="en-GB" i="1" dirty="0"/>
            <a:t>respect</a:t>
          </a:r>
        </a:p>
      </dgm:t>
    </dgm:pt>
    <dgm:pt modelId="{9F6A7E78-3F4F-4F04-BEB6-C2E4B7E3874D}" type="parTrans" cxnId="{13FD9878-020D-467B-8F7A-E4351915C9C5}">
      <dgm:prSet/>
      <dgm:spPr/>
      <dgm:t>
        <a:bodyPr/>
        <a:lstStyle/>
        <a:p>
          <a:endParaRPr lang="en-GB"/>
        </a:p>
      </dgm:t>
    </dgm:pt>
    <dgm:pt modelId="{3D206E25-2FE8-4C46-B78F-4966C13F8333}" type="sibTrans" cxnId="{13FD9878-020D-467B-8F7A-E4351915C9C5}">
      <dgm:prSet/>
      <dgm:spPr/>
      <dgm:t>
        <a:bodyPr/>
        <a:lstStyle/>
        <a:p>
          <a:endParaRPr lang="en-GB"/>
        </a:p>
      </dgm:t>
    </dgm:pt>
    <dgm:pt modelId="{A8A57235-60CD-43B4-B9BE-6B47BDE1B588}">
      <dgm:prSet phldrT="[Text]"/>
      <dgm:spPr/>
      <dgm:t>
        <a:bodyPr/>
        <a:lstStyle/>
        <a:p>
          <a:r>
            <a:rPr lang="en-GB" i="1" dirty="0"/>
            <a:t>vision</a:t>
          </a:r>
        </a:p>
      </dgm:t>
    </dgm:pt>
    <dgm:pt modelId="{407FD614-684E-4CF9-BDCF-E1ADAA6A6448}" type="parTrans" cxnId="{27D57BC4-D5AC-4E98-8B67-FA40D567DBDF}">
      <dgm:prSet/>
      <dgm:spPr/>
      <dgm:t>
        <a:bodyPr/>
        <a:lstStyle/>
        <a:p>
          <a:endParaRPr lang="en-GB"/>
        </a:p>
      </dgm:t>
    </dgm:pt>
    <dgm:pt modelId="{0EEC1DC2-42DA-441E-BFC9-9ADE4B8D641F}" type="sibTrans" cxnId="{27D57BC4-D5AC-4E98-8B67-FA40D567DBDF}">
      <dgm:prSet/>
      <dgm:spPr/>
      <dgm:t>
        <a:bodyPr/>
        <a:lstStyle/>
        <a:p>
          <a:endParaRPr lang="en-GB"/>
        </a:p>
      </dgm:t>
    </dgm:pt>
    <dgm:pt modelId="{3307838C-79C2-4622-9185-5C902D063A6D}" type="pres">
      <dgm:prSet presAssocID="{3CBD4304-304B-4182-9D6A-9F2ECEC0D486}" presName="diagram" presStyleCnt="0">
        <dgm:presLayoutVars>
          <dgm:dir/>
          <dgm:resizeHandles val="exact"/>
        </dgm:presLayoutVars>
      </dgm:prSet>
      <dgm:spPr/>
    </dgm:pt>
    <dgm:pt modelId="{5DFC392B-6DE2-444A-B43D-EC0C42565B6E}" type="pres">
      <dgm:prSet presAssocID="{082D0ACC-5DDD-4024-82F0-F2D4D8EA5D76}" presName="node" presStyleLbl="node1" presStyleIdx="0" presStyleCnt="5">
        <dgm:presLayoutVars>
          <dgm:bulletEnabled val="1"/>
        </dgm:presLayoutVars>
      </dgm:prSet>
      <dgm:spPr/>
    </dgm:pt>
    <dgm:pt modelId="{56937BCC-0B8D-4479-9A51-E3448CE174B4}" type="pres">
      <dgm:prSet presAssocID="{FE4245CA-BE84-46C9-BA09-1ACA5F000E04}" presName="sibTrans" presStyleCnt="0"/>
      <dgm:spPr/>
    </dgm:pt>
    <dgm:pt modelId="{2535F7E5-7315-4A6B-A862-42B2B9D7D40E}" type="pres">
      <dgm:prSet presAssocID="{79AC4A95-3739-46EA-A168-F9A4235442F3}" presName="node" presStyleLbl="node1" presStyleIdx="1" presStyleCnt="5">
        <dgm:presLayoutVars>
          <dgm:bulletEnabled val="1"/>
        </dgm:presLayoutVars>
      </dgm:prSet>
      <dgm:spPr/>
    </dgm:pt>
    <dgm:pt modelId="{B836BEDD-8EA3-4BB8-8F3D-EB76A8C7F29C}" type="pres">
      <dgm:prSet presAssocID="{8BA86196-10C3-4582-91D4-EEA6EF2DDC58}" presName="sibTrans" presStyleCnt="0"/>
      <dgm:spPr/>
    </dgm:pt>
    <dgm:pt modelId="{F665941F-D197-4222-ABDA-0242DE4B04F2}" type="pres">
      <dgm:prSet presAssocID="{AA741A3A-1624-4EDB-95E3-127363079085}" presName="node" presStyleLbl="node1" presStyleIdx="2" presStyleCnt="5">
        <dgm:presLayoutVars>
          <dgm:bulletEnabled val="1"/>
        </dgm:presLayoutVars>
      </dgm:prSet>
      <dgm:spPr/>
    </dgm:pt>
    <dgm:pt modelId="{75FF0EC0-F428-4984-9404-82A318C26FEA}" type="pres">
      <dgm:prSet presAssocID="{3A5EF5B1-8E98-420A-AB5E-59B3EF6D5C42}" presName="sibTrans" presStyleCnt="0"/>
      <dgm:spPr/>
    </dgm:pt>
    <dgm:pt modelId="{9D6BFC35-3510-4ACD-A69B-8CEBE33AC98F}" type="pres">
      <dgm:prSet presAssocID="{E42DFC2C-1ED7-4EC0-A0A9-E8CD837AED95}" presName="node" presStyleLbl="node1" presStyleIdx="3" presStyleCnt="5">
        <dgm:presLayoutVars>
          <dgm:bulletEnabled val="1"/>
        </dgm:presLayoutVars>
      </dgm:prSet>
      <dgm:spPr/>
    </dgm:pt>
    <dgm:pt modelId="{4D55B2B7-20C1-4322-9BF7-CFF776BE22E3}" type="pres">
      <dgm:prSet presAssocID="{3D206E25-2FE8-4C46-B78F-4966C13F8333}" presName="sibTrans" presStyleCnt="0"/>
      <dgm:spPr/>
    </dgm:pt>
    <dgm:pt modelId="{EF77ACAC-79F0-4C53-A3CE-5AFFD1DAF1AF}" type="pres">
      <dgm:prSet presAssocID="{A8A57235-60CD-43B4-B9BE-6B47BDE1B588}" presName="node" presStyleLbl="node1" presStyleIdx="4" presStyleCnt="5">
        <dgm:presLayoutVars>
          <dgm:bulletEnabled val="1"/>
        </dgm:presLayoutVars>
      </dgm:prSet>
      <dgm:spPr/>
    </dgm:pt>
  </dgm:ptLst>
  <dgm:cxnLst>
    <dgm:cxn modelId="{3CFFA509-65ED-4242-A781-90C7086A0B45}" srcId="{3CBD4304-304B-4182-9D6A-9F2ECEC0D486}" destId="{79AC4A95-3739-46EA-A168-F9A4235442F3}" srcOrd="1" destOrd="0" parTransId="{5E0DDC8E-FB53-40CB-AA86-EE43BF478872}" sibTransId="{8BA86196-10C3-4582-91D4-EEA6EF2DDC58}"/>
    <dgm:cxn modelId="{21E43A18-70BF-4CA0-B11A-BFA64AFE2B51}" type="presOf" srcId="{082D0ACC-5DDD-4024-82F0-F2D4D8EA5D76}" destId="{5DFC392B-6DE2-444A-B43D-EC0C42565B6E}" srcOrd="0" destOrd="0" presId="urn:microsoft.com/office/officeart/2005/8/layout/default"/>
    <dgm:cxn modelId="{5A32D81F-634B-43D9-B1F7-2752281744E8}" srcId="{3CBD4304-304B-4182-9D6A-9F2ECEC0D486}" destId="{082D0ACC-5DDD-4024-82F0-F2D4D8EA5D76}" srcOrd="0" destOrd="0" parTransId="{45CB52DC-A08D-4EEE-9ECC-3B94CB661C13}" sibTransId="{FE4245CA-BE84-46C9-BA09-1ACA5F000E04}"/>
    <dgm:cxn modelId="{1C2D0458-9661-4A5C-92EC-5AE8E3F40FC8}" type="presOf" srcId="{A8A57235-60CD-43B4-B9BE-6B47BDE1B588}" destId="{EF77ACAC-79F0-4C53-A3CE-5AFFD1DAF1AF}" srcOrd="0" destOrd="0" presId="urn:microsoft.com/office/officeart/2005/8/layout/default"/>
    <dgm:cxn modelId="{2B228760-7CC6-4D00-842E-A6E946FF2100}" srcId="{3CBD4304-304B-4182-9D6A-9F2ECEC0D486}" destId="{AA741A3A-1624-4EDB-95E3-127363079085}" srcOrd="2" destOrd="0" parTransId="{84503936-B3E1-45BF-9D9C-22291458B4CA}" sibTransId="{3A5EF5B1-8E98-420A-AB5E-59B3EF6D5C42}"/>
    <dgm:cxn modelId="{13FD9878-020D-467B-8F7A-E4351915C9C5}" srcId="{3CBD4304-304B-4182-9D6A-9F2ECEC0D486}" destId="{E42DFC2C-1ED7-4EC0-A0A9-E8CD837AED95}" srcOrd="3" destOrd="0" parTransId="{9F6A7E78-3F4F-4F04-BEB6-C2E4B7E3874D}" sibTransId="{3D206E25-2FE8-4C46-B78F-4966C13F8333}"/>
    <dgm:cxn modelId="{FC4CDCA4-46F2-42F0-BDCA-BE919A4CB50D}" type="presOf" srcId="{3CBD4304-304B-4182-9D6A-9F2ECEC0D486}" destId="{3307838C-79C2-4622-9185-5C902D063A6D}" srcOrd="0" destOrd="0" presId="urn:microsoft.com/office/officeart/2005/8/layout/default"/>
    <dgm:cxn modelId="{27D57BC4-D5AC-4E98-8B67-FA40D567DBDF}" srcId="{3CBD4304-304B-4182-9D6A-9F2ECEC0D486}" destId="{A8A57235-60CD-43B4-B9BE-6B47BDE1B588}" srcOrd="4" destOrd="0" parTransId="{407FD614-684E-4CF9-BDCF-E1ADAA6A6448}" sibTransId="{0EEC1DC2-42DA-441E-BFC9-9ADE4B8D641F}"/>
    <dgm:cxn modelId="{3AB1C6DF-22E9-4ACE-8564-A20977A74DC5}" type="presOf" srcId="{79AC4A95-3739-46EA-A168-F9A4235442F3}" destId="{2535F7E5-7315-4A6B-A862-42B2B9D7D40E}" srcOrd="0" destOrd="0" presId="urn:microsoft.com/office/officeart/2005/8/layout/default"/>
    <dgm:cxn modelId="{84BF11F0-953E-48DC-9E97-307F0081DAF3}" type="presOf" srcId="{AA741A3A-1624-4EDB-95E3-127363079085}" destId="{F665941F-D197-4222-ABDA-0242DE4B04F2}" srcOrd="0" destOrd="0" presId="urn:microsoft.com/office/officeart/2005/8/layout/default"/>
    <dgm:cxn modelId="{3BDDF5FE-3617-4AE1-920C-3FA4F36AB2CB}" type="presOf" srcId="{E42DFC2C-1ED7-4EC0-A0A9-E8CD837AED95}" destId="{9D6BFC35-3510-4ACD-A69B-8CEBE33AC98F}" srcOrd="0" destOrd="0" presId="urn:microsoft.com/office/officeart/2005/8/layout/default"/>
    <dgm:cxn modelId="{EC4AC589-6A8D-4DB3-8743-0BB33C428455}" type="presParOf" srcId="{3307838C-79C2-4622-9185-5C902D063A6D}" destId="{5DFC392B-6DE2-444A-B43D-EC0C42565B6E}" srcOrd="0" destOrd="0" presId="urn:microsoft.com/office/officeart/2005/8/layout/default"/>
    <dgm:cxn modelId="{E8465F73-74C5-47CE-800A-E60C1B276DE6}" type="presParOf" srcId="{3307838C-79C2-4622-9185-5C902D063A6D}" destId="{56937BCC-0B8D-4479-9A51-E3448CE174B4}" srcOrd="1" destOrd="0" presId="urn:microsoft.com/office/officeart/2005/8/layout/default"/>
    <dgm:cxn modelId="{4216C458-74A9-404F-B1CC-85523033DA70}" type="presParOf" srcId="{3307838C-79C2-4622-9185-5C902D063A6D}" destId="{2535F7E5-7315-4A6B-A862-42B2B9D7D40E}" srcOrd="2" destOrd="0" presId="urn:microsoft.com/office/officeart/2005/8/layout/default"/>
    <dgm:cxn modelId="{7BFF6687-7195-4393-8780-11435E905B66}" type="presParOf" srcId="{3307838C-79C2-4622-9185-5C902D063A6D}" destId="{B836BEDD-8EA3-4BB8-8F3D-EB76A8C7F29C}" srcOrd="3" destOrd="0" presId="urn:microsoft.com/office/officeart/2005/8/layout/default"/>
    <dgm:cxn modelId="{5F4E5BDE-4C4B-4ED0-983B-553CBBC254CE}" type="presParOf" srcId="{3307838C-79C2-4622-9185-5C902D063A6D}" destId="{F665941F-D197-4222-ABDA-0242DE4B04F2}" srcOrd="4" destOrd="0" presId="urn:microsoft.com/office/officeart/2005/8/layout/default"/>
    <dgm:cxn modelId="{8211B00E-C35F-4E38-ABFD-45062677177B}" type="presParOf" srcId="{3307838C-79C2-4622-9185-5C902D063A6D}" destId="{75FF0EC0-F428-4984-9404-82A318C26FEA}" srcOrd="5" destOrd="0" presId="urn:microsoft.com/office/officeart/2005/8/layout/default"/>
    <dgm:cxn modelId="{DA9E6B67-02AE-42D9-A7B2-FD47031DA0F8}" type="presParOf" srcId="{3307838C-79C2-4622-9185-5C902D063A6D}" destId="{9D6BFC35-3510-4ACD-A69B-8CEBE33AC98F}" srcOrd="6" destOrd="0" presId="urn:microsoft.com/office/officeart/2005/8/layout/default"/>
    <dgm:cxn modelId="{2B28201E-D415-435C-989B-6893F39B7AB6}" type="presParOf" srcId="{3307838C-79C2-4622-9185-5C902D063A6D}" destId="{4D55B2B7-20C1-4322-9BF7-CFF776BE22E3}" srcOrd="7" destOrd="0" presId="urn:microsoft.com/office/officeart/2005/8/layout/default"/>
    <dgm:cxn modelId="{4DE62B3C-BC92-479C-BB61-8307E64DB7A9}" type="presParOf" srcId="{3307838C-79C2-4622-9185-5C902D063A6D}" destId="{EF77ACAC-79F0-4C53-A3CE-5AFFD1DAF1A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65B28-B3E3-433B-B4C2-750648AEC11C}">
      <dsp:nvSpPr>
        <dsp:cNvPr id="0" name=""/>
        <dsp:cNvSpPr/>
      </dsp:nvSpPr>
      <dsp:spPr>
        <a:xfrm>
          <a:off x="376435" y="49230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3301D-32C9-4EBF-9E5C-6E752DF88A7E}">
      <dsp:nvSpPr>
        <dsp:cNvPr id="0" name=""/>
        <dsp:cNvSpPr/>
      </dsp:nvSpPr>
      <dsp:spPr>
        <a:xfrm>
          <a:off x="610435" y="72630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0A287-E797-445F-8F95-B3E5F1F8B671}">
      <dsp:nvSpPr>
        <dsp:cNvPr id="0" name=""/>
        <dsp:cNvSpPr/>
      </dsp:nvSpPr>
      <dsp:spPr>
        <a:xfrm>
          <a:off x="25435" y="19323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Reflective thinking involves essentially three processes:</a:t>
          </a:r>
        </a:p>
      </dsp:txBody>
      <dsp:txXfrm>
        <a:off x="25435" y="1932302"/>
        <a:ext cx="1800000" cy="720000"/>
      </dsp:txXfrm>
    </dsp:sp>
    <dsp:sp modelId="{442E5730-EB18-435D-A055-FFA19EF67005}">
      <dsp:nvSpPr>
        <dsp:cNvPr id="0" name=""/>
        <dsp:cNvSpPr/>
      </dsp:nvSpPr>
      <dsp:spPr>
        <a:xfrm>
          <a:off x="2491436" y="49230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49BA6-09B4-46B0-8BD1-D08184925E55}">
      <dsp:nvSpPr>
        <dsp:cNvPr id="0" name=""/>
        <dsp:cNvSpPr/>
      </dsp:nvSpPr>
      <dsp:spPr>
        <a:xfrm>
          <a:off x="2725436" y="72630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FC4763-A054-4C45-A647-8A100B711D3A}">
      <dsp:nvSpPr>
        <dsp:cNvPr id="0" name=""/>
        <dsp:cNvSpPr/>
      </dsp:nvSpPr>
      <dsp:spPr>
        <a:xfrm>
          <a:off x="2140436" y="19323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experiencing something</a:t>
          </a:r>
        </a:p>
      </dsp:txBody>
      <dsp:txXfrm>
        <a:off x="2140436" y="1932302"/>
        <a:ext cx="1800000" cy="720000"/>
      </dsp:txXfrm>
    </dsp:sp>
    <dsp:sp modelId="{8239CFD7-CDD4-4AE8-B0B5-5942FD50A796}">
      <dsp:nvSpPr>
        <dsp:cNvPr id="0" name=""/>
        <dsp:cNvSpPr/>
      </dsp:nvSpPr>
      <dsp:spPr>
        <a:xfrm>
          <a:off x="4606436" y="49230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60CAE-F95C-4A33-9ECA-5194B54C4338}">
      <dsp:nvSpPr>
        <dsp:cNvPr id="0" name=""/>
        <dsp:cNvSpPr/>
      </dsp:nvSpPr>
      <dsp:spPr>
        <a:xfrm>
          <a:off x="4840436" y="72630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00367-E59B-43F2-B5C8-C9A6CD78FDD0}">
      <dsp:nvSpPr>
        <dsp:cNvPr id="0" name=""/>
        <dsp:cNvSpPr/>
      </dsp:nvSpPr>
      <dsp:spPr>
        <a:xfrm>
          <a:off x="4255436" y="19323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thinking (reflecting) on the experience</a:t>
          </a:r>
        </a:p>
      </dsp:txBody>
      <dsp:txXfrm>
        <a:off x="4255436" y="1932302"/>
        <a:ext cx="1800000" cy="720000"/>
      </dsp:txXfrm>
    </dsp:sp>
    <dsp:sp modelId="{7886FAFB-ED2D-4BDB-9253-A2895A0A0130}">
      <dsp:nvSpPr>
        <dsp:cNvPr id="0" name=""/>
        <dsp:cNvSpPr/>
      </dsp:nvSpPr>
      <dsp:spPr>
        <a:xfrm>
          <a:off x="6721436" y="49230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6F704-981D-4912-8FCD-026D0D9B227B}">
      <dsp:nvSpPr>
        <dsp:cNvPr id="0" name=""/>
        <dsp:cNvSpPr/>
      </dsp:nvSpPr>
      <dsp:spPr>
        <a:xfrm>
          <a:off x="6955436" y="72630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13CDB-6011-42B9-A605-9FEF67B82F98}">
      <dsp:nvSpPr>
        <dsp:cNvPr id="0" name=""/>
        <dsp:cNvSpPr/>
      </dsp:nvSpPr>
      <dsp:spPr>
        <a:xfrm>
          <a:off x="6370436" y="19323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learning from the experience.</a:t>
          </a:r>
        </a:p>
      </dsp:txBody>
      <dsp:txXfrm>
        <a:off x="6370436" y="193230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B98EF-128E-4717-8E9C-5F4392B3404E}">
      <dsp:nvSpPr>
        <dsp:cNvPr id="0" name=""/>
        <dsp:cNvSpPr/>
      </dsp:nvSpPr>
      <dsp:spPr>
        <a:xfrm>
          <a:off x="429570" y="472"/>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Interaction</a:t>
          </a:r>
        </a:p>
      </dsp:txBody>
      <dsp:txXfrm>
        <a:off x="429570" y="472"/>
        <a:ext cx="3346456" cy="2007873"/>
      </dsp:txXfrm>
    </dsp:sp>
    <dsp:sp modelId="{44B99126-B75C-4A8C-94EF-A4CD8AEC95ED}">
      <dsp:nvSpPr>
        <dsp:cNvPr id="0" name=""/>
        <dsp:cNvSpPr/>
      </dsp:nvSpPr>
      <dsp:spPr>
        <a:xfrm>
          <a:off x="4110672" y="472"/>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Communication</a:t>
          </a:r>
        </a:p>
      </dsp:txBody>
      <dsp:txXfrm>
        <a:off x="4110672" y="472"/>
        <a:ext cx="3346456" cy="2007873"/>
      </dsp:txXfrm>
    </dsp:sp>
    <dsp:sp modelId="{5A793FA8-29E0-433C-BA1E-70242371BBDC}">
      <dsp:nvSpPr>
        <dsp:cNvPr id="0" name=""/>
        <dsp:cNvSpPr/>
      </dsp:nvSpPr>
      <dsp:spPr>
        <a:xfrm>
          <a:off x="429570" y="2342991"/>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Relationship</a:t>
          </a:r>
        </a:p>
      </dsp:txBody>
      <dsp:txXfrm>
        <a:off x="429570" y="2342991"/>
        <a:ext cx="3346456" cy="2007873"/>
      </dsp:txXfrm>
    </dsp:sp>
    <dsp:sp modelId="{1D5BCA30-95F6-4ECD-A613-38557063D00E}">
      <dsp:nvSpPr>
        <dsp:cNvPr id="0" name=""/>
        <dsp:cNvSpPr/>
      </dsp:nvSpPr>
      <dsp:spPr>
        <a:xfrm>
          <a:off x="4110672" y="2342991"/>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Interconnection</a:t>
          </a:r>
        </a:p>
      </dsp:txBody>
      <dsp:txXfrm>
        <a:off x="4110672" y="2342991"/>
        <a:ext cx="3346456" cy="2007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C392B-6DE2-444A-B43D-EC0C42565B6E}">
      <dsp:nvSpPr>
        <dsp:cNvPr id="0" name=""/>
        <dsp:cNvSpPr/>
      </dsp:nvSpPr>
      <dsp:spPr>
        <a:xfrm>
          <a:off x="0" y="511903"/>
          <a:ext cx="1919567" cy="115174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trust</a:t>
          </a:r>
        </a:p>
      </dsp:txBody>
      <dsp:txXfrm>
        <a:off x="0" y="511903"/>
        <a:ext cx="1919567" cy="1151740"/>
      </dsp:txXfrm>
    </dsp:sp>
    <dsp:sp modelId="{2535F7E5-7315-4A6B-A862-42B2B9D7D40E}">
      <dsp:nvSpPr>
        <dsp:cNvPr id="0" name=""/>
        <dsp:cNvSpPr/>
      </dsp:nvSpPr>
      <dsp:spPr>
        <a:xfrm>
          <a:off x="2111524" y="511903"/>
          <a:ext cx="1919567" cy="11517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autonomy</a:t>
          </a:r>
        </a:p>
      </dsp:txBody>
      <dsp:txXfrm>
        <a:off x="2111524" y="511903"/>
        <a:ext cx="1919567" cy="1151740"/>
      </dsp:txXfrm>
    </dsp:sp>
    <dsp:sp modelId="{F665941F-D197-4222-ABDA-0242DE4B04F2}">
      <dsp:nvSpPr>
        <dsp:cNvPr id="0" name=""/>
        <dsp:cNvSpPr/>
      </dsp:nvSpPr>
      <dsp:spPr>
        <a:xfrm>
          <a:off x="4223048" y="511903"/>
          <a:ext cx="1919567" cy="115174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support</a:t>
          </a:r>
        </a:p>
      </dsp:txBody>
      <dsp:txXfrm>
        <a:off x="4223048" y="511903"/>
        <a:ext cx="1919567" cy="1151740"/>
      </dsp:txXfrm>
    </dsp:sp>
    <dsp:sp modelId="{9D6BFC35-3510-4ACD-A69B-8CEBE33AC98F}">
      <dsp:nvSpPr>
        <dsp:cNvPr id="0" name=""/>
        <dsp:cNvSpPr/>
      </dsp:nvSpPr>
      <dsp:spPr>
        <a:xfrm>
          <a:off x="1055762" y="1855600"/>
          <a:ext cx="1919567" cy="115174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respect</a:t>
          </a:r>
        </a:p>
      </dsp:txBody>
      <dsp:txXfrm>
        <a:off x="1055762" y="1855600"/>
        <a:ext cx="1919567" cy="1151740"/>
      </dsp:txXfrm>
    </dsp:sp>
    <dsp:sp modelId="{EF77ACAC-79F0-4C53-A3CE-5AFFD1DAF1AF}">
      <dsp:nvSpPr>
        <dsp:cNvPr id="0" name=""/>
        <dsp:cNvSpPr/>
      </dsp:nvSpPr>
      <dsp:spPr>
        <a:xfrm>
          <a:off x="3167286" y="1855600"/>
          <a:ext cx="1919567" cy="115174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vision</a:t>
          </a:r>
        </a:p>
      </dsp:txBody>
      <dsp:txXfrm>
        <a:off x="3167286" y="1855600"/>
        <a:ext cx="1919567" cy="115174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10/25/23</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files.eric.ed.gov/fulltext/EJ1137978.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sz="1200" dirty="0"/>
              <a:t>Beth </a:t>
            </a:r>
            <a:r>
              <a:rPr lang="en-GB" sz="1200" dirty="0" err="1"/>
              <a:t>yn</a:t>
            </a:r>
            <a:r>
              <a:rPr lang="en-GB" sz="1200" dirty="0"/>
              <a:t> union </a:t>
            </a:r>
            <a:r>
              <a:rPr lang="en-GB" sz="1200" dirty="0" err="1"/>
              <a:t>ydyn</a:t>
            </a:r>
            <a:r>
              <a:rPr lang="en-GB" sz="1200" dirty="0"/>
              <a:t> </a:t>
            </a:r>
            <a:r>
              <a:rPr lang="en-GB" sz="1200" dirty="0" err="1"/>
              <a:t>ni</a:t>
            </a:r>
            <a:r>
              <a:rPr lang="en-GB" sz="1200" dirty="0"/>
              <a:t> </a:t>
            </a:r>
            <a:r>
              <a:rPr lang="en-GB" sz="1200" dirty="0" err="1"/>
              <a:t>yn</a:t>
            </a:r>
            <a:r>
              <a:rPr lang="en-GB" sz="1200" dirty="0"/>
              <a:t> </a:t>
            </a:r>
            <a:r>
              <a:rPr lang="en-GB" sz="1200" dirty="0" err="1"/>
              <a:t>ei</a:t>
            </a:r>
            <a:r>
              <a:rPr lang="en-GB" sz="1200" dirty="0"/>
              <a:t> </a:t>
            </a:r>
            <a:r>
              <a:rPr lang="en-GB" sz="1200" dirty="0" err="1"/>
              <a:t>wneud</a:t>
            </a:r>
            <a:r>
              <a:rPr lang="en-GB" sz="1200" dirty="0"/>
              <a:t> </a:t>
            </a:r>
            <a:r>
              <a:rPr lang="en-GB" sz="1200" dirty="0" err="1"/>
              <a:t>wrth</a:t>
            </a:r>
            <a:r>
              <a:rPr lang="en-GB" sz="1200" dirty="0"/>
              <a:t> </a:t>
            </a:r>
            <a:r>
              <a:rPr lang="en-GB" sz="1200" dirty="0" err="1"/>
              <a:t>adfyfyrio</a:t>
            </a:r>
            <a:r>
              <a:rPr lang="en-GB" sz="1200" dirty="0"/>
              <a:t>?</a:t>
            </a:r>
          </a:p>
          <a:p>
            <a:r>
              <a:rPr lang="en-GB" sz="1200" dirty="0"/>
              <a:t>Pam </a:t>
            </a:r>
            <a:r>
              <a:rPr lang="en-GB" sz="1200" dirty="0" err="1"/>
              <a:t>mae</a:t>
            </a:r>
            <a:r>
              <a:rPr lang="en-GB" sz="1200" dirty="0"/>
              <a:t> </a:t>
            </a:r>
            <a:r>
              <a:rPr lang="en-GB" sz="1200" dirty="0" err="1"/>
              <a:t>hyn</a:t>
            </a:r>
            <a:r>
              <a:rPr lang="en-GB" sz="1200" dirty="0"/>
              <a:t> </a:t>
            </a:r>
            <a:r>
              <a:rPr lang="en-GB" sz="1200" dirty="0" err="1"/>
              <a:t>yn</a:t>
            </a:r>
            <a:r>
              <a:rPr lang="en-GB" sz="1200" dirty="0"/>
              <a:t> </a:t>
            </a:r>
            <a:r>
              <a:rPr lang="en-GB" sz="1200" dirty="0" err="1"/>
              <a:t>bwysig</a:t>
            </a:r>
            <a:r>
              <a:rPr lang="en-GB" sz="1200" dirty="0"/>
              <a:t> </a:t>
            </a:r>
            <a:r>
              <a:rPr lang="en-GB" sz="1200" dirty="0" err="1"/>
              <a:t>yn</a:t>
            </a:r>
            <a:r>
              <a:rPr lang="en-GB" sz="1200" dirty="0"/>
              <a:t> y </a:t>
            </a:r>
            <a:r>
              <a:rPr lang="en-GB" sz="1200" dirty="0" err="1"/>
              <a:t>proffesiwn</a:t>
            </a:r>
            <a:r>
              <a:rPr lang="en-GB" sz="1200" dirty="0"/>
              <a:t> </a:t>
            </a:r>
            <a:r>
              <a:rPr lang="en-GB" sz="1200" dirty="0" err="1"/>
              <a:t>addysg</a:t>
            </a:r>
            <a:r>
              <a:rPr lang="en-GB" sz="1200" dirty="0"/>
              <a:t>?</a:t>
            </a:r>
          </a:p>
          <a:p>
            <a:r>
              <a:rPr lang="en-GB" sz="1200" dirty="0"/>
              <a:t>Sut </a:t>
            </a:r>
            <a:r>
              <a:rPr lang="en-GB" sz="1200" dirty="0" err="1"/>
              <a:t>ydyn</a:t>
            </a:r>
            <a:r>
              <a:rPr lang="en-GB" sz="1200" dirty="0"/>
              <a:t> </a:t>
            </a:r>
            <a:r>
              <a:rPr lang="en-GB" sz="1200" dirty="0" err="1"/>
              <a:t>ni’n</a:t>
            </a:r>
            <a:r>
              <a:rPr lang="en-GB" sz="1200" dirty="0"/>
              <a:t> </a:t>
            </a:r>
            <a:r>
              <a:rPr lang="en-GB" sz="1200" dirty="0" err="1"/>
              <a:t>adfyfyrio</a:t>
            </a:r>
            <a:r>
              <a:rPr lang="en-GB" sz="1200" dirty="0"/>
              <a:t>?</a:t>
            </a:r>
          </a:p>
          <a:p>
            <a:endParaRPr lang="en-GB" sz="1200" dirty="0"/>
          </a:p>
          <a:p>
            <a:r>
              <a:rPr lang="en-GB" sz="1200" dirty="0"/>
              <a:t>What exactly o we do when we reflect?</a:t>
            </a:r>
          </a:p>
          <a:p>
            <a:r>
              <a:rPr lang="en-GB" sz="1200" dirty="0"/>
              <a:t>Why is this important for the education profession?</a:t>
            </a:r>
          </a:p>
          <a:p>
            <a:r>
              <a:rPr lang="en-GB" sz="1200" dirty="0"/>
              <a:t>How do we reflect?</a:t>
            </a:r>
          </a:p>
          <a:p>
            <a:endParaRPr lang="en-GB" dirty="0"/>
          </a:p>
          <a:p>
            <a:endParaRPr lang="en-GB" sz="1200" dirty="0"/>
          </a:p>
          <a:p>
            <a:r>
              <a:rPr lang="en-GB" sz="1200" dirty="0"/>
              <a:t>What exactly do we do when we are reflecting?</a:t>
            </a:r>
          </a:p>
          <a:p>
            <a:r>
              <a:rPr lang="en-GB" sz="1200" dirty="0"/>
              <a:t>Why is this important for the education profession?</a:t>
            </a:r>
          </a:p>
          <a:p>
            <a:r>
              <a:rPr lang="en-GB" sz="1200" dirty="0"/>
              <a:t>How do we reflect?</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921385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4</a:t>
            </a:fld>
            <a:endParaRPr lang="en-US"/>
          </a:p>
        </p:txBody>
      </p:sp>
    </p:spTree>
    <p:extLst>
      <p:ext uri="{BB962C8B-B14F-4D97-AF65-F5344CB8AC3E}">
        <p14:creationId xmlns:p14="http://schemas.microsoft.com/office/powerpoint/2010/main" val="627777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5</a:t>
            </a:fld>
            <a:endParaRPr lang="en-US"/>
          </a:p>
        </p:txBody>
      </p:sp>
    </p:spTree>
    <p:extLst>
      <p:ext uri="{BB962C8B-B14F-4D97-AF65-F5344CB8AC3E}">
        <p14:creationId xmlns:p14="http://schemas.microsoft.com/office/powerpoint/2010/main" val="758945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6</a:t>
            </a:fld>
            <a:endParaRPr lang="en-US"/>
          </a:p>
        </p:txBody>
      </p:sp>
    </p:spTree>
    <p:extLst>
      <p:ext uri="{BB962C8B-B14F-4D97-AF65-F5344CB8AC3E}">
        <p14:creationId xmlns:p14="http://schemas.microsoft.com/office/powerpoint/2010/main" val="2888763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7</a:t>
            </a:fld>
            <a:endParaRPr lang="en-US"/>
          </a:p>
        </p:txBody>
      </p:sp>
    </p:spTree>
    <p:extLst>
      <p:ext uri="{BB962C8B-B14F-4D97-AF65-F5344CB8AC3E}">
        <p14:creationId xmlns:p14="http://schemas.microsoft.com/office/powerpoint/2010/main" val="799382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There is broad consensus that teaching effectively requires a reflective approach.</a:t>
            </a:r>
            <a:r>
              <a:rPr lang="en-US" sz="1200" kern="1200" baseline="0" dirty="0">
                <a:solidFill>
                  <a:schemeClr val="tx1"/>
                </a:solidFill>
                <a:latin typeface="+mn-lt"/>
                <a:ea typeface="+mn-ea"/>
                <a:cs typeface="+mn-cs"/>
              </a:rPr>
              <a:t> </a:t>
            </a:r>
            <a:r>
              <a:rPr lang="en-US" sz="1200" kern="1200" baseline="30000" dirty="0">
                <a:solidFill>
                  <a:schemeClr val="tx1"/>
                </a:solidFill>
                <a:latin typeface="+mn-lt"/>
                <a:ea typeface="+mn-ea"/>
                <a:cs typeface="+mn-cs"/>
              </a:rPr>
              <a:t> </a:t>
            </a:r>
            <a:r>
              <a:rPr lang="en-US" sz="1200" kern="1200" baseline="0" dirty="0">
                <a:solidFill>
                  <a:schemeClr val="tx1"/>
                </a:solidFill>
                <a:latin typeface="+mn-lt"/>
                <a:ea typeface="+mn-ea"/>
                <a:cs typeface="+mn-cs"/>
              </a:rPr>
              <a:t>However, reflective practice is a term that carries diverse meaning and about which there is not complete consensus. Teaching and learning are complex processes, and there is not one right approach. Reflecting on different approaches to teaching, and reshaping the understanding of past and current experiences, can lead to improvement in teaching practices.</a:t>
            </a:r>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8</a:t>
            </a:fld>
            <a:endParaRPr lang="en-US"/>
          </a:p>
        </p:txBody>
      </p:sp>
    </p:spTree>
    <p:extLst>
      <p:ext uri="{BB962C8B-B14F-4D97-AF65-F5344CB8AC3E}">
        <p14:creationId xmlns:p14="http://schemas.microsoft.com/office/powerpoint/2010/main" val="2404737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9</a:t>
            </a:fld>
            <a:endParaRPr lang="en-US"/>
          </a:p>
        </p:txBody>
      </p:sp>
    </p:spTree>
    <p:extLst>
      <p:ext uri="{BB962C8B-B14F-4D97-AF65-F5344CB8AC3E}">
        <p14:creationId xmlns:p14="http://schemas.microsoft.com/office/powerpoint/2010/main" val="2944508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10</a:t>
            </a:fld>
            <a:endParaRPr lang="en-US"/>
          </a:p>
        </p:txBody>
      </p:sp>
    </p:spTree>
    <p:extLst>
      <p:ext uri="{BB962C8B-B14F-4D97-AF65-F5344CB8AC3E}">
        <p14:creationId xmlns:p14="http://schemas.microsoft.com/office/powerpoint/2010/main" val="246433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Kolb's reflective model highlights the concept of </a:t>
            </a:r>
            <a:r>
              <a:rPr lang="en-US" b="1" dirty="0"/>
              <a:t>experiential learning </a:t>
            </a:r>
            <a:r>
              <a:rPr lang="en-US" dirty="0"/>
              <a:t>and is centered on the </a:t>
            </a:r>
            <a:r>
              <a:rPr lang="en-US" b="1" dirty="0"/>
              <a:t>transformation of information into knowledge</a:t>
            </a:r>
            <a:r>
              <a:rPr lang="en-US" dirty="0"/>
              <a:t>. </a:t>
            </a:r>
          </a:p>
          <a:p>
            <a:endParaRPr lang="en-US" b="1" dirty="0"/>
          </a:p>
          <a:p>
            <a:endParaRPr lang="en-US" b="1" dirty="0"/>
          </a:p>
          <a:p>
            <a:endParaRPr lang="en-US" b="1" dirty="0"/>
          </a:p>
          <a:p>
            <a:r>
              <a:rPr lang="en-US" dirty="0"/>
              <a:t>Knowledge that is formed from a situation is continuously applied and reapplied, </a:t>
            </a:r>
            <a:r>
              <a:rPr lang="en-US" b="1" dirty="0"/>
              <a:t>building on a practitioner's prior experiences and knowledge.</a:t>
            </a:r>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11</a:t>
            </a:fld>
            <a:endParaRPr lang="en-US"/>
          </a:p>
        </p:txBody>
      </p:sp>
    </p:spTree>
    <p:extLst>
      <p:ext uri="{BB962C8B-B14F-4D97-AF65-F5344CB8AC3E}">
        <p14:creationId xmlns:p14="http://schemas.microsoft.com/office/powerpoint/2010/main" val="41277644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Description "What happened? Don't make judgements yet or try to draw conclusions; simply describe." Feelings "What were your reactions and feelings? Again don't move on to analysing these yet." Evaluation "What was good or bad about the experience? Make value judgements." Analysis "What sense can you make of the situation? Bring in ideas from outside the experience to help you”. "What was really going on?” "Were different people's experiences similar or different in important ways?" Conclusions (general) "What can be concluded, in a general sense, from these experiences and the analyses you have undertaken?" Conclusions (specific) "What can be concluded about your own specific, unique, personal situation or way of working?" Personal action plans "What are you going to do differently in this type of situation next time?” "What steps are you going to take on the basis of what you have learnt?” </a:t>
            </a:r>
            <a:r>
              <a:rPr lang="en-GB" b="0" i="0" dirty="0">
                <a:solidFill>
                  <a:srgbClr val="000000"/>
                </a:solidFill>
                <a:effectLst/>
                <a:latin typeface="Calibri"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000000"/>
                </a:solidFill>
                <a:effectLst/>
                <a:latin typeface="Calibri" panose="020F0502020204030204" pitchFamily="34" charset="0"/>
              </a:rPr>
              <a:t>How does this look in practice?</a:t>
            </a:r>
            <a:endParaRPr lang="en-US" b="0" i="0" dirty="0">
              <a:solidFill>
                <a:srgbClr val="00000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796161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SHERN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Donald Schön's 1983 book </a:t>
            </a:r>
            <a:r>
              <a:rPr lang="en-US" sz="1200" i="1" kern="1200" dirty="0">
                <a:solidFill>
                  <a:schemeClr val="tx1"/>
                </a:solidFill>
                <a:latin typeface="+mn-lt"/>
                <a:ea typeface="+mn-ea"/>
                <a:cs typeface="+mn-cs"/>
              </a:rPr>
              <a:t>The Reflective Practitioner </a:t>
            </a:r>
            <a:r>
              <a:rPr lang="en-US" sz="1200" i="0" kern="1200" dirty="0">
                <a:solidFill>
                  <a:schemeClr val="tx1"/>
                </a:solidFill>
                <a:latin typeface="+mn-lt"/>
                <a:ea typeface="+mn-ea"/>
                <a:cs typeface="+mn-cs"/>
              </a:rPr>
              <a:t>introduced concepts such as reflection-on-action and reflection-in-action which explain how professionals meet the challenges of their work with a kind of improvisation that is improved through practice. </a:t>
            </a:r>
            <a:r>
              <a:rPr lang="en-US" sz="1200" kern="1200" dirty="0">
                <a:solidFill>
                  <a:schemeClr val="tx1"/>
                </a:solidFill>
                <a:latin typeface="+mn-lt"/>
                <a:ea typeface="+mn-ea"/>
                <a:cs typeface="+mn-cs"/>
              </a:rPr>
              <a:t>Schön claimed to derive the notions of "reflection-on-action, reflection-in-action, responding to problematic situations, problem framing, problem solving, and the priority of practical knowledge over abstract theory" from the writings of John Dewey.</a:t>
            </a:r>
          </a:p>
          <a:p>
            <a:r>
              <a:rPr lang="en-US" sz="1200" i="0" kern="1200" dirty="0">
                <a:solidFill>
                  <a:schemeClr val="tx1"/>
                </a:solidFill>
                <a:latin typeface="+mn-lt"/>
                <a:ea typeface="+mn-ea"/>
                <a:cs typeface="+mn-cs"/>
              </a:rPr>
              <a:t>Reflection-in-action can be described as the ability of a practitioner to "think on his or her feet", otherwise known as "felt-knowing”.</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Within any given moment, when faced with a professional issue, a practitioner usually connects with their feelings, emotions and prior experiences to attend to the situation </a:t>
            </a:r>
            <a:r>
              <a:rPr lang="en-US" sz="1200" i="0" kern="1200" baseline="0" dirty="0" err="1">
                <a:solidFill>
                  <a:schemeClr val="tx1"/>
                </a:solidFill>
                <a:latin typeface="+mn-lt"/>
                <a:ea typeface="+mn-ea"/>
                <a:cs typeface="+mn-cs"/>
              </a:rPr>
              <a:t>directly.Reflection</a:t>
            </a:r>
            <a:r>
              <a:rPr lang="en-US" sz="1200" i="0" kern="1200" baseline="0" dirty="0">
                <a:solidFill>
                  <a:schemeClr val="tx1"/>
                </a:solidFill>
                <a:latin typeface="+mn-lt"/>
                <a:ea typeface="+mn-ea"/>
                <a:cs typeface="+mn-cs"/>
              </a:rPr>
              <a:t>-on-action, on the other hand, is the idea that after the experience a practitioner analyses their reaction to the situation and explores the reasons around, and the consequences of, their actions. This is usually conducted through a documented reflection of the situation.</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However, this notion goes beyond just looking back on experiences and exploring the reasoning behind actions. Rather, it brings into action Schön's notions of "responding to problematic situations, problem framing, problem solving, and the priority of practical knowledge over abstract theory"</a:t>
            </a:r>
            <a:endParaRPr lang="en-US" i="0"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15</a:t>
            </a:fld>
            <a:endParaRPr lang="en-US"/>
          </a:p>
        </p:txBody>
      </p:sp>
    </p:spTree>
    <p:extLst>
      <p:ext uri="{BB962C8B-B14F-4D97-AF65-F5344CB8AC3E}">
        <p14:creationId xmlns:p14="http://schemas.microsoft.com/office/powerpoint/2010/main" val="42218078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17</a:t>
            </a:fld>
            <a:endParaRPr lang="en-US"/>
          </a:p>
        </p:txBody>
      </p:sp>
    </p:spTree>
    <p:extLst>
      <p:ext uri="{BB962C8B-B14F-4D97-AF65-F5344CB8AC3E}">
        <p14:creationId xmlns:p14="http://schemas.microsoft.com/office/powerpoint/2010/main" val="20599183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 carry out reflection-on-action outside the classroom, where you consider the situation again. This requires deeper thought, for example, as to why the students did not understand the topic. It encourages you to consider causes and options, which should be informed by a wider network of understanding from research.</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18</a:t>
            </a:fld>
            <a:endParaRPr lang="en-US"/>
          </a:p>
        </p:txBody>
      </p:sp>
    </p:spTree>
    <p:extLst>
      <p:ext uri="{BB962C8B-B14F-4D97-AF65-F5344CB8AC3E}">
        <p14:creationId xmlns:p14="http://schemas.microsoft.com/office/powerpoint/2010/main" val="2088919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0" kern="1200" dirty="0">
                <a:solidFill>
                  <a:schemeClr val="tx1"/>
                </a:solidFill>
                <a:latin typeface="+mn-lt"/>
                <a:ea typeface="+mn-ea"/>
                <a:cs typeface="+mn-cs"/>
              </a:rPr>
              <a:t>Stephen Brookfield proposed that critically reflective practitioners constantly research their assumptions by seeing practice through four complementary lenses: the lens of their autobiography as learners of reflective practice, the lens of other learners' eyes, the lens of colleagues' experiences, and the lens of theoretical, philosophical and research literature.</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Reviewing practice through these lenses makes us more aware of the power dynamics that infuse all practice settings.</a:t>
            </a:r>
          </a:p>
          <a:p>
            <a:endParaRPr lang="en-US" sz="1200" i="0" kern="1200" dirty="0">
              <a:solidFill>
                <a:schemeClr val="tx1"/>
              </a:solidFill>
              <a:latin typeface="+mn-lt"/>
              <a:ea typeface="+mn-ea"/>
              <a:cs typeface="+mn-cs"/>
            </a:endParaRPr>
          </a:p>
          <a:p>
            <a:r>
              <a:rPr lang="en-US" sz="1200" i="0" kern="1200" dirty="0">
                <a:solidFill>
                  <a:schemeClr val="tx1"/>
                </a:solidFill>
                <a:latin typeface="+mn-lt"/>
                <a:ea typeface="+mn-ea"/>
                <a:cs typeface="+mn-cs"/>
              </a:rPr>
              <a:t>Lens 1: Our autobiography as a learner. Our autobiography is an important source of insight into practice. As we talk to each other about critical events in our practice, we start to realize that individual crises are usually collectively experienced dilemmas. </a:t>
            </a:r>
            <a:r>
              <a:rPr lang="en-US" sz="1200" i="0" kern="1200" dirty="0" err="1">
                <a:solidFill>
                  <a:schemeClr val="tx1"/>
                </a:solidFill>
                <a:latin typeface="+mn-lt"/>
                <a:ea typeface="+mn-ea"/>
                <a:cs typeface="+mn-cs"/>
              </a:rPr>
              <a:t>Analysing</a:t>
            </a:r>
            <a:r>
              <a:rPr lang="en-US" sz="1200" i="0" kern="1200" dirty="0">
                <a:solidFill>
                  <a:schemeClr val="tx1"/>
                </a:solidFill>
                <a:latin typeface="+mn-lt"/>
                <a:ea typeface="+mn-ea"/>
                <a:cs typeface="+mn-cs"/>
              </a:rPr>
              <a:t> our autobiographies allows us to draw insight and meanings for practice on a deep visceral emotional level.</a:t>
            </a:r>
          </a:p>
          <a:p>
            <a:r>
              <a:rPr lang="en-US" sz="1200" i="0" kern="1200" dirty="0">
                <a:solidFill>
                  <a:schemeClr val="tx1"/>
                </a:solidFill>
                <a:latin typeface="+mn-lt"/>
                <a:ea typeface="+mn-ea"/>
                <a:cs typeface="+mn-cs"/>
              </a:rPr>
              <a:t>Lens 2: Our learners' eyes. Seeing ourselves through learners' eyes, we may discover that learners are interpreting our actions in the way that we mean them. But often we are surprised by the diversity of meanings people read into our words and actions. A cardinal principle of seeing ourselves through learners' eyes is that of ensuring the anonymity of their critical opinions. We have to make learners feel safe. Seeing our practice through learners' eyes helps us teach more responsively.</a:t>
            </a:r>
          </a:p>
          <a:p>
            <a:r>
              <a:rPr lang="en-US" sz="1200" i="0" kern="1200" dirty="0">
                <a:solidFill>
                  <a:schemeClr val="tx1"/>
                </a:solidFill>
                <a:latin typeface="+mn-lt"/>
                <a:ea typeface="+mn-ea"/>
                <a:cs typeface="+mn-cs"/>
              </a:rPr>
              <a:t>Lens 3: Our colleagues' experiences. Our colleagues serve as critical mirrors reflecting back to us images of our actions. Talking to colleagues about problems and gaining their perspective increases our chance of finding some information that can help our situation.</a:t>
            </a:r>
          </a:p>
          <a:p>
            <a:r>
              <a:rPr lang="en-US" sz="1200" i="0" kern="1200" dirty="0">
                <a:solidFill>
                  <a:schemeClr val="tx1"/>
                </a:solidFill>
                <a:latin typeface="+mn-lt"/>
                <a:ea typeface="+mn-ea"/>
                <a:cs typeface="+mn-cs"/>
              </a:rPr>
              <a:t>Lens 4: Theoretical literature. Theory can help us "name" our practice by illuminating the general elements of what we think are idiosyncratic experiences.</a:t>
            </a:r>
            <a:endParaRPr lang="en-US" i="0"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20</a:t>
            </a:fld>
            <a:endParaRPr lang="en-US"/>
          </a:p>
        </p:txBody>
      </p:sp>
    </p:spTree>
    <p:extLst>
      <p:ext uri="{BB962C8B-B14F-4D97-AF65-F5344CB8AC3E}">
        <p14:creationId xmlns:p14="http://schemas.microsoft.com/office/powerpoint/2010/main" val="14829058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b="0" i="0" dirty="0">
                <a:solidFill>
                  <a:srgbClr val="001641"/>
                </a:solidFill>
                <a:effectLst/>
                <a:latin typeface="Calibri" panose="020F0502020204030204" pitchFamily="34" charset="0"/>
                <a:cs typeface="Calibri" panose="020F0502020204030204" pitchFamily="34" charset="0"/>
              </a:rPr>
              <a:t>These questions aim to surface learning through the stages of describing an event, analysing the implications and considering future possibilities as a result of these new insights</a:t>
            </a:r>
            <a:endParaRPr lang="en-GB" dirty="0">
              <a:latin typeface="Calibri" panose="020F0502020204030204" pitchFamily="34" charset="0"/>
              <a:cs typeface="Calibri" panose="020F0502020204030204" pitchFamily="34" charset="0"/>
            </a:endParaRPr>
          </a:p>
        </p:txBody>
      </p:sp>
      <p:sp>
        <p:nvSpPr>
          <p:cNvPr id="4" name="Dalfan Rhif y Sleid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406883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r>
              <a:rPr lang="en-GB" dirty="0"/>
              <a:t>Group discussion 20-25 minutes</a:t>
            </a:r>
          </a:p>
          <a:p>
            <a:r>
              <a:rPr lang="en-GB" dirty="0"/>
              <a:t>Appoint 1 person to feed back</a:t>
            </a: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343200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Put to students </a:t>
            </a:r>
          </a:p>
          <a:p>
            <a:endParaRPr lang="en-US" dirty="0"/>
          </a:p>
          <a:p>
            <a:r>
              <a:rPr lang="en-US" dirty="0"/>
              <a:t>Inexperience</a:t>
            </a:r>
          </a:p>
          <a:p>
            <a:r>
              <a:rPr lang="en-US" dirty="0"/>
              <a:t>Juggling new content</a:t>
            </a:r>
          </a:p>
          <a:p>
            <a:r>
              <a:rPr lang="en-US" dirty="0"/>
              <a:t>Getting to grips with classroom mastery</a:t>
            </a:r>
          </a:p>
          <a:p>
            <a:r>
              <a:rPr lang="en-US" dirty="0"/>
              <a:t>Time</a:t>
            </a:r>
          </a:p>
          <a:p>
            <a:r>
              <a:rPr lang="en-US" dirty="0"/>
              <a:t>Closed context (not the whole picture)</a:t>
            </a:r>
          </a:p>
          <a:p>
            <a:r>
              <a:rPr lang="en-US" dirty="0" err="1"/>
              <a:t>Soooo</a:t>
            </a:r>
            <a:r>
              <a:rPr lang="en-US" dirty="0"/>
              <a:t> much research</a:t>
            </a:r>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24</a:t>
            </a:fld>
            <a:endParaRPr lang="en-US"/>
          </a:p>
        </p:txBody>
      </p:sp>
    </p:spTree>
    <p:extLst>
      <p:ext uri="{BB962C8B-B14F-4D97-AF65-F5344CB8AC3E}">
        <p14:creationId xmlns:p14="http://schemas.microsoft.com/office/powerpoint/2010/main" val="2390603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r>
              <a:rPr lang="en-GB" dirty="0"/>
              <a:t>You are a teacher in your own class.</a:t>
            </a:r>
          </a:p>
          <a:p>
            <a:r>
              <a:rPr lang="en-GB" dirty="0"/>
              <a:t>Make a list of all the people you might be working with in a typical working week.</a:t>
            </a:r>
          </a:p>
          <a:p>
            <a:r>
              <a:rPr lang="en-GB" dirty="0"/>
              <a:t>Examples:</a:t>
            </a:r>
          </a:p>
          <a:p>
            <a:r>
              <a:rPr lang="en-GB" dirty="0"/>
              <a:t>learners</a:t>
            </a:r>
          </a:p>
          <a:p>
            <a:r>
              <a:rPr lang="en-GB" dirty="0"/>
              <a:t>parents/carers</a:t>
            </a:r>
          </a:p>
          <a:p>
            <a:r>
              <a:rPr lang="en-GB" dirty="0"/>
              <a:t>learning support assistants</a:t>
            </a:r>
          </a:p>
          <a:p>
            <a:r>
              <a:rPr lang="en-GB" dirty="0"/>
              <a:t>other teachers</a:t>
            </a:r>
          </a:p>
          <a:p>
            <a:r>
              <a:rPr lang="en-GB" dirty="0"/>
              <a:t>The school's senior management team</a:t>
            </a:r>
          </a:p>
          <a:p>
            <a:r>
              <a:rPr lang="en-GB" dirty="0"/>
              <a:t>Additional Learning Needs Coordinator</a:t>
            </a:r>
          </a:p>
          <a:p>
            <a:r>
              <a:rPr lang="en-GB" dirty="0"/>
              <a:t>school nurse</a:t>
            </a:r>
          </a:p>
          <a:p>
            <a:r>
              <a:rPr lang="en-GB" dirty="0"/>
              <a:t>counsellor</a:t>
            </a:r>
          </a:p>
          <a:p>
            <a:r>
              <a:rPr lang="en-GB" dirty="0"/>
              <a:t>external agencies, e.g. social services, health service, speech and language therapists,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9530405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r>
              <a:rPr lang="en-GB" dirty="0"/>
              <a:t>Creating relationships is part of the role and everyday life of teachers - no one can work alone.</a:t>
            </a:r>
          </a:p>
          <a:p>
            <a:r>
              <a:rPr lang="en-GB" dirty="0"/>
              <a:t>Pupils, families, peers, colleagues and other professionals provide opportunities to develop a relationship of collaboration which can be </a:t>
            </a:r>
            <a:r>
              <a:rPr lang="en-GB" dirty="0" err="1"/>
              <a:t>modeled</a:t>
            </a:r>
            <a:r>
              <a:rPr lang="en-GB" dirty="0"/>
              <a:t> through different levels and complexity of communication and commitment.</a:t>
            </a:r>
          </a:p>
          <a:p>
            <a:r>
              <a:rPr lang="en-GB" dirty="0"/>
              <a:t>In order to deal with children and adults effectively, you must reflect on the situation and put yourself in their shoes.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30235870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Fideo</a:t>
            </a:r>
            <a:r>
              <a:rPr lang="en-GB" dirty="0"/>
              <a:t>/Video – 3.41 </a:t>
            </a:r>
            <a:r>
              <a:rPr lang="en-GB" dirty="0" err="1"/>
              <a:t>munud</a:t>
            </a:r>
            <a:endParaRPr lang="en-GB" dirty="0"/>
          </a:p>
          <a:p>
            <a:r>
              <a:rPr lang="en-GB" dirty="0" err="1"/>
              <a:t>Trafodaeth</a:t>
            </a:r>
            <a:r>
              <a:rPr lang="en-GB" dirty="0"/>
              <a:t>/Discussion</a:t>
            </a:r>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1499995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6513" y="973138"/>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 </a:t>
            </a:r>
            <a:r>
              <a:rPr lang="en-GB" dirty="0">
                <a:hlinkClick r:id="rId3"/>
              </a:rPr>
              <a:t>INTRODUCTION (ed.gov)</a:t>
            </a:r>
            <a:r>
              <a:rPr lang="en-GB" dirty="0"/>
              <a:t> </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Ar</a:t>
            </a:r>
            <a:r>
              <a:rPr lang="en-GB" b="0" i="0" dirty="0">
                <a:solidFill>
                  <a:srgbClr val="202124"/>
                </a:solidFill>
                <a:effectLst/>
                <a:latin typeface="arial" panose="020B0604020202020204" pitchFamily="34" charset="0"/>
              </a:rPr>
              <a:t> Moodle)</a:t>
            </a:r>
          </a:p>
          <a:p>
            <a:r>
              <a:rPr lang="en-GB" dirty="0">
                <a:solidFill>
                  <a:srgbClr val="202124"/>
                </a:solidFill>
                <a:latin typeface="arial" panose="020B0604020202020204" pitchFamily="34" charset="0"/>
              </a:rPr>
              <a:t>Relational pedagogy derives from the relationships, interaction, communication and interconnections of people, places and things in children's socio-cultural context.</a:t>
            </a:r>
          </a:p>
          <a:p>
            <a:r>
              <a:rPr lang="en-GB" dirty="0">
                <a:solidFill>
                  <a:srgbClr val="202124"/>
                </a:solidFill>
                <a:latin typeface="arial" panose="020B0604020202020204" pitchFamily="34" charset="0"/>
              </a:rPr>
              <a:t>This enriches and extends children's learning and development.</a:t>
            </a:r>
          </a:p>
          <a:p>
            <a:r>
              <a:rPr lang="en-GB" dirty="0">
                <a:solidFill>
                  <a:srgbClr val="202124"/>
                </a:solidFill>
                <a:latin typeface="arial" panose="020B0604020202020204" pitchFamily="34" charset="0"/>
              </a:rPr>
              <a:t>Dealing with involvement (Bowlby) – teacher/pupil, pupil/pupil, pupil/class</a:t>
            </a:r>
          </a:p>
          <a:p>
            <a:endParaRPr lang="en-GB" dirty="0">
              <a:solidFill>
                <a:srgbClr val="202124"/>
              </a:solidFill>
              <a:latin typeface="arial" panose="020B0604020202020204" pitchFamily="34" charset="0"/>
            </a:endParaRPr>
          </a:p>
          <a:p>
            <a:r>
              <a:rPr lang="en-GB" dirty="0">
                <a:solidFill>
                  <a:srgbClr val="202124"/>
                </a:solidFill>
                <a:latin typeface="arial" panose="020B0604020202020204" pitchFamily="34" charset="0"/>
              </a:rPr>
              <a:t>How can this philosophy be transferred beyond the classroom when establishing relationships with others?</a:t>
            </a:r>
          </a:p>
          <a:p>
            <a:endParaRPr lang="en-GB" dirty="0">
              <a:solidFill>
                <a:srgbClr val="202124"/>
              </a:solidFill>
              <a:latin typeface="arial" panose="020B0604020202020204" pitchFamily="34" charset="0"/>
            </a:endParaRPr>
          </a:p>
          <a:p>
            <a:r>
              <a:rPr lang="en-GB" dirty="0">
                <a:solidFill>
                  <a:srgbClr val="202124"/>
                </a:solidFill>
                <a:latin typeface="arial" panose="020B0604020202020204" pitchFamily="34" charset="0"/>
              </a:rPr>
              <a:t>Further reading - INTRODUCTION (ed.gov) (On Moodle)</a:t>
            </a:r>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dirty="0"/>
          </a:p>
        </p:txBody>
      </p:sp>
    </p:spTree>
    <p:extLst>
      <p:ext uri="{BB962C8B-B14F-4D97-AF65-F5344CB8AC3E}">
        <p14:creationId xmlns:p14="http://schemas.microsoft.com/office/powerpoint/2010/main" val="37239259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b="0" i="0" dirty="0">
              <a:solidFill>
                <a:srgbClr val="202124"/>
              </a:solidFill>
              <a:effectLst/>
              <a:latin typeface="arial" panose="020B0604020202020204" pitchFamily="34" charset="0"/>
            </a:endParaRPr>
          </a:p>
          <a:p>
            <a:r>
              <a:rPr lang="en-GB" dirty="0"/>
              <a:t>By experiencing other people caring for them, children develop their natural ability to care for people and other things.</a:t>
            </a:r>
          </a:p>
          <a:p>
            <a:r>
              <a:rPr lang="en-GB" dirty="0"/>
              <a:t>They build an image of the type of person they would like to be the 'ethical ideal'.</a:t>
            </a:r>
          </a:p>
          <a:p>
            <a:r>
              <a:rPr lang="en-GB" dirty="0"/>
              <a:t>Further reading - </a:t>
            </a:r>
            <a:r>
              <a:rPr lang="en-GB" dirty="0" err="1"/>
              <a:t>nel</a:t>
            </a:r>
            <a:r>
              <a:rPr lang="en-GB" dirty="0"/>
              <a:t> </a:t>
            </a:r>
            <a:r>
              <a:rPr lang="en-GB" dirty="0" err="1"/>
              <a:t>noddings</a:t>
            </a:r>
            <a:r>
              <a:rPr lang="en-GB" dirty="0"/>
              <a:t> - caring and education (uvm.edu) (On Moodle)</a:t>
            </a:r>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dirty="0"/>
          </a:p>
        </p:txBody>
      </p:sp>
    </p:spTree>
    <p:extLst>
      <p:ext uri="{BB962C8B-B14F-4D97-AF65-F5344CB8AC3E}">
        <p14:creationId xmlns:p14="http://schemas.microsoft.com/office/powerpoint/2010/main" val="29980926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dirty="0"/>
          </a:p>
        </p:txBody>
      </p:sp>
    </p:spTree>
    <p:extLst>
      <p:ext uri="{BB962C8B-B14F-4D97-AF65-F5344CB8AC3E}">
        <p14:creationId xmlns:p14="http://schemas.microsoft.com/office/powerpoint/2010/main" val="39757141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dirty="0"/>
          </a:p>
        </p:txBody>
      </p:sp>
    </p:spTree>
    <p:extLst>
      <p:ext uri="{BB962C8B-B14F-4D97-AF65-F5344CB8AC3E}">
        <p14:creationId xmlns:p14="http://schemas.microsoft.com/office/powerpoint/2010/main" val="11578328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dirty="0"/>
          </a:p>
        </p:txBody>
      </p:sp>
    </p:spTree>
    <p:extLst>
      <p:ext uri="{BB962C8B-B14F-4D97-AF65-F5344CB8AC3E}">
        <p14:creationId xmlns:p14="http://schemas.microsoft.com/office/powerpoint/2010/main" val="41132323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Connections with philosophers already discussed within the module e.g. Bronfenbrenner, Bandura, Vygotsky.</a:t>
            </a:r>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dirty="0"/>
          </a:p>
        </p:txBody>
      </p:sp>
    </p:spTree>
    <p:extLst>
      <p:ext uri="{BB962C8B-B14F-4D97-AF65-F5344CB8AC3E}">
        <p14:creationId xmlns:p14="http://schemas.microsoft.com/office/powerpoint/2010/main" val="25103486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r>
              <a:rPr lang="en-GB" dirty="0"/>
              <a:t>All these as well as the elements of relational pedagogy contribute towards an effective working relationship that focuses on the child.</a:t>
            </a:r>
          </a:p>
          <a:p>
            <a:r>
              <a:rPr lang="en-GB" dirty="0"/>
              <a:t>Students to list some of the barriers to professional collaboration.</a:t>
            </a:r>
          </a:p>
          <a:p>
            <a:r>
              <a:rPr lang="en-GB" dirty="0"/>
              <a:t>These may include:</a:t>
            </a:r>
          </a:p>
          <a:p>
            <a:r>
              <a:rPr lang="en-GB" dirty="0"/>
              <a:t>Failure to share information</a:t>
            </a:r>
          </a:p>
          <a:p>
            <a:r>
              <a:rPr lang="en-GB" dirty="0"/>
              <a:t>Lack of mutual understanding</a:t>
            </a:r>
          </a:p>
          <a:p>
            <a:r>
              <a:rPr lang="en-GB" dirty="0"/>
              <a:t>Poor communication</a:t>
            </a:r>
          </a:p>
          <a:p>
            <a:r>
              <a:rPr lang="en-GB" dirty="0"/>
              <a:t>Disagreement</a:t>
            </a:r>
          </a:p>
          <a:p>
            <a:r>
              <a:rPr lang="en-GB" dirty="0"/>
              <a:t>Different priorities</a:t>
            </a:r>
          </a:p>
          <a:p>
            <a:r>
              <a:rPr lang="en-GB" dirty="0"/>
              <a:t>Lack of effective relationship</a:t>
            </a:r>
          </a:p>
          <a:p>
            <a:r>
              <a:rPr lang="en-GB" dirty="0"/>
              <a:t>Different opinions/values etc.</a:t>
            </a:r>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34558732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Gwaith </a:t>
            </a:r>
            <a:r>
              <a:rPr lang="en-GB" dirty="0" err="1"/>
              <a:t>grwp</a:t>
            </a:r>
            <a:r>
              <a:rPr lang="en-GB" dirty="0"/>
              <a:t>/Group task</a:t>
            </a:r>
          </a:p>
          <a:p>
            <a:r>
              <a:rPr lang="en-GB" dirty="0"/>
              <a:t>15 </a:t>
            </a:r>
            <a:r>
              <a:rPr lang="en-GB" dirty="0" err="1"/>
              <a:t>munud</a:t>
            </a:r>
            <a:r>
              <a:rPr lang="en-GB" dirty="0"/>
              <a:t>/mins.</a:t>
            </a:r>
          </a:p>
        </p:txBody>
      </p:sp>
      <p:sp>
        <p:nvSpPr>
          <p:cNvPr id="4" name="Slide Number Placeholder 3"/>
          <p:cNvSpPr>
            <a:spLocks noGrp="1"/>
          </p:cNvSpPr>
          <p:nvPr>
            <p:ph type="sldNum" sz="quarter" idx="5"/>
          </p:nvPr>
        </p:nvSpPr>
        <p:spPr/>
        <p:txBody>
          <a:bodyPr/>
          <a:lstStyle/>
          <a:p>
            <a:fld id="{B68C8073-CAD2-48BF-B8DB-FCAF7D6ED014}" type="slidenum">
              <a:rPr lang="en-US" smtClean="0"/>
              <a:t>39</a:t>
            </a:fld>
            <a:endParaRPr lang="en-US" dirty="0"/>
          </a:p>
        </p:txBody>
      </p:sp>
    </p:spTree>
    <p:extLst>
      <p:ext uri="{BB962C8B-B14F-4D97-AF65-F5344CB8AC3E}">
        <p14:creationId xmlns:p14="http://schemas.microsoft.com/office/powerpoint/2010/main" val="1176966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10/25/23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876832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pic>
        <p:nvPicPr>
          <p:cNvPr id="7" name="Picture 6">
            <a:extLst>
              <a:ext uri="{FF2B5EF4-FFF2-40B4-BE49-F238E27FC236}">
                <a16:creationId xmlns:a16="http://schemas.microsoft.com/office/drawing/2014/main" id="{425279C0-3C71-4B7C-BD58-77EC9E0FA143}"/>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4265846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39A1AD70-0BE6-48B0-A514-D159AF147BB4}"/>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2593476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pic>
        <p:nvPicPr>
          <p:cNvPr id="8" name="Picture 7">
            <a:extLst>
              <a:ext uri="{FF2B5EF4-FFF2-40B4-BE49-F238E27FC236}">
                <a16:creationId xmlns:a16="http://schemas.microsoft.com/office/drawing/2014/main" id="{2594DD2C-6514-40B3-8278-85C6C964F7ED}"/>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21346040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pic>
        <p:nvPicPr>
          <p:cNvPr id="10" name="Picture 9">
            <a:extLst>
              <a:ext uri="{FF2B5EF4-FFF2-40B4-BE49-F238E27FC236}">
                <a16:creationId xmlns:a16="http://schemas.microsoft.com/office/drawing/2014/main" id="{5EA47E13-6E49-4CD6-A21D-905E91025B6D}"/>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38810277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pic>
        <p:nvPicPr>
          <p:cNvPr id="6" name="Picture 5">
            <a:extLst>
              <a:ext uri="{FF2B5EF4-FFF2-40B4-BE49-F238E27FC236}">
                <a16:creationId xmlns:a16="http://schemas.microsoft.com/office/drawing/2014/main" id="{3EA46A99-5041-4455-82D7-D6A3D8A6DE11}"/>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35526920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pic>
        <p:nvPicPr>
          <p:cNvPr id="5" name="Picture 4">
            <a:extLst>
              <a:ext uri="{FF2B5EF4-FFF2-40B4-BE49-F238E27FC236}">
                <a16:creationId xmlns:a16="http://schemas.microsoft.com/office/drawing/2014/main" id="{BA6B5C92-0E68-4719-86CA-980454916439}"/>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29747676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pic>
        <p:nvPicPr>
          <p:cNvPr id="8" name="Picture 7">
            <a:extLst>
              <a:ext uri="{FF2B5EF4-FFF2-40B4-BE49-F238E27FC236}">
                <a16:creationId xmlns:a16="http://schemas.microsoft.com/office/drawing/2014/main" id="{4AB21740-7542-4AAA-A012-CFE6F32D38E8}"/>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30922244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pic>
        <p:nvPicPr>
          <p:cNvPr id="8" name="Picture 7">
            <a:extLst>
              <a:ext uri="{FF2B5EF4-FFF2-40B4-BE49-F238E27FC236}">
                <a16:creationId xmlns:a16="http://schemas.microsoft.com/office/drawing/2014/main" id="{724CDC3E-BEC9-48CB-AA78-5A8C8D1A66DD}"/>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17040651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DB35AC1-D802-4533-8DEA-9349975604A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472517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F474E201-27F9-428A-982C-8BB4CF59B1FD}"/>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9529293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10/25/23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10/25/23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C6BA596B-3BFA-4F26-8434-297EEF96095C}"/>
              </a:ext>
            </a:extLst>
          </p:cNvPr>
          <p:cNvPicPr>
            <a:picLocks noChangeAspect="1"/>
          </p:cNvPicPr>
          <p:nvPr userDrawn="1"/>
        </p:nvPicPr>
        <p:blipFill>
          <a:blip r:embed="rId15"/>
          <a:stretch>
            <a:fillRect/>
          </a:stretch>
        </p:blipFill>
        <p:spPr>
          <a:xfrm>
            <a:off x="0" y="22163"/>
            <a:ext cx="9144000" cy="6813673"/>
          </a:xfrm>
          <a:prstGeom prst="rect">
            <a:avLst/>
          </a:prstGeom>
        </p:spPr>
      </p:pic>
    </p:spTree>
    <p:extLst>
      <p:ext uri="{BB962C8B-B14F-4D97-AF65-F5344CB8AC3E}">
        <p14:creationId xmlns:p14="http://schemas.microsoft.com/office/powerpoint/2010/main" val="206131825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63"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19.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19.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19.jpe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1.png"/><Relationship Id="rId4" Type="http://schemas.openxmlformats.org/officeDocument/2006/relationships/notesSlide" Target="../notesSlides/notesSlide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7.xml"/><Relationship Id="rId1" Type="http://schemas.openxmlformats.org/officeDocument/2006/relationships/video" Target="https://www.youtube.com/embed/kzvm1m8zq5g?feature=oembed" TargetMode="External"/><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5moQUxiq6tA"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34.png"/></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8.xml"/><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5moQUxiq6tA" TargetMode="External"/><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image" Target="../media/image34.png"/></Relationships>
</file>

<file path=ppt/slides/_rels/slide3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7.xml"/><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9.xml.rels><?xml version="1.0" encoding="UTF-8" standalone="yes"?>
<Relationships xmlns="http://schemas.openxmlformats.org/package/2006/relationships"><Relationship Id="rId3" Type="http://schemas.openxmlformats.org/officeDocument/2006/relationships/hyperlink" Target="https://relationalschools.org/2019/03/19/teachers-get-by-with-a-little-help-from-their-friends/" TargetMode="External"/><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Llun 2">
            <a:extLst>
              <a:ext uri="{FF2B5EF4-FFF2-40B4-BE49-F238E27FC236}">
                <a16:creationId xmlns:a16="http://schemas.microsoft.com/office/drawing/2014/main" id="{EFDE871B-1FBC-D4BA-021B-2E38A3D08008}"/>
              </a:ext>
            </a:extLst>
          </p:cNvPr>
          <p:cNvPicPr>
            <a:picLocks noChangeAspect="1"/>
          </p:cNvPicPr>
          <p:nvPr/>
        </p:nvPicPr>
        <p:blipFill rotWithShape="1">
          <a:blip r:embed="rId2"/>
          <a:srcRect r="24320" b="1"/>
          <a:stretch/>
        </p:blipFill>
        <p:spPr>
          <a:xfrm>
            <a:off x="20" y="1282"/>
            <a:ext cx="9143980" cy="6856718"/>
          </a:xfrm>
          <a:prstGeom prst="rect">
            <a:avLst/>
          </a:prstGeom>
        </p:spPr>
      </p:pic>
      <p:sp>
        <p:nvSpPr>
          <p:cNvPr id="4" name="TextBox 2">
            <a:extLst>
              <a:ext uri="{FF2B5EF4-FFF2-40B4-BE49-F238E27FC236}">
                <a16:creationId xmlns:a16="http://schemas.microsoft.com/office/drawing/2014/main" id="{4AF79B3E-283B-FA95-234E-5422F7C8F0FF}"/>
              </a:ext>
            </a:extLst>
          </p:cNvPr>
          <p:cNvSpPr txBox="1"/>
          <p:nvPr/>
        </p:nvSpPr>
        <p:spPr>
          <a:xfrm>
            <a:off x="6254872" y="1396722"/>
            <a:ext cx="2726441" cy="1569660"/>
          </a:xfrm>
          <a:prstGeom prst="rect">
            <a:avLst/>
          </a:prstGeom>
          <a:solidFill>
            <a:schemeClr val="accent1">
              <a:lumMod val="20000"/>
              <a:lumOff val="80000"/>
            </a:schemeClr>
          </a:solidFill>
        </p:spPr>
        <p:txBody>
          <a:bodyPr wrap="square" rtlCol="0">
            <a:spAutoFit/>
          </a:bodyPr>
          <a:lstStyle/>
          <a:p>
            <a:pPr algn="ctr"/>
            <a:r>
              <a:rPr lang="en-GB" sz="3200" dirty="0"/>
              <a:t>Reflection &amp;</a:t>
            </a:r>
          </a:p>
          <a:p>
            <a:pPr algn="ctr"/>
            <a:r>
              <a:rPr lang="en-GB" sz="3200" i="1" dirty="0"/>
              <a:t>Working in Collaboration </a:t>
            </a:r>
          </a:p>
        </p:txBody>
      </p:sp>
      <p:sp>
        <p:nvSpPr>
          <p:cNvPr id="7" name="TextBox 1">
            <a:extLst>
              <a:ext uri="{FF2B5EF4-FFF2-40B4-BE49-F238E27FC236}">
                <a16:creationId xmlns:a16="http://schemas.microsoft.com/office/drawing/2014/main" id="{4DB248BB-7103-F200-79C6-47EEC691804B}"/>
              </a:ext>
            </a:extLst>
          </p:cNvPr>
          <p:cNvSpPr txBox="1"/>
          <p:nvPr/>
        </p:nvSpPr>
        <p:spPr>
          <a:xfrm>
            <a:off x="6064796" y="4355634"/>
            <a:ext cx="2916517" cy="707886"/>
          </a:xfrm>
          <a:prstGeom prst="rect">
            <a:avLst/>
          </a:prstGeom>
          <a:solidFill>
            <a:schemeClr val="accent1">
              <a:lumMod val="20000"/>
              <a:lumOff val="80000"/>
            </a:schemeClr>
          </a:solidFill>
        </p:spPr>
        <p:txBody>
          <a:bodyPr wrap="square" rtlCol="0">
            <a:spAutoFit/>
          </a:bodyPr>
          <a:lstStyle/>
          <a:p>
            <a:r>
              <a:rPr lang="en-GB" sz="4000" dirty="0"/>
              <a:t>ECAD6013/C</a:t>
            </a:r>
          </a:p>
        </p:txBody>
      </p:sp>
    </p:spTree>
    <p:extLst>
      <p:ext uri="{BB962C8B-B14F-4D97-AF65-F5344CB8AC3E}">
        <p14:creationId xmlns:p14="http://schemas.microsoft.com/office/powerpoint/2010/main" val="1026772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A309F7-B6A0-4066-BDC1-E6FD5B7F9A0D}"/>
              </a:ext>
            </a:extLst>
          </p:cNvPr>
          <p:cNvSpPr>
            <a:spLocks noGrp="1"/>
          </p:cNvSpPr>
          <p:nvPr>
            <p:ph type="title"/>
          </p:nvPr>
        </p:nvSpPr>
        <p:spPr>
          <a:xfrm>
            <a:off x="603504" y="1412489"/>
            <a:ext cx="2153321" cy="2156621"/>
          </a:xfrm>
        </p:spPr>
        <p:txBody>
          <a:bodyPr anchor="t">
            <a:normAutofit/>
          </a:bodyPr>
          <a:lstStyle/>
          <a:p>
            <a:br>
              <a:rPr lang="en-GB" sz="3100" dirty="0">
                <a:solidFill>
                  <a:srgbClr val="FFFFFF"/>
                </a:solidFill>
              </a:rPr>
            </a:br>
            <a:r>
              <a:rPr lang="en-GB" sz="5400" i="1" dirty="0">
                <a:solidFill>
                  <a:srgbClr val="FFFFFF"/>
                </a:solidFill>
              </a:rPr>
              <a:t>Aims</a:t>
            </a:r>
          </a:p>
        </p:txBody>
      </p:sp>
      <p:sp>
        <p:nvSpPr>
          <p:cNvPr id="4" name="Content Placeholder 3">
            <a:extLst>
              <a:ext uri="{FF2B5EF4-FFF2-40B4-BE49-F238E27FC236}">
                <a16:creationId xmlns:a16="http://schemas.microsoft.com/office/drawing/2014/main" id="{015496A4-2CD2-4C87-A6D7-5977589B51FD}"/>
              </a:ext>
            </a:extLst>
          </p:cNvPr>
          <p:cNvSpPr>
            <a:spLocks noGrp="1"/>
          </p:cNvSpPr>
          <p:nvPr>
            <p:ph sz="half" idx="2"/>
          </p:nvPr>
        </p:nvSpPr>
        <p:spPr>
          <a:xfrm>
            <a:off x="3619500" y="1412489"/>
            <a:ext cx="4913763" cy="4363844"/>
          </a:xfrm>
        </p:spPr>
        <p:txBody>
          <a:bodyPr>
            <a:noAutofit/>
          </a:bodyPr>
          <a:lstStyle/>
          <a:p>
            <a:r>
              <a:rPr lang="en-GB" sz="2400" i="1" dirty="0"/>
              <a:t>Develop our understanding of Reflection models and theory.</a:t>
            </a:r>
          </a:p>
          <a:p>
            <a:endParaRPr lang="en-GB" sz="2400" i="1" dirty="0"/>
          </a:p>
          <a:p>
            <a:r>
              <a:rPr lang="en-GB" sz="2400" i="1" dirty="0"/>
              <a:t>Reflect on the key messages from members of the panel</a:t>
            </a:r>
          </a:p>
          <a:p>
            <a:pPr marL="0" indent="0">
              <a:buNone/>
            </a:pPr>
            <a:endParaRPr lang="en-GB" sz="2400" i="1" dirty="0"/>
          </a:p>
          <a:p>
            <a:r>
              <a:rPr lang="en-GB" sz="2400" i="1" dirty="0"/>
              <a:t>Further explore the significance and effectiveness of partnership and collaboration in the context of relational pedagogy.  </a:t>
            </a:r>
          </a:p>
        </p:txBody>
      </p:sp>
    </p:spTree>
    <p:extLst>
      <p:ext uri="{BB962C8B-B14F-4D97-AF65-F5344CB8AC3E}">
        <p14:creationId xmlns:p14="http://schemas.microsoft.com/office/powerpoint/2010/main" val="759232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DC738D-01CE-8245-A996-D647D8770497}"/>
              </a:ext>
            </a:extLst>
          </p:cNvPr>
          <p:cNvSpPr txBox="1"/>
          <p:nvPr/>
        </p:nvSpPr>
        <p:spPr>
          <a:xfrm>
            <a:off x="1548963" y="2997418"/>
            <a:ext cx="6042134" cy="923330"/>
          </a:xfrm>
          <a:prstGeom prst="rect">
            <a:avLst/>
          </a:prstGeom>
          <a:noFill/>
        </p:spPr>
        <p:txBody>
          <a:bodyPr wrap="square" rtlCol="0">
            <a:spAutoFit/>
          </a:bodyPr>
          <a:lstStyle/>
          <a:p>
            <a:pPr algn="ctr"/>
            <a:r>
              <a:rPr lang="en-US" sz="2700" dirty="0">
                <a:latin typeface="American Typewriter" panose="02090604020004020304" pitchFamily="18" charset="77"/>
              </a:rPr>
              <a:t>What might </a:t>
            </a:r>
            <a:r>
              <a:rPr lang="en-US" sz="2700" b="1" dirty="0">
                <a:latin typeface="American Typewriter" panose="02090604020004020304" pitchFamily="18" charset="77"/>
              </a:rPr>
              <a:t>three</a:t>
            </a:r>
            <a:r>
              <a:rPr lang="en-US" sz="2700" dirty="0">
                <a:latin typeface="American Typewriter" panose="02090604020004020304" pitchFamily="18" charset="77"/>
              </a:rPr>
              <a:t> attributes of a reflective individual be? </a:t>
            </a:r>
          </a:p>
        </p:txBody>
      </p:sp>
    </p:spTree>
    <p:extLst>
      <p:ext uri="{BB962C8B-B14F-4D97-AF65-F5344CB8AC3E}">
        <p14:creationId xmlns:p14="http://schemas.microsoft.com/office/powerpoint/2010/main" val="3053720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44513" y="2179720"/>
            <a:ext cx="7293023" cy="1324304"/>
          </a:xfrm>
        </p:spPr>
        <p:txBody>
          <a:bodyPr anchor="ctr">
            <a:normAutofit/>
          </a:bodyPr>
          <a:lstStyle/>
          <a:p>
            <a:pPr marL="0" indent="0">
              <a:buNone/>
            </a:pPr>
            <a:r>
              <a:rPr lang="en-GB" sz="2400" dirty="0"/>
              <a:t>Dewey (1933) said the three attributes of a reflective individual are:</a:t>
            </a:r>
          </a:p>
          <a:p>
            <a:endParaRPr lang="en-GB" sz="2400" dirty="0"/>
          </a:p>
        </p:txBody>
      </p:sp>
    </p:spTree>
    <p:extLst>
      <p:ext uri="{BB962C8B-B14F-4D97-AF65-F5344CB8AC3E}">
        <p14:creationId xmlns:p14="http://schemas.microsoft.com/office/powerpoint/2010/main" val="3992163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44513" y="2179720"/>
            <a:ext cx="7293023" cy="1324304"/>
          </a:xfrm>
        </p:spPr>
        <p:txBody>
          <a:bodyPr anchor="ctr">
            <a:normAutofit/>
          </a:bodyPr>
          <a:lstStyle/>
          <a:p>
            <a:pPr marL="0" indent="0">
              <a:buNone/>
            </a:pPr>
            <a:r>
              <a:rPr lang="en-GB" sz="2400" dirty="0"/>
              <a:t>Dewey (1933) said the three attributes of a reflective individual are:</a:t>
            </a:r>
          </a:p>
          <a:p>
            <a:endParaRPr lang="en-GB" sz="2400" dirty="0"/>
          </a:p>
        </p:txBody>
      </p:sp>
      <p:pic>
        <p:nvPicPr>
          <p:cNvPr id="11" name="Picture 10">
            <a:extLst>
              <a:ext uri="{FF2B5EF4-FFF2-40B4-BE49-F238E27FC236}">
                <a16:creationId xmlns:a16="http://schemas.microsoft.com/office/drawing/2014/main" id="{151F9C5B-8B22-9F4C-A57E-5850B12A5121}"/>
              </a:ext>
            </a:extLst>
          </p:cNvPr>
          <p:cNvPicPr>
            <a:picLocks noChangeAspect="1"/>
          </p:cNvPicPr>
          <p:nvPr/>
        </p:nvPicPr>
        <p:blipFill>
          <a:blip r:embed="rId3"/>
          <a:stretch>
            <a:fillRect/>
          </a:stretch>
        </p:blipFill>
        <p:spPr>
          <a:xfrm>
            <a:off x="4632682" y="2846890"/>
            <a:ext cx="4910960" cy="2463665"/>
          </a:xfrm>
          <a:prstGeom prst="rect">
            <a:avLst/>
          </a:prstGeom>
        </p:spPr>
      </p:pic>
      <p:pic>
        <p:nvPicPr>
          <p:cNvPr id="13" name="Picture 12">
            <a:extLst>
              <a:ext uri="{FF2B5EF4-FFF2-40B4-BE49-F238E27FC236}">
                <a16:creationId xmlns:a16="http://schemas.microsoft.com/office/drawing/2014/main" id="{D7EC0C6A-4DD7-5848-8CE5-202EAFEE7DD2}"/>
              </a:ext>
            </a:extLst>
          </p:cNvPr>
          <p:cNvPicPr>
            <a:picLocks noChangeAspect="1"/>
          </p:cNvPicPr>
          <p:nvPr/>
        </p:nvPicPr>
        <p:blipFill>
          <a:blip r:embed="rId4"/>
          <a:stretch>
            <a:fillRect/>
          </a:stretch>
        </p:blipFill>
        <p:spPr>
          <a:xfrm>
            <a:off x="3621141" y="3843046"/>
            <a:ext cx="1901716" cy="1901716"/>
          </a:xfrm>
          <a:prstGeom prst="rect">
            <a:avLst/>
          </a:prstGeom>
        </p:spPr>
      </p:pic>
    </p:spTree>
    <p:extLst>
      <p:ext uri="{BB962C8B-B14F-4D97-AF65-F5344CB8AC3E}">
        <p14:creationId xmlns:p14="http://schemas.microsoft.com/office/powerpoint/2010/main" val="3866720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22213" y="2094639"/>
            <a:ext cx="7293023" cy="1442545"/>
          </a:xfrm>
        </p:spPr>
        <p:txBody>
          <a:bodyPr anchor="ctr">
            <a:normAutofit/>
          </a:bodyPr>
          <a:lstStyle/>
          <a:p>
            <a:pPr marL="0" indent="0">
              <a:buNone/>
            </a:pPr>
            <a:r>
              <a:rPr lang="en-GB" sz="2400" dirty="0"/>
              <a:t>Dewey (1933) said the three attributes of a reflective individual are:</a:t>
            </a:r>
          </a:p>
          <a:p>
            <a:endParaRPr lang="en-GB" sz="2400" dirty="0"/>
          </a:p>
        </p:txBody>
      </p:sp>
      <p:pic>
        <p:nvPicPr>
          <p:cNvPr id="7" name="Picture 6">
            <a:extLst>
              <a:ext uri="{FF2B5EF4-FFF2-40B4-BE49-F238E27FC236}">
                <a16:creationId xmlns:a16="http://schemas.microsoft.com/office/drawing/2014/main" id="{105E1A11-BD5D-B340-9DBA-2E59B7CBFEC8}"/>
              </a:ext>
            </a:extLst>
          </p:cNvPr>
          <p:cNvPicPr>
            <a:picLocks noChangeAspect="1"/>
          </p:cNvPicPr>
          <p:nvPr/>
        </p:nvPicPr>
        <p:blipFill>
          <a:blip r:embed="rId3"/>
          <a:stretch>
            <a:fillRect/>
          </a:stretch>
        </p:blipFill>
        <p:spPr>
          <a:xfrm>
            <a:off x="4436023" y="2839561"/>
            <a:ext cx="4477892" cy="2348405"/>
          </a:xfrm>
          <a:prstGeom prst="rect">
            <a:avLst/>
          </a:prstGeom>
        </p:spPr>
      </p:pic>
      <p:sp>
        <p:nvSpPr>
          <p:cNvPr id="4" name="Rectangle 3">
            <a:extLst>
              <a:ext uri="{FF2B5EF4-FFF2-40B4-BE49-F238E27FC236}">
                <a16:creationId xmlns:a16="http://schemas.microsoft.com/office/drawing/2014/main" id="{79FFBA13-3808-FA44-BA1E-2631CDAF1339}"/>
              </a:ext>
            </a:extLst>
          </p:cNvPr>
          <p:cNvSpPr/>
          <p:nvPr/>
        </p:nvSpPr>
        <p:spPr>
          <a:xfrm>
            <a:off x="162506" y="5531458"/>
            <a:ext cx="9154349" cy="507831"/>
          </a:xfrm>
          <a:prstGeom prst="rect">
            <a:avLst/>
          </a:prstGeom>
        </p:spPr>
        <p:txBody>
          <a:bodyPr wrap="square">
            <a:spAutoFit/>
          </a:bodyPr>
          <a:lstStyle/>
          <a:p>
            <a:r>
              <a:rPr lang="en-GB" sz="1350" dirty="0"/>
              <a:t>Dewey, J. (1933). How we think: A restatement of the relation of reflective thinking to the educative process. Boston, MA: DC Heath and Company. </a:t>
            </a:r>
            <a:endParaRPr lang="en-US" sz="1350" dirty="0"/>
          </a:p>
        </p:txBody>
      </p:sp>
      <p:pic>
        <p:nvPicPr>
          <p:cNvPr id="6" name="Picture 5">
            <a:extLst>
              <a:ext uri="{FF2B5EF4-FFF2-40B4-BE49-F238E27FC236}">
                <a16:creationId xmlns:a16="http://schemas.microsoft.com/office/drawing/2014/main" id="{915795B5-AA41-AC4C-A28A-95CEC82D21E3}"/>
              </a:ext>
            </a:extLst>
          </p:cNvPr>
          <p:cNvPicPr>
            <a:picLocks noChangeAspect="1"/>
          </p:cNvPicPr>
          <p:nvPr/>
        </p:nvPicPr>
        <p:blipFill>
          <a:blip r:embed="rId4"/>
          <a:stretch>
            <a:fillRect/>
          </a:stretch>
        </p:blipFill>
        <p:spPr>
          <a:xfrm>
            <a:off x="3480230" y="3820660"/>
            <a:ext cx="1565877" cy="1539053"/>
          </a:xfrm>
          <a:prstGeom prst="rect">
            <a:avLst/>
          </a:prstGeom>
        </p:spPr>
      </p:pic>
    </p:spTree>
    <p:extLst>
      <p:ext uri="{BB962C8B-B14F-4D97-AF65-F5344CB8AC3E}">
        <p14:creationId xmlns:p14="http://schemas.microsoft.com/office/powerpoint/2010/main" val="2477352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22213" y="2271209"/>
            <a:ext cx="7293023" cy="3552179"/>
          </a:xfrm>
        </p:spPr>
        <p:txBody>
          <a:bodyPr anchor="ctr">
            <a:normAutofit lnSpcReduction="10000"/>
          </a:bodyPr>
          <a:lstStyle/>
          <a:p>
            <a:pPr marL="0" indent="0">
              <a:buNone/>
            </a:pPr>
            <a:r>
              <a:rPr lang="en-GB" sz="2400" dirty="0"/>
              <a:t>Dewey (1933) said the three attributes of a reflective individual are:</a:t>
            </a:r>
          </a:p>
          <a:p>
            <a:pPr lvl="1"/>
            <a:r>
              <a:rPr lang="en-GB" dirty="0"/>
              <a:t>open-mindedness,</a:t>
            </a:r>
          </a:p>
          <a:p>
            <a:pPr lvl="1"/>
            <a:r>
              <a:rPr lang="en-GB" dirty="0"/>
              <a:t>responsibility </a:t>
            </a:r>
          </a:p>
          <a:p>
            <a:pPr lvl="1"/>
            <a:r>
              <a:rPr lang="en-GB" dirty="0"/>
              <a:t>wholeheartedness</a:t>
            </a:r>
          </a:p>
          <a:p>
            <a:endParaRPr lang="en-GB" sz="2400" dirty="0"/>
          </a:p>
          <a:p>
            <a:pPr marL="0" indent="0">
              <a:buNone/>
            </a:pPr>
            <a:r>
              <a:rPr lang="en-GB" sz="2400" dirty="0"/>
              <a:t>What might these mean?</a:t>
            </a:r>
          </a:p>
          <a:p>
            <a:endParaRPr lang="en-GB" sz="2400" dirty="0"/>
          </a:p>
          <a:p>
            <a:pPr marL="0" indent="0">
              <a:buNone/>
            </a:pPr>
            <a:r>
              <a:rPr lang="en-GB" sz="2400" dirty="0"/>
              <a:t>Do you have these attributes?</a:t>
            </a:r>
            <a:endParaRPr lang="en-US" sz="1500" dirty="0"/>
          </a:p>
          <a:p>
            <a:endParaRPr lang="en-GB" sz="2400" dirty="0"/>
          </a:p>
        </p:txBody>
      </p:sp>
      <p:pic>
        <p:nvPicPr>
          <p:cNvPr id="7" name="Picture 6">
            <a:extLst>
              <a:ext uri="{FF2B5EF4-FFF2-40B4-BE49-F238E27FC236}">
                <a16:creationId xmlns:a16="http://schemas.microsoft.com/office/drawing/2014/main" id="{105E1A11-BD5D-B340-9DBA-2E59B7CBFEC8}"/>
              </a:ext>
            </a:extLst>
          </p:cNvPr>
          <p:cNvPicPr>
            <a:picLocks noChangeAspect="1"/>
          </p:cNvPicPr>
          <p:nvPr/>
        </p:nvPicPr>
        <p:blipFill>
          <a:blip r:embed="rId3"/>
          <a:stretch>
            <a:fillRect/>
          </a:stretch>
        </p:blipFill>
        <p:spPr>
          <a:xfrm>
            <a:off x="4436023" y="2839561"/>
            <a:ext cx="4477892" cy="2348405"/>
          </a:xfrm>
          <a:prstGeom prst="rect">
            <a:avLst/>
          </a:prstGeom>
        </p:spPr>
      </p:pic>
      <p:sp>
        <p:nvSpPr>
          <p:cNvPr id="4" name="Rectangle 3">
            <a:extLst>
              <a:ext uri="{FF2B5EF4-FFF2-40B4-BE49-F238E27FC236}">
                <a16:creationId xmlns:a16="http://schemas.microsoft.com/office/drawing/2014/main" id="{79FFBA13-3808-FA44-BA1E-2631CDAF1339}"/>
              </a:ext>
            </a:extLst>
          </p:cNvPr>
          <p:cNvSpPr/>
          <p:nvPr/>
        </p:nvSpPr>
        <p:spPr>
          <a:xfrm>
            <a:off x="162506" y="5531458"/>
            <a:ext cx="9154349" cy="507831"/>
          </a:xfrm>
          <a:prstGeom prst="rect">
            <a:avLst/>
          </a:prstGeom>
        </p:spPr>
        <p:txBody>
          <a:bodyPr wrap="square">
            <a:spAutoFit/>
          </a:bodyPr>
          <a:lstStyle/>
          <a:p>
            <a:r>
              <a:rPr lang="en-GB" sz="1350" dirty="0"/>
              <a:t>Dewey, J. (1933). How we think: A restatement of the relation of reflective thinking to the educative process. Boston, MA: DC Heath and Company. </a:t>
            </a:r>
            <a:endParaRPr lang="en-US" sz="1350" dirty="0"/>
          </a:p>
        </p:txBody>
      </p:sp>
      <p:pic>
        <p:nvPicPr>
          <p:cNvPr id="11" name="Picture 10">
            <a:extLst>
              <a:ext uri="{FF2B5EF4-FFF2-40B4-BE49-F238E27FC236}">
                <a16:creationId xmlns:a16="http://schemas.microsoft.com/office/drawing/2014/main" id="{C1425B41-41BE-7A41-9856-0667109C072A}"/>
              </a:ext>
            </a:extLst>
          </p:cNvPr>
          <p:cNvPicPr>
            <a:picLocks noChangeAspect="1"/>
          </p:cNvPicPr>
          <p:nvPr/>
        </p:nvPicPr>
        <p:blipFill>
          <a:blip r:embed="rId4"/>
          <a:stretch>
            <a:fillRect/>
          </a:stretch>
        </p:blipFill>
        <p:spPr>
          <a:xfrm rot="16200000">
            <a:off x="1889570" y="3893050"/>
            <a:ext cx="489548" cy="489548"/>
          </a:xfrm>
          <a:prstGeom prst="rect">
            <a:avLst/>
          </a:prstGeom>
        </p:spPr>
      </p:pic>
    </p:spTree>
    <p:extLst>
      <p:ext uri="{BB962C8B-B14F-4D97-AF65-F5344CB8AC3E}">
        <p14:creationId xmlns:p14="http://schemas.microsoft.com/office/powerpoint/2010/main" val="2732026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28698" y="1118899"/>
            <a:ext cx="7533017" cy="658297"/>
          </a:xfrm>
        </p:spPr>
        <p:txBody>
          <a:bodyPr anchor="ctr">
            <a:normAutofit/>
          </a:bodyPr>
          <a:lstStyle/>
          <a:p>
            <a:r>
              <a:rPr lang="en-US" sz="3000">
                <a:solidFill>
                  <a:srgbClr val="FFFFFF"/>
                </a:solidFill>
              </a:rPr>
              <a:t>Reflection and models</a:t>
            </a:r>
            <a:endParaRPr lang="en-GB" sz="3000">
              <a:solidFill>
                <a:srgbClr val="FFFFFF"/>
              </a:solidFill>
            </a:endParaRPr>
          </a:p>
        </p:txBody>
      </p:sp>
      <p:graphicFrame>
        <p:nvGraphicFramePr>
          <p:cNvPr id="6" name="Content Placeholder 2">
            <a:extLst>
              <a:ext uri="{FF2B5EF4-FFF2-40B4-BE49-F238E27FC236}">
                <a16:creationId xmlns:a16="http://schemas.microsoft.com/office/drawing/2014/main" id="{C10860A6-D175-4354-8DB7-622F2C351BA9}"/>
              </a:ext>
            </a:extLst>
          </p:cNvPr>
          <p:cNvGraphicFramePr>
            <a:graphicFrameLocks noGrp="1"/>
          </p:cNvGraphicFramePr>
          <p:nvPr>
            <p:ph idx="1"/>
            <p:extLst>
              <p:ext uri="{D42A27DB-BD31-4B8C-83A1-F6EECF244321}">
                <p14:modId xmlns:p14="http://schemas.microsoft.com/office/powerpoint/2010/main" val="2727039629"/>
              </p:ext>
            </p:extLst>
          </p:nvPr>
        </p:nvGraphicFramePr>
        <p:xfrm>
          <a:off x="521142" y="1279635"/>
          <a:ext cx="8195872" cy="3144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3510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3"/>
          <a:stretch>
            <a:fillRect/>
          </a:stretch>
        </p:blipFill>
        <p:spPr>
          <a:xfrm>
            <a:off x="0" y="473227"/>
            <a:ext cx="9234652" cy="5527523"/>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18242" y="1013280"/>
            <a:ext cx="6195848" cy="1232228"/>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75" dirty="0">
                <a:latin typeface="American Typewriter" panose="02090604020004020304" pitchFamily="18" charset="77"/>
              </a:rPr>
              <a:t>Models of reflective practice:</a:t>
            </a:r>
            <a:br>
              <a:rPr lang="en-US" sz="2775" dirty="0">
                <a:latin typeface="American Typewriter" panose="02090604020004020304" pitchFamily="18" charset="77"/>
              </a:rPr>
            </a:br>
            <a:br>
              <a:rPr lang="en-US" sz="2775" dirty="0">
                <a:latin typeface="American Typewriter" panose="02090604020004020304" pitchFamily="18" charset="77"/>
              </a:rPr>
            </a:br>
            <a:endParaRPr lang="en-GB" sz="2775" dirty="0">
              <a:latin typeface="American Typewriter" panose="02090604020004020304" pitchFamily="18" charset="77"/>
            </a:endParaRPr>
          </a:p>
        </p:txBody>
      </p:sp>
      <p:sp>
        <p:nvSpPr>
          <p:cNvPr id="7" name="Rectangle 6">
            <a:extLst>
              <a:ext uri="{FF2B5EF4-FFF2-40B4-BE49-F238E27FC236}">
                <a16:creationId xmlns:a16="http://schemas.microsoft.com/office/drawing/2014/main" id="{03B06034-8503-2847-AA63-96BFB16E441E}"/>
              </a:ext>
            </a:extLst>
          </p:cNvPr>
          <p:cNvSpPr/>
          <p:nvPr/>
        </p:nvSpPr>
        <p:spPr>
          <a:xfrm>
            <a:off x="6762855" y="5630577"/>
            <a:ext cx="2308774" cy="300082"/>
          </a:xfrm>
          <a:prstGeom prst="rect">
            <a:avLst/>
          </a:prstGeom>
        </p:spPr>
        <p:txBody>
          <a:bodyPr wrap="none">
            <a:spAutoFit/>
          </a:bodyPr>
          <a:lstStyle/>
          <a:p>
            <a:r>
              <a:rPr lang="en-US" sz="1350" dirty="0">
                <a:solidFill>
                  <a:schemeClr val="bg1"/>
                </a:solidFill>
                <a:latin typeface="American Typewriter" panose="02090604020004020304" pitchFamily="18" charset="77"/>
              </a:rPr>
              <a:t>David Kolb , 1975 &amp; 1984</a:t>
            </a:r>
            <a:endParaRPr lang="en-US" sz="1350" dirty="0">
              <a:solidFill>
                <a:schemeClr val="bg1"/>
              </a:solidFill>
            </a:endParaRPr>
          </a:p>
        </p:txBody>
      </p:sp>
      <p:sp>
        <p:nvSpPr>
          <p:cNvPr id="8" name="Rectangle 7">
            <a:extLst>
              <a:ext uri="{FF2B5EF4-FFF2-40B4-BE49-F238E27FC236}">
                <a16:creationId xmlns:a16="http://schemas.microsoft.com/office/drawing/2014/main" id="{399003AC-14D1-0241-98AB-358CF48B7175}"/>
              </a:ext>
            </a:extLst>
          </p:cNvPr>
          <p:cNvSpPr/>
          <p:nvPr/>
        </p:nvSpPr>
        <p:spPr>
          <a:xfrm>
            <a:off x="118240" y="1504009"/>
            <a:ext cx="4434053" cy="1962076"/>
          </a:xfrm>
          <a:prstGeom prst="rect">
            <a:avLst/>
          </a:prstGeom>
        </p:spPr>
        <p:txBody>
          <a:bodyPr wrap="square">
            <a:spAutoFit/>
          </a:bodyPr>
          <a:lstStyle/>
          <a:p>
            <a:r>
              <a:rPr lang="en-US" sz="1350" dirty="0"/>
              <a:t>Learning theorist David A. Kolb was highly influenced by the earlier research conducted by…?</a:t>
            </a:r>
          </a:p>
          <a:p>
            <a:endParaRPr lang="en-US" sz="1350" dirty="0"/>
          </a:p>
          <a:p>
            <a:endParaRPr lang="en-US" sz="1350" dirty="0"/>
          </a:p>
          <a:p>
            <a:endParaRPr lang="en-US" sz="1350" dirty="0"/>
          </a:p>
          <a:p>
            <a:endParaRPr lang="en-US" sz="1350" dirty="0"/>
          </a:p>
          <a:p>
            <a:endParaRPr lang="en-US" sz="1350" dirty="0"/>
          </a:p>
          <a:p>
            <a:endParaRPr lang="en-US" sz="1350" dirty="0"/>
          </a:p>
          <a:p>
            <a:r>
              <a:rPr lang="en-US" sz="1350" dirty="0"/>
              <a:t>         </a:t>
            </a:r>
          </a:p>
        </p:txBody>
      </p:sp>
      <p:pic>
        <p:nvPicPr>
          <p:cNvPr id="9" name="Picture 8">
            <a:extLst>
              <a:ext uri="{FF2B5EF4-FFF2-40B4-BE49-F238E27FC236}">
                <a16:creationId xmlns:a16="http://schemas.microsoft.com/office/drawing/2014/main" id="{BDBE7881-0DD9-B342-96ED-34493DED9ECA}"/>
              </a:ext>
            </a:extLst>
          </p:cNvPr>
          <p:cNvPicPr>
            <a:picLocks noChangeAspect="1"/>
          </p:cNvPicPr>
          <p:nvPr/>
        </p:nvPicPr>
        <p:blipFill>
          <a:blip r:embed="rId4"/>
          <a:stretch>
            <a:fillRect/>
          </a:stretch>
        </p:blipFill>
        <p:spPr>
          <a:xfrm>
            <a:off x="118241" y="2178713"/>
            <a:ext cx="1832742" cy="961172"/>
          </a:xfrm>
          <a:prstGeom prst="rect">
            <a:avLst/>
          </a:prstGeom>
        </p:spPr>
      </p:pic>
      <p:pic>
        <p:nvPicPr>
          <p:cNvPr id="11" name="Picture 10">
            <a:extLst>
              <a:ext uri="{FF2B5EF4-FFF2-40B4-BE49-F238E27FC236}">
                <a16:creationId xmlns:a16="http://schemas.microsoft.com/office/drawing/2014/main" id="{72726ED6-5742-BE49-8CF7-108B51859474}"/>
              </a:ext>
            </a:extLst>
          </p:cNvPr>
          <p:cNvPicPr>
            <a:picLocks noChangeAspect="1"/>
          </p:cNvPicPr>
          <p:nvPr/>
        </p:nvPicPr>
        <p:blipFill>
          <a:blip r:embed="rId5"/>
          <a:stretch>
            <a:fillRect/>
          </a:stretch>
        </p:blipFill>
        <p:spPr>
          <a:xfrm>
            <a:off x="2339209" y="2162685"/>
            <a:ext cx="993228" cy="993228"/>
          </a:xfrm>
          <a:prstGeom prst="rect">
            <a:avLst/>
          </a:prstGeom>
        </p:spPr>
      </p:pic>
    </p:spTree>
    <p:extLst>
      <p:ext uri="{BB962C8B-B14F-4D97-AF65-F5344CB8AC3E}">
        <p14:creationId xmlns:p14="http://schemas.microsoft.com/office/powerpoint/2010/main" val="3914429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3"/>
          <a:stretch>
            <a:fillRect/>
          </a:stretch>
        </p:blipFill>
        <p:spPr>
          <a:xfrm>
            <a:off x="0" y="473227"/>
            <a:ext cx="9234652" cy="5527523"/>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18242" y="1013280"/>
            <a:ext cx="6195848" cy="1232228"/>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75" dirty="0">
                <a:latin typeface="American Typewriter" panose="02090604020004020304" pitchFamily="18" charset="77"/>
              </a:rPr>
              <a:t>Models of reflective practice:</a:t>
            </a:r>
            <a:br>
              <a:rPr lang="en-US" sz="2775" dirty="0">
                <a:latin typeface="American Typewriter" panose="02090604020004020304" pitchFamily="18" charset="77"/>
              </a:rPr>
            </a:br>
            <a:br>
              <a:rPr lang="en-US" sz="2775" dirty="0">
                <a:latin typeface="American Typewriter" panose="02090604020004020304" pitchFamily="18" charset="77"/>
              </a:rPr>
            </a:br>
            <a:endParaRPr lang="en-GB" sz="2775" dirty="0">
              <a:latin typeface="American Typewriter" panose="02090604020004020304" pitchFamily="18" charset="77"/>
            </a:endParaRPr>
          </a:p>
        </p:txBody>
      </p:sp>
      <p:sp>
        <p:nvSpPr>
          <p:cNvPr id="7" name="Rectangle 6">
            <a:extLst>
              <a:ext uri="{FF2B5EF4-FFF2-40B4-BE49-F238E27FC236}">
                <a16:creationId xmlns:a16="http://schemas.microsoft.com/office/drawing/2014/main" id="{03B06034-8503-2847-AA63-96BFB16E441E}"/>
              </a:ext>
            </a:extLst>
          </p:cNvPr>
          <p:cNvSpPr/>
          <p:nvPr/>
        </p:nvSpPr>
        <p:spPr>
          <a:xfrm>
            <a:off x="6762855" y="5630577"/>
            <a:ext cx="2308774" cy="300082"/>
          </a:xfrm>
          <a:prstGeom prst="rect">
            <a:avLst/>
          </a:prstGeom>
        </p:spPr>
        <p:txBody>
          <a:bodyPr wrap="none">
            <a:spAutoFit/>
          </a:bodyPr>
          <a:lstStyle/>
          <a:p>
            <a:r>
              <a:rPr lang="en-US" sz="1350" dirty="0">
                <a:solidFill>
                  <a:schemeClr val="bg1"/>
                </a:solidFill>
                <a:latin typeface="American Typewriter" panose="02090604020004020304" pitchFamily="18" charset="77"/>
              </a:rPr>
              <a:t>David Kolb , 1975 &amp; 1984</a:t>
            </a:r>
            <a:endParaRPr lang="en-US" sz="1350" dirty="0">
              <a:solidFill>
                <a:schemeClr val="bg1"/>
              </a:solidFill>
            </a:endParaRPr>
          </a:p>
        </p:txBody>
      </p:sp>
      <p:sp>
        <p:nvSpPr>
          <p:cNvPr id="8" name="Rectangle 7">
            <a:extLst>
              <a:ext uri="{FF2B5EF4-FFF2-40B4-BE49-F238E27FC236}">
                <a16:creationId xmlns:a16="http://schemas.microsoft.com/office/drawing/2014/main" id="{399003AC-14D1-0241-98AB-358CF48B7175}"/>
              </a:ext>
            </a:extLst>
          </p:cNvPr>
          <p:cNvSpPr/>
          <p:nvPr/>
        </p:nvSpPr>
        <p:spPr>
          <a:xfrm>
            <a:off x="118240" y="1504009"/>
            <a:ext cx="4434053" cy="1962076"/>
          </a:xfrm>
          <a:prstGeom prst="rect">
            <a:avLst/>
          </a:prstGeom>
        </p:spPr>
        <p:txBody>
          <a:bodyPr wrap="square">
            <a:spAutoFit/>
          </a:bodyPr>
          <a:lstStyle/>
          <a:p>
            <a:r>
              <a:rPr lang="en-US" sz="1350" dirty="0"/>
              <a:t>Learning theorist David A. Kolb was highly influenced by the earlier research conducted by…?</a:t>
            </a:r>
          </a:p>
          <a:p>
            <a:endParaRPr lang="en-US" sz="1350" dirty="0"/>
          </a:p>
          <a:p>
            <a:endParaRPr lang="en-US" sz="1350" dirty="0"/>
          </a:p>
          <a:p>
            <a:endParaRPr lang="en-US" sz="1350" dirty="0"/>
          </a:p>
          <a:p>
            <a:endParaRPr lang="en-US" sz="1350" dirty="0"/>
          </a:p>
          <a:p>
            <a:endParaRPr lang="en-US" sz="1350" dirty="0"/>
          </a:p>
          <a:p>
            <a:endParaRPr lang="en-US" sz="1350" dirty="0"/>
          </a:p>
          <a:p>
            <a:r>
              <a:rPr lang="en-US" sz="1350" dirty="0"/>
              <a:t>         John Dewey</a:t>
            </a:r>
          </a:p>
        </p:txBody>
      </p:sp>
      <p:pic>
        <p:nvPicPr>
          <p:cNvPr id="9" name="Picture 8">
            <a:extLst>
              <a:ext uri="{FF2B5EF4-FFF2-40B4-BE49-F238E27FC236}">
                <a16:creationId xmlns:a16="http://schemas.microsoft.com/office/drawing/2014/main" id="{BDBE7881-0DD9-B342-96ED-34493DED9ECA}"/>
              </a:ext>
            </a:extLst>
          </p:cNvPr>
          <p:cNvPicPr>
            <a:picLocks noChangeAspect="1"/>
          </p:cNvPicPr>
          <p:nvPr/>
        </p:nvPicPr>
        <p:blipFill>
          <a:blip r:embed="rId4"/>
          <a:stretch>
            <a:fillRect/>
          </a:stretch>
        </p:blipFill>
        <p:spPr>
          <a:xfrm>
            <a:off x="118241" y="2178713"/>
            <a:ext cx="1832742" cy="961172"/>
          </a:xfrm>
          <a:prstGeom prst="rect">
            <a:avLst/>
          </a:prstGeom>
        </p:spPr>
      </p:pic>
      <p:pic>
        <p:nvPicPr>
          <p:cNvPr id="11" name="Picture 10">
            <a:extLst>
              <a:ext uri="{FF2B5EF4-FFF2-40B4-BE49-F238E27FC236}">
                <a16:creationId xmlns:a16="http://schemas.microsoft.com/office/drawing/2014/main" id="{72726ED6-5742-BE49-8CF7-108B51859474}"/>
              </a:ext>
            </a:extLst>
          </p:cNvPr>
          <p:cNvPicPr>
            <a:picLocks noChangeAspect="1"/>
          </p:cNvPicPr>
          <p:nvPr/>
        </p:nvPicPr>
        <p:blipFill>
          <a:blip r:embed="rId5"/>
          <a:stretch>
            <a:fillRect/>
          </a:stretch>
        </p:blipFill>
        <p:spPr>
          <a:xfrm>
            <a:off x="2339209" y="2162685"/>
            <a:ext cx="993228" cy="993228"/>
          </a:xfrm>
          <a:prstGeom prst="rect">
            <a:avLst/>
          </a:prstGeom>
        </p:spPr>
      </p:pic>
      <p:sp>
        <p:nvSpPr>
          <p:cNvPr id="12" name="TextBox 11">
            <a:extLst>
              <a:ext uri="{FF2B5EF4-FFF2-40B4-BE49-F238E27FC236}">
                <a16:creationId xmlns:a16="http://schemas.microsoft.com/office/drawing/2014/main" id="{29BCFFD7-F613-2246-8FB6-18843552DD90}"/>
              </a:ext>
            </a:extLst>
          </p:cNvPr>
          <p:cNvSpPr txBox="1"/>
          <p:nvPr/>
        </p:nvSpPr>
        <p:spPr>
          <a:xfrm>
            <a:off x="2371008" y="3160957"/>
            <a:ext cx="975780" cy="300082"/>
          </a:xfrm>
          <a:prstGeom prst="rect">
            <a:avLst/>
          </a:prstGeom>
          <a:noFill/>
        </p:spPr>
        <p:txBody>
          <a:bodyPr wrap="none" rtlCol="0">
            <a:spAutoFit/>
          </a:bodyPr>
          <a:lstStyle/>
          <a:p>
            <a:r>
              <a:rPr lang="en-US" sz="1350" dirty="0"/>
              <a:t>Jean Piaget</a:t>
            </a:r>
          </a:p>
        </p:txBody>
      </p:sp>
    </p:spTree>
    <p:extLst>
      <p:ext uri="{BB962C8B-B14F-4D97-AF65-F5344CB8AC3E}">
        <p14:creationId xmlns:p14="http://schemas.microsoft.com/office/powerpoint/2010/main" val="2031771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3"/>
          <a:stretch>
            <a:fillRect/>
          </a:stretch>
        </p:blipFill>
        <p:spPr>
          <a:xfrm>
            <a:off x="0" y="473227"/>
            <a:ext cx="9234652" cy="5527523"/>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18242" y="1013280"/>
            <a:ext cx="6195848" cy="1232228"/>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75" dirty="0">
                <a:latin typeface="American Typewriter" panose="02090604020004020304" pitchFamily="18" charset="77"/>
              </a:rPr>
              <a:t>Models of reflective practice:</a:t>
            </a:r>
            <a:br>
              <a:rPr lang="en-US" sz="2775" dirty="0">
                <a:latin typeface="American Typewriter" panose="02090604020004020304" pitchFamily="18" charset="77"/>
              </a:rPr>
            </a:br>
            <a:br>
              <a:rPr lang="en-US" sz="2775" dirty="0">
                <a:latin typeface="American Typewriter" panose="02090604020004020304" pitchFamily="18" charset="77"/>
              </a:rPr>
            </a:br>
            <a:endParaRPr lang="en-GB" sz="2775" dirty="0">
              <a:latin typeface="American Typewriter" panose="02090604020004020304" pitchFamily="18" charset="77"/>
            </a:endParaRPr>
          </a:p>
        </p:txBody>
      </p:sp>
      <p:sp>
        <p:nvSpPr>
          <p:cNvPr id="7" name="Rectangle 6">
            <a:extLst>
              <a:ext uri="{FF2B5EF4-FFF2-40B4-BE49-F238E27FC236}">
                <a16:creationId xmlns:a16="http://schemas.microsoft.com/office/drawing/2014/main" id="{03B06034-8503-2847-AA63-96BFB16E441E}"/>
              </a:ext>
            </a:extLst>
          </p:cNvPr>
          <p:cNvSpPr/>
          <p:nvPr/>
        </p:nvSpPr>
        <p:spPr>
          <a:xfrm>
            <a:off x="6762855" y="5630577"/>
            <a:ext cx="2308774" cy="300082"/>
          </a:xfrm>
          <a:prstGeom prst="rect">
            <a:avLst/>
          </a:prstGeom>
        </p:spPr>
        <p:txBody>
          <a:bodyPr wrap="none">
            <a:spAutoFit/>
          </a:bodyPr>
          <a:lstStyle/>
          <a:p>
            <a:r>
              <a:rPr lang="en-US" sz="1350" dirty="0">
                <a:solidFill>
                  <a:schemeClr val="bg1"/>
                </a:solidFill>
                <a:latin typeface="American Typewriter" panose="02090604020004020304" pitchFamily="18" charset="77"/>
              </a:rPr>
              <a:t>David Kolb , 1975 &amp; 1984</a:t>
            </a:r>
            <a:endParaRPr lang="en-US" sz="1350" dirty="0">
              <a:solidFill>
                <a:schemeClr val="bg1"/>
              </a:solidFill>
            </a:endParaRPr>
          </a:p>
        </p:txBody>
      </p:sp>
      <p:sp>
        <p:nvSpPr>
          <p:cNvPr id="8" name="Rectangle 7">
            <a:extLst>
              <a:ext uri="{FF2B5EF4-FFF2-40B4-BE49-F238E27FC236}">
                <a16:creationId xmlns:a16="http://schemas.microsoft.com/office/drawing/2014/main" id="{399003AC-14D1-0241-98AB-358CF48B7175}"/>
              </a:ext>
            </a:extLst>
          </p:cNvPr>
          <p:cNvSpPr/>
          <p:nvPr/>
        </p:nvSpPr>
        <p:spPr>
          <a:xfrm>
            <a:off x="118240" y="1504009"/>
            <a:ext cx="4434053" cy="1962076"/>
          </a:xfrm>
          <a:prstGeom prst="rect">
            <a:avLst/>
          </a:prstGeom>
        </p:spPr>
        <p:txBody>
          <a:bodyPr wrap="square">
            <a:spAutoFit/>
          </a:bodyPr>
          <a:lstStyle/>
          <a:p>
            <a:r>
              <a:rPr lang="en-US" sz="1350" dirty="0"/>
              <a:t>Learning theorist David A. Kolb was highly influenced by the earlier research conducted by…?</a:t>
            </a:r>
          </a:p>
          <a:p>
            <a:endParaRPr lang="en-US" sz="1350" dirty="0"/>
          </a:p>
          <a:p>
            <a:endParaRPr lang="en-US" sz="1350" dirty="0"/>
          </a:p>
          <a:p>
            <a:endParaRPr lang="en-US" sz="1350" dirty="0"/>
          </a:p>
          <a:p>
            <a:endParaRPr lang="en-US" sz="1350" dirty="0"/>
          </a:p>
          <a:p>
            <a:endParaRPr lang="en-US" sz="1350" dirty="0"/>
          </a:p>
          <a:p>
            <a:endParaRPr lang="en-US" sz="1350" dirty="0"/>
          </a:p>
          <a:p>
            <a:r>
              <a:rPr lang="en-US" sz="1350" dirty="0"/>
              <a:t>         John Dewey</a:t>
            </a:r>
          </a:p>
        </p:txBody>
      </p:sp>
      <p:pic>
        <p:nvPicPr>
          <p:cNvPr id="9" name="Picture 8">
            <a:extLst>
              <a:ext uri="{FF2B5EF4-FFF2-40B4-BE49-F238E27FC236}">
                <a16:creationId xmlns:a16="http://schemas.microsoft.com/office/drawing/2014/main" id="{BDBE7881-0DD9-B342-96ED-34493DED9ECA}"/>
              </a:ext>
            </a:extLst>
          </p:cNvPr>
          <p:cNvPicPr>
            <a:picLocks noChangeAspect="1"/>
          </p:cNvPicPr>
          <p:nvPr/>
        </p:nvPicPr>
        <p:blipFill>
          <a:blip r:embed="rId4"/>
          <a:stretch>
            <a:fillRect/>
          </a:stretch>
        </p:blipFill>
        <p:spPr>
          <a:xfrm>
            <a:off x="118241" y="2178713"/>
            <a:ext cx="1832742" cy="961172"/>
          </a:xfrm>
          <a:prstGeom prst="rect">
            <a:avLst/>
          </a:prstGeom>
        </p:spPr>
      </p:pic>
      <p:pic>
        <p:nvPicPr>
          <p:cNvPr id="11" name="Picture 10">
            <a:extLst>
              <a:ext uri="{FF2B5EF4-FFF2-40B4-BE49-F238E27FC236}">
                <a16:creationId xmlns:a16="http://schemas.microsoft.com/office/drawing/2014/main" id="{72726ED6-5742-BE49-8CF7-108B51859474}"/>
              </a:ext>
            </a:extLst>
          </p:cNvPr>
          <p:cNvPicPr>
            <a:picLocks noChangeAspect="1"/>
          </p:cNvPicPr>
          <p:nvPr/>
        </p:nvPicPr>
        <p:blipFill>
          <a:blip r:embed="rId5"/>
          <a:stretch>
            <a:fillRect/>
          </a:stretch>
        </p:blipFill>
        <p:spPr>
          <a:xfrm>
            <a:off x="2339209" y="2162685"/>
            <a:ext cx="993228" cy="993228"/>
          </a:xfrm>
          <a:prstGeom prst="rect">
            <a:avLst/>
          </a:prstGeom>
        </p:spPr>
      </p:pic>
      <p:sp>
        <p:nvSpPr>
          <p:cNvPr id="12" name="TextBox 11">
            <a:extLst>
              <a:ext uri="{FF2B5EF4-FFF2-40B4-BE49-F238E27FC236}">
                <a16:creationId xmlns:a16="http://schemas.microsoft.com/office/drawing/2014/main" id="{29BCFFD7-F613-2246-8FB6-18843552DD90}"/>
              </a:ext>
            </a:extLst>
          </p:cNvPr>
          <p:cNvSpPr txBox="1"/>
          <p:nvPr/>
        </p:nvSpPr>
        <p:spPr>
          <a:xfrm>
            <a:off x="2371008" y="3160957"/>
            <a:ext cx="975780" cy="300082"/>
          </a:xfrm>
          <a:prstGeom prst="rect">
            <a:avLst/>
          </a:prstGeom>
          <a:noFill/>
        </p:spPr>
        <p:txBody>
          <a:bodyPr wrap="none" rtlCol="0">
            <a:spAutoFit/>
          </a:bodyPr>
          <a:lstStyle/>
          <a:p>
            <a:r>
              <a:rPr lang="en-US" sz="1350" dirty="0"/>
              <a:t>Jean Piaget</a:t>
            </a:r>
          </a:p>
        </p:txBody>
      </p:sp>
      <p:sp>
        <p:nvSpPr>
          <p:cNvPr id="3" name="Rectangle 2">
            <a:extLst>
              <a:ext uri="{FF2B5EF4-FFF2-40B4-BE49-F238E27FC236}">
                <a16:creationId xmlns:a16="http://schemas.microsoft.com/office/drawing/2014/main" id="{4E49372D-BA91-E441-88B3-999139E72BA6}"/>
              </a:ext>
            </a:extLst>
          </p:cNvPr>
          <p:cNvSpPr/>
          <p:nvPr/>
        </p:nvSpPr>
        <p:spPr>
          <a:xfrm>
            <a:off x="118241" y="3443001"/>
            <a:ext cx="4572000" cy="1962076"/>
          </a:xfrm>
          <a:prstGeom prst="rect">
            <a:avLst/>
          </a:prstGeom>
        </p:spPr>
        <p:txBody>
          <a:bodyPr>
            <a:spAutoFit/>
          </a:bodyPr>
          <a:lstStyle/>
          <a:p>
            <a:r>
              <a:rPr lang="en-US" sz="1350" dirty="0"/>
              <a:t>Kolb's reflective model highlights the concept of </a:t>
            </a:r>
            <a:r>
              <a:rPr lang="en-US" sz="1350" b="1" dirty="0"/>
              <a:t>experiential learning </a:t>
            </a:r>
            <a:r>
              <a:rPr lang="en-US" sz="1350" dirty="0"/>
              <a:t>and is centered on the </a:t>
            </a:r>
            <a:r>
              <a:rPr lang="en-US" sz="1350" b="1" dirty="0"/>
              <a:t>transformation of information into knowledge</a:t>
            </a:r>
            <a:r>
              <a:rPr lang="en-US" sz="1350" dirty="0"/>
              <a:t>. </a:t>
            </a:r>
          </a:p>
          <a:p>
            <a:endParaRPr lang="en-US" sz="1350" b="1" dirty="0"/>
          </a:p>
          <a:p>
            <a:endParaRPr lang="en-US" sz="1350" b="1" dirty="0"/>
          </a:p>
          <a:p>
            <a:endParaRPr lang="en-US" sz="1350" b="1" dirty="0"/>
          </a:p>
          <a:p>
            <a:r>
              <a:rPr lang="en-US" sz="1350" dirty="0"/>
              <a:t>Knowledge that is formed from a situation is continuously applied and reapplied, </a:t>
            </a:r>
            <a:r>
              <a:rPr lang="en-US" sz="1350" b="1" dirty="0"/>
              <a:t>building on a practitioner's prior experiences and knowledge.</a:t>
            </a:r>
          </a:p>
        </p:txBody>
      </p:sp>
    </p:spTree>
    <p:extLst>
      <p:ext uri="{BB962C8B-B14F-4D97-AF65-F5344CB8AC3E}">
        <p14:creationId xmlns:p14="http://schemas.microsoft.com/office/powerpoint/2010/main" val="3592245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2"/>
          <a:stretch>
            <a:fillRect/>
          </a:stretch>
        </p:blipFill>
        <p:spPr>
          <a:xfrm>
            <a:off x="0" y="473227"/>
            <a:ext cx="9234652" cy="5527523"/>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18242" y="1013280"/>
            <a:ext cx="6195848" cy="1232228"/>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775" dirty="0">
                <a:latin typeface="American Typewriter" panose="02090604020004020304" pitchFamily="18" charset="77"/>
              </a:rPr>
              <a:t>Models of reflective practice:</a:t>
            </a:r>
            <a:br>
              <a:rPr lang="en-US" sz="2775" dirty="0">
                <a:latin typeface="American Typewriter" panose="02090604020004020304" pitchFamily="18" charset="77"/>
              </a:rPr>
            </a:br>
            <a:br>
              <a:rPr lang="en-US" sz="2775" dirty="0">
                <a:latin typeface="American Typewriter" panose="02090604020004020304" pitchFamily="18" charset="77"/>
              </a:rPr>
            </a:br>
            <a:endParaRPr lang="en-GB" sz="2775" dirty="0">
              <a:latin typeface="American Typewriter" panose="02090604020004020304" pitchFamily="18" charset="77"/>
            </a:endParaRPr>
          </a:p>
        </p:txBody>
      </p:sp>
      <p:pic>
        <p:nvPicPr>
          <p:cNvPr id="6" name="Picture 5">
            <a:extLst>
              <a:ext uri="{FF2B5EF4-FFF2-40B4-BE49-F238E27FC236}">
                <a16:creationId xmlns:a16="http://schemas.microsoft.com/office/drawing/2014/main" id="{B1F90736-8CE6-F749-B088-DF7FC4B85065}"/>
              </a:ext>
            </a:extLst>
          </p:cNvPr>
          <p:cNvPicPr>
            <a:picLocks noChangeAspect="1"/>
          </p:cNvPicPr>
          <p:nvPr/>
        </p:nvPicPr>
        <p:blipFill>
          <a:blip r:embed="rId3"/>
          <a:stretch>
            <a:fillRect/>
          </a:stretch>
        </p:blipFill>
        <p:spPr>
          <a:xfrm>
            <a:off x="-650164" y="1451496"/>
            <a:ext cx="6290278" cy="4639905"/>
          </a:xfrm>
          <a:prstGeom prst="rect">
            <a:avLst/>
          </a:prstGeom>
        </p:spPr>
      </p:pic>
      <p:sp>
        <p:nvSpPr>
          <p:cNvPr id="7" name="Rectangle 6">
            <a:extLst>
              <a:ext uri="{FF2B5EF4-FFF2-40B4-BE49-F238E27FC236}">
                <a16:creationId xmlns:a16="http://schemas.microsoft.com/office/drawing/2014/main" id="{03B06034-8503-2847-AA63-96BFB16E441E}"/>
              </a:ext>
            </a:extLst>
          </p:cNvPr>
          <p:cNvSpPr/>
          <p:nvPr/>
        </p:nvSpPr>
        <p:spPr>
          <a:xfrm>
            <a:off x="6762855" y="5630577"/>
            <a:ext cx="2308774" cy="300082"/>
          </a:xfrm>
          <a:prstGeom prst="rect">
            <a:avLst/>
          </a:prstGeom>
        </p:spPr>
        <p:txBody>
          <a:bodyPr wrap="none">
            <a:spAutoFit/>
          </a:bodyPr>
          <a:lstStyle/>
          <a:p>
            <a:r>
              <a:rPr lang="en-US" sz="1350" dirty="0">
                <a:solidFill>
                  <a:schemeClr val="bg1"/>
                </a:solidFill>
                <a:latin typeface="American Typewriter" panose="02090604020004020304" pitchFamily="18" charset="77"/>
              </a:rPr>
              <a:t>David Kolb , 1975 &amp; 1984</a:t>
            </a:r>
            <a:endParaRPr lang="en-US" sz="1350" dirty="0">
              <a:solidFill>
                <a:schemeClr val="bg1"/>
              </a:solidFill>
            </a:endParaRPr>
          </a:p>
        </p:txBody>
      </p:sp>
    </p:spTree>
    <p:extLst>
      <p:ext uri="{BB962C8B-B14F-4D97-AF65-F5344CB8AC3E}">
        <p14:creationId xmlns:p14="http://schemas.microsoft.com/office/powerpoint/2010/main" val="3337642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3A1004-55DA-9A4A-BB40-B9652FB36A9B}"/>
              </a:ext>
            </a:extLst>
          </p:cNvPr>
          <p:cNvPicPr>
            <a:picLocks noChangeAspect="1"/>
          </p:cNvPicPr>
          <p:nvPr/>
        </p:nvPicPr>
        <p:blipFill>
          <a:blip r:embed="rId2"/>
          <a:stretch>
            <a:fillRect/>
          </a:stretch>
        </p:blipFill>
        <p:spPr>
          <a:xfrm>
            <a:off x="-2283374" y="857250"/>
            <a:ext cx="11427374" cy="6427898"/>
          </a:xfrm>
          <a:prstGeom prst="rect">
            <a:avLst/>
          </a:prstGeom>
        </p:spPr>
      </p:pic>
      <p:sp>
        <p:nvSpPr>
          <p:cNvPr id="2" name="Title 3">
            <a:extLst>
              <a:ext uri="{FF2B5EF4-FFF2-40B4-BE49-F238E27FC236}">
                <a16:creationId xmlns:a16="http://schemas.microsoft.com/office/drawing/2014/main" id="{457E8E09-678B-8742-95BB-5079CEDB97A9}"/>
              </a:ext>
            </a:extLst>
          </p:cNvPr>
          <p:cNvSpPr txBox="1">
            <a:spLocks/>
          </p:cNvSpPr>
          <p:nvPr/>
        </p:nvSpPr>
        <p:spPr>
          <a:xfrm>
            <a:off x="5510048" y="857250"/>
            <a:ext cx="3783725" cy="4043856"/>
          </a:xfrm>
          <a:prstGeom prst="rect">
            <a:avLst/>
          </a:prstGeom>
        </p:spPr>
        <p:txBody>
          <a:bodyPr anchor="b">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775" dirty="0">
                <a:solidFill>
                  <a:schemeClr val="bg1"/>
                </a:solidFill>
                <a:latin typeface="American Typewriter" panose="02090604020004020304" pitchFamily="18" charset="77"/>
              </a:rPr>
              <a:t>Models of reflective practice:</a:t>
            </a:r>
          </a:p>
          <a:p>
            <a:pPr algn="ctr"/>
            <a:endParaRPr lang="en-US" sz="2775" dirty="0">
              <a:solidFill>
                <a:schemeClr val="bg1"/>
              </a:solidFill>
              <a:latin typeface="American Typewriter" panose="02090604020004020304" pitchFamily="18" charset="77"/>
            </a:endParaRPr>
          </a:p>
          <a:p>
            <a:pPr algn="ctr"/>
            <a:endParaRPr lang="en-US" sz="2775" dirty="0">
              <a:latin typeface="American Typewriter" panose="02090604020004020304" pitchFamily="18" charset="77"/>
            </a:endParaRPr>
          </a:p>
          <a:p>
            <a:pPr algn="ctr"/>
            <a:r>
              <a:rPr lang="en-US" sz="3000" dirty="0">
                <a:solidFill>
                  <a:schemeClr val="bg1"/>
                </a:solidFill>
              </a:rPr>
              <a:t>"Gibbs' reflective cycle" </a:t>
            </a:r>
          </a:p>
          <a:p>
            <a:pPr algn="ctr"/>
            <a:endParaRPr lang="en-US" sz="3000" dirty="0">
              <a:solidFill>
                <a:schemeClr val="bg1"/>
              </a:solidFill>
            </a:endParaRPr>
          </a:p>
          <a:p>
            <a:pPr algn="ctr"/>
            <a:r>
              <a:rPr lang="en-US" sz="3000" dirty="0">
                <a:solidFill>
                  <a:schemeClr val="bg1"/>
                </a:solidFill>
              </a:rPr>
              <a:t>or </a:t>
            </a:r>
          </a:p>
          <a:p>
            <a:pPr algn="ctr"/>
            <a:endParaRPr lang="en-US" sz="3000" dirty="0">
              <a:solidFill>
                <a:schemeClr val="bg1"/>
              </a:solidFill>
            </a:endParaRPr>
          </a:p>
          <a:p>
            <a:pPr algn="ctr"/>
            <a:r>
              <a:rPr lang="en-US" sz="3000" dirty="0">
                <a:solidFill>
                  <a:schemeClr val="bg1"/>
                </a:solidFill>
              </a:rPr>
              <a:t>"Gibbs' model of reflection” </a:t>
            </a:r>
            <a:br>
              <a:rPr lang="en-US" sz="2775" dirty="0">
                <a:latin typeface="American Typewriter" panose="02090604020004020304" pitchFamily="18" charset="77"/>
              </a:rPr>
            </a:br>
            <a:br>
              <a:rPr lang="en-US" sz="2775" dirty="0">
                <a:latin typeface="American Typewriter" panose="02090604020004020304" pitchFamily="18" charset="77"/>
              </a:rPr>
            </a:br>
            <a:endParaRPr lang="en-GB" sz="2775" dirty="0">
              <a:latin typeface="American Typewriter" panose="02090604020004020304" pitchFamily="18" charset="77"/>
            </a:endParaRPr>
          </a:p>
        </p:txBody>
      </p:sp>
      <p:sp>
        <p:nvSpPr>
          <p:cNvPr id="3" name="Rectangle 2">
            <a:extLst>
              <a:ext uri="{FF2B5EF4-FFF2-40B4-BE49-F238E27FC236}">
                <a16:creationId xmlns:a16="http://schemas.microsoft.com/office/drawing/2014/main" id="{A0345B07-DA06-7344-A1C8-CAD4DD890539}"/>
              </a:ext>
            </a:extLst>
          </p:cNvPr>
          <p:cNvSpPr/>
          <p:nvPr/>
        </p:nvSpPr>
        <p:spPr>
          <a:xfrm>
            <a:off x="3659892" y="5622676"/>
            <a:ext cx="2417715" cy="415498"/>
          </a:xfrm>
          <a:prstGeom prst="rect">
            <a:avLst/>
          </a:prstGeom>
        </p:spPr>
        <p:txBody>
          <a:bodyPr wrap="square">
            <a:spAutoFit/>
          </a:bodyPr>
          <a:lstStyle/>
          <a:p>
            <a:r>
              <a:rPr lang="en-US" sz="2100" dirty="0">
                <a:solidFill>
                  <a:schemeClr val="bg1"/>
                </a:solidFill>
              </a:rPr>
              <a:t>Graham Gibbs, 1988</a:t>
            </a:r>
          </a:p>
        </p:txBody>
      </p:sp>
    </p:spTree>
    <p:extLst>
      <p:ext uri="{BB962C8B-B14F-4D97-AF65-F5344CB8AC3E}">
        <p14:creationId xmlns:p14="http://schemas.microsoft.com/office/powerpoint/2010/main" val="722144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82E2EB-4081-2F4C-BD17-EAF6EEC2DEF8}"/>
              </a:ext>
            </a:extLst>
          </p:cNvPr>
          <p:cNvPicPr>
            <a:picLocks noChangeAspect="1"/>
          </p:cNvPicPr>
          <p:nvPr/>
        </p:nvPicPr>
        <p:blipFill>
          <a:blip r:embed="rId3"/>
          <a:stretch>
            <a:fillRect/>
          </a:stretch>
        </p:blipFill>
        <p:spPr>
          <a:xfrm>
            <a:off x="-317281" y="0"/>
            <a:ext cx="9913882" cy="5576559"/>
          </a:xfrm>
          <a:prstGeom prst="rect">
            <a:avLst/>
          </a:prstGeom>
        </p:spPr>
      </p:pic>
    </p:spTree>
    <p:extLst>
      <p:ext uri="{BB962C8B-B14F-4D97-AF65-F5344CB8AC3E}">
        <p14:creationId xmlns:p14="http://schemas.microsoft.com/office/powerpoint/2010/main" val="1255282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E574FA-9465-D749-A404-52E874679A03}"/>
              </a:ext>
            </a:extLst>
          </p:cNvPr>
          <p:cNvSpPr/>
          <p:nvPr/>
        </p:nvSpPr>
        <p:spPr>
          <a:xfrm>
            <a:off x="157655" y="913572"/>
            <a:ext cx="4572000" cy="830997"/>
          </a:xfrm>
          <a:prstGeom prst="rect">
            <a:avLst/>
          </a:prstGeom>
        </p:spPr>
        <p:txBody>
          <a:bodyPr>
            <a:spAutoFit/>
          </a:bodyPr>
          <a:lstStyle/>
          <a:p>
            <a:r>
              <a:rPr lang="en-US" sz="2400" dirty="0">
                <a:latin typeface="American Typewriter" panose="02090604020004020304" pitchFamily="18" charset="77"/>
              </a:rPr>
              <a:t>Models of reflective practice:</a:t>
            </a:r>
            <a:br>
              <a:rPr lang="en-US" sz="2400" dirty="0"/>
            </a:br>
            <a:r>
              <a:rPr lang="en-US" sz="2400" dirty="0"/>
              <a:t>Schön, 1978</a:t>
            </a:r>
          </a:p>
        </p:txBody>
      </p:sp>
      <p:pic>
        <p:nvPicPr>
          <p:cNvPr id="3" name="Content Placeholder 4" descr="schon.jpg">
            <a:extLst>
              <a:ext uri="{FF2B5EF4-FFF2-40B4-BE49-F238E27FC236}">
                <a16:creationId xmlns:a16="http://schemas.microsoft.com/office/drawing/2014/main" id="{A7A15A9F-4690-7F4B-9498-5F22E83634BA}"/>
              </a:ext>
            </a:extLst>
          </p:cNvPr>
          <p:cNvPicPr>
            <a:picLocks noChangeAspect="1"/>
          </p:cNvPicPr>
          <p:nvPr/>
        </p:nvPicPr>
        <p:blipFill>
          <a:blip r:embed="rId3"/>
          <a:stretch>
            <a:fillRect/>
          </a:stretch>
        </p:blipFill>
        <p:spPr>
          <a:xfrm>
            <a:off x="4996810" y="734478"/>
            <a:ext cx="4147190" cy="5266273"/>
          </a:xfrm>
          <a:prstGeom prst="rect">
            <a:avLst/>
          </a:prstGeom>
        </p:spPr>
      </p:pic>
      <p:sp>
        <p:nvSpPr>
          <p:cNvPr id="4" name="Rectangle 3">
            <a:extLst>
              <a:ext uri="{FF2B5EF4-FFF2-40B4-BE49-F238E27FC236}">
                <a16:creationId xmlns:a16="http://schemas.microsoft.com/office/drawing/2014/main" id="{C8EA0C57-37B0-5648-87D6-ECE7019D1FF2}"/>
              </a:ext>
            </a:extLst>
          </p:cNvPr>
          <p:cNvSpPr/>
          <p:nvPr/>
        </p:nvSpPr>
        <p:spPr>
          <a:xfrm>
            <a:off x="157655" y="1942387"/>
            <a:ext cx="4572000" cy="1061829"/>
          </a:xfrm>
          <a:prstGeom prst="rect">
            <a:avLst/>
          </a:prstGeom>
        </p:spPr>
        <p:txBody>
          <a:bodyPr>
            <a:spAutoFit/>
          </a:bodyPr>
          <a:lstStyle/>
          <a:p>
            <a:r>
              <a:rPr lang="en-GB" sz="2100" dirty="0">
                <a:solidFill>
                  <a:srgbClr val="212529"/>
                </a:solidFill>
              </a:rPr>
              <a:t>“Reflection is the ability of professionals to think what they are doing </a:t>
            </a:r>
            <a:r>
              <a:rPr lang="en-GB" sz="2100" b="1" i="1" dirty="0">
                <a:solidFill>
                  <a:srgbClr val="212529"/>
                </a:solidFill>
              </a:rPr>
              <a:t>while</a:t>
            </a:r>
            <a:r>
              <a:rPr lang="en-GB" sz="2100" dirty="0">
                <a:solidFill>
                  <a:srgbClr val="212529"/>
                </a:solidFill>
              </a:rPr>
              <a:t> they are doing it”.</a:t>
            </a:r>
            <a:endParaRPr lang="en-US" sz="2100" dirty="0"/>
          </a:p>
        </p:txBody>
      </p:sp>
      <p:sp>
        <p:nvSpPr>
          <p:cNvPr id="5" name="Rectangle 4">
            <a:extLst>
              <a:ext uri="{FF2B5EF4-FFF2-40B4-BE49-F238E27FC236}">
                <a16:creationId xmlns:a16="http://schemas.microsoft.com/office/drawing/2014/main" id="{CA8B8057-AAD1-4641-9DED-0E706DB8CB63}"/>
              </a:ext>
            </a:extLst>
          </p:cNvPr>
          <p:cNvSpPr/>
          <p:nvPr/>
        </p:nvSpPr>
        <p:spPr>
          <a:xfrm>
            <a:off x="157655" y="3089170"/>
            <a:ext cx="4572000" cy="2031325"/>
          </a:xfrm>
          <a:prstGeom prst="rect">
            <a:avLst/>
          </a:prstGeom>
        </p:spPr>
        <p:txBody>
          <a:bodyPr>
            <a:spAutoFit/>
          </a:bodyPr>
          <a:lstStyle/>
          <a:p>
            <a:r>
              <a:rPr lang="en-US" dirty="0"/>
              <a:t>Donald Schön's book ‘</a:t>
            </a:r>
            <a:r>
              <a:rPr lang="en-US" i="1" dirty="0"/>
              <a:t>The Reflective Practitioner’ </a:t>
            </a:r>
            <a:r>
              <a:rPr lang="en-US" dirty="0"/>
              <a:t>introduced concepts such as </a:t>
            </a:r>
            <a:r>
              <a:rPr lang="en-US" b="1" dirty="0"/>
              <a:t>reflection-in-action</a:t>
            </a:r>
            <a:r>
              <a:rPr lang="en-US" dirty="0"/>
              <a:t> and </a:t>
            </a:r>
            <a:r>
              <a:rPr lang="en-US" b="1" dirty="0"/>
              <a:t>reflection-on-action</a:t>
            </a:r>
            <a:r>
              <a:rPr lang="en-US" dirty="0"/>
              <a:t>  which explain how professionals meet the challenges of their work with a kind of improvisation that is improved through practice. </a:t>
            </a:r>
          </a:p>
        </p:txBody>
      </p:sp>
      <p:sp>
        <p:nvSpPr>
          <p:cNvPr id="6" name="Rectangle 5">
            <a:extLst>
              <a:ext uri="{FF2B5EF4-FFF2-40B4-BE49-F238E27FC236}">
                <a16:creationId xmlns:a16="http://schemas.microsoft.com/office/drawing/2014/main" id="{64357ECD-A622-3A47-831E-71852217799A}"/>
              </a:ext>
            </a:extLst>
          </p:cNvPr>
          <p:cNvSpPr/>
          <p:nvPr/>
        </p:nvSpPr>
        <p:spPr>
          <a:xfrm>
            <a:off x="157656" y="5400872"/>
            <a:ext cx="4350232" cy="507831"/>
          </a:xfrm>
          <a:prstGeom prst="rect">
            <a:avLst/>
          </a:prstGeom>
        </p:spPr>
        <p:txBody>
          <a:bodyPr wrap="square">
            <a:spAutoFit/>
          </a:bodyPr>
          <a:lstStyle/>
          <a:p>
            <a:r>
              <a:rPr lang="en-GB" sz="1350" dirty="0"/>
              <a:t>Schön, D.A. (1991). The Reflective Practitioner: how professionals think in action. London: Temple</a:t>
            </a:r>
            <a:endParaRPr lang="en-US" sz="1350" dirty="0"/>
          </a:p>
        </p:txBody>
      </p:sp>
    </p:spTree>
    <p:extLst>
      <p:ext uri="{BB962C8B-B14F-4D97-AF65-F5344CB8AC3E}">
        <p14:creationId xmlns:p14="http://schemas.microsoft.com/office/powerpoint/2010/main" val="2176002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7C62C0-B245-424A-AF28-A77CF57BA288}"/>
              </a:ext>
            </a:extLst>
          </p:cNvPr>
          <p:cNvPicPr>
            <a:picLocks noChangeAspect="1"/>
          </p:cNvPicPr>
          <p:nvPr/>
        </p:nvPicPr>
        <p:blipFill>
          <a:blip r:embed="rId2"/>
          <a:stretch>
            <a:fillRect/>
          </a:stretch>
        </p:blipFill>
        <p:spPr>
          <a:xfrm>
            <a:off x="925830" y="1102975"/>
            <a:ext cx="7456170" cy="4670128"/>
          </a:xfrm>
          <a:prstGeom prst="rect">
            <a:avLst/>
          </a:prstGeom>
        </p:spPr>
      </p:pic>
    </p:spTree>
    <p:extLst>
      <p:ext uri="{BB962C8B-B14F-4D97-AF65-F5344CB8AC3E}">
        <p14:creationId xmlns:p14="http://schemas.microsoft.com/office/powerpoint/2010/main" val="3326117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7C62C0-B245-424A-AF28-A77CF57BA288}"/>
              </a:ext>
            </a:extLst>
          </p:cNvPr>
          <p:cNvPicPr>
            <a:picLocks noChangeAspect="1"/>
          </p:cNvPicPr>
          <p:nvPr/>
        </p:nvPicPr>
        <p:blipFill rotWithShape="1">
          <a:blip r:embed="rId3"/>
          <a:srcRect b="49786"/>
          <a:stretch/>
        </p:blipFill>
        <p:spPr>
          <a:xfrm>
            <a:off x="925830" y="1102975"/>
            <a:ext cx="7456170" cy="2345075"/>
          </a:xfrm>
          <a:prstGeom prst="rect">
            <a:avLst/>
          </a:prstGeom>
        </p:spPr>
      </p:pic>
      <p:sp>
        <p:nvSpPr>
          <p:cNvPr id="2" name="Rectangle 1">
            <a:extLst>
              <a:ext uri="{FF2B5EF4-FFF2-40B4-BE49-F238E27FC236}">
                <a16:creationId xmlns:a16="http://schemas.microsoft.com/office/drawing/2014/main" id="{ADDFD7ED-CE8F-A744-AAFA-F24F7297CB74}"/>
              </a:ext>
            </a:extLst>
          </p:cNvPr>
          <p:cNvSpPr/>
          <p:nvPr/>
        </p:nvSpPr>
        <p:spPr>
          <a:xfrm>
            <a:off x="484346" y="3294899"/>
            <a:ext cx="8339138" cy="2354491"/>
          </a:xfrm>
          <a:prstGeom prst="rect">
            <a:avLst/>
          </a:prstGeom>
        </p:spPr>
        <p:txBody>
          <a:bodyPr wrap="square">
            <a:spAutoFit/>
          </a:bodyPr>
          <a:lstStyle/>
          <a:p>
            <a:r>
              <a:rPr lang="en-GB" sz="2100" dirty="0">
                <a:solidFill>
                  <a:srgbClr val="333333"/>
                </a:solidFill>
              </a:rPr>
              <a:t>Reflection-in-action allows you to deal with </a:t>
            </a:r>
            <a:r>
              <a:rPr lang="en-GB" sz="2100" b="1" dirty="0">
                <a:solidFill>
                  <a:srgbClr val="333333"/>
                </a:solidFill>
              </a:rPr>
              <a:t>surprising incidents </a:t>
            </a:r>
            <a:r>
              <a:rPr lang="en-GB" sz="2100" dirty="0">
                <a:solidFill>
                  <a:srgbClr val="333333"/>
                </a:solidFill>
              </a:rPr>
              <a:t>that may happen in a learning environment. It allows you to be </a:t>
            </a:r>
            <a:r>
              <a:rPr lang="en-GB" sz="2100" b="1" dirty="0">
                <a:solidFill>
                  <a:srgbClr val="333333"/>
                </a:solidFill>
              </a:rPr>
              <a:t>responsible and resourceful</a:t>
            </a:r>
            <a:r>
              <a:rPr lang="en-GB" sz="2100" dirty="0">
                <a:solidFill>
                  <a:srgbClr val="333333"/>
                </a:solidFill>
              </a:rPr>
              <a:t>, drawing on your </a:t>
            </a:r>
            <a:r>
              <a:rPr lang="en-GB" sz="2100" b="1" dirty="0">
                <a:solidFill>
                  <a:srgbClr val="333333"/>
                </a:solidFill>
              </a:rPr>
              <a:t>own knowledge </a:t>
            </a:r>
            <a:r>
              <a:rPr lang="en-GB" sz="2100" dirty="0">
                <a:solidFill>
                  <a:srgbClr val="333333"/>
                </a:solidFill>
              </a:rPr>
              <a:t>and allowing you to </a:t>
            </a:r>
            <a:r>
              <a:rPr lang="en-GB" sz="2100" b="1" dirty="0">
                <a:solidFill>
                  <a:srgbClr val="333333"/>
                </a:solidFill>
              </a:rPr>
              <a:t>apply it to new experiences</a:t>
            </a:r>
            <a:r>
              <a:rPr lang="en-GB" sz="2100" dirty="0">
                <a:solidFill>
                  <a:srgbClr val="333333"/>
                </a:solidFill>
              </a:rPr>
              <a:t>. It also allows for </a:t>
            </a:r>
            <a:r>
              <a:rPr lang="en-GB" sz="2100" b="1" dirty="0">
                <a:solidFill>
                  <a:srgbClr val="333333"/>
                </a:solidFill>
              </a:rPr>
              <a:t>personalised learning </a:t>
            </a:r>
            <a:r>
              <a:rPr lang="en-GB" sz="2100" dirty="0">
                <a:solidFill>
                  <a:srgbClr val="333333"/>
                </a:solidFill>
              </a:rPr>
              <a:t>as, rather than using preconceived ideas about what you should do in a particular situation, </a:t>
            </a:r>
            <a:r>
              <a:rPr lang="en-GB" sz="2100" b="1" dirty="0">
                <a:solidFill>
                  <a:srgbClr val="333333"/>
                </a:solidFill>
              </a:rPr>
              <a:t>you decide what works best at that time </a:t>
            </a:r>
            <a:r>
              <a:rPr lang="en-GB" sz="2100" dirty="0">
                <a:solidFill>
                  <a:srgbClr val="333333"/>
                </a:solidFill>
              </a:rPr>
              <a:t>for that unique experience and student.</a:t>
            </a:r>
            <a:endParaRPr lang="en-US" sz="2100" dirty="0"/>
          </a:p>
        </p:txBody>
      </p:sp>
    </p:spTree>
    <p:extLst>
      <p:ext uri="{BB962C8B-B14F-4D97-AF65-F5344CB8AC3E}">
        <p14:creationId xmlns:p14="http://schemas.microsoft.com/office/powerpoint/2010/main" val="616307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7C62C0-B245-424A-AF28-A77CF57BA288}"/>
              </a:ext>
            </a:extLst>
          </p:cNvPr>
          <p:cNvPicPr>
            <a:picLocks noChangeAspect="1"/>
          </p:cNvPicPr>
          <p:nvPr/>
        </p:nvPicPr>
        <p:blipFill rotWithShape="1">
          <a:blip r:embed="rId3"/>
          <a:srcRect t="49235"/>
          <a:stretch/>
        </p:blipFill>
        <p:spPr>
          <a:xfrm>
            <a:off x="925830" y="3402330"/>
            <a:ext cx="7456170" cy="2370773"/>
          </a:xfrm>
          <a:prstGeom prst="rect">
            <a:avLst/>
          </a:prstGeom>
        </p:spPr>
      </p:pic>
      <p:sp>
        <p:nvSpPr>
          <p:cNvPr id="2" name="Rectangle 1">
            <a:extLst>
              <a:ext uri="{FF2B5EF4-FFF2-40B4-BE49-F238E27FC236}">
                <a16:creationId xmlns:a16="http://schemas.microsoft.com/office/drawing/2014/main" id="{2C93C994-E6CC-9B48-B1A8-5013E62806E8}"/>
              </a:ext>
            </a:extLst>
          </p:cNvPr>
          <p:cNvSpPr/>
          <p:nvPr/>
        </p:nvSpPr>
        <p:spPr>
          <a:xfrm>
            <a:off x="773430" y="1231888"/>
            <a:ext cx="7456170" cy="1708160"/>
          </a:xfrm>
          <a:prstGeom prst="rect">
            <a:avLst/>
          </a:prstGeom>
        </p:spPr>
        <p:txBody>
          <a:bodyPr wrap="square">
            <a:spAutoFit/>
          </a:bodyPr>
          <a:lstStyle/>
          <a:p>
            <a:r>
              <a:rPr lang="en-GB" sz="2100" dirty="0">
                <a:solidFill>
                  <a:srgbClr val="333333"/>
                </a:solidFill>
              </a:rPr>
              <a:t>Reflection-on-action is carried out outside the classroom, where we consider the situation again. This requires deeper thought, for example, as to why the students did not understand the topic. It encourages us to </a:t>
            </a:r>
            <a:r>
              <a:rPr lang="en-GB" sz="2100" b="1" dirty="0">
                <a:solidFill>
                  <a:srgbClr val="333333"/>
                </a:solidFill>
              </a:rPr>
              <a:t>consider causes and options, which should be informed by a wider network of understanding from research.</a:t>
            </a:r>
            <a:endParaRPr lang="en-US" sz="2100" b="1" dirty="0"/>
          </a:p>
        </p:txBody>
      </p:sp>
    </p:spTree>
    <p:extLst>
      <p:ext uri="{BB962C8B-B14F-4D97-AF65-F5344CB8AC3E}">
        <p14:creationId xmlns:p14="http://schemas.microsoft.com/office/powerpoint/2010/main" val="3952234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312C00-67E2-7A45-87A4-7865CD50EAA6}"/>
              </a:ext>
            </a:extLst>
          </p:cNvPr>
          <p:cNvPicPr>
            <a:picLocks noChangeAspect="1"/>
          </p:cNvPicPr>
          <p:nvPr/>
        </p:nvPicPr>
        <p:blipFill>
          <a:blip r:embed="rId2"/>
          <a:stretch>
            <a:fillRect/>
          </a:stretch>
        </p:blipFill>
        <p:spPr>
          <a:xfrm>
            <a:off x="-2543175" y="212693"/>
            <a:ext cx="11687175" cy="6570790"/>
          </a:xfrm>
          <a:prstGeom prst="rect">
            <a:avLst/>
          </a:prstGeom>
        </p:spPr>
      </p:pic>
      <p:sp>
        <p:nvSpPr>
          <p:cNvPr id="2" name="Rectangle 1">
            <a:extLst>
              <a:ext uri="{FF2B5EF4-FFF2-40B4-BE49-F238E27FC236}">
                <a16:creationId xmlns:a16="http://schemas.microsoft.com/office/drawing/2014/main" id="{1CB19DDF-C667-5F41-B2CF-EA3923627F1E}"/>
              </a:ext>
            </a:extLst>
          </p:cNvPr>
          <p:cNvSpPr/>
          <p:nvPr/>
        </p:nvSpPr>
        <p:spPr>
          <a:xfrm>
            <a:off x="3872405" y="996219"/>
            <a:ext cx="4572000" cy="830997"/>
          </a:xfrm>
          <a:prstGeom prst="rect">
            <a:avLst/>
          </a:prstGeom>
        </p:spPr>
        <p:txBody>
          <a:bodyPr>
            <a:spAutoFit/>
          </a:bodyPr>
          <a:lstStyle/>
          <a:p>
            <a:r>
              <a:rPr lang="en-US" sz="2400" dirty="0">
                <a:solidFill>
                  <a:schemeClr val="bg1"/>
                </a:solidFill>
                <a:latin typeface="American Typewriter" panose="02090604020004020304" pitchFamily="18" charset="77"/>
              </a:rPr>
              <a:t>Models of reflective practice:</a:t>
            </a:r>
            <a:br>
              <a:rPr lang="en-US" sz="2400" dirty="0">
                <a:solidFill>
                  <a:schemeClr val="bg1"/>
                </a:solidFill>
              </a:rPr>
            </a:br>
            <a:r>
              <a:rPr lang="en-US" sz="2400" dirty="0">
                <a:solidFill>
                  <a:schemeClr val="bg1"/>
                </a:solidFill>
              </a:rPr>
              <a:t>Brookfield, 1998 &amp; 2005</a:t>
            </a:r>
          </a:p>
        </p:txBody>
      </p:sp>
      <p:pic>
        <p:nvPicPr>
          <p:cNvPr id="10" name="Picture 9">
            <a:extLst>
              <a:ext uri="{FF2B5EF4-FFF2-40B4-BE49-F238E27FC236}">
                <a16:creationId xmlns:a16="http://schemas.microsoft.com/office/drawing/2014/main" id="{E58CB9CE-9049-FF4B-B39B-BDBBAA75D609}"/>
              </a:ext>
            </a:extLst>
          </p:cNvPr>
          <p:cNvPicPr>
            <a:picLocks noChangeAspect="1"/>
          </p:cNvPicPr>
          <p:nvPr/>
        </p:nvPicPr>
        <p:blipFill rotWithShape="1">
          <a:blip r:embed="rId3"/>
          <a:srcRect l="76355" t="45767" b="16216"/>
          <a:stretch/>
        </p:blipFill>
        <p:spPr>
          <a:xfrm>
            <a:off x="6921801" y="4674012"/>
            <a:ext cx="2098750" cy="2063393"/>
          </a:xfrm>
          <a:prstGeom prst="rect">
            <a:avLst/>
          </a:prstGeom>
        </p:spPr>
      </p:pic>
      <p:pic>
        <p:nvPicPr>
          <p:cNvPr id="11" name="Picture 10">
            <a:extLst>
              <a:ext uri="{FF2B5EF4-FFF2-40B4-BE49-F238E27FC236}">
                <a16:creationId xmlns:a16="http://schemas.microsoft.com/office/drawing/2014/main" id="{E7D311C8-A73C-1B4A-AA9B-C84D78A53EBC}"/>
              </a:ext>
            </a:extLst>
          </p:cNvPr>
          <p:cNvPicPr>
            <a:picLocks noChangeAspect="1"/>
          </p:cNvPicPr>
          <p:nvPr/>
        </p:nvPicPr>
        <p:blipFill rotWithShape="1">
          <a:blip r:embed="rId3"/>
          <a:srcRect l="49644" t="46623" r="25930" b="16693"/>
          <a:stretch/>
        </p:blipFill>
        <p:spPr>
          <a:xfrm>
            <a:off x="4551132" y="4710192"/>
            <a:ext cx="2168013" cy="1991033"/>
          </a:xfrm>
          <a:prstGeom prst="rect">
            <a:avLst/>
          </a:prstGeom>
        </p:spPr>
      </p:pic>
      <p:pic>
        <p:nvPicPr>
          <p:cNvPr id="12" name="Picture 11">
            <a:extLst>
              <a:ext uri="{FF2B5EF4-FFF2-40B4-BE49-F238E27FC236}">
                <a16:creationId xmlns:a16="http://schemas.microsoft.com/office/drawing/2014/main" id="{E27777CB-03E4-5044-AB95-1E6392DB2C3F}"/>
              </a:ext>
            </a:extLst>
          </p:cNvPr>
          <p:cNvPicPr>
            <a:picLocks noChangeAspect="1"/>
          </p:cNvPicPr>
          <p:nvPr/>
        </p:nvPicPr>
        <p:blipFill rotWithShape="1">
          <a:blip r:embed="rId3"/>
          <a:srcRect l="25234" t="45740" r="50646" b="13611"/>
          <a:stretch/>
        </p:blipFill>
        <p:spPr>
          <a:xfrm>
            <a:off x="6879699" y="2394954"/>
            <a:ext cx="2140852" cy="2206266"/>
          </a:xfrm>
          <a:prstGeom prst="rect">
            <a:avLst/>
          </a:prstGeom>
        </p:spPr>
      </p:pic>
      <p:pic>
        <p:nvPicPr>
          <p:cNvPr id="14" name="Picture 13">
            <a:extLst>
              <a:ext uri="{FF2B5EF4-FFF2-40B4-BE49-F238E27FC236}">
                <a16:creationId xmlns:a16="http://schemas.microsoft.com/office/drawing/2014/main" id="{796A306C-06AB-444B-8F83-A6E9EF3310D3}"/>
              </a:ext>
            </a:extLst>
          </p:cNvPr>
          <p:cNvPicPr>
            <a:picLocks noChangeAspect="1"/>
          </p:cNvPicPr>
          <p:nvPr/>
        </p:nvPicPr>
        <p:blipFill rotWithShape="1">
          <a:blip r:embed="rId3"/>
          <a:srcRect t="45673" r="74865" b="15716"/>
          <a:stretch/>
        </p:blipFill>
        <p:spPr>
          <a:xfrm>
            <a:off x="4488141" y="2435337"/>
            <a:ext cx="2231005" cy="2095653"/>
          </a:xfrm>
          <a:prstGeom prst="rect">
            <a:avLst/>
          </a:prstGeom>
        </p:spPr>
      </p:pic>
    </p:spTree>
    <p:extLst>
      <p:ext uri="{BB962C8B-B14F-4D97-AF65-F5344CB8AC3E}">
        <p14:creationId xmlns:p14="http://schemas.microsoft.com/office/powerpoint/2010/main" val="2735198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4063E8-625C-D544-A4D4-C6B050F1BE09}"/>
              </a:ext>
            </a:extLst>
          </p:cNvPr>
          <p:cNvPicPr>
            <a:picLocks noChangeAspect="1"/>
          </p:cNvPicPr>
          <p:nvPr/>
        </p:nvPicPr>
        <p:blipFill>
          <a:blip r:embed="rId3"/>
          <a:stretch>
            <a:fillRect/>
          </a:stretch>
        </p:blipFill>
        <p:spPr>
          <a:xfrm>
            <a:off x="1930192" y="358877"/>
            <a:ext cx="5112000" cy="5112000"/>
          </a:xfrm>
          <a:prstGeom prst="rect">
            <a:avLst/>
          </a:prstGeom>
        </p:spPr>
      </p:pic>
    </p:spTree>
    <p:extLst>
      <p:ext uri="{BB962C8B-B14F-4D97-AF65-F5344CB8AC3E}">
        <p14:creationId xmlns:p14="http://schemas.microsoft.com/office/powerpoint/2010/main" val="408477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48F3D6-7B69-049F-BE6F-B56B0272A439}"/>
              </a:ext>
            </a:extLst>
          </p:cNvPr>
          <p:cNvSpPr>
            <a:spLocks noGrp="1"/>
          </p:cNvSpPr>
          <p:nvPr>
            <p:ph type="title"/>
          </p:nvPr>
        </p:nvSpPr>
        <p:spPr>
          <a:xfrm>
            <a:off x="771525" y="1967266"/>
            <a:ext cx="1971675" cy="2547257"/>
          </a:xfrm>
          <a:noFill/>
        </p:spPr>
        <p:txBody>
          <a:bodyPr anchor="ctr">
            <a:normAutofit fontScale="90000"/>
          </a:bodyPr>
          <a:lstStyle/>
          <a:p>
            <a:pPr algn="ctr"/>
            <a:r>
              <a:rPr lang="en-GB" sz="3100" dirty="0">
                <a:solidFill>
                  <a:srgbClr val="FFFFFF"/>
                </a:solidFill>
              </a:rPr>
              <a:t>Rolfe, Freshwater &amp; Jasper (2001)</a:t>
            </a:r>
            <a:br>
              <a:rPr lang="en-GB" sz="3100" dirty="0">
                <a:solidFill>
                  <a:srgbClr val="FFFFFF"/>
                </a:solidFill>
              </a:rPr>
            </a:br>
            <a:br>
              <a:rPr lang="en-GB" sz="3100" dirty="0">
                <a:solidFill>
                  <a:srgbClr val="FFFFFF"/>
                </a:solidFill>
              </a:rPr>
            </a:br>
            <a:r>
              <a:rPr lang="en-GB" sz="3100" i="1" dirty="0">
                <a:solidFill>
                  <a:srgbClr val="FFFFFF"/>
                </a:solidFill>
              </a:rPr>
              <a:t>The ‘What?’ model</a:t>
            </a:r>
          </a:p>
        </p:txBody>
      </p:sp>
      <p:pic>
        <p:nvPicPr>
          <p:cNvPr id="3074" name="Picture 2" descr="See the source image">
            <a:extLst>
              <a:ext uri="{FF2B5EF4-FFF2-40B4-BE49-F238E27FC236}">
                <a16:creationId xmlns:a16="http://schemas.microsoft.com/office/drawing/2014/main" id="{5DA7B056-F743-30A5-9592-5320C0678F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62395" y="742950"/>
            <a:ext cx="5789104" cy="4414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990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01751" y="1428077"/>
            <a:ext cx="2570667" cy="2156621"/>
          </a:xfrm>
        </p:spPr>
        <p:txBody>
          <a:bodyPr vert="horz" lIns="91440" tIns="45720" rIns="91440" bIns="45720" rtlCol="0" anchor="t">
            <a:normAutofit/>
          </a:bodyPr>
          <a:lstStyle/>
          <a:p>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3600" i="1" kern="1200" dirty="0">
                <a:solidFill>
                  <a:srgbClr val="FFFFFF"/>
                </a:solidFill>
                <a:latin typeface="+mj-lt"/>
                <a:ea typeface="+mj-ea"/>
                <a:cs typeface="+mj-cs"/>
              </a:rPr>
              <a:t>Your turn – be reflective</a:t>
            </a:r>
          </a:p>
        </p:txBody>
      </p:sp>
      <p:sp>
        <p:nvSpPr>
          <p:cNvPr id="3" name="Content Placeholder 2">
            <a:extLst>
              <a:ext uri="{FF2B5EF4-FFF2-40B4-BE49-F238E27FC236}">
                <a16:creationId xmlns:a16="http://schemas.microsoft.com/office/drawing/2014/main" id="{105EBC17-A4C9-4E63-9FF6-0BA63D3685C0}"/>
              </a:ext>
            </a:extLst>
          </p:cNvPr>
          <p:cNvSpPr>
            <a:spLocks noGrp="1"/>
          </p:cNvSpPr>
          <p:nvPr>
            <p:ph sz="half" idx="2"/>
          </p:nvPr>
        </p:nvSpPr>
        <p:spPr>
          <a:xfrm>
            <a:off x="3475922" y="968088"/>
            <a:ext cx="5460752" cy="4363844"/>
          </a:xfrm>
        </p:spPr>
        <p:txBody>
          <a:bodyPr>
            <a:noAutofit/>
          </a:bodyPr>
          <a:lstStyle/>
          <a:p>
            <a:pPr marL="342900" indent="-342900">
              <a:buFont typeface="+mj-lt"/>
              <a:buAutoNum type="arabicParenR"/>
            </a:pPr>
            <a:r>
              <a:rPr lang="en-GB" sz="3600" i="1" dirty="0"/>
              <a:t>Use the </a:t>
            </a:r>
            <a:r>
              <a:rPr lang="en-US" sz="3600" i="1" dirty="0"/>
              <a:t>Rolfe, Freshwater &amp; Jasper (2001) model to reflect on your</a:t>
            </a:r>
            <a:r>
              <a:rPr lang="en-GB" sz="3600" i="1" dirty="0"/>
              <a:t> experience of listening to the panel.</a:t>
            </a:r>
          </a:p>
          <a:p>
            <a:pPr marL="342900" indent="-342900">
              <a:buFont typeface="+mj-lt"/>
              <a:buAutoNum type="arabicParenR"/>
            </a:pPr>
            <a:r>
              <a:rPr lang="en-GB" sz="3600" i="1" dirty="0"/>
              <a:t>How was this experience for you?</a:t>
            </a:r>
          </a:p>
          <a:p>
            <a:pPr marL="342900" indent="-342900">
              <a:buFont typeface="+mj-lt"/>
              <a:buAutoNum type="arabicParenR"/>
            </a:pPr>
            <a:r>
              <a:rPr lang="en-GB" sz="3600" i="1" dirty="0"/>
              <a:t>What did you learn?</a:t>
            </a:r>
          </a:p>
          <a:p>
            <a:pPr marL="342900" indent="-342900">
              <a:buFont typeface="+mj-lt"/>
              <a:buAutoNum type="arabicParenR"/>
            </a:pPr>
            <a:r>
              <a:rPr lang="en-GB" sz="3600" i="1" dirty="0"/>
              <a:t>How will you use what you learnt on PTE3 or in your assignment?</a:t>
            </a:r>
          </a:p>
        </p:txBody>
      </p:sp>
    </p:spTree>
    <p:extLst>
      <p:ext uri="{BB962C8B-B14F-4D97-AF65-F5344CB8AC3E}">
        <p14:creationId xmlns:p14="http://schemas.microsoft.com/office/powerpoint/2010/main" val="157216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47D45-F5EA-26E4-C760-17F0992D5207}"/>
              </a:ext>
            </a:extLst>
          </p:cNvPr>
          <p:cNvSpPr>
            <a:spLocks noGrp="1"/>
          </p:cNvSpPr>
          <p:nvPr>
            <p:ph type="title"/>
          </p:nvPr>
        </p:nvSpPr>
        <p:spPr>
          <a:xfrm>
            <a:off x="571352" y="1119897"/>
            <a:ext cx="3485178" cy="1218390"/>
          </a:xfrm>
        </p:spPr>
        <p:txBody>
          <a:bodyPr anchor="ctr">
            <a:normAutofit/>
          </a:bodyPr>
          <a:lstStyle/>
          <a:p>
            <a:r>
              <a:rPr lang="en-US" sz="3000" b="1" dirty="0">
                <a:ea typeface="+mj-lt"/>
                <a:cs typeface="+mj-lt"/>
              </a:rPr>
              <a:t>Key Question</a:t>
            </a:r>
            <a:endParaRPr lang="en-US" sz="3000" dirty="0"/>
          </a:p>
        </p:txBody>
      </p:sp>
      <p:sp>
        <p:nvSpPr>
          <p:cNvPr id="3" name="Content Placeholder 2">
            <a:extLst>
              <a:ext uri="{FF2B5EF4-FFF2-40B4-BE49-F238E27FC236}">
                <a16:creationId xmlns:a16="http://schemas.microsoft.com/office/drawing/2014/main" id="{2994AD3D-FFE3-6278-10D4-7DDFC7FEA017}"/>
              </a:ext>
            </a:extLst>
          </p:cNvPr>
          <p:cNvSpPr>
            <a:spLocks noGrp="1"/>
          </p:cNvSpPr>
          <p:nvPr>
            <p:ph idx="1"/>
          </p:nvPr>
        </p:nvSpPr>
        <p:spPr>
          <a:xfrm>
            <a:off x="571352" y="2338287"/>
            <a:ext cx="3485179" cy="2709862"/>
          </a:xfrm>
        </p:spPr>
        <p:txBody>
          <a:bodyPr vert="horz" lIns="68580" tIns="34290" rIns="68580" bIns="34290" rtlCol="0" anchor="ctr">
            <a:normAutofit/>
          </a:bodyPr>
          <a:lstStyle/>
          <a:p>
            <a:endParaRPr lang="en-US" sz="1500" b="1" dirty="0">
              <a:cs typeface="Calibri" panose="020F0502020204030204"/>
            </a:endParaRPr>
          </a:p>
          <a:p>
            <a:pPr marL="0" indent="0">
              <a:buNone/>
            </a:pPr>
            <a:r>
              <a:rPr lang="en-US" sz="3000" dirty="0">
                <a:ea typeface="+mn-lt"/>
                <a:cs typeface="+mn-lt"/>
              </a:rPr>
              <a:t>What do you feel are the benefits of reflective practice?</a:t>
            </a:r>
            <a:endParaRPr lang="en-US" sz="3000" dirty="0">
              <a:cs typeface="Calibri"/>
            </a:endParaRPr>
          </a:p>
          <a:p>
            <a:endParaRPr lang="en-US" sz="1500" dirty="0">
              <a:cs typeface="Calibri"/>
            </a:endParaRPr>
          </a:p>
        </p:txBody>
      </p:sp>
      <p:pic>
        <p:nvPicPr>
          <p:cNvPr id="15" name="Picture 14" descr="Different coloured question marks">
            <a:extLst>
              <a:ext uri="{FF2B5EF4-FFF2-40B4-BE49-F238E27FC236}">
                <a16:creationId xmlns:a16="http://schemas.microsoft.com/office/drawing/2014/main" id="{5CB00C83-F133-4CF4-1028-38A56B3FAC30}"/>
              </a:ext>
            </a:extLst>
          </p:cNvPr>
          <p:cNvPicPr>
            <a:picLocks noChangeAspect="1"/>
          </p:cNvPicPr>
          <p:nvPr/>
        </p:nvPicPr>
        <p:blipFill rotWithShape="1">
          <a:blip r:embed="rId2"/>
          <a:srcRect l="24407" r="25536" b="-2"/>
          <a:stretch/>
        </p:blipFill>
        <p:spPr>
          <a:xfrm>
            <a:off x="4381500" y="285751"/>
            <a:ext cx="4577119" cy="5143500"/>
          </a:xfrm>
          <a:prstGeom prst="rect">
            <a:avLst/>
          </a:prstGeom>
        </p:spPr>
      </p:pic>
    </p:spTree>
    <p:extLst>
      <p:ext uri="{BB962C8B-B14F-4D97-AF65-F5344CB8AC3E}">
        <p14:creationId xmlns:p14="http://schemas.microsoft.com/office/powerpoint/2010/main" val="713801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6F825C-189E-4D48-8D3F-B0A53CD30FEC}"/>
              </a:ext>
            </a:extLst>
          </p:cNvPr>
          <p:cNvPicPr>
            <a:picLocks noChangeAspect="1"/>
          </p:cNvPicPr>
          <p:nvPr/>
        </p:nvPicPr>
        <p:blipFill>
          <a:blip r:embed="rId3"/>
          <a:stretch>
            <a:fillRect/>
          </a:stretch>
        </p:blipFill>
        <p:spPr>
          <a:xfrm>
            <a:off x="0" y="1376957"/>
            <a:ext cx="4523460" cy="4318397"/>
          </a:xfrm>
          <a:prstGeom prst="rect">
            <a:avLst/>
          </a:prstGeom>
        </p:spPr>
      </p:pic>
      <p:sp>
        <p:nvSpPr>
          <p:cNvPr id="4" name="Rectangle 3">
            <a:extLst>
              <a:ext uri="{FF2B5EF4-FFF2-40B4-BE49-F238E27FC236}">
                <a16:creationId xmlns:a16="http://schemas.microsoft.com/office/drawing/2014/main" id="{450656A3-087A-DB4F-8E95-91555CCAFC61}"/>
              </a:ext>
            </a:extLst>
          </p:cNvPr>
          <p:cNvSpPr/>
          <p:nvPr/>
        </p:nvSpPr>
        <p:spPr>
          <a:xfrm>
            <a:off x="4523460" y="1110257"/>
            <a:ext cx="4307681" cy="3831818"/>
          </a:xfrm>
          <a:prstGeom prst="rect">
            <a:avLst/>
          </a:prstGeom>
        </p:spPr>
        <p:txBody>
          <a:bodyPr wrap="square">
            <a:spAutoFit/>
          </a:bodyPr>
          <a:lstStyle/>
          <a:p>
            <a:pPr algn="ctr"/>
            <a:r>
              <a:rPr lang="en-US" sz="4050" dirty="0"/>
              <a:t>What are some of the potential barriers to your effective reflection on your BA Ed QTS Course?</a:t>
            </a:r>
          </a:p>
        </p:txBody>
      </p:sp>
    </p:spTree>
    <p:extLst>
      <p:ext uri="{BB962C8B-B14F-4D97-AF65-F5344CB8AC3E}">
        <p14:creationId xmlns:p14="http://schemas.microsoft.com/office/powerpoint/2010/main" val="1759204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Video 5">
            <a:extLst>
              <a:ext uri="{FF2B5EF4-FFF2-40B4-BE49-F238E27FC236}">
                <a16:creationId xmlns:a16="http://schemas.microsoft.com/office/drawing/2014/main" id="{9DD7D555-0203-4F98-BFED-1288658A800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866" r="18920" b="-1"/>
          <a:stretch/>
        </p:blipFill>
        <p:spPr>
          <a:xfrm>
            <a:off x="-2285" y="10"/>
            <a:ext cx="9143999" cy="6857990"/>
          </a:xfrm>
          <a:prstGeom prst="rect">
            <a:avLst/>
          </a:prstGeom>
        </p:spPr>
      </p:pic>
      <p:sp>
        <p:nvSpPr>
          <p:cNvPr id="4" name="Title 3">
            <a:extLst>
              <a:ext uri="{FF2B5EF4-FFF2-40B4-BE49-F238E27FC236}">
                <a16:creationId xmlns:a16="http://schemas.microsoft.com/office/drawing/2014/main" id="{783943FC-36C5-4E8D-9531-A10ABF476AB2}"/>
              </a:ext>
            </a:extLst>
          </p:cNvPr>
          <p:cNvSpPr>
            <a:spLocks noGrp="1"/>
          </p:cNvSpPr>
          <p:nvPr>
            <p:ph type="title"/>
          </p:nvPr>
        </p:nvSpPr>
        <p:spPr>
          <a:xfrm>
            <a:off x="1800226" y="2590800"/>
            <a:ext cx="4948238" cy="783351"/>
          </a:xfrm>
          <a:solidFill>
            <a:schemeClr val="accent5">
              <a:lumMod val="20000"/>
              <a:lumOff val="80000"/>
            </a:schemeClr>
          </a:solidFill>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br>
              <a:rPr lang="en-US" sz="4500" dirty="0"/>
            </a:br>
            <a:r>
              <a:rPr lang="en-US" sz="4500" i="1" dirty="0"/>
              <a:t>Working with others</a:t>
            </a:r>
          </a:p>
        </p:txBody>
      </p:sp>
    </p:spTree>
    <p:extLst>
      <p:ext uri="{BB962C8B-B14F-4D97-AF65-F5344CB8AC3E}">
        <p14:creationId xmlns:p14="http://schemas.microsoft.com/office/powerpoint/2010/main" val="224929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72344AF4-1D5B-48B7-A540-90BA42399E07}"/>
              </a:ext>
            </a:extLst>
          </p:cNvPr>
          <p:cNvSpPr/>
          <p:nvPr/>
        </p:nvSpPr>
        <p:spPr>
          <a:xfrm>
            <a:off x="800100" y="1523999"/>
            <a:ext cx="7553325" cy="3490913"/>
          </a:xfrm>
          <a:prstGeom prst="wedgeRoundRectCallout">
            <a:avLst>
              <a:gd name="adj1" fmla="val -34743"/>
              <a:gd name="adj2" fmla="val 6196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‘Pupils may continually observe a reflective teacher, who is willing to acknowledge personal, [moral], social and emotional responsibility for modelling, building and sustaining collaborative relationships …, enhancing holistic child development ’ (</a:t>
            </a:r>
            <a:r>
              <a:rPr lang="en-GB" sz="2800" dirty="0" err="1"/>
              <a:t>Maisey</a:t>
            </a:r>
            <a:r>
              <a:rPr lang="en-GB" sz="2800" dirty="0"/>
              <a:t>, &amp; Campbell-Barr, 2021, p.91).</a:t>
            </a:r>
          </a:p>
        </p:txBody>
      </p:sp>
    </p:spTree>
    <p:extLst>
      <p:ext uri="{BB962C8B-B14F-4D97-AF65-F5344CB8AC3E}">
        <p14:creationId xmlns:p14="http://schemas.microsoft.com/office/powerpoint/2010/main" val="1327015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C5974B6-3353-4781-B620-BC5168DAE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0A2C0FD4-452B-439A-A978-C37BC16F5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04614" y="2355786"/>
            <a:ext cx="3739311"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D6D43033-98C1-4D8A-9DBF-4EA4FDD48479}"/>
              </a:ext>
            </a:extLst>
          </p:cNvPr>
          <p:cNvSpPr>
            <a:spLocks noGrp="1"/>
          </p:cNvSpPr>
          <p:nvPr>
            <p:ph type="title"/>
          </p:nvPr>
        </p:nvSpPr>
        <p:spPr>
          <a:xfrm>
            <a:off x="5669859" y="2723322"/>
            <a:ext cx="2632766" cy="2236738"/>
          </a:xfrm>
        </p:spPr>
        <p:txBody>
          <a:bodyPr vert="horz" lIns="91440" tIns="45720" rIns="91440" bIns="45720" rtlCol="0" anchor="b">
            <a:normAutofit/>
          </a:bodyPr>
          <a:lstStyle/>
          <a:p>
            <a:br>
              <a:rPr lang="en-US" sz="2900" kern="1200" dirty="0">
                <a:solidFill>
                  <a:srgbClr val="FFFFFF"/>
                </a:solidFill>
                <a:latin typeface="+mj-lt"/>
                <a:ea typeface="+mj-ea"/>
                <a:cs typeface="+mj-cs"/>
              </a:rPr>
            </a:br>
            <a:r>
              <a:rPr lang="en-US" sz="2900" i="1" kern="1200" dirty="0">
                <a:solidFill>
                  <a:srgbClr val="FFFFFF"/>
                </a:solidFill>
                <a:latin typeface="+mj-lt"/>
                <a:ea typeface="+mj-ea"/>
                <a:cs typeface="+mj-cs"/>
              </a:rPr>
              <a:t>The Importance of Strong Relationships</a:t>
            </a:r>
          </a:p>
        </p:txBody>
      </p:sp>
      <p:sp>
        <p:nvSpPr>
          <p:cNvPr id="14" name="Freeform 5">
            <a:extLst>
              <a:ext uri="{FF2B5EF4-FFF2-40B4-BE49-F238E27FC236}">
                <a16:creationId xmlns:a16="http://schemas.microsoft.com/office/drawing/2014/main" id="{16929AE4-43B6-494E-B7D6-F778AB2F2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07336" y="1654168"/>
            <a:ext cx="616870"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8CEE0D70-D5EB-4589-819D-77F64EC4F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8390" y="1311136"/>
            <a:ext cx="515815"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2A701B99-D75A-4647-9635-9858D3BA7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8390" y="1126737"/>
            <a:ext cx="2604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884DEADC-5415-4FC6-93F0-89769392AF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4144" y="1120020"/>
            <a:ext cx="4224646" cy="3509529"/>
          </a:xfrm>
          <a:prstGeom prst="rect">
            <a:avLst/>
          </a:prstGeom>
          <a:solidFill>
            <a:srgbClr val="FFFFFF"/>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 Power of Relationships in Schools">
            <a:hlinkClick r:id="" action="ppaction://media"/>
            <a:extLst>
              <a:ext uri="{FF2B5EF4-FFF2-40B4-BE49-F238E27FC236}">
                <a16:creationId xmlns:a16="http://schemas.microsoft.com/office/drawing/2014/main" id="{9CB55C6C-4911-4E33-BBE1-0A273953AC5D}"/>
              </a:ext>
            </a:extLst>
          </p:cNvPr>
          <p:cNvPicPr>
            <a:picLocks noRot="1" noChangeAspect="1"/>
          </p:cNvPicPr>
          <p:nvPr>
            <a:videoFile r:link="rId1"/>
          </p:nvPr>
        </p:nvPicPr>
        <p:blipFill>
          <a:blip r:embed="rId4"/>
          <a:stretch>
            <a:fillRect/>
          </a:stretch>
        </p:blipFill>
        <p:spPr>
          <a:xfrm>
            <a:off x="633155" y="611857"/>
            <a:ext cx="5036704" cy="2845736"/>
          </a:xfrm>
          <a:prstGeom prst="rect">
            <a:avLst/>
          </a:prstGeom>
        </p:spPr>
      </p:pic>
    </p:spTree>
    <p:extLst>
      <p:ext uri="{BB962C8B-B14F-4D97-AF65-F5344CB8AC3E}">
        <p14:creationId xmlns:p14="http://schemas.microsoft.com/office/powerpoint/2010/main" val="1261978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A299CD-980E-4EA2-A2EF-0D900E8816B3}"/>
              </a:ext>
            </a:extLst>
          </p:cNvPr>
          <p:cNvSpPr>
            <a:spLocks noGrp="1"/>
          </p:cNvSpPr>
          <p:nvPr>
            <p:ph type="title"/>
          </p:nvPr>
        </p:nvSpPr>
        <p:spPr>
          <a:xfrm>
            <a:off x="628650" y="556995"/>
            <a:ext cx="7886700" cy="1133693"/>
          </a:xfrm>
        </p:spPr>
        <p:txBody>
          <a:bodyPr vert="horz" lIns="91440" tIns="45720" rIns="91440" bIns="45720" rtlCol="0" anchor="ctr">
            <a:normAutofit/>
          </a:bodyPr>
          <a:lstStyle/>
          <a:p>
            <a:br>
              <a:rPr lang="en-US" sz="3500" kern="1200" dirty="0">
                <a:solidFill>
                  <a:schemeClr val="tx1"/>
                </a:solidFill>
                <a:latin typeface="+mj-lt"/>
                <a:ea typeface="+mj-ea"/>
                <a:cs typeface="+mj-cs"/>
              </a:rPr>
            </a:br>
            <a:r>
              <a:rPr lang="en-US" sz="3500" i="1" kern="1200" dirty="0">
                <a:solidFill>
                  <a:schemeClr val="tx1"/>
                </a:solidFill>
                <a:latin typeface="+mj-lt"/>
                <a:ea typeface="+mj-ea"/>
                <a:cs typeface="+mj-cs"/>
              </a:rPr>
              <a:t>Relational pedagogy</a:t>
            </a:r>
            <a:endParaRPr lang="en-US" sz="3500" kern="1200" dirty="0">
              <a:solidFill>
                <a:schemeClr val="tx1"/>
              </a:solidFill>
              <a:latin typeface="+mj-lt"/>
              <a:ea typeface="+mj-ea"/>
              <a:cs typeface="+mj-cs"/>
            </a:endParaRPr>
          </a:p>
        </p:txBody>
      </p:sp>
      <p:graphicFrame>
        <p:nvGraphicFramePr>
          <p:cNvPr id="3" name="Diagram 2">
            <a:extLst>
              <a:ext uri="{FF2B5EF4-FFF2-40B4-BE49-F238E27FC236}">
                <a16:creationId xmlns:a16="http://schemas.microsoft.com/office/drawing/2014/main" id="{4C81E02C-9CC4-4120-BE92-E18F89F10C49}"/>
              </a:ext>
            </a:extLst>
          </p:cNvPr>
          <p:cNvGraphicFramePr/>
          <p:nvPr>
            <p:extLst>
              <p:ext uri="{D42A27DB-BD31-4B8C-83A1-F6EECF244321}">
                <p14:modId xmlns:p14="http://schemas.microsoft.com/office/powerpoint/2010/main" val="172530164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4219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5 QUOTES BY NEL NODDINGS | A-Z Quotes">
            <a:extLst>
              <a:ext uri="{FF2B5EF4-FFF2-40B4-BE49-F238E27FC236}">
                <a16:creationId xmlns:a16="http://schemas.microsoft.com/office/drawing/2014/main" id="{9E344A79-7847-4E72-B6A0-B95EAAEBE8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51" b="588"/>
          <a:stretch/>
        </p:blipFill>
        <p:spPr bwMode="auto">
          <a:xfrm>
            <a:off x="20" y="10"/>
            <a:ext cx="9143980" cy="4201449"/>
          </a:xfrm>
          <a:prstGeom prst="rect">
            <a:avLst/>
          </a:prstGeom>
          <a:noFill/>
          <a:extLst>
            <a:ext uri="{909E8E84-426E-40DD-AFC4-6F175D3DCCD1}">
              <a14:hiddenFill xmlns:a14="http://schemas.microsoft.com/office/drawing/2010/main">
                <a:solidFill>
                  <a:srgbClr val="FFFFFF"/>
                </a:solidFill>
              </a14:hiddenFill>
            </a:ext>
          </a:extLst>
        </p:spPr>
      </p:pic>
      <p:grpSp>
        <p:nvGrpSpPr>
          <p:cNvPr id="137" name="Group 136">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38" name="Freeform: Shape 137">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3" name="Rectangle 2">
            <a:extLst>
              <a:ext uri="{FF2B5EF4-FFF2-40B4-BE49-F238E27FC236}">
                <a16:creationId xmlns:a16="http://schemas.microsoft.com/office/drawing/2014/main" id="{DB4FFD8C-E86D-F841-B563-CA79609225C8}"/>
              </a:ext>
            </a:extLst>
          </p:cNvPr>
          <p:cNvSpPr/>
          <p:nvPr/>
        </p:nvSpPr>
        <p:spPr>
          <a:xfrm>
            <a:off x="217931" y="5074462"/>
            <a:ext cx="8705850" cy="1200329"/>
          </a:xfrm>
          <a:prstGeom prst="rect">
            <a:avLst/>
          </a:prstGeom>
        </p:spPr>
        <p:txBody>
          <a:bodyPr wrap="square">
            <a:spAutoFit/>
          </a:bodyPr>
          <a:lstStyle/>
          <a:p>
            <a:r>
              <a:rPr lang="en-GB" sz="2400" dirty="0"/>
              <a:t>By experiencing other people caring for them, children develop their natural ability to care for people and other things. They build an image of the type of person they would like to be the </a:t>
            </a:r>
            <a:r>
              <a:rPr lang="en-GB" sz="2400" b="1" dirty="0"/>
              <a:t>'ethical ideal'.</a:t>
            </a:r>
          </a:p>
        </p:txBody>
      </p:sp>
      <p:sp>
        <p:nvSpPr>
          <p:cNvPr id="2" name="Title 1">
            <a:extLst>
              <a:ext uri="{FF2B5EF4-FFF2-40B4-BE49-F238E27FC236}">
                <a16:creationId xmlns:a16="http://schemas.microsoft.com/office/drawing/2014/main" id="{0DDFE792-9398-4977-9BB0-A0CBEE9B4630}"/>
              </a:ext>
            </a:extLst>
          </p:cNvPr>
          <p:cNvSpPr>
            <a:spLocks noGrp="1"/>
          </p:cNvSpPr>
          <p:nvPr>
            <p:ph type="title"/>
          </p:nvPr>
        </p:nvSpPr>
        <p:spPr>
          <a:xfrm>
            <a:off x="598791" y="4136929"/>
            <a:ext cx="7944130" cy="1000655"/>
          </a:xfrm>
        </p:spPr>
        <p:txBody>
          <a:bodyPr vert="horz" lIns="91440" tIns="45720" rIns="91440" bIns="45720" rtlCol="0" anchor="t">
            <a:normAutofit/>
          </a:bodyPr>
          <a:lstStyle/>
          <a:p>
            <a:r>
              <a:rPr lang="en-US" sz="3200" dirty="0" err="1">
                <a:solidFill>
                  <a:schemeClr val="tx2"/>
                </a:solidFill>
              </a:rPr>
              <a:t>Noddings</a:t>
            </a:r>
            <a:r>
              <a:rPr lang="en-US" sz="3200" dirty="0">
                <a:solidFill>
                  <a:schemeClr val="tx2"/>
                </a:solidFill>
              </a:rPr>
              <a:t> (1984) –ethics of care</a:t>
            </a:r>
          </a:p>
        </p:txBody>
      </p:sp>
    </p:spTree>
    <p:extLst>
      <p:ext uri="{BB962C8B-B14F-4D97-AF65-F5344CB8AC3E}">
        <p14:creationId xmlns:p14="http://schemas.microsoft.com/office/powerpoint/2010/main" val="342955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7EADD114-EE04-CF4A-8AB4-E957CAD993D2}"/>
              </a:ext>
            </a:extLst>
          </p:cNvPr>
          <p:cNvPicPr>
            <a:picLocks noChangeAspect="1"/>
          </p:cNvPicPr>
          <p:nvPr/>
        </p:nvPicPr>
        <p:blipFill>
          <a:blip r:embed="rId4"/>
          <a:stretch>
            <a:fillRect/>
          </a:stretch>
        </p:blipFill>
        <p:spPr>
          <a:xfrm>
            <a:off x="0" y="0"/>
            <a:ext cx="9144000" cy="5641383"/>
          </a:xfrm>
          <a:prstGeom prst="rect">
            <a:avLst/>
          </a:prstGeom>
        </p:spPr>
      </p:pic>
    </p:spTree>
    <p:extLst>
      <p:ext uri="{BB962C8B-B14F-4D97-AF65-F5344CB8AC3E}">
        <p14:creationId xmlns:p14="http://schemas.microsoft.com/office/powerpoint/2010/main" val="2197301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3D69F4-9E4A-C94B-8F32-05F72349AC1E}"/>
              </a:ext>
            </a:extLst>
          </p:cNvPr>
          <p:cNvPicPr>
            <a:picLocks noChangeAspect="1"/>
          </p:cNvPicPr>
          <p:nvPr/>
        </p:nvPicPr>
        <p:blipFill>
          <a:blip r:embed="rId2"/>
          <a:stretch>
            <a:fillRect/>
          </a:stretch>
        </p:blipFill>
        <p:spPr>
          <a:xfrm>
            <a:off x="0" y="0"/>
            <a:ext cx="6027929" cy="3316640"/>
          </a:xfrm>
          <a:prstGeom prst="rect">
            <a:avLst/>
          </a:prstGeom>
        </p:spPr>
      </p:pic>
      <p:pic>
        <p:nvPicPr>
          <p:cNvPr id="6" name="Picture 5">
            <a:extLst>
              <a:ext uri="{FF2B5EF4-FFF2-40B4-BE49-F238E27FC236}">
                <a16:creationId xmlns:a16="http://schemas.microsoft.com/office/drawing/2014/main" id="{E69EC240-B44D-DD43-8075-3DBD996DB7B2}"/>
              </a:ext>
            </a:extLst>
          </p:cNvPr>
          <p:cNvPicPr>
            <a:picLocks noChangeAspect="1"/>
          </p:cNvPicPr>
          <p:nvPr/>
        </p:nvPicPr>
        <p:blipFill>
          <a:blip r:embed="rId3"/>
          <a:stretch>
            <a:fillRect/>
          </a:stretch>
        </p:blipFill>
        <p:spPr>
          <a:xfrm>
            <a:off x="4365426" y="3145190"/>
            <a:ext cx="4778574" cy="2599168"/>
          </a:xfrm>
          <a:prstGeom prst="rect">
            <a:avLst/>
          </a:prstGeom>
        </p:spPr>
      </p:pic>
      <p:sp>
        <p:nvSpPr>
          <p:cNvPr id="7" name="TextBox 6">
            <a:extLst>
              <a:ext uri="{FF2B5EF4-FFF2-40B4-BE49-F238E27FC236}">
                <a16:creationId xmlns:a16="http://schemas.microsoft.com/office/drawing/2014/main" id="{76B464F2-18E9-FE49-8DEB-A40A1B066747}"/>
              </a:ext>
            </a:extLst>
          </p:cNvPr>
          <p:cNvSpPr txBox="1"/>
          <p:nvPr/>
        </p:nvSpPr>
        <p:spPr>
          <a:xfrm>
            <a:off x="228601" y="3838001"/>
            <a:ext cx="3908225" cy="1384995"/>
          </a:xfrm>
          <a:prstGeom prst="rect">
            <a:avLst/>
          </a:prstGeom>
          <a:noFill/>
        </p:spPr>
        <p:txBody>
          <a:bodyPr wrap="square" rtlCol="0">
            <a:spAutoFit/>
          </a:bodyPr>
          <a:lstStyle/>
          <a:p>
            <a:r>
              <a:rPr lang="en-US" sz="2800" dirty="0"/>
              <a:t>What does </a:t>
            </a:r>
            <a:r>
              <a:rPr lang="en-US" sz="2800" dirty="0" err="1"/>
              <a:t>Noddings</a:t>
            </a:r>
            <a:r>
              <a:rPr lang="en-US" sz="2800" dirty="0"/>
              <a:t> believe about Caring in Education?</a:t>
            </a:r>
          </a:p>
        </p:txBody>
      </p:sp>
    </p:spTree>
    <p:extLst>
      <p:ext uri="{BB962C8B-B14F-4D97-AF65-F5344CB8AC3E}">
        <p14:creationId xmlns:p14="http://schemas.microsoft.com/office/powerpoint/2010/main" val="1283308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AF268A-FEE4-FE4C-B7D9-8DD04DC68231}"/>
              </a:ext>
            </a:extLst>
          </p:cNvPr>
          <p:cNvPicPr>
            <a:picLocks noChangeAspect="1"/>
          </p:cNvPicPr>
          <p:nvPr/>
        </p:nvPicPr>
        <p:blipFill>
          <a:blip r:embed="rId2"/>
          <a:stretch>
            <a:fillRect/>
          </a:stretch>
        </p:blipFill>
        <p:spPr>
          <a:xfrm>
            <a:off x="504825" y="3303984"/>
            <a:ext cx="3581400" cy="1958578"/>
          </a:xfrm>
          <a:prstGeom prst="rect">
            <a:avLst/>
          </a:prstGeom>
        </p:spPr>
      </p:pic>
      <p:pic>
        <p:nvPicPr>
          <p:cNvPr id="5" name="Picture 4">
            <a:extLst>
              <a:ext uri="{FF2B5EF4-FFF2-40B4-BE49-F238E27FC236}">
                <a16:creationId xmlns:a16="http://schemas.microsoft.com/office/drawing/2014/main" id="{E3B0FAD9-A09E-7C48-B11C-B719FAAD8357}"/>
              </a:ext>
            </a:extLst>
          </p:cNvPr>
          <p:cNvPicPr>
            <a:picLocks noChangeAspect="1"/>
          </p:cNvPicPr>
          <p:nvPr/>
        </p:nvPicPr>
        <p:blipFill>
          <a:blip r:embed="rId3"/>
          <a:stretch>
            <a:fillRect/>
          </a:stretch>
        </p:blipFill>
        <p:spPr>
          <a:xfrm>
            <a:off x="4876799" y="648789"/>
            <a:ext cx="3669029" cy="1954530"/>
          </a:xfrm>
          <a:prstGeom prst="rect">
            <a:avLst/>
          </a:prstGeom>
        </p:spPr>
      </p:pic>
      <p:pic>
        <p:nvPicPr>
          <p:cNvPr id="7" name="Picture 6">
            <a:extLst>
              <a:ext uri="{FF2B5EF4-FFF2-40B4-BE49-F238E27FC236}">
                <a16:creationId xmlns:a16="http://schemas.microsoft.com/office/drawing/2014/main" id="{FCD9D9AE-A3C4-4043-A6EC-E855E1A1D1F1}"/>
              </a:ext>
            </a:extLst>
          </p:cNvPr>
          <p:cNvPicPr>
            <a:picLocks noChangeAspect="1"/>
          </p:cNvPicPr>
          <p:nvPr/>
        </p:nvPicPr>
        <p:blipFill>
          <a:blip r:embed="rId4"/>
          <a:stretch>
            <a:fillRect/>
          </a:stretch>
        </p:blipFill>
        <p:spPr>
          <a:xfrm>
            <a:off x="485775" y="648789"/>
            <a:ext cx="3600450" cy="1954530"/>
          </a:xfrm>
          <a:prstGeom prst="rect">
            <a:avLst/>
          </a:prstGeom>
        </p:spPr>
      </p:pic>
      <p:sp>
        <p:nvSpPr>
          <p:cNvPr id="9" name="TextBox 8">
            <a:extLst>
              <a:ext uri="{FF2B5EF4-FFF2-40B4-BE49-F238E27FC236}">
                <a16:creationId xmlns:a16="http://schemas.microsoft.com/office/drawing/2014/main" id="{B151EF21-2ABB-4D44-9BD1-8A74BBEF249E}"/>
              </a:ext>
            </a:extLst>
          </p:cNvPr>
          <p:cNvSpPr txBox="1"/>
          <p:nvPr/>
        </p:nvSpPr>
        <p:spPr>
          <a:xfrm>
            <a:off x="4876799" y="3048000"/>
            <a:ext cx="3482340" cy="2062103"/>
          </a:xfrm>
          <a:prstGeom prst="rect">
            <a:avLst/>
          </a:prstGeom>
          <a:noFill/>
        </p:spPr>
        <p:txBody>
          <a:bodyPr wrap="square" rtlCol="0">
            <a:spAutoFit/>
          </a:bodyPr>
          <a:lstStyle/>
          <a:p>
            <a:r>
              <a:rPr lang="en-US" sz="3200" dirty="0"/>
              <a:t>What are these? </a:t>
            </a:r>
          </a:p>
          <a:p>
            <a:endParaRPr lang="en-US" sz="3200" dirty="0"/>
          </a:p>
          <a:p>
            <a:r>
              <a:rPr lang="en-US" sz="3200" dirty="0"/>
              <a:t>How does Nodding explain these? </a:t>
            </a:r>
          </a:p>
        </p:txBody>
      </p:sp>
    </p:spTree>
    <p:extLst>
      <p:ext uri="{BB962C8B-B14F-4D97-AF65-F5344CB8AC3E}">
        <p14:creationId xmlns:p14="http://schemas.microsoft.com/office/powerpoint/2010/main" val="10804527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8A7E8D-79EE-5449-89ED-8EECEED448D5}"/>
              </a:ext>
            </a:extLst>
          </p:cNvPr>
          <p:cNvPicPr>
            <a:picLocks noChangeAspect="1"/>
          </p:cNvPicPr>
          <p:nvPr/>
        </p:nvPicPr>
        <p:blipFill>
          <a:blip r:embed="rId3"/>
          <a:stretch>
            <a:fillRect/>
          </a:stretch>
        </p:blipFill>
        <p:spPr>
          <a:xfrm>
            <a:off x="0" y="612331"/>
            <a:ext cx="9144000" cy="4566538"/>
          </a:xfrm>
          <a:prstGeom prst="rect">
            <a:avLst/>
          </a:prstGeom>
        </p:spPr>
      </p:pic>
    </p:spTree>
    <p:extLst>
      <p:ext uri="{BB962C8B-B14F-4D97-AF65-F5344CB8AC3E}">
        <p14:creationId xmlns:p14="http://schemas.microsoft.com/office/powerpoint/2010/main" val="710451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05743B-651F-5744-BBFB-53B00995EA94}"/>
              </a:ext>
            </a:extLst>
          </p:cNvPr>
          <p:cNvPicPr>
            <a:picLocks noChangeAspect="1"/>
          </p:cNvPicPr>
          <p:nvPr/>
        </p:nvPicPr>
        <p:blipFill>
          <a:blip r:embed="rId2"/>
          <a:stretch>
            <a:fillRect/>
          </a:stretch>
        </p:blipFill>
        <p:spPr>
          <a:xfrm>
            <a:off x="0" y="519880"/>
            <a:ext cx="9144000" cy="4522839"/>
          </a:xfrm>
          <a:prstGeom prst="rect">
            <a:avLst/>
          </a:prstGeom>
        </p:spPr>
      </p:pic>
    </p:spTree>
    <p:extLst>
      <p:ext uri="{BB962C8B-B14F-4D97-AF65-F5344CB8AC3E}">
        <p14:creationId xmlns:p14="http://schemas.microsoft.com/office/powerpoint/2010/main" val="18199571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7EADD114-EE04-CF4A-8AB4-E957CAD993D2}"/>
              </a:ext>
            </a:extLst>
          </p:cNvPr>
          <p:cNvPicPr>
            <a:picLocks noChangeAspect="1"/>
          </p:cNvPicPr>
          <p:nvPr/>
        </p:nvPicPr>
        <p:blipFill>
          <a:blip r:embed="rId4"/>
          <a:stretch>
            <a:fillRect/>
          </a:stretch>
        </p:blipFill>
        <p:spPr>
          <a:xfrm>
            <a:off x="0" y="0"/>
            <a:ext cx="9144000" cy="5641383"/>
          </a:xfrm>
          <a:prstGeom prst="rect">
            <a:avLst/>
          </a:prstGeom>
        </p:spPr>
      </p:pic>
    </p:spTree>
    <p:extLst>
      <p:ext uri="{BB962C8B-B14F-4D97-AF65-F5344CB8AC3E}">
        <p14:creationId xmlns:p14="http://schemas.microsoft.com/office/powerpoint/2010/main" val="14660546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1E774D-5013-EF45-B728-945C6792EE18}"/>
              </a:ext>
            </a:extLst>
          </p:cNvPr>
          <p:cNvPicPr>
            <a:picLocks noChangeAspect="1"/>
          </p:cNvPicPr>
          <p:nvPr/>
        </p:nvPicPr>
        <p:blipFill>
          <a:blip r:embed="rId2"/>
          <a:stretch>
            <a:fillRect/>
          </a:stretch>
        </p:blipFill>
        <p:spPr>
          <a:xfrm>
            <a:off x="552450" y="149811"/>
            <a:ext cx="7791450" cy="5446450"/>
          </a:xfrm>
          <a:prstGeom prst="rect">
            <a:avLst/>
          </a:prstGeom>
        </p:spPr>
      </p:pic>
    </p:spTree>
    <p:extLst>
      <p:ext uri="{BB962C8B-B14F-4D97-AF65-F5344CB8AC3E}">
        <p14:creationId xmlns:p14="http://schemas.microsoft.com/office/powerpoint/2010/main" val="37462362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B3AE1-3595-4B2E-8693-9A66CE608E09}"/>
              </a:ext>
            </a:extLst>
          </p:cNvPr>
          <p:cNvSpPr>
            <a:spLocks noGrp="1"/>
          </p:cNvSpPr>
          <p:nvPr>
            <p:ph type="title"/>
          </p:nvPr>
        </p:nvSpPr>
        <p:spPr>
          <a:xfrm>
            <a:off x="628650" y="668377"/>
            <a:ext cx="7886700" cy="1325563"/>
          </a:xfrm>
        </p:spPr>
        <p:txBody>
          <a:bodyPr>
            <a:normAutofit/>
          </a:bodyPr>
          <a:lstStyle/>
          <a:p>
            <a:r>
              <a:rPr lang="en-GB" i="1" dirty="0"/>
              <a:t>Knowing your parents</a:t>
            </a:r>
            <a:endParaRPr lang="en-GB" dirty="0"/>
          </a:p>
        </p:txBody>
      </p:sp>
      <p:sp>
        <p:nvSpPr>
          <p:cNvPr id="4" name="Content Placeholder 3">
            <a:extLst>
              <a:ext uri="{FF2B5EF4-FFF2-40B4-BE49-F238E27FC236}">
                <a16:creationId xmlns:a16="http://schemas.microsoft.com/office/drawing/2014/main" id="{7D45DAFE-BEC1-4F7F-AD05-D62567907C66}"/>
              </a:ext>
            </a:extLst>
          </p:cNvPr>
          <p:cNvSpPr>
            <a:spLocks noGrp="1"/>
          </p:cNvSpPr>
          <p:nvPr>
            <p:ph sz="half" idx="2"/>
          </p:nvPr>
        </p:nvSpPr>
        <p:spPr>
          <a:xfrm>
            <a:off x="628651" y="2177456"/>
            <a:ext cx="7886700" cy="3795748"/>
          </a:xfrm>
        </p:spPr>
        <p:txBody>
          <a:bodyPr>
            <a:normAutofit/>
          </a:bodyPr>
          <a:lstStyle/>
          <a:p>
            <a:r>
              <a:rPr lang="en-GB" sz="2400" i="1" dirty="0"/>
              <a:t>Children bring relational experiences, both past and present from the home</a:t>
            </a:r>
          </a:p>
          <a:p>
            <a:r>
              <a:rPr lang="en-GB" sz="2400" i="1" dirty="0"/>
              <a:t>Affects their potential to learn in the long term</a:t>
            </a:r>
          </a:p>
          <a:p>
            <a:r>
              <a:rPr lang="en-GB" sz="2400" i="1" dirty="0"/>
              <a:t>Need to develop new relational attachment during transition</a:t>
            </a:r>
          </a:p>
          <a:p>
            <a:r>
              <a:rPr lang="en-GB" sz="2400" i="1" dirty="0"/>
              <a:t>Children and their families need to feel that they are valued and respected for who they are</a:t>
            </a:r>
          </a:p>
          <a:p>
            <a:r>
              <a:rPr lang="en-GB" sz="2400" i="1" dirty="0"/>
              <a:t>No assumptions.</a:t>
            </a:r>
          </a:p>
          <a:p>
            <a:endParaRPr lang="en-GB" sz="1900" i="1" dirty="0"/>
          </a:p>
        </p:txBody>
      </p:sp>
    </p:spTree>
    <p:extLst>
      <p:ext uri="{BB962C8B-B14F-4D97-AF65-F5344CB8AC3E}">
        <p14:creationId xmlns:p14="http://schemas.microsoft.com/office/powerpoint/2010/main" val="6953131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F6596-B696-45CF-9DE0-32678079F52F}"/>
              </a:ext>
            </a:extLst>
          </p:cNvPr>
          <p:cNvSpPr>
            <a:spLocks noGrp="1"/>
          </p:cNvSpPr>
          <p:nvPr>
            <p:ph type="title"/>
          </p:nvPr>
        </p:nvSpPr>
        <p:spPr>
          <a:xfrm>
            <a:off x="319704" y="155576"/>
            <a:ext cx="8515350" cy="1325563"/>
          </a:xfrm>
        </p:spPr>
        <p:txBody>
          <a:bodyPr>
            <a:normAutofit fontScale="90000"/>
          </a:bodyPr>
          <a:lstStyle/>
          <a:p>
            <a:br>
              <a:rPr lang="en-GB" dirty="0"/>
            </a:br>
            <a:r>
              <a:rPr lang="en-GB" i="1" dirty="0"/>
              <a:t>Collaborative professional relationships</a:t>
            </a:r>
          </a:p>
        </p:txBody>
      </p:sp>
      <p:graphicFrame>
        <p:nvGraphicFramePr>
          <p:cNvPr id="5" name="Diagram 4">
            <a:extLst>
              <a:ext uri="{FF2B5EF4-FFF2-40B4-BE49-F238E27FC236}">
                <a16:creationId xmlns:a16="http://schemas.microsoft.com/office/drawing/2014/main" id="{5B7B26BE-EB8B-4062-BA7F-14E22A5E2C93}"/>
              </a:ext>
            </a:extLst>
          </p:cNvPr>
          <p:cNvGraphicFramePr/>
          <p:nvPr>
            <p:extLst>
              <p:ext uri="{D42A27DB-BD31-4B8C-83A1-F6EECF244321}">
                <p14:modId xmlns:p14="http://schemas.microsoft.com/office/powerpoint/2010/main" val="3435214595"/>
              </p:ext>
            </p:extLst>
          </p:nvPr>
        </p:nvGraphicFramePr>
        <p:xfrm>
          <a:off x="1506071" y="1778223"/>
          <a:ext cx="6142616" cy="3519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89205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549E75E-43E3-4252-958A-D65BA5AE6E89}"/>
              </a:ext>
            </a:extLst>
          </p:cNvPr>
          <p:cNvSpPr>
            <a:spLocks noGrp="1"/>
          </p:cNvSpPr>
          <p:nvPr>
            <p:ph type="title"/>
          </p:nvPr>
        </p:nvSpPr>
        <p:spPr>
          <a:xfrm>
            <a:off x="718879" y="800392"/>
            <a:ext cx="7698523" cy="1212102"/>
          </a:xfrm>
        </p:spPr>
        <p:txBody>
          <a:bodyPr>
            <a:normAutofit/>
          </a:bodyPr>
          <a:lstStyle/>
          <a:p>
            <a:br>
              <a:rPr lang="en-GB" sz="3500" dirty="0">
                <a:solidFill>
                  <a:srgbClr val="FFFFFF"/>
                </a:solidFill>
              </a:rPr>
            </a:br>
            <a:r>
              <a:rPr lang="en-GB" sz="3500" i="1" dirty="0">
                <a:solidFill>
                  <a:srgbClr val="FFFFFF"/>
                </a:solidFill>
              </a:rPr>
              <a:t>What about your own relationships?</a:t>
            </a:r>
            <a:endParaRPr lang="en-GB" sz="3500" dirty="0">
              <a:solidFill>
                <a:srgbClr val="FFFFFF"/>
              </a:solidFill>
            </a:endParaRPr>
          </a:p>
        </p:txBody>
      </p:sp>
      <p:sp>
        <p:nvSpPr>
          <p:cNvPr id="5" name="Content Placeholder 4">
            <a:extLst>
              <a:ext uri="{FF2B5EF4-FFF2-40B4-BE49-F238E27FC236}">
                <a16:creationId xmlns:a16="http://schemas.microsoft.com/office/drawing/2014/main" id="{C9BB3468-3D8C-4C01-95EC-8EBF080885CA}"/>
              </a:ext>
            </a:extLst>
          </p:cNvPr>
          <p:cNvSpPr>
            <a:spLocks noGrp="1"/>
          </p:cNvSpPr>
          <p:nvPr>
            <p:ph idx="1"/>
          </p:nvPr>
        </p:nvSpPr>
        <p:spPr>
          <a:xfrm>
            <a:off x="1025718" y="2490436"/>
            <a:ext cx="7281746" cy="3567173"/>
          </a:xfrm>
        </p:spPr>
        <p:txBody>
          <a:bodyPr anchor="ctr">
            <a:normAutofit/>
          </a:bodyPr>
          <a:lstStyle/>
          <a:p>
            <a:pPr marL="0" indent="0">
              <a:buNone/>
            </a:pPr>
            <a:r>
              <a:rPr lang="en-GB" sz="2100" dirty="0"/>
              <a:t>READ</a:t>
            </a:r>
          </a:p>
          <a:p>
            <a:pPr marL="0" indent="0">
              <a:buNone/>
            </a:pPr>
            <a:r>
              <a:rPr lang="en-GB" sz="2100" dirty="0">
                <a:hlinkClick r:id="rId3"/>
              </a:rPr>
              <a:t>TEACHERS GET BY WITH A LITTLE HELP FROM THEIR FRIENDS - Relational Schools</a:t>
            </a:r>
            <a:endParaRPr lang="en-GB" sz="2100" dirty="0"/>
          </a:p>
          <a:p>
            <a:pPr marL="0" indent="0">
              <a:buNone/>
            </a:pPr>
            <a:endParaRPr lang="en-GB" sz="2100" dirty="0"/>
          </a:p>
          <a:p>
            <a:pPr marL="0" indent="0">
              <a:buNone/>
            </a:pPr>
            <a:r>
              <a:rPr lang="en-GB" sz="2100" i="1" dirty="0"/>
              <a:t>What important message are there here for you as student teachers?</a:t>
            </a:r>
          </a:p>
          <a:p>
            <a:pPr marL="0" indent="0">
              <a:buNone/>
            </a:pPr>
            <a:endParaRPr lang="en-GB" sz="2100" dirty="0"/>
          </a:p>
        </p:txBody>
      </p:sp>
    </p:spTree>
    <p:extLst>
      <p:ext uri="{BB962C8B-B14F-4D97-AF65-F5344CB8AC3E}">
        <p14:creationId xmlns:p14="http://schemas.microsoft.com/office/powerpoint/2010/main" val="791988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050" name="Picture 2" descr="Relationship Communication Quotes For Couples | The Healthy">
            <a:extLst>
              <a:ext uri="{FF2B5EF4-FFF2-40B4-BE49-F238E27FC236}">
                <a16:creationId xmlns:a16="http://schemas.microsoft.com/office/drawing/2014/main" id="{B8F4FEA6-3006-4389-82EC-9A4A2CE981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272619" y="1172029"/>
            <a:ext cx="4513942" cy="4513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8540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25751-753F-4B95-B47A-3AE8DAB4DD03}"/>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9325D638-3A61-4383-A747-07564FB157E8}"/>
              </a:ext>
            </a:extLst>
          </p:cNvPr>
          <p:cNvSpPr>
            <a:spLocks noGrp="1"/>
          </p:cNvSpPr>
          <p:nvPr>
            <p:ph idx="1"/>
          </p:nvPr>
        </p:nvSpPr>
        <p:spPr/>
        <p:txBody>
          <a:bodyPr/>
          <a:lstStyle/>
          <a:p>
            <a:pPr marL="0" indent="0">
              <a:buNone/>
            </a:pPr>
            <a:r>
              <a:rPr lang="en-GB" dirty="0" err="1"/>
              <a:t>Maisey</a:t>
            </a:r>
            <a:r>
              <a:rPr lang="en-GB" dirty="0"/>
              <a:t>, D. &amp; Campbell-Barr, V. (2021) </a:t>
            </a:r>
            <a:r>
              <a:rPr lang="en-GB" i="1" dirty="0"/>
              <a:t>Why do teachers need to know about child development? </a:t>
            </a:r>
            <a:r>
              <a:rPr lang="en-GB" dirty="0"/>
              <a:t>London: Bloomsbury Publishing.</a:t>
            </a:r>
          </a:p>
          <a:p>
            <a:pPr marL="0" indent="0">
              <a:buNone/>
            </a:pPr>
            <a:endParaRPr lang="en-GB" dirty="0"/>
          </a:p>
        </p:txBody>
      </p:sp>
    </p:spTree>
    <p:extLst>
      <p:ext uri="{BB962C8B-B14F-4D97-AF65-F5344CB8AC3E}">
        <p14:creationId xmlns:p14="http://schemas.microsoft.com/office/powerpoint/2010/main" val="1116698572"/>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D7979B-E3A0-43A0-AF33-197ABF041344}">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E997368C-E78C-4ED3-84CD-87438A68D171}">
  <ds:schemaRefs>
    <ds:schemaRef ds:uri="http://schemas.microsoft.com/sharepoint/v3/contenttype/forms"/>
  </ds:schemaRefs>
</ds:datastoreItem>
</file>

<file path=customXml/itemProps3.xml><?xml version="1.0" encoding="utf-8"?>
<ds:datastoreItem xmlns:ds="http://schemas.openxmlformats.org/officeDocument/2006/customXml" ds:itemID="{C13D7F30-233C-4749-B3A4-07B2777074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309</TotalTime>
  <Words>2769</Words>
  <Application>Microsoft Macintosh PowerPoint</Application>
  <PresentationFormat>On-screen Show (4:3)</PresentationFormat>
  <Paragraphs>295</Paragraphs>
  <Slides>41</Slides>
  <Notes>28</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American Typewriter</vt:lpstr>
      <vt:lpstr>Arial</vt:lpstr>
      <vt:lpstr>Arial</vt:lpstr>
      <vt:lpstr>Calibri</vt:lpstr>
      <vt:lpstr>Calibri Light</vt:lpstr>
      <vt:lpstr>Custom Design</vt:lpstr>
      <vt:lpstr>Office Theme</vt:lpstr>
      <vt:lpstr>PowerPoint Presentation</vt:lpstr>
      <vt:lpstr> Aims</vt:lpstr>
      <vt:lpstr>PowerPoint Presentation</vt:lpstr>
      <vt:lpstr>Being a reflective individual</vt:lpstr>
      <vt:lpstr>Being a reflective individual</vt:lpstr>
      <vt:lpstr>Being a reflective individual</vt:lpstr>
      <vt:lpstr>Being a reflective individual</vt:lpstr>
      <vt:lpstr>Reflection and models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Rolfe, Freshwater &amp; Jasper (2001)  The ‘What?’ model</vt:lpstr>
      <vt:lpstr>  Your turn – be reflective</vt:lpstr>
      <vt:lpstr>Key Question</vt:lpstr>
      <vt:lpstr>PowerPoint Presentation</vt:lpstr>
      <vt:lpstr> Working with others</vt:lpstr>
      <vt:lpstr>PowerPoint Presentation</vt:lpstr>
      <vt:lpstr> The Importance of Strong Relationships</vt:lpstr>
      <vt:lpstr> Relational pedagogy</vt:lpstr>
      <vt:lpstr>Noddings (1984) –ethics of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Knowing your parents</vt:lpstr>
      <vt:lpstr> Collaborative professional relationships</vt:lpstr>
      <vt:lpstr> What about your own relationships?</vt:lpstr>
      <vt:lpstr>PowerPoint Presentation</vt:lpstr>
      <vt:lpstr>Cyfeirnodau 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282</cp:revision>
  <dcterms:created xsi:type="dcterms:W3CDTF">2017-02-08T11:33:06Z</dcterms:created>
  <dcterms:modified xsi:type="dcterms:W3CDTF">2023-10-25T20:02:08Z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