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notesMasterIdLst>
    <p:notesMasterId r:id="rId17"/>
  </p:notesMasterIdLst>
  <p:sldIdLst>
    <p:sldId id="256" r:id="rId5"/>
    <p:sldId id="257" r:id="rId6"/>
    <p:sldId id="265" r:id="rId7"/>
    <p:sldId id="271" r:id="rId8"/>
    <p:sldId id="259" r:id="rId9"/>
    <p:sldId id="266" r:id="rId10"/>
    <p:sldId id="267" r:id="rId11"/>
    <p:sldId id="268" r:id="rId12"/>
    <p:sldId id="269" r:id="rId13"/>
    <p:sldId id="270" r:id="rId14"/>
    <p:sldId id="263" r:id="rId15"/>
    <p:sldId id="26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7450"/>
    <a:srgbClr val="7B4C2F"/>
    <a:srgbClr val="A57E41"/>
    <a:srgbClr val="6B4B36"/>
    <a:srgbClr val="F0A879"/>
    <a:srgbClr val="FFFCFD"/>
    <a:srgbClr val="233718"/>
    <a:srgbClr val="1E2D06"/>
    <a:srgbClr val="BB835F"/>
    <a:srgbClr val="6087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431" autoAdjust="0"/>
    <p:restoredTop sz="94682"/>
  </p:normalViewPr>
  <p:slideViewPr>
    <p:cSldViewPr snapToGrid="0">
      <p:cViewPr>
        <p:scale>
          <a:sx n="69" d="100"/>
          <a:sy n="69" d="100"/>
        </p:scale>
        <p:origin x="584" y="126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6C9384-D6EB-6443-A0C1-44C3F0B52D6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D682646-04DD-E646-8D7D-45E19330A534}" type="pres">
      <dgm:prSet presAssocID="{C86C9384-D6EB-6443-A0C1-44C3F0B52D6E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9A79818D-26EF-F94C-9966-CB26F67695D5}" type="presOf" srcId="{C86C9384-D6EB-6443-A0C1-44C3F0B52D6E}" destId="{FD682646-04DD-E646-8D7D-45E19330A53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F7ECED-B0CE-FA4B-B192-95862C621BA9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D76694-5EDB-0C4B-BA8A-9BF013F5B4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254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D76694-5EDB-0C4B-BA8A-9BF013F5B40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43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D76694-5EDB-0C4B-BA8A-9BF013F5B40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5414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DC320D-143C-21D5-11A8-5C6F96D0C2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E02C23-8989-9426-7990-D3FD15C305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CC60B4-C16A-C911-2B1B-59C7AEDF97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ADFE2F-3F67-E2A7-C1B3-37F5B0EFEF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D76694-5EDB-0C4B-BA8A-9BF013F5B40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1981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D76694-5EDB-0C4B-BA8A-9BF013F5B40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028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652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594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313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11/26/25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978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11/26/25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462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11/26/25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160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11/26/25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468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11/26/25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496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11/26/25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933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742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715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779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image" Target="../media/image14.png"/><Relationship Id="rId3" Type="http://schemas.microsoft.com/office/2007/relationships/hdphoto" Target="../media/hdphoto4.wdp"/><Relationship Id="rId7" Type="http://schemas.openxmlformats.org/officeDocument/2006/relationships/diagramColors" Target="../diagrams/colors1.xml"/><Relationship Id="rId12" Type="http://schemas.microsoft.com/office/2007/relationships/hdphoto" Target="../media/hdphoto6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13.png"/><Relationship Id="rId5" Type="http://schemas.openxmlformats.org/officeDocument/2006/relationships/diagramLayout" Target="../diagrams/layout1.xml"/><Relationship Id="rId10" Type="http://schemas.microsoft.com/office/2007/relationships/hdphoto" Target="../media/hdphoto5.wdp"/><Relationship Id="rId4" Type="http://schemas.openxmlformats.org/officeDocument/2006/relationships/diagramData" Target="../diagrams/data1.xml"/><Relationship Id="rId9" Type="http://schemas.openxmlformats.org/officeDocument/2006/relationships/image" Target="../media/image12.png"/><Relationship Id="rId14" Type="http://schemas.microsoft.com/office/2007/relationships/hdphoto" Target="../media/hdphoto7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FBAAD93-7DE6-47D1-3609-446AE138A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9868D-8E1A-EA12-423E-2B9682F062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0582" y="4802598"/>
            <a:ext cx="3659180" cy="1500613"/>
          </a:xfrm>
          <a:ln/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b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600" dirty="0">
                <a:solidFill>
                  <a:srgbClr val="A37450"/>
                </a:solidFill>
                <a:latin typeface="Eurostile" panose="020B0504020202050204" pitchFamily="34" charset="77"/>
                <a:ea typeface="Gulim" panose="020B0600000101010101" pitchFamily="34" charset="-127"/>
                <a:cs typeface="Beirut" pitchFamily="2" charset="-78"/>
              </a:rPr>
              <a:t>Name of company: Yana Label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600" dirty="0">
                <a:solidFill>
                  <a:srgbClr val="A37450"/>
                </a:solidFill>
                <a:latin typeface="Eurostile" panose="020B0504020202050204" pitchFamily="34" charset="77"/>
                <a:ea typeface="Gulim" panose="020B0600000101010101" pitchFamily="34" charset="-127"/>
                <a:cs typeface="Beirut" pitchFamily="2" charset="-78"/>
              </a:rPr>
              <a:t>Lecturer: Dr Charles A.C. Oham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600" dirty="0">
                <a:solidFill>
                  <a:srgbClr val="A37450"/>
                </a:solidFill>
                <a:latin typeface="Eurostile" panose="020B0504020202050204" pitchFamily="34" charset="77"/>
                <a:ea typeface="Gulim" panose="020B0600000101010101" pitchFamily="34" charset="-127"/>
                <a:cs typeface="Beirut" pitchFamily="2" charset="-78"/>
              </a:rPr>
              <a:t>Student: Yana Drimko</a:t>
            </a:r>
            <a:br>
              <a:rPr lang="en-GB" sz="1600" dirty="0">
                <a:solidFill>
                  <a:srgbClr val="A37450"/>
                </a:solidFill>
                <a:latin typeface="Eurostile" panose="020B0504020202050204" pitchFamily="34" charset="77"/>
                <a:ea typeface="Gulim" panose="020B0600000101010101" pitchFamily="34" charset="-127"/>
                <a:cs typeface="Beirut" pitchFamily="2" charset="-78"/>
              </a:rPr>
            </a:br>
            <a:r>
              <a:rPr lang="en-GB" sz="1600" dirty="0">
                <a:solidFill>
                  <a:srgbClr val="A37450"/>
                </a:solidFill>
                <a:latin typeface="Eurostile" panose="020B0504020202050204" pitchFamily="34" charset="77"/>
                <a:ea typeface="Gulim" panose="020B0600000101010101" pitchFamily="34" charset="-127"/>
                <a:cs typeface="Beirut" pitchFamily="2" charset="-78"/>
              </a:rPr>
              <a:t>Student ID: 2417452</a:t>
            </a:r>
          </a:p>
          <a:p>
            <a:pPr>
              <a:lnSpc>
                <a:spcPct val="100000"/>
              </a:lnSpc>
            </a:pPr>
            <a:endParaRPr lang="en-GB" sz="1800" dirty="0">
              <a:solidFill>
                <a:srgbClr val="BB835F"/>
              </a:solidFill>
              <a:latin typeface="Eurostile" panose="020B0504020202050204" pitchFamily="34" charset="77"/>
              <a:ea typeface="Gulim" panose="020B0600000101010101" pitchFamily="34" charset="-127"/>
              <a:cs typeface="Beirut" pitchFamily="2" charset="-78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0236859-7780-1451-40B8-74A77E27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6232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783564F-FFD3-B9BF-200E-9DC2569E09D7}"/>
              </a:ext>
            </a:extLst>
          </p:cNvPr>
          <p:cNvSpPr txBox="1"/>
          <p:nvPr/>
        </p:nvSpPr>
        <p:spPr>
          <a:xfrm>
            <a:off x="1230582" y="3324480"/>
            <a:ext cx="63429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pc="600" dirty="0">
                <a:latin typeface="Eurostile" panose="020B0504020202050204" pitchFamily="34" charset="77"/>
                <a:ea typeface="Meiryo" panose="020B0604030504040204" pitchFamily="34" charset="-128"/>
                <a:cs typeface="Lucida Grande" panose="020B0600040502020204" pitchFamily="34" charset="0"/>
              </a:rPr>
              <a:t>Enterprise and Entrepreneurship (LCLM4006)</a:t>
            </a:r>
          </a:p>
          <a:p>
            <a:endParaRPr lang="en-US" dirty="0"/>
          </a:p>
        </p:txBody>
      </p:sp>
      <p:pic>
        <p:nvPicPr>
          <p:cNvPr id="14" name="Picture 13" descr="A black and white logo&#10;&#10;AI-generated content may be incorrect.">
            <a:extLst>
              <a:ext uri="{FF2B5EF4-FFF2-40B4-BE49-F238E27FC236}">
                <a16:creationId xmlns:a16="http://schemas.microsoft.com/office/drawing/2014/main" id="{E7B0342B-9DB4-7C65-838F-1E4E3BA88D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" t="6068" r="1714" b="34087"/>
          <a:stretch>
            <a:fillRect/>
          </a:stretch>
        </p:blipFill>
        <p:spPr>
          <a:xfrm>
            <a:off x="229317" y="617869"/>
            <a:ext cx="9607053" cy="1239960"/>
          </a:xfrm>
          <a:prstGeom prst="rect">
            <a:avLst/>
          </a:prstGeom>
        </p:spPr>
      </p:pic>
      <p:pic>
        <p:nvPicPr>
          <p:cNvPr id="22" name="Picture 21" descr="A black and white logo&#10;&#10;AI-generated content may be incorrect.">
            <a:extLst>
              <a:ext uri="{FF2B5EF4-FFF2-40B4-BE49-F238E27FC236}">
                <a16:creationId xmlns:a16="http://schemas.microsoft.com/office/drawing/2014/main" id="{62470E75-BE6C-D85C-E9ED-E1E8E5D2C3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3" t="21041" r="14166" b="16458"/>
          <a:stretch>
            <a:fillRect/>
          </a:stretch>
        </p:blipFill>
        <p:spPr>
          <a:xfrm>
            <a:off x="9466658" y="984019"/>
            <a:ext cx="1767400" cy="1090989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E9623B0F-5260-0A62-9A55-318FC371E13E}"/>
              </a:ext>
            </a:extLst>
          </p:cNvPr>
          <p:cNvSpPr txBox="1"/>
          <p:nvPr/>
        </p:nvSpPr>
        <p:spPr>
          <a:xfrm>
            <a:off x="1230582" y="1963860"/>
            <a:ext cx="63429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pc="600" dirty="0">
                <a:solidFill>
                  <a:srgbClr val="BB835F"/>
                </a:solidFill>
                <a:latin typeface="Eurostile" panose="020B0504020202050204" pitchFamily="34" charset="77"/>
                <a:ea typeface="Meiryo" panose="020B0604030504040204" pitchFamily="34" charset="-128"/>
                <a:cs typeface="Lucida Grande" panose="020B0600040502020204" pitchFamily="34" charset="0"/>
              </a:rPr>
              <a:t>Business Plan Presentation</a:t>
            </a:r>
          </a:p>
          <a:p>
            <a:endParaRPr lang="en-US" dirty="0">
              <a:solidFill>
                <a:srgbClr val="BB835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9016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BB6C7-0A1D-206F-0970-590E3AF17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979" y="790957"/>
            <a:ext cx="6001512" cy="1307592"/>
          </a:xfrm>
        </p:spPr>
        <p:txBody>
          <a:bodyPr>
            <a:normAutofit/>
          </a:bodyPr>
          <a:lstStyle/>
          <a:p>
            <a:r>
              <a:rPr lang="en-GB" spc="300" dirty="0">
                <a:solidFill>
                  <a:schemeClr val="bg2">
                    <a:lumMod val="50000"/>
                  </a:schemeClr>
                </a:solidFill>
              </a:rPr>
              <a:t>Overview </a:t>
            </a:r>
            <a:r>
              <a:rPr lang="en-GB" spc="300" dirty="0">
                <a:solidFill>
                  <a:srgbClr val="233718"/>
                </a:solidFill>
              </a:rPr>
              <a:t>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EB1F6-0211-6B7E-E9C5-79FABBECB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5300" y="1929965"/>
            <a:ext cx="6001512" cy="393192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Eurostile" panose="020B0504020202050204" pitchFamily="34" charset="77"/>
              </a:rPr>
              <a:t>Introduction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Eurostile" panose="020B0504020202050204" pitchFamily="34" charset="77"/>
              </a:rPr>
              <a:t>Business Strategy</a:t>
            </a:r>
            <a:r>
              <a:rPr lang="uk-UA" sz="1800" dirty="0">
                <a:solidFill>
                  <a:schemeClr val="bg1"/>
                </a:solidFill>
                <a:latin typeface="Eurostile" panose="020B0504020202050204" pitchFamily="34" charset="77"/>
              </a:rPr>
              <a:t> (</a:t>
            </a:r>
            <a:r>
              <a:rPr lang="en-GB" sz="1800" dirty="0">
                <a:solidFill>
                  <a:schemeClr val="bg1"/>
                </a:solidFill>
                <a:latin typeface="Eurostile" panose="020B0504020202050204" pitchFamily="34" charset="77"/>
              </a:rPr>
              <a:t>PESTEL)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Eurostile" panose="020B0504020202050204" pitchFamily="34" charset="77"/>
              </a:rPr>
              <a:t>Human Resource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Eurostile" panose="020B0504020202050204" pitchFamily="34" charset="77"/>
              </a:rPr>
              <a:t>﻿﻿Marketing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Eurostile" panose="020B0504020202050204" pitchFamily="34" charset="77"/>
              </a:rPr>
              <a:t>Operations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Eurostile" panose="020B0504020202050204" pitchFamily="34" charset="77"/>
              </a:rPr>
              <a:t>﻿﻿Finance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Eurostile" panose="020B0504020202050204" pitchFamily="34" charset="77"/>
              </a:rPr>
              <a:t>﻿﻿Exit Strategy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Eurostile" panose="020B0504020202050204" pitchFamily="34" charset="77"/>
              </a:rPr>
              <a:t>Conclusion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bg1"/>
                </a:solidFill>
                <a:latin typeface="Eurostile" panose="020B0504020202050204" pitchFamily="34" charset="77"/>
              </a:rPr>
              <a:t>References  </a:t>
            </a:r>
          </a:p>
          <a:p>
            <a:pPr marL="457200" indent="-457200">
              <a:buFont typeface="+mj-lt"/>
              <a:buAutoNum type="arabicPeriod"/>
            </a:pPr>
            <a:endParaRPr lang="en-GB" sz="1800" dirty="0">
              <a:latin typeface="Eurostile" panose="020B0504020202050204" pitchFamily="34" charset="77"/>
            </a:endParaRPr>
          </a:p>
          <a:p>
            <a:pPr marL="457200" indent="-457200">
              <a:buFont typeface="+mj-lt"/>
              <a:buAutoNum type="arabicPeriod"/>
            </a:pPr>
            <a:endParaRPr lang="en-GB" sz="1800" dirty="0">
              <a:latin typeface="Eurostile" panose="020B0504020202050204" pitchFamily="34" charset="77"/>
            </a:endParaRPr>
          </a:p>
          <a:p>
            <a:pPr marL="457200" indent="-457200">
              <a:buFont typeface="+mj-lt"/>
              <a:buAutoNum type="arabicPeriod"/>
            </a:pPr>
            <a:endParaRPr lang="en-GB" sz="1800" dirty="0">
              <a:latin typeface="Eurostile" panose="020B0504020202050204" pitchFamily="34" charset="77"/>
            </a:endParaRPr>
          </a:p>
        </p:txBody>
      </p:sp>
      <p:pic>
        <p:nvPicPr>
          <p:cNvPr id="10" name="Picture 9" descr="A diagram of a family tree&#10;&#10;AI-generated content may be incorrect.">
            <a:extLst>
              <a:ext uri="{FF2B5EF4-FFF2-40B4-BE49-F238E27FC236}">
                <a16:creationId xmlns:a16="http://schemas.microsoft.com/office/drawing/2014/main" id="{E6F11436-DD04-9E91-8A71-6FFFE244E05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64"/>
          <a:stretch>
            <a:fillRect/>
          </a:stretch>
        </p:blipFill>
        <p:spPr>
          <a:xfrm>
            <a:off x="6778170" y="-1"/>
            <a:ext cx="5413829" cy="6857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12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59A8EE-F84B-7925-644C-4EF38D3F19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A7BDD-EA4A-8126-7882-52F41CC31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694944"/>
            <a:ext cx="6001512" cy="1307592"/>
          </a:xfrm>
        </p:spPr>
        <p:txBody>
          <a:bodyPr>
            <a:normAutofit/>
          </a:bodyPr>
          <a:lstStyle/>
          <a:p>
            <a:r>
              <a:rPr lang="en-GB" spc="300" dirty="0">
                <a:solidFill>
                  <a:schemeClr val="bg2">
                    <a:lumMod val="50000"/>
                  </a:schemeClr>
                </a:solidFill>
              </a:rPr>
              <a:t>introduction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481DD9-50FA-4E78-8277-E395D6523C38}"/>
              </a:ext>
            </a:extLst>
          </p:cNvPr>
          <p:cNvSpPr txBox="1"/>
          <p:nvPr/>
        </p:nvSpPr>
        <p:spPr>
          <a:xfrm>
            <a:off x="777240" y="2194072"/>
            <a:ext cx="690237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endParaRPr lang="en-GB" sz="1600" b="0" i="0" u="none" strike="noStrike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Focus</a:t>
            </a:r>
            <a:r>
              <a:rPr lang="en-GB" sz="16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 </a:t>
            </a:r>
            <a:r>
              <a:rPr lang="en-GB" sz="16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on</a:t>
            </a:r>
            <a:r>
              <a:rPr lang="uk-UA" sz="16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 </a:t>
            </a:r>
            <a:r>
              <a:rPr lang="en-GB" sz="16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personal style, colour, body type</a:t>
            </a:r>
            <a:r>
              <a:rPr lang="en-GB" sz="1600" dirty="0">
                <a:solidFill>
                  <a:schemeClr val="bg1"/>
                </a:solidFill>
                <a:latin typeface="Eurostile" panose="020B0504020202050204" pitchFamily="34" charset="77"/>
              </a:rPr>
              <a:t> and psychology</a:t>
            </a:r>
            <a:endParaRPr lang="uk-UA" sz="1600" b="0" i="0" u="none" strike="noStrike" dirty="0">
              <a:solidFill>
                <a:schemeClr val="bg1"/>
              </a:solidFill>
              <a:effectLst/>
              <a:latin typeface="+mj-lt"/>
            </a:endParaRPr>
          </a:p>
          <a:p>
            <a:pPr fontAlgn="base"/>
            <a:endParaRPr lang="en-GB" sz="1600" b="0" i="0" u="none" strike="noStrike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Fully online </a:t>
            </a:r>
            <a:r>
              <a:rPr lang="en-GB" sz="16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business registered in the UK</a:t>
            </a:r>
            <a:endParaRPr lang="uk-UA" sz="1600" b="0" i="0" u="none" strike="noStrike" dirty="0">
              <a:solidFill>
                <a:schemeClr val="bg1"/>
              </a:solidFill>
              <a:effectLst/>
              <a:latin typeface="+mj-lt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600" b="0" i="0" u="none" strike="noStrike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Main goal: </a:t>
            </a:r>
            <a:r>
              <a:rPr lang="en-GB" sz="16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confidence, self-understanding, </a:t>
            </a:r>
            <a:r>
              <a:rPr lang="en-GB" sz="1600" dirty="0">
                <a:solidFill>
                  <a:schemeClr val="bg1"/>
                </a:solidFill>
                <a:latin typeface="Eurostile" panose="020B0504020202050204" pitchFamily="34" charset="77"/>
              </a:rPr>
              <a:t>smart wardrobe</a:t>
            </a:r>
            <a:endParaRPr lang="uk-UA" sz="1600" b="0" i="0" u="none" strike="noStrike" dirty="0">
              <a:solidFill>
                <a:schemeClr val="bg1"/>
              </a:solidFill>
              <a:effectLst/>
              <a:latin typeface="+mj-lt"/>
            </a:endParaRPr>
          </a:p>
          <a:p>
            <a:pPr fontAlgn="base"/>
            <a:endParaRPr lang="en-GB" sz="1600" b="0" i="0" u="none" strike="noStrike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Products: </a:t>
            </a:r>
            <a:r>
              <a:rPr lang="en-GB" sz="1600" dirty="0">
                <a:solidFill>
                  <a:schemeClr val="bg1"/>
                </a:solidFill>
                <a:latin typeface="Eurostile" panose="020B0504020202050204" pitchFamily="34" charset="77"/>
              </a:rPr>
              <a:t>mini-courses, main courses, consultations</a:t>
            </a:r>
            <a:endParaRPr lang="uk-UA" sz="1600" b="0" i="0" u="none" strike="noStrike" dirty="0">
              <a:solidFill>
                <a:schemeClr val="bg1"/>
              </a:solidFill>
              <a:effectLst/>
              <a:latin typeface="+mj-lt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600" b="0" i="0" u="none" strike="noStrike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High-quality video lessons</a:t>
            </a:r>
            <a:r>
              <a:rPr lang="en-GB" sz="16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 + practical exercises</a:t>
            </a:r>
            <a:endParaRPr lang="uk-UA" sz="1600" b="0" i="0" u="none" strike="noStrike" dirty="0">
              <a:solidFill>
                <a:schemeClr val="bg1"/>
              </a:solidFill>
              <a:effectLst/>
              <a:latin typeface="+mj-lt"/>
            </a:endParaRPr>
          </a:p>
          <a:p>
            <a:pPr fontAlgn="base"/>
            <a:endParaRPr lang="en-GB" sz="1600" b="0" i="0" u="none" strike="noStrike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Target audience</a:t>
            </a:r>
            <a:r>
              <a:rPr lang="en-GB" sz="1600" dirty="0">
                <a:solidFill>
                  <a:srgbClr val="BB835F"/>
                </a:solidFill>
                <a:latin typeface="Eurostile" panose="020B0504020202050204" pitchFamily="34" charset="77"/>
              </a:rPr>
              <a:t>: </a:t>
            </a:r>
            <a:r>
              <a:rPr lang="en-GB" sz="16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women seeking personal growth through style</a:t>
            </a:r>
            <a:endParaRPr lang="uk-UA" sz="1600" b="0" i="0" u="none" strike="noStrike" dirty="0">
              <a:solidFill>
                <a:schemeClr val="bg1"/>
              </a:solidFill>
              <a:effectLst/>
              <a:latin typeface="+mj-lt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600" b="0" i="0" u="none" strike="noStrike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Unique value: </a:t>
            </a:r>
            <a:r>
              <a:rPr lang="en-GB" sz="16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combination of style education and psychology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600" b="0" i="0" u="none" strike="noStrike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A84D99-5840-65E2-8510-AE586FF339DB}"/>
              </a:ext>
            </a:extLst>
          </p:cNvPr>
          <p:cNvSpPr txBox="1"/>
          <p:nvPr/>
        </p:nvSpPr>
        <p:spPr>
          <a:xfrm>
            <a:off x="704088" y="1348740"/>
            <a:ext cx="64878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 spc="300" dirty="0">
                <a:solidFill>
                  <a:srgbClr val="BB835F"/>
                </a:solidFill>
                <a:latin typeface="Eurostile" panose="020B0504020202050204" pitchFamily="34" charset="77"/>
              </a:rPr>
              <a:t>Personal Style Course</a:t>
            </a:r>
          </a:p>
        </p:txBody>
      </p:sp>
      <p:pic>
        <p:nvPicPr>
          <p:cNvPr id="7" name="Picture 6" descr="A closet with clothes on swingers&#10;&#10;AI-generated content may be incorrect.">
            <a:extLst>
              <a:ext uri="{FF2B5EF4-FFF2-40B4-BE49-F238E27FC236}">
                <a16:creationId xmlns:a16="http://schemas.microsoft.com/office/drawing/2014/main" id="{D857836C-A4BA-C989-1B52-4169D59709E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3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6280"/>
                    </a14:imgEffect>
                    <a14:imgEffect>
                      <a14:saturation sat="8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124" r="1063"/>
          <a:stretch>
            <a:fillRect/>
          </a:stretch>
        </p:blipFill>
        <p:spPr>
          <a:xfrm>
            <a:off x="7307633" y="1"/>
            <a:ext cx="4884367" cy="6828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075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9881C6-9BBC-0F5B-E0AC-B4672EDD61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py_22EDCBAF-3DC7-4785-BDF3-5C796A713F4C_F12D676A-13E1-48BF-99D0-304A9CD2F758.mp4">
            <a:hlinkClick r:id="" action="ppaction://media"/>
            <a:extLst>
              <a:ext uri="{FF2B5EF4-FFF2-40B4-BE49-F238E27FC236}">
                <a16:creationId xmlns:a16="http://schemas.microsoft.com/office/drawing/2014/main" id="{BB1475C9-C918-A8AA-1E6E-E26B59FE854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94317" y="1116173"/>
            <a:ext cx="10207691" cy="574182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A82937F-4435-81F2-43EB-3ADCF7EF6628}"/>
              </a:ext>
            </a:extLst>
          </p:cNvPr>
          <p:cNvSpPr txBox="1"/>
          <p:nvPr/>
        </p:nvSpPr>
        <p:spPr>
          <a:xfrm>
            <a:off x="1981199" y="431934"/>
            <a:ext cx="61022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 spc="300" dirty="0">
                <a:solidFill>
                  <a:srgbClr val="BB835F"/>
                </a:solidFill>
                <a:latin typeface="Eurostile" panose="020B0504020202050204" pitchFamily="34" charset="77"/>
              </a:rPr>
              <a:t>Personal Style Course</a:t>
            </a:r>
          </a:p>
        </p:txBody>
      </p:sp>
    </p:spTree>
    <p:extLst>
      <p:ext uri="{BB962C8B-B14F-4D97-AF65-F5344CB8AC3E}">
        <p14:creationId xmlns:p14="http://schemas.microsoft.com/office/powerpoint/2010/main" val="371203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9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42424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2805E-A99B-CEA5-DE3F-DE8B00F73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1" y="563542"/>
            <a:ext cx="10691265" cy="875529"/>
          </a:xfrm>
        </p:spPr>
        <p:txBody>
          <a:bodyPr>
            <a:normAutofit fontScale="90000"/>
          </a:bodyPr>
          <a:lstStyle/>
          <a:p>
            <a:r>
              <a:rPr lang="en-GB" sz="4400" spc="300" dirty="0">
                <a:solidFill>
                  <a:schemeClr val="bg1"/>
                </a:solidFill>
              </a:rPr>
              <a:t>Business </a:t>
            </a:r>
            <a:r>
              <a:rPr lang="uk-UA" sz="4400" spc="300" dirty="0">
                <a:solidFill>
                  <a:schemeClr val="bg1"/>
                </a:solidFill>
              </a:rPr>
              <a:t> </a:t>
            </a:r>
            <a:r>
              <a:rPr lang="en-GB" sz="4400" spc="300" dirty="0">
                <a:solidFill>
                  <a:schemeClr val="bg1"/>
                </a:solidFill>
              </a:rPr>
              <a:t>Strategy</a:t>
            </a:r>
            <a:r>
              <a:rPr lang="uk-UA" sz="4400" spc="300" dirty="0">
                <a:solidFill>
                  <a:schemeClr val="bg1"/>
                </a:solidFill>
              </a:rPr>
              <a:t> </a:t>
            </a:r>
            <a:br>
              <a:rPr lang="en-GB" spc="300" dirty="0">
                <a:solidFill>
                  <a:schemeClr val="bg1"/>
                </a:solidFill>
              </a:rPr>
            </a:br>
            <a:r>
              <a:rPr lang="en-GB" sz="1800" spc="300" dirty="0">
                <a:solidFill>
                  <a:schemeClr val="bg2">
                    <a:lumMod val="50000"/>
                  </a:schemeClr>
                </a:solidFill>
              </a:rPr>
              <a:t>PESTEL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62DC9D-850C-C6E6-63FA-018775FED8AC}"/>
              </a:ext>
            </a:extLst>
          </p:cNvPr>
          <p:cNvSpPr txBox="1"/>
          <p:nvPr/>
        </p:nvSpPr>
        <p:spPr>
          <a:xfrm>
            <a:off x="700631" y="2116793"/>
            <a:ext cx="4622931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 sz="1600" i="0" u="none" strike="noStrike" spc="300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Political &amp; Legal</a:t>
            </a:r>
          </a:p>
          <a:p>
            <a:pPr fontAlgn="base"/>
            <a:endParaRPr lang="en-GB" sz="1600" b="0" i="0" u="none" strike="noStrike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The war in Ukraine increases demand for remote learning and online income.</a:t>
            </a:r>
          </a:p>
          <a:p>
            <a:pPr fontAlgn="base"/>
            <a:endParaRPr lang="en-GB" sz="1400" b="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1400" b="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  <a:p>
            <a:pPr fontAlgn="base"/>
            <a:r>
              <a:rPr lang="en-GB" sz="1600" b="0" i="0" u="none" strike="noStrike" spc="300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Economic</a:t>
            </a:r>
          </a:p>
          <a:p>
            <a:pPr fontAlgn="base"/>
            <a:endParaRPr lang="en-GB" sz="1600" b="0" i="0" u="none" strike="noStrike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Ukraine’s e-learning market is growing. </a:t>
            </a:r>
          </a:p>
          <a:p>
            <a:pPr fontAlgn="base"/>
            <a:r>
              <a:rPr lang="en-GB" sz="1000" dirty="0">
                <a:solidFill>
                  <a:srgbClr val="BB835F"/>
                </a:solidFill>
                <a:latin typeface="Eurostile" panose="020B0504020202050204" pitchFamily="34" charset="77"/>
              </a:rPr>
              <a:t>         </a:t>
            </a:r>
            <a:r>
              <a:rPr lang="en-GB" sz="1000" b="0" i="0" u="none" strike="noStrike" dirty="0">
                <a:solidFill>
                  <a:schemeClr val="bg2">
                    <a:lumMod val="25000"/>
                  </a:schemeClr>
                </a:solidFill>
                <a:effectLst/>
                <a:latin typeface="Eurostile" panose="020B0504020202050204" pitchFamily="34" charset="77"/>
              </a:rPr>
              <a:t>(Statista, 2025).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200" b="0" i="0" u="none" strike="noStrike" dirty="0">
              <a:solidFill>
                <a:schemeClr val="bg2">
                  <a:lumMod val="25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1600" b="0" i="0" u="none" strike="noStrike" dirty="0">
              <a:solidFill>
                <a:schemeClr val="bg2">
                  <a:lumMod val="25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fontAlgn="base"/>
            <a:r>
              <a:rPr lang="en-GB" sz="1600" b="0" i="0" u="none" strike="noStrike" spc="300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Social</a:t>
            </a:r>
          </a:p>
          <a:p>
            <a:pPr fontAlgn="base"/>
            <a:endParaRPr lang="en-GB" sz="1600" dirty="0">
              <a:solidFill>
                <a:schemeClr val="bg1"/>
              </a:solidFill>
              <a:latin typeface="Eurostile" panose="020B0504020202050204" pitchFamily="34" charset="77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12.6M Instagram users in Ukraine - 63.4% are women </a:t>
            </a:r>
            <a:r>
              <a:rPr lang="en-GB" sz="1100" b="0" i="0" u="none" strike="noStrike" dirty="0">
                <a:solidFill>
                  <a:schemeClr val="bg2">
                    <a:lumMod val="25000"/>
                  </a:schemeClr>
                </a:solidFill>
                <a:effectLst/>
                <a:latin typeface="Eurostile" panose="020B0504020202050204" pitchFamily="34" charset="77"/>
              </a:rPr>
              <a:t>(</a:t>
            </a:r>
            <a:r>
              <a:rPr lang="en-GB" sz="1000" b="0" i="0" u="none" strike="noStrike" dirty="0">
                <a:solidFill>
                  <a:schemeClr val="bg2">
                    <a:lumMod val="25000"/>
                  </a:schemeClr>
                </a:solidFill>
                <a:effectLst/>
                <a:latin typeface="Eurostile" panose="020B0504020202050204" pitchFamily="34" charset="77"/>
              </a:rPr>
              <a:t>DataReportal &amp; NapoleonCat, 2025).</a:t>
            </a:r>
          </a:p>
          <a:p>
            <a:pPr fontAlgn="base"/>
            <a:endParaRPr lang="en-GB" sz="1200" b="0" i="0" u="none" strike="noStrike" dirty="0">
              <a:solidFill>
                <a:schemeClr val="bg2">
                  <a:lumMod val="25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Millions of Ukrainian women living abroad now</a:t>
            </a:r>
            <a:br>
              <a:rPr lang="en-GB" sz="12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</a:br>
            <a:r>
              <a:rPr lang="en-GB" sz="12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69% are employed, </a:t>
            </a:r>
            <a:r>
              <a:rPr lang="en-GB" sz="1200" dirty="0">
                <a:solidFill>
                  <a:srgbClr val="BB835F"/>
                </a:solidFill>
                <a:latin typeface="Eurostile" panose="020B0504020202050204" pitchFamily="34" charset="77"/>
              </a:rPr>
              <a:t>earn </a:t>
            </a:r>
            <a:r>
              <a:rPr lang="en-GB" sz="12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EU and UK salary levels  </a:t>
            </a:r>
          </a:p>
          <a:p>
            <a:pPr fontAlgn="base"/>
            <a:r>
              <a:rPr lang="en-GB" sz="1200" b="0" i="0" u="none" strike="noStrike" dirty="0">
                <a:solidFill>
                  <a:schemeClr val="bg2">
                    <a:lumMod val="25000"/>
                  </a:schemeClr>
                </a:solidFill>
                <a:effectLst/>
                <a:latin typeface="Eurostile" panose="020B0504020202050204" pitchFamily="34" charset="77"/>
              </a:rPr>
              <a:t>       </a:t>
            </a:r>
            <a:r>
              <a:rPr lang="en-GB" sz="1000" b="0" i="0" u="none" strike="noStrike" dirty="0">
                <a:solidFill>
                  <a:schemeClr val="bg2">
                    <a:lumMod val="25000"/>
                  </a:schemeClr>
                </a:solidFill>
                <a:effectLst/>
                <a:latin typeface="Eurostile" panose="020B0504020202050204" pitchFamily="34" charset="77"/>
              </a:rPr>
              <a:t>(VoxUkraine, Migration Observatory, 2024).</a:t>
            </a:r>
          </a:p>
          <a:p>
            <a:pPr fontAlgn="base"/>
            <a:endParaRPr lang="en-GB" sz="1600" b="0" i="0" u="none" strike="noStrike" dirty="0">
              <a:solidFill>
                <a:schemeClr val="bg2">
                  <a:lumMod val="25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1600" b="0" i="0" u="none" strike="noStrike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1A4780-2058-FD1D-4C42-CB672CC2DD4C}"/>
              </a:ext>
            </a:extLst>
          </p:cNvPr>
          <p:cNvSpPr txBox="1"/>
          <p:nvPr/>
        </p:nvSpPr>
        <p:spPr>
          <a:xfrm>
            <a:off x="6500387" y="2171523"/>
            <a:ext cx="6412375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 sz="1800" b="0" i="0" u="none" strike="noStrike" spc="300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Technological</a:t>
            </a:r>
          </a:p>
          <a:p>
            <a:pPr fontAlgn="base"/>
            <a:endParaRPr lang="en-GB" sz="1800" b="0" i="0" u="none" strike="noStrike" spc="300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High use of social media - supports the online course format.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B835F"/>
                </a:solidFill>
                <a:latin typeface="Eurostile" panose="020B0504020202050204" pitchFamily="34" charset="77"/>
              </a:rPr>
              <a:t>The course is built using AI technologies to optimize</a:t>
            </a:r>
            <a:r>
              <a:rPr lang="uk-UA" sz="1200" dirty="0">
                <a:solidFill>
                  <a:srgbClr val="BB835F"/>
                </a:solidFill>
                <a:latin typeface="Eurostile" panose="020B0504020202050204" pitchFamily="34" charset="77"/>
              </a:rPr>
              <a:t> </a:t>
            </a:r>
            <a:r>
              <a:rPr lang="en-GB" sz="1200" dirty="0">
                <a:solidFill>
                  <a:srgbClr val="BB835F"/>
                </a:solidFill>
                <a:latin typeface="Eurostile" panose="020B0504020202050204" pitchFamily="34" charset="77"/>
              </a:rPr>
              <a:t>it.</a:t>
            </a:r>
            <a:endParaRPr lang="en-GB" sz="1200" b="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1800" b="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1800" b="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  <a:p>
            <a:pPr fontAlgn="base"/>
            <a:r>
              <a:rPr lang="en-GB" sz="1800" b="0" i="0" u="none" strike="noStrike" spc="300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Environmental</a:t>
            </a:r>
          </a:p>
          <a:p>
            <a:pPr fontAlgn="base"/>
            <a:endParaRPr lang="en-GB" sz="1800" b="0" i="0" u="none" strike="noStrike" spc="300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Fully digital product with no physical resources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Promotes re-use and recycling of clothing.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BB835F"/>
                </a:solidFill>
                <a:latin typeface="Eurostile" panose="020B0504020202050204" pitchFamily="34" charset="77"/>
              </a:rPr>
              <a:t>Business does not support fast fashion.</a:t>
            </a:r>
          </a:p>
          <a:p>
            <a:pPr fontAlgn="base"/>
            <a:br>
              <a:rPr lang="en-GB" sz="14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</a:br>
            <a:endParaRPr lang="en-GB" sz="1800" b="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  <a:p>
            <a:pPr fontAlgn="base"/>
            <a:r>
              <a:rPr lang="en-GB" sz="1800" b="0" i="0" u="none" strike="noStrike" spc="300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Ethical &amp; Cultural</a:t>
            </a:r>
          </a:p>
          <a:p>
            <a:pPr fontAlgn="base"/>
            <a:endParaRPr lang="en-GB" sz="1800" b="0" i="0" u="none" strike="noStrike" spc="300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Due to the war, many women are rebuilding identity and confidence</a:t>
            </a:r>
            <a:r>
              <a:rPr lang="en-GB" sz="1200" dirty="0">
                <a:solidFill>
                  <a:srgbClr val="BB835F"/>
                </a:solidFill>
                <a:latin typeface="Eurostile" panose="020B0504020202050204" pitchFamily="34" charset="77"/>
              </a:rPr>
              <a:t>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BB835F"/>
                </a:solidFill>
                <a:effectLst/>
                <a:latin typeface="Eurostile" panose="020B0504020202050204" pitchFamily="34" charset="77"/>
              </a:rPr>
              <a:t>Style courses provide emotional support and empowerment.</a:t>
            </a:r>
          </a:p>
        </p:txBody>
      </p:sp>
      <p:pic>
        <p:nvPicPr>
          <p:cNvPr id="15" name="Picture 14" descr="A planet with a ring around it&#10;&#10;AI-generated content may be incorrect.">
            <a:extLst>
              <a:ext uri="{FF2B5EF4-FFF2-40B4-BE49-F238E27FC236}">
                <a16:creationId xmlns:a16="http://schemas.microsoft.com/office/drawing/2014/main" id="{E65A6736-946A-F796-14DA-647E8C3C2E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0387" y="101185"/>
            <a:ext cx="3476977" cy="1704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31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569A69-50EF-7F09-8654-6412D98EC2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726A6-CFBF-3B4B-6E46-CCFCACFEC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1" y="563542"/>
            <a:ext cx="10691265" cy="875529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  <a:t>Human</a:t>
            </a:r>
            <a:r>
              <a:rPr lang="en-GB" sz="4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 </a:t>
            </a:r>
            <a: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  <a:t>Resource</a:t>
            </a: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br>
              <a:rPr lang="en-GB" spc="300" dirty="0">
                <a:solidFill>
                  <a:schemeClr val="bg1"/>
                </a:solidFill>
              </a:rPr>
            </a:br>
            <a:endParaRPr lang="en-GB" sz="1800" spc="3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8" name="Picture 7" descr="A diagram of a company&#10;&#10;AI-generated content may be incorrect.">
            <a:extLst>
              <a:ext uri="{FF2B5EF4-FFF2-40B4-BE49-F238E27FC236}">
                <a16:creationId xmlns:a16="http://schemas.microsoft.com/office/drawing/2014/main" id="{F623E7F7-7680-FA45-AC1A-AA338BD46FA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415" y="2002409"/>
            <a:ext cx="6441394" cy="4109144"/>
          </a:xfrm>
          <a:prstGeom prst="rect">
            <a:avLst/>
          </a:prstGeom>
        </p:spPr>
      </p:pic>
      <p:pic>
        <p:nvPicPr>
          <p:cNvPr id="17" name="Picture 16" descr="A group of people shaking hands&#10;&#10;AI-generated content may be incorrect.">
            <a:extLst>
              <a:ext uri="{FF2B5EF4-FFF2-40B4-BE49-F238E27FC236}">
                <a16:creationId xmlns:a16="http://schemas.microsoft.com/office/drawing/2014/main" id="{B872F3A9-C7A3-6941-C2AD-1EBC46825B7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14"/>
          <a:stretch>
            <a:fillRect/>
          </a:stretch>
        </p:blipFill>
        <p:spPr>
          <a:xfrm>
            <a:off x="7052740" y="1693370"/>
            <a:ext cx="5139260" cy="4109144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A5CA091A-45B3-D943-E6F0-8AEFA9C80173}"/>
              </a:ext>
            </a:extLst>
          </p:cNvPr>
          <p:cNvSpPr txBox="1"/>
          <p:nvPr/>
        </p:nvSpPr>
        <p:spPr>
          <a:xfrm>
            <a:off x="6969613" y="792932"/>
            <a:ext cx="6123708" cy="5155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The legal structure of the business is Self-Employed in the UK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Additional support will be hired on a freelance basis </a:t>
            </a:r>
          </a:p>
        </p:txBody>
      </p:sp>
    </p:spTree>
    <p:extLst>
      <p:ext uri="{BB962C8B-B14F-4D97-AF65-F5344CB8AC3E}">
        <p14:creationId xmlns:p14="http://schemas.microsoft.com/office/powerpoint/2010/main" val="3622708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5C45B9-A54B-0EC1-42F1-746B0DAAAC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9DD88-6F0F-E4B3-CB21-A24D33469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1" y="563542"/>
            <a:ext cx="10691265" cy="875529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  <a:t>Marketing</a:t>
            </a: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r>
              <a:rPr lang="en-GB" sz="22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strategy</a:t>
            </a: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br>
              <a:rPr lang="en-GB" spc="300" dirty="0">
                <a:solidFill>
                  <a:schemeClr val="bg1"/>
                </a:solidFill>
              </a:rPr>
            </a:br>
            <a:endParaRPr lang="en-GB" sz="1800" spc="3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E7D9CF58-C457-4EE4-6730-137BBA17F62B}"/>
              </a:ext>
            </a:extLst>
          </p:cNvPr>
          <p:cNvSpPr txBox="1"/>
          <p:nvPr/>
        </p:nvSpPr>
        <p:spPr>
          <a:xfrm>
            <a:off x="700631" y="2413848"/>
            <a:ext cx="4584134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A low-cost mini-course will be used to warm the audience before selling the premium full course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Company website with integrated payment will support direct sales</a:t>
            </a:r>
            <a:endParaRPr lang="ru-RU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Courses will be sold on platforms Teachable, Udemy, and Thinkific</a:t>
            </a:r>
            <a:endParaRPr lang="ru-RU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Paid promotion through targeted Instagram ads, YouTube</a:t>
            </a: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Testing 5 different marketing campaigns </a:t>
            </a: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       for select 2 most effective strategies</a:t>
            </a: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English Version of the course for international audience</a:t>
            </a:r>
          </a:p>
          <a:p>
            <a:endParaRPr lang="en-GB" sz="1400" dirty="0">
              <a:solidFill>
                <a:schemeClr val="bg1"/>
              </a:solidFill>
              <a:latin typeface="Eurostile" panose="020B0504020202050204" pitchFamily="34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Eurostile" panose="020B0504020202050204" pitchFamily="34" charset="77"/>
            </a:endParaRPr>
          </a:p>
          <a:p>
            <a:endParaRPr lang="en-GB" sz="1400" dirty="0">
              <a:solidFill>
                <a:schemeClr val="bg1"/>
              </a:solidFill>
              <a:latin typeface="Eurostile" panose="020B0504020202050204" pitchFamily="34" charset="77"/>
            </a:endParaRPr>
          </a:p>
        </p:txBody>
      </p:sp>
      <p:pic>
        <p:nvPicPr>
          <p:cNvPr id="53" name="Picture 52" descr="A black cover with white text&#10;&#10;AI-generated content may be incorrect.">
            <a:extLst>
              <a:ext uri="{FF2B5EF4-FFF2-40B4-BE49-F238E27FC236}">
                <a16:creationId xmlns:a16="http://schemas.microsoft.com/office/drawing/2014/main" id="{B6351E89-BB66-6CE8-E6F5-4DF5C2AFCA6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3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744"/>
                    </a14:imgEffect>
                    <a14:imgEffect>
                      <a14:saturation sat="210000"/>
                    </a14:imgEffect>
                    <a14:imgEffect>
                      <a14:brightnessContrast bright="56000" contrast="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6780"/>
          <a:stretch>
            <a:fillRect/>
          </a:stretch>
        </p:blipFill>
        <p:spPr>
          <a:xfrm>
            <a:off x="7282795" y="875917"/>
            <a:ext cx="4109101" cy="5106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11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0A6E74-482D-2780-A767-D2D7747E36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E33CC-2AA2-4CA4-F227-7C6A140C6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1" y="563542"/>
            <a:ext cx="10691265" cy="875529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  <a:t>Operations</a:t>
            </a: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br>
              <a:rPr lang="en-GB" spc="300" dirty="0">
                <a:solidFill>
                  <a:schemeClr val="bg1"/>
                </a:solidFill>
              </a:rPr>
            </a:br>
            <a:endParaRPr lang="en-GB" sz="1800" spc="3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BECABA-6045-CF79-1953-1043BE4C6924}"/>
              </a:ext>
            </a:extLst>
          </p:cNvPr>
          <p:cNvSpPr txBox="1"/>
          <p:nvPr/>
        </p:nvSpPr>
        <p:spPr>
          <a:xfrm>
            <a:off x="700631" y="1964353"/>
            <a:ext cx="5395369" cy="45550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Course Content 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–</a:t>
            </a:r>
            <a:r>
              <a:rPr lang="uk-UA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 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personal style, wardrobe, colour theory, body types,   </a:t>
            </a:r>
          </a:p>
          <a:p>
            <a:pPr fontAlgn="base"/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    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Self-awareness psychology.</a:t>
            </a:r>
            <a:endParaRPr lang="uk-UA" sz="1200" b="0" i="0" u="none" strike="noStrike" dirty="0">
              <a:solidFill>
                <a:schemeClr val="bg2">
                  <a:lumMod val="50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1200" b="0" i="0" u="none" strike="noStrike" dirty="0">
              <a:solidFill>
                <a:schemeClr val="bg2">
                  <a:lumMod val="50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Video Production 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–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p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rofessional recording, lighting, sound, editing, </a:t>
            </a:r>
          </a:p>
          <a:p>
            <a:pPr fontAlgn="base"/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    and subtitles for polished lessons.</a:t>
            </a:r>
            <a:endParaRPr lang="uk-UA" sz="1200" b="0" i="0" u="none" strike="noStrike" dirty="0">
              <a:solidFill>
                <a:schemeClr val="bg2">
                  <a:lumMod val="50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1200" b="0" i="0" u="none" strike="noStrike" dirty="0">
              <a:solidFill>
                <a:schemeClr val="bg2">
                  <a:lumMod val="50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Equipment 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– camera Sony </a:t>
            </a:r>
            <a:r>
              <a:rPr lang="en-GB" sz="10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(A7R IV)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, lenses Sony </a:t>
            </a:r>
            <a:r>
              <a:rPr lang="en-GB" sz="10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(24mm f/1.4 GM, 50mm f/1.8, 85mm f/1.8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), tripod, softbox lighting, wireless microphone </a:t>
            </a:r>
            <a:r>
              <a:rPr lang="en-GB" sz="10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(Godox V S M2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), hard driver </a:t>
            </a:r>
            <a:r>
              <a:rPr lang="en-GB" sz="10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SanDisk 2 Tb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, Mac Book Pro </a:t>
            </a:r>
            <a:r>
              <a:rPr lang="en-GB" sz="10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13A (M12020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), Gimbal </a:t>
            </a:r>
            <a:r>
              <a:rPr lang="en-GB" sz="10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Zhiyun Weebill 3.</a:t>
            </a:r>
            <a:endParaRPr lang="uk-UA" sz="1000" b="0" i="0" u="none" strike="noStrike" dirty="0">
              <a:solidFill>
                <a:schemeClr val="bg2">
                  <a:lumMod val="50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1200" b="0" i="0" u="none" strike="noStrike" dirty="0">
              <a:solidFill>
                <a:schemeClr val="bg2">
                  <a:lumMod val="50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Editing Software 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– DaVinci Resolve for video editing, adding subtitles, and post-production.</a:t>
            </a:r>
            <a:endParaRPr lang="uk-UA" sz="1200" b="0" i="0" u="none" strike="noStrike" dirty="0">
              <a:solidFill>
                <a:schemeClr val="bg2">
                  <a:lumMod val="50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1200" b="0" i="0" u="none" strike="noStrike" dirty="0">
              <a:solidFill>
                <a:schemeClr val="bg2">
                  <a:lumMod val="50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Course Delivery Platforms 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– Website with integrated payment system, optional platforms for hosting online courses (Teachable, Thinkific).</a:t>
            </a:r>
            <a:endParaRPr lang="uk-UA" sz="1200" b="0" i="0" u="none" strike="noStrike" dirty="0">
              <a:solidFill>
                <a:schemeClr val="bg2">
                  <a:lumMod val="50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1200" b="0" i="0" u="none" strike="noStrike" dirty="0">
              <a:solidFill>
                <a:schemeClr val="bg2">
                  <a:lumMod val="50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Communication &amp; Marketing Tools 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– Instagram, YouTube.</a:t>
            </a:r>
            <a:endParaRPr lang="en-GB" sz="12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pPr fontAlgn="base"/>
            <a:endParaRPr lang="en-GB" sz="1200" b="0" i="0" u="none" strike="noStrike" dirty="0">
              <a:solidFill>
                <a:schemeClr val="bg2">
                  <a:lumMod val="50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Eurostile" panose="020B0504020202050204" pitchFamily="34" charset="77"/>
              </a:rPr>
              <a:t>Backup &amp; Storage </a:t>
            </a:r>
            <a:r>
              <a:rPr lang="en-GB" sz="1200" b="0" i="0" u="none" strike="noStrike" dirty="0">
                <a:solidFill>
                  <a:schemeClr val="bg2">
                    <a:lumMod val="50000"/>
                  </a:schemeClr>
                </a:solidFill>
                <a:effectLst/>
                <a:latin typeface="Eurostile" panose="020B0504020202050204" pitchFamily="34" charset="77"/>
              </a:rPr>
              <a:t>– Cloud storage (Google Drive) for video files, course materials, and student resources and hard driver SanDisk 2 Tb</a:t>
            </a:r>
          </a:p>
          <a:p>
            <a:pPr fontAlgn="base"/>
            <a:endParaRPr lang="en-GB" sz="900" b="0" i="0" u="none" strike="noStrike" spc="300" dirty="0">
              <a:solidFill>
                <a:schemeClr val="bg2">
                  <a:lumMod val="50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900" b="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900" b="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900" b="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</p:txBody>
      </p:sp>
      <p:pic>
        <p:nvPicPr>
          <p:cNvPr id="4" name="Picture 3" descr="A close-up of a camera&#10;&#10;AI-generated content may be incorrect.">
            <a:extLst>
              <a:ext uri="{FF2B5EF4-FFF2-40B4-BE49-F238E27FC236}">
                <a16:creationId xmlns:a16="http://schemas.microsoft.com/office/drawing/2014/main" id="{B2B63239-CBF9-F5EF-1A26-CCDE224BFFA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7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26000"/>
                    </a14:imgEffect>
                    <a14:imgEffect>
                      <a14:brightnessContrast bright="-9000" contrast="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00" r="14297"/>
          <a:stretch>
            <a:fillRect/>
          </a:stretch>
        </p:blipFill>
        <p:spPr>
          <a:xfrm>
            <a:off x="7298871" y="865414"/>
            <a:ext cx="4295806" cy="5218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372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041405-455C-1A3D-7053-98CDF87940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84A76-74B9-C581-4049-5AC9B8DBD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1394" y="629716"/>
            <a:ext cx="10691265" cy="875529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Finance</a:t>
            </a: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br>
              <a:rPr lang="en-GB" spc="300" dirty="0">
                <a:solidFill>
                  <a:schemeClr val="bg1"/>
                </a:solidFill>
              </a:rPr>
            </a:br>
            <a:endParaRPr lang="en-GB" sz="1800" spc="3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C78DA1-A99A-6E61-1816-66CD8A927326}"/>
              </a:ext>
            </a:extLst>
          </p:cNvPr>
          <p:cNvSpPr txBox="1"/>
          <p:nvPr/>
        </p:nvSpPr>
        <p:spPr>
          <a:xfrm>
            <a:off x="940510" y="1826446"/>
            <a:ext cx="6777790" cy="3677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Eurostile" panose="020B0504020202050204" pitchFamily="34" charset="77"/>
              </a:rPr>
              <a:t>The business has </a:t>
            </a:r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low fixed monthly costs </a:t>
            </a:r>
            <a:r>
              <a:rPr lang="en-GB" sz="1400" dirty="0">
                <a:solidFill>
                  <a:schemeClr val="bg1"/>
                </a:solidFill>
                <a:latin typeface="Eurostile" panose="020B0504020202050204" pitchFamily="34" charset="77"/>
              </a:rPr>
              <a:t>(£650)</a:t>
            </a:r>
          </a:p>
          <a:p>
            <a:endParaRPr lang="en-GB" sz="1400" dirty="0">
              <a:solidFill>
                <a:schemeClr val="bg1"/>
              </a:solidFill>
              <a:latin typeface="Eurostile" panose="020B0504020202050204" pitchFamily="34" charset="77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Income comes </a:t>
            </a:r>
            <a:r>
              <a:rPr lang="en-GB" sz="1400" dirty="0">
                <a:solidFill>
                  <a:schemeClr val="bg1"/>
                </a:solidFill>
                <a:latin typeface="Eurostile" panose="020B0504020202050204" pitchFamily="34" charset="77"/>
              </a:rPr>
              <a:t>from a low-cost Mini-Course £10-15</a:t>
            </a:r>
          </a:p>
          <a:p>
            <a:r>
              <a:rPr lang="en-GB" sz="1400" dirty="0">
                <a:solidFill>
                  <a:schemeClr val="bg1"/>
                </a:solidFill>
                <a:latin typeface="Eurostile" panose="020B0504020202050204" pitchFamily="34" charset="77"/>
              </a:rPr>
              <a:t>premium Advanced Course £200</a:t>
            </a:r>
          </a:p>
          <a:p>
            <a:endParaRPr lang="en-GB" sz="1400" dirty="0">
              <a:solidFill>
                <a:schemeClr val="bg1"/>
              </a:solidFill>
              <a:latin typeface="Eurostile" panose="020B0504020202050204" pitchFamily="34" charset="77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Break-even point: </a:t>
            </a:r>
            <a:r>
              <a:rPr lang="en-GB" sz="1400" dirty="0">
                <a:solidFill>
                  <a:schemeClr val="bg1"/>
                </a:solidFill>
                <a:latin typeface="Eurostile" panose="020B0504020202050204" pitchFamily="34" charset="77"/>
              </a:rPr>
              <a:t>44 mini-course sales or 4 advanced course sales per month</a:t>
            </a:r>
          </a:p>
          <a:p>
            <a:endParaRPr lang="en-GB" sz="1400" dirty="0">
              <a:solidFill>
                <a:schemeClr val="bg1"/>
              </a:solidFill>
              <a:latin typeface="Eurostile" panose="020B0504020202050204" pitchFamily="34" charset="77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Initial funding </a:t>
            </a:r>
            <a:r>
              <a:rPr lang="en-GB" sz="1400" dirty="0">
                <a:solidFill>
                  <a:schemeClr val="bg1"/>
                </a:solidFill>
                <a:latin typeface="Eurostile" panose="020B0504020202050204" pitchFamily="34" charset="77"/>
              </a:rPr>
              <a:t>from personal savings, with optional pre-sales to support production</a:t>
            </a:r>
          </a:p>
          <a:p>
            <a:endParaRPr lang="en-GB" sz="1400" dirty="0">
              <a:solidFill>
                <a:schemeClr val="bg1"/>
              </a:solidFill>
              <a:latin typeface="Eurostile" panose="020B0504020202050204" pitchFamily="34" charset="77"/>
            </a:endParaRPr>
          </a:p>
          <a:p>
            <a:endParaRPr lang="en-GB" sz="1400" dirty="0">
              <a:solidFill>
                <a:schemeClr val="bg1"/>
              </a:solidFill>
              <a:latin typeface="Eurostile" panose="020B0504020202050204" pitchFamily="34" charset="77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High profit margins due to digital products and minimal variable costs (5%)</a:t>
            </a: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Financial model shows stable growth with positive cash flow after first months</a:t>
            </a:r>
          </a:p>
          <a:p>
            <a:br>
              <a:rPr lang="en-GB" sz="1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endParaRPr lang="en-GB" sz="1400" i="0" u="none" strike="noStrike" spc="300" dirty="0">
              <a:solidFill>
                <a:schemeClr val="bg1"/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140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140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900" b="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</p:txBody>
      </p:sp>
      <p:pic>
        <p:nvPicPr>
          <p:cNvPr id="4" name="Picture 3" descr="A stack of coins with a graph&#10;&#10;AI-generated content may be incorrect.">
            <a:extLst>
              <a:ext uri="{FF2B5EF4-FFF2-40B4-BE49-F238E27FC236}">
                <a16:creationId xmlns:a16="http://schemas.microsoft.com/office/drawing/2014/main" id="{82C38EE2-6141-B70B-A7C7-4ADB4066A2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9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29000"/>
                    </a14:imgEffect>
                    <a14:imgEffect>
                      <a14:brightnessContrast bright="-9000" contrast="-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7751" y="2150076"/>
            <a:ext cx="3904023" cy="2200927"/>
          </a:xfrm>
          <a:prstGeom prst="rect">
            <a:avLst/>
          </a:prstGeom>
        </p:spPr>
      </p:pic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37D41DFC-7537-557B-3364-EC3232ACB4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62200673"/>
              </p:ext>
            </p:extLst>
          </p:nvPr>
        </p:nvGraphicFramePr>
        <p:xfrm>
          <a:off x="6096000" y="786741"/>
          <a:ext cx="5503205" cy="4745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" name="Picture 11" descr="A close-up of a list of content&#10;&#10;AI-generated content may be incorrect.">
            <a:extLst>
              <a:ext uri="{FF2B5EF4-FFF2-40B4-BE49-F238E27FC236}">
                <a16:creationId xmlns:a16="http://schemas.microsoft.com/office/drawing/2014/main" id="{DC2FEF42-F3F9-EB0A-C656-9CD5622AA206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61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  <a14:imgEffect>
                      <a14:brightnessContrast bright="-11000" contrast="-2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723" y="5109968"/>
            <a:ext cx="3046567" cy="1367097"/>
          </a:xfrm>
          <a:prstGeom prst="rect">
            <a:avLst/>
          </a:prstGeom>
          <a:solidFill>
            <a:srgbClr val="7B4C2F"/>
          </a:solidFill>
        </p:spPr>
      </p:pic>
      <p:pic>
        <p:nvPicPr>
          <p:cNvPr id="13" name="Picture 12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E9EACCA6-4E25-C2DB-4802-20D3B396A996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alphaModFix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colorTemperature colorTemp="11500"/>
                    </a14:imgEffect>
                    <a14:imgEffect>
                      <a14:saturation sat="0"/>
                    </a14:imgEffect>
                    <a14:imgEffect>
                      <a14:brightnessContrast contrast="1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5613" y="5109968"/>
            <a:ext cx="4707046" cy="1362722"/>
          </a:xfrm>
          <a:prstGeom prst="rect">
            <a:avLst/>
          </a:prstGeom>
          <a:solidFill>
            <a:srgbClr val="6B4B36"/>
          </a:solidFill>
        </p:spPr>
      </p:pic>
      <p:pic>
        <p:nvPicPr>
          <p:cNvPr id="14" name="Picture 13" descr="A table with numbers and text&#10;&#10;AI-generated content may be incorrect.">
            <a:extLst>
              <a:ext uri="{FF2B5EF4-FFF2-40B4-BE49-F238E27FC236}">
                <a16:creationId xmlns:a16="http://schemas.microsoft.com/office/drawing/2014/main" id="{4EED214C-5C3B-7450-C197-486648393ECF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8408"/>
                    </a14:imgEffect>
                    <a14:imgEffect>
                      <a14:saturation sat="0"/>
                    </a14:imgEffect>
                    <a14:imgEffect>
                      <a14:brightnessContrast bright="1000" contras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1656" y="5109968"/>
            <a:ext cx="3082850" cy="136272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3E8317F-4396-A8DA-3250-D2354537DD4E}"/>
              </a:ext>
            </a:extLst>
          </p:cNvPr>
          <p:cNvSpPr txBox="1"/>
          <p:nvPr/>
        </p:nvSpPr>
        <p:spPr>
          <a:xfrm>
            <a:off x="7587048" y="786741"/>
            <a:ext cx="664989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Eurostile" panose="020B0504020202050204" pitchFamily="34" charset="77"/>
              </a:rPr>
              <a:t> BEP = Fixed Costs (£650) / Contribution Margin (£200) = 3.25</a:t>
            </a:r>
            <a:br>
              <a:rPr lang="en-GB" sz="10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r>
              <a:rPr lang="en-GB" sz="1000" dirty="0">
                <a:solidFill>
                  <a:schemeClr val="bg1"/>
                </a:solidFill>
                <a:latin typeface="Eurostile" panose="020B0504020202050204" pitchFamily="34" charset="77"/>
              </a:rPr>
              <a:t> </a:t>
            </a:r>
            <a:r>
              <a:rPr lang="en-US" sz="1000" dirty="0">
                <a:solidFill>
                  <a:schemeClr val="bg1"/>
                </a:solidFill>
                <a:latin typeface="Eurostile" panose="020B0504020202050204" pitchFamily="34" charset="77"/>
              </a:rPr>
              <a:t>BEP = Fixed Costs (£650) / Contribution Margin (£15) = 43,3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75398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1B82BF-5B94-7017-6BB4-3E592D592C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988EC-BDFC-5783-9960-A0DFE2CE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1" y="563542"/>
            <a:ext cx="10691265" cy="875529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Exit Strategy</a:t>
            </a: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br>
              <a:rPr lang="en-GB" sz="4400" dirty="0">
                <a:solidFill>
                  <a:schemeClr val="bg1"/>
                </a:solidFill>
                <a:latin typeface="Eurostile" panose="020B0504020202050204" pitchFamily="34" charset="77"/>
              </a:rPr>
            </a:br>
            <a:br>
              <a:rPr lang="en-GB" spc="300" dirty="0">
                <a:solidFill>
                  <a:schemeClr val="bg1"/>
                </a:solidFill>
              </a:rPr>
            </a:br>
            <a:endParaRPr lang="en-GB" sz="1800" spc="3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6098AE-A486-EDDC-32BF-669AE46E3F3A}"/>
              </a:ext>
            </a:extLst>
          </p:cNvPr>
          <p:cNvSpPr txBox="1"/>
          <p:nvPr/>
        </p:nvSpPr>
        <p:spPr>
          <a:xfrm>
            <a:off x="700631" y="2189454"/>
            <a:ext cx="6341437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GB" sz="1400" b="1" dirty="0">
                <a:solidFill>
                  <a:schemeClr val="bg1"/>
                </a:solidFill>
                <a:latin typeface="Eurostile" panose="020B0504020202050204" pitchFamily="34" charset="77"/>
              </a:rPr>
              <a:t>Return to Photography</a:t>
            </a:r>
          </a:p>
          <a:p>
            <a:endParaRPr lang="en-GB" sz="1400" dirty="0">
              <a:solidFill>
                <a:schemeClr val="bg1"/>
              </a:solidFill>
              <a:latin typeface="Eurostile" panose="020B0504020202050204" pitchFamily="34" charset="77"/>
            </a:endParaRPr>
          </a:p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 •  </a:t>
            </a:r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Resume work as a photographer.</a:t>
            </a: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 •  Option to work as an employee for a media/creative company.</a:t>
            </a: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 •  Operate as a freelance photographer for commercial and private clients.</a:t>
            </a:r>
          </a:p>
          <a:p>
            <a:endParaRPr lang="en-GB" sz="12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r>
              <a:rPr lang="en-GB" sz="1600" b="1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 </a:t>
            </a:r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Ensures stable income and low financial risk.</a:t>
            </a:r>
          </a:p>
          <a:p>
            <a:br>
              <a:rPr lang="en-GB" sz="12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</a:br>
            <a:endParaRPr lang="en-GB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r>
              <a:rPr lang="en-GB" sz="1400" b="1" dirty="0">
                <a:solidFill>
                  <a:schemeClr val="bg1"/>
                </a:solidFill>
                <a:latin typeface="Eurostile" panose="020B0504020202050204" pitchFamily="34" charset="77"/>
              </a:rPr>
              <a:t>2.    Collaboration in the Beauty Industry</a:t>
            </a:r>
          </a:p>
          <a:p>
            <a:endParaRPr lang="en-GB" sz="1400" dirty="0">
              <a:solidFill>
                <a:schemeClr val="bg1"/>
              </a:solidFill>
              <a:latin typeface="Eurostile" panose="020B0504020202050204" pitchFamily="34" charset="77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 •  Form new partnerships with beauty specialists (makeup artists, stylists).</a:t>
            </a: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 •  Create joint service packages and collaborative projects.</a:t>
            </a: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 •  Work with bloggers and content creators to expand reach.</a:t>
            </a:r>
          </a:p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 </a:t>
            </a: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Allows project transformation without full closure</a:t>
            </a:r>
          </a:p>
          <a:p>
            <a:pPr fontAlgn="base"/>
            <a:endParaRPr lang="en-GB" sz="900" b="0" i="0" u="none" strike="noStrike" spc="300" dirty="0">
              <a:solidFill>
                <a:schemeClr val="bg2">
                  <a:lumMod val="50000"/>
                </a:schemeClr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900" b="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900" b="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  <a:p>
            <a:pPr fontAlgn="base"/>
            <a:endParaRPr lang="en-GB" sz="900" b="0" i="0" u="none" strike="noStrike" dirty="0">
              <a:solidFill>
                <a:srgbClr val="BB835F"/>
              </a:solidFill>
              <a:effectLst/>
              <a:latin typeface="Eurostile" panose="020B0504020202050204" pitchFamily="34" charset="77"/>
            </a:endParaRPr>
          </a:p>
        </p:txBody>
      </p:sp>
      <p:pic>
        <p:nvPicPr>
          <p:cNvPr id="6" name="Picture 5" descr="A group of camera lenses&#10;&#10;AI-generated content may be incorrect.">
            <a:extLst>
              <a:ext uri="{FF2B5EF4-FFF2-40B4-BE49-F238E27FC236}">
                <a16:creationId xmlns:a16="http://schemas.microsoft.com/office/drawing/2014/main" id="{66E3E623-1C61-ED06-D527-8EA31864E6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8940" y="2077877"/>
            <a:ext cx="5233060" cy="3616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092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A60D3-96B9-1899-D9F6-8A66237FA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4" y="527557"/>
            <a:ext cx="10691265" cy="872617"/>
          </a:xfrm>
        </p:spPr>
        <p:txBody>
          <a:bodyPr/>
          <a:lstStyle/>
          <a:p>
            <a:r>
              <a:rPr lang="en-GB" spc="300" dirty="0">
                <a:solidFill>
                  <a:schemeClr val="bg2">
                    <a:lumMod val="50000"/>
                  </a:schemeClr>
                </a:solidFill>
              </a:rPr>
              <a:t>conclusion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864953-EAD8-AECD-D77B-2335F1722680}"/>
              </a:ext>
            </a:extLst>
          </p:cNvPr>
          <p:cNvSpPr txBox="1"/>
          <p:nvPr/>
        </p:nvSpPr>
        <p:spPr>
          <a:xfrm>
            <a:off x="6096000" y="3785102"/>
            <a:ext cx="6097978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This project demonstrates a clear market opportunity supported by real demand and strong personal expertise.</a:t>
            </a:r>
          </a:p>
          <a:p>
            <a:endParaRPr lang="en-US" sz="1400" dirty="0">
              <a:solidFill>
                <a:schemeClr val="bg1"/>
              </a:solidFill>
              <a:latin typeface="Eurostile" panose="020B0504020202050204" pitchFamily="34" charset="77"/>
            </a:endParaRPr>
          </a:p>
          <a:p>
            <a:r>
              <a:rPr lang="en-US" sz="1400" dirty="0">
                <a:solidFill>
                  <a:schemeClr val="bg1"/>
                </a:solidFill>
                <a:latin typeface="Eurostile" panose="020B0504020202050204" pitchFamily="34" charset="77"/>
              </a:rPr>
              <a:t> • The financial plan shows a sustainable path with multiple growth options and low operational risks.</a:t>
            </a:r>
          </a:p>
          <a:p>
            <a:endParaRPr lang="en-US" sz="1400" dirty="0">
              <a:solidFill>
                <a:schemeClr val="bg1"/>
              </a:solidFill>
              <a:latin typeface="Eurostile" panose="020B0504020202050204" pitchFamily="34" charset="77"/>
            </a:endParaRPr>
          </a:p>
          <a:p>
            <a:r>
              <a:rPr lang="en-US" sz="1400" dirty="0">
                <a:solidFill>
                  <a:schemeClr val="bg1"/>
                </a:solidFill>
                <a:latin typeface="Eurostile" panose="020B0504020202050204" pitchFamily="34" charset="77"/>
              </a:rPr>
              <a:t> • The business model remains flexible, allowing future expansion through collaborations, photography services, or educational products.</a:t>
            </a:r>
          </a:p>
          <a:p>
            <a:endParaRPr lang="en-US" sz="1400" dirty="0">
              <a:solidFill>
                <a:schemeClr val="bg1"/>
              </a:solidFill>
              <a:latin typeface="Eurostile" panose="020B0504020202050204" pitchFamily="34" charset="77"/>
            </a:endParaRPr>
          </a:p>
          <a:p>
            <a:r>
              <a:rPr lang="en-US" sz="1400" dirty="0">
                <a:solidFill>
                  <a:schemeClr val="bg1"/>
                </a:solidFill>
                <a:latin typeface="Eurostile" panose="020B0504020202050204" pitchFamily="34" charset="77"/>
              </a:rPr>
              <a:t> • With the right marketing strategy and consistent delivery of value, the project has strong potential for long-term success.</a:t>
            </a:r>
          </a:p>
        </p:txBody>
      </p:sp>
      <p:pic>
        <p:nvPicPr>
          <p:cNvPr id="12" name="Picture 11" descr="A computer and a cup of coffee on a table&#10;&#10;AI-generated content may be incorrect.">
            <a:extLst>
              <a:ext uri="{FF2B5EF4-FFF2-40B4-BE49-F238E27FC236}">
                <a16:creationId xmlns:a16="http://schemas.microsoft.com/office/drawing/2014/main" id="{FDB3FA02-0C61-BFDE-51EF-184BE3AEDBE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022" y="0"/>
            <a:ext cx="6097978" cy="3042569"/>
          </a:xfrm>
          <a:prstGeom prst="rect">
            <a:avLst/>
          </a:prstGeom>
        </p:spPr>
      </p:pic>
      <p:pic>
        <p:nvPicPr>
          <p:cNvPr id="14" name="Picture 13" descr="A graph on a black background&#10;&#10;AI-generated content may be incorrect.">
            <a:extLst>
              <a:ext uri="{FF2B5EF4-FFF2-40B4-BE49-F238E27FC236}">
                <a16:creationId xmlns:a16="http://schemas.microsoft.com/office/drawing/2014/main" id="{C460BC2A-AADD-C874-98FA-002EEF2ADD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757" y="2557057"/>
            <a:ext cx="3690257" cy="3690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234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0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B62B4-4358-3DAD-0462-D249E0B1D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6" y="722376"/>
            <a:ext cx="10691265" cy="834961"/>
          </a:xfrm>
        </p:spPr>
        <p:txBody>
          <a:bodyPr>
            <a:normAutofit/>
          </a:bodyPr>
          <a:lstStyle/>
          <a:p>
            <a:r>
              <a:rPr lang="en-GB" spc="300" dirty="0">
                <a:solidFill>
                  <a:schemeClr val="bg2">
                    <a:lumMod val="50000"/>
                  </a:schemeClr>
                </a:solidFill>
              </a:rPr>
              <a:t>References</a:t>
            </a:r>
          </a:p>
        </p:txBody>
      </p:sp>
      <p:cxnSp>
        <p:nvCxnSpPr>
          <p:cNvPr id="36" name="Straight Connector 32">
            <a:extLst>
              <a:ext uri="{FF2B5EF4-FFF2-40B4-BE49-F238E27FC236}">
                <a16:creationId xmlns:a16="http://schemas.microsoft.com/office/drawing/2014/main" id="{033715A5-8048-453E-A44A-0F17BBB48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2FF1A13-B602-AD5F-4AD4-3BCDF39E56C3}"/>
              </a:ext>
            </a:extLst>
          </p:cNvPr>
          <p:cNvSpPr txBox="1"/>
          <p:nvPr/>
        </p:nvSpPr>
        <p:spPr>
          <a:xfrm>
            <a:off x="700635" y="2475656"/>
            <a:ext cx="11023279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DataReportal, 2025. Digital 2025: Ukraine. [online] Available at: https://datareportal.com/reports/digital-2025-Ukraine</a:t>
            </a:r>
            <a:endParaRPr lang="uk-UA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[Accessed 21 November 2025].</a:t>
            </a:r>
            <a:endParaRPr lang="uk-UA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endParaRPr lang="en-US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Migration Observatory, 2024. Ukrainian Refugees in the UK: Demographics &amp; Employment. [online] Available</a:t>
            </a:r>
            <a:r>
              <a:rPr lang="uk-UA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 </a:t>
            </a:r>
            <a:r>
              <a:rPr lang="en-US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at: https://migrationobservatory.ox.ac.uk </a:t>
            </a:r>
            <a:endParaRPr lang="uk-UA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[Accessed 21 November 2025].</a:t>
            </a:r>
            <a:endParaRPr lang="uk-UA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endParaRPr lang="en-US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NapoleonCat, 2025. Instagram Users in Ukraine. [online] Available at: https://napoleoncat.com </a:t>
            </a:r>
            <a:endParaRPr lang="uk-UA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[Accessed 21 November 2025].</a:t>
            </a:r>
            <a:endParaRPr lang="uk-UA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endParaRPr lang="en-US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Statista, 2025. E-learning Market Outlook: Ukraine. [online] Available at: https://statista.com </a:t>
            </a:r>
            <a:endParaRPr lang="uk-UA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[Accessed 21 November 2025].</a:t>
            </a:r>
            <a:endParaRPr lang="uk-UA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endParaRPr lang="en-US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VoxUkraine, 2024. Ukrainian Migrants: Spending and Employment Abroad. [online]</a:t>
            </a:r>
            <a:r>
              <a:rPr lang="uk-UA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 </a:t>
            </a:r>
            <a:r>
              <a:rPr lang="en-US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Available at: https://voxukraine.org </a:t>
            </a:r>
            <a:endParaRPr lang="uk-UA" sz="1400" dirty="0">
              <a:solidFill>
                <a:schemeClr val="bg2">
                  <a:lumMod val="50000"/>
                </a:schemeClr>
              </a:solidFill>
              <a:latin typeface="Eurostile" panose="020B0504020202050204" pitchFamily="34" charset="77"/>
            </a:endParaRPr>
          </a:p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  <a:latin typeface="Eurostile" panose="020B0504020202050204" pitchFamily="34" charset="77"/>
              </a:rPr>
              <a:t>[Accessed 21 November 2025].</a:t>
            </a:r>
          </a:p>
        </p:txBody>
      </p:sp>
    </p:spTree>
    <p:extLst>
      <p:ext uri="{BB962C8B-B14F-4D97-AF65-F5344CB8AC3E}">
        <p14:creationId xmlns:p14="http://schemas.microsoft.com/office/powerpoint/2010/main" val="40468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8b591e8-e818-4825-9ded-2371f6ca824b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D56C6AEC0D6E4D87A4E65EF197EFCA" ma:contentTypeVersion="5" ma:contentTypeDescription="Create a new document." ma:contentTypeScope="" ma:versionID="826220207f5bc7efec8e8325f9aed92a">
  <xsd:schema xmlns:xsd="http://www.w3.org/2001/XMLSchema" xmlns:xs="http://www.w3.org/2001/XMLSchema" xmlns:p="http://schemas.microsoft.com/office/2006/metadata/properties" xmlns:ns3="58b591e8-e818-4825-9ded-2371f6ca824b" targetNamespace="http://schemas.microsoft.com/office/2006/metadata/properties" ma:root="true" ma:fieldsID="8e35769153e4aa321db321c8246c44a8" ns3:_="">
    <xsd:import namespace="58b591e8-e818-4825-9ded-2371f6ca824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b591e8-e818-4825-9ded-2371f6ca824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B45FCB0-8210-4975-8B5B-854431757DFD}">
  <ds:schemaRefs>
    <ds:schemaRef ds:uri="58b591e8-e818-4825-9ded-2371f6ca824b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terms/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879B8C4-5CE5-439B-9655-D710A77AFBA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b591e8-e818-4825-9ded-2371f6ca82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8E66173-8D79-46E2-87D4-BF370CEBAD8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33488</TotalTime>
  <Words>985</Words>
  <Application>Microsoft Macintosh PowerPoint</Application>
  <PresentationFormat>Widescreen</PresentationFormat>
  <Paragraphs>163</Paragraphs>
  <Slides>12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Calisto MT</vt:lpstr>
      <vt:lpstr>Eurostile</vt:lpstr>
      <vt:lpstr>Neue Haas Grotesk Text Pro</vt:lpstr>
      <vt:lpstr>Univers Condensed</vt:lpstr>
      <vt:lpstr>ChronicleVTI</vt:lpstr>
      <vt:lpstr>PowerPoint Presentation</vt:lpstr>
      <vt:lpstr>Overview  </vt:lpstr>
      <vt:lpstr>introduction</vt:lpstr>
      <vt:lpstr>PowerPoint Presentation</vt:lpstr>
      <vt:lpstr>Business  Strategy  PESTEL</vt:lpstr>
      <vt:lpstr>Human Resource  </vt:lpstr>
      <vt:lpstr>Marketing strategy  </vt:lpstr>
      <vt:lpstr>Operations    </vt:lpstr>
      <vt:lpstr>Finance     </vt:lpstr>
      <vt:lpstr>Exit Strategy     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LCLM4003 Effective Teamwork and Communication</dc:title>
  <dc:creator>Bohdan Snyhyr (2419277)</dc:creator>
  <cp:lastModifiedBy>Yana Drimko (2417452)</cp:lastModifiedBy>
  <cp:revision>45</cp:revision>
  <dcterms:created xsi:type="dcterms:W3CDTF">2025-07-28T11:18:43Z</dcterms:created>
  <dcterms:modified xsi:type="dcterms:W3CDTF">2025-12-08T08:07:36Z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0x010100AAD56C6AEC0D6E4D87A4E65EF197EFCA</vt:lpwstr>
  </property>
</Properties>
</file>