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sldIdLst>
    <p:sldId id="256" r:id="rId5"/>
    <p:sldId id="282" r:id="rId6"/>
    <p:sldId id="283" r:id="rId7"/>
    <p:sldId id="281" r:id="rId8"/>
    <p:sldId id="285" r:id="rId9"/>
    <p:sldId id="284" r:id="rId10"/>
    <p:sldId id="300" r:id="rId11"/>
    <p:sldId id="286" r:id="rId12"/>
    <p:sldId id="287" r:id="rId13"/>
    <p:sldId id="288" r:id="rId14"/>
    <p:sldId id="291" r:id="rId15"/>
    <p:sldId id="289" r:id="rId16"/>
    <p:sldId id="290" r:id="rId17"/>
    <p:sldId id="292" r:id="rId18"/>
    <p:sldId id="293" r:id="rId19"/>
    <p:sldId id="294" r:id="rId20"/>
    <p:sldId id="295" r:id="rId21"/>
    <p:sldId id="296" r:id="rId22"/>
    <p:sldId id="297" r:id="rId23"/>
    <p:sldId id="299" r:id="rId24"/>
    <p:sldId id="29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108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04/02/2020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youtube.com/watch?v=JlL6ZHChhQE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3.png"/><Relationship Id="rId7" Type="http://schemas.openxmlformats.org/officeDocument/2006/relationships/image" Target="../media/image1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hyperlink" Target="https://www.google.co.uk/url?sa=i&amp;rct=j&amp;q=&amp;esrc=s&amp;source=images&amp;cd=&amp;cad=rja&amp;uact=8&amp;ved=0ahUKEwiHovzUguHXAhUlKcAKHUBxCTMQjRwIBw&amp;url=http://hometimes.co.za/2017/02/building-heres-why-your-double-garage-door-lintel-is-sagging/&amp;psig=AOvVaw08dAYPzWrRm7yFxQ9sf_Oo&amp;ust=1511949397894056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30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jpeg"/><Relationship Id="rId5" Type="http://schemas.openxmlformats.org/officeDocument/2006/relationships/hyperlink" Target="https://www.google.co.uk/url?sa=i&amp;rct=j&amp;q=&amp;esrc=s&amp;source=images&amp;cd=&amp;cad=rja&amp;uact=8&amp;ved=0ahUKEwjYn_rt_uDXAhUhJsAKHRIuAbYQjRwIBw&amp;url=https://www.totemtimber.co.uk/shop/building-materials/lintels/concrete-lintels/c-23/c-9942&amp;psig=AOvVaw07qFXKQvrf9JbpbcDQq_sd&amp;ust=1511948861719404" TargetMode="External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png"/><Relationship Id="rId5" Type="http://schemas.openxmlformats.org/officeDocument/2006/relationships/image" Target="../media/image32.jpe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5.jpeg"/><Relationship Id="rId4" Type="http://schemas.openxmlformats.org/officeDocument/2006/relationships/hyperlink" Target="https://www.google.co.uk/url?sa=i&amp;rct=j&amp;q=&amp;esrc=s&amp;source=images&amp;cd=&amp;cad=rja&amp;uact=8&amp;ved=0ahUKEwjl7eitguHXAhWrK8AKHRzLCIgQjRwIBw&amp;url=http://iglintels.com/lintels/standard-lintels/single-leaf-lintels/&amp;psig=AOvVaw08dAYPzWrRm7yFxQ9sf_Oo&amp;ust=1511949397894056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jpeg"/><Relationship Id="rId4" Type="http://schemas.openxmlformats.org/officeDocument/2006/relationships/hyperlink" Target="https://www.google.co.uk/url?sa=i&amp;rct=j&amp;q=&amp;esrc=s&amp;source=images&amp;cd=&amp;cad=rja&amp;uact=8&amp;ved=0ahUKEwiLiNuSguHXAhUJDMAKHf-gAGYQjRwIBw&amp;url=https://www.grantandstone.co.uk/products/lintels&amp;psig=AOvVaw08dAYPzWrRm7yFxQ9sf_Oo&amp;ust=1511949397894056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7.gif"/><Relationship Id="rId4" Type="http://schemas.openxmlformats.org/officeDocument/2006/relationships/hyperlink" Target="https://www.google.co.uk/url?sa=i&amp;rct=j&amp;q=&amp;esrc=s&amp;source=images&amp;cd=&amp;cad=rja&amp;uact=8&amp;ved=0ahUKEwil1fD8keHXAhXGB8AKHcUQBK0QjRwIBw&amp;url=http://nhbccampaigns.co.uk/landingpages/techzone/previous_versions/2007/Part6/section1/sitework.htm&amp;psig=AOvVaw2i8K9qRpLi1WO1fdDFZPQ1&amp;ust=1511954030848486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3372090" y="3284984"/>
            <a:ext cx="266130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OPENINGS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Resultado de imagen de WALL OPENING NATURAL ARCH WAL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98" y="692398"/>
            <a:ext cx="7809267" cy="5208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2123728" y="6023052"/>
            <a:ext cx="4968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Green Bridge of Wales, Pembrokeshire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73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3074" name="Picture 2" descr="Resultado de imagen de LINTEL FAILED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" r="20010"/>
          <a:stretch/>
        </p:blipFill>
        <p:spPr bwMode="auto">
          <a:xfrm>
            <a:off x="480023" y="1412776"/>
            <a:ext cx="3659929" cy="221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sultado de imagen de LINTEL FAILED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210" y="1389559"/>
            <a:ext cx="4615979" cy="306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Resultado de imagen de LINTEL FAILED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023" y="3921469"/>
            <a:ext cx="3659929" cy="2740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n relacionada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210" y="4581128"/>
            <a:ext cx="2775062" cy="2078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 FAILURE</a:t>
            </a:r>
            <a:endParaRPr lang="en-GB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76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Resultado de imagen de arch load transf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8738" y="549396"/>
            <a:ext cx="4345262" cy="3356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ARCH LOAD TRANSFER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2050" name="Picture 2" descr="Resultado de imagen de arch load transfe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83456"/>
            <a:ext cx="3810000" cy="2495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sultado de imagen de ARCH ELEMENTS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90" t="5949" r="7080" b="10403"/>
          <a:stretch/>
        </p:blipFill>
        <p:spPr bwMode="auto">
          <a:xfrm>
            <a:off x="43574" y="1465562"/>
            <a:ext cx="5112569" cy="381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hlinkClick r:id="rId7"/>
          </p:cNvPr>
          <p:cNvSpPr/>
          <p:nvPr/>
        </p:nvSpPr>
        <p:spPr>
          <a:xfrm>
            <a:off x="287887" y="5805264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6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hlinkClick r:id="rId7"/>
              </a:rPr>
              <a:t>https://www.youtube.com/watch?v=JlL6ZHChhQE</a:t>
            </a:r>
            <a:r>
              <a:rPr lang="en-GB" sz="1600" dirty="0">
                <a:latin typeface="Calibri" panose="020F0502020204030204" pitchFamily="34" charset="0"/>
                <a:ea typeface="Calibri" panose="020F0502020204030204" pitchFamily="34" charset="0"/>
              </a:rPr>
              <a:t> 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ARCH LOAD TRANSFER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4098" name="Picture 2" descr="Gravity load path and lateral load path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679" t="6151" r="39241"/>
          <a:stretch/>
        </p:blipFill>
        <p:spPr bwMode="auto">
          <a:xfrm>
            <a:off x="1547664" y="1139132"/>
            <a:ext cx="5832648" cy="5582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5220072" y="637117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Notre </a:t>
            </a:r>
            <a:r>
              <a:rPr lang="en-GB" dirty="0" err="1" smtClean="0"/>
              <a:t>Damme</a:t>
            </a:r>
            <a:r>
              <a:rPr lang="en-GB" dirty="0" smtClean="0"/>
              <a:t>, Paris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23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Imagen relaciona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097" y="557359"/>
            <a:ext cx="3785571" cy="6164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ARCH TYPES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395315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FACE BRICK ARCH </a:t>
            </a:r>
            <a:r>
              <a:rPr lang="en-GB" sz="2400" b="1" dirty="0" smtClean="0">
                <a:solidFill>
                  <a:schemeClr val="tx2"/>
                </a:solidFill>
              </a:rPr>
              <a:t>TYPES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Resultado de imagen de BRICK ARCHES&quot;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91034"/>
            <a:ext cx="8221120" cy="357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387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FACE BRICK ARCHES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6148" name="Picture 4" descr="Resultado de imagen de FACE BRICK ARCHES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8" r="5176"/>
          <a:stretch/>
        </p:blipFill>
        <p:spPr bwMode="auto">
          <a:xfrm>
            <a:off x="467544" y="1229458"/>
            <a:ext cx="3744416" cy="260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Imagen relacion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420" y="3915320"/>
            <a:ext cx="3741540" cy="280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Imagen relacionada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0040"/>
          <a:stretch/>
        </p:blipFill>
        <p:spPr bwMode="auto">
          <a:xfrm>
            <a:off x="4673486" y="4417607"/>
            <a:ext cx="3979383" cy="2314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Imagen relacionada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32"/>
          <a:stretch/>
        </p:blipFill>
        <p:spPr bwMode="auto">
          <a:xfrm>
            <a:off x="4678480" y="571272"/>
            <a:ext cx="3979383" cy="1962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Imagen relacionada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09" b="40723"/>
          <a:stretch/>
        </p:blipFill>
        <p:spPr bwMode="auto">
          <a:xfrm>
            <a:off x="4673486" y="2617878"/>
            <a:ext cx="3984377" cy="1750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788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2" name="TextBox 1"/>
          <p:cNvSpPr txBox="1"/>
          <p:nvPr/>
        </p:nvSpPr>
        <p:spPr>
          <a:xfrm>
            <a:off x="971600" y="162880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Construction of element that can support flexural efforts</a:t>
            </a:r>
            <a:endParaRPr lang="en-GB" dirty="0"/>
          </a:p>
        </p:txBody>
      </p:sp>
      <p:pic>
        <p:nvPicPr>
          <p:cNvPr id="7170" name="Picture 2" descr="Resultado de imagen de brick facade lintel construction loa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98132"/>
            <a:ext cx="7200800" cy="480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130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198" name="Picture 6" descr="Imagen relacionada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118" y="547830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99592" y="115879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Timber elements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2347743"/>
            <a:ext cx="33123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They will cover the whole span and will be supported at the jambs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Maintenance is essential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It is more flexible than masonry and can bend without breaking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Bending is an indicative of wrong performance but does not mean immediate failure</a:t>
            </a:r>
          </a:p>
          <a:p>
            <a:endParaRPr lang="en-GB" dirty="0"/>
          </a:p>
        </p:txBody>
      </p:sp>
      <p:pic>
        <p:nvPicPr>
          <p:cNvPr id="8200" name="Picture 8" descr="Imagen relacion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118" y="3658501"/>
            <a:ext cx="4032448" cy="302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9969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899592" y="115879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Stone elements</a:t>
            </a:r>
            <a:endParaRPr lang="en-GB" sz="24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899592" y="2347743"/>
            <a:ext cx="381642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Similar </a:t>
            </a:r>
            <a:r>
              <a:rPr lang="en-GB" dirty="0" smtClean="0"/>
              <a:t>construction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Much heavier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No special maintenance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Stone has little flexural strength, improved with thickness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Fragile. Easy to break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Ruined when broken</a:t>
            </a:r>
            <a:endParaRPr lang="en-GB" dirty="0"/>
          </a:p>
        </p:txBody>
      </p:sp>
      <p:pic>
        <p:nvPicPr>
          <p:cNvPr id="11266" name="Picture 2" descr="Resultado de imagen de stone linte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283" y="923528"/>
            <a:ext cx="3494518" cy="524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Imagen relacionad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34" y="4509120"/>
            <a:ext cx="4762500" cy="1790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3669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4" name="Picture 2" descr="Related image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/>
          <a:srcRect l="12134" r="3255"/>
          <a:stretch/>
        </p:blipFill>
        <p:spPr bwMode="auto">
          <a:xfrm>
            <a:off x="5367703" y="3703650"/>
            <a:ext cx="3319097" cy="2237484"/>
          </a:xfrm>
          <a:prstGeom prst="rect">
            <a:avLst/>
          </a:prstGeom>
          <a:noFill/>
        </p:spPr>
      </p:pic>
      <p:sp>
        <p:nvSpPr>
          <p:cNvPr id="16" name="TextBox 15"/>
          <p:cNvSpPr txBox="1"/>
          <p:nvPr/>
        </p:nvSpPr>
        <p:spPr>
          <a:xfrm>
            <a:off x="899592" y="1158798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Cast in-situ elements</a:t>
            </a:r>
            <a:endParaRPr lang="en-GB" sz="24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899592" y="1545073"/>
            <a:ext cx="52565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They are made at the same time of the wall construction and form part of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Usually made of reinforced concrete to absorb flexural efforts properly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More difficulty in construction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Framework/mould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Reinforcement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 smtClean="0"/>
              <a:t>Pouring concrete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Replacement and repair are more difficult</a:t>
            </a:r>
            <a:endParaRPr lang="en-GB" dirty="0"/>
          </a:p>
        </p:txBody>
      </p:sp>
      <p:pic>
        <p:nvPicPr>
          <p:cNvPr id="9218" name="Picture 2" descr="Resultado de imagen de reinforcement lintel concret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713" y="4221088"/>
            <a:ext cx="3732863" cy="223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Imagen relacionada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0700" y="1198859"/>
            <a:ext cx="2786100" cy="208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757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8194" name="Picture 2" descr="Imagen relacionada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40" r="8021"/>
          <a:stretch/>
        </p:blipFill>
        <p:spPr bwMode="auto">
          <a:xfrm>
            <a:off x="4248944" y="3498850"/>
            <a:ext cx="4608512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369835" y="851547"/>
            <a:ext cx="2500330" cy="2500332"/>
          </a:xfrm>
          <a:prstGeom prst="rect">
            <a:avLst/>
          </a:prstGeom>
          <a:noFill/>
        </p:spPr>
      </p:pic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115879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Precast/pre-stressed elements</a:t>
            </a:r>
            <a:endParaRPr lang="en-GB" sz="24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899592" y="1829931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Made off-site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Reinforcement can be pre-stressed to absorb flexural stress better</a:t>
            </a:r>
          </a:p>
        </p:txBody>
      </p:sp>
      <p:pic>
        <p:nvPicPr>
          <p:cNvPr id="10244" name="Picture 4" descr="Resultado de imagen de pre-stressed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13" y="3489917"/>
            <a:ext cx="3531546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689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4" name="Picture 6" descr="Resultado de imagen de metal lintel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528" y="453994"/>
            <a:ext cx="4283249" cy="2859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115879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Metal elements</a:t>
            </a:r>
            <a:endParaRPr lang="en-GB" sz="24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899592" y="1829931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Fast and cheap 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Light weight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Problems with thermal bridging. It should be correctly installed and insulated</a:t>
            </a:r>
          </a:p>
        </p:txBody>
      </p:sp>
      <p:pic>
        <p:nvPicPr>
          <p:cNvPr id="12292" name="Picture 4" descr="Resultado de imagen de metal lintel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0651" y="3277624"/>
            <a:ext cx="3114165" cy="3114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http://iglintels.com/files/2011/08/ig-lintels-INT-100.png"/>
          <p:cNvPicPr>
            <a:picLocks noChangeAspect="1" noChangeArrowheads="1"/>
          </p:cNvPicPr>
          <p:nvPr/>
        </p:nvPicPr>
        <p:blipFill rotWithShape="1">
          <a:blip r:embed="rId6"/>
          <a:srcRect t="62081" r="74160" b="2684"/>
          <a:stretch/>
        </p:blipFill>
        <p:spPr bwMode="auto">
          <a:xfrm>
            <a:off x="515875" y="4005064"/>
            <a:ext cx="3408054" cy="207170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1655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18 Imagen" descr="box_lint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5029" y="778272"/>
            <a:ext cx="6480720" cy="5760640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115879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Metal elements</a:t>
            </a:r>
            <a:endParaRPr lang="en-GB" sz="2400" b="1" dirty="0"/>
          </a:p>
        </p:txBody>
      </p:sp>
      <p:sp>
        <p:nvSpPr>
          <p:cNvPr id="2" name="TextBox 1"/>
          <p:cNvSpPr txBox="1"/>
          <p:nvPr/>
        </p:nvSpPr>
        <p:spPr>
          <a:xfrm>
            <a:off x="7092280" y="3335426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Be careful!!!</a:t>
            </a:r>
          </a:p>
          <a:p>
            <a:r>
              <a:rPr lang="en-GB" b="1" dirty="0" smtClean="0"/>
              <a:t>Thermal bridge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22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115879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Metal elements</a:t>
            </a:r>
            <a:endParaRPr lang="en-GB" sz="2400" b="1" dirty="0"/>
          </a:p>
        </p:txBody>
      </p:sp>
      <p:pic>
        <p:nvPicPr>
          <p:cNvPr id="12" name="Picture 4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596" y="2500306"/>
            <a:ext cx="6753225" cy="3743325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5148063" y="1875492"/>
            <a:ext cx="388771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Cavity walls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Concrete lintel to inner leaf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Steel stepped lintel to outer leaf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Cavity tray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Insulation</a:t>
            </a:r>
          </a:p>
        </p:txBody>
      </p:sp>
    </p:spTree>
    <p:extLst>
      <p:ext uri="{BB962C8B-B14F-4D97-AF65-F5344CB8AC3E}">
        <p14:creationId xmlns:p14="http://schemas.microsoft.com/office/powerpoint/2010/main" val="104302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115879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Metal elements</a:t>
            </a:r>
            <a:endParaRPr lang="en-GB" sz="2400" b="1" dirty="0"/>
          </a:p>
        </p:txBody>
      </p:sp>
      <p:pic>
        <p:nvPicPr>
          <p:cNvPr id="12" name="Picture 2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r="19412"/>
          <a:stretch>
            <a:fillRect/>
          </a:stretch>
        </p:blipFill>
        <p:spPr bwMode="auto">
          <a:xfrm>
            <a:off x="500034" y="2500306"/>
            <a:ext cx="5357850" cy="3743325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5857884" y="2083483"/>
            <a:ext cx="328611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Standard steel cavity lintel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Cavity tray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Insulation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Size dependant upon masonry and cavity dimensions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729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1158798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Metal elements</a:t>
            </a:r>
            <a:endParaRPr lang="en-GB" sz="2400" b="1" dirty="0"/>
          </a:p>
        </p:txBody>
      </p:sp>
      <p:pic>
        <p:nvPicPr>
          <p:cNvPr id="12" name="Picture 3" descr="Image result for cavity trays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35696" y="2432236"/>
            <a:ext cx="4907028" cy="3571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9565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119527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smtClean="0"/>
              <a:t>Specifications</a:t>
            </a:r>
            <a:endParaRPr lang="en-GB" sz="2400" b="1" dirty="0"/>
          </a:p>
        </p:txBody>
      </p:sp>
      <p:sp>
        <p:nvSpPr>
          <p:cNvPr id="2" name="Rectangle 1"/>
          <p:cNvSpPr/>
          <p:nvPr/>
        </p:nvSpPr>
        <p:spPr>
          <a:xfrm>
            <a:off x="539552" y="1778853"/>
            <a:ext cx="8064896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lvl="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Lintels </a:t>
            </a: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should be installed with a minimum end bearing of 150mm, bedded on mortar and levelled along its length and across its width.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The masonry above the lintel should be built in accordance with BS EN 1996-2:2006.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Raise the inner and outer leaves simultaneously to avoid excessive eccentricity of loading, with a maximum height difference of 225mm (Masonry should be laid on a mortar bed and all perpendicular joints should be filled.)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Allow the mortar to cure before applying floor or roof loads (Temporary propping beneath a steel lintel is </a:t>
            </a:r>
            <a:r>
              <a:rPr lang="en-US" dirty="0" err="1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practised</a:t>
            </a: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 to facilitate speed of construction).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A damp proof course (DPC) or cavity tray should be installed over all openings in external cavity walls.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When installing concrete floor units or other heavy components above a lintel care should be taken to avoid shock loading and floor units should not be dragged into position. Masonry immediately above the lintel should be allowed to cure.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 marL="285750" lvl="0" indent="-285750" eaLnBrk="0" fontAlgn="base" hangingPunct="0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3F4144"/>
                </a:solidFill>
                <a:latin typeface="Calibri" pitchFamily="34" charset="0"/>
                <a:ea typeface="Times New Roman" pitchFamily="18" charset="0"/>
                <a:cs typeface="Calibri" pitchFamily="34" charset="0"/>
              </a:rPr>
              <a:t>Point loads should not be applied directly onto lintel flanges. Lintels should have a minimum of masonry 150mm high between the flange and the application level of any form of loading.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520480" y="935508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Building Regulations Approved Document Part </a:t>
            </a:r>
            <a:r>
              <a:rPr lang="en-GB" b="1" dirty="0" smtClean="0"/>
              <a:t>M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02884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202985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Exercise</a:t>
            </a:r>
            <a:endParaRPr lang="en-GB" sz="2400" b="1" dirty="0"/>
          </a:p>
        </p:txBody>
      </p:sp>
      <p:sp>
        <p:nvSpPr>
          <p:cNvPr id="2" name="Rectangle 1"/>
          <p:cNvSpPr/>
          <p:nvPr/>
        </p:nvSpPr>
        <p:spPr>
          <a:xfrm>
            <a:off x="928428" y="3501008"/>
            <a:ext cx="80648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How would to solve a window sill?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endParaRPr lang="en-US" dirty="0" smtClean="0">
              <a:latin typeface="Arial" pitchFamily="34" charset="0"/>
              <a:cs typeface="Arial" pitchFamily="34" charset="0"/>
            </a:endParaRP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dirty="0" smtClean="0">
                <a:latin typeface="Arial" pitchFamily="34" charset="0"/>
                <a:cs typeface="Arial" pitchFamily="34" charset="0"/>
              </a:rPr>
              <a:t>What about the jambs?</a:t>
            </a:r>
            <a:endParaRPr lang="en-US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689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11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grpSp>
        <p:nvGrpSpPr>
          <p:cNvPr id="19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20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22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OPENINGS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23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3" name="TextBox 1"/>
          <p:cNvSpPr txBox="1"/>
          <p:nvPr/>
        </p:nvSpPr>
        <p:spPr>
          <a:xfrm>
            <a:off x="899592" y="692696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>
                <a:solidFill>
                  <a:schemeClr val="tx2"/>
                </a:solidFill>
              </a:rPr>
              <a:t>LINTELS</a:t>
            </a:r>
            <a:endParaRPr lang="en-GB" sz="2400" b="1" dirty="0">
              <a:solidFill>
                <a:schemeClr val="tx2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899592" y="1195279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Sills</a:t>
            </a:r>
            <a:endParaRPr lang="en-GB" sz="2400" b="1" dirty="0"/>
          </a:p>
        </p:txBody>
      </p:sp>
      <p:pic>
        <p:nvPicPr>
          <p:cNvPr id="13314" name="Picture 2" descr="Resultado de imagen de window flashing  brickwal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607939"/>
            <a:ext cx="6858000" cy="523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519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5ECBA6C8EBCAA418226F242F7876712" ma:contentTypeVersion="11" ma:contentTypeDescription="Create a new document." ma:contentTypeScope="" ma:versionID="6224b611f5ffe386836a465907514dbe">
  <xsd:schema xmlns:xsd="http://www.w3.org/2001/XMLSchema" xmlns:xs="http://www.w3.org/2001/XMLSchema" xmlns:p="http://schemas.microsoft.com/office/2006/metadata/properties" xmlns:ns3="9c361958-d63d-4444-9986-5debd40b8faa" xmlns:ns4="d6763200-d287-43bd-9663-450c381dd6d6" targetNamespace="http://schemas.microsoft.com/office/2006/metadata/properties" ma:root="true" ma:fieldsID="81d96693cf7985b39159bafc1c2bab6e" ns3:_="" ns4:_="">
    <xsd:import namespace="9c361958-d63d-4444-9986-5debd40b8faa"/>
    <xsd:import namespace="d6763200-d287-43bd-9663-450c381dd6d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GenerationTime" minOccurs="0"/>
                <xsd:element ref="ns4:MediaServiceEventHashCode" minOccurs="0"/>
                <xsd:element ref="ns4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c361958-d63d-4444-9986-5debd40b8fa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6763200-d287-43bd-9663-450c381dd6d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04EC91C-2E96-4C18-B8D2-844C19883027}">
  <ds:schemaRefs>
    <ds:schemaRef ds:uri="d6763200-d287-43bd-9663-450c381dd6d6"/>
    <ds:schemaRef ds:uri="http://purl.org/dc/terms/"/>
    <ds:schemaRef ds:uri="http://schemas.openxmlformats.org/package/2006/metadata/core-properties"/>
    <ds:schemaRef ds:uri="http://purl.org/dc/dcmitype/"/>
    <ds:schemaRef ds:uri="9c361958-d63d-4444-9986-5debd40b8faa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1C8B3A2C-210E-473E-AD25-B264945565E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449308E-09DC-45EB-983E-574F322CCDC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c361958-d63d-4444-9986-5debd40b8faa"/>
    <ds:schemaRef ds:uri="d6763200-d287-43bd-9663-450c381dd6d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1216</TotalTime>
  <Words>517</Words>
  <Application>Microsoft Office PowerPoint</Application>
  <PresentationFormat>On-screen Show (4:3)</PresentationFormat>
  <Paragraphs>132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64</cp:revision>
  <dcterms:created xsi:type="dcterms:W3CDTF">2015-09-15T12:16:09Z</dcterms:created>
  <dcterms:modified xsi:type="dcterms:W3CDTF">2020-02-04T08:02:49Z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0x01010085ECBA6C8EBCAA418226F242F7876712</vt:lpwstr>
  </property>
</Properties>
</file>