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73" r:id="rId5"/>
    <p:sldId id="274" r:id="rId6"/>
    <p:sldId id="302" r:id="rId7"/>
    <p:sldId id="275" r:id="rId8"/>
    <p:sldId id="301" r:id="rId9"/>
    <p:sldId id="276" r:id="rId10"/>
    <p:sldId id="277" r:id="rId11"/>
    <p:sldId id="278" r:id="rId12"/>
    <p:sldId id="279" r:id="rId13"/>
    <p:sldId id="280" r:id="rId14"/>
    <p:sldId id="281" r:id="rId15"/>
    <p:sldId id="365" r:id="rId16"/>
    <p:sldId id="366" r:id="rId17"/>
    <p:sldId id="368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8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3006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4404D4-7125-48E4-9CB1-2A8652991CCA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0724D5-482C-4D9E-BD2D-A9A739557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253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based on the work of David Kolb,</a:t>
            </a:r>
            <a:r>
              <a:rPr lang="en-GB" baseline="0" dirty="0" smtClean="0"/>
              <a:t> who in turn said he based his model on Jung (links to Insights).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0724D5-482C-4D9E-BD2D-A9A7395571E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40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653573-5F2A-43C8-9656-F89EE3F5EE1D}" type="slidenum">
              <a:rPr lang="en-GB"/>
              <a:pPr/>
              <a:t>7</a:t>
            </a:fld>
            <a:endParaRPr lang="en-GB"/>
          </a:p>
        </p:txBody>
      </p:sp>
      <p:sp>
        <p:nvSpPr>
          <p:cNvPr id="155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Listening as reds and greens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66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A4810D-15A3-43B3-997C-785786E36E3E}" type="slidenum">
              <a:rPr lang="en-GB"/>
              <a:pPr/>
              <a:t>8</a:t>
            </a:fld>
            <a:endParaRPr lang="en-GB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Listening as blues and yellows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971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D938EC-445C-4006-8377-5E33AD320821}" type="slidenum">
              <a:rPr lang="en-GB"/>
              <a:pPr/>
              <a:t>9</a:t>
            </a:fld>
            <a:endParaRPr lang="en-GB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Presenting to reds and greens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9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375EB5-F44C-40BF-BA22-4309B83F3C6E}" type="slidenum">
              <a:rPr lang="en-GB"/>
              <a:pPr/>
              <a:t>10</a:t>
            </a:fld>
            <a:endParaRPr lang="en-GB"/>
          </a:p>
        </p:txBody>
      </p:sp>
      <p:sp>
        <p:nvSpPr>
          <p:cNvPr id="161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Presenting to blues and yellows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577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06D0C-AC6C-40F8-9CF5-36205BF936BE}" type="slidenum">
              <a:rPr lang="en-GB"/>
              <a:pPr/>
              <a:t>11</a:t>
            </a:fld>
            <a:endParaRPr lang="en-GB"/>
          </a:p>
        </p:txBody>
      </p:sp>
      <p:sp>
        <p:nvSpPr>
          <p:cNvPr id="272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272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552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.uk/scholar?q=honey+and+mumford+learning+styles+in+nursing&amp;hl=en&amp;as_sdt=0&amp;as_vis=1&amp;oi=scholart&amp;sa=X&amp;ved=0ahUKEwj5j-3595DLAhWEUhQKHYt0BI8QgQMIGjA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Learning Styles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952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Honey and Mumford’s Learning Styles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Developed in 1982 by Peter Honey and Alan Mumford, the Learning Styles Questionnaire is designed to identify the predominant style you best engage with whilst learning.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They suggest that most of us tend only to use one or two learning styles, and knowing these can help us approach learning more skilfully.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866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Your Preferred Learning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Use the questionnaire to identify this/these.</a:t>
            </a:r>
          </a:p>
        </p:txBody>
      </p:sp>
    </p:spTree>
    <p:extLst>
      <p:ext uri="{BB962C8B-B14F-4D97-AF65-F5344CB8AC3E}">
        <p14:creationId xmlns:p14="http://schemas.microsoft.com/office/powerpoint/2010/main" val="1400978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Honey, P. and Mumford, A. </a:t>
            </a:r>
            <a:r>
              <a:rPr lang="en-GB" sz="2800" dirty="0"/>
              <a:t>(1992) </a:t>
            </a:r>
            <a:r>
              <a:rPr lang="en-GB" sz="2800" i="1" dirty="0"/>
              <a:t>The Manual of Learning Styles</a:t>
            </a:r>
            <a:r>
              <a:rPr lang="en-GB" sz="2800" dirty="0"/>
              <a:t> </a:t>
            </a:r>
            <a:r>
              <a:rPr lang="en-GB" sz="2800" dirty="0" smtClean="0"/>
              <a:t>(3rd </a:t>
            </a:r>
            <a:r>
              <a:rPr lang="en-GB" sz="2800" dirty="0"/>
              <a:t>Ed</a:t>
            </a:r>
            <a:r>
              <a:rPr lang="en-GB" sz="2800" dirty="0" smtClean="0"/>
              <a:t>.) </a:t>
            </a:r>
            <a:r>
              <a:rPr lang="en-GB" sz="2800" dirty="0"/>
              <a:t>Maidenhead: Peter </a:t>
            </a:r>
            <a:r>
              <a:rPr lang="en-GB" sz="2800" dirty="0" smtClean="0"/>
              <a:t>Honey</a:t>
            </a:r>
          </a:p>
          <a:p>
            <a:pPr marL="0" indent="0">
              <a:buNone/>
            </a:pPr>
            <a:r>
              <a:rPr lang="en-GB" sz="2800" dirty="0" smtClean="0"/>
              <a:t>Kolb, D. A. </a:t>
            </a:r>
            <a:r>
              <a:rPr lang="en-GB" sz="2800" dirty="0"/>
              <a:t>(1984)</a:t>
            </a:r>
            <a:r>
              <a:rPr lang="en-GB" sz="2800" i="1" dirty="0"/>
              <a:t> Experiential Learning: experience as the source of learning and development</a:t>
            </a:r>
            <a:r>
              <a:rPr lang="en-GB" sz="2800" dirty="0"/>
              <a:t> Upper Saddle River, NJ: Prentice </a:t>
            </a:r>
            <a:r>
              <a:rPr lang="en-GB" sz="2800" dirty="0" smtClean="0"/>
              <a:t>Hall</a:t>
            </a:r>
            <a:r>
              <a:rPr lang="en-GB" sz="2800" dirty="0"/>
              <a:t> 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44577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Honey and Mumford Learning Styles in Nursing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scholar.google.co.uk/scholar?q=honey+and+mumford+learning+styles+in+nursing&amp;hl=en&amp;as_sdt=0&amp;as_vis=1&amp;oi=scholart&amp;sa=X&amp;ved=0ahUKEwj5j-3595DLAhWEUhQKHYt0BI8QgQMIGjAA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786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5812" name="Object 4"/>
          <p:cNvGraphicFramePr>
            <a:graphicFrameLocks noChangeAspect="1"/>
          </p:cNvGraphicFramePr>
          <p:nvPr/>
        </p:nvGraphicFramePr>
        <p:xfrm>
          <a:off x="2124075" y="1190625"/>
          <a:ext cx="4581525" cy="566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Bitmap Image" r:id="rId3" imgW="4580952" imgH="5668166" progId="Paint.Picture">
                  <p:embed/>
                </p:oleObj>
              </mc:Choice>
              <mc:Fallback>
                <p:oleObj name="Bitmap Image" r:id="rId3" imgW="4580952" imgH="5668166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1190625"/>
                        <a:ext cx="4581525" cy="5667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581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Insights and Learning Styles</a:t>
            </a:r>
          </a:p>
        </p:txBody>
      </p:sp>
    </p:spTree>
    <p:extLst>
      <p:ext uri="{BB962C8B-B14F-4D97-AF65-F5344CB8AC3E}">
        <p14:creationId xmlns:p14="http://schemas.microsoft.com/office/powerpoint/2010/main" val="421618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9988" y="1676400"/>
            <a:ext cx="42545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4627" name="Rectangle 3"/>
          <p:cNvSpPr>
            <a:spLocks noChangeArrowheads="1"/>
          </p:cNvSpPr>
          <p:nvPr/>
        </p:nvSpPr>
        <p:spPr bwMode="auto">
          <a:xfrm>
            <a:off x="2286000" y="16764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4628" name="Rectangle 4"/>
          <p:cNvSpPr>
            <a:spLocks noChangeArrowheads="1"/>
          </p:cNvSpPr>
          <p:nvPr/>
        </p:nvSpPr>
        <p:spPr bwMode="auto">
          <a:xfrm>
            <a:off x="4584700" y="38100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4629" name="AutoShape 5"/>
          <p:cNvSpPr>
            <a:spLocks noChangeArrowheads="1"/>
          </p:cNvSpPr>
          <p:nvPr/>
        </p:nvSpPr>
        <p:spPr bwMode="auto">
          <a:xfrm>
            <a:off x="685800" y="2079625"/>
            <a:ext cx="4646613" cy="1273175"/>
          </a:xfrm>
          <a:prstGeom prst="homePlate">
            <a:avLst>
              <a:gd name="adj" fmla="val 91241"/>
            </a:avLst>
          </a:prstGeom>
          <a:gradFill rotWithShape="0">
            <a:gsLst>
              <a:gs pos="0">
                <a:srgbClr val="FFFFFF"/>
              </a:gs>
              <a:gs pos="100000">
                <a:srgbClr val="FFCCCC"/>
              </a:gs>
            </a:gsLst>
            <a:lin ang="0" scaled="1"/>
          </a:gradFill>
          <a:ln w="12700">
            <a:solidFill>
              <a:srgbClr val="DA2E37"/>
            </a:solidFill>
            <a:miter lim="800000"/>
            <a:headEnd/>
            <a:tailEnd/>
          </a:ln>
          <a:effectLst>
            <a:outerShdw dist="107763" dir="2700000" algn="ctr" rotWithShape="0">
              <a:srgbClr val="DA2E37">
                <a:alpha val="50000"/>
              </a:srgb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630" name="Rectangle 6"/>
          <p:cNvSpPr>
            <a:spLocks noChangeArrowheads="1"/>
          </p:cNvSpPr>
          <p:nvPr/>
        </p:nvSpPr>
        <p:spPr bwMode="auto">
          <a:xfrm>
            <a:off x="762000" y="2209800"/>
            <a:ext cx="4011613" cy="107465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As a </a:t>
            </a: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Red </a:t>
            </a:r>
          </a:p>
          <a:p>
            <a:pPr eaLnBrk="0" hangingPunct="0">
              <a:buFontTx/>
              <a:buChar char="•"/>
            </a:pP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Listening 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is difficult!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Listen and pause before responding.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Add value to </a:t>
            </a: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the other person’s comments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.</a:t>
            </a:r>
          </a:p>
        </p:txBody>
      </p:sp>
      <p:sp>
        <p:nvSpPr>
          <p:cNvPr id="154631" name="AutoShape 7"/>
          <p:cNvSpPr>
            <a:spLocks noChangeArrowheads="1"/>
          </p:cNvSpPr>
          <p:nvPr/>
        </p:nvSpPr>
        <p:spPr bwMode="auto">
          <a:xfrm flipH="1">
            <a:off x="4079875" y="4241800"/>
            <a:ext cx="4183063" cy="1231900"/>
          </a:xfrm>
          <a:prstGeom prst="homePlate">
            <a:avLst>
              <a:gd name="adj" fmla="val 84890"/>
            </a:avLst>
          </a:prstGeom>
          <a:gradFill rotWithShape="0">
            <a:gsLst>
              <a:gs pos="0">
                <a:srgbClr val="CCFFCC"/>
              </a:gs>
              <a:gs pos="100000">
                <a:srgbClr val="FFFFFF"/>
              </a:gs>
            </a:gsLst>
            <a:lin ang="0" scaled="1"/>
          </a:gradFill>
          <a:ln w="12700">
            <a:solidFill>
              <a:srgbClr val="81B733"/>
            </a:solidFill>
            <a:miter lim="800000"/>
            <a:headEnd/>
            <a:tailEnd/>
          </a:ln>
          <a:effectLst>
            <a:outerShdw dist="107763" dir="2700000" algn="ctr" rotWithShape="0">
              <a:srgbClr val="81B733">
                <a:alpha val="50000"/>
              </a:srgb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632" name="Rectangle 8"/>
          <p:cNvSpPr>
            <a:spLocks noChangeArrowheads="1"/>
          </p:cNvSpPr>
          <p:nvPr/>
        </p:nvSpPr>
        <p:spPr bwMode="auto">
          <a:xfrm>
            <a:off x="4987131" y="4399047"/>
            <a:ext cx="3767138" cy="107465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</a:t>
            </a: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As a Green</a:t>
            </a:r>
          </a:p>
          <a:p>
            <a:pPr eaLnBrk="0" hangingPunct="0">
              <a:buFontTx/>
              <a:buChar char="•"/>
            </a:pP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Listen 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for impatience.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Focus on other’s values.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Listen for requests for conclusions.</a:t>
            </a:r>
          </a:p>
        </p:txBody>
      </p:sp>
      <p:sp>
        <p:nvSpPr>
          <p:cNvPr id="154633" name="Rectangle 9"/>
          <p:cNvSpPr>
            <a:spLocks noChangeArrowheads="1"/>
          </p:cNvSpPr>
          <p:nvPr/>
        </p:nvSpPr>
        <p:spPr bwMode="auto">
          <a:xfrm>
            <a:off x="1676400" y="6553200"/>
            <a:ext cx="757238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1000">
                <a:cs typeface="Times New Roman" pitchFamily="18" charset="0"/>
              </a:rPr>
              <a:t>CONS 5.1</a:t>
            </a:r>
            <a:endParaRPr lang="en-US" sz="1200">
              <a:cs typeface="Times New Roman" pitchFamily="18" charset="0"/>
            </a:endParaRPr>
          </a:p>
        </p:txBody>
      </p:sp>
      <p:sp>
        <p:nvSpPr>
          <p:cNvPr id="154634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Colourful Listening</a:t>
            </a:r>
          </a:p>
        </p:txBody>
      </p:sp>
    </p:spTree>
    <p:extLst>
      <p:ext uri="{BB962C8B-B14F-4D97-AF65-F5344CB8AC3E}">
        <p14:creationId xmlns:p14="http://schemas.microsoft.com/office/powerpoint/2010/main" val="22316852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9988" y="1676400"/>
            <a:ext cx="42545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6675" name="Rectangle 3"/>
          <p:cNvSpPr>
            <a:spLocks noChangeArrowheads="1"/>
          </p:cNvSpPr>
          <p:nvPr/>
        </p:nvSpPr>
        <p:spPr bwMode="auto">
          <a:xfrm>
            <a:off x="4572000" y="16764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6676" name="Rectangle 4"/>
          <p:cNvSpPr>
            <a:spLocks noChangeArrowheads="1"/>
          </p:cNvSpPr>
          <p:nvPr/>
        </p:nvSpPr>
        <p:spPr bwMode="auto">
          <a:xfrm>
            <a:off x="2286000" y="38100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6677" name="AutoShape 5"/>
          <p:cNvSpPr>
            <a:spLocks noChangeArrowheads="1"/>
          </p:cNvSpPr>
          <p:nvPr/>
        </p:nvSpPr>
        <p:spPr bwMode="auto">
          <a:xfrm>
            <a:off x="457200" y="4035425"/>
            <a:ext cx="4992688" cy="1146175"/>
          </a:xfrm>
          <a:prstGeom prst="homePlate">
            <a:avLst>
              <a:gd name="adj" fmla="val 108899"/>
            </a:avLst>
          </a:prstGeom>
          <a:gradFill rotWithShape="0">
            <a:gsLst>
              <a:gs pos="0">
                <a:srgbClr val="FFFFFF"/>
              </a:gs>
              <a:gs pos="100000">
                <a:srgbClr val="FFFFCC"/>
              </a:gs>
            </a:gsLst>
            <a:lin ang="0" scaled="1"/>
          </a:gradFill>
          <a:ln w="12700">
            <a:solidFill>
              <a:srgbClr val="F3D211"/>
            </a:solidFill>
            <a:miter lim="800000"/>
            <a:headEnd/>
            <a:tailEnd/>
          </a:ln>
          <a:effectLst>
            <a:outerShdw dist="107763" dir="2700000" algn="ctr" rotWithShape="0">
              <a:schemeClr val="folHlink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6678" name="Rectangle 6"/>
          <p:cNvSpPr>
            <a:spLocks noChangeArrowheads="1"/>
          </p:cNvSpPr>
          <p:nvPr/>
        </p:nvSpPr>
        <p:spPr bwMode="auto">
          <a:xfrm>
            <a:off x="457200" y="4100513"/>
            <a:ext cx="4529138" cy="107465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</a:t>
            </a: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As a Yellow</a:t>
            </a:r>
          </a:p>
          <a:p>
            <a:pPr eaLnBrk="0" hangingPunct="0">
              <a:buFontTx/>
              <a:buChar char="•"/>
            </a:pP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‘Listen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, or thy tongue will keep thee deaf.’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Concentrate on the other’s needs.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Others should talk 50% of the time.</a:t>
            </a:r>
            <a:endParaRPr lang="en-US" sz="1600" b="1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156679" name="Rectangle 7"/>
          <p:cNvSpPr>
            <a:spLocks noChangeArrowheads="1"/>
          </p:cNvSpPr>
          <p:nvPr/>
        </p:nvSpPr>
        <p:spPr bwMode="auto">
          <a:xfrm>
            <a:off x="1676400" y="6553200"/>
            <a:ext cx="757238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1000">
                <a:cs typeface="Times New Roman" pitchFamily="18" charset="0"/>
              </a:rPr>
              <a:t>CONS 5.2</a:t>
            </a:r>
            <a:endParaRPr lang="en-US" sz="1200">
              <a:cs typeface="Times New Roman" pitchFamily="18" charset="0"/>
            </a:endParaRPr>
          </a:p>
        </p:txBody>
      </p:sp>
      <p:sp>
        <p:nvSpPr>
          <p:cNvPr id="15668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Colourful Listening</a:t>
            </a:r>
          </a:p>
        </p:txBody>
      </p:sp>
      <p:sp>
        <p:nvSpPr>
          <p:cNvPr id="156681" name="AutoShape 9"/>
          <p:cNvSpPr>
            <a:spLocks noChangeArrowheads="1"/>
          </p:cNvSpPr>
          <p:nvPr/>
        </p:nvSpPr>
        <p:spPr bwMode="auto">
          <a:xfrm flipH="1">
            <a:off x="3876675" y="2282825"/>
            <a:ext cx="4810125" cy="1146175"/>
          </a:xfrm>
          <a:prstGeom prst="homePlate">
            <a:avLst>
              <a:gd name="adj" fmla="val 104917"/>
            </a:avLst>
          </a:prstGeom>
          <a:gradFill rotWithShape="0">
            <a:gsLst>
              <a:gs pos="0">
                <a:srgbClr val="CCECFF"/>
              </a:gs>
              <a:gs pos="100000">
                <a:srgbClr val="FFFFFF"/>
              </a:gs>
            </a:gsLst>
            <a:lin ang="0" scaled="1"/>
          </a:gradFill>
          <a:ln w="12700">
            <a:solidFill>
              <a:srgbClr val="2A76AE"/>
            </a:solidFill>
            <a:miter lim="800000"/>
            <a:headEnd/>
            <a:tailEnd/>
          </a:ln>
          <a:effectLst>
            <a:outerShdw dist="107763" dir="2700000" algn="ctr" rotWithShape="0">
              <a:schemeClr val="folHlink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6682" name="Rectangle 10"/>
          <p:cNvSpPr>
            <a:spLocks noChangeArrowheads="1"/>
          </p:cNvSpPr>
          <p:nvPr/>
        </p:nvSpPr>
        <p:spPr bwMode="auto">
          <a:xfrm>
            <a:off x="4871609" y="2362200"/>
            <a:ext cx="4267200" cy="107465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</a:t>
            </a: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As a Blue</a:t>
            </a:r>
          </a:p>
          <a:p>
            <a:pPr eaLnBrk="0" hangingPunct="0">
              <a:buFontTx/>
              <a:buChar char="•"/>
            </a:pPr>
            <a:r>
              <a:rPr lang="en-US" sz="1600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You 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may not get to explain the whole</a:t>
            </a:r>
            <a:r>
              <a:rPr lang="en-GB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</a:t>
            </a: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story.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Listen for key needs.</a:t>
            </a:r>
          </a:p>
          <a:p>
            <a:pPr eaLnBrk="0" hangingPunct="0">
              <a:buFontTx/>
              <a:buChar char="•"/>
            </a:pPr>
            <a:r>
              <a:rPr lang="en-US" sz="1600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Ask whether they need more details.</a:t>
            </a:r>
            <a:endParaRPr lang="en-US" sz="1600" b="1" dirty="0">
              <a:latin typeface="Arial Narrow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1623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9988" y="1676400"/>
            <a:ext cx="42545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8723" name="Rectangle 3"/>
          <p:cNvSpPr>
            <a:spLocks noChangeArrowheads="1"/>
          </p:cNvSpPr>
          <p:nvPr/>
        </p:nvSpPr>
        <p:spPr bwMode="auto">
          <a:xfrm>
            <a:off x="2286000" y="16764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8724" name="Rectangle 4"/>
          <p:cNvSpPr>
            <a:spLocks noChangeArrowheads="1"/>
          </p:cNvSpPr>
          <p:nvPr/>
        </p:nvSpPr>
        <p:spPr bwMode="auto">
          <a:xfrm>
            <a:off x="4584700" y="38100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8725" name="Arc 5"/>
          <p:cNvSpPr>
            <a:spLocks/>
          </p:cNvSpPr>
          <p:nvPr/>
        </p:nvSpPr>
        <p:spPr bwMode="auto">
          <a:xfrm>
            <a:off x="2330450" y="4170363"/>
            <a:ext cx="1970088" cy="1970087"/>
          </a:xfrm>
          <a:custGeom>
            <a:avLst/>
            <a:gdLst>
              <a:gd name="G0" fmla="+- 21600 0 0"/>
              <a:gd name="G1" fmla="+- 0 0 0"/>
              <a:gd name="G2" fmla="+- 21600 0 0"/>
              <a:gd name="T0" fmla="*/ 21583 w 21600"/>
              <a:gd name="T1" fmla="*/ 21600 h 21600"/>
              <a:gd name="T2" fmla="*/ 0 w 21600"/>
              <a:gd name="T3" fmla="*/ 0 h 21600"/>
              <a:gd name="T4" fmla="*/ 21600 w 2160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21583" y="21599"/>
                </a:moveTo>
                <a:cubicBezTo>
                  <a:pt x="9660" y="21590"/>
                  <a:pt x="0" y="11922"/>
                  <a:pt x="0" y="0"/>
                </a:cubicBezTo>
              </a:path>
              <a:path w="21600" h="21600" stroke="0" extrusionOk="0">
                <a:moveTo>
                  <a:pt x="21583" y="21599"/>
                </a:moveTo>
                <a:cubicBezTo>
                  <a:pt x="9660" y="21590"/>
                  <a:pt x="0" y="11922"/>
                  <a:pt x="0" y="0"/>
                </a:cubicBezTo>
                <a:lnTo>
                  <a:pt x="21600" y="0"/>
                </a:lnTo>
                <a:close/>
              </a:path>
            </a:pathLst>
          </a:custGeom>
          <a:noFill/>
          <a:ln w="12700" cap="rnd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8726" name="AutoShape 6"/>
          <p:cNvSpPr>
            <a:spLocks noChangeArrowheads="1"/>
          </p:cNvSpPr>
          <p:nvPr/>
        </p:nvSpPr>
        <p:spPr bwMode="auto">
          <a:xfrm flipH="1">
            <a:off x="3956050" y="4278313"/>
            <a:ext cx="4222750" cy="1589087"/>
          </a:xfrm>
          <a:prstGeom prst="homePlate">
            <a:avLst>
              <a:gd name="adj" fmla="val 66434"/>
            </a:avLst>
          </a:prstGeom>
          <a:gradFill rotWithShape="0">
            <a:gsLst>
              <a:gs pos="0">
                <a:srgbClr val="CCFFCC"/>
              </a:gs>
              <a:gs pos="100000">
                <a:srgbClr val="FFFFFF"/>
              </a:gs>
            </a:gsLst>
            <a:lin ang="0" scaled="1"/>
          </a:gradFill>
          <a:ln w="12700">
            <a:solidFill>
              <a:srgbClr val="81B733"/>
            </a:solidFill>
            <a:miter lim="800000"/>
            <a:headEnd/>
            <a:tailEnd/>
          </a:ln>
          <a:effectLst>
            <a:outerShdw dist="107763" dir="2700000" algn="ctr" rotWithShape="0">
              <a:srgbClr val="33CC33">
                <a:alpha val="50000"/>
              </a:srgb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8727" name="Rectangle 7"/>
          <p:cNvSpPr>
            <a:spLocks noChangeArrowheads="1"/>
          </p:cNvSpPr>
          <p:nvPr/>
        </p:nvSpPr>
        <p:spPr bwMode="auto">
          <a:xfrm>
            <a:off x="4749800" y="4329113"/>
            <a:ext cx="3435350" cy="17367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r" eaLnBrk="0" hangingPunct="0"/>
            <a:r>
              <a:rPr lang="en-US" b="1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You will need to demonstrate that you are caring, trustworthy and open.  You need to show that you can support the Earth Green in personal needs.</a:t>
            </a:r>
          </a:p>
          <a:p>
            <a:pPr eaLnBrk="0" hangingPunct="0"/>
            <a:endParaRPr lang="en-US" b="1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158728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Colourful Presentations</a:t>
            </a:r>
          </a:p>
        </p:txBody>
      </p:sp>
      <p:sp>
        <p:nvSpPr>
          <p:cNvPr id="158729" name="AutoShape 9"/>
          <p:cNvSpPr>
            <a:spLocks noChangeArrowheads="1"/>
          </p:cNvSpPr>
          <p:nvPr/>
        </p:nvSpPr>
        <p:spPr bwMode="auto">
          <a:xfrm>
            <a:off x="1219200" y="2043113"/>
            <a:ext cx="4114800" cy="1462087"/>
          </a:xfrm>
          <a:prstGeom prst="homePlate">
            <a:avLst>
              <a:gd name="adj" fmla="val 70358"/>
            </a:avLst>
          </a:prstGeom>
          <a:solidFill>
            <a:srgbClr val="99CCFF"/>
          </a:solidFill>
          <a:ln w="12700">
            <a:solidFill>
              <a:srgbClr val="DA2E37"/>
            </a:solidFill>
            <a:miter lim="800000"/>
            <a:headEnd/>
            <a:tailEnd/>
          </a:ln>
          <a:effectLst>
            <a:outerShdw dist="107763" dir="2700000" algn="ctr" rotWithShape="0">
              <a:schemeClr val="accent1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58730" name="Rectangle 10"/>
          <p:cNvSpPr>
            <a:spLocks noChangeArrowheads="1"/>
          </p:cNvSpPr>
          <p:nvPr/>
        </p:nvSpPr>
        <p:spPr bwMode="auto">
          <a:xfrm>
            <a:off x="1295400" y="2133600"/>
            <a:ext cx="3657600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b="1" dirty="0" smtClean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Time </a:t>
            </a:r>
            <a:r>
              <a:rPr lang="en-US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is money.  </a:t>
            </a:r>
          </a:p>
          <a:p>
            <a:pPr eaLnBrk="0" hangingPunct="0"/>
            <a:r>
              <a:rPr lang="en-US" b="1" dirty="0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Fiery Reds like to know immediate options and consequences and are most comfortable with a fast tempo.</a:t>
            </a:r>
            <a:endParaRPr lang="en-US" b="1" dirty="0">
              <a:latin typeface="Arial Narrow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973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9988" y="1676400"/>
            <a:ext cx="42545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0771" name="Rectangle 3"/>
          <p:cNvSpPr>
            <a:spLocks noChangeArrowheads="1"/>
          </p:cNvSpPr>
          <p:nvPr/>
        </p:nvSpPr>
        <p:spPr bwMode="auto">
          <a:xfrm>
            <a:off x="4572000" y="16764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0772" name="Rectangle 4"/>
          <p:cNvSpPr>
            <a:spLocks noChangeArrowheads="1"/>
          </p:cNvSpPr>
          <p:nvPr/>
        </p:nvSpPr>
        <p:spPr bwMode="auto">
          <a:xfrm>
            <a:off x="2286000" y="3810000"/>
            <a:ext cx="2286000" cy="2133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0773" name="AutoShape 5"/>
          <p:cNvSpPr>
            <a:spLocks noChangeArrowheads="1"/>
          </p:cNvSpPr>
          <p:nvPr/>
        </p:nvSpPr>
        <p:spPr bwMode="auto">
          <a:xfrm flipH="1">
            <a:off x="3505200" y="1879600"/>
            <a:ext cx="4654550" cy="1549400"/>
          </a:xfrm>
          <a:prstGeom prst="homePlate">
            <a:avLst>
              <a:gd name="adj" fmla="val 75102"/>
            </a:avLst>
          </a:prstGeom>
          <a:gradFill rotWithShape="0">
            <a:gsLst>
              <a:gs pos="0">
                <a:srgbClr val="CCECFF"/>
              </a:gs>
              <a:gs pos="100000">
                <a:srgbClr val="FFFFFF"/>
              </a:gs>
            </a:gsLst>
            <a:lin ang="0" scaled="1"/>
          </a:gradFill>
          <a:ln w="12700">
            <a:solidFill>
              <a:srgbClr val="2A76AE"/>
            </a:solidFill>
            <a:miter lim="800000"/>
            <a:headEnd/>
            <a:tailEnd/>
          </a:ln>
          <a:effectLst>
            <a:outerShdw dist="107763" dir="2700000" algn="ctr" rotWithShape="0">
              <a:srgbClr val="003399">
                <a:alpha val="50000"/>
              </a:srgb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60774" name="Rectangle 6"/>
          <p:cNvSpPr>
            <a:spLocks noChangeArrowheads="1"/>
          </p:cNvSpPr>
          <p:nvPr/>
        </p:nvSpPr>
        <p:spPr bwMode="auto">
          <a:xfrm>
            <a:off x="4572000" y="1920875"/>
            <a:ext cx="3556000" cy="17367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b="1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Cool Blues will be won over by orderliness, accuracy, persistence and follow through, so ensure that you use data, facts and quotations to support your presentation.</a:t>
            </a:r>
          </a:p>
          <a:p>
            <a:pPr eaLnBrk="0" hangingPunct="0"/>
            <a:endParaRPr lang="en-US" b="1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160775" name="AutoShape 7"/>
          <p:cNvSpPr>
            <a:spLocks noChangeArrowheads="1"/>
          </p:cNvSpPr>
          <p:nvPr/>
        </p:nvSpPr>
        <p:spPr bwMode="auto">
          <a:xfrm>
            <a:off x="533400" y="4038600"/>
            <a:ext cx="5105400" cy="1524000"/>
          </a:xfrm>
          <a:prstGeom prst="homePlate">
            <a:avLst>
              <a:gd name="adj" fmla="val 83750"/>
            </a:avLst>
          </a:prstGeom>
          <a:gradFill rotWithShape="0">
            <a:gsLst>
              <a:gs pos="0">
                <a:srgbClr val="FFFFFF"/>
              </a:gs>
              <a:gs pos="100000">
                <a:srgbClr val="FFFFCC"/>
              </a:gs>
            </a:gsLst>
            <a:lin ang="0" scaled="1"/>
          </a:gradFill>
          <a:ln w="12700">
            <a:solidFill>
              <a:srgbClr val="F3D211"/>
            </a:solidFill>
            <a:miter lim="800000"/>
            <a:headEnd/>
            <a:tailEnd/>
          </a:ln>
          <a:effectLst>
            <a:outerShdw dist="107763" dir="2700000" algn="ctr" rotWithShape="0">
              <a:srgbClr val="FFFF00">
                <a:alpha val="50000"/>
              </a:srgb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60776" name="Rectangle 8"/>
          <p:cNvSpPr>
            <a:spLocks noChangeArrowheads="1"/>
          </p:cNvSpPr>
          <p:nvPr/>
        </p:nvSpPr>
        <p:spPr bwMode="auto">
          <a:xfrm>
            <a:off x="609600" y="4191000"/>
            <a:ext cx="4038600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b="1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Sunshine Yellows like to interact at high speed and with variety. They become bored with details and</a:t>
            </a:r>
            <a:r>
              <a:rPr lang="en-GB" b="1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 </a:t>
            </a:r>
            <a:r>
              <a:rPr lang="en-US" b="1">
                <a:solidFill>
                  <a:srgbClr val="3E1403"/>
                </a:solidFill>
                <a:latin typeface="Arial Narrow" pitchFamily="34" charset="0"/>
                <a:cs typeface="Times New Roman" pitchFamily="18" charset="0"/>
              </a:rPr>
              <a:t>constantly change direction and expect you to follow.</a:t>
            </a:r>
            <a:endParaRPr lang="en-US" b="1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160777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Colourful Presentations</a:t>
            </a:r>
          </a:p>
        </p:txBody>
      </p:sp>
    </p:spTree>
    <p:extLst>
      <p:ext uri="{BB962C8B-B14F-4D97-AF65-F5344CB8AC3E}">
        <p14:creationId xmlns:p14="http://schemas.microsoft.com/office/powerpoint/2010/main" val="525444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It’s Party Time!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/>
              <a:t>Design an invitation to a party</a:t>
            </a:r>
            <a:r>
              <a:rPr lang="en-GB" dirty="0" smtClean="0"/>
              <a:t>:</a:t>
            </a:r>
          </a:p>
          <a:p>
            <a:pPr>
              <a:buFontTx/>
              <a:buNone/>
            </a:pPr>
            <a:endParaRPr lang="en-GB" dirty="0"/>
          </a:p>
          <a:p>
            <a:r>
              <a:rPr lang="en-GB" dirty="0"/>
              <a:t>For your own colour group</a:t>
            </a:r>
          </a:p>
          <a:p>
            <a:r>
              <a:rPr lang="en-GB" dirty="0"/>
              <a:t>For your opposite colour</a:t>
            </a:r>
          </a:p>
        </p:txBody>
      </p:sp>
    </p:spTree>
    <p:extLst>
      <p:ext uri="{BB962C8B-B14F-4D97-AF65-F5344CB8AC3E}">
        <p14:creationId xmlns:p14="http://schemas.microsoft.com/office/powerpoint/2010/main" val="271484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have covered….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Review of and reflection on learning to date</a:t>
            </a:r>
          </a:p>
          <a:p>
            <a:r>
              <a:rPr lang="en-GB" dirty="0" err="1" smtClean="0"/>
              <a:t>GoMad</a:t>
            </a:r>
            <a:endParaRPr lang="en-GB" dirty="0" smtClean="0"/>
          </a:p>
          <a:p>
            <a:r>
              <a:rPr lang="en-GB" dirty="0" smtClean="0"/>
              <a:t>Emotional Intelligence</a:t>
            </a:r>
          </a:p>
          <a:p>
            <a:r>
              <a:rPr lang="en-GB" dirty="0" smtClean="0"/>
              <a:t>Mindfulness</a:t>
            </a:r>
          </a:p>
          <a:p>
            <a:r>
              <a:rPr lang="en-GB" dirty="0" smtClean="0"/>
              <a:t>Transactional Analysis</a:t>
            </a:r>
          </a:p>
          <a:p>
            <a:r>
              <a:rPr lang="en-GB" dirty="0" smtClean="0"/>
              <a:t>Learning Styles</a:t>
            </a:r>
          </a:p>
          <a:p>
            <a:r>
              <a:rPr lang="en-GB" dirty="0" smtClean="0"/>
              <a:t>Review of 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01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and Close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/>
              <a:t>A</a:t>
            </a:r>
            <a:r>
              <a:rPr lang="en-GB" dirty="0" smtClean="0"/>
              <a:t>ny outstanding questions</a:t>
            </a:r>
          </a:p>
          <a:p>
            <a:r>
              <a:rPr lang="en-GB" dirty="0" smtClean="0"/>
              <a:t>Timesheets</a:t>
            </a:r>
          </a:p>
          <a:p>
            <a:r>
              <a:rPr lang="en-GB" dirty="0" smtClean="0"/>
              <a:t>Plus Delta and </a:t>
            </a:r>
            <a:r>
              <a:rPr lang="en-GB" dirty="0" err="1" smtClean="0"/>
              <a:t>Fieldbay</a:t>
            </a:r>
            <a:r>
              <a:rPr lang="en-GB" dirty="0" smtClean="0"/>
              <a:t>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535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Thank You and….. </a:t>
            </a:r>
            <a:r>
              <a:rPr lang="en-GB" smtClean="0"/>
              <a:t>let’s </a:t>
            </a:r>
            <a:r>
              <a:rPr lang="en-GB" dirty="0" smtClean="0"/>
              <a:t>have some emotional contagion!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516677"/>
            <a:ext cx="5184576" cy="3868492"/>
          </a:xfrm>
        </p:spPr>
      </p:pic>
    </p:spTree>
    <p:extLst>
      <p:ext uri="{BB962C8B-B14F-4D97-AF65-F5344CB8AC3E}">
        <p14:creationId xmlns:p14="http://schemas.microsoft.com/office/powerpoint/2010/main" val="28264224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elements/1.1/"/>
    <ds:schemaRef ds:uri="303dbf9b-b85b-46a0-94f1-894078c07ecd"/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810</TotalTime>
  <Words>489</Words>
  <Application>Microsoft Office PowerPoint</Application>
  <PresentationFormat>On-screen Show (4:3)</PresentationFormat>
  <Paragraphs>72</Paragraphs>
  <Slides>14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Arial Narrow</vt:lpstr>
      <vt:lpstr>Calibri</vt:lpstr>
      <vt:lpstr>Myriad Pro</vt:lpstr>
      <vt:lpstr>Times New Roman</vt:lpstr>
      <vt:lpstr>20140311PresentationUWTSDTemplate</vt:lpstr>
      <vt:lpstr>Bitmap Image</vt:lpstr>
      <vt:lpstr>Learning Styles</vt:lpstr>
      <vt:lpstr>Honey and Mumford’s Learning Styles Questionnaire</vt:lpstr>
      <vt:lpstr>What is Your Preferred Learning Style?</vt:lpstr>
      <vt:lpstr>References</vt:lpstr>
      <vt:lpstr>Honey and Mumford Learning Styles in Nursing</vt:lpstr>
      <vt:lpstr>Insights and Learning Styles</vt:lpstr>
      <vt:lpstr>Colourful Listening</vt:lpstr>
      <vt:lpstr>Colourful Listening</vt:lpstr>
      <vt:lpstr>Colourful Presentations</vt:lpstr>
      <vt:lpstr>Colourful Presentations</vt:lpstr>
      <vt:lpstr>It’s Party Time!</vt:lpstr>
      <vt:lpstr>We have covered….</vt:lpstr>
      <vt:lpstr>Review and Close</vt:lpstr>
      <vt:lpstr>Thank You and….. let’s have some emotional contagion!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Heather Fish</cp:lastModifiedBy>
  <cp:revision>33</cp:revision>
  <dcterms:created xsi:type="dcterms:W3CDTF">2015-04-14T15:21:28Z</dcterms:created>
  <dcterms:modified xsi:type="dcterms:W3CDTF">2016-03-16T11:44:59Z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